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41"/>
  </p:notesMasterIdLst>
  <p:handoutMasterIdLst>
    <p:handoutMasterId r:id="rId42"/>
  </p:handoutMasterIdLst>
  <p:sldIdLst>
    <p:sldId id="256" r:id="rId2"/>
    <p:sldId id="380" r:id="rId3"/>
    <p:sldId id="381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4" r:id="rId39"/>
    <p:sldId id="275" r:id="rId40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640032"/>
    <a:srgbClr val="452103"/>
    <a:srgbClr val="683104"/>
    <a:srgbClr val="592A03"/>
    <a:srgbClr val="CC9900"/>
    <a:srgbClr val="CCCC00"/>
    <a:srgbClr val="FCFAD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711" autoAdjust="0"/>
  </p:normalViewPr>
  <p:slideViewPr>
    <p:cSldViewPr>
      <p:cViewPr>
        <p:scale>
          <a:sx n="80" d="100"/>
          <a:sy n="80" d="100"/>
        </p:scale>
        <p:origin x="-318" y="-636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7AF4EBB3-C6B1-4DED-9456-0E92F84B859E}" type="datetimeFigureOut">
              <a:rPr lang="ko-KR" altLang="en-US"/>
              <a:pPr>
                <a:defRPr/>
              </a:pPr>
              <a:t>2011-08-10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F19E23D2-BEDE-4567-9C96-FAFB3962EB8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5C7D5A98-3FDA-4D17-B7DC-1BF2CAD3F2A1}" type="datetimeFigureOut">
              <a:rPr lang="ko-KR" altLang="en-US"/>
              <a:pPr>
                <a:defRPr/>
              </a:pPr>
              <a:t>2011-08-10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71F39E2E-3100-4B26-B035-1976794843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 descr="Beginner_log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4818F0ED-1846-46CC-BF72-9B6853096875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>
                <a:defRPr/>
              </a:pPr>
              <a:t>‹#›</a:t>
            </a:fld>
            <a:r>
              <a:rPr lang="en-US" altLang="ko-KR" sz="1100" dirty="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/39</a:t>
            </a:r>
          </a:p>
        </p:txBody>
      </p:sp>
      <p:sp>
        <p:nvSpPr>
          <p:cNvPr id="6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7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9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11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10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0C1E8590-4A23-42C2-BE07-A7B5F6A006D6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>
                <a:defRPr/>
              </a:pPr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/38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89" r:id="rId3"/>
    <p:sldLayoutId id="214748429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6600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6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66003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8194" name="제목 5"/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r>
              <a:rPr lang="ko-KR" altLang="en-US" smtClean="0"/>
              <a:t>서블릿의 라이프 사이클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destroy</a:t>
            </a:r>
            <a:r>
              <a:rPr lang="en-US" altLang="ko-KR" smtClean="0"/>
              <a:t> </a:t>
            </a:r>
            <a:r>
              <a:rPr lang="ko-KR" altLang="en-US" smtClean="0"/>
              <a:t>메서드의 작성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destroy</a:t>
            </a:r>
            <a:r>
              <a:rPr lang="en-US" altLang="ko-KR" smtClean="0"/>
              <a:t> </a:t>
            </a:r>
            <a:r>
              <a:rPr lang="ko-KR" altLang="en-US" smtClean="0"/>
              <a:t>메서드의 작성 방법은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메서드와 비슷하다</a:t>
            </a:r>
            <a:r>
              <a:rPr lang="en-US" altLang="ko-KR" smtClean="0"/>
              <a:t>. </a:t>
            </a:r>
            <a:r>
              <a:rPr lang="ko-KR" altLang="en-US" smtClean="0"/>
              <a:t>파라미터가 없어야 하고</a:t>
            </a:r>
            <a:r>
              <a:rPr lang="en-US" altLang="ko-KR" smtClean="0"/>
              <a:t>, </a:t>
            </a:r>
            <a:r>
              <a:rPr lang="ko-KR" altLang="en-US" smtClean="0"/>
              <a:t>리턴 타입은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ko-KR" altLang="en-US" smtClean="0"/>
              <a:t>여야 하고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ko-KR" altLang="en-US" smtClean="0"/>
              <a:t> 메서드로 선언해야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하지만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메서드와 달리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ko-KR" smtClean="0"/>
              <a:t> </a:t>
            </a:r>
            <a:r>
              <a:rPr lang="ko-KR" altLang="en-US" smtClean="0"/>
              <a:t>절을 쓸 수 없다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</a:t>
            </a:r>
            <a:r>
              <a:rPr lang="en-US" altLang="ko-KR" smtClean="0"/>
              <a:t>init </a:t>
            </a:r>
            <a:r>
              <a:rPr lang="ko-KR" altLang="en-US" smtClean="0"/>
              <a:t>메서드와 </a:t>
            </a:r>
            <a:r>
              <a:rPr lang="en-US" altLang="ko-KR" smtClean="0"/>
              <a:t>destroy </a:t>
            </a:r>
            <a:r>
              <a:rPr lang="ko-KR" altLang="en-US" smtClean="0"/>
              <a:t>메서드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90600" y="2667000"/>
          <a:ext cx="5334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/>
              </a:tblGrid>
              <a:tr h="1066800">
                <a:tc>
                  <a:txBody>
                    <a:bodyPr/>
                    <a:lstStyle/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void destroy() {</a:t>
                      </a:r>
                    </a:p>
                    <a:p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371600" y="2971800"/>
            <a:ext cx="3810000" cy="45720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67400" y="2819400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우리가 작성할 코드가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들어가는 부분</a:t>
            </a:r>
          </a:p>
        </p:txBody>
      </p:sp>
      <p:cxnSp>
        <p:nvCxnSpPr>
          <p:cNvPr id="15" name="구부러진 연결선 14"/>
          <p:cNvCxnSpPr>
            <a:stCxn id="13" idx="1"/>
            <a:endCxn id="12" idx="3"/>
          </p:cNvCxnSpPr>
          <p:nvPr/>
        </p:nvCxnSpPr>
        <p:spPr>
          <a:xfrm rot="10800000" flipV="1">
            <a:off x="5181600" y="3009900"/>
            <a:ext cx="685800" cy="190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079875"/>
            <a:ext cx="3057525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4079875"/>
            <a:ext cx="29718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오른쪽 화살표 19"/>
          <p:cNvSpPr/>
          <p:nvPr/>
        </p:nvSpPr>
        <p:spPr>
          <a:xfrm>
            <a:off x="4114800" y="4572000"/>
            <a:ext cx="762000" cy="609600"/>
          </a:xfrm>
          <a:prstGeom prst="right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05000" y="5715000"/>
            <a:ext cx="525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6-7]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인사말을 출력하는 웹 애플리케이션의 화면 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destroy</a:t>
            </a:r>
            <a:r>
              <a:rPr lang="en-US" altLang="ko-KR" smtClean="0"/>
              <a:t> </a:t>
            </a:r>
            <a:r>
              <a:rPr lang="ko-KR" altLang="en-US" smtClean="0"/>
              <a:t>메서드의 작성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048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</a:t>
            </a:r>
            <a:r>
              <a:rPr lang="en-US" altLang="ko-KR" smtClean="0"/>
              <a:t>init </a:t>
            </a:r>
            <a:r>
              <a:rPr lang="ko-KR" altLang="en-US" smtClean="0"/>
              <a:t>메서드와 </a:t>
            </a:r>
            <a:r>
              <a:rPr lang="en-US" altLang="ko-KR" smtClean="0"/>
              <a:t>destroy </a:t>
            </a:r>
            <a:r>
              <a:rPr lang="ko-KR" altLang="en-US" smtClean="0"/>
              <a:t>메서드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981200" y="14478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http://localhost:8080/brain06/YourName.html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819400" y="1981200"/>
            <a:ext cx="2209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6-7]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왼쪽 화면의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rot="5400000" flipH="1" flipV="1">
            <a:off x="3594894" y="1861344"/>
            <a:ext cx="2413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981200" y="2514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http://localhost:8080/brain06/greeting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819400" y="3048000"/>
            <a:ext cx="2209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6-7]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오른쪽 화면의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5400000" flipH="1" flipV="1">
            <a:off x="3594894" y="2928144"/>
            <a:ext cx="2413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9" name="Group 29"/>
          <p:cNvGraphicFramePr>
            <a:graphicFrameLocks noGrp="1"/>
          </p:cNvGraphicFramePr>
          <p:nvPr/>
        </p:nvGraphicFramePr>
        <p:xfrm>
          <a:off x="838200" y="3505200"/>
          <a:ext cx="6019800" cy="2744788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6-2]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이름을 입력받는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HTML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470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&lt;META http-equiv= “Content-Type ” content= “text/html;charset=euc-kr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 입력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이름을 입력하십시오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&lt;FORM ACTION=greeting&gt;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이름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&lt;INPUT TYPE=SUBMIT VALUE= ‘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확인 ’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&lt;/FORM&gt;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</a:t>
            </a:r>
            <a:r>
              <a:rPr lang="en-US" altLang="ko-KR" smtClean="0"/>
              <a:t>init </a:t>
            </a:r>
            <a:r>
              <a:rPr lang="ko-KR" altLang="en-US" smtClean="0"/>
              <a:t>메서드와 </a:t>
            </a:r>
            <a:r>
              <a:rPr lang="en-US" altLang="ko-KR" smtClean="0"/>
              <a:t>destroy </a:t>
            </a:r>
            <a:r>
              <a:rPr lang="ko-KR" altLang="en-US" smtClean="0"/>
              <a:t>메서드</a:t>
            </a:r>
          </a:p>
        </p:txBody>
      </p:sp>
      <p:graphicFrame>
        <p:nvGraphicFramePr>
          <p:cNvPr id="21535" name="Group 31"/>
          <p:cNvGraphicFramePr>
            <a:graphicFrameLocks noGrp="1"/>
          </p:cNvGraphicFramePr>
          <p:nvPr/>
        </p:nvGraphicFramePr>
        <p:xfrm>
          <a:off x="446088" y="1487488"/>
          <a:ext cx="5421312" cy="4945062"/>
        </p:xfrm>
        <a:graphic>
          <a:graphicData uri="http://schemas.openxmlformats.org/drawingml/2006/table">
            <a:tbl>
              <a:tblPr/>
              <a:tblGrid>
                <a:gridCol w="5421312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6-3]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인사말을 출력하는 서블릿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60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java.util.*;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GreetingServlet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private PrintWriter logFile;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public void init() throws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try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logFile = new PrintWriter(new FileWriter(“c:\\data\\log.txt ”, true));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catch (IOException 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throw new ServletException(e);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name = request.getParameter( “NAME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greeting =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안녕하세요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+ name +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님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if (logFile != null)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GregorianCalendar now = new GregorianCalendar();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logFile.printf( “%TF %TT - %s %n ”, now, now, name);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인사하기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33" name="Group 29"/>
          <p:cNvGraphicFramePr>
            <a:graphicFrameLocks noGrp="1"/>
          </p:cNvGraphicFramePr>
          <p:nvPr/>
        </p:nvGraphicFramePr>
        <p:xfrm>
          <a:off x="6008688" y="1492250"/>
          <a:ext cx="2754312" cy="2193925"/>
        </p:xfrm>
        <a:graphic>
          <a:graphicData uri="http://schemas.openxmlformats.org/drawingml/2006/table">
            <a:tbl>
              <a:tblPr/>
              <a:tblGrid>
                <a:gridCol w="2754312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87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out.println(greeting);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public void destroy()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if (logFile != null)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logFile.close();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522" name="내용 개체 틀 1"/>
          <p:cNvSpPr>
            <a:spLocks/>
          </p:cNvSpPr>
          <p:nvPr/>
        </p:nvSpPr>
        <p:spPr bwMode="auto">
          <a:xfrm>
            <a:off x="228600" y="942975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v"/>
            </a:pPr>
            <a:r>
              <a:rPr kumimoji="0" lang="en-US" altLang="ko-KR" b="1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destroy</a:t>
            </a:r>
            <a:r>
              <a:rPr kumimoji="0" lang="en-US" altLang="ko-KR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kumimoji="0" lang="ko-KR" altLang="en-US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메서드의 작성 방법</a:t>
            </a:r>
            <a:endParaRPr kumimoji="0" lang="en-US" altLang="ko-KR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1600200" lvl="3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endParaRPr kumimoji="0" lang="en-US" altLang="ko-KR" sz="18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marL="1143000" lvl="2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 b="1">
              <a:solidFill>
                <a:srgbClr val="FF0000"/>
              </a:solidFill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None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ko-KR" altLang="en-US" sz="160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destroy</a:t>
            </a:r>
            <a:r>
              <a:rPr lang="en-US" altLang="ko-KR" smtClean="0"/>
              <a:t> </a:t>
            </a:r>
            <a:r>
              <a:rPr lang="ko-KR" altLang="en-US" smtClean="0"/>
              <a:t>메서드의 작성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253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</a:t>
            </a:r>
            <a:r>
              <a:rPr lang="en-US" altLang="ko-KR" smtClean="0"/>
              <a:t>init </a:t>
            </a:r>
            <a:r>
              <a:rPr lang="ko-KR" altLang="en-US" smtClean="0"/>
              <a:t>메서드와 </a:t>
            </a:r>
            <a:r>
              <a:rPr lang="en-US" altLang="ko-KR" smtClean="0"/>
              <a:t>destroy </a:t>
            </a:r>
            <a:r>
              <a:rPr lang="ko-KR" altLang="en-US" smtClean="0"/>
              <a:t>메서드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4214813" cy="39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886200"/>
            <a:ext cx="3686175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800600"/>
            <a:ext cx="10001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990600" y="5943600"/>
            <a:ext cx="1981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brain06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디렉터리의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WEB-INF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서브디렉터리로 가세요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94250" y="4303713"/>
            <a:ext cx="2743200" cy="8509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Shape 14"/>
          <p:cNvCxnSpPr>
            <a:stCxn id="10" idx="1"/>
          </p:cNvCxnSpPr>
          <p:nvPr/>
        </p:nvCxnSpPr>
        <p:spPr>
          <a:xfrm rot="10800000">
            <a:off x="914400" y="5791200"/>
            <a:ext cx="76200" cy="419100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9" idx="0"/>
          </p:cNvCxnSpPr>
          <p:nvPr/>
        </p:nvCxnSpPr>
        <p:spPr>
          <a:xfrm rot="5400000" flipH="1" flipV="1">
            <a:off x="1575595" y="4075906"/>
            <a:ext cx="182562" cy="126682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248400" y="2362200"/>
            <a:ext cx="2209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6-3]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컴파일 결과를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classes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디렉터리에 저장하세요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cxnSp>
        <p:nvCxnSpPr>
          <p:cNvPr id="20" name="구부러진 연결선 19"/>
          <p:cNvCxnSpPr>
            <a:stCxn id="18" idx="1"/>
          </p:cNvCxnSpPr>
          <p:nvPr/>
        </p:nvCxnSpPr>
        <p:spPr>
          <a:xfrm rot="10800000" flipV="1">
            <a:off x="4114800" y="2628900"/>
            <a:ext cx="2133600" cy="190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248400" y="2971800"/>
            <a:ext cx="2286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③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web.xml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파일을 열어서 다음과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같은 두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추가하세요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Shape 22"/>
          <p:cNvCxnSpPr>
            <a:endCxn id="7" idx="0"/>
          </p:cNvCxnSpPr>
          <p:nvPr/>
        </p:nvCxnSpPr>
        <p:spPr>
          <a:xfrm>
            <a:off x="4038600" y="3048000"/>
            <a:ext cx="2452688" cy="8382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destroy</a:t>
            </a:r>
            <a:r>
              <a:rPr lang="en-US" altLang="ko-KR" smtClean="0"/>
              <a:t> </a:t>
            </a:r>
            <a:r>
              <a:rPr lang="ko-KR" altLang="en-US" smtClean="0"/>
              <a:t>메서드의 작성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355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</a:t>
            </a:r>
            <a:r>
              <a:rPr lang="en-US" altLang="ko-KR" smtClean="0"/>
              <a:t>init </a:t>
            </a:r>
            <a:r>
              <a:rPr lang="ko-KR" altLang="en-US" smtClean="0"/>
              <a:t>메서드와 </a:t>
            </a:r>
            <a:r>
              <a:rPr lang="en-US" altLang="ko-KR" smtClean="0"/>
              <a:t>destroy </a:t>
            </a:r>
            <a:r>
              <a:rPr lang="ko-KR" altLang="en-US" smtClean="0"/>
              <a:t>메서드</a:t>
            </a: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4772025" cy="260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886200"/>
            <a:ext cx="33432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hape 23"/>
          <p:cNvCxnSpPr>
            <a:endCxn id="19" idx="0"/>
          </p:cNvCxnSpPr>
          <p:nvPr/>
        </p:nvCxnSpPr>
        <p:spPr>
          <a:xfrm>
            <a:off x="4114800" y="3276600"/>
            <a:ext cx="1900238" cy="6096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524000" y="5257800"/>
            <a:ext cx="525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6-10]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6-3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 만든 로그 파일의 내용 확인하기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19600" y="4343400"/>
            <a:ext cx="2133600" cy="4572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553200" y="54102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출력 메시지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9" name="Shape 28"/>
          <p:cNvCxnSpPr>
            <a:stCxn id="27" idx="0"/>
            <a:endCxn id="26" idx="3"/>
          </p:cNvCxnSpPr>
          <p:nvPr/>
        </p:nvCxnSpPr>
        <p:spPr>
          <a:xfrm rot="16200000" flipV="1">
            <a:off x="6381750" y="4743450"/>
            <a:ext cx="838200" cy="4953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서블릿의 초기화 파라미터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서블릿의 초기화 파라미터란 서블릿의 초기화 작업에 필요한 데이터의 의미한다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하나의 서블릿 클래스에 둘 이상의 초기화 파라미터를 넘겨줄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 안에서 초기화 파라미터 값을 가져오려면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getInitParameter</a:t>
            </a:r>
            <a:r>
              <a:rPr lang="ko-KR" altLang="en-US" smtClean="0"/>
              <a:t>라는 메서드를 호출하면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457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</a:t>
            </a:r>
            <a:r>
              <a:rPr lang="en-US" altLang="ko-KR" smtClean="0"/>
              <a:t>init </a:t>
            </a:r>
            <a:r>
              <a:rPr lang="ko-KR" altLang="en-US" smtClean="0"/>
              <a:t>메서드와 </a:t>
            </a:r>
            <a:r>
              <a:rPr lang="en-US" altLang="ko-KR" smtClean="0"/>
              <a:t>destroy </a:t>
            </a:r>
            <a:r>
              <a:rPr lang="ko-KR" altLang="en-US" smtClean="0"/>
              <a:t>메서드</a:t>
            </a:r>
          </a:p>
        </p:txBody>
      </p:sp>
      <p:graphicFrame>
        <p:nvGraphicFramePr>
          <p:cNvPr id="24601" name="Group 25"/>
          <p:cNvGraphicFramePr>
            <a:graphicFrameLocks noGrp="1"/>
          </p:cNvGraphicFramePr>
          <p:nvPr/>
        </p:nvGraphicFramePr>
        <p:xfrm>
          <a:off x="914400" y="1905000"/>
          <a:ext cx="5334000" cy="1554163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&lt;servlet-name&gt;agreement-servlet&lt;/servlet-name&gt;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&lt;servlet-class&gt;AgreementServlet&lt;/servlet-class&gt;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&lt;init-param&gt;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&lt;param-name&gt;FILE_NAME&lt;/param-name&gt;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&lt;param-value&gt;agreement.txt&lt;/param-value&gt;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&lt;/init-param&gt;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&lt;/servlet&gt;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1219200" y="2514600"/>
            <a:ext cx="3276600" cy="6858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53200" y="2627313"/>
            <a:ext cx="1143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4627563" y="2752725"/>
            <a:ext cx="192563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553200" y="2854325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파마미터의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4627563" y="2951163"/>
            <a:ext cx="1925637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600200" y="3581400"/>
            <a:ext cx="1752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2" name="직선 화살표 연결선 21"/>
          <p:cNvCxnSpPr>
            <a:stCxn id="20" idx="0"/>
          </p:cNvCxnSpPr>
          <p:nvPr/>
        </p:nvCxnSpPr>
        <p:spPr>
          <a:xfrm rot="5400000" flipH="1" flipV="1">
            <a:off x="2315369" y="3412331"/>
            <a:ext cx="330200" cy="7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914400" y="5410200"/>
          <a:ext cx="3886200" cy="381000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filename = getInitParameter( “FILE_NAME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200400" y="5943600"/>
            <a:ext cx="1600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2" name="직선 화살표 연결선 31"/>
          <p:cNvCxnSpPr>
            <a:stCxn id="30" idx="0"/>
          </p:cNvCxnSpPr>
          <p:nvPr/>
        </p:nvCxnSpPr>
        <p:spPr>
          <a:xfrm rot="16200000" flipV="1">
            <a:off x="3867150" y="5810250"/>
            <a:ext cx="228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서블릿의 초기화 파라미터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560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</a:t>
            </a:r>
            <a:r>
              <a:rPr lang="en-US" altLang="ko-KR" smtClean="0"/>
              <a:t>init </a:t>
            </a:r>
            <a:r>
              <a:rPr lang="ko-KR" altLang="en-US" smtClean="0"/>
              <a:t>메서드와 </a:t>
            </a:r>
            <a:r>
              <a:rPr lang="en-US" altLang="ko-KR" smtClean="0"/>
              <a:t>destroy </a:t>
            </a:r>
            <a:r>
              <a:rPr lang="ko-KR" altLang="en-US" smtClean="0"/>
              <a:t>메서드</a:t>
            </a:r>
          </a:p>
        </p:txBody>
      </p:sp>
      <p:graphicFrame>
        <p:nvGraphicFramePr>
          <p:cNvPr id="25625" name="Group 25"/>
          <p:cNvGraphicFramePr>
            <a:graphicFrameLocks noGrp="1"/>
          </p:cNvGraphicFramePr>
          <p:nvPr/>
        </p:nvGraphicFramePr>
        <p:xfrm>
          <a:off x="381000" y="1441450"/>
          <a:ext cx="5410200" cy="5127625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6-4]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인사말을 출력하는 서블릿 클래스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서블릿의 초기화 파라미터 사용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60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java.util.*;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GreetingServlet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private PrintWriter logFile;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public void init() throws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filename = getInitParameter( “FILE_NAME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try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logFile = new PrintWriter(new FileWriter(filename, true));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catch (IOException 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throw new ServletException(e);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name = request.getParameter( “NAME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greeting =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안녕하세요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+ name + ”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님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if (logFile != null)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GregorianCalendar now = new GregorianCalendar();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logFile.printf( “%TF %TT - %s %n ”, now, now, name);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인사하기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27" name="Group 27"/>
          <p:cNvGraphicFramePr>
            <a:graphicFrameLocks noGrp="1"/>
          </p:cNvGraphicFramePr>
          <p:nvPr/>
        </p:nvGraphicFramePr>
        <p:xfrm>
          <a:off x="6019800" y="1447800"/>
          <a:ext cx="2819400" cy="2193925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87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out.println(greeting);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public void destroy()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if (logFile != null)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logFile.close();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서블릿의 초기화 파라미터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brain06</a:t>
            </a:r>
            <a:r>
              <a:rPr lang="en-US" altLang="ko-KR" smtClean="0"/>
              <a:t> </a:t>
            </a:r>
            <a:r>
              <a:rPr lang="ko-KR" altLang="en-US" smtClean="0"/>
              <a:t>웹 애플리케이션 디렉터리의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WEB-INF/web.xml</a:t>
            </a:r>
            <a:r>
              <a:rPr lang="en-US" altLang="ko-KR" smtClean="0"/>
              <a:t> </a:t>
            </a:r>
            <a:r>
              <a:rPr lang="ko-KR" altLang="en-US" smtClean="0"/>
              <a:t>파일에 서블릿을 등록할 때 다음과 같이 </a:t>
            </a:r>
            <a:r>
              <a:rPr lang="en-US" altLang="ko-KR" smtClean="0"/>
              <a:t>‘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FILE_NAME</a:t>
            </a:r>
            <a:r>
              <a:rPr lang="en-US" altLang="ko-KR" smtClean="0"/>
              <a:t>’</a:t>
            </a:r>
            <a:r>
              <a:rPr lang="ko-KR" altLang="en-US" smtClean="0"/>
              <a:t>라는 이름의 초기화 파라미터를 기재한다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662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</a:t>
            </a:r>
            <a:r>
              <a:rPr lang="en-US" altLang="ko-KR" smtClean="0"/>
              <a:t>init </a:t>
            </a:r>
            <a:r>
              <a:rPr lang="ko-KR" altLang="en-US" smtClean="0"/>
              <a:t>메서드와 </a:t>
            </a:r>
            <a:r>
              <a:rPr lang="en-US" altLang="ko-KR" smtClean="0"/>
              <a:t>destroy </a:t>
            </a:r>
            <a:r>
              <a:rPr lang="ko-KR" altLang="en-US" smtClean="0"/>
              <a:t>메서드</a:t>
            </a:r>
          </a:p>
        </p:txBody>
      </p:sp>
      <p:pic>
        <p:nvPicPr>
          <p:cNvPr id="266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43719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1447800" y="2828925"/>
            <a:ext cx="3244850" cy="35718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62600" y="3124200"/>
            <a:ext cx="3124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6-4]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를 등록하는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&lt;servlet&gt;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 안에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&lt;init-param&gt;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서브엘리먼트를 추가하세요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cxnSp>
        <p:nvCxnSpPr>
          <p:cNvPr id="26630" name="구부러진 연결선 10"/>
          <p:cNvCxnSpPr>
            <a:cxnSpLocks noChangeShapeType="1"/>
            <a:stCxn id="9" idx="1"/>
            <a:endCxn id="7" idx="3"/>
          </p:cNvCxnSpPr>
          <p:nvPr/>
        </p:nvCxnSpPr>
        <p:spPr bwMode="auto">
          <a:xfrm rot="10800000">
            <a:off x="4692650" y="3008313"/>
            <a:ext cx="869950" cy="38258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" name="직사각형 11"/>
          <p:cNvSpPr/>
          <p:nvPr/>
        </p:nvSpPr>
        <p:spPr>
          <a:xfrm>
            <a:off x="1295400" y="3905250"/>
            <a:ext cx="3581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6-11]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6-4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등록 방법</a:t>
            </a:r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267200"/>
            <a:ext cx="37052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5257800"/>
            <a:ext cx="2967038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609600" y="6410325"/>
            <a:ext cx="3886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6-12]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6-4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 만든 로그 파일의 내용 확인하기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76725" y="5670550"/>
            <a:ext cx="1754188" cy="38893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3" name="구부러진 연결선 22"/>
          <p:cNvCxnSpPr>
            <a:endCxn id="15" idx="1"/>
          </p:cNvCxnSpPr>
          <p:nvPr/>
        </p:nvCxnSpPr>
        <p:spPr>
          <a:xfrm>
            <a:off x="3352800" y="5410200"/>
            <a:ext cx="838200" cy="40957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서블릿의 초기화 파라미터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765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</a:t>
            </a:r>
            <a:r>
              <a:rPr lang="en-US" altLang="ko-KR" smtClean="0"/>
              <a:t>init </a:t>
            </a:r>
            <a:r>
              <a:rPr lang="ko-KR" altLang="en-US" smtClean="0"/>
              <a:t>메서드와 </a:t>
            </a:r>
            <a:r>
              <a:rPr lang="en-US" altLang="ko-KR" smtClean="0"/>
              <a:t>destroy </a:t>
            </a:r>
            <a:r>
              <a:rPr lang="ko-KR" altLang="en-US" smtClean="0"/>
              <a:t>메서드</a:t>
            </a:r>
          </a:p>
        </p:txBody>
      </p:sp>
      <p:grpSp>
        <p:nvGrpSpPr>
          <p:cNvPr id="27651" name="그룹 19"/>
          <p:cNvGrpSpPr>
            <a:grpSpLocks/>
          </p:cNvGrpSpPr>
          <p:nvPr/>
        </p:nvGrpSpPr>
        <p:grpSpPr bwMode="auto">
          <a:xfrm>
            <a:off x="762000" y="1524000"/>
            <a:ext cx="5943600" cy="3933825"/>
            <a:chOff x="1295400" y="1524000"/>
            <a:chExt cx="6172200" cy="3933825"/>
          </a:xfrm>
        </p:grpSpPr>
        <p:pic>
          <p:nvPicPr>
            <p:cNvPr id="2765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1524000"/>
              <a:ext cx="6172200" cy="393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1597087" y="2022475"/>
              <a:ext cx="5080855" cy="1487488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597087" y="3505200"/>
              <a:ext cx="5080855" cy="1487488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7086600" y="2286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6-4]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를 등록하는 기존의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86600" y="41148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6-4]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를 등록하는 새로운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5" name="직선 화살표 연결선 24"/>
          <p:cNvCxnSpPr>
            <a:stCxn id="21" idx="1"/>
          </p:cNvCxnSpPr>
          <p:nvPr/>
        </p:nvCxnSpPr>
        <p:spPr>
          <a:xfrm rot="10800000" flipV="1">
            <a:off x="6137275" y="2552700"/>
            <a:ext cx="94932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 flipV="1">
            <a:off x="6137275" y="4343400"/>
            <a:ext cx="94932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66800" y="5562600"/>
            <a:ext cx="525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6-13]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하나의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클래스를 가지고 두 개의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서블릿을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등록하는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jspInit</a:t>
            </a:r>
            <a:r>
              <a:rPr lang="en-US" altLang="ko-KR" smtClean="0"/>
              <a:t> </a:t>
            </a:r>
            <a:r>
              <a:rPr lang="ko-KR" altLang="en-US" smtClean="0"/>
              <a:t>메서드와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jspDestroy</a:t>
            </a:r>
            <a:r>
              <a:rPr lang="en-US" altLang="ko-KR" smtClean="0"/>
              <a:t> </a:t>
            </a:r>
            <a:r>
              <a:rPr lang="ko-KR" altLang="en-US" smtClean="0"/>
              <a:t>메서드의 작성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jspInit</a:t>
            </a:r>
            <a:r>
              <a:rPr lang="en-US" altLang="ko-KR" smtClean="0"/>
              <a:t> </a:t>
            </a:r>
            <a:r>
              <a:rPr lang="ko-KR" altLang="en-US" smtClean="0"/>
              <a:t>메서드의 작성 방법은 서블릿 클래스의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메서드와 비슷하다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파라미터가 없는 메서드로 만들어야 하고</a:t>
            </a:r>
            <a:r>
              <a:rPr lang="en-US" altLang="ko-KR" smtClean="0"/>
              <a:t>, </a:t>
            </a:r>
            <a:r>
              <a:rPr lang="ko-KR" altLang="en-US" smtClean="0"/>
              <a:t>리턴 타입은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ko-KR" altLang="en-US" smtClean="0"/>
              <a:t>로 지정해야 하고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ko-KR" altLang="en-US" smtClean="0"/>
              <a:t> 메서드로 선언해야 한다</a:t>
            </a:r>
            <a:r>
              <a:rPr lang="en-US" altLang="ko-KR" smtClean="0"/>
              <a:t>. </a:t>
            </a:r>
            <a:r>
              <a:rPr lang="ko-KR" altLang="en-US" smtClean="0"/>
              <a:t>하지만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throw</a:t>
            </a:r>
            <a:r>
              <a:rPr lang="en-US" altLang="ko-KR" smtClean="0"/>
              <a:t> </a:t>
            </a:r>
            <a:r>
              <a:rPr lang="ko-KR" altLang="en-US" smtClean="0"/>
              <a:t>절을 쓸 수 없다는 점은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메서드와 다르다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jspDestroy</a:t>
            </a:r>
            <a:r>
              <a:rPr lang="en-US" altLang="ko-KR" smtClean="0"/>
              <a:t> </a:t>
            </a:r>
            <a:r>
              <a:rPr lang="ko-KR" altLang="en-US" smtClean="0"/>
              <a:t>메서드의 작성 규칙은 서블릿 클래스의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destroy</a:t>
            </a:r>
            <a:r>
              <a:rPr lang="en-US" altLang="ko-KR" smtClean="0"/>
              <a:t> </a:t>
            </a:r>
            <a:r>
              <a:rPr lang="ko-KR" altLang="en-US" smtClean="0"/>
              <a:t>메서드와 비슷하다</a:t>
            </a:r>
            <a:r>
              <a:rPr lang="en-US" altLang="ko-KR" smtClean="0"/>
              <a:t>. </a:t>
            </a:r>
            <a:r>
              <a:rPr lang="ko-KR" altLang="en-US" smtClean="0"/>
              <a:t>파라미터가 없어야 하고</a:t>
            </a:r>
            <a:r>
              <a:rPr lang="en-US" altLang="ko-KR" smtClean="0"/>
              <a:t>, </a:t>
            </a:r>
            <a:r>
              <a:rPr lang="ko-KR" altLang="en-US" smtClean="0"/>
              <a:t>리턴 타입은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ko-KR" altLang="en-US" smtClean="0"/>
              <a:t>로 지정하며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메서드</a:t>
            </a:r>
            <a:r>
              <a:rPr lang="ko-KR" altLang="en-US" smtClean="0"/>
              <a:t>로 선언해야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867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3. JSP </a:t>
            </a:r>
            <a:r>
              <a:rPr lang="ko-KR" altLang="en-US" sz="2400" smtClean="0"/>
              <a:t>페이지의 </a:t>
            </a:r>
            <a:r>
              <a:rPr lang="en-US" altLang="ko-KR" sz="2400" smtClean="0"/>
              <a:t>jspInit </a:t>
            </a:r>
            <a:r>
              <a:rPr lang="ko-KR" altLang="en-US" sz="2400" smtClean="0"/>
              <a:t>메서드와 </a:t>
            </a:r>
            <a:r>
              <a:rPr lang="en-US" altLang="ko-KR" sz="2400" smtClean="0"/>
              <a:t>jspDestroy </a:t>
            </a:r>
            <a:r>
              <a:rPr lang="ko-KR" altLang="en-US" sz="2400" smtClean="0"/>
              <a:t>메서드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90600" y="2667000"/>
          <a:ext cx="5334000" cy="1006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void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jspInit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 {</a:t>
                      </a:r>
                    </a:p>
                    <a:p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371600" y="2971800"/>
            <a:ext cx="3810000" cy="45720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867400" y="2819400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우리가 작성할 코드가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들어가는 부분</a:t>
            </a:r>
          </a:p>
        </p:txBody>
      </p:sp>
      <p:cxnSp>
        <p:nvCxnSpPr>
          <p:cNvPr id="18" name="구부러진 연결선 17"/>
          <p:cNvCxnSpPr>
            <a:stCxn id="17" idx="1"/>
            <a:endCxn id="15" idx="3"/>
          </p:cNvCxnSpPr>
          <p:nvPr/>
        </p:nvCxnSpPr>
        <p:spPr>
          <a:xfrm rot="10800000" flipV="1">
            <a:off x="5181600" y="3009900"/>
            <a:ext cx="685800" cy="190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90600" y="5029200"/>
          <a:ext cx="5334000" cy="1006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void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jspDestroy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 {</a:t>
                      </a:r>
                    </a:p>
                    <a:p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371600" y="5334000"/>
            <a:ext cx="3810000" cy="45720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867400" y="5181600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우리가 작성할 코드가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들어가는 부분</a:t>
            </a:r>
          </a:p>
        </p:txBody>
      </p:sp>
      <p:cxnSp>
        <p:nvCxnSpPr>
          <p:cNvPr id="28" name="구부러진 연결선 27"/>
          <p:cNvCxnSpPr>
            <a:stCxn id="24" idx="1"/>
            <a:endCxn id="23" idx="3"/>
          </p:cNvCxnSpPr>
          <p:nvPr/>
        </p:nvCxnSpPr>
        <p:spPr>
          <a:xfrm rot="10800000" flipV="1">
            <a:off x="5181600" y="5372100"/>
            <a:ext cx="685800" cy="190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학습목표</a:t>
            </a:r>
            <a:endParaRPr lang="en-US" altLang="ko-KR" smtClean="0"/>
          </a:p>
          <a:p>
            <a:pPr lvl="1">
              <a:lnSpc>
                <a:spcPct val="150000"/>
              </a:lnSpc>
              <a:defRPr/>
            </a:pPr>
            <a:r>
              <a:rPr lang="ko-KR" altLang="en-US" smtClean="0"/>
              <a:t>서블릿 클래스로부터 서블릿 객체가 만들어지고</a:t>
            </a:r>
            <a:r>
              <a:rPr lang="en-US" altLang="ko-KR" smtClean="0"/>
              <a:t>, </a:t>
            </a:r>
            <a:r>
              <a:rPr lang="ko-KR" altLang="en-US" smtClean="0"/>
              <a:t>서블릿 객체가 초기화되어서 서블릿이 되고</a:t>
            </a:r>
            <a:r>
              <a:rPr lang="en-US" altLang="ko-KR" smtClean="0"/>
              <a:t>, </a:t>
            </a:r>
            <a:r>
              <a:rPr lang="ko-KR" altLang="en-US" smtClean="0"/>
              <a:t>서블릿이 사용되고</a:t>
            </a:r>
            <a:r>
              <a:rPr lang="en-US" altLang="ko-KR" smtClean="0"/>
              <a:t>, </a:t>
            </a:r>
            <a:r>
              <a:rPr lang="ko-KR" altLang="en-US" smtClean="0"/>
              <a:t>최종적으로 소멸되기까지의 전 과정을 서블릿의 라이프 사이클이라고 한다</a:t>
            </a:r>
            <a:r>
              <a:rPr lang="en-US" altLang="ko-KR" smtClean="0"/>
              <a:t>. </a:t>
            </a:r>
            <a:r>
              <a:rPr lang="ko-KR" altLang="en-US" smtClean="0"/>
              <a:t>이 장에서는 서브릿의 라이프 사이클에 관련된 프로그래밍 기술을 배워보자</a:t>
            </a:r>
            <a:r>
              <a:rPr lang="en-US" altLang="ko-KR" smtClean="0"/>
              <a:t>.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smtClean="0"/>
          </a:p>
          <a:p>
            <a:pPr>
              <a:defRPr/>
            </a:pPr>
            <a:r>
              <a:rPr lang="ko-KR" altLang="en-US" smtClean="0">
                <a:solidFill>
                  <a:srgbClr val="000000"/>
                </a:solidFill>
              </a:rPr>
              <a:t>내용</a:t>
            </a:r>
            <a:endParaRPr lang="en-US" altLang="ko-KR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서블릿의 라이프 사이클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서블릿 클래스의 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init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메서드의 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destroy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메서드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JSP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페이지의 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jspInit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메서드와 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jspDestroy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메서드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서블릿의 환경을 표현하는 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ServletContext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객체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jspInit</a:t>
            </a:r>
            <a:r>
              <a:rPr lang="en-US" altLang="ko-KR" smtClean="0"/>
              <a:t> </a:t>
            </a:r>
            <a:r>
              <a:rPr lang="ko-KR" altLang="en-US" smtClean="0"/>
              <a:t>메서드와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jspDestroy</a:t>
            </a:r>
            <a:r>
              <a:rPr lang="en-US" altLang="ko-KR" smtClean="0"/>
              <a:t> </a:t>
            </a:r>
            <a:r>
              <a:rPr lang="ko-KR" altLang="en-US" smtClean="0"/>
              <a:t>메서드의 작성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969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3. JSP </a:t>
            </a:r>
            <a:r>
              <a:rPr lang="ko-KR" altLang="en-US" sz="2400" smtClean="0"/>
              <a:t>페이지의 </a:t>
            </a:r>
            <a:r>
              <a:rPr lang="en-US" altLang="ko-KR" sz="2400" smtClean="0"/>
              <a:t>jspInit </a:t>
            </a:r>
            <a:r>
              <a:rPr lang="ko-KR" altLang="en-US" sz="2400" smtClean="0"/>
              <a:t>메서드와 </a:t>
            </a:r>
            <a:r>
              <a:rPr lang="en-US" altLang="ko-KR" sz="2400" smtClean="0"/>
              <a:t>jspDestroy </a:t>
            </a:r>
            <a:r>
              <a:rPr lang="ko-KR" altLang="en-US" sz="2400" smtClean="0"/>
              <a:t>메서드</a:t>
            </a:r>
          </a:p>
        </p:txBody>
      </p:sp>
      <p:graphicFrame>
        <p:nvGraphicFramePr>
          <p:cNvPr id="29726" name="Group 30"/>
          <p:cNvGraphicFramePr>
            <a:graphicFrameLocks noGrp="1"/>
          </p:cNvGraphicFramePr>
          <p:nvPr/>
        </p:nvGraphicFramePr>
        <p:xfrm>
          <a:off x="381000" y="1382713"/>
          <a:ext cx="6705600" cy="534670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6-5] jspInit, jspDestroy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메서드의 사용 예를 보여주는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60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charset=euc-kr”  import= “java.io.*, java.util.*”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private PrintWriter logFile;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public void jspInit()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String filename = “c:\\data\\datetime_log.txt ”;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try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logFile = new PrintWriter( new FileWriter(filename, true));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catch (IOException 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System.out.printf( “%TT - %s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파일을 열 수 없습니다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%n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new GregorianCalendar(), filename);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&lt;HEAD&gt;&lt;TITLE&gt;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현재의 날짜와 시각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GregorianCalendar now = new GregorianCalendar();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date = String.format( “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현재 날짜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%TY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%Tm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%Te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일 ”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now, now, now);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time = String.format( “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현재 시각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%TI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시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%Tm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분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%TS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초 ”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now, now, now);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out.println(date + “&lt;BR&gt;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out.println(time + “&lt;BR&gt;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if (logFile != null)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logFile.printf( “%TF %TT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에 호출되었습니다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.%n ”, now, now);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public void jspDestroy()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if (logFile != null)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logFile.close();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jspInit</a:t>
            </a:r>
            <a:r>
              <a:rPr lang="en-US" altLang="ko-KR" smtClean="0"/>
              <a:t> </a:t>
            </a:r>
            <a:r>
              <a:rPr lang="ko-KR" altLang="en-US" smtClean="0"/>
              <a:t>메서드와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jspDestroy</a:t>
            </a:r>
            <a:r>
              <a:rPr lang="en-US" altLang="ko-KR" smtClean="0"/>
              <a:t> </a:t>
            </a:r>
            <a:r>
              <a:rPr lang="ko-KR" altLang="en-US" smtClean="0"/>
              <a:t>메서드의 작성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072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3. JSP </a:t>
            </a:r>
            <a:r>
              <a:rPr lang="ko-KR" altLang="en-US" sz="2400" smtClean="0"/>
              <a:t>페이지의 </a:t>
            </a:r>
            <a:r>
              <a:rPr lang="en-US" altLang="ko-KR" sz="2400" smtClean="0"/>
              <a:t>jspInit </a:t>
            </a:r>
            <a:r>
              <a:rPr lang="ko-KR" altLang="en-US" sz="2400" smtClean="0"/>
              <a:t>메서드와 </a:t>
            </a:r>
            <a:r>
              <a:rPr lang="en-US" altLang="ko-KR" sz="2400" smtClean="0"/>
              <a:t>jspDestroy </a:t>
            </a:r>
            <a:r>
              <a:rPr lang="ko-KR" altLang="en-US" sz="2400" smtClean="0"/>
              <a:t>메서드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39624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762000" y="2971800"/>
            <a:ext cx="3886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6-14]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6-5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방법</a:t>
            </a: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429000"/>
            <a:ext cx="4267200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4572000"/>
            <a:ext cx="30305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4359275" y="5005388"/>
            <a:ext cx="2281238" cy="369887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2000" y="5791200"/>
            <a:ext cx="4114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6-15]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6-5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 저장한 로그 파일의 내용 확인하기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페이지의 초기화 파라미터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페이지는 서블릿 클래스와 달리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파일에 등록하지 않아도 웹 브라우저에서 호출할 수 있지만</a:t>
            </a:r>
            <a:r>
              <a:rPr lang="en-US" altLang="ko-KR" smtClean="0"/>
              <a:t>, </a:t>
            </a:r>
            <a:r>
              <a:rPr lang="ko-KR" altLang="en-US" smtClean="0"/>
              <a:t>초기화 파라미터를 기재하기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파일에 등록해야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파일의 루트 엘리먼트인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web-app</a:t>
            </a:r>
            <a:r>
              <a:rPr lang="en-US" altLang="ko-KR" smtClean="0"/>
              <a:t>&gt; </a:t>
            </a:r>
            <a:r>
              <a:rPr lang="ko-KR" altLang="en-US" smtClean="0"/>
              <a:t>아래에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servle-mapping</a:t>
            </a:r>
            <a:r>
              <a:rPr lang="en-US" altLang="ko-KR" smtClean="0"/>
              <a:t>&gt;</a:t>
            </a:r>
            <a:r>
              <a:rPr lang="ko-KR" altLang="en-US" smtClean="0"/>
              <a:t>이라는 두 개의 서브엘리먼트를 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174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3. JSP </a:t>
            </a:r>
            <a:r>
              <a:rPr lang="ko-KR" altLang="en-US" sz="2400" smtClean="0"/>
              <a:t>페이지의 </a:t>
            </a:r>
            <a:r>
              <a:rPr lang="en-US" altLang="ko-KR" sz="2400" smtClean="0"/>
              <a:t>jspInit </a:t>
            </a:r>
            <a:r>
              <a:rPr lang="ko-KR" altLang="en-US" sz="2400" smtClean="0"/>
              <a:t>메서드와 </a:t>
            </a:r>
            <a:r>
              <a:rPr lang="en-US" altLang="ko-KR" sz="2400" smtClean="0"/>
              <a:t>jspDestroy </a:t>
            </a:r>
            <a:r>
              <a:rPr lang="ko-KR" altLang="en-US" sz="2400" smtClean="0"/>
              <a:t>메서드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14400" y="3505200"/>
          <a:ext cx="5334000" cy="1676400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657600" y="3770313"/>
            <a:ext cx="2362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페이지의 본래의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경로명이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들어갈 부분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2179638" y="3989388"/>
            <a:ext cx="147796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124200" y="4343400"/>
            <a:ext cx="2895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페이지를 호출할 때 사용할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경로명이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들어갈 부분</a:t>
            </a:r>
          </a:p>
        </p:txBody>
      </p:sp>
      <p:cxnSp>
        <p:nvCxnSpPr>
          <p:cNvPr id="19" name="직선 화살표 연결선 18"/>
          <p:cNvCxnSpPr>
            <a:stCxn id="17" idx="1"/>
          </p:cNvCxnSpPr>
          <p:nvPr/>
        </p:nvCxnSpPr>
        <p:spPr>
          <a:xfrm rot="10800000" flipV="1">
            <a:off x="2493963" y="4533900"/>
            <a:ext cx="630237" cy="11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페이지의 초기화 파라미터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ko-KR" smtClean="0"/>
              <a:t>&gt; </a:t>
            </a:r>
            <a:r>
              <a:rPr lang="ko-KR" altLang="en-US" smtClean="0"/>
              <a:t>엘리먼트 안에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servlet-name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jsp-file</a:t>
            </a:r>
            <a:r>
              <a:rPr lang="en-US" altLang="ko-KR" smtClean="0"/>
              <a:t>&gt;</a:t>
            </a:r>
            <a:r>
              <a:rPr lang="ko-KR" altLang="en-US" smtClean="0"/>
              <a:t>이라는 서브엘리먼트를 쓰고</a:t>
            </a:r>
            <a:r>
              <a:rPr lang="en-US" altLang="ko-KR" smtClean="0"/>
              <a:t>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servlet-mapping</a:t>
            </a:r>
            <a:r>
              <a:rPr lang="en-US" altLang="ko-KR" smtClean="0"/>
              <a:t>&gt; </a:t>
            </a:r>
            <a:r>
              <a:rPr lang="ko-KR" altLang="en-US" smtClean="0"/>
              <a:t>엘리먼트 안에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servlet-name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url-pattern</a:t>
            </a:r>
            <a:r>
              <a:rPr lang="en-US" altLang="ko-KR" smtClean="0"/>
              <a:t>&gt;</a:t>
            </a:r>
            <a:r>
              <a:rPr lang="ko-KR" altLang="en-US" smtClean="0"/>
              <a:t>이라는 서브엘리먼트를 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jsp-file</a:t>
            </a:r>
            <a:r>
              <a:rPr lang="en-US" altLang="ko-KR" smtClean="0"/>
              <a:t>&gt; </a:t>
            </a:r>
            <a:r>
              <a:rPr lang="ko-KR" altLang="en-US" smtClean="0"/>
              <a:t>엘리먼트 안에는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>
                <a:cs typeface="Times New Roman" pitchFamily="18" charset="0"/>
              </a:rPr>
              <a:t> </a:t>
            </a:r>
            <a:r>
              <a:rPr lang="ko-KR" altLang="en-US" smtClean="0"/>
              <a:t>페이지의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경로명을 써야 하는데</a:t>
            </a:r>
            <a:r>
              <a:rPr lang="en-US" altLang="ko-KR" smtClean="0"/>
              <a:t>, </a:t>
            </a:r>
            <a:r>
              <a:rPr lang="ko-KR" altLang="en-US" smtClean="0"/>
              <a:t>이 경로명은 웹 애플리케이션 내에서의 경로명이어야 하고 반드시 슬래시</a:t>
            </a:r>
            <a:r>
              <a:rPr lang="en-US" altLang="ko-KR" smtClean="0"/>
              <a:t>(/)</a:t>
            </a:r>
            <a:r>
              <a:rPr lang="ko-KR" altLang="en-US" smtClean="0"/>
              <a:t>로 시작해야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277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3. JSP </a:t>
            </a:r>
            <a:r>
              <a:rPr lang="ko-KR" altLang="en-US" sz="2400" smtClean="0"/>
              <a:t>페이지의 </a:t>
            </a:r>
            <a:r>
              <a:rPr lang="en-US" altLang="ko-KR" sz="2400" smtClean="0"/>
              <a:t>jspInit </a:t>
            </a:r>
            <a:r>
              <a:rPr lang="ko-KR" altLang="en-US" sz="2400" smtClean="0"/>
              <a:t>메서드와 </a:t>
            </a:r>
            <a:r>
              <a:rPr lang="en-US" altLang="ko-KR" sz="2400" smtClean="0"/>
              <a:t>jspDestroy </a:t>
            </a:r>
            <a:r>
              <a:rPr lang="ko-KR" altLang="en-US" sz="2400" smtClean="0"/>
              <a:t>메서드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14400" y="3505200"/>
          <a:ext cx="5334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/>
              </a:tblGrid>
              <a:tr h="1981200">
                <a:tc>
                  <a:txBody>
                    <a:bodyPr/>
                    <a:lstStyle/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-name&gt;winners-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</a:t>
                      </a:r>
                    </a:p>
                    <a:p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-file&gt;/Winners.jsp&lt;/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-file&gt;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-mapping&gt;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-name&gt;winners-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</a:t>
                      </a:r>
                    </a:p>
                    <a:p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url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-pattern&gt;/winners&lt;/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url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-pattern&gt;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-mapping&gt;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페이지의 초기화 파라미터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페이지의 초기화 파라미터를 기재하는 방법은 서블릿 클래스의 경우와 동일하다</a:t>
            </a:r>
            <a:r>
              <a:rPr lang="en-US" altLang="ko-KR" smtClean="0"/>
              <a:t>.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ko-KR" smtClean="0"/>
              <a:t>&gt;</a:t>
            </a:r>
            <a:r>
              <a:rPr lang="ko-KR" altLang="en-US" smtClean="0"/>
              <a:t>엘리먼트 안에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init-param</a:t>
            </a:r>
            <a:r>
              <a:rPr lang="en-US" altLang="ko-KR" smtClean="0"/>
              <a:t>&gt;</a:t>
            </a:r>
            <a:r>
              <a:rPr lang="ko-KR" altLang="en-US" smtClean="0"/>
              <a:t>이라는 서브엘리먼트를 쓰고</a:t>
            </a:r>
            <a:r>
              <a:rPr lang="en-US" altLang="ko-KR" smtClean="0"/>
              <a:t>, </a:t>
            </a:r>
            <a:r>
              <a:rPr lang="ko-KR" altLang="en-US" smtClean="0"/>
              <a:t>그 안에 다시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param-name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param-value</a:t>
            </a:r>
            <a:r>
              <a:rPr lang="en-US" altLang="ko-KR" smtClean="0"/>
              <a:t>&gt;</a:t>
            </a:r>
            <a:r>
              <a:rPr lang="ko-KR" altLang="en-US" smtClean="0"/>
              <a:t>라는 두 개의 서브엘리먼트를 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379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3. JSP </a:t>
            </a:r>
            <a:r>
              <a:rPr lang="ko-KR" altLang="en-US" sz="2400" smtClean="0"/>
              <a:t>페이지의 </a:t>
            </a:r>
            <a:r>
              <a:rPr lang="en-US" altLang="ko-KR" sz="2400" smtClean="0"/>
              <a:t>jspInit </a:t>
            </a:r>
            <a:r>
              <a:rPr lang="ko-KR" altLang="en-US" sz="2400" smtClean="0"/>
              <a:t>메서드와 </a:t>
            </a:r>
            <a:r>
              <a:rPr lang="en-US" altLang="ko-KR" sz="2400" smtClean="0"/>
              <a:t>jspDestroy </a:t>
            </a:r>
            <a:r>
              <a:rPr lang="ko-KR" altLang="en-US" sz="2400" smtClean="0"/>
              <a:t>메서드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14400" y="2590800"/>
          <a:ext cx="5943600" cy="265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/>
              </a:tblGrid>
              <a:tr h="1981200">
                <a:tc>
                  <a:txBody>
                    <a:bodyPr/>
                    <a:lstStyle/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-name&gt;winners-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-file&gt;/Winners.jsp&lt;/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-file&gt;</a:t>
                      </a:r>
                    </a:p>
                    <a:p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&lt;init-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&lt;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-name&gt;FILE_NAME&lt;/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</a:t>
                      </a:r>
                    </a:p>
                    <a:p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&lt;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-value&gt;winner-list.txt&lt;/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-value&gt;</a:t>
                      </a:r>
                    </a:p>
                    <a:p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&lt;/init-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-mapping&gt;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-name&gt;winners-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url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-pattern&gt;/winners&lt;/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url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-pattern&gt;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-mapping&gt;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오른쪽 중괄호 6"/>
          <p:cNvSpPr/>
          <p:nvPr/>
        </p:nvSpPr>
        <p:spPr>
          <a:xfrm>
            <a:off x="4953000" y="3352800"/>
            <a:ext cx="228600" cy="609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00600" y="4114800"/>
            <a:ext cx="1828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지정하는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Shape 11"/>
          <p:cNvCxnSpPr>
            <a:stCxn id="10" idx="0"/>
          </p:cNvCxnSpPr>
          <p:nvPr/>
        </p:nvCxnSpPr>
        <p:spPr>
          <a:xfrm rot="16200000" flipV="1">
            <a:off x="5143500" y="3543300"/>
            <a:ext cx="533400" cy="6096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14400" y="5562600"/>
          <a:ext cx="3886200" cy="381000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filename = getInitParameter( “FILE_NAME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200400" y="6096000"/>
            <a:ext cx="1600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5" name="직선 화살표 연결선 14"/>
          <p:cNvCxnSpPr>
            <a:stCxn id="14" idx="0"/>
          </p:cNvCxnSpPr>
          <p:nvPr/>
        </p:nvCxnSpPr>
        <p:spPr>
          <a:xfrm rot="16200000" flipV="1">
            <a:off x="3867150" y="5962650"/>
            <a:ext cx="228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페이지의 초기화 파라미터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481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3. JSP </a:t>
            </a:r>
            <a:r>
              <a:rPr lang="ko-KR" altLang="en-US" sz="2400" smtClean="0"/>
              <a:t>페이지의 </a:t>
            </a:r>
            <a:r>
              <a:rPr lang="en-US" altLang="ko-KR" sz="2400" smtClean="0"/>
              <a:t>jspInit </a:t>
            </a:r>
            <a:r>
              <a:rPr lang="ko-KR" altLang="en-US" sz="2400" smtClean="0"/>
              <a:t>메서드와 </a:t>
            </a:r>
            <a:r>
              <a:rPr lang="en-US" altLang="ko-KR" sz="2400" smtClean="0"/>
              <a:t>jspDestroy </a:t>
            </a:r>
            <a:r>
              <a:rPr lang="ko-KR" altLang="en-US" sz="2400" smtClean="0"/>
              <a:t>메서드</a:t>
            </a:r>
          </a:p>
        </p:txBody>
      </p:sp>
      <p:graphicFrame>
        <p:nvGraphicFramePr>
          <p:cNvPr id="34837" name="Group 21"/>
          <p:cNvGraphicFramePr>
            <a:graphicFrameLocks noGrp="1"/>
          </p:cNvGraphicFramePr>
          <p:nvPr/>
        </p:nvGraphicFramePr>
        <p:xfrm>
          <a:off x="685800" y="1441450"/>
          <a:ext cx="5562600" cy="1828800"/>
        </p:xfrm>
        <a:graphic>
          <a:graphicData uri="http://schemas.openxmlformats.org/drawingml/2006/table">
            <a:tbl>
              <a:tblPr/>
              <a:tblGrid>
                <a:gridCol w="5562600"/>
              </a:tblGrid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6-6]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초기화 파라미터를 가져오는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초기화 파라미터 테스트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&lt;% String dbName = getInitParameter( “DB_NAME ”);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데이터베이스 이름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dbName %&gt;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48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429000"/>
            <a:ext cx="39624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4876800" y="3810000"/>
            <a:ext cx="2057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6-6]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등록하는 엘리먼트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16000" y="3795713"/>
            <a:ext cx="2762250" cy="10541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19200" y="4038600"/>
            <a:ext cx="2041525" cy="34925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0" name="직선 화살표 연결선 19"/>
          <p:cNvCxnSpPr>
            <a:stCxn id="16" idx="1"/>
          </p:cNvCxnSpPr>
          <p:nvPr/>
        </p:nvCxnSpPr>
        <p:spPr>
          <a:xfrm rot="10800000" flipV="1">
            <a:off x="3786188" y="4000500"/>
            <a:ext cx="1090612" cy="138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876800" y="4343400"/>
            <a:ext cx="2057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페이지의 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직선 화살표 연결선 22"/>
          <p:cNvCxnSpPr>
            <a:stCxn id="21" idx="1"/>
          </p:cNvCxnSpPr>
          <p:nvPr/>
        </p:nvCxnSpPr>
        <p:spPr>
          <a:xfrm rot="10800000">
            <a:off x="3276600" y="4343400"/>
            <a:ext cx="16002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3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334000"/>
            <a:ext cx="28956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3810000" y="5867400"/>
            <a:ext cx="2514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6-17]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6-6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서블릿의 환경 정보를 가져오는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페이지의 환경에 관련된 정보는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패키지의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ServletContext</a:t>
            </a:r>
            <a:r>
              <a:rPr lang="en-US" altLang="ko-KR" smtClean="0"/>
              <a:t> </a:t>
            </a:r>
            <a:r>
              <a:rPr lang="ko-KR" altLang="en-US" smtClean="0"/>
              <a:t>인터페이스 타입의 객체를 이용해서 얻을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클래스에서 이 타입의 객체를 구하기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getServletContext</a:t>
            </a:r>
            <a:r>
              <a:rPr lang="ko-KR" altLang="en-US" smtClean="0"/>
              <a:t>라는 메서드를 호출하면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ServletContext</a:t>
            </a:r>
            <a:r>
              <a:rPr lang="en-US" altLang="ko-KR" smtClean="0"/>
              <a:t>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객체에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getServerInfo</a:t>
            </a:r>
            <a:r>
              <a:rPr lang="ko-KR" altLang="en-US" smtClean="0"/>
              <a:t>라는 메서드를 호출하면 서블릿이 속하는 웹 서버 종류가 리턴된다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584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4. </a:t>
            </a:r>
            <a:r>
              <a:rPr lang="ko-KR" altLang="en-US" sz="2400" smtClean="0"/>
              <a:t>서블릿의 환경을 표현하는 </a:t>
            </a:r>
            <a:r>
              <a:rPr lang="en-US" altLang="ko-KR" sz="2400" smtClean="0"/>
              <a:t>ServletContext </a:t>
            </a:r>
            <a:r>
              <a:rPr lang="ko-KR" altLang="en-US" sz="2400" smtClean="0"/>
              <a:t>객체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14400" y="29718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ServletContext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context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getServletContext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263775" y="3505200"/>
            <a:ext cx="2743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ServletContext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객체를 리턴하는 메서드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9" name="직선 화살표 연결선 18"/>
          <p:cNvCxnSpPr>
            <a:stCxn id="15" idx="0"/>
          </p:cNvCxnSpPr>
          <p:nvPr/>
        </p:nvCxnSpPr>
        <p:spPr>
          <a:xfrm rot="5400000" flipH="1" flipV="1">
            <a:off x="3540125" y="3371850"/>
            <a:ext cx="228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914400" y="4735513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context.getServerInfo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590800" y="5268913"/>
            <a:ext cx="2209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서버의 종류를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리턴하는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1" name="직선 화살표 연결선 30"/>
          <p:cNvCxnSpPr>
            <a:stCxn id="30" idx="0"/>
          </p:cNvCxnSpPr>
          <p:nvPr/>
        </p:nvCxnSpPr>
        <p:spPr>
          <a:xfrm rot="5400000" flipH="1" flipV="1">
            <a:off x="3600450" y="5135563"/>
            <a:ext cx="228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서블릿의 환경 정보를 가져오는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ServletContext</a:t>
            </a:r>
            <a:r>
              <a:rPr lang="en-US" altLang="ko-KR" smtClean="0"/>
              <a:t>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객체에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getMajorVersion</a:t>
            </a:r>
            <a:r>
              <a:rPr lang="ko-KR" altLang="en-US" smtClean="0"/>
              <a:t>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getMinorVersion</a:t>
            </a:r>
            <a:r>
              <a:rPr lang="ko-KR" altLang="en-US" smtClean="0"/>
              <a:t>이라는 메서드를 호출하면 웹 컨테이너가 지원하는 서블릿 규격서의 메이저 버전과 마이너 버전이 리턴된다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686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4. </a:t>
            </a:r>
            <a:r>
              <a:rPr lang="ko-KR" altLang="en-US" sz="2400" smtClean="0"/>
              <a:t>서블릿의 환경을 표현하는 </a:t>
            </a:r>
            <a:r>
              <a:rPr lang="en-US" altLang="ko-KR" sz="2400" smtClean="0"/>
              <a:t>ServletContext </a:t>
            </a:r>
            <a:r>
              <a:rPr lang="ko-KR" altLang="en-US" sz="2400" smtClean="0"/>
              <a:t>객체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981200" y="23622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num1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context.getMajorVersion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276600" y="2895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메이저 버전을 가져오는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직선 화살표 연결선 11"/>
          <p:cNvCxnSpPr>
            <a:stCxn id="11" idx="0"/>
          </p:cNvCxnSpPr>
          <p:nvPr/>
        </p:nvCxnSpPr>
        <p:spPr>
          <a:xfrm rot="5400000" flipH="1" flipV="1">
            <a:off x="4495800" y="274320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981200" y="34290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num2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context.getMinorVersion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352800" y="3962400"/>
            <a:ext cx="2514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마이너 버전을 가져오는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직선 화살표 연결선 16"/>
          <p:cNvCxnSpPr>
            <a:stCxn id="16" idx="0"/>
          </p:cNvCxnSpPr>
          <p:nvPr/>
        </p:nvCxnSpPr>
        <p:spPr>
          <a:xfrm rot="16200000" flipV="1">
            <a:off x="4476750" y="3829050"/>
            <a:ext cx="228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서블릿의 환경 정보를 가져오는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789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4. </a:t>
            </a:r>
            <a:r>
              <a:rPr lang="ko-KR" altLang="en-US" sz="2400" smtClean="0"/>
              <a:t>서블릿의 환경을 표현하는 </a:t>
            </a:r>
            <a:r>
              <a:rPr lang="en-US" altLang="ko-KR" sz="2400" smtClean="0"/>
              <a:t>ServletContext </a:t>
            </a:r>
            <a:r>
              <a:rPr lang="ko-KR" altLang="en-US" sz="2400" smtClean="0"/>
              <a:t>객체</a:t>
            </a:r>
          </a:p>
        </p:txBody>
      </p:sp>
      <p:graphicFrame>
        <p:nvGraphicFramePr>
          <p:cNvPr id="37900" name="Group 12"/>
          <p:cNvGraphicFramePr>
            <a:graphicFrameLocks noGrp="1"/>
          </p:cNvGraphicFramePr>
          <p:nvPr/>
        </p:nvGraphicFramePr>
        <p:xfrm>
          <a:off x="762000" y="1670050"/>
          <a:ext cx="6324600" cy="4273550"/>
        </p:xfrm>
        <a:graphic>
          <a:graphicData uri="http://schemas.openxmlformats.org/drawingml/2006/table">
            <a:tbl>
              <a:tblPr/>
              <a:tblGrid>
                <a:gridCol w="6324600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6-7]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웹 서버의 정보를 출력하는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99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ServerInfoServlet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void doGet(HttpServletRequest request, 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ServletContext context = getServletContext();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String serverInfo = context.getServerInfo();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int majorVersion = context.getMajorVersion();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int minorVersion = context.getMinorVersion();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response.setContentType( ”text/html;charset=euc-kr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out.println( “&lt;HEAD&gt;&lt;TITLE&gt;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웹 서버의 정보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out.printf(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웹 서버의 종류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serverInfo);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out.printf(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지원하는 서블릿 버전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%d.%d &lt;BR&gt; ”, majorVersion, minorVersion);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서블릿의 환경 정보를 가져오는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891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4. </a:t>
            </a:r>
            <a:r>
              <a:rPr lang="ko-KR" altLang="en-US" sz="2400" smtClean="0"/>
              <a:t>서블릿의 환경을 표현하는 </a:t>
            </a:r>
            <a:r>
              <a:rPr lang="en-US" altLang="ko-KR" sz="2400" smtClean="0"/>
              <a:t>ServletContext </a:t>
            </a:r>
            <a:r>
              <a:rPr lang="ko-KR" altLang="en-US" sz="2400" smtClean="0"/>
              <a:t>객체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4214813" cy="39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800600"/>
            <a:ext cx="10001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990600" y="5943600"/>
            <a:ext cx="1981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brain06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디렉터리의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WEB-INF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서브디렉터리로 가세요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cxnSp>
        <p:nvCxnSpPr>
          <p:cNvPr id="11" name="Shape 10"/>
          <p:cNvCxnSpPr>
            <a:stCxn id="9" idx="1"/>
          </p:cNvCxnSpPr>
          <p:nvPr/>
        </p:nvCxnSpPr>
        <p:spPr>
          <a:xfrm rot="10800000">
            <a:off x="914400" y="5791200"/>
            <a:ext cx="76200" cy="419100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7" idx="0"/>
          </p:cNvCxnSpPr>
          <p:nvPr/>
        </p:nvCxnSpPr>
        <p:spPr>
          <a:xfrm rot="5400000" flipH="1" flipV="1">
            <a:off x="1575595" y="4075906"/>
            <a:ext cx="182562" cy="126682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248400" y="2362200"/>
            <a:ext cx="2209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6-3]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컴파일 결과를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classes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디렉터리에 저장하세요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cxnSp>
        <p:nvCxnSpPr>
          <p:cNvPr id="15" name="구부러진 연결선 14"/>
          <p:cNvCxnSpPr>
            <a:stCxn id="13" idx="1"/>
          </p:cNvCxnSpPr>
          <p:nvPr/>
        </p:nvCxnSpPr>
        <p:spPr>
          <a:xfrm rot="10800000" flipV="1">
            <a:off x="4114800" y="2628900"/>
            <a:ext cx="2133600" cy="190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248400" y="2971800"/>
            <a:ext cx="2286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③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web.xml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파일을 열어서 다음과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같은 두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추가하세요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Shape 16"/>
          <p:cNvCxnSpPr/>
          <p:nvPr/>
        </p:nvCxnSpPr>
        <p:spPr>
          <a:xfrm>
            <a:off x="4038600" y="3048000"/>
            <a:ext cx="2452688" cy="8382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24" name="그룹 18"/>
          <p:cNvGrpSpPr>
            <a:grpSpLocks/>
          </p:cNvGrpSpPr>
          <p:nvPr/>
        </p:nvGrpSpPr>
        <p:grpSpPr bwMode="auto">
          <a:xfrm>
            <a:off x="4495800" y="3886200"/>
            <a:ext cx="3643313" cy="1546225"/>
            <a:chOff x="4495800" y="4038600"/>
            <a:chExt cx="3643313" cy="1546082"/>
          </a:xfrm>
        </p:grpSpPr>
        <p:pic>
          <p:nvPicPr>
            <p:cNvPr id="38925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5800" y="4038600"/>
              <a:ext cx="3643313" cy="1546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4724400" y="4398930"/>
              <a:ext cx="2743200" cy="849233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mtClean="0"/>
              <a:t>서블릿 클래스는 웹 브라우저에 의해 바로 호출되는 것이 아니라 서블릿 클래스로부터 서블릿 객체가 만들어지고</a:t>
            </a:r>
            <a:r>
              <a:rPr lang="en-US" altLang="ko-KR" smtClean="0"/>
              <a:t>, </a:t>
            </a:r>
            <a:r>
              <a:rPr lang="ko-KR" altLang="en-US" smtClean="0"/>
              <a:t>그 객체가 웹 컨테이너에 의해 초기화된 다음에 호출된다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브라우저의 요청을 처리할 수 있는 상태의 서블릿 객체를 서블릿이라고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229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서블릿의 라이프 사이클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/>
          <a:srcRect l="31500" t="24936" r="27713" b="25870"/>
          <a:stretch>
            <a:fillRect/>
          </a:stretch>
        </p:blipFill>
        <p:spPr bwMode="auto">
          <a:xfrm>
            <a:off x="1447800" y="2514600"/>
            <a:ext cx="624840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371600" y="63246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6-1]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서블릿의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라이프 사이클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서블릿의 환경 정보를 가져오는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993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4. </a:t>
            </a:r>
            <a:r>
              <a:rPr lang="ko-KR" altLang="en-US" sz="2400" smtClean="0"/>
              <a:t>서블릿의 환경을 표현하는 </a:t>
            </a:r>
            <a:r>
              <a:rPr lang="en-US" altLang="ko-KR" sz="2400" smtClean="0"/>
              <a:t>ServletContext </a:t>
            </a:r>
            <a:r>
              <a:rPr lang="ko-KR" altLang="en-US" sz="2400" smtClean="0"/>
              <a:t>객체</a:t>
            </a:r>
          </a:p>
        </p:txBody>
      </p:sp>
      <p:graphicFrame>
        <p:nvGraphicFramePr>
          <p:cNvPr id="39951" name="Group 15"/>
          <p:cNvGraphicFramePr>
            <a:graphicFrameLocks noGrp="1"/>
          </p:cNvGraphicFramePr>
          <p:nvPr/>
        </p:nvGraphicFramePr>
        <p:xfrm>
          <a:off x="762000" y="1498600"/>
          <a:ext cx="8077200" cy="1931988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6-8] application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내장 변수의 사용 예를 보여주는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65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웹 서버의 정보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웹 서버의 종류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application.getServerInfo() %&gt;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지원하는 서블릿 버전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application.getMajorVersion() %&gt;.&lt;%= application.getMinorVersion() %&gt;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99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1371600" y="5257800"/>
            <a:ext cx="2514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6-17]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6-6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애플리케이션의 초기화 파라미터 값을 가져오는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getInitParameter</a:t>
            </a:r>
            <a:r>
              <a:rPr lang="en-US" altLang="ko-KR" smtClean="0"/>
              <a:t> </a:t>
            </a:r>
            <a:r>
              <a:rPr lang="ko-KR" altLang="en-US" smtClean="0"/>
              <a:t>메서드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ko-KR" altLang="en-US" smtClean="0"/>
              <a:t> 파일에 웹 애플리케이션 전체에 속하는 초기화 파라미터를 기재할 수도 있다</a:t>
            </a:r>
            <a:r>
              <a:rPr lang="en-US" altLang="ko-KR" smtClean="0"/>
              <a:t>.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파일의 루트 엘리먼트인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web-app</a:t>
            </a:r>
            <a:r>
              <a:rPr lang="en-US" altLang="ko-KR" smtClean="0"/>
              <a:t>&gt; </a:t>
            </a:r>
            <a:r>
              <a:rPr lang="ko-KR" altLang="en-US" smtClean="0"/>
              <a:t>엘리먼트 바로 아래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context-param</a:t>
            </a:r>
            <a:r>
              <a:rPr lang="en-US" altLang="ko-KR" smtClean="0"/>
              <a:t>&gt;</a:t>
            </a:r>
            <a:r>
              <a:rPr lang="ko-KR" altLang="en-US" smtClean="0"/>
              <a:t>이라는 이름의 서브엘리먼트를 쓰고</a:t>
            </a:r>
            <a:r>
              <a:rPr lang="en-US" altLang="ko-KR" smtClean="0"/>
              <a:t>, </a:t>
            </a:r>
            <a:r>
              <a:rPr lang="ko-KR" altLang="en-US" smtClean="0"/>
              <a:t>그 안에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param-name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param-value</a:t>
            </a:r>
            <a:r>
              <a:rPr lang="en-US" altLang="ko-KR" smtClean="0"/>
              <a:t>&gt;</a:t>
            </a:r>
            <a:r>
              <a:rPr lang="ko-KR" altLang="en-US" smtClean="0"/>
              <a:t>라는 서브엘리먼트를 쓰면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09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4. </a:t>
            </a:r>
            <a:r>
              <a:rPr lang="ko-KR" altLang="en-US" sz="2400" smtClean="0"/>
              <a:t>서블릿의 환경을 표현하는 </a:t>
            </a:r>
            <a:r>
              <a:rPr lang="en-US" altLang="ko-KR" sz="2400" smtClean="0"/>
              <a:t>ServletContext </a:t>
            </a:r>
            <a:r>
              <a:rPr lang="ko-KR" altLang="en-US" sz="2400" smtClean="0"/>
              <a:t>객체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14400" y="3352800"/>
          <a:ext cx="5334000" cy="1189038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 ...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&lt;context-param&gt;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&lt;param-name&gt;DB_NAME&lt;/param-name&gt;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&lt;param-value&gt;malldb&lt;/param-value&gt;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&lt;/context-param&gt;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953000" y="3581400"/>
            <a:ext cx="1143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53000" y="4210050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파마미터의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71600" y="4673600"/>
            <a:ext cx="2286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애플리케이션의 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5" name="직선 화살표 연결선 14"/>
          <p:cNvCxnSpPr>
            <a:stCxn id="14" idx="0"/>
          </p:cNvCxnSpPr>
          <p:nvPr/>
        </p:nvCxnSpPr>
        <p:spPr>
          <a:xfrm rot="16200000" flipV="1">
            <a:off x="2220119" y="4379119"/>
            <a:ext cx="330200" cy="2587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1"/>
          </p:cNvCxnSpPr>
          <p:nvPr/>
        </p:nvCxnSpPr>
        <p:spPr>
          <a:xfrm rot="10800000" flipV="1">
            <a:off x="4572000" y="3695700"/>
            <a:ext cx="381000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1"/>
          </p:cNvCxnSpPr>
          <p:nvPr/>
        </p:nvCxnSpPr>
        <p:spPr>
          <a:xfrm rot="10800000">
            <a:off x="4267200" y="4114800"/>
            <a:ext cx="685800" cy="209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219200" y="3581400"/>
            <a:ext cx="3297238" cy="742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14400" y="5181600"/>
          <a:ext cx="4419600" cy="381000"/>
        </p:xfrm>
        <a:graphic>
          <a:graphicData uri="http://schemas.openxmlformats.org/drawingml/2006/table">
            <a:tbl>
              <a:tblPr/>
              <a:tblGrid>
                <a:gridCol w="4419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str = application.getInitParameter( “DB_NAME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3733800" y="5715000"/>
            <a:ext cx="1600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8" name="직선 화살표 연결선 27"/>
          <p:cNvCxnSpPr>
            <a:stCxn id="27" idx="0"/>
          </p:cNvCxnSpPr>
          <p:nvPr/>
        </p:nvCxnSpPr>
        <p:spPr>
          <a:xfrm rot="16200000" flipV="1">
            <a:off x="4400550" y="5581650"/>
            <a:ext cx="228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애플리케이션의 초기화 파라미터 값을 가져오는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getInitParameter</a:t>
            </a:r>
            <a:r>
              <a:rPr lang="en-US" altLang="ko-KR" smtClean="0"/>
              <a:t> </a:t>
            </a:r>
            <a:r>
              <a:rPr lang="ko-KR" altLang="en-US" smtClean="0"/>
              <a:t>메서드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19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4. </a:t>
            </a:r>
            <a:r>
              <a:rPr lang="ko-KR" altLang="en-US" sz="2400" smtClean="0"/>
              <a:t>서블릿의 환경을 표현하는 </a:t>
            </a:r>
            <a:r>
              <a:rPr lang="en-US" altLang="ko-KR" sz="2400" smtClean="0"/>
              <a:t>ServletContext </a:t>
            </a:r>
            <a:r>
              <a:rPr lang="ko-KR" altLang="en-US" sz="2400" smtClean="0"/>
              <a:t>객체</a:t>
            </a:r>
          </a:p>
        </p:txBody>
      </p:sp>
      <p:graphicFrame>
        <p:nvGraphicFramePr>
          <p:cNvPr id="42002" name="Group 18"/>
          <p:cNvGraphicFramePr>
            <a:graphicFrameLocks noGrp="1"/>
          </p:cNvGraphicFramePr>
          <p:nvPr/>
        </p:nvGraphicFramePr>
        <p:xfrm>
          <a:off x="762000" y="1828800"/>
          <a:ext cx="6629400" cy="1774825"/>
        </p:xfrm>
        <a:graphic>
          <a:graphicData uri="http://schemas.openxmlformats.org/drawingml/2006/table">
            <a:tbl>
              <a:tblPr/>
              <a:tblGrid>
                <a:gridCol w="662940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6-9]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웹 애플리케이션의 초기화 파라미터를 읽는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0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웹 애플리케이션의 초기화 파라미터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데이터베이스 이름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application.getInitParameter(“DB_NAME ”) %&gt;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19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038600"/>
            <a:ext cx="3771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0575" y="4008438"/>
            <a:ext cx="3781425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989013" y="4489450"/>
            <a:ext cx="2714625" cy="51593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3400" y="5467350"/>
            <a:ext cx="403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6-22]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웹 애플리케이션의 초기화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파라미터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지정 방법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181600" y="5467350"/>
            <a:ext cx="2514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6-23]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6-9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로그 메시지를 기록하는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ko-KR" smtClean="0"/>
              <a:t> </a:t>
            </a:r>
            <a:r>
              <a:rPr lang="ko-KR" altLang="en-US" smtClean="0"/>
              <a:t>메서드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ServletContext</a:t>
            </a:r>
            <a:r>
              <a:rPr lang="en-US" altLang="ko-KR" smtClean="0"/>
              <a:t> </a:t>
            </a:r>
            <a:r>
              <a:rPr lang="ko-KR" altLang="en-US" smtClean="0"/>
              <a:t>인터페이스의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ko-KR" smtClean="0"/>
              <a:t> </a:t>
            </a:r>
            <a:r>
              <a:rPr lang="ko-KR" altLang="en-US" smtClean="0"/>
              <a:t>메서드를 이용하면 로그 파일에 메시지를 기록할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ko-KR" smtClean="0"/>
              <a:t> </a:t>
            </a:r>
            <a:r>
              <a:rPr lang="ko-KR" altLang="en-US" smtClean="0"/>
              <a:t>메서드를 호출할 때는 다음과 같이 파라미터로 로그 메시지를 넘겨주어야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ko-KR" smtClean="0"/>
              <a:t> </a:t>
            </a:r>
            <a:r>
              <a:rPr lang="ko-KR" altLang="en-US" smtClean="0"/>
              <a:t>메서드는 파라미터로 넘겨준 메시지를 톰캣의 설치 디렉터리 아래의</a:t>
            </a:r>
            <a:r>
              <a:rPr lang="en-US" altLang="ko-KR" smtClean="0"/>
              <a:t>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logs</a:t>
            </a:r>
            <a:r>
              <a:rPr lang="ko-KR" altLang="en-US" smtClean="0"/>
              <a:t>라는 이름의 서브디렉터리 안의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localhost.yyyy-mm-dd.log</a:t>
            </a:r>
            <a:r>
              <a:rPr lang="ko-KR" altLang="en-US" smtClean="0"/>
              <a:t>라는 이름의 파일에 기록한다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30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4. </a:t>
            </a:r>
            <a:r>
              <a:rPr lang="ko-KR" altLang="en-US" sz="2400" smtClean="0"/>
              <a:t>서블릿의 환경을 표현하는 </a:t>
            </a:r>
            <a:r>
              <a:rPr lang="en-US" altLang="ko-KR" sz="2400" smtClean="0"/>
              <a:t>ServletContext </a:t>
            </a:r>
            <a:r>
              <a:rPr lang="ko-KR" altLang="en-US" sz="2400" smtClean="0"/>
              <a:t>객체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14400" y="2630488"/>
          <a:ext cx="4343400" cy="381000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application.log(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인사하기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페이지가 호출되었습니다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200400" y="32004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로그 메시지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직선 화살표 연결선 11"/>
          <p:cNvCxnSpPr>
            <a:stCxn id="11" idx="0"/>
          </p:cNvCxnSpPr>
          <p:nvPr/>
        </p:nvCxnSpPr>
        <p:spPr>
          <a:xfrm rot="16200000" flipV="1">
            <a:off x="3466306" y="3047207"/>
            <a:ext cx="268287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로그 메시지를 기록하는 </a:t>
            </a:r>
            <a:r>
              <a:rPr lang="en-US" altLang="ko-KR" smtClean="0"/>
              <a:t>log </a:t>
            </a:r>
            <a:r>
              <a:rPr lang="ko-KR" altLang="en-US" smtClean="0"/>
              <a:t>메서드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403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4. </a:t>
            </a:r>
            <a:r>
              <a:rPr lang="ko-KR" altLang="en-US" sz="2400" smtClean="0"/>
              <a:t>서블릿의 환경을 표현하는 </a:t>
            </a:r>
            <a:r>
              <a:rPr lang="en-US" altLang="ko-KR" sz="2400" smtClean="0"/>
              <a:t>ServletContext </a:t>
            </a:r>
            <a:r>
              <a:rPr lang="ko-KR" altLang="en-US" sz="2400" smtClean="0"/>
              <a:t>객체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62000" y="1498600"/>
          <a:ext cx="6629400" cy="1885950"/>
        </p:xfrm>
        <a:graphic>
          <a:graphicData uri="http://schemas.openxmlformats.org/drawingml/2006/table">
            <a:tbl>
              <a:tblPr/>
              <a:tblGrid>
                <a:gridCol w="66294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6-10] log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메서드의 사용 예를 보여주는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61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인사하기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안녕하세요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&lt;%= request.getParameter( “NAME ”) %&gt;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&lt;% application.log( “[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인사하기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] 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페이지가 호출되었습니다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543800" y="2743200"/>
            <a:ext cx="1295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로그 파일에 기록을 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구부러진 연결선 13"/>
          <p:cNvCxnSpPr>
            <a:stCxn id="9" idx="1"/>
          </p:cNvCxnSpPr>
          <p:nvPr/>
        </p:nvCxnSpPr>
        <p:spPr>
          <a:xfrm rot="10800000">
            <a:off x="6324600" y="2819400"/>
            <a:ext cx="1219200" cy="114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657600"/>
            <a:ext cx="41148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762000" y="5181600"/>
            <a:ext cx="403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6-24]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6-10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z="1800" smtClean="0"/>
              <a:t>같은 웹 애플리케이션에 속하는 웹 컴포넌트들끼리 데이터를 주고받는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ServletContext</a:t>
            </a:r>
            <a:r>
              <a:rPr lang="en-US" altLang="ko-KR" smtClean="0"/>
              <a:t> </a:t>
            </a:r>
            <a:r>
              <a:rPr lang="ko-KR" altLang="en-US" smtClean="0"/>
              <a:t>인터페이스의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setAttribute, getAttribute, removeAttribute </a:t>
            </a:r>
            <a:r>
              <a:rPr lang="ko-KR" altLang="en-US" smtClean="0"/>
              <a:t>메서드는 같은 웹 애플리케이션 디렉터리에 있는 웹 컴포넌트들끼리 데이터를 공유할 수 있도록 만드는 메서드이다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setAttibute</a:t>
            </a:r>
            <a:r>
              <a:rPr lang="en-US" altLang="ko-KR" smtClean="0"/>
              <a:t> </a:t>
            </a:r>
            <a:r>
              <a:rPr lang="ko-KR" altLang="en-US" smtClean="0"/>
              <a:t>메서드는 웹 애플리케이션에 할당된 공유 데이터 영역에 데이터를 저장하는 기능을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setAttribute</a:t>
            </a:r>
            <a:r>
              <a:rPr lang="en-US" altLang="ko-KR" smtClean="0"/>
              <a:t> </a:t>
            </a:r>
            <a:r>
              <a:rPr lang="ko-KR" altLang="en-US" smtClean="0"/>
              <a:t>메서드는 그 영역에 있는 데이터를 읽어오는 기능을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removeAttribute</a:t>
            </a:r>
            <a:r>
              <a:rPr lang="en-US" altLang="ko-KR" smtClean="0"/>
              <a:t> </a:t>
            </a:r>
            <a:r>
              <a:rPr lang="ko-KR" altLang="en-US" smtClean="0"/>
              <a:t>메서드는 그 영역의 데이터를 삭제하는 기능을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505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4. </a:t>
            </a:r>
            <a:r>
              <a:rPr lang="ko-KR" altLang="en-US" sz="2400" smtClean="0"/>
              <a:t>서블릿의 환경을 표현하는 </a:t>
            </a:r>
            <a:r>
              <a:rPr lang="en-US" altLang="ko-KR" sz="2400" smtClean="0"/>
              <a:t>ServletContext </a:t>
            </a:r>
            <a:r>
              <a:rPr lang="ko-KR" altLang="en-US" sz="2400" smtClean="0"/>
              <a:t>객체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14400" y="4267200"/>
          <a:ext cx="4419600" cy="381000"/>
        </p:xfrm>
        <a:graphic>
          <a:graphicData uri="http://schemas.openxmlformats.org/drawingml/2006/table">
            <a:tbl>
              <a:tblPr/>
              <a:tblGrid>
                <a:gridCol w="4419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application.setAttribute( “ID ”, “lee77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743200" y="48006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직선 화살표 연결선 11"/>
          <p:cNvCxnSpPr>
            <a:stCxn id="11" idx="0"/>
          </p:cNvCxnSpPr>
          <p:nvPr/>
        </p:nvCxnSpPr>
        <p:spPr>
          <a:xfrm rot="5400000" flipH="1" flipV="1">
            <a:off x="3238500" y="4533900"/>
            <a:ext cx="228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14400" y="5105400"/>
          <a:ext cx="4419600" cy="381000"/>
        </p:xfrm>
        <a:graphic>
          <a:graphicData uri="http://schemas.openxmlformats.org/drawingml/2006/table">
            <a:tbl>
              <a:tblPr/>
              <a:tblGrid>
                <a:gridCol w="4419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str = (String) application.getAttribute( “ID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267200" y="5638800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직선 화살표 연결선 16"/>
          <p:cNvCxnSpPr>
            <a:stCxn id="16" idx="0"/>
          </p:cNvCxnSpPr>
          <p:nvPr/>
        </p:nvCxnSpPr>
        <p:spPr>
          <a:xfrm rot="16200000" flipV="1">
            <a:off x="4533900" y="5372100"/>
            <a:ext cx="228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14400" y="5943600"/>
          <a:ext cx="4419600" cy="381000"/>
        </p:xfrm>
        <a:graphic>
          <a:graphicData uri="http://schemas.openxmlformats.org/drawingml/2006/table">
            <a:tbl>
              <a:tblPr/>
              <a:tblGrid>
                <a:gridCol w="4419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application.removeAttribute( “ID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886200" y="48006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값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rot="16200000" flipV="1">
            <a:off x="4114800" y="4572000"/>
            <a:ext cx="1524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6" idx="2"/>
          </p:cNvCxnSpPr>
          <p:nvPr/>
        </p:nvCxnSpPr>
        <p:spPr>
          <a:xfrm rot="5400000">
            <a:off x="4419600" y="5791200"/>
            <a:ext cx="304800" cy="4572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z="1800" smtClean="0"/>
              <a:t>같은 웹 애플리케이션에 속하는 웹 컴포넌트들끼리 데이터를 주고받는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608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4. </a:t>
            </a:r>
            <a:r>
              <a:rPr lang="ko-KR" altLang="en-US" sz="2400" smtClean="0"/>
              <a:t>서블릿의 환경을 표현하는 </a:t>
            </a:r>
            <a:r>
              <a:rPr lang="en-US" altLang="ko-KR" sz="2400" smtClean="0"/>
              <a:t>ServletContext </a:t>
            </a:r>
            <a:r>
              <a:rPr lang="ko-KR" altLang="en-US" sz="2400" smtClean="0"/>
              <a:t>객체</a:t>
            </a:r>
          </a:p>
        </p:txBody>
      </p:sp>
      <p:graphicFrame>
        <p:nvGraphicFramePr>
          <p:cNvPr id="46100" name="Group 20"/>
          <p:cNvGraphicFramePr>
            <a:graphicFrameLocks noGrp="1"/>
          </p:cNvGraphicFramePr>
          <p:nvPr/>
        </p:nvGraphicFramePr>
        <p:xfrm>
          <a:off x="685800" y="1390650"/>
          <a:ext cx="6629400" cy="2378075"/>
        </p:xfrm>
        <a:graphic>
          <a:graphicData uri="http://schemas.openxmlformats.org/drawingml/2006/table">
            <a:tbl>
              <a:tblPr/>
              <a:tblGrid>
                <a:gridCol w="66294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6-11]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웹 애플리케이션의 데이터 영역에 데이터를 저장하는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61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String name = request.getParameter( “NAME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application.setAttribute( “NAME ”, name);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웹 애플리케이션 데이터 저장하기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NAME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데이터가 저장되었습니다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5800" y="4038600"/>
          <a:ext cx="6629400" cy="1752600"/>
        </p:xfrm>
        <a:graphic>
          <a:graphicData uri="http://schemas.openxmlformats.org/drawingml/2006/table">
            <a:tbl>
              <a:tblPr/>
              <a:tblGrid>
                <a:gridCol w="6629400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6-12]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웹 애플리케이션의 데이터 영역으로부터 데이터를 읽어오는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47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웹 애플리케이션 데이터 조회하기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이름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&lt;%= application.getAttribute( “NAME ”)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4. </a:t>
            </a:r>
            <a:r>
              <a:rPr lang="ko-KR" altLang="en-US" sz="2400" smtClean="0"/>
              <a:t>서블릿의 환경을 표현하는 </a:t>
            </a:r>
            <a:r>
              <a:rPr lang="en-US" altLang="ko-KR" sz="2400" smtClean="0"/>
              <a:t>ServletContext </a:t>
            </a:r>
            <a:r>
              <a:rPr lang="ko-KR" altLang="en-US" sz="2400" smtClean="0"/>
              <a:t>객체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85800" y="1447800"/>
          <a:ext cx="6629400" cy="1885950"/>
        </p:xfrm>
        <a:graphic>
          <a:graphicData uri="http://schemas.openxmlformats.org/drawingml/2006/table">
            <a:tbl>
              <a:tblPr/>
              <a:tblGrid>
                <a:gridCol w="66294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6-13]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웹 애플리케이션의 데이터 영역에 있는 데이터를 삭제하는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61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 application.removeAttribute( “NAME ”);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웹 애플리케이션 데이터 삭제하기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NAME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데이터가 삭제되었습니다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7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486150"/>
            <a:ext cx="3657600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5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4419600" y="3486150"/>
            <a:ext cx="3810000" cy="1309688"/>
          </a:xfrm>
        </p:spPr>
      </p:pic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688" y="4938713"/>
            <a:ext cx="367506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7538" y="4924425"/>
            <a:ext cx="38211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1981200" y="6229350"/>
            <a:ext cx="426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6-26]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6-11,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6-12,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6-13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  <p:sp>
        <p:nvSpPr>
          <p:cNvPr id="47119" name="내용 개체 틀 1"/>
          <p:cNvSpPr>
            <a:spLocks/>
          </p:cNvSpPr>
          <p:nvPr/>
        </p:nvSpPr>
        <p:spPr bwMode="auto">
          <a:xfrm>
            <a:off x="228600" y="942975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v"/>
            </a:pPr>
            <a:r>
              <a:rPr kumimoji="0" lang="ko-KR" altLang="en-US" sz="1800">
                <a:latin typeface="HY견고딕" pitchFamily="18" charset="-127"/>
                <a:ea typeface="HY견고딕" pitchFamily="18" charset="-127"/>
              </a:rPr>
              <a:t>같은 웹 애플리케이션에 속하는 웹 컴포넌트들끼리 데이터를 주고받는 방법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600200" lvl="3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endParaRPr kumimoji="0" lang="en-US" altLang="ko-KR" sz="18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 b="1">
              <a:solidFill>
                <a:srgbClr val="FF0000"/>
              </a:solidFill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None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ko-KR" altLang="en-US" sz="160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애플리케이션에 관련된 파일 경로명을 가져오는 메서드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ServletContext</a:t>
            </a:r>
            <a:r>
              <a:rPr lang="en-US" altLang="ko-KR" smtClean="0"/>
              <a:t> </a:t>
            </a:r>
            <a:r>
              <a:rPr lang="ko-KR" altLang="en-US" smtClean="0"/>
              <a:t>인터페이스에는 웹 애플리케이션의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경로명을 리턴하는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getContextPath</a:t>
            </a:r>
            <a:r>
              <a:rPr lang="ko-KR" altLang="en-US" smtClean="0"/>
              <a:t>라는 메서드도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ServletContext</a:t>
            </a:r>
            <a:r>
              <a:rPr lang="en-US" altLang="ko-KR" smtClean="0"/>
              <a:t> </a:t>
            </a:r>
            <a:r>
              <a:rPr lang="ko-KR" altLang="en-US" smtClean="0"/>
              <a:t>인터페이스의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getRealPath</a:t>
            </a:r>
            <a:r>
              <a:rPr lang="ko-KR" altLang="en-US" smtClean="0"/>
              <a:t> 메서드는 웹 애플리케이션 디렉터리 내의 파일 경로명을 파일 시스템 전체에 대한 절대 경로명으로 바꾸어서 리턴하는 메서드이다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813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z="2400" smtClean="0"/>
              <a:t>4. </a:t>
            </a:r>
            <a:r>
              <a:rPr lang="ko-KR" altLang="en-US" sz="2400" smtClean="0"/>
              <a:t>서블릿의 환경을 표현하는 </a:t>
            </a:r>
            <a:r>
              <a:rPr lang="en-US" altLang="ko-KR" sz="2400" smtClean="0"/>
              <a:t>ServletContext </a:t>
            </a:r>
            <a:r>
              <a:rPr lang="ko-KR" altLang="en-US" sz="2400" smtClean="0"/>
              <a:t>객체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4400" y="2209800"/>
          <a:ext cx="4419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appPath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application.getContextPath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200400" y="2743200"/>
            <a:ext cx="213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경로명을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리턴하는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rot="16200000" flipV="1">
            <a:off x="4076700" y="2552700"/>
            <a:ext cx="228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14400" y="4495800"/>
          <a:ext cx="5562600" cy="381000"/>
        </p:xfrm>
        <a:graphic>
          <a:graphicData uri="http://schemas.openxmlformats.org/drawingml/2006/table">
            <a:tbl>
              <a:tblPr/>
              <a:tblGrid>
                <a:gridCol w="5562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absolutePath = application.getRealPath( “/sub1/Intro.html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267200" y="5029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 내에서의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 경로명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직선 화살표 연결선 16"/>
          <p:cNvCxnSpPr>
            <a:stCxn id="16" idx="0"/>
          </p:cNvCxnSpPr>
          <p:nvPr/>
        </p:nvCxnSpPr>
        <p:spPr>
          <a:xfrm rot="16200000" flipV="1">
            <a:off x="5086350" y="4895850"/>
            <a:ext cx="228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mtClean="0"/>
              <a:t>웹 컨테이너는 서블릿을 언제 제거할까</a:t>
            </a:r>
            <a:r>
              <a:rPr lang="en-US" altLang="ko-KR" smtClean="0"/>
              <a:t>? </a:t>
            </a:r>
            <a:r>
              <a:rPr lang="ko-KR" altLang="en-US" smtClean="0"/>
              <a:t>웹 컨테이너는 자신이 종료되기 전이나 웹 애플리케이션을 리로드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unload</a:t>
            </a:r>
            <a:r>
              <a:rPr lang="en-US" altLang="ko-KR" smtClean="0"/>
              <a:t>) </a:t>
            </a:r>
            <a:r>
              <a:rPr lang="ko-KR" altLang="en-US" smtClean="0"/>
              <a:t>하기 전에 그에 속하는 모든 서블릿을 제거한다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라이프 사이클 전체에 거쳐서 한번만 실행되어야 할 코드는 서블릿 클래스 안에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destroy</a:t>
            </a:r>
            <a:r>
              <a:rPr lang="ko-KR" altLang="en-US" smtClean="0"/>
              <a:t>라는 메서드를 선언하고</a:t>
            </a:r>
            <a:r>
              <a:rPr lang="en-US" altLang="ko-KR" smtClean="0"/>
              <a:t> </a:t>
            </a:r>
            <a:r>
              <a:rPr lang="ko-KR" altLang="en-US" smtClean="0"/>
              <a:t>그 안에 써 놓으면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331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서블릿의 라이프 사이클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71600" y="63246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6-2]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클래스의 </a:t>
            </a:r>
            <a:r>
              <a:rPr lang="en-US" altLang="ko-KR" sz="1100" b="1" dirty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init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메서드와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destroy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메서드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3329" name="Group 17"/>
          <p:cNvGraphicFramePr>
            <a:graphicFrameLocks noGrp="1"/>
          </p:cNvGraphicFramePr>
          <p:nvPr/>
        </p:nvGraphicFramePr>
        <p:xfrm>
          <a:off x="990600" y="2819400"/>
          <a:ext cx="6096000" cy="3382963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382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SomeServlet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public void init() throws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out.println( “&lt;HEAD&gt;&lt;TITLE&gt;Hello&lt;/TITLE&gt;&lt;/HEAD&gt;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out.println( “&lt;BODY&gt;Hello, Everyone.&lt;/BODY&gt;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void destroy()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447800" y="3382963"/>
            <a:ext cx="3810000" cy="45720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47800" y="5626100"/>
            <a:ext cx="3810000" cy="38100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67400" y="2925763"/>
            <a:ext cx="2667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서블릿이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초기화될 때 해야 할 일을 기술하는 부분</a:t>
            </a:r>
          </a:p>
        </p:txBody>
      </p:sp>
      <p:cxnSp>
        <p:nvCxnSpPr>
          <p:cNvPr id="13" name="구부러진 연결선 12"/>
          <p:cNvCxnSpPr>
            <a:stCxn id="11" idx="1"/>
            <a:endCxn id="9" idx="3"/>
          </p:cNvCxnSpPr>
          <p:nvPr/>
        </p:nvCxnSpPr>
        <p:spPr>
          <a:xfrm rot="10800000" flipV="1">
            <a:off x="5257800" y="3116263"/>
            <a:ext cx="609600" cy="495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867400" y="5092700"/>
            <a:ext cx="2667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서블릿이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제거되기 전에 해야 할 일을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기술하는 부분</a:t>
            </a:r>
          </a:p>
        </p:txBody>
      </p:sp>
      <p:cxnSp>
        <p:nvCxnSpPr>
          <p:cNvPr id="17" name="구부러진 연결선 16"/>
          <p:cNvCxnSpPr>
            <a:stCxn id="15" idx="1"/>
            <a:endCxn id="10" idx="3"/>
          </p:cNvCxnSpPr>
          <p:nvPr/>
        </p:nvCxnSpPr>
        <p:spPr>
          <a:xfrm rot="10800000" flipV="1">
            <a:off x="5257800" y="5283200"/>
            <a:ext cx="609600" cy="533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기술에서는</a:t>
            </a:r>
            <a:r>
              <a:rPr lang="ko-KR" altLang="en-US" smtClean="0"/>
              <a:t> 초기화 작업과 마무리 작업 단계에 해야 할 일을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jspInit</a:t>
            </a:r>
            <a:r>
              <a:rPr lang="ko-KR" altLang="en-US" smtClean="0"/>
              <a:t>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jspDestroy</a:t>
            </a:r>
            <a:r>
              <a:rPr lang="en-US" altLang="ko-KR" smtClean="0"/>
              <a:t> </a:t>
            </a:r>
            <a:r>
              <a:rPr lang="ko-KR" altLang="en-US" smtClean="0"/>
              <a:t>메서드 안에 써놓으면 웹 컨테이너에 의해 자동으로 호출된다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433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서블릿의 라이프 사이클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71600" y="58674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6-3] JSP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페이지의 </a:t>
            </a:r>
            <a:r>
              <a:rPr lang="en-US" altLang="ko-KR" sz="1100" b="1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j</a:t>
            </a:r>
            <a:r>
              <a:rPr lang="en-US" altLang="ko-KR" sz="1100" b="1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spInit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메서드와 </a:t>
            </a:r>
            <a:r>
              <a:rPr lang="en-US" altLang="ko-KR" sz="1100" b="1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</a:rPr>
              <a:t>jspDestroy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메서드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90600" y="1981200"/>
          <a:ext cx="6096000" cy="3840163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840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public void jspInit()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&lt;HEAD&gt;&lt;TITLE&gt;Hello&lt;/TITLE&gt;&lt;/HEAD&gt;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Hello, Everyone.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public void jspDestroy()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447800" y="2460625"/>
            <a:ext cx="3810000" cy="45720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47800" y="4830763"/>
            <a:ext cx="3810000" cy="45720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67400" y="2003425"/>
            <a:ext cx="2667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페이지로부터 변환된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서블릿이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초기화될 때 해야 할 일을 기술하는 부분</a:t>
            </a:r>
          </a:p>
        </p:txBody>
      </p:sp>
      <p:cxnSp>
        <p:nvCxnSpPr>
          <p:cNvPr id="13" name="구부러진 연결선 12"/>
          <p:cNvCxnSpPr>
            <a:stCxn id="11" idx="1"/>
            <a:endCxn id="9" idx="3"/>
          </p:cNvCxnSpPr>
          <p:nvPr/>
        </p:nvCxnSpPr>
        <p:spPr>
          <a:xfrm rot="10800000" flipV="1">
            <a:off x="5257800" y="2193925"/>
            <a:ext cx="609600" cy="495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867400" y="4449763"/>
            <a:ext cx="2667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페이지로부터 변환된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서블릿이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제거되기 전에 해야 할 일을 기술하는 부분</a:t>
            </a:r>
          </a:p>
        </p:txBody>
      </p:sp>
      <p:cxnSp>
        <p:nvCxnSpPr>
          <p:cNvPr id="17" name="구부러진 연결선 16"/>
          <p:cNvCxnSpPr>
            <a:stCxn id="15" idx="1"/>
            <a:endCxn id="10" idx="3"/>
          </p:cNvCxnSpPr>
          <p:nvPr/>
        </p:nvCxnSpPr>
        <p:spPr>
          <a:xfrm rot="10800000" flipV="1">
            <a:off x="5257800" y="4640263"/>
            <a:ext cx="609600" cy="419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메서드의 작성 방버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메서드는 파라미터가 없는 메서드로 선언해야 하고</a:t>
            </a:r>
            <a:r>
              <a:rPr lang="en-US" altLang="ko-KR" smtClean="0"/>
              <a:t>, </a:t>
            </a:r>
            <a:r>
              <a:rPr lang="ko-KR" altLang="en-US" smtClean="0"/>
              <a:t>리턴 타입은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ko-KR" altLang="en-US" smtClean="0"/>
              <a:t>로 지정해야 하며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메서드</a:t>
            </a:r>
            <a:r>
              <a:rPr lang="ko-KR" altLang="en-US" smtClean="0"/>
              <a:t>로 선언해야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위의 점선으로 표시된 부분에 서블릿 클래스의 초기화 작업 중에 실행해야 할 코드를 써 놓으면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메서드가 완성된다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53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</a:t>
            </a:r>
            <a:r>
              <a:rPr lang="en-US" altLang="ko-KR" smtClean="0"/>
              <a:t>init </a:t>
            </a:r>
            <a:r>
              <a:rPr lang="ko-KR" altLang="en-US" smtClean="0"/>
              <a:t>메서드와 </a:t>
            </a:r>
            <a:r>
              <a:rPr lang="en-US" altLang="ko-KR" smtClean="0"/>
              <a:t>destroy </a:t>
            </a:r>
            <a:r>
              <a:rPr lang="ko-KR" altLang="en-US" smtClean="0"/>
              <a:t>메서드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90600" y="2209800"/>
          <a:ext cx="5334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/>
              </a:tblGrid>
              <a:tr h="1066800">
                <a:tc>
                  <a:txBody>
                    <a:bodyPr/>
                    <a:lstStyle/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void init() throws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ServletException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{</a:t>
                      </a:r>
                    </a:p>
                    <a:p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371600" y="2514600"/>
            <a:ext cx="3810000" cy="45720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867400" y="2362200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우리가 작성할 코드가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들어가는 부분</a:t>
            </a:r>
          </a:p>
        </p:txBody>
      </p:sp>
      <p:cxnSp>
        <p:nvCxnSpPr>
          <p:cNvPr id="26" name="구부러진 연결선 25"/>
          <p:cNvCxnSpPr>
            <a:stCxn id="24" idx="1"/>
            <a:endCxn id="23" idx="3"/>
          </p:cNvCxnSpPr>
          <p:nvPr/>
        </p:nvCxnSpPr>
        <p:spPr>
          <a:xfrm rot="10800000" flipV="1">
            <a:off x="5181600" y="2552700"/>
            <a:ext cx="685800" cy="190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메서드의 작성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63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</a:t>
            </a:r>
            <a:r>
              <a:rPr lang="en-US" altLang="ko-KR" smtClean="0"/>
              <a:t>init </a:t>
            </a:r>
            <a:r>
              <a:rPr lang="ko-KR" altLang="en-US" smtClean="0"/>
              <a:t>메서드와 </a:t>
            </a:r>
            <a:r>
              <a:rPr lang="en-US" altLang="ko-KR" smtClean="0"/>
              <a:t>destroy </a:t>
            </a:r>
            <a:r>
              <a:rPr lang="ko-KR" altLang="en-US" smtClean="0"/>
              <a:t>메서드</a:t>
            </a:r>
          </a:p>
        </p:txBody>
      </p:sp>
      <p:graphicFrame>
        <p:nvGraphicFramePr>
          <p:cNvPr id="16407" name="Group 23"/>
          <p:cNvGraphicFramePr>
            <a:graphicFrameLocks noGrp="1"/>
          </p:cNvGraphicFramePr>
          <p:nvPr/>
        </p:nvGraphicFramePr>
        <p:xfrm>
          <a:off x="381000" y="1441450"/>
          <a:ext cx="5562600" cy="5145088"/>
        </p:xfrm>
        <a:graphic>
          <a:graphicData uri="http://schemas.openxmlformats.org/drawingml/2006/table">
            <a:tbl>
              <a:tblPr/>
              <a:tblGrid>
                <a:gridCol w="5562600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6-1]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피보나치 수열을 출력하는 서블릿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60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java.math.BigInteger;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FibonacciServlet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private BigInteger arr[];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public void init()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arr = new BigInteger[100];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arr[0] = new BigInteger( “1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arr[1] = new BigInteger( “1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for (int cnt = 2; cnt &lt; arr.length; cnt++)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arr[cnt] = arr[cnt-2].add(arr[cnt-1]);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str = request.getParameter( “NUM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int num = Integer.parseInt(str);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if (num &gt; 100)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num = 100;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피보나치 수열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for (int cnt = 0; cnt &lt; num; cnt++)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out.println(arr[cnt] + “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메서드의 작성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webapps</a:t>
            </a:r>
            <a:r>
              <a:rPr lang="en-US" altLang="ko-KR" smtClean="0"/>
              <a:t> </a:t>
            </a:r>
            <a:r>
              <a:rPr lang="ko-KR" altLang="en-US" smtClean="0"/>
              <a:t>디렉터리 아래에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brain06</a:t>
            </a:r>
            <a:r>
              <a:rPr lang="ko-KR" altLang="en-US" smtClean="0"/>
              <a:t>이라는 이름의 웹 애플리케이션 디렉터리를 만들고</a:t>
            </a:r>
            <a:r>
              <a:rPr lang="en-US" altLang="ko-KR" smtClean="0"/>
              <a:t>, </a:t>
            </a:r>
            <a:r>
              <a:rPr lang="ko-KR" altLang="en-US" smtClean="0"/>
              <a:t>서블릿 클래스를 컴파일한 결과를 다음과 같이 설치하고 등록한다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74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</a:t>
            </a:r>
            <a:r>
              <a:rPr lang="en-US" altLang="ko-KR" smtClean="0"/>
              <a:t>init </a:t>
            </a:r>
            <a:r>
              <a:rPr lang="ko-KR" altLang="en-US" smtClean="0"/>
              <a:t>메서드와 </a:t>
            </a:r>
            <a:r>
              <a:rPr lang="en-US" altLang="ko-KR" smtClean="0"/>
              <a:t>destroy </a:t>
            </a:r>
            <a:r>
              <a:rPr lang="ko-KR" altLang="en-US" smtClean="0"/>
              <a:t>메서드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09800"/>
            <a:ext cx="3986213" cy="373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4114800"/>
            <a:ext cx="3733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5410200"/>
            <a:ext cx="10001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562600" y="27432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WEB-INF/classes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서브디렉터리에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6-1]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컴파일 결과를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저장하세요</a:t>
            </a:r>
          </a:p>
        </p:txBody>
      </p:sp>
      <p:cxnSp>
        <p:nvCxnSpPr>
          <p:cNvPr id="15" name="구부러진 연결선 14"/>
          <p:cNvCxnSpPr>
            <a:stCxn id="13" idx="1"/>
          </p:cNvCxnSpPr>
          <p:nvPr/>
        </p:nvCxnSpPr>
        <p:spPr>
          <a:xfrm rot="10800000" flipV="1">
            <a:off x="3565525" y="3048000"/>
            <a:ext cx="1997075" cy="26828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11" idx="0"/>
          </p:cNvCxnSpPr>
          <p:nvPr/>
        </p:nvCxnSpPr>
        <p:spPr>
          <a:xfrm rot="16200000" flipV="1">
            <a:off x="4743450" y="2800350"/>
            <a:ext cx="685800" cy="19431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248400" y="3398838"/>
            <a:ext cx="2057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③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WEB-INF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서브디렉터리에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다음과 같은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web.xml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파일을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만들어서 저장하세요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447800" y="60960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톰캣의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webapps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 아래에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brain06/WEB-INF/classes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서브디렉터리를 만드세요</a:t>
            </a:r>
          </a:p>
        </p:txBody>
      </p:sp>
      <p:cxnSp>
        <p:nvCxnSpPr>
          <p:cNvPr id="23" name="직선 연결선 22"/>
          <p:cNvCxnSpPr>
            <a:stCxn id="21" idx="1"/>
          </p:cNvCxnSpPr>
          <p:nvPr/>
        </p:nvCxnSpPr>
        <p:spPr>
          <a:xfrm rot="10800000">
            <a:off x="1143000" y="6172200"/>
            <a:ext cx="30480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0"/>
          </p:cNvCxnSpPr>
          <p:nvPr/>
        </p:nvCxnSpPr>
        <p:spPr>
          <a:xfrm rot="5400000" flipH="1" flipV="1">
            <a:off x="1164432" y="4593431"/>
            <a:ext cx="457200" cy="1176337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메서드의 작성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843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</a:t>
            </a:r>
            <a:r>
              <a:rPr lang="en-US" altLang="ko-KR" smtClean="0"/>
              <a:t>init </a:t>
            </a:r>
            <a:r>
              <a:rPr lang="ko-KR" altLang="en-US" smtClean="0"/>
              <a:t>메서드와 </a:t>
            </a:r>
            <a:r>
              <a:rPr lang="en-US" altLang="ko-KR" smtClean="0"/>
              <a:t>destroy </a:t>
            </a:r>
            <a:r>
              <a:rPr lang="ko-KR" altLang="en-US" smtClean="0"/>
              <a:t>메서드</a:t>
            </a:r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533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562600" y="1143000"/>
            <a:ext cx="2743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6-1]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호출하면서 출력할 항의 수를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뒤에 쓰세요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9" name="구부러진 연결선 18"/>
          <p:cNvCxnSpPr>
            <a:stCxn id="16" idx="1"/>
          </p:cNvCxnSpPr>
          <p:nvPr/>
        </p:nvCxnSpPr>
        <p:spPr>
          <a:xfrm rot="10800000" flipV="1">
            <a:off x="4294188" y="1447800"/>
            <a:ext cx="1268412" cy="64928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828800" y="3733800"/>
            <a:ext cx="3733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6-5]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6-1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450" y="4267200"/>
            <a:ext cx="49339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6096000" y="4953000"/>
            <a:ext cx="2209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컨테이너가 시작될 때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서블릿이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초기화되도록 만드는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rot="10800000">
            <a:off x="2973388" y="5264150"/>
            <a:ext cx="3122612" cy="206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62000" y="6477000"/>
            <a:ext cx="525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6-6]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웹 컨테이너가 시작될 때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서블릿이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초기화되도록 만드는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엘리먼트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33655</TotalTime>
  <Words>2402</Words>
  <Application>Microsoft Office PowerPoint</Application>
  <PresentationFormat>On-screen Show (4:3)</PresentationFormat>
  <Paragraphs>2749</Paragraphs>
  <Slides>39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디자인 서식 파일</vt:lpstr>
      </vt:variant>
      <vt:variant>
        <vt:i4>4</vt:i4>
      </vt:variant>
      <vt:variant>
        <vt:lpstr>슬라이드 제목</vt:lpstr>
      </vt:variant>
      <vt:variant>
        <vt:i4>39</vt:i4>
      </vt:variant>
    </vt:vector>
  </HeadingPairs>
  <TitlesOfParts>
    <vt:vector size="53" baseType="lpstr">
      <vt:lpstr>돋움</vt:lpstr>
      <vt:lpstr>굴림</vt:lpstr>
      <vt:lpstr>Arial</vt:lpstr>
      <vt:lpstr>HY견고딕</vt:lpstr>
      <vt:lpstr>Wingdings</vt:lpstr>
      <vt:lpstr>맑은 고딕</vt:lpstr>
      <vt:lpstr>HY헤드라인M</vt:lpstr>
      <vt:lpstr>HY강M</vt:lpstr>
      <vt:lpstr>Times New Roman</vt:lpstr>
      <vt:lpstr>휴먼매직체</vt:lpstr>
      <vt:lpstr>2_디자인 사용자 지정</vt:lpstr>
      <vt:lpstr>2_디자인 사용자 지정</vt:lpstr>
      <vt:lpstr>2_디자인 사용자 지정</vt:lpstr>
      <vt:lpstr>2_디자인 사용자 지정</vt:lpstr>
      <vt:lpstr>서블릿의 라이프 사이클</vt:lpstr>
      <vt:lpstr>슬라이드 2</vt:lpstr>
      <vt:lpstr>1. 서블릿의 라이프 사이클</vt:lpstr>
      <vt:lpstr>1. 서블릿의 라이프 사이클</vt:lpstr>
      <vt:lpstr>1. 서블릿의 라이프 사이클</vt:lpstr>
      <vt:lpstr>2. 서블릿 클래스의 init 메서드와 destroy 메서드</vt:lpstr>
      <vt:lpstr>2. 서블릿 클래스의 init 메서드와 destroy 메서드</vt:lpstr>
      <vt:lpstr>2. 서블릿 클래스의 init 메서드와 destroy 메서드</vt:lpstr>
      <vt:lpstr>2. 서블릿 클래스의 init 메서드와 destroy 메서드</vt:lpstr>
      <vt:lpstr>2. 서블릿 클래스의 init 메서드와 destroy 메서드</vt:lpstr>
      <vt:lpstr>2. 서블릿 클래스의 init 메서드와 destroy 메서드</vt:lpstr>
      <vt:lpstr>2. 서블릿 클래스의 init 메서드와 destroy 메서드</vt:lpstr>
      <vt:lpstr>2. 서블릿 클래스의 init 메서드와 destroy 메서드</vt:lpstr>
      <vt:lpstr>2. 서블릿 클래스의 init 메서드와 destroy 메서드</vt:lpstr>
      <vt:lpstr>2. 서블릿 클래스의 init 메서드와 destroy 메서드</vt:lpstr>
      <vt:lpstr>2. 서블릿 클래스의 init 메서드와 destroy 메서드</vt:lpstr>
      <vt:lpstr>2. 서블릿 클래스의 init 메서드와 destroy 메서드</vt:lpstr>
      <vt:lpstr>2. 서블릿 클래스의 init 메서드와 destroy 메서드</vt:lpstr>
      <vt:lpstr>3. JSP 페이지의 jspInit 메서드와 jspDestroy 메서드</vt:lpstr>
      <vt:lpstr>3. JSP 페이지의 jspInit 메서드와 jspDestroy 메서드</vt:lpstr>
      <vt:lpstr>3. JSP 페이지의 jspInit 메서드와 jspDestroy 메서드</vt:lpstr>
      <vt:lpstr>3. JSP 페이지의 jspInit 메서드와 jspDestroy 메서드</vt:lpstr>
      <vt:lpstr>3. JSP 페이지의 jspInit 메서드와 jspDestroy 메서드</vt:lpstr>
      <vt:lpstr>3. JSP 페이지의 jspInit 메서드와 jspDestroy 메서드</vt:lpstr>
      <vt:lpstr>3. JSP 페이지의 jspInit 메서드와 jspDestroy 메서드</vt:lpstr>
      <vt:lpstr>4. 서블릿의 환경을 표현하는 ServletContext 객체</vt:lpstr>
      <vt:lpstr>4. 서블릿의 환경을 표현하는 ServletContext 객체</vt:lpstr>
      <vt:lpstr>4. 서블릿의 환경을 표현하는 ServletContext 객체</vt:lpstr>
      <vt:lpstr>4. 서블릿의 환경을 표현하는 ServletContext 객체</vt:lpstr>
      <vt:lpstr>4. 서블릿의 환경을 표현하는 ServletContext 객체</vt:lpstr>
      <vt:lpstr>4. 서블릿의 환경을 표현하는 ServletContext 객체</vt:lpstr>
      <vt:lpstr>4. 서블릿의 환경을 표현하는 ServletContext 객체</vt:lpstr>
      <vt:lpstr>4. 서블릿의 환경을 표현하는 ServletContext 객체</vt:lpstr>
      <vt:lpstr>4. 서블릿의 환경을 표현하는 ServletContext 객체</vt:lpstr>
      <vt:lpstr>4. 서블릿의 환경을 표현하는 ServletContext 객체</vt:lpstr>
      <vt:lpstr>4. 서블릿의 환경을 표현하는 ServletContext 객체</vt:lpstr>
      <vt:lpstr>4. 서블릿의 환경을 표현하는 ServletContext 객체</vt:lpstr>
      <vt:lpstr>4. 서블릿의 환경을 표현하는 ServletContext 객체</vt:lpstr>
      <vt:lpstr>슬라이드 39</vt:lpstr>
    </vt:vector>
  </TitlesOfParts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JSP &amp; Servlet 슬라이드</dc:title>
  <dc:creator>한빛미디어</dc:creator>
  <cp:lastModifiedBy>USER</cp:lastModifiedBy>
  <cp:revision>3508</cp:revision>
  <dcterms:created xsi:type="dcterms:W3CDTF">2004-07-21T02:43:03Z</dcterms:created>
  <dcterms:modified xsi:type="dcterms:W3CDTF">2011-08-09T21:36:17Z</dcterms:modified>
</cp:coreProperties>
</file>