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60"/>
  </p:notesMasterIdLst>
  <p:handoutMasterIdLst>
    <p:handoutMasterId r:id="rId61"/>
  </p:handoutMasterIdLst>
  <p:sldIdLst>
    <p:sldId id="256" r:id="rId2"/>
    <p:sldId id="380" r:id="rId3"/>
    <p:sldId id="381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275" r:id="rId5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4711" autoAdjust="0"/>
  </p:normalViewPr>
  <p:slideViewPr>
    <p:cSldViewPr>
      <p:cViewPr>
        <p:scale>
          <a:sx n="80" d="100"/>
          <a:sy n="80" d="100"/>
        </p:scale>
        <p:origin x="-288" y="-63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FF8A6E62-7EED-41AC-B85C-8A770438E34C}" type="datetimeFigureOut">
              <a:rPr lang="ko-KR" altLang="en-US"/>
              <a:pPr>
                <a:defRPr/>
              </a:pPr>
              <a:t>2011-08-10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FFB53435-3EDB-4C51-9E86-C75565C271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35F6E948-5762-48F0-987F-460A78086A3B}" type="datetimeFigureOut">
              <a:rPr lang="ko-KR" altLang="en-US"/>
              <a:pPr>
                <a:defRPr/>
              </a:pPr>
              <a:t>2011-08-10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3FD4B6CD-AD40-44B8-8823-22D98BAC0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14DB9271-220F-4E69-B22E-0BB90A833B7F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/57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89" r:id="rId3"/>
    <p:sldLayoutId id="214748429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8194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ko-KR" altLang="en-US" smtClean="0"/>
              <a:t>익스프레션 언어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이름 하나로만 구성된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식에 있는 데이터 이름을 해석하는 순서는 사용 범위가 좁은 애트리뷰트부터 점점 더 사용 범위가 넓은 애트리뷰트 순으로 진행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순서에 상관없이 특정한 종류의 애트리뷰트를 짚어서 출력하고 싶을 때는 다음과 같이 표시하면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9519" name="Group 63"/>
          <p:cNvGraphicFramePr>
            <a:graphicFrameLocks noGrp="1"/>
          </p:cNvGraphicFramePr>
          <p:nvPr/>
        </p:nvGraphicFramePr>
        <p:xfrm>
          <a:off x="990600" y="2286000"/>
          <a:ext cx="1066800" cy="4572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page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애트리뷰트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520" name="Group 64"/>
          <p:cNvGraphicFramePr>
            <a:graphicFrameLocks noGrp="1"/>
          </p:cNvGraphicFramePr>
          <p:nvPr/>
        </p:nvGraphicFramePr>
        <p:xfrm>
          <a:off x="2971800" y="2286000"/>
          <a:ext cx="1066800" cy="4572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request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애트리뷰트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521" name="Group 65"/>
          <p:cNvGraphicFramePr>
            <a:graphicFrameLocks noGrp="1"/>
          </p:cNvGraphicFramePr>
          <p:nvPr/>
        </p:nvGraphicFramePr>
        <p:xfrm>
          <a:off x="4876800" y="2286000"/>
          <a:ext cx="1066800" cy="4572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session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애트리뷰트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58000" y="2286000"/>
          <a:ext cx="106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ko-KR" sz="1200" b="1" kern="1200" dirty="0" smtClean="0">
                          <a:solidFill>
                            <a:schemeClr val="tx1"/>
                          </a:solidFill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application</a:t>
                      </a:r>
                      <a:r>
                        <a:rPr kumimoji="1" lang="ko-KR" altLang="en-US" sz="1200" b="1" kern="1200" dirty="0" err="1" smtClean="0">
                          <a:solidFill>
                            <a:schemeClr val="tx1"/>
                          </a:solidFill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애트리뷰트</a:t>
                      </a:r>
                      <a:endParaRPr kumimoji="1" lang="en-US" altLang="ko-KR" sz="1200" b="1" kern="1200" dirty="0" smtClean="0">
                        <a:solidFill>
                          <a:schemeClr val="tx1"/>
                        </a:solidFill>
                        <a:latin typeface="휴먼매직체" pitchFamily="18" charset="-127"/>
                        <a:ea typeface="휴먼매직체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2189163" y="2493963"/>
            <a:ext cx="563562" cy="15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114800" y="2493963"/>
            <a:ext cx="563563" cy="15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065838" y="2493963"/>
            <a:ext cx="563562" cy="158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600200" y="396240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${pageScope.SUM}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524000" y="4438650"/>
            <a:ext cx="1828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page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애트리뷰트임을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표시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2201863" y="43529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572000" y="3962400"/>
          <a:ext cx="1981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requestScope.RESULT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495800" y="4438650"/>
            <a:ext cx="19812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애트리뷰트임을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5400000" flipH="1" flipV="1">
            <a:off x="5173663" y="43529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600200" y="5162550"/>
          <a:ext cx="1828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sessionScope.CART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524000" y="56388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session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애트리뷰트임을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rot="5400000" flipH="1" flipV="1">
            <a:off x="2201069" y="55538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572000" y="516255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applicationScope.DB_NAME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495800" y="563880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application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애트리뷰트임을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5400000" flipH="1" flipV="1">
            <a:off x="5172869" y="55538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 l="32382" t="19524" r="32414" b="46843"/>
          <a:stretch>
            <a:fillRect/>
          </a:stretch>
        </p:blipFill>
        <p:spPr bwMode="auto">
          <a:xfrm>
            <a:off x="533400" y="17526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344488" y="1524000"/>
            <a:ext cx="2886075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7-2]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익스프레션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언어의 내장 객체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ko-KR" altLang="en-US" smtClean="0"/>
              <a:t>은 웹 브라우저에서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통해 입력된 데이터를 가져올 때 사용하는 내장 객체이다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altLang="ko-KR" smtClean="0"/>
              <a:t> </a:t>
            </a:r>
            <a:r>
              <a:rPr lang="ko-KR" altLang="en-US" smtClean="0"/>
              <a:t>객체의 사용 방법은 두 가지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altLang="ko-KR" smtClean="0"/>
              <a:t> </a:t>
            </a:r>
            <a:r>
              <a:rPr lang="ko-KR" altLang="en-US" smtClean="0"/>
              <a:t>뒤에 마침표를 찍고 해당 데이터 이름을 쓰는 방법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altLang="ko-KR" smtClean="0"/>
              <a:t> </a:t>
            </a:r>
            <a:r>
              <a:rPr lang="ko-KR" altLang="en-US" smtClean="0"/>
              <a:t>뒤에 대괄호를 치고</a:t>
            </a:r>
            <a:r>
              <a:rPr lang="en-US" altLang="ko-KR" smtClean="0"/>
              <a:t>, </a:t>
            </a:r>
            <a:r>
              <a:rPr lang="ko-KR" altLang="en-US" smtClean="0"/>
              <a:t>그 안에 작은따옴표나 큰 따옴표로 묶은 데이터 이름을 쓰는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통해 똑같은 이름의 데이터가 여러 개 입력되는 경우도 있는데</a:t>
            </a:r>
            <a:r>
              <a:rPr lang="en-US" altLang="ko-KR" smtClean="0"/>
              <a:t>, </a:t>
            </a:r>
            <a:r>
              <a:rPr lang="ko-KR" altLang="en-US" smtClean="0"/>
              <a:t>그럴 때는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paramValuse</a:t>
            </a:r>
            <a:r>
              <a:rPr lang="en-US" altLang="ko-KR" smtClean="0"/>
              <a:t> </a:t>
            </a:r>
            <a:r>
              <a:rPr lang="ko-KR" altLang="en-US" smtClean="0"/>
              <a:t>내장 객체를 사용하면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00200" y="3646488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${param.NUM}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33600" y="4122738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 데이터의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2657475" y="4037013"/>
            <a:ext cx="169863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572000" y="3646488"/>
          <a:ext cx="1981200" cy="381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${param[ “COLOR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rot="5400000" flipH="1" flipV="1">
            <a:off x="5857875" y="4037013"/>
            <a:ext cx="169863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81600" y="4122738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 데이터의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paramValuse</a:t>
            </a:r>
            <a:r>
              <a:rPr lang="en-US" altLang="ko-KR" smtClean="0"/>
              <a:t> </a:t>
            </a:r>
            <a:r>
              <a:rPr lang="ko-KR" altLang="en-US" smtClean="0"/>
              <a:t>내장 객체를 이용해서 데이터를 가져오는 방법은 두 가지이다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하나는 객체 이름 뒤에 마침표를 찍고</a:t>
            </a:r>
            <a:r>
              <a:rPr lang="en-US" altLang="ko-KR" smtClean="0"/>
              <a:t>, </a:t>
            </a:r>
            <a:r>
              <a:rPr lang="ko-KR" altLang="en-US" smtClean="0"/>
              <a:t>그 다음에 데이터 이름을 쓰고</a:t>
            </a:r>
            <a:r>
              <a:rPr lang="en-US" altLang="ko-KR" smtClean="0"/>
              <a:t>, </a:t>
            </a:r>
            <a:r>
              <a:rPr lang="ko-KR" altLang="en-US" smtClean="0"/>
              <a:t>그 다음에 데이터 값의 인덱스를 대괄호로 묶어서 표시하는 것이고</a:t>
            </a:r>
            <a:r>
              <a:rPr lang="en-US" altLang="ko-KR" smtClean="0"/>
              <a:t>, </a:t>
            </a:r>
            <a:r>
              <a:rPr lang="ko-KR" altLang="en-US" smtClean="0"/>
              <a:t>다른 하나는 객체 이름 뒤에 두 개의 대괄호를 치고 그 안에 각각 따옴표로 묶은 데이터 이름과 인덱스를 쓰는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식의 인덱스가 </a:t>
            </a:r>
            <a:r>
              <a:rPr lang="en-US" altLang="ko-KR" smtClean="0"/>
              <a:t>0</a:t>
            </a:r>
            <a:r>
              <a:rPr lang="ko-KR" altLang="en-US" smtClean="0"/>
              <a:t>부터 시작하므로</a:t>
            </a:r>
            <a:r>
              <a:rPr lang="en-US" altLang="ko-KR" smtClean="0"/>
              <a:t>, </a:t>
            </a:r>
            <a:r>
              <a:rPr lang="ko-KR" altLang="en-US" smtClean="0"/>
              <a:t>첫 번째 데이터 값을 가져오기 위해서는 인덱스를 </a:t>
            </a:r>
            <a:r>
              <a:rPr lang="en-US" altLang="ko-KR" smtClean="0"/>
              <a:t>0</a:t>
            </a:r>
            <a:r>
              <a:rPr lang="ko-KR" altLang="en-US" smtClean="0"/>
              <a:t>이라고 써야 하고</a:t>
            </a:r>
            <a:r>
              <a:rPr lang="en-US" altLang="ko-KR" smtClean="0"/>
              <a:t>, </a:t>
            </a:r>
            <a:r>
              <a:rPr lang="ko-KR" altLang="en-US" smtClean="0"/>
              <a:t>두 번째 데이터 값을 가져오기 위해서는 </a:t>
            </a:r>
            <a:r>
              <a:rPr lang="en-US" altLang="ko-KR" smtClean="0"/>
              <a:t>1</a:t>
            </a:r>
            <a:r>
              <a:rPr lang="ko-KR" altLang="en-US" smtClean="0"/>
              <a:t>이라고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22553" name="Group 25"/>
          <p:cNvGraphicFramePr>
            <a:graphicFrameLocks noGrp="1"/>
          </p:cNvGraphicFramePr>
          <p:nvPr/>
        </p:nvGraphicFramePr>
        <p:xfrm>
          <a:off x="1143000" y="3124200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${paramValues.ANIMAL[0]}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95400" y="360045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 데이터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4572000" y="3124200"/>
          <a:ext cx="2438400" cy="381000"/>
        </p:xfrm>
        <a:graphic>
          <a:graphicData uri="http://schemas.openxmlformats.org/drawingml/2006/table">
            <a:tbl>
              <a:tblPr/>
              <a:tblGrid>
                <a:gridCol w="2438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${paramValues[ “ANIMAL ”][1]}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667000" y="3600450"/>
            <a:ext cx="685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인덱스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>
          <a:xfrm rot="5400000" flipH="1" flipV="1">
            <a:off x="2105025" y="3267075"/>
            <a:ext cx="171450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</p:cNvCxnSpPr>
          <p:nvPr/>
        </p:nvCxnSpPr>
        <p:spPr>
          <a:xfrm rot="16200000" flipV="1">
            <a:off x="2909888" y="3500438"/>
            <a:ext cx="192087" cy="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953000" y="360045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 데이터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0800" y="3600450"/>
            <a:ext cx="685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인덱스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rot="5400000" flipH="1" flipV="1">
            <a:off x="5762625" y="3267075"/>
            <a:ext cx="171450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0"/>
          </p:cNvCxnSpPr>
          <p:nvPr/>
        </p:nvCxnSpPr>
        <p:spPr>
          <a:xfrm rot="16200000" flipV="1">
            <a:off x="6643688" y="3500438"/>
            <a:ext cx="192087" cy="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paramValues </a:t>
            </a:r>
            <a:r>
              <a:rPr lang="ko-KR" altLang="en-US" smtClean="0"/>
              <a:t>내장 객체를 사용하는 웹 애플리케이션을 작성해보자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35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3090863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4724400" y="48006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선택한 데이터가 나타납니다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24400" y="2743200"/>
            <a:ext cx="2286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데이터를 선택하고 ‘확인’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 버튼을 누르면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구부러진 연결선 24"/>
          <p:cNvCxnSpPr/>
          <p:nvPr/>
        </p:nvCxnSpPr>
        <p:spPr>
          <a:xfrm rot="10800000" flipV="1">
            <a:off x="1600200" y="3048000"/>
            <a:ext cx="3124200" cy="381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2" idx="1"/>
          </p:cNvCxnSpPr>
          <p:nvPr/>
        </p:nvCxnSpPr>
        <p:spPr>
          <a:xfrm rot="10800000">
            <a:off x="2143125" y="4895850"/>
            <a:ext cx="2581275" cy="952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62000" y="5791200"/>
            <a:ext cx="3429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애완동물 웹 애플리케이션의 화면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 두 화면을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문서와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페이지로 구현하고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각각 다음과 같이 정한다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14400" y="18288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http://localhost:8080/brain07/PetsInput.html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144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http://localhost:8080/brain07/PetsResult.jsp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410200" y="18288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위쪽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410200" y="2514600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아래쪽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</a:p>
        </p:txBody>
      </p:sp>
      <p:cxnSp>
        <p:nvCxnSpPr>
          <p:cNvPr id="17" name="직선 화살표 연결선 16"/>
          <p:cNvCxnSpPr>
            <a:stCxn id="13" idx="1"/>
          </p:cNvCxnSpPr>
          <p:nvPr/>
        </p:nvCxnSpPr>
        <p:spPr>
          <a:xfrm rot="10800000" flipV="1">
            <a:off x="4903788" y="1981200"/>
            <a:ext cx="506412" cy="4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4903788" y="2667000"/>
            <a:ext cx="506412" cy="4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04" name="Group 28"/>
          <p:cNvGraphicFramePr>
            <a:graphicFrameLocks noGrp="1"/>
          </p:cNvGraphicFramePr>
          <p:nvPr/>
        </p:nvGraphicFramePr>
        <p:xfrm>
          <a:off x="609600" y="3111500"/>
          <a:ext cx="6324600" cy="3216275"/>
        </p:xfrm>
        <a:graphic>
          <a:graphicData uri="http://schemas.openxmlformats.org/drawingml/2006/table">
            <a:tbl>
              <a:tblPr/>
              <a:tblGrid>
                <a:gridCol w="63246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데이터를 입력받는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70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&lt;META http-equiv= “Content-Type ” 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 러브 펫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&lt;FORM ACTION=PetsResult.jsp&gt;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아이디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NAME=ID&gt;&lt;BR&gt;&lt;BR&gt;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다음 중 회원님이 키우고 있는 애완동물을 선택하십시오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NAME=ANIMAL VALUE=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 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고양이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NAME=ANIMAL VALUE=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고양이 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금붕어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NAME=ANIMAL VALUE=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금붕어 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&lt;INPUT TYPE=RESET VALUE=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취소 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&lt;INPUT TYPE=SUBMIT VALUE=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56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25620" name="Group 20"/>
          <p:cNvGraphicFramePr>
            <a:graphicFrameLocks noGrp="1"/>
          </p:cNvGraphicFramePr>
          <p:nvPr/>
        </p:nvGraphicFramePr>
        <p:xfrm>
          <a:off x="609600" y="1447800"/>
          <a:ext cx="6019800" cy="214312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입력된 데이터를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86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 러브 펫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아이디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${param.ID}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선택한 동물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${paramValues.ANIMAL[0]}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${paramValues.ANIMAL[1]}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${paramValues.ANIMAL[2]}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6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86200"/>
            <a:ext cx="3167063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886200"/>
            <a:ext cx="3200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33400" y="6019800"/>
            <a:ext cx="2362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7-3]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24200" y="60198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데이터를 선택하고 ‘확인’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 버튼을 누르면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77000" y="60198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결과 화면이 나타날 것입니다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23" name="Shape 22"/>
          <p:cNvCxnSpPr>
            <a:stCxn id="16" idx="1"/>
          </p:cNvCxnSpPr>
          <p:nvPr/>
        </p:nvCxnSpPr>
        <p:spPr>
          <a:xfrm rot="10800000" flipH="1">
            <a:off x="533400" y="4267200"/>
            <a:ext cx="990600" cy="1943100"/>
          </a:xfrm>
          <a:prstGeom prst="curvedConnector4">
            <a:avLst>
              <a:gd name="adj1" fmla="val -23077"/>
              <a:gd name="adj2" fmla="val 9625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20" idx="0"/>
          </p:cNvCxnSpPr>
          <p:nvPr/>
        </p:nvCxnSpPr>
        <p:spPr>
          <a:xfrm rot="16200000" flipV="1">
            <a:off x="2583656" y="4374357"/>
            <a:ext cx="579437" cy="271145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1" idx="1"/>
          </p:cNvCxnSpPr>
          <p:nvPr/>
        </p:nvCxnSpPr>
        <p:spPr>
          <a:xfrm rot="10800000">
            <a:off x="5172075" y="4886325"/>
            <a:ext cx="1304925" cy="132397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ko-KR" altLang="en-US" smtClean="0"/>
              <a:t> 내장 객체는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요청 메시지에 포함된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헤더 값을 가져올 때 사용한다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ko-KR" altLang="en-US" smtClean="0"/>
              <a:t> 내장 객체를 이용해서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헤더 값을 가져오는 방법은 두 가지이다</a:t>
            </a:r>
            <a:r>
              <a:rPr lang="en-US" altLang="ko-KR" smtClean="0"/>
              <a:t>. </a:t>
            </a:r>
            <a:r>
              <a:rPr lang="ko-KR" altLang="en-US" smtClean="0"/>
              <a:t>하나는 이 객체의 이름 뒤에 마침표를 찍고 그 다음에 해당 헤더 이름을 쓰는 것이며</a:t>
            </a:r>
            <a:r>
              <a:rPr lang="en-US" altLang="ko-KR" smtClean="0"/>
              <a:t>, </a:t>
            </a:r>
            <a:r>
              <a:rPr lang="ko-KR" altLang="en-US" smtClean="0"/>
              <a:t>또 하나는 객체의 이름 뒤에 대괄호를 치고 그 안에 작은 따옴표나 큰 따옴표로 묶은 헤더 이름을 쓰는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첫 번째 사용 방법의 제약 사항 </a:t>
            </a:r>
            <a:r>
              <a:rPr lang="en-US" altLang="ko-KR" smtClean="0"/>
              <a:t>-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헤더 이름이 자바의 식별자 명명 규칙을 따르지 않을 때는 사용할 수 없다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524000" y="342900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header.Host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57400" y="390525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헤더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2581276" y="3819525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495800" y="3429000"/>
          <a:ext cx="1981200" cy="381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${header[ “User-Agent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 rot="5400000" flipH="1" flipV="1">
            <a:off x="5781676" y="3819525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05400" y="390525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헤더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26660" name="Group 36"/>
          <p:cNvGraphicFramePr>
            <a:graphicFrameLocks noGrp="1"/>
          </p:cNvGraphicFramePr>
          <p:nvPr/>
        </p:nvGraphicFramePr>
        <p:xfrm>
          <a:off x="1524000" y="5314950"/>
          <a:ext cx="1905000" cy="3810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${header.User-Agent}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57400" y="579120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잘못된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2580482" y="5706269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495800" y="5314950"/>
          <a:ext cx="1981200" cy="381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${header[ “User-Agent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 rot="5400000" flipH="1" flipV="1">
            <a:off x="5780882" y="5706269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05400" y="579120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올바른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요청 메시지 안에 똑같은 이름의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헤더가 둘 이상 있을 때는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US" altLang="ko-KR" smtClean="0"/>
              <a:t> </a:t>
            </a:r>
            <a:r>
              <a:rPr lang="ko-KR" altLang="en-US" smtClean="0"/>
              <a:t>내장 객체 대신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headerValues</a:t>
            </a:r>
            <a:r>
              <a:rPr lang="en-US" altLang="ko-KR" smtClean="0"/>
              <a:t> </a:t>
            </a:r>
            <a:r>
              <a:rPr lang="ko-KR" altLang="en-US" smtClean="0"/>
              <a:t>내장 객체를 사용해야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headerValues</a:t>
            </a:r>
            <a:r>
              <a:rPr lang="en-US" altLang="ko-KR" smtClean="0"/>
              <a:t> </a:t>
            </a:r>
            <a:r>
              <a:rPr lang="ko-KR" altLang="en-US" smtClean="0"/>
              <a:t>내장 객체의 이름 뒤에 마침표나 대괄호를 이용해서 헤더 이름을 표시하고</a:t>
            </a:r>
            <a:r>
              <a:rPr lang="en-US" altLang="ko-KR" smtClean="0"/>
              <a:t>, </a:t>
            </a:r>
            <a:r>
              <a:rPr lang="ko-KR" altLang="en-US" smtClean="0"/>
              <a:t>그 다음에 대괄호로 묶은 인덱스를 표시해야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76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143000" y="31242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headerValues.Accept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[0]}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95400" y="360045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헤더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27688" name="Group 40"/>
          <p:cNvGraphicFramePr>
            <a:graphicFrameLocks noGrp="1"/>
          </p:cNvGraphicFramePr>
          <p:nvPr/>
        </p:nvGraphicFramePr>
        <p:xfrm>
          <a:off x="4419600" y="3124200"/>
          <a:ext cx="2590800" cy="3810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${headerValues[“User-data ”][1]}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667000" y="3600450"/>
            <a:ext cx="685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인덱스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>
            <a:stCxn id="19" idx="0"/>
          </p:cNvCxnSpPr>
          <p:nvPr/>
        </p:nvCxnSpPr>
        <p:spPr>
          <a:xfrm rot="5400000" flipH="1" flipV="1">
            <a:off x="2105025" y="3267075"/>
            <a:ext cx="171450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2803525" y="3500438"/>
            <a:ext cx="192087" cy="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53000" y="360045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헤더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24600" y="3600450"/>
            <a:ext cx="685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인덱스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4" name="직선 화살표 연결선 33"/>
          <p:cNvCxnSpPr>
            <a:stCxn id="29" idx="0"/>
          </p:cNvCxnSpPr>
          <p:nvPr/>
        </p:nvCxnSpPr>
        <p:spPr>
          <a:xfrm rot="5400000" flipH="1" flipV="1">
            <a:off x="5762625" y="3267075"/>
            <a:ext cx="171450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3" idx="0"/>
          </p:cNvCxnSpPr>
          <p:nvPr/>
        </p:nvCxnSpPr>
        <p:spPr>
          <a:xfrm rot="16200000" flipV="1">
            <a:off x="6567488" y="3500438"/>
            <a:ext cx="192087" cy="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내장 객체는 웹 브라우저가 웹 서버로 보낸 쿠키를 가져올 때 사용하며</a:t>
            </a:r>
            <a:r>
              <a:rPr lang="en-US" altLang="ko-KR" smtClean="0"/>
              <a:t>, </a:t>
            </a:r>
            <a:r>
              <a:rPr lang="ko-KR" altLang="en-US" smtClean="0"/>
              <a:t>마침표와 대괄호를 이용하는 사용 방법 두 가지가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식이 가져오는 것은 쿠키의 값이 아니라 쿠키 객체이므로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안에 이런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식을 써 놓으면 사용자에게 아무 의미 없는 쿠키 객체의 참조 값만 출력될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쿠키를 가져오는 식 뒤에 마침표를 찍고 </a:t>
            </a:r>
            <a:r>
              <a:rPr lang="en-US" altLang="ko-KR" smtClean="0"/>
              <a:t>value</a:t>
            </a:r>
            <a:r>
              <a:rPr lang="ko-KR" altLang="en-US" smtClean="0"/>
              <a:t>라고 쓰거나</a:t>
            </a:r>
            <a:r>
              <a:rPr lang="en-US" altLang="ko-KR" smtClean="0"/>
              <a:t>, </a:t>
            </a:r>
            <a:r>
              <a:rPr lang="ko-KR" altLang="en-US" smtClean="0"/>
              <a:t>대괄호를 치고 그 안에 </a:t>
            </a:r>
            <a:r>
              <a:rPr lang="en-US" altLang="ko-KR" smtClean="0"/>
              <a:t>‘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’</a:t>
            </a:r>
            <a:r>
              <a:rPr lang="ko-KR" altLang="en-US" smtClean="0"/>
              <a:t>또는 </a:t>
            </a:r>
            <a:r>
              <a:rPr lang="en-US" altLang="ko-KR" smtClean="0"/>
              <a:t>“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”</a:t>
            </a:r>
            <a:r>
              <a:rPr lang="ko-KR" altLang="en-US" smtClean="0"/>
              <a:t>라고 쓰면 쿠키 값이 출력된다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28708" name="Group 36"/>
          <p:cNvGraphicFramePr>
            <a:graphicFrameLocks noGrp="1"/>
          </p:cNvGraphicFramePr>
          <p:nvPr/>
        </p:nvGraphicFramePr>
        <p:xfrm>
          <a:off x="1600200" y="4724400"/>
          <a:ext cx="1828800" cy="3810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${cookie.CART.value}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600200" y="5200650"/>
            <a:ext cx="1828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값을 가져오라는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5400000" flipH="1" flipV="1">
            <a:off x="2928938" y="51149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648200" y="4724400"/>
          <a:ext cx="2362200" cy="3810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${cookie[ “CART ”][ “value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 rot="5400000" flipH="1" flipV="1">
            <a:off x="6380163" y="51149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86400" y="5200650"/>
            <a:ext cx="1828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값을 가져오라는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28709" name="Group 37"/>
          <p:cNvGraphicFramePr>
            <a:graphicFrameLocks noGrp="1"/>
          </p:cNvGraphicFramePr>
          <p:nvPr/>
        </p:nvGraphicFramePr>
        <p:xfrm>
          <a:off x="1600200" y="5638800"/>
          <a:ext cx="2209800" cy="3810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${cookie.CART[ “value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905000" y="6115050"/>
            <a:ext cx="1828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값을 가져오라는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rot="5400000" flipH="1" flipV="1">
            <a:off x="3080544" y="603011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4648200" y="5638800"/>
          <a:ext cx="2362200" cy="3810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${cookie[ “CART ”].value}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 rot="5400000" flipH="1" flipV="1">
            <a:off x="6390482" y="6030119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486400" y="6115050"/>
            <a:ext cx="18288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값을 가져오라는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676400" y="220980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cookie.CART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209800" y="268605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5400000" flipH="1" flipV="1">
            <a:off x="2733676" y="2600325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648200" y="2209800"/>
          <a:ext cx="2133600" cy="381000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${cookie[ “USER_NAME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 rot="5400000" flipH="1" flipV="1">
            <a:off x="5934076" y="2600325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257800" y="268605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    쿠키의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학습목표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익스프레션 언어는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규격서가 처음 만들어질 때부터 있던 문법이 아니라 새롭게 추가된 문법이다</a:t>
            </a:r>
            <a:r>
              <a:rPr lang="en-US" altLang="ko-KR" smtClean="0"/>
              <a:t>. </a:t>
            </a:r>
            <a:r>
              <a:rPr lang="ko-KR" altLang="en-US" smtClean="0"/>
              <a:t>이 문법을 이용하면 데이터를 출력하는 코드를 함축적이고 간결하게 구사할 수 있어 코드의 가독성과 유지보수 용이성에 큰 도움이 된다</a:t>
            </a:r>
            <a:r>
              <a:rPr lang="en-US" altLang="ko-KR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>
                <a:solidFill>
                  <a:srgbClr val="000000"/>
                </a:solidFill>
              </a:rPr>
              <a:t>내용</a:t>
            </a:r>
            <a:endParaRPr lang="en-US" altLang="ko-KR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익스프레션 언어란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익스프레션 언어의 기초 문법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익스프레션 언어의 연산자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익스프레션 언어로 자바의 정적 메서드 호출하기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 객체 안에는 쿠키 값 외에도 쿠키가 속하는 도메인 이름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</a:t>
            </a:r>
            <a:r>
              <a:rPr lang="en-US" altLang="ko-KR" smtClean="0"/>
              <a:t>, </a:t>
            </a:r>
            <a:r>
              <a:rPr lang="ko-KR" altLang="en-US" smtClean="0"/>
              <a:t>쿠키의 수명 같은 중요한 정보들이 들어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그런 정보를 출력하기 위해서는 앞 페이지와 같은 형식의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식에서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ko-KR" altLang="en-US" smtClean="0"/>
              <a:t>라는 이름을 빼고 대신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domain, path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maxAge</a:t>
            </a:r>
            <a:r>
              <a:rPr lang="ko-KR" altLang="en-US" smtClean="0"/>
              <a:t>라는 이름을 써 넣으면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96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219200" y="320040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cookie.CART.domain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43000" y="3676650"/>
            <a:ext cx="23622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도메인 이름을 가져오라는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2581276" y="3590925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267200" y="3200400"/>
          <a:ext cx="2362200" cy="3810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${cookie.CART[ “path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rot="5400000" flipH="1" flipV="1">
            <a:off x="5859463" y="35909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953000" y="3676650"/>
            <a:ext cx="23622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경로명을 가져오라는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66800" y="4267200"/>
          <a:ext cx="2514600" cy="38100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${cookie[ “CART ”][ “maxAge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676400" y="4743450"/>
            <a:ext cx="23622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수명을 가져오라는 표시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5400000" flipH="1" flipV="1">
            <a:off x="2886076" y="4657725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07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30749" name="Group 29"/>
          <p:cNvGraphicFramePr>
            <a:graphicFrameLocks noGrp="1"/>
          </p:cNvGraphicFramePr>
          <p:nvPr/>
        </p:nvGraphicFramePr>
        <p:xfrm>
          <a:off x="609600" y="1524000"/>
          <a:ext cx="6019800" cy="438943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7-5]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데이터를 가져다가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식의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70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Cookie cookie = new Cookie( “NAME ”, “John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response.addCookie(cookie);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 저장 프로그램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쿠키 값이 설정되었습니다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       &lt;HEAD&gt;&lt;TITLE&gt;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쿠키 데이터 출력 프로그램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             NAME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쿠키 데이터의 값은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? ${cookie.NAME.value}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11213" y="1981200"/>
          <a:ext cx="3276600" cy="381000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데이터를 저장하는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11213" y="4400550"/>
          <a:ext cx="3276600" cy="381000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 값을 출력하는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724400" y="236220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데이터를 웹 브라우저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쪽에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5334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데이터의 값을 가져와서 출력합니다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6" name="구부러진 연결선 25"/>
          <p:cNvCxnSpPr>
            <a:stCxn id="25" idx="1"/>
          </p:cNvCxnSpPr>
          <p:nvPr/>
        </p:nvCxnSpPr>
        <p:spPr>
          <a:xfrm rot="10800000">
            <a:off x="4114800" y="5486400"/>
            <a:ext cx="457200" cy="76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중괄호 27"/>
          <p:cNvSpPr/>
          <p:nvPr/>
        </p:nvSpPr>
        <p:spPr>
          <a:xfrm>
            <a:off x="3886200" y="2743200"/>
            <a:ext cx="1524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" name="구부러진 연결선 33"/>
          <p:cNvCxnSpPr>
            <a:stCxn id="22" idx="1"/>
          </p:cNvCxnSpPr>
          <p:nvPr/>
        </p:nvCxnSpPr>
        <p:spPr>
          <a:xfrm rot="10800000" flipV="1">
            <a:off x="4146550" y="2552700"/>
            <a:ext cx="577850" cy="3159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17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42243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788" y="3200400"/>
            <a:ext cx="4230687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562600" y="1600200"/>
            <a:ext cx="2438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데이터를 저장하는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구부러진 연결선 17"/>
          <p:cNvCxnSpPr>
            <a:stCxn id="16" idx="1"/>
          </p:cNvCxnSpPr>
          <p:nvPr/>
        </p:nvCxnSpPr>
        <p:spPr>
          <a:xfrm rot="10800000" flipV="1">
            <a:off x="3581400" y="1790700"/>
            <a:ext cx="19812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562600" y="32766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데이터를 출력하는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페이지의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구부러진 연결선 20"/>
          <p:cNvCxnSpPr>
            <a:stCxn id="19" idx="1"/>
          </p:cNvCxnSpPr>
          <p:nvPr/>
        </p:nvCxnSpPr>
        <p:spPr>
          <a:xfrm rot="10800000">
            <a:off x="3657600" y="3505200"/>
            <a:ext cx="1905000" cy="381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3400" y="47244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7-5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initParam</a:t>
            </a:r>
            <a:r>
              <a:rPr lang="ko-KR" altLang="en-US" smtClean="0"/>
              <a:t>은 웹 애플리케이션의 초기화 파라미터 값을 가져다가 출력할 때 사용하는 내장 객체이다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initParam</a:t>
            </a:r>
            <a:r>
              <a:rPr lang="ko-KR" altLang="en-US" smtClean="0"/>
              <a:t> 객체의 이름 뒤에 마침표나 대괄호를 이용해서 해당 초기화 파라미터의 이름을 표시한다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27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19200" y="304800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initParam.DB_NAME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66800" y="3524250"/>
            <a:ext cx="2667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애플리케이션의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2581276" y="3438525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267200" y="3048000"/>
          <a:ext cx="2362200" cy="3810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${initParam.[ “DB_NAME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rot="5400000" flipH="1" flipV="1">
            <a:off x="6010276" y="3438525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48200" y="3524250"/>
            <a:ext cx="2667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애플리케이션의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32796" name="Group 28"/>
          <p:cNvGraphicFramePr>
            <a:graphicFrameLocks noGrp="1"/>
          </p:cNvGraphicFramePr>
          <p:nvPr/>
        </p:nvGraphicFramePr>
        <p:xfrm>
          <a:off x="609600" y="4105275"/>
          <a:ext cx="6019800" cy="174466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 애플리케이션의 초기화 파라미터 값을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7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애플리케이션 초기화 파라미터 예제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DB_NAME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초기화 파라미터의 값은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${initParam.DB_NAME}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pageContext</a:t>
            </a:r>
            <a:r>
              <a:rPr lang="en-US" altLang="ko-KR" smtClean="0"/>
              <a:t> </a:t>
            </a:r>
            <a:r>
              <a:rPr lang="ko-KR" altLang="en-US" smtClean="0"/>
              <a:t>내장 객체는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페이지의 주변 환경에 대한 정보를 제공한다</a:t>
            </a:r>
            <a:r>
              <a:rPr lang="en-US" altLang="ko-KR" smtClean="0"/>
              <a:t>. </a:t>
            </a:r>
            <a:r>
              <a:rPr lang="ko-KR" altLang="en-US" smtClean="0"/>
              <a:t>이 내장 객체의 사용 방법은 다소 독특하다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pageContext</a:t>
            </a:r>
            <a:r>
              <a:rPr lang="en-US" altLang="ko-KR" smtClean="0"/>
              <a:t> </a:t>
            </a:r>
            <a:r>
              <a:rPr lang="ko-KR" altLang="en-US" smtClean="0"/>
              <a:t>내장 객체의 타입은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PageContext</a:t>
            </a:r>
            <a:r>
              <a:rPr lang="ko-KR" altLang="en-US" smtClean="0"/>
              <a:t>라고 되어 있는데 이것은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java.servlet.jsp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패키지에 속하는</a:t>
            </a:r>
            <a:r>
              <a:rPr lang="ko-KR" altLang="en-US" smtClean="0"/>
              <a:t> 클래스 이름이다</a:t>
            </a:r>
            <a:r>
              <a:rPr lang="en-US" altLang="ko-KR" smtClean="0"/>
              <a:t>. </a:t>
            </a:r>
            <a:r>
              <a:rPr lang="ko-KR" altLang="en-US" smtClean="0"/>
              <a:t>이 객체를 이용하면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PageContext</a:t>
            </a:r>
            <a:r>
              <a:rPr lang="ko-KR" altLang="en-US" smtClean="0"/>
              <a:t> 클래스에 속하는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ko-KR" altLang="en-US" smtClean="0"/>
              <a:t>으로 시작하는 이름의 메서드를 호출 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pageContext</a:t>
            </a:r>
            <a:r>
              <a:rPr lang="en-US" altLang="ko-KR" smtClean="0"/>
              <a:t> </a:t>
            </a:r>
            <a:r>
              <a:rPr lang="ko-KR" altLang="en-US" smtClean="0"/>
              <a:t>클래스에는 </a:t>
            </a:r>
            <a:r>
              <a:rPr lang="en-US" altLang="ko-KR" smtClean="0"/>
              <a:t>8</a:t>
            </a:r>
            <a:r>
              <a:rPr lang="ko-KR" altLang="en-US" smtClean="0"/>
              <a:t>개의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ko-KR" smtClean="0"/>
              <a:t>-</a:t>
            </a:r>
            <a:r>
              <a:rPr lang="ko-KR" altLang="en-US" smtClean="0"/>
              <a:t>메서드가 있으며</a:t>
            </a:r>
            <a:r>
              <a:rPr lang="en-US" altLang="ko-KR" smtClean="0"/>
              <a:t>, EL </a:t>
            </a:r>
            <a:r>
              <a:rPr lang="ko-KR" altLang="en-US" smtClean="0"/>
              <a:t>식을 이용해서 이 메서드들을 호출할 때는 메서드 이름 제일 앞에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ko-KR" altLang="en-US" smtClean="0"/>
              <a:t>이라는 단어를 떼고</a:t>
            </a:r>
            <a:r>
              <a:rPr lang="en-US" altLang="ko-KR" smtClean="0"/>
              <a:t>, </a:t>
            </a:r>
            <a:r>
              <a:rPr lang="ko-KR" altLang="en-US" smtClean="0"/>
              <a:t>그 다음에 있는 첫 문자를 소문자로 고친 이름을 사용하면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식은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getRequest</a:t>
            </a:r>
            <a:r>
              <a:rPr lang="en-US" altLang="ko-KR" smtClean="0"/>
              <a:t> </a:t>
            </a:r>
            <a:r>
              <a:rPr lang="ko-KR" altLang="en-US" smtClean="0"/>
              <a:t>메서드의 리턴값을 출력하는데</a:t>
            </a:r>
            <a:r>
              <a:rPr lang="en-US" altLang="ko-KR" smtClean="0"/>
              <a:t>, </a:t>
            </a:r>
            <a:r>
              <a:rPr lang="ko-KR" altLang="en-US" smtClean="0"/>
              <a:t>그 값은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smtClean="0"/>
              <a:t>페이지의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ko-KR" smtClean="0"/>
              <a:t> </a:t>
            </a:r>
            <a:r>
              <a:rPr lang="ko-KR" altLang="en-US" smtClean="0"/>
              <a:t>내장 변수의 값과 동일한 객체이므로 사용자에게 아무 의미도 없는 참조값만 출력된다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37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19200" y="464820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pageContext.request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066800" y="5124450"/>
            <a:ext cx="2667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getRequest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가리키는 단어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2506663" y="50387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267200" y="4648200"/>
          <a:ext cx="2362200" cy="3810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${pageContext[ “request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rot="5400000" flipH="1" flipV="1">
            <a:off x="5781676" y="5038725"/>
            <a:ext cx="169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48200" y="5124450"/>
            <a:ext cx="2667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getRequest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가리키는 단어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34914" name="Group 98"/>
          <p:cNvGraphicFramePr>
            <a:graphicFrameLocks noGrp="1"/>
          </p:cNvGraphicFramePr>
          <p:nvPr/>
        </p:nvGraphicFramePr>
        <p:xfrm>
          <a:off x="2133600" y="1981200"/>
          <a:ext cx="3352800" cy="38100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${pageContext.request.requestURI}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62200" y="2455863"/>
            <a:ext cx="3276600" cy="21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getRequestURI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리턴값을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가져오는 단어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4825" name="직선 화살표 연결선 14"/>
          <p:cNvCxnSpPr>
            <a:cxnSpLocks noChangeShapeType="1"/>
          </p:cNvCxnSpPr>
          <p:nvPr/>
        </p:nvCxnSpPr>
        <p:spPr bwMode="auto">
          <a:xfrm flipV="1">
            <a:off x="4090988" y="2286000"/>
            <a:ext cx="1587" cy="1714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7" name="직사각형 36"/>
          <p:cNvSpPr/>
          <p:nvPr/>
        </p:nvSpPr>
        <p:spPr>
          <a:xfrm>
            <a:off x="2362200" y="3448050"/>
            <a:ext cx="3276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getRequestURI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리턴값을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가져오는 단어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5400000" flipH="1" flipV="1">
            <a:off x="4409282" y="3363119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133600" y="4010025"/>
          <a:ext cx="3352800" cy="38100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${pageContext.request[ “requestURI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362200" y="4514850"/>
            <a:ext cx="3276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getRequestURI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리턴값을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가져오는 단어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rot="5400000" flipH="1" flipV="1">
            <a:off x="4117182" y="4429919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133600" y="5029200"/>
          <a:ext cx="3276600" cy="381000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${pageContext[ “request ”].requestURI}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362200" y="5505450"/>
            <a:ext cx="3276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getRequestURI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리턴값을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가져오는 단어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34939" name="Group 123"/>
          <p:cNvGraphicFramePr>
            <a:graphicFrameLocks noGrp="1"/>
          </p:cNvGraphicFramePr>
          <p:nvPr/>
        </p:nvGraphicFramePr>
        <p:xfrm>
          <a:off x="2133600" y="2971800"/>
          <a:ext cx="3352800" cy="38100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${pageContext[ “request ”][ “requestURI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" name="직선 화살표 연결선 40"/>
          <p:cNvCxnSpPr/>
          <p:nvPr/>
        </p:nvCxnSpPr>
        <p:spPr>
          <a:xfrm rot="5400000" flipH="1" flipV="1">
            <a:off x="4269582" y="5417344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50" name="내용 개체 틀 1"/>
          <p:cNvSpPr>
            <a:spLocks/>
          </p:cNvSpPr>
          <p:nvPr/>
        </p:nvSpPr>
        <p:spPr bwMode="auto">
          <a:xfrm>
            <a:off x="228600" y="914400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kumimoji="0" lang="ko-KR" altLang="en-US">
                <a:latin typeface="HY견고딕" pitchFamily="18" charset="-127"/>
                <a:ea typeface="HY견고딕" pitchFamily="18" charset="-127"/>
              </a:rPr>
              <a:t>익스프레션 언어의 내장 객체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ko-KR" altLang="en-US" sz="1600">
                <a:latin typeface="HY견고딕" pitchFamily="18" charset="-127"/>
                <a:ea typeface="HY견고딕" pitchFamily="18" charset="-127"/>
              </a:rPr>
              <a:t>다음과 같은 </a:t>
            </a:r>
            <a:r>
              <a:rPr kumimoji="0" lang="en-US" altLang="ko-KR" sz="1600" b="1">
                <a:latin typeface="Times New Roman" pitchFamily="18" charset="0"/>
                <a:ea typeface="HY견고딕" pitchFamily="18" charset="-127"/>
              </a:rPr>
              <a:t>EL</a:t>
            </a: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600">
                <a:latin typeface="HY견고딕" pitchFamily="18" charset="-127"/>
                <a:ea typeface="HY견고딕" pitchFamily="18" charset="-127"/>
              </a:rPr>
              <a:t>식을 이용하면 </a:t>
            </a:r>
            <a:r>
              <a:rPr kumimoji="0" lang="en-US" altLang="ko-KR" sz="1600" b="1">
                <a:latin typeface="Times New Roman" pitchFamily="18" charset="0"/>
                <a:ea typeface="HY견고딕" pitchFamily="18" charset="-127"/>
              </a:rPr>
              <a:t>JSP</a:t>
            </a: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600">
                <a:latin typeface="HY견고딕" pitchFamily="18" charset="-127"/>
                <a:ea typeface="HY견고딕" pitchFamily="18" charset="-127"/>
              </a:rPr>
              <a:t>페이지의 </a:t>
            </a:r>
            <a:r>
              <a:rPr kumimoji="0" lang="en-US" altLang="ko-KR" sz="1600" b="1">
                <a:latin typeface="Times New Roman" pitchFamily="18" charset="0"/>
                <a:ea typeface="HY견고딕" pitchFamily="18" charset="-127"/>
              </a:rPr>
              <a:t>URL</a:t>
            </a: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600">
                <a:latin typeface="HY견고딕" pitchFamily="18" charset="-127"/>
                <a:ea typeface="HY견고딕" pitchFamily="18" charset="-127"/>
              </a:rPr>
              <a:t>경로명을 출력할 수 있다</a:t>
            </a: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600200" lvl="3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endParaRPr kumimoji="0" lang="en-US" altLang="ko-KR" sz="18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809625" lvl="2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809625" lvl="2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809625" lvl="2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809625" lvl="2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 b="1">
              <a:solidFill>
                <a:srgbClr val="FF0000"/>
              </a:solidFill>
              <a:latin typeface="Times New Roman" pitchFamily="18" charset="0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None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539750" lvl="1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익스프레션 언어의 내장 객체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35854" name="Group 14"/>
          <p:cNvGraphicFramePr>
            <a:graphicFrameLocks noGrp="1"/>
          </p:cNvGraphicFramePr>
          <p:nvPr/>
        </p:nvGraphicFramePr>
        <p:xfrm>
          <a:off x="609600" y="1524000"/>
          <a:ext cx="6019800" cy="174466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7-7] pageContext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내장 객체의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7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&lt;HEAD&gt;&lt;TITLE&gt;PageContext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내장 개체의 사용 예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요청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URL: ${pageContext.request.requestURI}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58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57600"/>
            <a:ext cx="426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81000" y="53340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7-7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산술 연산자</a:t>
            </a:r>
            <a:r>
              <a:rPr lang="en-US" altLang="ko-KR" smtClean="0"/>
              <a:t>, </a:t>
            </a:r>
            <a:r>
              <a:rPr lang="ko-KR" altLang="en-US" smtClean="0"/>
              <a:t>비교 연산자</a:t>
            </a:r>
            <a:r>
              <a:rPr lang="en-US" altLang="ko-KR" smtClean="0"/>
              <a:t>, </a:t>
            </a:r>
            <a:r>
              <a:rPr lang="ko-KR" altLang="en-US" smtClean="0"/>
              <a:t>논리 연산자</a:t>
            </a:r>
            <a:r>
              <a:rPr lang="en-US" altLang="ko-KR" smtClean="0"/>
              <a:t>, </a:t>
            </a:r>
            <a:r>
              <a:rPr lang="ko-KR" altLang="en-US" smtClean="0"/>
              <a:t>조건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자바 연산자와 동일한 기능을 하는 연사자들에 대해 알아보자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68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36876" name="Group 12"/>
          <p:cNvGraphicFramePr>
            <a:graphicFrameLocks noGrp="1"/>
          </p:cNvGraphicFramePr>
          <p:nvPr/>
        </p:nvGraphicFramePr>
        <p:xfrm>
          <a:off x="609600" y="1905000"/>
          <a:ext cx="6553200" cy="3292475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7-8]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익스프레션 언어의 연산자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(1 )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7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익스프레션 언어 연산자 연습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= ${param.NUM1}, Y = ${param.NUM2}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+ Y = ${param.NUM1 + param.NUM2}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- Y = ${param.NUM1 - param.NUM2}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* Y = ${param.NUM1 * param.NUM2}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/ Y = ${param.NUM1 / param.NUM2}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% Y = ${param.NUM1 % param.NUM2}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 더 큽니까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${param.NUM1 - param.NUM2 &gt; 0}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Y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 더 큽니까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${param.NUM1 - param.NUM2 &lt; 0}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Y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 모두 양수입니까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${(param.NUM1 &gt; 0) &amp;&amp; (param.NUM2 &gt; 0)}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Y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 같습니까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${param.NUM1 == param.NUM2?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예 ”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아니오 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산술 연산자</a:t>
            </a:r>
            <a:r>
              <a:rPr lang="en-US" altLang="ko-KR" smtClean="0"/>
              <a:t>, </a:t>
            </a:r>
            <a:r>
              <a:rPr lang="ko-KR" altLang="en-US" smtClean="0"/>
              <a:t>비교 연산자</a:t>
            </a:r>
            <a:r>
              <a:rPr lang="en-US" altLang="ko-KR" smtClean="0"/>
              <a:t>, </a:t>
            </a:r>
            <a:r>
              <a:rPr lang="ko-KR" altLang="en-US" smtClean="0"/>
              <a:t>논리 연산자</a:t>
            </a:r>
            <a:r>
              <a:rPr lang="en-US" altLang="ko-KR" smtClean="0"/>
              <a:t>, </a:t>
            </a:r>
            <a:r>
              <a:rPr lang="ko-KR" altLang="en-US" smtClean="0"/>
              <a:t>조건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07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Operators.jsp</a:t>
            </a:r>
            <a:r>
              <a:rPr lang="ko-KR" altLang="en-US" smtClean="0"/>
              <a:t>라는 이름으로 저장 후 실행해 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78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pic>
        <p:nvPicPr>
          <p:cNvPr id="3789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46148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172200" y="28194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뒤에 이런 식으로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두 개의 수를 쓰세요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4646613" y="2559050"/>
            <a:ext cx="1449387" cy="4127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5800" y="5389563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7-8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ko-KR" altLang="en-US" smtClean="0"/>
              <a:t>산술 연산자</a:t>
            </a:r>
            <a:r>
              <a:rPr lang="en-US" altLang="ko-KR" smtClean="0"/>
              <a:t>, </a:t>
            </a:r>
            <a:r>
              <a:rPr lang="ko-KR" altLang="en-US" smtClean="0"/>
              <a:t>비교 연산자</a:t>
            </a:r>
            <a:r>
              <a:rPr lang="en-US" altLang="ko-KR" smtClean="0"/>
              <a:t>, </a:t>
            </a:r>
            <a:r>
              <a:rPr lang="ko-KR" altLang="en-US" smtClean="0"/>
              <a:t>논리 연산자</a:t>
            </a:r>
            <a:r>
              <a:rPr lang="en-US" altLang="ko-KR" smtClean="0"/>
              <a:t>, </a:t>
            </a:r>
            <a:r>
              <a:rPr lang="ko-KR" altLang="en-US" smtClean="0"/>
              <a:t>조건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익스프레션 언어의 연산자 중에는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문법이나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문법에서도 특별한 의미를 갖는 기호를 사용하는 것이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이런 기호들이 잘못 해석되는 것을 방지하기 위해 익스프레션 언어에서는 기호로 된 연사자들과 똑같은 기능을 하는 영문 단어 연산자들을 추가로 만들어 놓고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89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38924" name="Group 12"/>
          <p:cNvGraphicFramePr>
            <a:graphicFrameLocks noGrp="1"/>
          </p:cNvGraphicFramePr>
          <p:nvPr/>
        </p:nvGraphicFramePr>
        <p:xfrm>
          <a:off x="609600" y="3055938"/>
          <a:ext cx="7010400" cy="2193925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7-9]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익스프레션 언어의 연산자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7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익스프레션 언어 연산자 연습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${param.NUM1}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을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${param.NUM2}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로 나눈 몫은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${param.NUM1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div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param.NUM2}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나머지는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${param.NUM1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mod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param.NUM2}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둘 다 양수입니까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${(param.NUM1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gt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0)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(param.NUM2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gt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0)}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둘 다 음수입니까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${(param.NUM1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lt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0)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(param.NUM2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lt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0)}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익스프레션 언어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expression language</a:t>
            </a:r>
            <a:r>
              <a:rPr lang="en-US" altLang="ko-KR" smtClean="0"/>
              <a:t>)</a:t>
            </a:r>
            <a:r>
              <a:rPr lang="ko-KR" altLang="en-US" smtClean="0"/>
              <a:t>란 식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ko-KR" smtClean="0"/>
              <a:t>)</a:t>
            </a:r>
            <a:r>
              <a:rPr lang="ko-KR" altLang="en-US" smtClean="0"/>
              <a:t>을 중심으로 코드를 기술하는 언어이다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연산자와 피연산자의 조합을 </a:t>
            </a:r>
            <a:r>
              <a:rPr lang="en-US" altLang="ko-KR" smtClean="0"/>
              <a:t>${</a:t>
            </a:r>
            <a:r>
              <a:rPr lang="ko-KR" altLang="en-US" smtClean="0"/>
              <a:t>와 </a:t>
            </a:r>
            <a:r>
              <a:rPr lang="en-US" altLang="ko-KR" smtClean="0"/>
              <a:t>}</a:t>
            </a:r>
            <a:r>
              <a:rPr lang="ko-KR" altLang="en-US" smtClean="0"/>
              <a:t>로 둘러싸서 표현한다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위에 사용된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cnt</a:t>
            </a:r>
            <a:r>
              <a:rPr lang="en-US" altLang="ko-KR" smtClean="0"/>
              <a:t> </a:t>
            </a:r>
            <a:r>
              <a:rPr lang="ko-KR" altLang="en-US" smtClean="0"/>
              <a:t>데이터 이름의 의미는 서로 다르다</a:t>
            </a:r>
            <a:r>
              <a:rPr lang="en-US" altLang="ko-KR" smtClean="0"/>
              <a:t>. </a:t>
            </a:r>
            <a:r>
              <a:rPr lang="ko-KR" altLang="en-US" smtClean="0"/>
              <a:t>익스프레션에서 사용된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cnt</a:t>
            </a:r>
            <a:r>
              <a:rPr lang="ko-KR" altLang="en-US" smtClean="0"/>
              <a:t>는 자바 프로그래밍 언어의 변수 이름이며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ko-KR" altLang="en-US" smtClean="0"/>
              <a:t>식에서 사용된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cnt</a:t>
            </a:r>
            <a:r>
              <a:rPr lang="ko-KR" altLang="en-US" smtClean="0"/>
              <a:t>는 애트리뷰트의 이름으로 해석된다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애트리뷰트란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setAttribute, getAttribute, removeAttribute </a:t>
            </a:r>
            <a:r>
              <a:rPr lang="ko-KR" altLang="en-US" smtClean="0"/>
              <a:t>메서드를 통해 저장되고</a:t>
            </a:r>
            <a:r>
              <a:rPr lang="en-US" altLang="ko-KR" smtClean="0"/>
              <a:t>, </a:t>
            </a:r>
            <a:r>
              <a:rPr lang="ko-KR" altLang="en-US" smtClean="0"/>
              <a:t>관리되는 데이터를 의미한다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익스프레션 언어란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226695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${cnt+1}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38200" y="28194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익스프레션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언어의 식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(EL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>
          <a:xfrm rot="5400000" flipH="1" flipV="1">
            <a:off x="1695450" y="268605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114800" y="226695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&lt;%= cnt+1 %&gt;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91000" y="281940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익스프레션의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rot="5400000" flipH="1" flipV="1">
            <a:off x="4819650" y="268605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산술 연산자</a:t>
            </a:r>
            <a:r>
              <a:rPr lang="en-US" altLang="ko-KR" smtClean="0"/>
              <a:t>, </a:t>
            </a:r>
            <a:r>
              <a:rPr lang="ko-KR" altLang="en-US" smtClean="0"/>
              <a:t>비교 연산자</a:t>
            </a:r>
            <a:r>
              <a:rPr lang="en-US" altLang="ko-KR" smtClean="0"/>
              <a:t>, </a:t>
            </a:r>
            <a:r>
              <a:rPr lang="ko-KR" altLang="en-US" smtClean="0"/>
              <a:t>논리 연산자</a:t>
            </a:r>
            <a:r>
              <a:rPr lang="en-US" altLang="ko-KR" smtClean="0"/>
              <a:t>, </a:t>
            </a:r>
            <a:r>
              <a:rPr lang="ko-KR" altLang="en-US" smtClean="0"/>
              <a:t>조건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 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brain07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CharOperators.jsp</a:t>
            </a:r>
            <a:r>
              <a:rPr lang="ko-KR" altLang="en-US" smtClean="0"/>
              <a:t>라는 이름으로 저장한 후 실행해 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99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2200" y="28194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뒤에 이런 식으로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두 개의 수를 쓰세요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1000" y="48006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7-9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47244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구부러진 연결선 9"/>
          <p:cNvCxnSpPr/>
          <p:nvPr/>
        </p:nvCxnSpPr>
        <p:spPr>
          <a:xfrm rot="10800000">
            <a:off x="4692650" y="2854325"/>
            <a:ext cx="1403350" cy="1174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산술 연산자</a:t>
            </a:r>
            <a:r>
              <a:rPr lang="en-US" altLang="ko-KR" smtClean="0"/>
              <a:t>, </a:t>
            </a:r>
            <a:r>
              <a:rPr lang="ko-KR" altLang="en-US" smtClean="0"/>
              <a:t>비교 연산자</a:t>
            </a:r>
            <a:r>
              <a:rPr lang="en-US" altLang="ko-KR" smtClean="0"/>
              <a:t>, </a:t>
            </a:r>
            <a:r>
              <a:rPr lang="ko-KR" altLang="en-US" smtClean="0"/>
              <a:t>논리 연산자</a:t>
            </a:r>
            <a:r>
              <a:rPr lang="en-US" altLang="ko-KR" smtClean="0"/>
              <a:t>, </a:t>
            </a:r>
            <a:r>
              <a:rPr lang="ko-KR" altLang="en-US" smtClean="0"/>
              <a:t>조건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익스프레션 언어의 연산자 중에는 같은 모습으로 다른 기능을 하는 것도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09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19200" y="1981200"/>
          <a:ext cx="1905000" cy="3810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${gender == “female”}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43000" y="2457450"/>
            <a:ext cx="23622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두 값이 같으면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true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다르면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false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2058988" y="23717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19200" y="2876550"/>
          <a:ext cx="1905000" cy="3810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 “CAR” &lt; “CAT”}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143000" y="3352800"/>
            <a:ext cx="2362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유니코드에 따른 사전식 비교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CAR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가 먼저이므로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true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2147094" y="32678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029200" y="2876550"/>
          <a:ext cx="1905000" cy="3810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 “CAT” &gt; “DOG”}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953000" y="3352800"/>
            <a:ext cx="2362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유니코드에 따른 사전식 비교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CAT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먼저이므로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false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rot="5400000" flipH="1" flipV="1">
            <a:off x="5923757" y="3267869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96" name="Group 36"/>
          <p:cNvGraphicFramePr>
            <a:graphicFrameLocks noGrp="1"/>
          </p:cNvGraphicFramePr>
          <p:nvPr/>
        </p:nvGraphicFramePr>
        <p:xfrm>
          <a:off x="609600" y="4127500"/>
          <a:ext cx="7010400" cy="2011363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7-10]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익스프레션 언어의 연산자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(3)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7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문자열 비교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입력 문자열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${param.STR1}, ${param.STR2}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두 문자열이 같습니까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${param.STR1 == param.STR2}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어느 문자열이 먼저입니까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${param.STR1 &lt; param.STR2 ? param.STR1 :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param.STR2}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산술 연산자</a:t>
            </a:r>
            <a:r>
              <a:rPr lang="en-US" altLang="ko-KR" smtClean="0"/>
              <a:t>, </a:t>
            </a:r>
            <a:r>
              <a:rPr lang="ko-KR" altLang="en-US" smtClean="0"/>
              <a:t>비교 연산자</a:t>
            </a:r>
            <a:r>
              <a:rPr lang="en-US" altLang="ko-KR" smtClean="0"/>
              <a:t>, </a:t>
            </a:r>
            <a:r>
              <a:rPr lang="ko-KR" altLang="en-US" smtClean="0"/>
              <a:t>논리 연산자</a:t>
            </a:r>
            <a:r>
              <a:rPr lang="en-US" altLang="ko-KR" smtClean="0"/>
              <a:t>, </a:t>
            </a:r>
            <a:r>
              <a:rPr lang="ko-KR" altLang="en-US" smtClean="0"/>
              <a:t>조건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 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brain07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StringOperators.jsp</a:t>
            </a:r>
            <a:r>
              <a:rPr lang="ko-KR" altLang="en-US" smtClean="0"/>
              <a:t>라는 이름으로 저장한 후에 실행해 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19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91275" y="281940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뒤에 이런 식으로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두 개의 수를 쓰세요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4513" y="46990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7-9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209800"/>
            <a:ext cx="457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구부러진 연결선 9"/>
          <p:cNvCxnSpPr/>
          <p:nvPr/>
        </p:nvCxnSpPr>
        <p:spPr>
          <a:xfrm rot="10800000">
            <a:off x="4638675" y="2590800"/>
            <a:ext cx="1676400" cy="381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엠프티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ko-KR" altLang="en-US" smtClean="0"/>
              <a:t>라는 단어 형태의 엠프티 연산자는 데이터의 존재 여부를 확인하는 단항 연사자이다</a:t>
            </a:r>
            <a:r>
              <a:rPr lang="en-US" altLang="ko-KR" smtClean="0"/>
              <a:t>. </a:t>
            </a:r>
            <a:r>
              <a:rPr lang="ko-KR" altLang="en-US" smtClean="0"/>
              <a:t>피연산자인 데이터 이름은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라는</a:t>
            </a:r>
            <a:r>
              <a:rPr lang="ko-KR" altLang="en-US" smtClean="0"/>
              <a:t> 연산자 이름 뒤에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30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19200" y="228600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${empty NAME}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33600" y="2762250"/>
            <a:ext cx="990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2354263" y="26765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09600" y="3368675"/>
          <a:ext cx="6019800" cy="188912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7-11]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엠프티 연산자의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엠프티 연산자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안녕하세요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${empty param.ID ? “guest ” : param.ID}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연산자의 우선순위를 바꾸는 괄호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여러 개의 연산자가 포함된 수학식에는 왼쪽에서부터 오른쪽으로 계산되는 것이 순서이지만</a:t>
            </a:r>
            <a:r>
              <a:rPr lang="en-US" altLang="ko-KR" smtClean="0"/>
              <a:t>, </a:t>
            </a:r>
            <a:r>
              <a:rPr lang="ko-KR" altLang="en-US" smtClean="0"/>
              <a:t>가감승제 연산자가 뒤섞여 있을 때는 곱셈</a:t>
            </a:r>
            <a:r>
              <a:rPr lang="en-US" altLang="ko-KR" smtClean="0"/>
              <a:t>, </a:t>
            </a:r>
            <a:r>
              <a:rPr lang="ko-KR" altLang="en-US" smtClean="0"/>
              <a:t>나눗셈이 덧셈</a:t>
            </a:r>
            <a:r>
              <a:rPr lang="en-US" altLang="ko-KR" smtClean="0"/>
              <a:t>, </a:t>
            </a:r>
            <a:r>
              <a:rPr lang="ko-KR" altLang="en-US" smtClean="0"/>
              <a:t>뺄셈보다 먼저 계산된다</a:t>
            </a:r>
            <a:r>
              <a:rPr lang="en-US" altLang="ko-KR" smtClean="0"/>
              <a:t>. </a:t>
            </a:r>
            <a:r>
              <a:rPr lang="ko-KR" altLang="en-US" smtClean="0"/>
              <a:t>익스프레션 언어의 연산자에도 마찬가지로 우선순위가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>
                <a:latin typeface="Times New Roman" pitchFamily="18" charset="0"/>
                <a:cs typeface="Times New Roman" pitchFamily="18" charset="0"/>
              </a:rPr>
              <a:t>식 안에 여러 개의 연산자가 있으면 왼쪽부터 오른쪽으로 순서대로 처리되지만</a:t>
            </a:r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mtClean="0">
                <a:latin typeface="Times New Roman" pitchFamily="18" charset="0"/>
                <a:cs typeface="Times New Roman" pitchFamily="18" charset="0"/>
              </a:rPr>
              <a:t>우선순위가 다른 연산자가 섞여 있으면 높은 우선순위의 연사자가 먼저 처리된다</a:t>
            </a:r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mtClean="0"/>
              <a:t>우선순위를 바꾸기 위해서는 수학식과 마찬가지로 괄호를 사용하면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40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219200" y="350520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${2 + 3 * 4}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447800" y="3981450"/>
            <a:ext cx="1676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곱셈이 먼저 수행됩니다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2243138" y="38957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219200" y="485775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${(2 + 3) * 4}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447800" y="5334000"/>
            <a:ext cx="1676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덧셈이 먼저 수행됩니다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1991519" y="52490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연산자의 우선순위를 바꾸는 괄호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익스프레션 언어의 연산자 우선 순위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50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38200" y="1939925"/>
          <a:ext cx="6400800" cy="4079875"/>
        </p:xfrm>
        <a:graphic>
          <a:graphicData uri="http://schemas.openxmlformats.org/drawingml/2006/table">
            <a:tbl>
              <a:tblPr/>
              <a:tblGrid>
                <a:gridCol w="2560638"/>
                <a:gridCol w="38401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 산 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↑높음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 ] 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)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-(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부호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! not empty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/ % div mod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-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 &gt; &lt;= &gt;= it ht le ge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== != eq ne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&amp;&amp; or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|| or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↓낮음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 :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대괄호와 마침표 연산자의 용도</a:t>
            </a:r>
            <a:r>
              <a:rPr lang="en-US" altLang="ko-KR" smtClean="0"/>
              <a:t>: </a:t>
            </a:r>
            <a:r>
              <a:rPr lang="ko-KR" altLang="en-US" smtClean="0"/>
              <a:t>자바에서는 배열 항목과 객체 멤버를 가리키기 위해 사용되지만</a:t>
            </a:r>
            <a:r>
              <a:rPr lang="en-US" altLang="ko-KR" smtClean="0"/>
              <a:t>, </a:t>
            </a:r>
            <a:r>
              <a:rPr lang="ko-KR" altLang="en-US" smtClean="0"/>
              <a:t>익스프레션 언어에서는 다음과 같은 데이터 항목을 가리키기 위해 사용된다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배열과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java.util.List</a:t>
            </a:r>
            <a:r>
              <a:rPr lang="en-US" altLang="ko-KR" smtClean="0"/>
              <a:t> </a:t>
            </a:r>
            <a:r>
              <a:rPr lang="ko-KR" altLang="en-US" smtClean="0"/>
              <a:t>객체의 데이터 항목을 가리킬 때는 반드시 대괄호 연산자를 이용해야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java.util.Map</a:t>
            </a:r>
            <a:r>
              <a:rPr lang="en-US" altLang="ko-KR" smtClean="0"/>
              <a:t> </a:t>
            </a:r>
            <a:r>
              <a:rPr lang="ko-KR" altLang="en-US" smtClean="0"/>
              <a:t>객체의 데이터 항목과 자바빈 프로퍼티를 가리킬 때는 대괄호 연산자와 마침표 연산자 중 하나를 사용할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60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sp>
        <p:nvSpPr>
          <p:cNvPr id="5" name="구름 4"/>
          <p:cNvSpPr/>
          <p:nvPr/>
        </p:nvSpPr>
        <p:spPr>
          <a:xfrm>
            <a:off x="914400" y="2193925"/>
            <a:ext cx="6400800" cy="1828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배열 항목</a:t>
            </a:r>
            <a:endParaRPr lang="en-US" altLang="ko-KR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6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java.util.List</a:t>
            </a:r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객체의 데이터 항목</a:t>
            </a:r>
            <a:endParaRPr lang="en-US" altLang="ko-KR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6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java.util.Map</a:t>
            </a:r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객체의 데이터 항목</a:t>
            </a:r>
            <a:endParaRPr lang="en-US" altLang="ko-KR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자바빈</a:t>
            </a:r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JavaBean</a:t>
            </a:r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6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프로퍼티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대괄호 연산자를 이용해서 배열 항목을 가져다가 출력하는 방법 </a:t>
            </a:r>
            <a:r>
              <a:rPr lang="en-US" altLang="ko-KR" smtClean="0"/>
              <a:t>- </a:t>
            </a:r>
            <a:r>
              <a:rPr lang="ko-KR" altLang="en-US" smtClean="0"/>
              <a:t>자바에서와 마찬가지로 배열 이름 다음에 대괄호로 묶은 인덱스를 표시하면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식의 인덱스는 자바에서와 마찬가지로</a:t>
            </a:r>
            <a:r>
              <a:rPr lang="en-US" altLang="ko-KR" smtClean="0"/>
              <a:t>0</a:t>
            </a:r>
            <a:r>
              <a:rPr lang="ko-KR" altLang="en-US" smtClean="0"/>
              <a:t>부터 시작하고</a:t>
            </a:r>
            <a:r>
              <a:rPr lang="en-US" altLang="ko-KR" smtClean="0"/>
              <a:t>, 0</a:t>
            </a:r>
            <a:r>
              <a:rPr lang="ko-KR" altLang="en-US" smtClean="0"/>
              <a:t>은 첫 번째 데이터 항목을 가리킨다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71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2274888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${ARR[0]}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905000" y="2751138"/>
            <a:ext cx="762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배열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2278062" y="2665413"/>
            <a:ext cx="16986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19400" y="2751138"/>
            <a:ext cx="762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인덱스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743200" y="2579688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81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48152" name="Group 24"/>
          <p:cNvGraphicFramePr>
            <a:graphicFrameLocks noGrp="1"/>
          </p:cNvGraphicFramePr>
          <p:nvPr/>
        </p:nvGraphicFramePr>
        <p:xfrm>
          <a:off x="609600" y="1662113"/>
          <a:ext cx="6019800" cy="2217737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7-12]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배열 항목을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식의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String winners[] = new String[3];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winners[0] 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이수현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winners[1] 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정세훈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winners[2] 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김진희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request.setAttribute( “WINNERS ”, winners);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RequestDispatcher dispatcher =  request.getRequestDispatcher( “WinnersView.jsp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09600" y="4419600"/>
          <a:ext cx="6019800" cy="192087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92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우승자 명단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우승자 명단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등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${WINNERS[0]}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2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등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${WINNERS[1]}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3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등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${WINNERS[2]}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4" name="오른쪽 중괄호 13"/>
          <p:cNvSpPr/>
          <p:nvPr/>
        </p:nvSpPr>
        <p:spPr>
          <a:xfrm>
            <a:off x="3352800" y="5426075"/>
            <a:ext cx="381000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81800" y="2347913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배열을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형태로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구부러진 연결선 16"/>
          <p:cNvCxnSpPr>
            <a:stCxn id="15" idx="1"/>
          </p:cNvCxnSpPr>
          <p:nvPr/>
        </p:nvCxnSpPr>
        <p:spPr>
          <a:xfrm rot="10800000" flipV="1">
            <a:off x="4114800" y="2538413"/>
            <a:ext cx="2667000" cy="647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867150" y="5453063"/>
            <a:ext cx="2057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배열 항목을 가져다가 출력하는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식입니다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2424906" y="4004469"/>
            <a:ext cx="61912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895600" y="39624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 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앞의 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brain07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Winners.jps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WinnersView.jsp</a:t>
            </a:r>
            <a:r>
              <a:rPr lang="ko-KR" altLang="en-US" smtClean="0"/>
              <a:t>라는 이름으로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java.util.List</a:t>
            </a:r>
            <a:r>
              <a:rPr lang="ko-KR" altLang="en-US" smtClean="0"/>
              <a:t>는 자바의 표준 라이브러리에 있는 인터페이스 이름인데</a:t>
            </a:r>
            <a:r>
              <a:rPr lang="en-US" altLang="ko-KR" smtClean="0"/>
              <a:t>, </a:t>
            </a:r>
            <a:r>
              <a:rPr lang="ko-KR" altLang="en-US" smtClean="0"/>
              <a:t>이 인터페이스에는 여러 개의 데이터 항목을 저장해서 관리할 수 있는 메서드들이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91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pic>
        <p:nvPicPr>
          <p:cNvPr id="491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358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105400" y="2743200"/>
            <a:ext cx="2438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7-12]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첫 번째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쓰세요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구부러진 연결선 22"/>
          <p:cNvCxnSpPr>
            <a:stCxn id="19" idx="1"/>
          </p:cNvCxnSpPr>
          <p:nvPr/>
        </p:nvCxnSpPr>
        <p:spPr>
          <a:xfrm rot="10800000">
            <a:off x="3536950" y="2411413"/>
            <a:ext cx="1568450" cy="5222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85800" y="3354388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7-12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14400" y="4827588"/>
          <a:ext cx="5334000" cy="887412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887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ArrayList&lt;String&gt; items = new ArrayList&lt;String&gt;();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items.add(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딸기 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items.add(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오렌지 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items.add(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복숭아 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오른쪽 중괄호 26"/>
          <p:cNvSpPr/>
          <p:nvPr/>
        </p:nvSpPr>
        <p:spPr>
          <a:xfrm>
            <a:off x="2667000" y="5181600"/>
            <a:ext cx="5334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553200" y="4953000"/>
            <a:ext cx="1981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문자열을 저장할 수 있는</a:t>
            </a:r>
          </a:p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ArrayList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객체를 만듭니다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구부러진 연결선 29"/>
          <p:cNvCxnSpPr>
            <a:stCxn id="28" idx="1"/>
          </p:cNvCxnSpPr>
          <p:nvPr/>
        </p:nvCxnSpPr>
        <p:spPr>
          <a:xfrm rot="10800000">
            <a:off x="4343400" y="4953000"/>
            <a:ext cx="22098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953000" y="5867400"/>
            <a:ext cx="1981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ArrayList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객체에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개의 문자열을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>
            <a:off x="3352800" y="5410200"/>
            <a:ext cx="1524000" cy="685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익스프레션 언어란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graphicFrame>
        <p:nvGraphicFramePr>
          <p:cNvPr id="13336" name="Group 24"/>
          <p:cNvGraphicFramePr>
            <a:graphicFrameLocks noGrp="1"/>
          </p:cNvGraphicFramePr>
          <p:nvPr/>
        </p:nvGraphicFramePr>
        <p:xfrm>
          <a:off x="838200" y="1524000"/>
          <a:ext cx="6096000" cy="1554163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int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for (int cnt = 1; cnt &lt;= 100;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sum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request.setAttribute( “RESULT ”, new Integer(sum));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RequestDispatcher dispatcher =  request.getRequestDispatcher( “HundredResult.jsp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00800" y="17526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덧셈의 결과를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애트리뷰트로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저장합니다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Shape 16"/>
          <p:cNvCxnSpPr>
            <a:stCxn id="15" idx="2"/>
          </p:cNvCxnSpPr>
          <p:nvPr/>
        </p:nvCxnSpPr>
        <p:spPr>
          <a:xfrm rot="5400000">
            <a:off x="6019800" y="838200"/>
            <a:ext cx="457200" cy="27432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35" name="Group 23"/>
          <p:cNvGraphicFramePr>
            <a:graphicFrameLocks noGrp="1"/>
          </p:cNvGraphicFramePr>
          <p:nvPr/>
        </p:nvGraphicFramePr>
        <p:xfrm>
          <a:off x="838200" y="3749675"/>
          <a:ext cx="5715000" cy="137160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더한 결과는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&lt;%= request.getAttribute( “RESULT ”)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477000" y="53340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값을 가져다가 출력합니다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21" name="구부러진 연결선 20"/>
          <p:cNvCxnSpPr>
            <a:stCxn id="19" idx="1"/>
          </p:cNvCxnSpPr>
          <p:nvPr/>
        </p:nvCxnSpPr>
        <p:spPr>
          <a:xfrm rot="10800000">
            <a:off x="4648200" y="4724400"/>
            <a:ext cx="1828800" cy="7239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3400" y="5181600"/>
            <a:ext cx="3581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애트리뷰트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형태로 전달되는 데이터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2521744" y="3294857"/>
            <a:ext cx="7397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71800" y="32766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호출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altLang="ko-KR" smtClean="0"/>
              <a:t> </a:t>
            </a:r>
            <a:r>
              <a:rPr lang="ko-KR" altLang="en-US" smtClean="0"/>
              <a:t>객체에 저장한 데이터 항목을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식을 이용해서 가져오려면 배열의 경우와 마찬가지로 대괄호 연산자를 이용하면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01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90600" y="228600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${list[2]}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371600" y="2762250"/>
            <a:ext cx="762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List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1744663" y="26765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86000" y="2762250"/>
            <a:ext cx="762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인덱스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2209800" y="25908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12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51224" name="Group 24"/>
          <p:cNvGraphicFramePr>
            <a:graphicFrameLocks noGrp="1"/>
          </p:cNvGraphicFramePr>
          <p:nvPr/>
        </p:nvGraphicFramePr>
        <p:xfrm>
          <a:off x="609600" y="1708150"/>
          <a:ext cx="6019800" cy="24003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7-13] List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객체의 항목을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식의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“java.util.*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ArrayList&lt;String&gt; items = new ArrayList&lt;String&gt;();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items.add(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딸기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items.add(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오렌지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items.add(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복숭아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request.setAttribute( “FRUITS ”, items);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RequestDispatcher dispatcher = request.getRequestDispatcher( “FruitsView.jsp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25" name="Group 25"/>
          <p:cNvGraphicFramePr>
            <a:graphicFrameLocks noGrp="1"/>
          </p:cNvGraphicFramePr>
          <p:nvPr/>
        </p:nvGraphicFramePr>
        <p:xfrm>
          <a:off x="609600" y="4479925"/>
          <a:ext cx="6019800" cy="192087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88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인기 상품 목록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이달에 가장 많이 팔린 과일입니다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${FRUITS[0]}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2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${FRUITS[1]}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3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${FRUITS[2]}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800600" y="3003550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List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객체를 애트리뷰트 형태로 저장합니다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0400" y="5513388"/>
            <a:ext cx="2438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List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객체의 항목을 가져다가 출력하는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식입니다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95600" y="413385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 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구부러진 연결선 18"/>
          <p:cNvCxnSpPr>
            <a:stCxn id="15" idx="1"/>
          </p:cNvCxnSpPr>
          <p:nvPr/>
        </p:nvCxnSpPr>
        <p:spPr>
          <a:xfrm rot="10800000" flipV="1">
            <a:off x="3795713" y="3194050"/>
            <a:ext cx="1004887" cy="2349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중괄호 21"/>
          <p:cNvSpPr/>
          <p:nvPr/>
        </p:nvSpPr>
        <p:spPr>
          <a:xfrm>
            <a:off x="2895600" y="5486400"/>
            <a:ext cx="228600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2447926" y="4165600"/>
            <a:ext cx="423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java.util.Map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는</a:t>
            </a:r>
            <a:r>
              <a:rPr lang="ko-KR" altLang="en-US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java.util.List</a:t>
            </a:r>
            <a:r>
              <a:rPr lang="ko-KR" altLang="en-US" smtClean="0"/>
              <a:t>와 마찬가지로 자바의 표준 라이브러리에 있는 인터페이스 이름이며</a:t>
            </a:r>
            <a:r>
              <a:rPr lang="en-US" altLang="ko-KR" smtClean="0"/>
              <a:t>, </a:t>
            </a:r>
            <a:r>
              <a:rPr lang="ko-KR" altLang="en-US" smtClean="0"/>
              <a:t>이 인터페이스에는 여러 데이터 항목을 </a:t>
            </a:r>
            <a:r>
              <a:rPr lang="en-US" altLang="ko-KR" smtClean="0"/>
              <a:t>&lt;</a:t>
            </a:r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값</a:t>
            </a:r>
            <a:r>
              <a:rPr lang="en-US" altLang="ko-KR" smtClean="0"/>
              <a:t>&gt; </a:t>
            </a:r>
            <a:r>
              <a:rPr lang="ko-KR" altLang="en-US" smtClean="0"/>
              <a:t>쌍으로 저장해서 관리할 수 있는 메서드들이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ko-KR" smtClean="0"/>
              <a:t> </a:t>
            </a:r>
            <a:r>
              <a:rPr lang="ko-KR" altLang="en-US" smtClean="0"/>
              <a:t>객체에 저장한 데이터 값을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mtClean="0"/>
              <a:t>가져오기 위해서는 대괄호 연산자나 마침표 연산자를 이용해서 데이터의 이름을 지정해야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22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4400" y="2541588"/>
          <a:ext cx="5334000" cy="887412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887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HashMap&lt;String, Integer&gt; map = new HashMap&lt;String, Integer&gt;();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map.put( “Edgar ”, new Integer(95));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map.put( “Thomas ”, new Integer(100));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map.put( “John ”, new Integer(75));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오른쪽 중괄호 15"/>
          <p:cNvSpPr/>
          <p:nvPr/>
        </p:nvSpPr>
        <p:spPr>
          <a:xfrm>
            <a:off x="3657600" y="2895600"/>
            <a:ext cx="2286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53000" y="3516313"/>
            <a:ext cx="1981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HashMap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객체에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개의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데이터를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구부러진 연결선 22"/>
          <p:cNvCxnSpPr>
            <a:stCxn id="17" idx="1"/>
          </p:cNvCxnSpPr>
          <p:nvPr/>
        </p:nvCxnSpPr>
        <p:spPr>
          <a:xfrm rot="10800000">
            <a:off x="3962400" y="3124200"/>
            <a:ext cx="990600" cy="5826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24600" y="26670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이름이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String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타입이고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값이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Integer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타입인 데이터를 저장할 수 있는 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HashMap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객체를 만듭니다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7" name="구부러진 연결선 26"/>
          <p:cNvCxnSpPr>
            <a:stCxn id="25" idx="1"/>
          </p:cNvCxnSpPr>
          <p:nvPr/>
        </p:nvCxnSpPr>
        <p:spPr>
          <a:xfrm rot="10800000">
            <a:off x="5256213" y="2706688"/>
            <a:ext cx="1068387" cy="3032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90600" y="5257800"/>
          <a:ext cx="1905000" cy="3810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${MAP[ “John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219200" y="5734050"/>
            <a:ext cx="914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Map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rot="5400000" flipH="1" flipV="1">
            <a:off x="1744663" y="56483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286000" y="5734050"/>
            <a:ext cx="990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10800000">
            <a:off x="2209800" y="55626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5029200" y="5257800"/>
          <a:ext cx="1905000" cy="3810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${MAP.John}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5257800" y="5734050"/>
            <a:ext cx="914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Map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5400000" flipH="1" flipV="1">
            <a:off x="5783263" y="56483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324600" y="5734050"/>
            <a:ext cx="990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6248400" y="55626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32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53272" name="Group 24"/>
          <p:cNvGraphicFramePr>
            <a:graphicFrameLocks noGrp="1"/>
          </p:cNvGraphicFramePr>
          <p:nvPr/>
        </p:nvGraphicFramePr>
        <p:xfrm>
          <a:off x="609600" y="1698625"/>
          <a:ext cx="6019800" cy="24003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7-14] Map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객체의 항목을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식의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“java.util.*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HashMap&lt;String, String&gt; map = new HashMap&lt;String, String&gt;();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map.put( “Edgar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보스턴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map.put( “Thomas ”,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오하이오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map.put( “John ”,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워싱턴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request.setAttribute( “ADDRESS ”, map);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RequestDispatcher dispatcher = request.getRequestDispatcher( “AddressView.jsp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09600" y="4479925"/>
          <a:ext cx="6019800" cy="138747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38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주소록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${param.NAME}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의 주소는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${ADDRESS[param.NAME]}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800600" y="2994025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Map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형태로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30713" y="60198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Map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객체에서 데이터 이름에 해당하는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항목을 찾아서 출력하는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식입니다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95600" y="413385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 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구부러진 연결선 18"/>
          <p:cNvCxnSpPr>
            <a:stCxn id="15" idx="1"/>
          </p:cNvCxnSpPr>
          <p:nvPr/>
        </p:nvCxnSpPr>
        <p:spPr>
          <a:xfrm rot="10800000" flipV="1">
            <a:off x="3795713" y="3184525"/>
            <a:ext cx="1004887" cy="2349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2447926" y="4165600"/>
            <a:ext cx="423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8" idx="1"/>
          </p:cNvCxnSpPr>
          <p:nvPr/>
        </p:nvCxnSpPr>
        <p:spPr>
          <a:xfrm rot="10800000">
            <a:off x="4049713" y="5486400"/>
            <a:ext cx="381000" cy="7239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자바빈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en-US" altLang="ko-KR" smtClean="0"/>
              <a:t>)</a:t>
            </a:r>
            <a:r>
              <a:rPr lang="ko-KR" altLang="en-US" smtClean="0"/>
              <a:t>이란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en-US" altLang="ko-KR" smtClean="0"/>
              <a:t> </a:t>
            </a:r>
            <a:r>
              <a:rPr lang="ko-KR" altLang="en-US" smtClean="0"/>
              <a:t>규격서에서 따라 작성된 자바 클래스를 말한다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en-US" altLang="ko-KR" smtClean="0"/>
              <a:t> </a:t>
            </a:r>
            <a:r>
              <a:rPr lang="ko-KR" altLang="en-US" smtClean="0"/>
              <a:t>규격서에 따르면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en-US" altLang="ko-KR" smtClean="0"/>
              <a:t> </a:t>
            </a:r>
            <a:r>
              <a:rPr lang="ko-KR" altLang="en-US" smtClean="0"/>
              <a:t>클래스에는 파라미터 없는 생성자가 반드시 있어야 하고</a:t>
            </a:r>
            <a:r>
              <a:rPr lang="en-US" altLang="ko-KR" smtClean="0"/>
              <a:t>, </a:t>
            </a:r>
            <a:r>
              <a:rPr lang="ko-KR" altLang="en-US" smtClean="0"/>
              <a:t>이 클래스 외부에서 필드</a:t>
            </a:r>
            <a:r>
              <a:rPr lang="en-US" altLang="ko-KR" smtClean="0"/>
              <a:t>(</a:t>
            </a:r>
            <a:r>
              <a:rPr lang="ko-KR" altLang="en-US" smtClean="0"/>
              <a:t>클래스의 멤버 변수</a:t>
            </a:r>
            <a:r>
              <a:rPr lang="en-US" altLang="ko-KR" smtClean="0"/>
              <a:t>)</a:t>
            </a:r>
            <a:r>
              <a:rPr lang="ko-KR" altLang="en-US" smtClean="0"/>
              <a:t>에 접근할 필요가 있을 때는 직접 접근할 수 없고</a:t>
            </a:r>
            <a:r>
              <a:rPr lang="en-US" altLang="ko-KR" smtClean="0"/>
              <a:t>, </a:t>
            </a:r>
            <a:r>
              <a:rPr lang="ko-KR" altLang="en-US" smtClean="0"/>
              <a:t>반드시 메서드를 통해서 접근해야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42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54284" name="Group 12"/>
          <p:cNvGraphicFramePr>
            <a:graphicFrameLocks noGrp="1"/>
          </p:cNvGraphicFramePr>
          <p:nvPr/>
        </p:nvGraphicFramePr>
        <p:xfrm>
          <a:off x="609600" y="2971800"/>
          <a:ext cx="6019800" cy="357346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7-15]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자바빈 클래스의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mall;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ProductInfo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private String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private int value;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ProductInfo()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setName(String name)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this.name =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String getName()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setPrice(int price)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value = price;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int getPrice()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value;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식에서 자바빈 프로퍼티의 값을 가져올 때는 프로퍼티 이름을 사용해야 한다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ko-KR" altLang="en-US" smtClean="0"/>
              <a:t> 자바빈 객체의 이름 뒤에 마침표를 찍고 그 다음에 프로퍼티 이름을 쓰거나</a:t>
            </a:r>
            <a:r>
              <a:rPr lang="en-US" altLang="ko-KR" smtClean="0"/>
              <a:t>, </a:t>
            </a:r>
            <a:r>
              <a:rPr lang="ko-KR" altLang="en-US" smtClean="0"/>
              <a:t>자바빈 객체의 이름 뒤에 대괄호를 치고 그 안에 따옴표로 묶은 프로퍼티 이름을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52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0600" y="274320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bean.price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19200" y="3219450"/>
            <a:ext cx="914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1744663" y="31337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286000" y="3219450"/>
            <a:ext cx="990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2209800" y="30480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29200" y="2743200"/>
          <a:ext cx="1905000" cy="3810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${bean[ “price ”]}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257800" y="3219450"/>
            <a:ext cx="914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5554663" y="31337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6248400" y="30480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24600" y="3219450"/>
            <a:ext cx="990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63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graphicFrame>
        <p:nvGraphicFramePr>
          <p:cNvPr id="56346" name="Group 26"/>
          <p:cNvGraphicFramePr>
            <a:graphicFrameLocks noGrp="1"/>
          </p:cNvGraphicFramePr>
          <p:nvPr/>
        </p:nvGraphicFramePr>
        <p:xfrm>
          <a:off x="609600" y="1781175"/>
          <a:ext cx="6172200" cy="2217738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자바빈의 프로퍼티를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식의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92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“mall.ProductInfo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ProductInfo product = new ProductInfo();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product.setName(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초코케이크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3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호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product.setPrice(20000);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request.setAttribute( “PRODUCT ”, product);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RequestDispatcher dispatcher = request.getRequestDispatcher( “ProductInfoView.jsp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47" name="Group 27"/>
          <p:cNvGraphicFramePr>
            <a:graphicFrameLocks noGrp="1"/>
          </p:cNvGraphicFramePr>
          <p:nvPr/>
        </p:nvGraphicFramePr>
        <p:xfrm>
          <a:off x="609600" y="4359275"/>
          <a:ext cx="6172200" cy="1736725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173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상품 정보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상품 정보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상품명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${PRODUCT.name}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가격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${PRODUCT.price}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원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77000" y="300355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형태로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6200" y="5365750"/>
            <a:ext cx="190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가져다가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출력하는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95600" y="4013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 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6340" name="구부러진 연결선 18"/>
          <p:cNvCxnSpPr>
            <a:cxnSpLocks noChangeShapeType="1"/>
            <a:stCxn id="15" idx="1"/>
          </p:cNvCxnSpPr>
          <p:nvPr/>
        </p:nvCxnSpPr>
        <p:spPr bwMode="auto">
          <a:xfrm rot="10800000" flipV="1">
            <a:off x="4168775" y="3194050"/>
            <a:ext cx="2308225" cy="13652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4" name="직선 화살표 연결선 23"/>
          <p:cNvCxnSpPr/>
          <p:nvPr/>
        </p:nvCxnSpPr>
        <p:spPr>
          <a:xfrm rot="5400000">
            <a:off x="2447926" y="4044950"/>
            <a:ext cx="4238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중괄호 19"/>
          <p:cNvSpPr/>
          <p:nvPr/>
        </p:nvSpPr>
        <p:spPr>
          <a:xfrm>
            <a:off x="3657600" y="5365750"/>
            <a:ext cx="1524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대괄호 연산자와 마침표 연산자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73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익스프레션 언어의 연산자</a:t>
            </a:r>
          </a:p>
        </p:txBody>
      </p:sp>
      <p:pic>
        <p:nvPicPr>
          <p:cNvPr id="5734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441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267200"/>
            <a:ext cx="4010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066800" y="5715000"/>
            <a:ext cx="2667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brain07/WEB-INF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 아래에 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classes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디렉터리를 만들고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그 아래에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mall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디렉터리를 만드세요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6" name="구부러진 연결선 25"/>
          <p:cNvCxnSpPr>
            <a:stCxn id="16" idx="1"/>
          </p:cNvCxnSpPr>
          <p:nvPr/>
        </p:nvCxnSpPr>
        <p:spPr>
          <a:xfrm rot="10800000" flipH="1">
            <a:off x="1066800" y="5257800"/>
            <a:ext cx="1295400" cy="800100"/>
          </a:xfrm>
          <a:prstGeom prst="curvedConnector3">
            <a:avLst>
              <a:gd name="adj1" fmla="val -1764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019800" y="5638800"/>
            <a:ext cx="220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7-15]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컴파일하세요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29" name="Shape 28"/>
          <p:cNvCxnSpPr>
            <a:stCxn id="27" idx="1"/>
          </p:cNvCxnSpPr>
          <p:nvPr/>
        </p:nvCxnSpPr>
        <p:spPr>
          <a:xfrm rot="10800000" flipH="1">
            <a:off x="6019800" y="4800600"/>
            <a:ext cx="685800" cy="990600"/>
          </a:xfrm>
          <a:prstGeom prst="curvedConnector4">
            <a:avLst>
              <a:gd name="adj1" fmla="val -33333"/>
              <a:gd name="adj2" fmla="val 5769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48400" y="2971800"/>
            <a:ext cx="1752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7-15]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컴파일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결과를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mall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저장하세요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 rot="10800000">
            <a:off x="4800600" y="2971800"/>
            <a:ext cx="1524000" cy="129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자바의 정적 메서드를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함수로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함수는 </a:t>
            </a:r>
            <a:r>
              <a:rPr lang="en-US" altLang="ko-KR" smtClean="0"/>
              <a:t>.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</a:t>
            </a:r>
            <a:r>
              <a:rPr lang="ko-KR" altLang="en-US" smtClean="0"/>
              <a:t> 확장자를 갖는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</a:t>
            </a:r>
            <a:r>
              <a:rPr lang="en-US" altLang="ko-KR" smtClean="0"/>
              <a:t> </a:t>
            </a:r>
            <a:r>
              <a:rPr lang="ko-KR" altLang="en-US" smtClean="0"/>
              <a:t>파일에 등록해야 한다</a:t>
            </a:r>
            <a:r>
              <a:rPr lang="en-US" altLang="ko-KR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TLD(Tag Library Descriptor</a:t>
            </a:r>
            <a:r>
              <a:rPr lang="en-US" altLang="ko-KR" smtClean="0"/>
              <a:t>)</a:t>
            </a:r>
            <a:r>
              <a:rPr lang="ko-KR" altLang="en-US" smtClean="0"/>
              <a:t>란 </a:t>
            </a:r>
            <a:r>
              <a:rPr lang="en-US" altLang="ko-KR" smtClean="0"/>
              <a:t>‘</a:t>
            </a:r>
            <a:r>
              <a:rPr lang="ko-KR" altLang="en-US" smtClean="0"/>
              <a:t>태그 라이브러리 정보의 기술</a:t>
            </a:r>
            <a:r>
              <a:rPr lang="en-US" altLang="ko-KR" smtClean="0"/>
              <a:t>’</a:t>
            </a:r>
            <a:r>
              <a:rPr lang="ko-KR" altLang="en-US" smtClean="0"/>
              <a:t>을 의미한다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</a:t>
            </a:r>
            <a:r>
              <a:rPr lang="en-US" altLang="ko-KR" smtClean="0"/>
              <a:t> </a:t>
            </a:r>
            <a:r>
              <a:rPr lang="ko-KR" altLang="en-US" smtClean="0"/>
              <a:t>파일은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 </a:t>
            </a:r>
            <a:r>
              <a:rPr lang="ko-KR" altLang="en-US" smtClean="0"/>
              <a:t>파일과 달리 하나의 웹 애플리케이션 디렉터리 내에 여러 개 존재 할 수 있다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 </a:t>
            </a:r>
            <a:r>
              <a:rPr lang="ko-KR" altLang="en-US" smtClean="0"/>
              <a:t>파일의 루트 엘리먼트는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tablib</a:t>
            </a:r>
            <a:r>
              <a:rPr lang="en-US" altLang="ko-KR" smtClean="0"/>
              <a:t>&gt;</a:t>
            </a:r>
            <a:r>
              <a:rPr lang="ko-KR" altLang="en-US" smtClean="0"/>
              <a:t>가 되어야 하며 그 엘리먼트 안에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tlib-version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short-name</a:t>
            </a:r>
            <a:r>
              <a:rPr lang="en-US" altLang="ko-KR" smtClean="0"/>
              <a:t>&gt;</a:t>
            </a:r>
            <a:r>
              <a:rPr lang="ko-KR" altLang="en-US" smtClean="0"/>
              <a:t>이라는 두 개의 서브엘리먼트를 반드시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함수를 등록하려면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altLang="ko-KR" smtClean="0"/>
              <a:t>&gt; </a:t>
            </a:r>
            <a:r>
              <a:rPr lang="ko-KR" altLang="en-US" smtClean="0"/>
              <a:t>엘리먼트 아래에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ko-KR" smtClean="0"/>
              <a:t>&gt;</a:t>
            </a:r>
            <a:r>
              <a:rPr lang="ko-KR" altLang="en-US" smtClean="0"/>
              <a:t>이라는 서브엘리먼트를 추가하고</a:t>
            </a:r>
            <a:r>
              <a:rPr lang="en-US" altLang="ko-KR" smtClean="0"/>
              <a:t>, </a:t>
            </a:r>
            <a:r>
              <a:rPr lang="ko-KR" altLang="en-US" smtClean="0"/>
              <a:t>다시 그 엘리먼트 안에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function-class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function-signature</a:t>
            </a:r>
            <a:r>
              <a:rPr lang="en-US" altLang="ko-KR" smtClean="0"/>
              <a:t>&gt;</a:t>
            </a:r>
            <a:r>
              <a:rPr lang="ko-KR" altLang="en-US" smtClean="0"/>
              <a:t>라는 </a:t>
            </a:r>
            <a:r>
              <a:rPr lang="en-US" altLang="ko-KR" smtClean="0"/>
              <a:t>3</a:t>
            </a:r>
            <a:r>
              <a:rPr lang="ko-KR" altLang="en-US" smtClean="0"/>
              <a:t>개의 서브엘리먼트를 추가해야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83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14400" y="3962400"/>
          <a:ext cx="5334000" cy="88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886692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taglib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tlib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-version&gt;1.0&lt;/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tlib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-version&gt;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&lt;short-name&gt;math&lt;/short-name&gt;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taglib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00800" y="40386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태그 라이브러리의 버전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구부러진 연결선 17"/>
          <p:cNvCxnSpPr>
            <a:stCxn id="15" idx="1"/>
          </p:cNvCxnSpPr>
          <p:nvPr/>
        </p:nvCxnSpPr>
        <p:spPr>
          <a:xfrm rot="10800000" flipV="1">
            <a:off x="3352800" y="4191000"/>
            <a:ext cx="3048000" cy="76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29200" y="49530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태그 라이브러리의 버전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>
            <a:off x="3429000" y="4495800"/>
            <a:ext cx="1524000" cy="609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자바의 정적 메서드를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함수로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안에는 개발자가 정한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함수의 이름을</a:t>
            </a:r>
            <a:r>
              <a:rPr lang="en-US" altLang="ko-KR" smtClean="0"/>
              <a:t>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function-class</a:t>
            </a:r>
            <a:r>
              <a:rPr lang="en-US" altLang="ko-KR" smtClean="0"/>
              <a:t>&gt; </a:t>
            </a:r>
            <a:r>
              <a:rPr lang="ko-KR" altLang="en-US" smtClean="0"/>
              <a:t>안에는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함수로 등록할 정적 메서드가 속하는 자바 클래스의 풀네임</a:t>
            </a:r>
            <a:r>
              <a:rPr lang="en-US" altLang="ko-KR" smtClean="0"/>
              <a:t>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function-signature</a:t>
            </a:r>
            <a:r>
              <a:rPr lang="en-US" altLang="ko-KR" smtClean="0"/>
              <a:t>&gt; </a:t>
            </a:r>
            <a:r>
              <a:rPr lang="ko-KR" altLang="en-US" smtClean="0"/>
              <a:t>안에는 그 메서드의 시그니처</a:t>
            </a:r>
            <a:r>
              <a:rPr lang="en-US" altLang="ko-KR" smtClean="0"/>
              <a:t>(</a:t>
            </a:r>
            <a:r>
              <a:rPr lang="ko-KR" altLang="en-US" smtClean="0"/>
              <a:t>메서드 이름</a:t>
            </a:r>
            <a:r>
              <a:rPr lang="en-US" altLang="ko-KR" smtClean="0"/>
              <a:t>, </a:t>
            </a:r>
            <a:r>
              <a:rPr lang="ko-KR" altLang="en-US" smtClean="0"/>
              <a:t>리턴 타입</a:t>
            </a:r>
            <a:r>
              <a:rPr lang="en-US" altLang="ko-KR" smtClean="0"/>
              <a:t>, </a:t>
            </a:r>
            <a:r>
              <a:rPr lang="ko-KR" altLang="en-US" smtClean="0"/>
              <a:t>파라미터 타입</a:t>
            </a:r>
            <a:r>
              <a:rPr lang="en-US" altLang="ko-KR" smtClean="0"/>
              <a:t>)</a:t>
            </a:r>
            <a:r>
              <a:rPr lang="ko-KR" altLang="en-US" smtClean="0"/>
              <a:t>을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위의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ko-KR" smtClean="0"/>
              <a:t>&gt; </a:t>
            </a:r>
            <a:r>
              <a:rPr lang="ko-KR" altLang="en-US" smtClean="0"/>
              <a:t>엘리먼트는 자바 표준 라이브러리에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java.lang.Math</a:t>
            </a:r>
            <a:r>
              <a:rPr lang="en-US" altLang="ko-KR" smtClean="0"/>
              <a:t> </a:t>
            </a:r>
            <a:r>
              <a:rPr lang="ko-KR" altLang="en-US" smtClean="0"/>
              <a:t>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ko-KR" altLang="en-US" smtClean="0"/>
              <a:t>메서드를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squareroot</a:t>
            </a:r>
            <a:r>
              <a:rPr lang="ko-KR" altLang="en-US" smtClean="0"/>
              <a:t>라는 이름의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함수로 등록한다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93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graphicFrame>
        <p:nvGraphicFramePr>
          <p:cNvPr id="59408" name="Group 16"/>
          <p:cNvGraphicFramePr>
            <a:graphicFrameLocks noGrp="1"/>
          </p:cNvGraphicFramePr>
          <p:nvPr/>
        </p:nvGraphicFramePr>
        <p:xfrm>
          <a:off x="914400" y="2667000"/>
          <a:ext cx="5334000" cy="1736725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887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&lt;taglib&gt;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&lt;tlib-version&gt;1.0&lt;/tlib-version&gt;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&lt;short-name&gt;math&lt;/short-name&gt;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&lt;function&gt;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&lt;name&gt;squareroot&lt;/name&gt;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&lt;function-class&gt;java.lang.Math&lt;/function-class&gt;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&lt;function-signature&gt;</a:t>
                      </a:r>
                      <a:r>
                        <a:rPr kumimoji="0" lang="en-US" altLang="ko-K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double sqrt(double)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&lt;/function-signature&gt;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&lt;/function&gt;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&lt;/taglib&gt;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400800" y="2703513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함수의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구부러진 연결선 11"/>
          <p:cNvCxnSpPr>
            <a:stCxn id="10" idx="1"/>
          </p:cNvCxnSpPr>
          <p:nvPr/>
        </p:nvCxnSpPr>
        <p:spPr>
          <a:xfrm rot="10800000" flipV="1">
            <a:off x="3276600" y="2855913"/>
            <a:ext cx="3124200" cy="685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00800" y="3313113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 클래스의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구부러진 연결선 16"/>
          <p:cNvCxnSpPr>
            <a:stCxn id="14" idx="1"/>
          </p:cNvCxnSpPr>
          <p:nvPr/>
        </p:nvCxnSpPr>
        <p:spPr>
          <a:xfrm rot="10800000" flipV="1">
            <a:off x="4724400" y="3465513"/>
            <a:ext cx="1676400" cy="228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95800" y="4456113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정적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시그니처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구부러진 연결선 22"/>
          <p:cNvCxnSpPr>
            <a:stCxn id="20" idx="1"/>
          </p:cNvCxnSpPr>
          <p:nvPr/>
        </p:nvCxnSpPr>
        <p:spPr>
          <a:xfrm rot="10800000">
            <a:off x="3733800" y="3998913"/>
            <a:ext cx="762000" cy="609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188913" y="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익스프레션 언어란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graphicFrame>
        <p:nvGraphicFramePr>
          <p:cNvPr id="14360" name="Group 24"/>
          <p:cNvGraphicFramePr>
            <a:graphicFrameLocks noGrp="1"/>
          </p:cNvGraphicFramePr>
          <p:nvPr/>
        </p:nvGraphicFramePr>
        <p:xfrm>
          <a:off x="838200" y="1508125"/>
          <a:ext cx="6172200" cy="1554163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int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for (int cnt = 1; cnt &lt;= 100;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sum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request.setAttribute( “RESULT ”, new Integer(sum));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RequestDispatcher dispatcher = request.getRequestDispatcher( “HundredResult.jsp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400800" y="1736725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덧셈의 결과를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애트리뷰트로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저장합니다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Shape 16"/>
          <p:cNvCxnSpPr>
            <a:stCxn id="15" idx="2"/>
          </p:cNvCxnSpPr>
          <p:nvPr/>
        </p:nvCxnSpPr>
        <p:spPr>
          <a:xfrm rot="5400000">
            <a:off x="6019800" y="822325"/>
            <a:ext cx="457200" cy="27432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59" name="Group 23"/>
          <p:cNvGraphicFramePr>
            <a:graphicFrameLocks noGrp="1"/>
          </p:cNvGraphicFramePr>
          <p:nvPr/>
        </p:nvGraphicFramePr>
        <p:xfrm>
          <a:off x="838200" y="3749675"/>
          <a:ext cx="5715000" cy="137160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더한 결과는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477000" y="53340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값을 가져다가 출력합니다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21" name="구부러진 연결선 20"/>
          <p:cNvCxnSpPr>
            <a:stCxn id="19" idx="1"/>
          </p:cNvCxnSpPr>
          <p:nvPr/>
        </p:nvCxnSpPr>
        <p:spPr>
          <a:xfrm rot="10800000">
            <a:off x="4495800" y="4648200"/>
            <a:ext cx="1981200" cy="8001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7363" y="5181600"/>
            <a:ext cx="3429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7-2]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애트리뷰트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값을 출력하는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EL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식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2521744" y="3294857"/>
            <a:ext cx="7397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71800" y="32766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호출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자바의 정적 메서드를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함수로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 </a:t>
            </a:r>
            <a:r>
              <a:rPr lang="ko-KR" altLang="en-US" smtClean="0"/>
              <a:t>파일을 완성하려면 루트 엘리먼트는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tablib</a:t>
            </a:r>
            <a:r>
              <a:rPr lang="en-US" altLang="ko-KR" smtClean="0"/>
              <a:t>&gt;</a:t>
            </a:r>
            <a:r>
              <a:rPr lang="ko-KR" altLang="en-US" smtClean="0"/>
              <a:t> 안에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 </a:t>
            </a:r>
            <a:r>
              <a:rPr lang="ko-KR" altLang="en-US" smtClean="0"/>
              <a:t>파일의 작성에 사용된 문법의 식별자와 그 문법의 버전을 다음과 같이 기재해야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 </a:t>
            </a:r>
            <a:r>
              <a:rPr lang="ko-KR" altLang="en-US" smtClean="0"/>
              <a:t>파일을 완성한 다음에는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 </a:t>
            </a:r>
            <a:r>
              <a:rPr lang="ko-KR" altLang="en-US" smtClean="0"/>
              <a:t>파일에 등록해야 하는데</a:t>
            </a:r>
            <a:r>
              <a:rPr lang="en-US" altLang="ko-KR" smtClean="0"/>
              <a:t>, </a:t>
            </a:r>
            <a:r>
              <a:rPr lang="ko-KR" altLang="en-US" smtClean="0"/>
              <a:t>그래야만 웹 컨테이너는</a:t>
            </a:r>
            <a:r>
              <a:rPr lang="en-US" altLang="ko-KR" smtClean="0"/>
              <a:t> </a:t>
            </a:r>
            <a:r>
              <a:rPr lang="ko-KR" altLang="en-US" smtClean="0"/>
              <a:t>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 </a:t>
            </a:r>
            <a:r>
              <a:rPr lang="ko-KR" altLang="en-US" smtClean="0"/>
              <a:t>파일의 존재를 알 수 있기 때문이다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04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graphicFrame>
        <p:nvGraphicFramePr>
          <p:cNvPr id="60430" name="Group 14"/>
          <p:cNvGraphicFramePr>
            <a:graphicFrameLocks noGrp="1"/>
          </p:cNvGraphicFramePr>
          <p:nvPr/>
        </p:nvGraphicFramePr>
        <p:xfrm>
          <a:off x="914400" y="2649538"/>
          <a:ext cx="5334000" cy="1736725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173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&lt;taglib xmlns= “http://java.sun.com/xml/ns/javaee ” version= “2.1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&lt;tlib-version&gt;1.0&lt;/tlib-version&gt;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&lt;short-name&gt;math&lt;/short-name&gt;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&lt;function&gt;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&lt;name&gt;squareroot&lt;/name&gt;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&lt;function-class&gt;java.lang.Math&lt;/function-class&gt;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&lt;function-signature&gt;double sqrt(double)&lt;/function-signature&gt;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&lt;/function&gt;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&lt;/taglib&gt;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514600" y="2252663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TLD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문법의 식별자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24400" y="2252663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TLD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문법의 버전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>
            <a:stCxn id="13" idx="2"/>
          </p:cNvCxnSpPr>
          <p:nvPr/>
        </p:nvCxnSpPr>
        <p:spPr>
          <a:xfrm rot="5400000">
            <a:off x="3047207" y="2593181"/>
            <a:ext cx="227012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5145882" y="2593181"/>
            <a:ext cx="227012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자바의 정적 메서드를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함수로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 </a:t>
            </a:r>
            <a:r>
              <a:rPr lang="ko-KR" altLang="en-US" smtClean="0"/>
              <a:t>파일을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 등록하는 방법</a:t>
            </a:r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파일의 루트 엘리먼트인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web-app</a:t>
            </a:r>
            <a:r>
              <a:rPr lang="en-US" altLang="ko-KR" smtClean="0"/>
              <a:t>&gt;</a:t>
            </a:r>
            <a:r>
              <a:rPr lang="ko-KR" altLang="en-US" smtClean="0"/>
              <a:t>안에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altLang="ko-KR" smtClean="0"/>
              <a:t>&gt;</a:t>
            </a:r>
            <a:r>
              <a:rPr lang="ko-KR" altLang="en-US" smtClean="0"/>
              <a:t>라는 서브엘리먼트를 만들고</a:t>
            </a:r>
            <a:r>
              <a:rPr lang="en-US" altLang="ko-KR" smtClean="0"/>
              <a:t>, </a:t>
            </a:r>
            <a:r>
              <a:rPr lang="ko-KR" altLang="en-US" smtClean="0"/>
              <a:t>그 안에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taglib-uri</a:t>
            </a:r>
            <a:r>
              <a:rPr lang="en-US" altLang="ko-KR" smtClean="0"/>
              <a:t>&gt;</a:t>
            </a:r>
            <a:r>
              <a:rPr lang="ko-KR" altLang="en-US" smtClean="0"/>
              <a:t>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taglib-location</a:t>
            </a:r>
            <a:r>
              <a:rPr lang="en-US" altLang="ko-KR" smtClean="0"/>
              <a:t>&gt;</a:t>
            </a:r>
            <a:r>
              <a:rPr lang="ko-KR" altLang="en-US" smtClean="0"/>
              <a:t>이라는 </a:t>
            </a:r>
            <a:r>
              <a:rPr lang="en-US" altLang="ko-KR" smtClean="0"/>
              <a:t>2</a:t>
            </a:r>
            <a:r>
              <a:rPr lang="ko-KR" altLang="en-US" smtClean="0"/>
              <a:t>개의 서브엘리먼트를 만든다</a:t>
            </a:r>
            <a:r>
              <a:rPr lang="en-US" altLang="ko-KR" smtClean="0"/>
              <a:t>. </a:t>
            </a:r>
            <a:r>
              <a:rPr lang="ko-KR" altLang="en-US" smtClean="0"/>
              <a:t>그 두 엘리먼트 안에 각각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</a:t>
            </a:r>
            <a:r>
              <a:rPr lang="en-US" altLang="ko-KR" smtClean="0"/>
              <a:t> </a:t>
            </a:r>
            <a:r>
              <a:rPr lang="ko-KR" altLang="en-US" smtClean="0"/>
              <a:t>파일의 식별자로 사용할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</a:t>
            </a:r>
            <a:r>
              <a:rPr lang="en-US" altLang="ko-KR" smtClean="0"/>
              <a:t> </a:t>
            </a:r>
            <a:r>
              <a:rPr lang="ko-KR" altLang="en-US" smtClean="0"/>
              <a:t>파일의 경로명을 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taglib-url</a:t>
            </a:r>
            <a:r>
              <a:rPr lang="en-US" altLang="ko-KR" smtClean="0"/>
              <a:t>&gt; </a:t>
            </a:r>
            <a:r>
              <a:rPr lang="ko-KR" altLang="en-US" smtClean="0"/>
              <a:t>엘리먼트에는 다음과 같이</a:t>
            </a:r>
            <a:r>
              <a:rPr lang="en-US" altLang="ko-KR" smtClean="0"/>
              <a:t> </a:t>
            </a:r>
            <a:r>
              <a:rPr lang="ko-KR" altLang="en-US" smtClean="0"/>
              <a:t>상대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ko-KR" altLang="en-US" smtClean="0"/>
              <a:t>을 쓸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144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96975" y="3067050"/>
          <a:ext cx="5334000" cy="127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1276928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 ... 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taglib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taglib-uri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&gt;http://hanb.co.kr/brain07/math-functions.tld&lt;/taglib-uri&gt;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taglib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-location&gt;/WEB-INF/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tlds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/math-functions.tld&lt;/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taglib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-location&gt;</a:t>
                      </a:r>
                    </a:p>
                    <a:p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taglib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49775" y="3119438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TLD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파일의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식별자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6975" y="3957638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TLD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파일의 경로명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rot="10800000" flipV="1">
            <a:off x="4087813" y="3233738"/>
            <a:ext cx="461962" cy="215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1"/>
          </p:cNvCxnSpPr>
          <p:nvPr/>
        </p:nvCxnSpPr>
        <p:spPr>
          <a:xfrm rot="10800000">
            <a:off x="4244975" y="3881438"/>
            <a:ext cx="7620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64" name="Group 24"/>
          <p:cNvGraphicFramePr>
            <a:graphicFrameLocks noGrp="1"/>
          </p:cNvGraphicFramePr>
          <p:nvPr/>
        </p:nvGraphicFramePr>
        <p:xfrm>
          <a:off x="1196975" y="5211763"/>
          <a:ext cx="5334000" cy="1189037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 ...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&lt;taglib&gt;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&lt;taglib-uri&gt;/math-functions.tld&lt;/taglib-uri&gt;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&lt;taglib-location&gt;tlds/math-functions.tld&lt;/taglib-location&gt;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&lt;/taglib&gt;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49775" y="528796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TLD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파일의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식별자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06975" y="6126163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TLD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파일의 경로명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>
            <a:stCxn id="23" idx="1"/>
          </p:cNvCxnSpPr>
          <p:nvPr/>
        </p:nvCxnSpPr>
        <p:spPr>
          <a:xfrm rot="10800000" flipV="1">
            <a:off x="3559175" y="5402263"/>
            <a:ext cx="9906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4" idx="1"/>
          </p:cNvCxnSpPr>
          <p:nvPr/>
        </p:nvCxnSpPr>
        <p:spPr>
          <a:xfrm rot="10800000">
            <a:off x="3468688" y="5999163"/>
            <a:ext cx="1538287" cy="241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함수를 호출하는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안에서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함수를 호출하기 위해서는 우선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altLang="ko-KR" smtClean="0"/>
              <a:t> </a:t>
            </a:r>
            <a:r>
              <a:rPr lang="ko-KR" altLang="en-US" smtClean="0"/>
              <a:t>지시자를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안에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altLang="ko-KR" smtClean="0"/>
              <a:t> </a:t>
            </a:r>
            <a:r>
              <a:rPr lang="ko-KR" altLang="en-US" smtClean="0"/>
              <a:t>지시자를 쓰고 나면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en-US" altLang="ko-KR" smtClean="0"/>
              <a:t> </a:t>
            </a:r>
            <a:r>
              <a:rPr lang="ko-KR" altLang="en-US" smtClean="0"/>
              <a:t>애트리뷰트에 지정된 접두어를 이용해서 해당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TLD</a:t>
            </a:r>
            <a:r>
              <a:rPr lang="en-US" altLang="ko-KR" smtClean="0"/>
              <a:t> </a:t>
            </a:r>
            <a:r>
              <a:rPr lang="ko-KR" altLang="en-US" smtClean="0"/>
              <a:t>파일에 등록되어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함수를 호출할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함수를 호출하는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식을 만드는 방법</a:t>
            </a:r>
            <a:r>
              <a:rPr lang="en-US" altLang="ko-KR" smtClean="0"/>
              <a:t>: </a:t>
            </a:r>
            <a:r>
              <a:rPr lang="ko-KR" altLang="en-US" smtClean="0"/>
              <a:t>제일 먼저 접두어를 쓰고</a:t>
            </a:r>
            <a:r>
              <a:rPr lang="en-US" altLang="ko-KR" smtClean="0"/>
              <a:t>, </a:t>
            </a:r>
            <a:r>
              <a:rPr lang="ko-KR" altLang="en-US" smtClean="0"/>
              <a:t>그 다음에 콜론</a:t>
            </a:r>
            <a:r>
              <a:rPr lang="en-US" altLang="ko-KR" smtClean="0"/>
              <a:t>(:)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쓰고</a:t>
            </a:r>
            <a:r>
              <a:rPr lang="en-US" altLang="ko-KR" smtClean="0"/>
              <a:t>, </a:t>
            </a:r>
            <a:r>
              <a:rPr lang="ko-KR" altLang="en-US" smtClean="0"/>
              <a:t>그 다음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 이름과 파라미터를 다음과 같이 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24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90600" y="1905000"/>
          <a:ext cx="6096000" cy="38100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uri= “http://hanb.co.kr/brain07/math-functions.tld ” prefix= “m ” %&gt;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733800" y="236220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TLD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URI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08688" y="2362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접두어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 flipH="1" flipV="1">
            <a:off x="4272756" y="2258219"/>
            <a:ext cx="192088" cy="19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5400000" flipH="1" flipV="1">
            <a:off x="6150769" y="2258219"/>
            <a:ext cx="192088" cy="19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90600" y="449580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${m:squareroot(4)}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71600" y="4972050"/>
            <a:ext cx="762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함수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rot="5400000" flipH="1" flipV="1">
            <a:off x="1744663" y="48863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286000" y="4972050"/>
            <a:ext cx="990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16200000" flipV="1">
            <a:off x="2400300" y="4838700"/>
            <a:ext cx="152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82638" y="4972050"/>
            <a:ext cx="588962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접두어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5" name="직선 화살표 연결선 34"/>
          <p:cNvCxnSpPr>
            <a:stCxn id="33" idx="0"/>
          </p:cNvCxnSpPr>
          <p:nvPr/>
        </p:nvCxnSpPr>
        <p:spPr>
          <a:xfrm rot="5400000" flipH="1" flipV="1">
            <a:off x="1177132" y="4701381"/>
            <a:ext cx="171450" cy="3698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함수를 호출하는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34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graphicFrame>
        <p:nvGraphicFramePr>
          <p:cNvPr id="63505" name="Group 17"/>
          <p:cNvGraphicFramePr>
            <a:graphicFrameLocks noGrp="1"/>
          </p:cNvGraphicFramePr>
          <p:nvPr/>
        </p:nvGraphicFramePr>
        <p:xfrm>
          <a:off x="609600" y="1447800"/>
          <a:ext cx="6019800" cy="188912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자바의 정적 메서드를 호출하는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식의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(1 )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“m” uri= “http://hanb.co.kr/brain07/math-functions.tld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제곱근 구하기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${param.NUM}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의 제곱근은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${m:squareroot(param.NUM)}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349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3552825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572000" y="3992563"/>
            <a:ext cx="1981200" cy="42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뒤에 이런 식으로 직접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NUM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데이터의 값을 쓰세요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23" name="구부러진 연결선 22"/>
          <p:cNvCxnSpPr>
            <a:stCxn id="21" idx="1"/>
          </p:cNvCxnSpPr>
          <p:nvPr/>
        </p:nvCxnSpPr>
        <p:spPr>
          <a:xfrm rot="10800000">
            <a:off x="3463925" y="4100513"/>
            <a:ext cx="1108075" cy="1063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1000" y="51816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7-23]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7-17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우리가 직접 작성한 정적 메서드를 호출하는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익스프레션 언어를 이용하면 우리가 직접 작성한 자바 클래스의 정적 메서드도 호출할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45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graphicFrame>
        <p:nvGraphicFramePr>
          <p:cNvPr id="64524" name="Group 12"/>
          <p:cNvGraphicFramePr>
            <a:graphicFrameLocks noGrp="1"/>
          </p:cNvGraphicFramePr>
          <p:nvPr/>
        </p:nvGraphicFramePr>
        <p:xfrm>
          <a:off x="838200" y="2309813"/>
          <a:ext cx="6019800" cy="2033587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7-18]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정적 메서드를 포함하는 자바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3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package util;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public class MyMath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public static int sum(int start, int end)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int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for (int cnt = start; cnt &lt;= end;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        sum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return sum;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우리가 직접 작성한 정적 메서드를 호출하는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예제 </a:t>
            </a:r>
            <a:r>
              <a:rPr lang="en-US" altLang="ko-KR" smtClean="0"/>
              <a:t>7-18</a:t>
            </a:r>
            <a:r>
              <a:rPr lang="ko-KR" altLang="en-US" smtClean="0"/>
              <a:t>의 메서드를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식을 통해 호출하기 위해서는 이 클래스를 컴파일해서 다음과 같은 방법으로 설치해야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55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pic>
        <p:nvPicPr>
          <p:cNvPr id="6553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41910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419600"/>
            <a:ext cx="3524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181600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676400" y="602615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brain07/WEB-INF/classes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 안에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7-18]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패키지 이름에 해당하는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util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서브디렉터리를 만드세요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Shape 11"/>
          <p:cNvCxnSpPr>
            <a:stCxn id="10" idx="1"/>
            <a:endCxn id="11266" idx="2"/>
          </p:cNvCxnSpPr>
          <p:nvPr/>
        </p:nvCxnSpPr>
        <p:spPr>
          <a:xfrm rot="10800000">
            <a:off x="1404938" y="6010275"/>
            <a:ext cx="271462" cy="358775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1266" idx="0"/>
          </p:cNvCxnSpPr>
          <p:nvPr/>
        </p:nvCxnSpPr>
        <p:spPr>
          <a:xfrm rot="16200000" flipH="1">
            <a:off x="1997869" y="4588669"/>
            <a:ext cx="381000" cy="1566862"/>
          </a:xfrm>
          <a:prstGeom prst="curvedConnector4">
            <a:avLst>
              <a:gd name="adj1" fmla="val -60000"/>
              <a:gd name="adj2" fmla="val 6322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172200" y="60198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7-18]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컴파일하세요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..</a:t>
            </a:r>
          </a:p>
        </p:txBody>
      </p:sp>
      <p:cxnSp>
        <p:nvCxnSpPr>
          <p:cNvPr id="17" name="구부러진 연결선 16"/>
          <p:cNvCxnSpPr>
            <a:stCxn id="15" idx="0"/>
          </p:cNvCxnSpPr>
          <p:nvPr/>
        </p:nvCxnSpPr>
        <p:spPr>
          <a:xfrm rot="16200000" flipV="1">
            <a:off x="6496050" y="5238750"/>
            <a:ext cx="990600" cy="571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77000" y="3124200"/>
            <a:ext cx="2286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컴파일 결과를 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util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 저장하세요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구부러진 연결선 19"/>
          <p:cNvCxnSpPr>
            <a:stCxn id="18" idx="1"/>
          </p:cNvCxnSpPr>
          <p:nvPr/>
        </p:nvCxnSpPr>
        <p:spPr>
          <a:xfrm rot="10800000">
            <a:off x="5181600" y="3352800"/>
            <a:ext cx="1295400" cy="381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우리가 직접 작성한 정적 메서드를 호출하는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65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71538" y="5661025"/>
            <a:ext cx="205740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brain07/WEB-INF/tlds 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디렉터리로 가세요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72200" y="5638800"/>
            <a:ext cx="2209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7-18]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sum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메서드를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함수로 등록하는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656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05000"/>
            <a:ext cx="38004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429000"/>
            <a:ext cx="32861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구부러진 연결선 16"/>
          <p:cNvCxnSpPr>
            <a:stCxn id="15" idx="0"/>
          </p:cNvCxnSpPr>
          <p:nvPr/>
        </p:nvCxnSpPr>
        <p:spPr>
          <a:xfrm rot="16200000" flipV="1">
            <a:off x="6496050" y="4857750"/>
            <a:ext cx="990600" cy="571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68" name="구부러진 연결선 27"/>
          <p:cNvCxnSpPr>
            <a:cxnSpLocks noChangeShapeType="1"/>
            <a:stCxn id="10" idx="0"/>
          </p:cNvCxnSpPr>
          <p:nvPr/>
        </p:nvCxnSpPr>
        <p:spPr bwMode="auto">
          <a:xfrm rot="-5400000">
            <a:off x="2071688" y="4651375"/>
            <a:ext cx="838200" cy="118110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9" name="직사각형 28"/>
          <p:cNvSpPr/>
          <p:nvPr/>
        </p:nvSpPr>
        <p:spPr>
          <a:xfrm>
            <a:off x="4313238" y="4302125"/>
            <a:ext cx="2622550" cy="3968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15000" y="2743200"/>
            <a:ext cx="2286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TLD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 열어서 다음과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같은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&lt;function&gt;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엘리먼트를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추가하세요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6571" name="Freeform 17"/>
          <p:cNvSpPr>
            <a:spLocks/>
          </p:cNvSpPr>
          <p:nvPr/>
        </p:nvSpPr>
        <p:spPr bwMode="auto">
          <a:xfrm>
            <a:off x="5105400" y="2908300"/>
            <a:ext cx="722313" cy="520700"/>
          </a:xfrm>
          <a:custGeom>
            <a:avLst/>
            <a:gdLst>
              <a:gd name="T0" fmla="*/ 0 w 455"/>
              <a:gd name="T1" fmla="*/ 0 h 328"/>
              <a:gd name="T2" fmla="*/ 367 w 455"/>
              <a:gd name="T3" fmla="*/ 68 h 328"/>
              <a:gd name="T4" fmla="*/ 455 w 455"/>
              <a:gd name="T5" fmla="*/ 328 h 328"/>
              <a:gd name="T6" fmla="*/ 0 60000 65536"/>
              <a:gd name="T7" fmla="*/ 0 60000 65536"/>
              <a:gd name="T8" fmla="*/ 0 60000 65536"/>
              <a:gd name="T9" fmla="*/ 0 w 455"/>
              <a:gd name="T10" fmla="*/ 0 h 328"/>
              <a:gd name="T11" fmla="*/ 455 w 455"/>
              <a:gd name="T12" fmla="*/ 328 h 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5" h="328">
                <a:moveTo>
                  <a:pt x="0" y="0"/>
                </a:moveTo>
                <a:cubicBezTo>
                  <a:pt x="61" y="11"/>
                  <a:pt x="291" y="13"/>
                  <a:pt x="367" y="68"/>
                </a:cubicBezTo>
                <a:cubicBezTo>
                  <a:pt x="443" y="123"/>
                  <a:pt x="437" y="274"/>
                  <a:pt x="455" y="32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우리가 직접 작성한 정적 메서드를 호출하는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75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익스프레션 언어로 자바의 정적 메서드 호출하기</a:t>
            </a:r>
          </a:p>
        </p:txBody>
      </p:sp>
      <p:graphicFrame>
        <p:nvGraphicFramePr>
          <p:cNvPr id="67598" name="Group 14"/>
          <p:cNvGraphicFramePr>
            <a:graphicFrameLocks noGrp="1"/>
          </p:cNvGraphicFramePr>
          <p:nvPr/>
        </p:nvGraphicFramePr>
        <p:xfrm>
          <a:off x="762000" y="1524000"/>
          <a:ext cx="6019800" cy="203358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7-18]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자바의 정적 메서드를 호출하는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식의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3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&lt;%@taglib prefix= “m”  uri= “http://hanb.co.kr/brain07/math-functions.tld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주어진 범위의 합 구하기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   ${param.NUM1}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${param.NUM2}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까지의 합은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?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   답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${m:total(param.NUM1, param.NUM2)}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75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434340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381000" y="56388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7-26]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7-19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익스프레션 언어의 유일한 목적은 식을 계산해서 그 결과를 출력하는 것이므로 다음과 같은 하나의 문법으로 표현할 수 있으며 이 문법을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ko-KR" altLang="en-US" smtClean="0"/>
              <a:t>식이라고 부른다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‘</a:t>
            </a:r>
            <a:r>
              <a:rPr lang="ko-KR" altLang="en-US" smtClean="0"/>
              <a:t>식</a:t>
            </a:r>
            <a:r>
              <a:rPr lang="en-US" altLang="ko-KR" smtClean="0"/>
              <a:t>’</a:t>
            </a:r>
            <a:r>
              <a:rPr lang="ko-KR" altLang="en-US" smtClean="0"/>
              <a:t>위치에는 데이터 이름 하나로만 구성된 식이 들어갈 수도 있고</a:t>
            </a:r>
            <a:r>
              <a:rPr lang="en-US" altLang="ko-KR" smtClean="0"/>
              <a:t>, </a:t>
            </a:r>
            <a:r>
              <a:rPr lang="ko-KR" altLang="en-US" smtClean="0"/>
              <a:t>연산자를 포함하는 식이 들어 갈 수도 있으며</a:t>
            </a:r>
            <a:r>
              <a:rPr lang="en-US" altLang="ko-KR" smtClean="0"/>
              <a:t>, </a:t>
            </a:r>
            <a:r>
              <a:rPr lang="ko-KR" altLang="en-US" smtClean="0"/>
              <a:t>자바의 정적 메서드를 호출하는 식이 들어갈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pSp>
        <p:nvGrpSpPr>
          <p:cNvPr id="15363" name="그룹 15"/>
          <p:cNvGrpSpPr>
            <a:grpSpLocks/>
          </p:cNvGrpSpPr>
          <p:nvPr/>
        </p:nvGrpSpPr>
        <p:grpSpPr bwMode="auto">
          <a:xfrm>
            <a:off x="1219200" y="1851025"/>
            <a:ext cx="1676400" cy="788988"/>
            <a:chOff x="1219200" y="1953492"/>
            <a:chExt cx="1676400" cy="789708"/>
          </a:xfrm>
        </p:grpSpPr>
        <p:sp>
          <p:nvSpPr>
            <p:cNvPr id="11" name="구름 10"/>
            <p:cNvSpPr/>
            <p:nvPr/>
          </p:nvSpPr>
          <p:spPr>
            <a:xfrm>
              <a:off x="1219200" y="1980505"/>
              <a:ext cx="1676400" cy="762695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휴먼매직체" pitchFamily="18" charset="-127"/>
                  <a:ea typeface="휴먼매직체" pitchFamily="18" charset="-127"/>
                </a:rPr>
                <a:t>${</a:t>
              </a:r>
              <a:r>
                <a:rPr lang="ko-KR" altLang="en-US" dirty="0">
                  <a:solidFill>
                    <a:schemeClr val="tx1"/>
                  </a:solidFill>
                  <a:latin typeface="휴먼매직체" pitchFamily="18" charset="-127"/>
                  <a:ea typeface="휴먼매직체" pitchFamily="18" charset="-127"/>
                </a:rPr>
                <a:t>식</a:t>
              </a:r>
              <a:r>
                <a:rPr lang="en-US" altLang="ko-KR" dirty="0">
                  <a:solidFill>
                    <a:schemeClr val="tx1"/>
                  </a:solidFill>
                  <a:latin typeface="휴먼매직체" pitchFamily="18" charset="-127"/>
                  <a:ea typeface="휴먼매직체" pitchFamily="18" charset="-127"/>
                </a:rPr>
                <a:t>}</a:t>
              </a:r>
              <a:endParaRPr lang="ko-KR" altLang="en-US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00200" y="1953492"/>
              <a:ext cx="1066800" cy="228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휴먼매직체" pitchFamily="18" charset="-127"/>
                  <a:ea typeface="휴먼매직체" pitchFamily="18" charset="-127"/>
                </a:rPr>
                <a:t>EL </a:t>
              </a:r>
              <a:r>
                <a:rPr lang="ko-KR" altLang="en-US" sz="1200" dirty="0">
                  <a:solidFill>
                    <a:schemeClr val="tx1"/>
                  </a:solidFill>
                  <a:latin typeface="휴먼매직체" pitchFamily="18" charset="-127"/>
                  <a:ea typeface="휴먼매직체" pitchFamily="18" charset="-127"/>
                </a:rPr>
                <a:t>식의 문법</a:t>
              </a:r>
              <a:endPara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371600" y="369570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295400" y="4248150"/>
            <a:ext cx="182880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 하나로만 구성된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rot="5400000" flipH="1" flipV="1">
            <a:off x="2133600" y="409575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962400" y="369570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 + 101}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114800" y="424815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연산자를 포함하는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rot="5400000" flipH="1" flipV="1">
            <a:off x="4743450" y="411480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324600" y="369570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${m:sqrt(100)}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172200" y="424815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자바의 정적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호출하는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>
            <a:stCxn id="24" idx="0"/>
          </p:cNvCxnSpPr>
          <p:nvPr/>
        </p:nvCxnSpPr>
        <p:spPr>
          <a:xfrm rot="5400000" flipH="1" flipV="1">
            <a:off x="7105650" y="4114800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이름 하나로만 구성된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데이터 이름 하나로만 구성된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식은 가장 간단한 형태의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ko-KR" altLang="en-US" smtClean="0"/>
              <a:t> 식 안에 기술되는 데이터 이름은 애트리뷰트 이름으로 해석된다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14400" y="224790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66800" y="2724150"/>
            <a:ext cx="121920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직선 화살표 연결선 20"/>
          <p:cNvCxnSpPr>
            <a:stCxn id="19" idx="0"/>
          </p:cNvCxnSpPr>
          <p:nvPr/>
        </p:nvCxnSpPr>
        <p:spPr>
          <a:xfrm rot="5400000" flipH="1" flipV="1">
            <a:off x="1571626" y="2619375"/>
            <a:ext cx="20955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23" name="Group 39"/>
          <p:cNvGraphicFramePr>
            <a:graphicFrameLocks noGrp="1"/>
          </p:cNvGraphicFramePr>
          <p:nvPr/>
        </p:nvGraphicFramePr>
        <p:xfrm>
          <a:off x="685800" y="3708400"/>
          <a:ext cx="8229600" cy="1857375"/>
        </p:xfrm>
        <a:graphic>
          <a:graphicData uri="http://schemas.openxmlformats.org/drawingml/2006/table">
            <a:tbl>
              <a:tblPr/>
              <a:tblGrid>
                <a:gridCol w="2057400"/>
                <a:gridCol w="2438400"/>
                <a:gridCol w="3733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에트리뷰트의 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호출할 때 사용하는 내장 변수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메서드의 소속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page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애트리뷰트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pageContext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내장 변수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javax.servlet.jsp.JspContext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클래스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request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애트리뷰트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request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내장 변수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javax.servlet.ServletRequest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인터페이스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session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애트리뷰트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session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내장 변수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javax.servlet.http.HttpSession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인터페이스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application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애트리뷰트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application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내장 변수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javax.servlet.ServletContext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인터페이스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57200" y="34290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7-1] JSP/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기술에서 사용되는 네 종류의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애트리뷰트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이름 하나로만 구성된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7437" name="Group 29"/>
          <p:cNvGraphicFramePr>
            <a:graphicFrameLocks noGrp="1"/>
          </p:cNvGraphicFramePr>
          <p:nvPr/>
        </p:nvGraphicFramePr>
        <p:xfrm>
          <a:off x="609600" y="1524000"/>
          <a:ext cx="6019800" cy="438943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7-1] 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까지의 합을 구하는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70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int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for (int cnt = 1; cnt &lt;= 100;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sum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request.setAttribute( “RESULT ”, new Integer(sum));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RequestDispatcher dispatcher = request.getRequestDispatcher( “HundredResult.jsp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더한 결과는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36" name="Group 28"/>
          <p:cNvGraphicFramePr>
            <a:graphicFrameLocks noGrp="1"/>
          </p:cNvGraphicFramePr>
          <p:nvPr/>
        </p:nvGraphicFramePr>
        <p:xfrm>
          <a:off x="811213" y="1847850"/>
          <a:ext cx="3276600" cy="320675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까지의 합을 구하는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11213" y="4114800"/>
          <a:ext cx="3276600" cy="331788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까지의 합을 출력하는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724400" y="220980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영역에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Shape 14"/>
          <p:cNvCxnSpPr>
            <a:stCxn id="13" idx="2"/>
          </p:cNvCxnSpPr>
          <p:nvPr/>
        </p:nvCxnSpPr>
        <p:spPr>
          <a:xfrm rot="5400000">
            <a:off x="4838700" y="2324100"/>
            <a:ext cx="457200" cy="9906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72000" y="5334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영역에 있는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값을 가져다가 출력합니다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구부러진 연결선 21"/>
          <p:cNvCxnSpPr>
            <a:stCxn id="17" idx="1"/>
          </p:cNvCxnSpPr>
          <p:nvPr/>
        </p:nvCxnSpPr>
        <p:spPr>
          <a:xfrm rot="10800000">
            <a:off x="4114800" y="5410200"/>
            <a:ext cx="457200" cy="152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데이터 이름 하나로만 구성된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익스프레션 언어의 기초 문법</a:t>
            </a:r>
          </a:p>
        </p:txBody>
      </p:sp>
      <p:graphicFrame>
        <p:nvGraphicFramePr>
          <p:cNvPr id="18450" name="Group 18"/>
          <p:cNvGraphicFramePr>
            <a:graphicFrameLocks noGrp="1"/>
          </p:cNvGraphicFramePr>
          <p:nvPr/>
        </p:nvGraphicFramePr>
        <p:xfrm>
          <a:off x="609600" y="1524000"/>
          <a:ext cx="6019800" cy="28194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7-2] 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1000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까지의 합을 구하는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54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int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for (int cnt = 1; cnt &lt;= 1000;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sum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pageContext.setAttribute( “RESULT ”, new Integer(sum));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1000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더한 결과는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${RESULT}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724400" y="205740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page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영역에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Shape 17"/>
          <p:cNvCxnSpPr>
            <a:stCxn id="14" idx="2"/>
          </p:cNvCxnSpPr>
          <p:nvPr/>
        </p:nvCxnSpPr>
        <p:spPr>
          <a:xfrm rot="5400000">
            <a:off x="4991100" y="2324100"/>
            <a:ext cx="457200" cy="6858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72000" y="3852863"/>
            <a:ext cx="1828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page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영역에 있는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값을 가져다가 출력합니다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446" name="구부러진 연결선 20"/>
          <p:cNvCxnSpPr>
            <a:cxnSpLocks noChangeShapeType="1"/>
            <a:stCxn id="19" idx="1"/>
          </p:cNvCxnSpPr>
          <p:nvPr/>
        </p:nvCxnSpPr>
        <p:spPr bwMode="auto">
          <a:xfrm rot="10800000">
            <a:off x="4137025" y="3771900"/>
            <a:ext cx="434975" cy="27146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184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648200"/>
            <a:ext cx="36576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57200" y="61722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7-4]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7-2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34507</TotalTime>
  <Words>3942</Words>
  <Application>Microsoft Office PowerPoint</Application>
  <PresentationFormat>On-screen Show (4:3)</PresentationFormat>
  <Paragraphs>4356</Paragraphs>
  <Slides>58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디자인 서식 파일</vt:lpstr>
      </vt:variant>
      <vt:variant>
        <vt:i4>4</vt:i4>
      </vt:variant>
      <vt:variant>
        <vt:lpstr>슬라이드 제목</vt:lpstr>
      </vt:variant>
      <vt:variant>
        <vt:i4>58</vt:i4>
      </vt:variant>
    </vt:vector>
  </HeadingPairs>
  <TitlesOfParts>
    <vt:vector size="72" baseType="lpstr">
      <vt:lpstr>돋움</vt:lpstr>
      <vt:lpstr>굴림</vt:lpstr>
      <vt:lpstr>Arial</vt:lpstr>
      <vt:lpstr>HY견고딕</vt:lpstr>
      <vt:lpstr>Wingdings</vt:lpstr>
      <vt:lpstr>맑은 고딕</vt:lpstr>
      <vt:lpstr>HY헤드라인M</vt:lpstr>
      <vt:lpstr>HY강M</vt:lpstr>
      <vt:lpstr>Times New Roman</vt:lpstr>
      <vt:lpstr>휴먼매직체</vt:lpstr>
      <vt:lpstr>2_디자인 사용자 지정</vt:lpstr>
      <vt:lpstr>2_디자인 사용자 지정</vt:lpstr>
      <vt:lpstr>2_디자인 사용자 지정</vt:lpstr>
      <vt:lpstr>2_디자인 사용자 지정</vt:lpstr>
      <vt:lpstr>익스프레션 언어</vt:lpstr>
      <vt:lpstr>슬라이드 2</vt:lpstr>
      <vt:lpstr>1. 익스프레션 언어란?</vt:lpstr>
      <vt:lpstr>1. 익스프레션 언어란?</vt:lpstr>
      <vt:lpstr>1. 익스프레션 언어란?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2. 익스프레션 언어의 기초 문법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3. 익스프레션 언어의 연산자</vt:lpstr>
      <vt:lpstr>4. 익스프레션 언어로 자바의 정적 메서드 호출하기</vt:lpstr>
      <vt:lpstr>4. 익스프레션 언어로 자바의 정적 메서드 호출하기</vt:lpstr>
      <vt:lpstr>4. 익스프레션 언어로 자바의 정적 메서드 호출하기</vt:lpstr>
      <vt:lpstr>4. 익스프레션 언어로 자바의 정적 메서드 호출하기</vt:lpstr>
      <vt:lpstr>4. 익스프레션 언어로 자바의 정적 메서드 호출하기</vt:lpstr>
      <vt:lpstr>4. 익스프레션 언어로 자바의 정적 메서드 호출하기</vt:lpstr>
      <vt:lpstr>4. 익스프레션 언어로 자바의 정적 메서드 호출하기</vt:lpstr>
      <vt:lpstr>4. 익스프레션 언어로 자바의 정적 메서드 호출하기</vt:lpstr>
      <vt:lpstr>4. 익스프레션 언어로 자바의 정적 메서드 호출하기</vt:lpstr>
      <vt:lpstr>4. 익스프레션 언어로 자바의 정적 메서드 호출하기</vt:lpstr>
      <vt:lpstr>슬라이드 58</vt:lpstr>
    </vt:vector>
  </TitlesOfParts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USER</cp:lastModifiedBy>
  <cp:revision>3585</cp:revision>
  <dcterms:created xsi:type="dcterms:W3CDTF">2004-07-21T02:43:03Z</dcterms:created>
  <dcterms:modified xsi:type="dcterms:W3CDTF">2011-08-09T21:35:56Z</dcterms:modified>
</cp:coreProperties>
</file>