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0" r:id="rId3"/>
    <p:sldId id="381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8" autoAdjust="0"/>
    <p:restoredTop sz="94711" autoAdjust="0"/>
  </p:normalViewPr>
  <p:slideViewPr>
    <p:cSldViewPr>
      <p:cViewPr varScale="1">
        <p:scale>
          <a:sx n="88" d="100"/>
          <a:sy n="88" d="100"/>
        </p:scale>
        <p:origin x="-114" y="-48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BE1993B8-39D2-40C5-B073-F4F97B2BEC1E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23E5E07D-E6F6-4E13-BD51-E384EEF437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0FA99BA9-44A7-4A4B-B6F9-01B72C9C42C1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E73B070B-3D0C-4732-80C8-E4AC24576E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98CB7DB2-3ADB-4998-ADA7-6D768BE9392D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/37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표준 액션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클래스에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mtClean="0"/>
              <a:t>-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ko-KR" smtClean="0"/>
              <a:t>-</a:t>
            </a:r>
            <a:r>
              <a:rPr lang="ko-KR" altLang="en-US" smtClean="0"/>
              <a:t>메서드는 자바빈의 내부 데이터를 읽고 쓰는 기능을 제공한다</a:t>
            </a:r>
            <a:r>
              <a:rPr lang="en-US" altLang="ko-KR" smtClean="0"/>
              <a:t>. </a:t>
            </a:r>
            <a:r>
              <a:rPr lang="ko-KR" altLang="en-US" smtClean="0"/>
              <a:t>이런 메서드를 통해 읽고 쓸 수 있는 데이터를 자바빈의 프로퍼티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ko-KR" smtClean="0"/>
              <a:t>)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/>
        </p:nvGraphicFramePr>
        <p:xfrm>
          <a:off x="892175" y="990600"/>
          <a:ext cx="5051425" cy="4406900"/>
        </p:xfrm>
        <a:graphic>
          <a:graphicData uri="http://schemas.openxmlformats.org/drawingml/2006/table">
            <a:tbl>
              <a:tblPr/>
              <a:tblGrid>
                <a:gridCol w="505142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정보를 표현하는 자바빈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PersonalInfo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String name; //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char gender; //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int age;          //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setName(String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this.name =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String getName()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setGender(char gender)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this.gender = gender;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char getGender()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gender;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setAge(int age)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this.age =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int getAge()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 프로그램에서 클래스를 사용하기 위해서는 클래스의 객체를 만들어야 하며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ko-KR" smtClean="0"/>
              <a:t> </a:t>
            </a:r>
            <a:r>
              <a:rPr lang="ko-KR" altLang="en-US" smtClean="0"/>
              <a:t>클래스의 경우도 마찬가지이다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ko-KR" smtClean="0"/>
              <a:t>&gt; </a:t>
            </a:r>
            <a:r>
              <a:rPr lang="ko-KR" altLang="en-US" smtClean="0"/>
              <a:t>표준 액션을 이용하면 자바</a:t>
            </a:r>
            <a:r>
              <a:rPr lang="en-US" altLang="ko-KR" smtClean="0"/>
              <a:t> </a:t>
            </a:r>
            <a:r>
              <a:rPr lang="ko-KR" altLang="en-US" smtClean="0"/>
              <a:t>코드를 작성하지 않고도 자바빈 객체를 만들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ko-KR" smtClean="0"/>
              <a:t>&gt;</a:t>
            </a:r>
            <a:r>
              <a:rPr lang="ko-KR" altLang="en-US" smtClean="0"/>
              <a:t>에는 기본적으로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ko-KR" altLang="en-US" smtClean="0"/>
              <a:t>라는 두 개의 애트리뷰트를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0600" y="2209800"/>
          <a:ext cx="3505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57400" y="268605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2354263" y="26003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8000" y="26860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3344863" y="26003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4495800"/>
          <a:ext cx="4114800" cy="3810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id= “obj ” class= “mall.PersonalInfo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09800" y="497205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2353469" y="488711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05200" y="49720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801269" y="488711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자바빈 객체를 만든 다음에는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ko-KR" smtClean="0"/>
              <a:t>-</a:t>
            </a:r>
            <a:r>
              <a:rPr lang="ko-KR" altLang="en-US" smtClean="0"/>
              <a:t>메서드를 이용해서 객체의 프로퍼티 값을 설정할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ko-KR" smtClean="0"/>
              <a:t>&gt; </a:t>
            </a:r>
            <a:r>
              <a:rPr lang="ko-KR" altLang="en-US" smtClean="0"/>
              <a:t>표준 액션을 이용하면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ko-KR" smtClean="0"/>
              <a:t>-</a:t>
            </a:r>
            <a:r>
              <a:rPr lang="ko-KR" altLang="en-US" smtClean="0"/>
              <a:t>메서드를 직접 호출하지 않고도 프로퍼티 값을 설정할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액션에는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name, property, value</a:t>
            </a:r>
            <a:r>
              <a:rPr lang="ko-KR" altLang="en-US" smtClean="0"/>
              <a:t>라는 세 개의 애트리뷰트를 써야 한다</a:t>
            </a:r>
            <a:r>
              <a:rPr lang="en-US" altLang="ko-KR" smtClean="0"/>
              <a:t>. </a:t>
            </a:r>
            <a:r>
              <a:rPr lang="ko-KR" altLang="en-US" smtClean="0"/>
              <a:t>이 중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애트리뷰트에는 자바빈 객체가 들어 있는 변수 이름을 지정해야 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애트리뷰트에는 각각 프로퍼티의 이름과 값을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0600" y="2209800"/>
          <a:ext cx="2514600" cy="3810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obj.setAge( “27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85800" y="2667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400" y="2667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19400" y="2667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066800" y="25146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V="1">
            <a:off x="2019300" y="25527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0"/>
          </p:cNvCxnSpPr>
          <p:nvPr/>
        </p:nvCxnSpPr>
        <p:spPr>
          <a:xfrm rot="16200000" flipV="1">
            <a:off x="2914650" y="2266950"/>
            <a:ext cx="15240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990600" y="5162550"/>
          <a:ext cx="4800600" cy="381000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“obj ” property= “age ” value= “27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819400" y="56388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2963069" y="5553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86200" y="5638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4182269" y="5553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29200" y="5638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5181600" y="5486400"/>
            <a:ext cx="228600" cy="153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자바빈 객체의 프로퍼티 값을 가져올려면 다음과 같이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mtClean="0"/>
              <a:t>-</a:t>
            </a:r>
            <a:r>
              <a:rPr lang="ko-KR" altLang="en-US" smtClean="0"/>
              <a:t>메서드를 이용하면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ko-KR" smtClean="0"/>
              <a:t>&gt; </a:t>
            </a:r>
            <a:r>
              <a:rPr lang="ko-KR" altLang="en-US" smtClean="0"/>
              <a:t>표준 액션을 사용하면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ko-KR" smtClean="0"/>
              <a:t>-</a:t>
            </a:r>
            <a:r>
              <a:rPr lang="ko-KR" altLang="en-US" smtClean="0"/>
              <a:t>메서드를 직접 호출하지 않고도 프로퍼티 값을 가져올할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액션에는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ko-KR" altLang="en-US" smtClean="0"/>
              <a:t>라는 두 개의 애트리뷰트를 써야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애트리뷰트에는 자바빈 객체가 들어 있는 변수의 이름을 써야 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ko-KR" smtClean="0"/>
              <a:t> </a:t>
            </a:r>
            <a:r>
              <a:rPr lang="ko-KR" altLang="en-US" smtClean="0"/>
              <a:t>애트리뷰트에는 프로퍼티의 이름을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90600" y="182880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age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obj.getAge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76400" y="2286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19400" y="22860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5400000" flipH="1" flipV="1">
            <a:off x="2095500" y="21717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0"/>
          </p:cNvCxnSpPr>
          <p:nvPr/>
        </p:nvCxnSpPr>
        <p:spPr>
          <a:xfrm rot="16200000" flipV="1">
            <a:off x="2914650" y="1885950"/>
            <a:ext cx="15240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90600" y="4781550"/>
          <a:ext cx="4114800" cy="3810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&lt;jsp:getProperty name= “obj ” property= “age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895600" y="52578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113882" y="51728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62400" y="5257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4258469" y="51728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/>
        </p:nvGraphicFramePr>
        <p:xfrm>
          <a:off x="838200" y="2209800"/>
          <a:ext cx="6019800" cy="27606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액션을 이용해서 자바빈 프로퍼티를 설정하고 가져오는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 “mall.PersonalInfo ” id= “pinfo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 ” property= “name 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김연희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 ” property= “gender 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 ” property= “age ” value= “29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이름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“name ” /&gt;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성별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“gender ” /&gt;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나이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“age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오른쪽 중괄호 14"/>
          <p:cNvSpPr/>
          <p:nvPr/>
        </p:nvSpPr>
        <p:spPr>
          <a:xfrm>
            <a:off x="6324600" y="3505200"/>
            <a:ext cx="1524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29400" y="18288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 생성합니다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구부러진 연결선 19"/>
          <p:cNvCxnSpPr>
            <a:stCxn id="17" idx="1"/>
          </p:cNvCxnSpPr>
          <p:nvPr/>
        </p:nvCxnSpPr>
        <p:spPr>
          <a:xfrm rot="10800000" flipV="1">
            <a:off x="5181600" y="1943100"/>
            <a:ext cx="1447800" cy="1409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34200" y="34290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객체에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" name="구부러진 연결선 23"/>
          <p:cNvCxnSpPr>
            <a:stCxn id="21" idx="1"/>
          </p:cNvCxnSpPr>
          <p:nvPr/>
        </p:nvCxnSpPr>
        <p:spPr>
          <a:xfrm rot="10800000" flipV="1">
            <a:off x="6477000" y="3543300"/>
            <a:ext cx="457200" cy="266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29400" y="50292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객체로부터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가져다가 출력합니다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Shape 28"/>
          <p:cNvCxnSpPr>
            <a:stCxn id="25" idx="0"/>
          </p:cNvCxnSpPr>
          <p:nvPr/>
        </p:nvCxnSpPr>
        <p:spPr>
          <a:xfrm rot="16200000" flipV="1">
            <a:off x="6667500" y="4000500"/>
            <a:ext cx="762000" cy="12954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중괄호 14"/>
          <p:cNvSpPr/>
          <p:nvPr/>
        </p:nvSpPr>
        <p:spPr>
          <a:xfrm>
            <a:off x="6172200" y="4038600"/>
            <a:ext cx="1524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4624388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114800"/>
            <a:ext cx="32591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2209800" y="5780088"/>
            <a:ext cx="2971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brain08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 아래에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WEB-INF/classes/mall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이런 구조로 만드세요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582" name="구부러진 연결선 25"/>
          <p:cNvCxnSpPr>
            <a:cxnSpLocks noChangeShapeType="1"/>
            <a:stCxn id="18" idx="1"/>
          </p:cNvCxnSpPr>
          <p:nvPr/>
        </p:nvCxnSpPr>
        <p:spPr bwMode="auto">
          <a:xfrm rot="10800000" flipH="1">
            <a:off x="2209800" y="5191125"/>
            <a:ext cx="684213" cy="893763"/>
          </a:xfrm>
          <a:prstGeom prst="curvedConnector4">
            <a:avLst>
              <a:gd name="adj1" fmla="val -33412"/>
              <a:gd name="adj2" fmla="val 66963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7" name="직사각형 26"/>
          <p:cNvSpPr/>
          <p:nvPr/>
        </p:nvSpPr>
        <p:spPr>
          <a:xfrm>
            <a:off x="6096000" y="58674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8-4]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구부러진 연결선 29"/>
          <p:cNvCxnSpPr>
            <a:stCxn id="27" idx="0"/>
          </p:cNvCxnSpPr>
          <p:nvPr/>
        </p:nvCxnSpPr>
        <p:spPr>
          <a:xfrm rot="16200000" flipV="1">
            <a:off x="6267450" y="4933950"/>
            <a:ext cx="1295400" cy="571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9400" y="33528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 컴파일 결과 파일을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mall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저장하세요</a:t>
            </a:r>
          </a:p>
        </p:txBody>
      </p:sp>
      <p:cxnSp>
        <p:nvCxnSpPr>
          <p:cNvPr id="33" name="Shape 32"/>
          <p:cNvCxnSpPr>
            <a:stCxn id="2050" idx="0"/>
          </p:cNvCxnSpPr>
          <p:nvPr/>
        </p:nvCxnSpPr>
        <p:spPr>
          <a:xfrm rot="16200000" flipV="1">
            <a:off x="5157788" y="2843212"/>
            <a:ext cx="1066800" cy="14763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25623" name="Group 23"/>
          <p:cNvGraphicFramePr>
            <a:graphicFrameLocks noGrp="1"/>
          </p:cNvGraphicFramePr>
          <p:nvPr/>
        </p:nvGraphicFramePr>
        <p:xfrm>
          <a:off x="609600" y="1782763"/>
          <a:ext cx="6019800" cy="1636712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액션을 이용해서 자바빈 프로퍼티를 설정하고 가져오는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36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 “mall.PersonalInfo ” id= “pinfo ” 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“name 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김현수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“gender 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“age ” value= “23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“CustomerInfoViewer.jsp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22" name="Group 22"/>
          <p:cNvGraphicFramePr>
            <a:graphicFrameLocks noGrp="1"/>
          </p:cNvGraphicFramePr>
          <p:nvPr/>
        </p:nvGraphicFramePr>
        <p:xfrm>
          <a:off x="609600" y="3916363"/>
          <a:ext cx="6019800" cy="19208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&lt;jsp:useBean class= “mall.PersonalInfo ” id= “pinfo ” 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이름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“name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성별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“gender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나이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“age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352800" y="3581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2895601" y="3581400"/>
            <a:ext cx="609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68975" y="3386138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영역으로부터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가져옵니다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구부러진 연결선 31"/>
          <p:cNvCxnSpPr>
            <a:stCxn id="24" idx="3"/>
          </p:cNvCxnSpPr>
          <p:nvPr/>
        </p:nvCxnSpPr>
        <p:spPr>
          <a:xfrm flipH="1">
            <a:off x="6165850" y="3500438"/>
            <a:ext cx="2041525" cy="1301750"/>
          </a:xfrm>
          <a:prstGeom prst="curvedConnector3">
            <a:avLst>
              <a:gd name="adj1" fmla="val -1119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 관련 표준 액션의 기초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페이지 예제의 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webapps/brain08</a:t>
            </a:r>
            <a:r>
              <a:rPr lang="en-US" altLang="ko-KR" smtClean="0"/>
              <a:t> </a:t>
            </a:r>
            <a:r>
              <a:rPr lang="ko-KR" altLang="en-US" smtClean="0"/>
              <a:t>디렉터리에 각각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CustomerInfoSaver.jsp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CustomerInfoViewer.jsp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 이름으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ko-KR" smtClean="0"/>
              <a:t> </a:t>
            </a:r>
            <a:r>
              <a:rPr lang="ko-KR" altLang="en-US" smtClean="0"/>
              <a:t>메서드를 이용해서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호출하면서 자바빈 객체를 넘겨주려면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첫 번째 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 </a:t>
            </a:r>
            <a:r>
              <a:rPr lang="ko-KR" altLang="en-US" smtClean="0"/>
              <a:t>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호출된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안에서 넘겨받은 자바빈 객체를 가져오려면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ko-KR" smtClean="0"/>
              <a:t>&gt; </a:t>
            </a:r>
            <a:r>
              <a:rPr lang="ko-KR" altLang="en-US" smtClean="0"/>
              <a:t>표준 액션의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ko-KR" altLang="en-US" smtClean="0"/>
              <a:t>로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3810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09600" y="38862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27675" name="Group 27"/>
          <p:cNvGraphicFramePr>
            <a:graphicFrameLocks noGrp="1"/>
          </p:cNvGraphicFramePr>
          <p:nvPr/>
        </p:nvGraphicFramePr>
        <p:xfrm>
          <a:off x="609600" y="1465263"/>
          <a:ext cx="6019800" cy="28035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서블릿 클래스가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페이지로 자바빈 객체를 넘겨주는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PersonalInfoServlet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PersonalInfo obj = new PersonalInfo();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obj.setName(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이정호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obj.setGender( ‘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 ’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obj.setAge(24);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request.setAttribute( “pinfo ”, obj);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RequestDispatcher dispatcher = request.getRequestDispatcher( “CustomerInfoViewer.jsp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77" name="Group 29"/>
          <p:cNvGraphicFramePr>
            <a:graphicFrameLocks noGrp="1"/>
          </p:cNvGraphicFramePr>
          <p:nvPr/>
        </p:nvGraphicFramePr>
        <p:xfrm>
          <a:off x="609600" y="4800600"/>
          <a:ext cx="6019800" cy="1676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 “mall.PersonalInfo ” id= “pinfo ” 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이름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“name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성별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“gender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나이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“age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601913" y="43434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페이지를 호출합니다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666" name="직선 화살표 연결선 22"/>
          <p:cNvCxnSpPr>
            <a:cxnSpLocks noChangeShapeType="1"/>
          </p:cNvCxnSpPr>
          <p:nvPr/>
        </p:nvCxnSpPr>
        <p:spPr bwMode="auto">
          <a:xfrm flipH="1">
            <a:off x="2590800" y="3978275"/>
            <a:ext cx="4763" cy="822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4" name="직사각형 23"/>
          <p:cNvSpPr/>
          <p:nvPr/>
        </p:nvSpPr>
        <p:spPr>
          <a:xfrm>
            <a:off x="6858000" y="2971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영역에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668" name="구부러진 연결선 12"/>
          <p:cNvCxnSpPr>
            <a:cxnSpLocks noChangeShapeType="1"/>
            <a:stCxn id="24" idx="1"/>
          </p:cNvCxnSpPr>
          <p:nvPr/>
        </p:nvCxnSpPr>
        <p:spPr bwMode="auto">
          <a:xfrm rot="10800000" flipV="1">
            <a:off x="3086100" y="3162300"/>
            <a:ext cx="3771900" cy="4159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직사각형 15"/>
          <p:cNvSpPr/>
          <p:nvPr/>
        </p:nvSpPr>
        <p:spPr>
          <a:xfrm>
            <a:off x="6858000" y="5661025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영역으로부터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 가져옵니다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670" name="구부러진 연결선 17"/>
          <p:cNvCxnSpPr>
            <a:cxnSpLocks noChangeShapeType="1"/>
            <a:stCxn id="16" idx="1"/>
          </p:cNvCxnSpPr>
          <p:nvPr/>
        </p:nvCxnSpPr>
        <p:spPr bwMode="auto">
          <a:xfrm rot="10800000">
            <a:off x="5140325" y="5532438"/>
            <a:ext cx="1717675" cy="3190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4963" y="3429000"/>
            <a:ext cx="601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8138" y="5105400"/>
            <a:ext cx="3738562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5715000" y="190500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편의상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brain08/WEB-INF/classes 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디렉터리 안에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8-7]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 클래스의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소스 코드를 저장하세요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91163" y="3048000"/>
            <a:ext cx="3124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명령 프롬프트 창에서 그 디렉터리로 이동하세요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72163" y="5410200"/>
            <a:ext cx="3124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-d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옵션을 주고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클래스의 소스 코드를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컴파일하면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컴파일 결과 파일이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mall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   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렉터리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안에 생성될 것입니다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2640806" y="2604294"/>
            <a:ext cx="1608138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0" idx="1"/>
          </p:cNvCxnSpPr>
          <p:nvPr/>
        </p:nvCxnSpPr>
        <p:spPr>
          <a:xfrm rot="10800000">
            <a:off x="3962400" y="1752600"/>
            <a:ext cx="1752600" cy="533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2" idx="1"/>
          </p:cNvCxnSpPr>
          <p:nvPr/>
        </p:nvCxnSpPr>
        <p:spPr>
          <a:xfrm rot="10800000" flipV="1">
            <a:off x="5033963" y="3200400"/>
            <a:ext cx="457200" cy="5334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25" idx="0"/>
          </p:cNvCxnSpPr>
          <p:nvPr/>
        </p:nvCxnSpPr>
        <p:spPr>
          <a:xfrm rot="16200000" flipV="1">
            <a:off x="6005513" y="3981450"/>
            <a:ext cx="1295400" cy="1562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5" name="Shape 48"/>
          <p:cNvCxnSpPr>
            <a:cxnSpLocks noChangeShapeType="1"/>
          </p:cNvCxnSpPr>
          <p:nvPr/>
        </p:nvCxnSpPr>
        <p:spPr bwMode="auto">
          <a:xfrm rot="10800000" flipH="1">
            <a:off x="1608138" y="2903538"/>
            <a:ext cx="309562" cy="2976562"/>
          </a:xfrm>
          <a:prstGeom prst="curvedConnector4">
            <a:avLst>
              <a:gd name="adj1" fmla="val -247694"/>
              <a:gd name="adj2" fmla="val 82449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7" name="직사각형 26"/>
          <p:cNvSpPr/>
          <p:nvPr/>
        </p:nvSpPr>
        <p:spPr>
          <a:xfrm>
            <a:off x="300038" y="5189538"/>
            <a:ext cx="12192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④ 다음과 같은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작성해서 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brain08/WEB-INF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저장하세요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에는 액션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ko-KR" smtClean="0"/>
              <a:t>)</a:t>
            </a:r>
            <a:r>
              <a:rPr lang="ko-KR" altLang="en-US" smtClean="0"/>
              <a:t>이라는 문법이 있는데</a:t>
            </a:r>
            <a:r>
              <a:rPr lang="en-US" altLang="ko-KR" smtClean="0"/>
              <a:t>, </a:t>
            </a:r>
            <a:r>
              <a:rPr lang="ko-KR" altLang="en-US" smtClean="0"/>
              <a:t>이것은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태그 형태로 코드를 기술하는 문법이다</a:t>
            </a:r>
            <a:r>
              <a:rPr lang="en-US" altLang="ko-KR" smtClean="0"/>
              <a:t>. </a:t>
            </a:r>
            <a:r>
              <a:rPr lang="ko-KR" altLang="en-US" smtClean="0"/>
              <a:t>액션은 크게 두 종류로 나눌 수 있는데</a:t>
            </a:r>
            <a:r>
              <a:rPr lang="en-US" altLang="ko-KR" smtClean="0"/>
              <a:t>, </a:t>
            </a:r>
            <a:r>
              <a:rPr lang="ko-KR" altLang="en-US" smtClean="0"/>
              <a:t>이번 장에서는 그 중 하나인 표준 액션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standard action</a:t>
            </a:r>
            <a:r>
              <a:rPr lang="en-US" altLang="ko-KR" smtClean="0"/>
              <a:t>)</a:t>
            </a:r>
            <a:r>
              <a:rPr lang="ko-KR" altLang="en-US" smtClean="0"/>
              <a:t>에 대해서 배워보자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표준 액션이란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페이지의 모듈화에 사용되는 표준 액션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자바빈의 호출에 사용되는 표준 액션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그 밖에 유용한 표준 액션들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입력된 데이터를 자바빈 프로퍼티로 설정하는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jsp:getProperty</a:t>
            </a:r>
            <a:r>
              <a:rPr lang="en-US" altLang="ko-KR" smtClean="0"/>
              <a:t>&gt; </a:t>
            </a:r>
            <a:r>
              <a:rPr lang="ko-KR" altLang="en-US" smtClean="0"/>
              <a:t>표준 액션의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익스프레션 문법을 이용해서 지정하려면</a:t>
            </a:r>
            <a:r>
              <a:rPr lang="en-US" altLang="ko-KR" smtClean="0"/>
              <a:t> </a:t>
            </a:r>
            <a:r>
              <a:rPr lang="ko-KR" altLang="en-US" smtClean="0"/>
              <a:t>우선 해당 프로퍼티의 타입에 맞게 변환을 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익스프레션 언어의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altLang="ko-KR" smtClean="0"/>
              <a:t> </a:t>
            </a:r>
            <a:r>
              <a:rPr lang="ko-KR" altLang="en-US" smtClean="0"/>
              <a:t>내장 객체를 사용하면 입력 데이터를 바로 가져옴과 동시에</a:t>
            </a:r>
            <a:r>
              <a:rPr lang="en-US" altLang="ko-KR" smtClean="0"/>
              <a:t> </a:t>
            </a:r>
            <a:r>
              <a:rPr lang="ko-KR" altLang="en-US" smtClean="0"/>
              <a:t>타입 변환도 자동으로 이루어져서 편리하다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90600" y="2209800"/>
          <a:ext cx="5334000" cy="10668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 = request.getParameter( “AGE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int num = Integer.parseInt(str);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“age ” value= “&lt;%= num %&gt;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 flipV="1">
            <a:off x="4211638" y="3168650"/>
            <a:ext cx="1422400" cy="793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77000" y="236220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AGE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라는 이름의 입력 데이터를 가져와서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 변환을 합니다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4114800" y="2514600"/>
            <a:ext cx="2286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구부러진 연결선 14"/>
          <p:cNvCxnSpPr/>
          <p:nvPr/>
        </p:nvCxnSpPr>
        <p:spPr>
          <a:xfrm rot="10800000" flipV="1">
            <a:off x="4419600" y="2514600"/>
            <a:ext cx="20574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19600" y="3429000"/>
            <a:ext cx="2971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변환된 값을 자바빈 프로퍼티 값으로 설정합니다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4937126" y="3302000"/>
            <a:ext cx="1841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90600" y="4857750"/>
          <a:ext cx="5562600" cy="381000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“age ” value= “${param.AGE}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191000" y="541020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AGE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라는 이름의 입력 데이터를 가져와서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5247482" y="52490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21200" y="5181600"/>
            <a:ext cx="1574800" cy="158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입력된 데이터를 자바빈 프로퍼티로 설정하는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ko-KR" smtClean="0"/>
              <a:t>&gt; </a:t>
            </a:r>
            <a:r>
              <a:rPr lang="ko-KR" altLang="en-US" smtClean="0"/>
              <a:t>액션에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ko-KR" altLang="en-US" smtClean="0"/>
              <a:t>이라는 애트리뷰트를 사용하면 입력 데이터의 이름을 직접 지정할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90600" y="2133600"/>
          <a:ext cx="5562600" cy="381000"/>
        </p:xfrm>
        <a:graphic>
          <a:graphicData uri="http://schemas.openxmlformats.org/drawingml/2006/table">
            <a:tbl>
              <a:tblPr/>
              <a:tblGrid>
                <a:gridCol w="556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“age ” param= “AGE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191000" y="268605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AGE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라는 이름의 입력 데이터를 가져와서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730" name="직선 화살표 연결선 22"/>
          <p:cNvCxnSpPr>
            <a:cxnSpLocks noChangeShapeType="1"/>
          </p:cNvCxnSpPr>
          <p:nvPr/>
        </p:nvCxnSpPr>
        <p:spPr bwMode="auto">
          <a:xfrm flipV="1">
            <a:off x="5332413" y="2439988"/>
            <a:ext cx="74612" cy="1412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직선 연결선 23"/>
          <p:cNvCxnSpPr/>
          <p:nvPr/>
        </p:nvCxnSpPr>
        <p:spPr>
          <a:xfrm>
            <a:off x="4840288" y="2447925"/>
            <a:ext cx="1042987" cy="158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5" name="Group 25"/>
          <p:cNvGraphicFramePr>
            <a:graphicFrameLocks noGrp="1"/>
          </p:cNvGraphicFramePr>
          <p:nvPr/>
        </p:nvGraphicFramePr>
        <p:xfrm>
          <a:off x="609600" y="3146425"/>
          <a:ext cx="6019800" cy="25447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브라우저로부터 입력된 데이터를 자바빈 프로퍼티 값으로 설정하는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&lt;jsp:useBean class= “mall.PersonalInfo” id= “pinfo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“pinfo” property= “name”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param= “NAME”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“pinfo” property= “gender”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param= “GENDER”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“pinfo” property= “age ”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param= “AGE”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이름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“pinfo” property= “name”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성별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“pinfo” property= “gender”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나이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“pinfo” property= “age”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오른쪽 중괄호 29"/>
          <p:cNvSpPr/>
          <p:nvPr/>
        </p:nvSpPr>
        <p:spPr>
          <a:xfrm>
            <a:off x="5562600" y="4343400"/>
            <a:ext cx="228600" cy="446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81800" y="3962400"/>
            <a:ext cx="220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브라우저로부터 입력된 데이터를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구부러진 연결선 32"/>
          <p:cNvCxnSpPr>
            <a:stCxn id="31" idx="1"/>
          </p:cNvCxnSpPr>
          <p:nvPr/>
        </p:nvCxnSpPr>
        <p:spPr>
          <a:xfrm rot="10800000" flipV="1">
            <a:off x="5867400" y="4114800"/>
            <a:ext cx="9144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입력된 데이터를 자바빈 프로퍼티로 설정하는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jsp:setProperty</a:t>
            </a:r>
            <a:r>
              <a:rPr lang="en-US" altLang="ko-KR" smtClean="0"/>
              <a:t>&gt; </a:t>
            </a:r>
            <a:r>
              <a:rPr lang="ko-KR" altLang="en-US" smtClean="0"/>
              <a:t>액션에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ko-KR" altLang="en-US" smtClean="0"/>
              <a:t>이나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애트리뷰트를 둘 다 쓰지 않고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ko-KR" smtClean="0"/>
              <a:t> </a:t>
            </a:r>
            <a:r>
              <a:rPr lang="ko-KR" altLang="en-US" smtClean="0"/>
              <a:t>애트리뷰 값을 </a:t>
            </a:r>
            <a:r>
              <a:rPr lang="en-US" altLang="ko-KR" smtClean="0"/>
              <a:t>‘*’</a:t>
            </a:r>
            <a:r>
              <a:rPr lang="ko-KR" altLang="en-US" smtClean="0"/>
              <a:t>로 지정하면</a:t>
            </a:r>
            <a:r>
              <a:rPr lang="en-US" altLang="ko-KR" smtClean="0"/>
              <a:t>, </a:t>
            </a:r>
            <a:r>
              <a:rPr lang="ko-KR" altLang="en-US" smtClean="0"/>
              <a:t>웹 브라우저로부터 입력된 모든 데이터가 똑같은 이름을 갖는 자바빈 프로퍼티에 각각 설정된다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90600" y="2571750"/>
          <a:ext cx="4876800" cy="381000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“*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657600" y="3124200"/>
            <a:ext cx="3048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모든 입력 데이터를 가져와서 그와 동일한 이름의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설정합니다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714082" y="2963069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66" name="Group 22"/>
          <p:cNvGraphicFramePr>
            <a:graphicFrameLocks noGrp="1"/>
          </p:cNvGraphicFramePr>
          <p:nvPr/>
        </p:nvGraphicFramePr>
        <p:xfrm>
          <a:off x="609600" y="3763963"/>
          <a:ext cx="6019800" cy="23780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브라우저로부터 입력된 데이터를 자바빈 프로퍼티 값으로 설정하는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&lt;jsp:useBean class= “mall.PersonalInfo ” id= “pinfo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&lt;jsp:setProperty name= “pinfo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property= “* 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“name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성별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“gender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나이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 “pinfo ” property= “age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705600" y="51816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입력된 모든 데이터를 그와 동일한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이름의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구부러진 연결선 19"/>
          <p:cNvCxnSpPr>
            <a:stCxn id="18" idx="1"/>
          </p:cNvCxnSpPr>
          <p:nvPr/>
        </p:nvCxnSpPr>
        <p:spPr>
          <a:xfrm rot="10800000">
            <a:off x="4572000" y="5105400"/>
            <a:ext cx="2133600" cy="266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자바빈의 다형성을 활용하는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09600" y="1390650"/>
          <a:ext cx="4038600" cy="42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193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예제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8-10]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상속 관계를 갖는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개의 </a:t>
                      </a:r>
                      <a:r>
                        <a:rPr lang="ko-KR" altLang="en-US" sz="12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자바빈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클래스</a:t>
                      </a:r>
                      <a:endParaRPr lang="ko-KR" altLang="en-US" sz="1200" b="1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59406">
                <a:tc>
                  <a:txBody>
                    <a:bodyPr/>
                    <a:lstStyle/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private String code;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제품코드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private String name;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제품명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private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price;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가격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setCode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(String code)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this.code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code;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setName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(String name)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this.name = name;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setPrice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price)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this.price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price;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String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getCode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return code;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String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getName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return name;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getPrice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return price;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257800" y="914400"/>
          <a:ext cx="3429000" cy="281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1676400">
                <a:tc>
                  <a:txBody>
                    <a:bodyPr/>
                    <a:lstStyle/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BookInfo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short page;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페이지수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String writer;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저자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setPage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(short page)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this.page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page;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setWriter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(String writer)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this.writer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writer;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short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getPage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page;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String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getWriter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writer;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57800" y="3886200"/>
          <a:ext cx="3429000" cy="281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1676400">
                <a:tc>
                  <a:txBody>
                    <a:bodyPr/>
                    <a:lstStyle/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ClothingInfo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char size;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사이즈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(L/M/S)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private String color; // 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색상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setSize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(char size)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this.size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size;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setColor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(String color)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this.color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color;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char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getSize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return size;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String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getColor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return color;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V="1">
            <a:off x="4648200" y="2362200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4457700" y="4457700"/>
            <a:ext cx="838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24400" y="19812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상속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24400" y="41148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상속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자바빈의 다형성을 활용하는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클래스들이 서로 상속 관계를 맺고 있으면</a:t>
            </a:r>
            <a:r>
              <a:rPr lang="en-US" altLang="ko-KR" smtClean="0"/>
              <a:t>, </a:t>
            </a:r>
            <a:r>
              <a:rPr lang="ko-KR" altLang="en-US" smtClean="0"/>
              <a:t>서브클래스 타입의 객체를 슈퍼클래스 타입의 변수에 대입해서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서브클래스 타입 객체가 대입된 변수에 대해 슈퍼클래스의 메서드를 호출하면 변수에 실제로 어떤 객체가 대입되어 있든 상관없이 그에 해당하는 메서드가 호출되어서 실행된다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90600" y="2190750"/>
          <a:ext cx="381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BookInfo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90600" y="2819400"/>
          <a:ext cx="381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ClothingInfo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57800" y="24384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서브클래스의 객체를 슈퍼클래스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타입의 변수에 대입할 수 있습니다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stCxn id="17" idx="1"/>
          </p:cNvCxnSpPr>
          <p:nvPr/>
        </p:nvCxnSpPr>
        <p:spPr>
          <a:xfrm rot="10800000">
            <a:off x="4800600" y="2362200"/>
            <a:ext cx="4572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1"/>
          </p:cNvCxnSpPr>
          <p:nvPr/>
        </p:nvCxnSpPr>
        <p:spPr>
          <a:xfrm rot="10800000" flipV="1">
            <a:off x="4800600" y="2628900"/>
            <a:ext cx="457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90600" y="4724400"/>
          <a:ext cx="3124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price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pinfo.getPrice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371600" y="53340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pinfo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변수의 값에 상관없이 슈퍼클래스의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호출할 수 있습니다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V="1">
            <a:off x="2663826" y="5178425"/>
            <a:ext cx="30956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34853" name="Group 37"/>
          <p:cNvGraphicFramePr>
            <a:graphicFrameLocks noGrp="1"/>
          </p:cNvGraphicFramePr>
          <p:nvPr/>
        </p:nvGraphicFramePr>
        <p:xfrm>
          <a:off x="609600" y="914400"/>
          <a:ext cx="5791200" cy="2773363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8-11]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표준 액션을 이용해서 자바빈 클래스의 다형성을 활용하는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 “mall.BookInfo ” id= “pinfo ” scope= “request 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“code ” value= “50001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“name ”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의뢰인 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“price ” value= “9000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“writer ”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존 그리샴 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“page ” value= “704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책 정보 관리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책 정보가 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--------------------------&lt;BR&gt;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제품 개략 정보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&lt;jsp:include page= “ProductInfo.jsp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52" name="Group 36"/>
          <p:cNvGraphicFramePr>
            <a:graphicFrameLocks noGrp="1"/>
          </p:cNvGraphicFramePr>
          <p:nvPr/>
        </p:nvGraphicFramePr>
        <p:xfrm>
          <a:off x="609600" y="3886200"/>
          <a:ext cx="5818188" cy="2530475"/>
        </p:xfrm>
        <a:graphic>
          <a:graphicData uri="http://schemas.openxmlformats.org/drawingml/2006/table">
            <a:tbl>
              <a:tblPr/>
              <a:tblGrid>
                <a:gridCol w="5818188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 “mall.ClothingInfo ” id= “pinfo ” scope= “request 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“code ” value= “70002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“name ”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반팔 티셔츠 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“price ” value= “15000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“size ” value= “M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&lt;jsp:setProperty name= “pinfo ” property= “color ”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베이지 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의류 정보 관리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의류 정보가 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--------------------------&lt;BR&gt;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제품 개략 정보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&lt;jsp:include page= “ProductInfo.jsp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724400" y="3048000"/>
          <a:ext cx="4419600" cy="9144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contentType=“text/html; charset=euc-kr”%&gt;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class=“mall.ProductInfo” id=“pinfo” scope=“request”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코드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name=“pinfo” property=“code”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제품명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:&lt;jsp:getProperty name=“pinfo” property=“name”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가격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&lt;jsp:getProperty name=“pinfo” property=“price” /&gt; &lt;BR&gt;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1" name="구부러진 연결선 20"/>
          <p:cNvCxnSpPr/>
          <p:nvPr/>
        </p:nvCxnSpPr>
        <p:spPr>
          <a:xfrm rot="16200000" flipV="1">
            <a:off x="6400800" y="2590800"/>
            <a:ext cx="4572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5400000">
            <a:off x="6286500" y="4076700"/>
            <a:ext cx="6858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29400" y="2438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포함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29400" y="4343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포함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57800" y="1295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BookInfoSaver.jsp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43800" y="28956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ProductInfo.jsp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10200" y="53340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ClothingInfoSaver.jsp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5257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572000"/>
            <a:ext cx="6400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중괄호 19"/>
          <p:cNvSpPr/>
          <p:nvPr/>
        </p:nvSpPr>
        <p:spPr>
          <a:xfrm>
            <a:off x="5562600" y="2362200"/>
            <a:ext cx="2286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1000" y="320040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brain08/WEB-INF/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classes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가세요</a:t>
            </a:r>
          </a:p>
        </p:txBody>
      </p:sp>
      <p:cxnSp>
        <p:nvCxnSpPr>
          <p:cNvPr id="26" name="구부러진 연결선 25"/>
          <p:cNvCxnSpPr>
            <a:stCxn id="22" idx="3"/>
          </p:cNvCxnSpPr>
          <p:nvPr/>
        </p:nvCxnSpPr>
        <p:spPr>
          <a:xfrm>
            <a:off x="2057400" y="3505200"/>
            <a:ext cx="990600" cy="304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62600" y="2895600"/>
            <a:ext cx="1752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8-10]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개의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자바빈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이 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저장하세요</a:t>
            </a:r>
          </a:p>
        </p:txBody>
      </p:sp>
      <p:cxnSp>
        <p:nvCxnSpPr>
          <p:cNvPr id="32" name="Shape 31"/>
          <p:cNvCxnSpPr>
            <a:stCxn id="27" idx="0"/>
          </p:cNvCxnSpPr>
          <p:nvPr/>
        </p:nvCxnSpPr>
        <p:spPr>
          <a:xfrm rot="16200000" flipV="1">
            <a:off x="5924550" y="2381250"/>
            <a:ext cx="381000" cy="647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 rot="16200000" flipH="1">
            <a:off x="4419600" y="3200400"/>
            <a:ext cx="1905000" cy="838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19800" y="4154488"/>
            <a:ext cx="2514600" cy="35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 다음과 같은 방법으로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개의 자바빈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클래스를 컴파일하세요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09600" y="6335713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8-10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설치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수퍼클래스가 추상클래스일 경우에는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8-11]</a:t>
            </a:r>
            <a:r>
              <a:rPr lang="ko-KR" altLang="en-US" smtClean="0"/>
              <a:t>과 같은 방법으로 다형성을 활용할 수 없다</a:t>
            </a:r>
            <a:r>
              <a:rPr lang="en-US" altLang="ko-KR" smtClean="0"/>
              <a:t>. </a:t>
            </a:r>
            <a:r>
              <a:rPr lang="ko-KR" altLang="en-US" smtClean="0"/>
              <a:t>이를 테스트하기 위해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8-10]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ProductInfo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smtClean="0"/>
              <a:t>2</a:t>
            </a:r>
            <a:r>
              <a:rPr lang="ko-KR" altLang="en-US" smtClean="0"/>
              <a:t>행을 다음과 같이 고쳐본다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3686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36725"/>
            <a:ext cx="303371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736725"/>
            <a:ext cx="29718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914400" y="1143000"/>
            <a:ext cx="2819400" cy="35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BookInfoSaver.jsp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</a:p>
        </p:txBody>
      </p:sp>
      <p:cxnSp>
        <p:nvCxnSpPr>
          <p:cNvPr id="23" name="구부러진 연결선 22"/>
          <p:cNvCxnSpPr>
            <a:stCxn id="18" idx="2"/>
          </p:cNvCxnSpPr>
          <p:nvPr/>
        </p:nvCxnSpPr>
        <p:spPr>
          <a:xfrm rot="16200000" flipH="1">
            <a:off x="2213769" y="1604169"/>
            <a:ext cx="487362" cy="266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43400" y="1143000"/>
            <a:ext cx="3048000" cy="35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ClothingInfoSaver.jsp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구부러진 연결선 24"/>
          <p:cNvCxnSpPr>
            <a:stCxn id="24" idx="2"/>
          </p:cNvCxnSpPr>
          <p:nvPr/>
        </p:nvCxnSpPr>
        <p:spPr>
          <a:xfrm rot="16200000" flipH="1">
            <a:off x="5699919" y="1661319"/>
            <a:ext cx="487362" cy="152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62000" y="38100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90600" y="5334000"/>
          <a:ext cx="3124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02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abstract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public class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ProductInfo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8200" y="5943600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추상 클래스를 선언하는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abstract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키워드를 추가하세요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V="1">
            <a:off x="1674813" y="5788025"/>
            <a:ext cx="3095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378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5715000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838200" y="5257800"/>
            <a:ext cx="167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이 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1371600" y="4724400"/>
            <a:ext cx="762000" cy="533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295400" y="5867400"/>
            <a:ext cx="556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실행할 때 생성된 소스 코드와 클래스 파일 삭제하기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44875" y="3962400"/>
            <a:ext cx="1552575" cy="803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7000" y="51054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8-11]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실행할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생성되었던 소스 코드와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 파일을 삭제하세요</a:t>
            </a:r>
          </a:p>
        </p:txBody>
      </p:sp>
      <p:cxnSp>
        <p:nvCxnSpPr>
          <p:cNvPr id="28" name="구부러진 연결선 27"/>
          <p:cNvCxnSpPr>
            <a:stCxn id="26" idx="1"/>
            <a:endCxn id="19" idx="3"/>
          </p:cNvCxnSpPr>
          <p:nvPr/>
        </p:nvCxnSpPr>
        <p:spPr>
          <a:xfrm rot="10800000">
            <a:off x="4997450" y="4364038"/>
            <a:ext cx="1479550" cy="11223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pic>
        <p:nvPicPr>
          <p:cNvPr id="3891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646113" y="2798763"/>
            <a:ext cx="7564437" cy="12065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9800" y="3581400"/>
            <a:ext cx="167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부분에 주목하세요</a:t>
            </a:r>
          </a:p>
        </p:txBody>
      </p:sp>
      <p:cxnSp>
        <p:nvCxnSpPr>
          <p:cNvPr id="21" name="구부러진 연결선 20"/>
          <p:cNvCxnSpPr>
            <a:stCxn id="17" idx="0"/>
          </p:cNvCxnSpPr>
          <p:nvPr/>
        </p:nvCxnSpPr>
        <p:spPr>
          <a:xfrm rot="16200000" flipV="1">
            <a:off x="6400800" y="3124200"/>
            <a:ext cx="609600" cy="304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76400" y="6248400"/>
            <a:ext cx="624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8-14] &lt;</a:t>
            </a:r>
            <a:r>
              <a:rPr lang="en-US" altLang="ko-KR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jsp:useBean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표준 액션에서 추상 클래스를 사용했을 때 발생할 수 있는 에러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액션의 종류는 크게 둘로 나뉘어 진다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표준 액션</a:t>
            </a:r>
            <a:r>
              <a:rPr lang="en-US" altLang="ko-KR" smtClean="0"/>
              <a:t>(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바로 사용할 수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커스텀 액션</a:t>
            </a:r>
            <a:r>
              <a:rPr lang="en-US" altLang="ko-KR" smtClean="0"/>
              <a:t>(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custom action</a:t>
            </a:r>
            <a:r>
              <a:rPr lang="en-US" altLang="ko-KR" smtClean="0"/>
              <a:t>)</a:t>
            </a:r>
            <a:r>
              <a:rPr lang="ko-KR" altLang="en-US" smtClean="0"/>
              <a:t>은 별도의 라이브러리를 설치해야만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표준 액션과 커스텀 액션은 태그 안에 사용하는 접두어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altLang="ko-KR" smtClean="0"/>
              <a:t>)</a:t>
            </a:r>
            <a:r>
              <a:rPr lang="ko-KR" altLang="en-US" smtClean="0"/>
              <a:t>가 다르기 때문에 외형상으로 쉽게 구분 할 수 있다</a:t>
            </a:r>
            <a:r>
              <a:rPr lang="en-US" altLang="ko-KR" smtClean="0"/>
              <a:t>. </a:t>
            </a:r>
            <a:r>
              <a:rPr lang="ko-KR" altLang="en-US" smtClean="0"/>
              <a:t>표준 액션에는 모든 태그의 이름 앞에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라는 접두어가 붙고</a:t>
            </a:r>
            <a:r>
              <a:rPr lang="en-US" altLang="ko-KR" smtClean="0"/>
              <a:t>, </a:t>
            </a:r>
            <a:r>
              <a:rPr lang="ko-KR" altLang="en-US" smtClean="0"/>
              <a:t>커스텀 액션에는 그 밖의 접두어가 붙는다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표준 액션이란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90600" y="3714750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“/brain08/sub.jsp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14400" y="41910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표준 액션임을 표시하는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접두어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515269" y="41060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410200" y="3714750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da-DK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 ” value=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da-DK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0 ”/&gt;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334000" y="419100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커스텀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액션 중 하나임을 표시하는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접두어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5553869" y="41060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자바빈의 다형성을 활용하는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그림에서 화살표로 표시된 부분을 읽어보면 에러의 원인은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ProductInfo</a:t>
            </a:r>
            <a:r>
              <a:rPr lang="en-US" altLang="ko-KR" smtClean="0"/>
              <a:t>.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파일의 </a:t>
            </a:r>
            <a:r>
              <a:rPr lang="en-US" altLang="ko-KR" smtClean="0"/>
              <a:t>2</a:t>
            </a:r>
            <a:r>
              <a:rPr lang="ko-KR" altLang="en-US" smtClean="0"/>
              <a:t>행에 있는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ko-KR" smtClean="0"/>
              <a:t>&gt; </a:t>
            </a:r>
            <a:r>
              <a:rPr lang="ko-KR" altLang="en-US" smtClean="0"/>
              <a:t>액션 태그의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ko-KR" smtClean="0"/>
              <a:t> </a:t>
            </a:r>
            <a:r>
              <a:rPr lang="ko-KR" altLang="en-US" smtClean="0"/>
              <a:t>애트리뷰트 값으로 지정한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mall.ProductInfo</a:t>
            </a:r>
            <a:r>
              <a:rPr lang="ko-KR" altLang="en-US" smtClean="0"/>
              <a:t>가 잘못되었다는 뜻이다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jsp:useBean</a:t>
            </a:r>
            <a:r>
              <a:rPr lang="en-US" altLang="ko-KR" smtClean="0"/>
              <a:t>&gt; </a:t>
            </a:r>
            <a:r>
              <a:rPr lang="ko-KR" altLang="en-US" smtClean="0"/>
              <a:t>표준 액션에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ko-KR" smtClean="0"/>
              <a:t> </a:t>
            </a:r>
            <a:r>
              <a:rPr lang="ko-KR" altLang="en-US" smtClean="0"/>
              <a:t>애트리뷰트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애트리뷰트를 사용하면 문제가 해결된다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자바빈의 호출에 사용되는 표준 액션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90600" y="3429000"/>
          <a:ext cx="5638800" cy="38100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&lt;jsp:useBean type= “mall.ProductInfo” id= “pinfo ” scope= “request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19200" y="39624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추상 클래스 이름은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type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애트리뷰트를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사용해서 지정해야 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2436019" y="3807619"/>
            <a:ext cx="1571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애플릿이란 웹 서버로부터 웹 브라우저로 다운로드되어서 실행되는 자바 클래스의 일종이다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애플릿 클래스를 작성할 때는 일정한 규칙을 지켜야 하는데 그 중 가장 중요한 규칙은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US" altLang="ko-KR" smtClean="0"/>
              <a:t> </a:t>
            </a:r>
            <a:r>
              <a:rPr lang="ko-KR" altLang="en-US" smtClean="0"/>
              <a:t>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javax.swing.Japplet</a:t>
            </a:r>
            <a:r>
              <a:rPr lang="en-US" altLang="ko-KR" smtClean="0"/>
              <a:t> </a:t>
            </a:r>
            <a:r>
              <a:rPr lang="ko-KR" altLang="en-US" smtClean="0"/>
              <a:t>클래스를 상속받아야 한다는 규칙이다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애플릿이 웹 브라우저로 다운로드된 다음에 가장 처음으로 실행되어야 할 코드는 애플릿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 안에 써 넣어야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40973" name="Group 13"/>
          <p:cNvGraphicFramePr>
            <a:graphicFrameLocks noGrp="1"/>
          </p:cNvGraphicFramePr>
          <p:nvPr/>
        </p:nvGraphicFramePr>
        <p:xfrm>
          <a:off x="914400" y="4038600"/>
          <a:ext cx="5791200" cy="1817688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8-12]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아주 간단한 애플릿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HelloJavaApplet extends JApplet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init()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Container contentPane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contentPane.add(new JLabel( “Hello, Java ”, SwingConstants.CENTER));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애플릿이 웹 브라우저 상에서 실행되도록 만들기 위해서는 애플릿 클래스 뿐만 아니라 그</a:t>
            </a:r>
            <a:r>
              <a:rPr lang="en-US" altLang="ko-KR" smtClean="0"/>
              <a:t> </a:t>
            </a:r>
            <a:r>
              <a:rPr lang="ko-KR" altLang="en-US" smtClean="0"/>
              <a:t>애플릿 클래스를 불러오는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문서도 작성해야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문서에서는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EMBED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ko-KR" smtClean="0"/>
              <a:t>&gt; </a:t>
            </a:r>
            <a:r>
              <a:rPr lang="ko-KR" altLang="en-US" smtClean="0"/>
              <a:t>등의 태그를 이용해서 애플릿 클래스를 불러올 수 있지만</a:t>
            </a:r>
            <a:r>
              <a:rPr lang="en-US" altLang="ko-KR" smtClean="0"/>
              <a:t>, </a:t>
            </a:r>
            <a:r>
              <a:rPr lang="ko-KR" altLang="en-US" smtClean="0"/>
              <a:t>웹 브라우저 마다 지원하는 태그의 종류와 문법이 다르다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jsp:plugin</a:t>
            </a:r>
            <a:r>
              <a:rPr lang="en-US" altLang="ko-KR" smtClean="0"/>
              <a:t>&gt; </a:t>
            </a:r>
            <a:r>
              <a:rPr lang="ko-KR" altLang="en-US" smtClean="0"/>
              <a:t>표준 액션을 사용하면 위 태그의 서로 다른 문법에 상관없이 애플릿을 불러올 수 있다</a:t>
            </a:r>
            <a:r>
              <a:rPr lang="en-US" altLang="ko-KR" smtClean="0"/>
              <a:t>. </a:t>
            </a:r>
            <a:r>
              <a:rPr lang="ko-KR" altLang="en-US" smtClean="0"/>
              <a:t>이 액션이 웹 브라우저의 종류와 버전을 인식해서 그에 맞는 태그를 자동으로 생성해주기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42001" name="Group 17"/>
          <p:cNvGraphicFramePr>
            <a:graphicFrameLocks noGrp="1"/>
          </p:cNvGraphicFramePr>
          <p:nvPr/>
        </p:nvGraphicFramePr>
        <p:xfrm>
          <a:off x="990600" y="4343400"/>
          <a:ext cx="6248400" cy="27463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&lt;jsp:plugin type= “applet ” code= “HelloJavaApplet.class ” width= “200 ” height= “100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47800" y="49530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 클래스 파일의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38800" y="4953000"/>
            <a:ext cx="2438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페이지에서 애플릿이 차지하게 될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영역의 넓이와 높이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>
            <a:stCxn id="6" idx="0"/>
          </p:cNvCxnSpPr>
          <p:nvPr/>
        </p:nvCxnSpPr>
        <p:spPr>
          <a:xfrm rot="5400000" flipH="1" flipV="1">
            <a:off x="2819400" y="4114800"/>
            <a:ext cx="3810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6" name="직선 화살표 연결선 13"/>
          <p:cNvCxnSpPr>
            <a:cxnSpLocks noChangeShapeType="1"/>
          </p:cNvCxnSpPr>
          <p:nvPr/>
        </p:nvCxnSpPr>
        <p:spPr bwMode="auto">
          <a:xfrm flipH="1" flipV="1">
            <a:off x="5749925" y="4572000"/>
            <a:ext cx="650875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1997" name="직선 화살표 연결선 15"/>
          <p:cNvCxnSpPr>
            <a:cxnSpLocks noChangeShapeType="1"/>
          </p:cNvCxnSpPr>
          <p:nvPr/>
        </p:nvCxnSpPr>
        <p:spPr bwMode="auto">
          <a:xfrm flipH="1" flipV="1">
            <a:off x="6675438" y="4572000"/>
            <a:ext cx="334962" cy="304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9600" y="1508125"/>
          <a:ext cx="6934200" cy="1819275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8-13] &lt;jsp:plugin&gt;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액션의 사용 예를 보여주는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헬로 자바 애플릿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&lt;jsp:plugin type= “applet ” code= “HelloJavaApplet.class ” width= “200 ” height= “100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01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3605213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81000" y="563880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초기화 파라미터를 필요로 하는 애플릿의 경우에는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jsp:params</a:t>
            </a:r>
            <a:r>
              <a:rPr lang="en-US" altLang="ko-KR" smtClean="0"/>
              <a:t>&gt; </a:t>
            </a:r>
            <a:r>
              <a:rPr lang="ko-KR" altLang="en-US" smtClean="0"/>
              <a:t>표준 액션을 이용해서 애플릿의 초기화 파라미터를 기술하면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44045" name="Group 13"/>
          <p:cNvGraphicFramePr>
            <a:graphicFrameLocks noGrp="1"/>
          </p:cNvGraphicFramePr>
          <p:nvPr/>
        </p:nvGraphicFramePr>
        <p:xfrm>
          <a:off x="914400" y="2286000"/>
          <a:ext cx="5638800" cy="1189038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&lt;jsp:plugin type= “applet ” code= “GreetingApplet.class ”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&lt;jsp:params&gt;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&lt;jsp:param name= “GREETING ” value= “Good Morning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&lt;jsp:param name= “FONT ” value= “Algerian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&lt;/jsp:params&gt;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&lt;/jsp:plugin&gt;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1295400" y="2706688"/>
            <a:ext cx="4108450" cy="36036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95800" y="35814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구부러진 연결선 15"/>
          <p:cNvCxnSpPr>
            <a:stCxn id="12" idx="0"/>
          </p:cNvCxnSpPr>
          <p:nvPr/>
        </p:nvCxnSpPr>
        <p:spPr>
          <a:xfrm rot="16200000" flipV="1">
            <a:off x="4953000" y="3124200"/>
            <a:ext cx="4572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45079" name="Group 23"/>
          <p:cNvGraphicFramePr>
            <a:graphicFrameLocks noGrp="1"/>
          </p:cNvGraphicFramePr>
          <p:nvPr/>
        </p:nvGraphicFramePr>
        <p:xfrm>
          <a:off x="609600" y="1508125"/>
          <a:ext cx="5791200" cy="4618038"/>
        </p:xfrm>
        <a:graphic>
          <a:graphicData uri="http://schemas.openxmlformats.org/drawingml/2006/table">
            <a:tbl>
              <a:tblPr/>
              <a:tblGrid>
                <a:gridCol w="5791200"/>
              </a:tblGrid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8-14] &lt;jsp:plugin&gt;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표준 액션에 애플릿의 초기화 파라미터를 설정하는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GreetingApplet extends JApplet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init()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greeting = getParameter( “GREETING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font = getParameter( “FONT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Container contentPane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JLabel label = new JLabel(greeting, SwingConstants.CENTER);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label.setFont(new Font(font, Font.PLAIN, 20));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contentPane.add(label);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”text/html;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애플릿으로 인사하기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&lt;jsp:plugin type= “applet ” code= “GreetingApplet.class ”  width= “500 ” height= “200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&lt;jsp:params&gt;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&lt;jsp:param name= “GREETING ” value= “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기체후 일향 만강하시옵니까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&lt;jsp:param name= “FONT ” value= “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궁서체 ”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&lt;/jsp:params&gt;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&lt;/jsp:plugin&gt;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49325" y="2732088"/>
            <a:ext cx="2900363" cy="28575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0438" y="3194050"/>
            <a:ext cx="3657600" cy="46196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58900" y="5149850"/>
            <a:ext cx="4344988" cy="34766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53200" y="19812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가져옵니다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2000" y="1839913"/>
            <a:ext cx="10668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 클래스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2000" y="3962400"/>
            <a:ext cx="2438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 클래스를 불러오는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5073" name="구부러진 연결선 19"/>
          <p:cNvCxnSpPr>
            <a:cxnSpLocks noChangeShapeType="1"/>
          </p:cNvCxnSpPr>
          <p:nvPr/>
        </p:nvCxnSpPr>
        <p:spPr bwMode="auto">
          <a:xfrm rot="10800000" flipV="1">
            <a:off x="3886200" y="2057400"/>
            <a:ext cx="2647950" cy="8382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직사각형 20"/>
          <p:cNvSpPr/>
          <p:nvPr/>
        </p:nvSpPr>
        <p:spPr>
          <a:xfrm>
            <a:off x="6553200" y="3286125"/>
            <a:ext cx="2209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값을 이용해서 애플릿 안에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라벨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텍스트 출력용 컴포넌트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만듭니다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구부러진 연결선 22"/>
          <p:cNvCxnSpPr>
            <a:stCxn id="21" idx="1"/>
          </p:cNvCxnSpPr>
          <p:nvPr/>
        </p:nvCxnSpPr>
        <p:spPr>
          <a:xfrm rot="10800000">
            <a:off x="4648200" y="3438525"/>
            <a:ext cx="1905000" cy="152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53200" y="5310188"/>
            <a:ext cx="213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애플릿의 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설정합니다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5077" name="구부러진 연결선 25"/>
          <p:cNvCxnSpPr>
            <a:cxnSpLocks noChangeShapeType="1"/>
            <a:stCxn id="24" idx="1"/>
          </p:cNvCxnSpPr>
          <p:nvPr/>
        </p:nvCxnSpPr>
        <p:spPr bwMode="auto">
          <a:xfrm rot="10800000">
            <a:off x="5700713" y="5318125"/>
            <a:ext cx="852487" cy="106363"/>
          </a:xfrm>
          <a:prstGeom prst="curvedConnector3">
            <a:avLst>
              <a:gd name="adj1" fmla="val 49907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애플릿을 불러오는 태그를 만드는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pic>
        <p:nvPicPr>
          <p:cNvPr id="4608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59150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33400" y="495300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스크립팅 요소를 대신하는 표준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장에서 배웠던 스크립팅 요소인 스크립틀릿</a:t>
            </a:r>
            <a:r>
              <a:rPr lang="en-US" altLang="ko-KR" smtClean="0"/>
              <a:t>, </a:t>
            </a:r>
            <a:r>
              <a:rPr lang="ko-KR" altLang="en-US" smtClean="0"/>
              <a:t>익스프레션</a:t>
            </a:r>
            <a:r>
              <a:rPr lang="en-US" altLang="ko-KR" smtClean="0"/>
              <a:t>, </a:t>
            </a:r>
            <a:r>
              <a:rPr lang="ko-KR" altLang="en-US" smtClean="0"/>
              <a:t>선언부를 대신해서 사용할 수 있는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jsp:scriptlet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jsp:expression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jsp:declaration</a:t>
            </a:r>
            <a:r>
              <a:rPr lang="en-US" altLang="ko-KR" smtClean="0"/>
              <a:t>&gt;</a:t>
            </a:r>
            <a:r>
              <a:rPr lang="ko-KR" altLang="en-US" smtClean="0"/>
              <a:t> 표준 액션도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그 밖에 유용한 표준 액션들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90600" y="2346325"/>
          <a:ext cx="3124200" cy="3810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&lt;jsp:scriptlet&gt;int cnt = 0;&lt;/jsp:scriptlet&gt;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800600" y="2346325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스크립틀릿과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동일한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역할을 하는 표준 액션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4138613" y="2566988"/>
            <a:ext cx="609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90600" y="3032125"/>
          <a:ext cx="3124200" cy="3810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&lt;jsp:expression&gt;cnt+1&lt;/jsp:expression&gt;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800600" y="3032125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익스프레션과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동일한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역할을 하는 표준 액션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4138613" y="3252788"/>
            <a:ext cx="609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990600" y="3870325"/>
          <a:ext cx="3124200" cy="1006475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&lt;jsp:declaration&gt;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private int add(int num1, int num2)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return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&lt;/jsp:declaration&gt;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800600" y="4098925"/>
            <a:ext cx="160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선언부와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동일한 역할을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하는 표준 액션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4138613" y="4319588"/>
            <a:ext cx="609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</a:t>
            </a:r>
            <a:r>
              <a:rPr lang="ko-KR" altLang="en-US" smtClean="0"/>
              <a:t>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페이지에서 다른 웹 자원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 등</a:t>
            </a:r>
            <a:r>
              <a:rPr lang="en-US" altLang="ko-KR" smtClean="0"/>
              <a:t>)</a:t>
            </a:r>
            <a:r>
              <a:rPr lang="ko-KR" altLang="en-US" smtClean="0"/>
              <a:t>을 포함시키고자 할 때 사용하는 표준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표준 액션에는 포함할 웹 자원의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지정하는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ko-KR" smtClean="0"/>
              <a:t> </a:t>
            </a:r>
            <a:r>
              <a:rPr lang="ko-KR" altLang="en-US" smtClean="0"/>
              <a:t>애트리뷰트를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액션 태그는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문법을 따르므로 단독 태그일 경우에는 위와 같이 </a:t>
            </a:r>
            <a:r>
              <a:rPr lang="en-US" altLang="ko-KR" smtClean="0"/>
              <a:t>‘/&gt;’</a:t>
            </a:r>
            <a:r>
              <a:rPr lang="ko-KR" altLang="en-US" smtClean="0"/>
              <a:t>로 끝나도록 만들어야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 위와 같은 액션 태그가 있으면</a:t>
            </a:r>
            <a:r>
              <a:rPr lang="en-US" altLang="ko-KR" smtClean="0"/>
              <a:t>, </a:t>
            </a:r>
            <a:r>
              <a:rPr lang="ko-KR" altLang="en-US" smtClean="0"/>
              <a:t>웹 컨테이너는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처리할 때 이 태그의 위치에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Copryright.html</a:t>
            </a:r>
            <a:r>
              <a:rPr lang="ko-KR" altLang="en-US" smtClean="0"/>
              <a:t>의 내용을 대신 출력한다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90600" y="2647950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“Copyright.html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24000" y="32004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Copyright.html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하는 표준 액션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2582069" y="3115469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14352" name="Group 16"/>
          <p:cNvGraphicFramePr>
            <a:graphicFrameLocks noGrp="1"/>
          </p:cNvGraphicFramePr>
          <p:nvPr/>
        </p:nvGraphicFramePr>
        <p:xfrm>
          <a:off x="609600" y="1447800"/>
          <a:ext cx="6019800" cy="24892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8-1] &lt;jsp:include&gt;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액션의 사용 예를 보여주는 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21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책 소개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책 소개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제목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뇌를 자극하는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프로그래밍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저자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김윤명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페이지수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908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&lt;jsp:include page= “Copyright.html 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724400" y="34290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Copyright.html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구부러진 연결선 14"/>
          <p:cNvCxnSpPr>
            <a:stCxn id="11" idx="1"/>
          </p:cNvCxnSpPr>
          <p:nvPr/>
        </p:nvCxnSpPr>
        <p:spPr>
          <a:xfrm rot="10800000">
            <a:off x="4191000" y="3429000"/>
            <a:ext cx="5334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38613"/>
            <a:ext cx="49530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04800" y="6253163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포함할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액션이 속하는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다른 디렉터리에 있으면 그에 해당하는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다음과 같이 쓰면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액션은 다른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포함시키기 위해서도 사용될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90600" y="2179638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“common/Copyright.html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62200" y="2655888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상대적인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3421062" y="2570163"/>
            <a:ext cx="16986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90600" y="2998788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“/common/Copyright.html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524000" y="3475038"/>
            <a:ext cx="3505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슬래시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(/)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시작하는 값은 웹 애플리케이션 디렉터리를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기준으로 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경로명입니다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3039269" y="3390106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14400" y="4572000"/>
          <a:ext cx="3200400" cy="3810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“Date.jsp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697413" y="4572000"/>
            <a:ext cx="322738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같은 디렉터리에 있는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Date.jsp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하는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표준 액션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rot="10800000" flipV="1">
            <a:off x="4191000" y="4724400"/>
            <a:ext cx="506413" cy="4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14400" y="5334000"/>
          <a:ext cx="3200400" cy="3810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&lt;jsp:include page= “/util/Date.jsp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697413" y="5334000"/>
            <a:ext cx="322738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디렉터리의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util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있는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Date.jsp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하는 표준 액션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rot="10800000" flipV="1">
            <a:off x="4191000" y="5486400"/>
            <a:ext cx="506413" cy="4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16407" name="Group 23"/>
          <p:cNvGraphicFramePr>
            <a:graphicFrameLocks noGrp="1"/>
          </p:cNvGraphicFramePr>
          <p:nvPr/>
        </p:nvGraphicFramePr>
        <p:xfrm>
          <a:off x="609600" y="1447800"/>
          <a:ext cx="6019800" cy="24892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8-2] &lt;jsp:include&gt;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액션의 사용 예를 보여주는 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21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당첨자 명단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당첨자 명단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14553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연흥부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63563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심청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73992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이몽룡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&lt;jsp:include page= “Now.jsp ”/&gt;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6800" y="4343400"/>
          <a:ext cx="6019800" cy="1676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contentType=“text/html; charset=euc-kr”%&gt;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import=“java.util.*”%&gt;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GregorianCalendar now = new GregorianCalendar();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String date = String.format(“%TY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%Tm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%Td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일”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now,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String time = String.format(“%Tp %TR”,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&lt;%= date %&gt; &lt;%= time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23" name="오른쪽 중괄호 22"/>
          <p:cNvSpPr/>
          <p:nvPr/>
        </p:nvSpPr>
        <p:spPr>
          <a:xfrm>
            <a:off x="6019800" y="4953000"/>
            <a:ext cx="1524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2327275" y="3408363"/>
            <a:ext cx="1376363" cy="941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24200" y="3581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Now.jsp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include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43600" y="58674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시스템 시계로부터 현재 시각을 가져다가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YY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MM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포맷의 날짜와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AM/PM</a:t>
            </a:r>
          </a:p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hh:mm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포맷의 시각으로 편집합니다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2" name="Shape 31"/>
          <p:cNvCxnSpPr>
            <a:stCxn id="30" idx="0"/>
          </p:cNvCxnSpPr>
          <p:nvPr/>
        </p:nvCxnSpPr>
        <p:spPr>
          <a:xfrm rot="16200000" flipV="1">
            <a:off x="6438900" y="4991100"/>
            <a:ext cx="685800" cy="1066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en-US" altLang="ko-KR" smtClean="0"/>
              <a:t>&gt;</a:t>
            </a:r>
            <a:r>
              <a:rPr lang="ko-KR" altLang="en-US" smtClean="0"/>
              <a:t>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다른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페이지로 제어를 넘기고자 할 때 사용하는 표준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</a:t>
            </a:r>
            <a:r>
              <a:rPr lang="ko-KR" altLang="en-US" smtClean="0"/>
              <a:t>와 마찬가지로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ko-KR" smtClean="0"/>
              <a:t> </a:t>
            </a:r>
            <a:r>
              <a:rPr lang="ko-KR" altLang="en-US" smtClean="0"/>
              <a:t>애트리뷰트를 이용해서 해당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90600" y="3021013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“Next.jsp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24000" y="3495675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Next.jsp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실행의 제어를 넘기는 표준 액션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2582069" y="3410744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en-US" altLang="ko-KR" smtClean="0"/>
              <a:t>&gt; </a:t>
            </a:r>
            <a:r>
              <a:rPr lang="ko-KR" altLang="en-US" smtClean="0"/>
              <a:t>표준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JSP </a:t>
            </a:r>
            <a:r>
              <a:rPr lang="ko-KR" altLang="en-US" smtClean="0"/>
              <a:t>페이지의 모듈화에 사용되는 표준 액션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66800" y="1600200"/>
          <a:ext cx="6019800" cy="1752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8-3] &lt;jsp:forward&gt;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액션의 사용 예를 보여주는 예제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int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for (int cnt = 1; cnt &lt;= 100;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sum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request.setAttribute(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“HundredResult.jsp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90600" y="3962400"/>
          <a:ext cx="6096000" cy="14478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352800" y="3581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실행의 제어를 넘긴다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91000" y="54864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앞 장에서 배운 익스프레션 언어를 이용해서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결과를 출력한다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2895601" y="3581400"/>
            <a:ext cx="609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6" idx="1"/>
          </p:cNvCxnSpPr>
          <p:nvPr/>
        </p:nvCxnSpPr>
        <p:spPr>
          <a:xfrm rot="10800000">
            <a:off x="3886200" y="4953000"/>
            <a:ext cx="304800" cy="7239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35115</TotalTime>
  <Words>2872</Words>
  <Application>Microsoft Office PowerPoint</Application>
  <PresentationFormat>On-screen Show (4:3)</PresentationFormat>
  <Paragraphs>2841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표준 액션</vt:lpstr>
      <vt:lpstr>슬라이드 2</vt:lpstr>
      <vt:lpstr>1. 표준 액션이란?</vt:lpstr>
      <vt:lpstr>2. JSP 페이지의 모듈화에 사용되는 표준 액션</vt:lpstr>
      <vt:lpstr>2. JSP 페이지의 모듈화에 사용되는 표준 액션</vt:lpstr>
      <vt:lpstr>2. JSP 페이지의 모듈화에 사용되는 표준 액션</vt:lpstr>
      <vt:lpstr>2. JSP 페이지의 모듈화에 사용되는 표준 액션</vt:lpstr>
      <vt:lpstr>2. JSP 페이지의 모듈화에 사용되는 표준 액션</vt:lpstr>
      <vt:lpstr>2. JSP 페이지의 모듈화에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3. 자바빈의 호출에 사용되는 표준 액션</vt:lpstr>
      <vt:lpstr>4. 그 밖에 유용한 표준 액션들</vt:lpstr>
      <vt:lpstr>4. 그 밖에 유용한 표준 액션들</vt:lpstr>
      <vt:lpstr>4. 그 밖에 유용한 표준 액션들</vt:lpstr>
      <vt:lpstr>4. 그 밖에 유용한 표준 액션들</vt:lpstr>
      <vt:lpstr>4. 그 밖에 유용한 표준 액션들</vt:lpstr>
      <vt:lpstr>4. 그 밖에 유용한 표준 액션들</vt:lpstr>
      <vt:lpstr>4. 그 밖에 유용한 표준 액션들</vt:lpstr>
      <vt:lpstr>슬라이드 38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3663</cp:revision>
  <dcterms:created xsi:type="dcterms:W3CDTF">2004-07-21T02:43:03Z</dcterms:created>
  <dcterms:modified xsi:type="dcterms:W3CDTF">2011-08-09T21:35:33Z</dcterms:modified>
</cp:coreProperties>
</file>