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81"/>
  </p:notesMasterIdLst>
  <p:handoutMasterIdLst>
    <p:handoutMasterId r:id="rId82"/>
  </p:handoutMasterIdLst>
  <p:sldIdLst>
    <p:sldId id="256" r:id="rId2"/>
    <p:sldId id="380" r:id="rId3"/>
    <p:sldId id="381" r:id="rId4"/>
    <p:sldId id="383" r:id="rId5"/>
    <p:sldId id="384" r:id="rId6"/>
    <p:sldId id="385" r:id="rId7"/>
    <p:sldId id="386" r:id="rId8"/>
    <p:sldId id="388" r:id="rId9"/>
    <p:sldId id="387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46" r:id="rId59"/>
    <p:sldId id="447" r:id="rId60"/>
    <p:sldId id="448" r:id="rId61"/>
    <p:sldId id="445" r:id="rId62"/>
    <p:sldId id="437" r:id="rId63"/>
    <p:sldId id="453" r:id="rId64"/>
    <p:sldId id="454" r:id="rId65"/>
    <p:sldId id="452" r:id="rId66"/>
    <p:sldId id="438" r:id="rId67"/>
    <p:sldId id="449" r:id="rId68"/>
    <p:sldId id="439" r:id="rId69"/>
    <p:sldId id="450" r:id="rId70"/>
    <p:sldId id="440" r:id="rId71"/>
    <p:sldId id="451" r:id="rId72"/>
    <p:sldId id="441" r:id="rId73"/>
    <p:sldId id="455" r:id="rId74"/>
    <p:sldId id="442" r:id="rId75"/>
    <p:sldId id="456" r:id="rId76"/>
    <p:sldId id="443" r:id="rId77"/>
    <p:sldId id="457" r:id="rId78"/>
    <p:sldId id="444" r:id="rId79"/>
    <p:sldId id="275" r:id="rId8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711" autoAdjust="0"/>
  </p:normalViewPr>
  <p:slideViewPr>
    <p:cSldViewPr>
      <p:cViewPr>
        <p:scale>
          <a:sx n="75" d="100"/>
          <a:sy n="75" d="100"/>
        </p:scale>
        <p:origin x="-468" y="-75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8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D8C0378B-6042-4A77-A229-C2F506C8EFE5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0498F56-1BE2-407F-9875-00FE942C13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22236DC-CAC1-4CBF-97D8-7B19F8EE2828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209831D6-5B4D-4A9F-B837-7A6D76071D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B732D7DA-57A5-4D0F-962F-8EC59BD2BFE1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/65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B2D71D5-5E47-44A6-9724-01A9A5AD7FFB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/78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0" r:id="rId3"/>
    <p:sldLayoutId id="2147484293" r:id="rId4"/>
    <p:sldLayoutId id="214748428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9218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en-US" altLang="ko-KR" smtClean="0"/>
              <a:t>JSTL </a:t>
            </a:r>
            <a:r>
              <a:rPr lang="ko-KR" altLang="en-US" smtClean="0"/>
              <a:t>사용하기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다운로드 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왼쪽 메뉴에서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Downloads</a:t>
            </a:r>
            <a:r>
              <a:rPr lang="ko-KR" altLang="en-US" smtClean="0"/>
              <a:t>를 선택한다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다운로드 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앞 페이지 화면에서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Taglibs</a:t>
            </a:r>
            <a:r>
              <a:rPr lang="ko-KR" altLang="en-US" smtClean="0"/>
              <a:t>를 선택한다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620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다운로드 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앞 페이지 화면에서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Standard 1.1 Taglib</a:t>
            </a:r>
            <a:r>
              <a:rPr lang="ko-KR" altLang="en-US" smtClean="0"/>
              <a:t>를 선택한다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다운로드 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앞 페이지 화면에서 </a:t>
            </a:r>
            <a:r>
              <a:rPr lang="en-US" altLang="ko-KR" smtClean="0"/>
              <a:t>1.1.2.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zip</a:t>
            </a:r>
            <a:r>
              <a:rPr lang="en-US" altLang="ko-KR" smtClean="0"/>
              <a:t> </a:t>
            </a:r>
            <a:r>
              <a:rPr lang="ko-KR" altLang="en-US" smtClean="0"/>
              <a:t>파일을 선택해서 다운로드 받는다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457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톰캣에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1.1.2.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zip</a:t>
            </a:r>
            <a:r>
              <a:rPr lang="en-US" altLang="ko-KR" smtClean="0"/>
              <a:t> </a:t>
            </a:r>
            <a:r>
              <a:rPr lang="ko-KR" altLang="en-US" smtClean="0"/>
              <a:t>파일을 열어보면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jakarta-taglibs-standard-1.1.2</a:t>
            </a:r>
            <a:r>
              <a:rPr lang="ko-KR" altLang="en-US" smtClean="0"/>
              <a:t>라는 디렉터리가 있고</a:t>
            </a:r>
            <a:r>
              <a:rPr lang="en-US" altLang="ko-KR" smtClean="0"/>
              <a:t>, </a:t>
            </a:r>
            <a:r>
              <a:rPr lang="ko-KR" altLang="en-US" smtClean="0"/>
              <a:t>그 아래에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lib</a:t>
            </a:r>
            <a:r>
              <a:rPr lang="ko-KR" altLang="en-US" smtClean="0"/>
              <a:t>라는 서브디렉터리가 있으며</a:t>
            </a:r>
            <a:r>
              <a:rPr lang="en-US" altLang="ko-KR" smtClean="0"/>
              <a:t>, </a:t>
            </a:r>
            <a:r>
              <a:rPr lang="ko-KR" altLang="en-US" smtClean="0"/>
              <a:t>그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라이브러리 파일이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457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09800"/>
            <a:ext cx="4772025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048000"/>
            <a:ext cx="18764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257800" y="3276600"/>
            <a:ext cx="838200" cy="3048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48000" y="3694113"/>
            <a:ext cx="636588" cy="3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3400" y="5105400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jakarta-taglibs-standard-1.1.2/lib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디렉터리로 가 보세요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 flipH="1" flipV="1">
            <a:off x="1143000" y="4495800"/>
            <a:ext cx="838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86400" y="518160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jstl.jar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standard.jar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있을 것입니다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Shape 15"/>
          <p:cNvCxnSpPr>
            <a:stCxn id="14" idx="1"/>
          </p:cNvCxnSpPr>
          <p:nvPr/>
        </p:nvCxnSpPr>
        <p:spPr>
          <a:xfrm rot="10800000" flipH="1">
            <a:off x="5486400" y="3581400"/>
            <a:ext cx="304800" cy="1752600"/>
          </a:xfrm>
          <a:prstGeom prst="curvedConnector4">
            <a:avLst>
              <a:gd name="adj1" fmla="val -75000"/>
              <a:gd name="adj2" fmla="val 5434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톰캣에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09 </a:t>
            </a:r>
            <a:r>
              <a:rPr lang="ko-KR" altLang="en-US" smtClean="0"/>
              <a:t>웹 애플리케이션 디렉터리와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WEB-INF/lib</a:t>
            </a:r>
            <a:r>
              <a:rPr lang="en-US" altLang="ko-KR" smtClean="0"/>
              <a:t> </a:t>
            </a:r>
            <a:r>
              <a:rPr lang="ko-KR" altLang="en-US" smtClean="0"/>
              <a:t>서브디렉터리를 만들고</a:t>
            </a:r>
            <a:r>
              <a:rPr lang="en-US" altLang="ko-KR" smtClean="0"/>
              <a:t>, </a:t>
            </a:r>
            <a:r>
              <a:rPr lang="ko-KR" altLang="en-US" smtClean="0"/>
              <a:t>다음과 같이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을 설치한다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2560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58674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오른쪽 중괄호 14"/>
          <p:cNvSpPr/>
          <p:nvPr/>
        </p:nvSpPr>
        <p:spPr>
          <a:xfrm>
            <a:off x="6096000" y="3429000"/>
            <a:ext cx="762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00400" y="5486400"/>
            <a:ext cx="914400" cy="4572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4800" y="5029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brain09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디렉터리를 만들고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아래에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WEB-INF/lib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만드세요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Shape 19"/>
          <p:cNvCxnSpPr>
            <a:stCxn id="18" idx="2"/>
          </p:cNvCxnSpPr>
          <p:nvPr/>
        </p:nvCxnSpPr>
        <p:spPr>
          <a:xfrm rot="16200000" flipH="1">
            <a:off x="2171700" y="4838700"/>
            <a:ext cx="76200" cy="1828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15000" y="41910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압축 파일에서 꺼낸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JSTL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brain09/WEB-INF/lib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설치하세요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5" name="Shape 24"/>
          <p:cNvCxnSpPr>
            <a:stCxn id="21" idx="0"/>
          </p:cNvCxnSpPr>
          <p:nvPr/>
        </p:nvCxnSpPr>
        <p:spPr>
          <a:xfrm rot="16200000" flipV="1">
            <a:off x="6267450" y="3562350"/>
            <a:ext cx="609600" cy="647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</a:t>
            </a:r>
            <a:r>
              <a:rPr lang="ko-KR" altLang="en-US" smtClean="0"/>
              <a:t>은 변수를 선언하고 초기값을 대입하는 커스텀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 프로그램에서 변수를 선언할 때는 기본적으로 변수의 타입과 이름을 기술하고</a:t>
            </a:r>
            <a:r>
              <a:rPr lang="en-US" altLang="ko-KR" smtClean="0"/>
              <a:t>, </a:t>
            </a:r>
            <a:r>
              <a:rPr lang="ko-KR" altLang="en-US" smtClean="0"/>
              <a:t>선택적으로 초기값을 기술한다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액션을 이용해서 변수를 선언할 때는 변수의 타입을 쓰지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 값 위치에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쓸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524000" y="2667000"/>
          <a:ext cx="1905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num=100;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905000" y="3143250"/>
            <a:ext cx="838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2278063" y="30575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19400" y="31432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초기값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V="1">
            <a:off x="2933700" y="30099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14400" y="3173413"/>
            <a:ext cx="99060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변수의 타입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>
            <a:stCxn id="29" idx="0"/>
          </p:cNvCxnSpPr>
          <p:nvPr/>
        </p:nvCxnSpPr>
        <p:spPr>
          <a:xfrm rot="5400000" flipH="1" flipV="1">
            <a:off x="1594643" y="2786857"/>
            <a:ext cx="201613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524000" y="4038600"/>
          <a:ext cx="2667000" cy="3810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“num ” value= “100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209800" y="4514850"/>
            <a:ext cx="8382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5400000" flipH="1" flipV="1">
            <a:off x="2582863" y="44291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05200" y="451485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초기값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16200000" flipV="1">
            <a:off x="3619500" y="43815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219200" y="54102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“sum ” value= “${num1+num2}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667000" y="5886450"/>
            <a:ext cx="3124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값으로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식을 쓸 수도 있습니다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3954463" y="5800725"/>
            <a:ext cx="1698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27662" name="Group 14"/>
          <p:cNvGraphicFramePr>
            <a:graphicFrameLocks noGrp="1"/>
          </p:cNvGraphicFramePr>
          <p:nvPr/>
        </p:nvGraphicFramePr>
        <p:xfrm>
          <a:off x="609600" y="1539875"/>
          <a:ext cx="6019800" cy="23955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9-1] &lt;c:set&gt;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 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“num1 ” value= “7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“num2 ” value= “9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“result ” value= “${num1*num2}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곱셈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${num1}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과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${num2}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 곱은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14800"/>
            <a:ext cx="39624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354013" y="5876925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액션을 이용해서 선언한 변수는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ko-KR" smtClean="0"/>
              <a:t> </a:t>
            </a:r>
            <a:r>
              <a:rPr lang="ko-KR" altLang="en-US" smtClean="0"/>
              <a:t>데이터 영역의 애트리뷰트가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태그에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ko-KR" altLang="en-US" smtClean="0"/>
              <a:t> 애트리뷰트를 추가하고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page, request, session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ko-KR" smtClean="0"/>
              <a:t> </a:t>
            </a:r>
            <a:r>
              <a:rPr lang="ko-KR" altLang="en-US" smtClean="0"/>
              <a:t>중 한 값을 지정하면 선언된 변수가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page,</a:t>
            </a:r>
            <a:r>
              <a:rPr lang="ko-KR" altLang="en-US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request, session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ko-KR" smtClean="0"/>
              <a:t> </a:t>
            </a:r>
            <a:r>
              <a:rPr lang="ko-KR" altLang="en-US" smtClean="0"/>
              <a:t>데이터 영역의 애트리뷰트가 되도록 지정하는 것도 가능하다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</a:t>
            </a:r>
            <a:r>
              <a:rPr lang="ko-KR" altLang="en-US" smtClean="0"/>
              <a:t> 값을 지정하고 나서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altLang="ko-KR" smtClean="0"/>
              <a:t> </a:t>
            </a:r>
            <a:r>
              <a:rPr lang="ko-KR" altLang="en-US" smtClean="0"/>
              <a:t>메서드를 통해 다른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페이지를 호출하면 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안에서도 선언된 변수를 사용할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9200" y="3048000"/>
          <a:ext cx="4343400" cy="3810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“PRICE ” value= “15000 ” scope= “request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29000" y="3522663"/>
            <a:ext cx="1981200" cy="28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변수가 저장될 데이터 영역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4715669" y="3437731"/>
            <a:ext cx="1714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9600" y="1447800"/>
          <a:ext cx="6019800" cy="18891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9-2] &lt;c:set&gt;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“CODE” value= “80012 ” 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“NAME”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온습도계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“PRICE” value= “15000 ” scope= “request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“ProductInfoView.jsp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22" name="Group 26"/>
          <p:cNvGraphicFramePr>
            <a:graphicFrameLocks noGrp="1"/>
          </p:cNvGraphicFramePr>
          <p:nvPr/>
        </p:nvGraphicFramePr>
        <p:xfrm>
          <a:off x="609600" y="3879850"/>
          <a:ext cx="6019800" cy="191611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상품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상품 정보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상품코드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${CODE}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상품명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${NAME}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단가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${PRICE}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원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105400" y="34099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86200" y="4884738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있는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값을 가져다가 출력합니다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95600" y="3532188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716" name="직선 화살표 연결선 16"/>
          <p:cNvCxnSpPr>
            <a:cxnSpLocks noChangeShapeType="1"/>
          </p:cNvCxnSpPr>
          <p:nvPr/>
        </p:nvCxnSpPr>
        <p:spPr bwMode="auto">
          <a:xfrm flipH="1">
            <a:off x="2647950" y="3352800"/>
            <a:ext cx="12700" cy="5238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" name="오른쪽 중괄호 18"/>
          <p:cNvSpPr/>
          <p:nvPr/>
        </p:nvSpPr>
        <p:spPr>
          <a:xfrm>
            <a:off x="4953000" y="2209800"/>
            <a:ext cx="2286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구부러진 연결선 22"/>
          <p:cNvCxnSpPr>
            <a:stCxn id="13" idx="3"/>
          </p:cNvCxnSpPr>
          <p:nvPr/>
        </p:nvCxnSpPr>
        <p:spPr>
          <a:xfrm flipH="1" flipV="1">
            <a:off x="5257800" y="2438400"/>
            <a:ext cx="1524000" cy="1162050"/>
          </a:xfrm>
          <a:prstGeom prst="curvedConnector3">
            <a:avLst>
              <a:gd name="adj1" fmla="val -2833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중괄호 24"/>
          <p:cNvSpPr/>
          <p:nvPr/>
        </p:nvSpPr>
        <p:spPr>
          <a:xfrm>
            <a:off x="3048000" y="4953000"/>
            <a:ext cx="1524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구부러진 연결선 26"/>
          <p:cNvCxnSpPr>
            <a:stCxn id="14" idx="1"/>
          </p:cNvCxnSpPr>
          <p:nvPr/>
        </p:nvCxnSpPr>
        <p:spPr>
          <a:xfrm rot="10800000" flipV="1">
            <a:off x="3276600" y="5075238"/>
            <a:ext cx="609600" cy="1063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이란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페이지를 작성할 때 유용하게 사용할 수 있는 여러 가지 커스텀 액션과 함수가 포함되어 있는 라이브러리이다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이 라이브러리는 인터넷에서 무상으로 다운로드 받을 수 있는데 이 장에서는 라이브러리를 다운로드 받아서 설치하고 사용하는 방법을 알아보자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이란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JSTL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설치하기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코어 라이브러리 사용하기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포매팅 라이브러리 사용하기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함수 라이브러리 사용하기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c:remove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액션을 이용해서 선언한 변수는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page, request, session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ko-KR" smtClean="0"/>
              <a:t> </a:t>
            </a:r>
            <a:r>
              <a:rPr lang="ko-KR" altLang="en-US" smtClean="0"/>
              <a:t>데이터 영역의</a:t>
            </a:r>
            <a:r>
              <a:rPr lang="en-US" altLang="ko-KR" smtClean="0"/>
              <a:t> </a:t>
            </a:r>
            <a:r>
              <a:rPr lang="ko-KR" altLang="en-US" smtClean="0"/>
              <a:t>애트리뷰트로 저장되므로</a:t>
            </a:r>
            <a:r>
              <a:rPr lang="en-US" altLang="ko-KR" smtClean="0"/>
              <a:t>, </a:t>
            </a:r>
            <a:r>
              <a:rPr lang="ko-KR" altLang="en-US" smtClean="0"/>
              <a:t>자바 변수와 달리</a:t>
            </a:r>
            <a:r>
              <a:rPr lang="en-US" altLang="ko-KR" smtClean="0"/>
              <a:t> </a:t>
            </a:r>
            <a:r>
              <a:rPr lang="ko-KR" altLang="en-US" smtClean="0"/>
              <a:t>인위적으로 삭제해야 할 필요가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c:remove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이런 애트리뷰트를 삭제하는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 코드는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page, request, session, application </a:t>
            </a:r>
            <a:r>
              <a:rPr lang="ko-KR" altLang="en-US" smtClean="0"/>
              <a:t>데이터 영역에 저장되어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ko-KR" altLang="en-US" smtClean="0"/>
              <a:t>이라는 이름의 애트리뷰트를 모두 찾아서 제거한다</a:t>
            </a:r>
            <a:r>
              <a:rPr lang="en-US" altLang="ko-KR" smtClean="0"/>
              <a:t>. </a:t>
            </a:r>
            <a:r>
              <a:rPr lang="ko-KR" altLang="en-US" smtClean="0"/>
              <a:t>특정 영역의 애트리뷰트만 제거하려면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ko-KR" smtClean="0"/>
              <a:t> </a:t>
            </a:r>
            <a:r>
              <a:rPr lang="ko-KR" altLang="en-US" smtClean="0"/>
              <a:t>애트리뷰트를 사용하면 된다</a:t>
            </a:r>
            <a:r>
              <a:rPr lang="en-US" altLang="ko-KR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524000" y="271145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&lt;c:remove var= “num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19400" y="3187700"/>
            <a:ext cx="9906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6200000" flipV="1">
            <a:off x="2956719" y="3077369"/>
            <a:ext cx="17303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24000" y="4768850"/>
          <a:ext cx="3352800" cy="38100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&lt;c:remove var= “code ” scope= “request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667000" y="5245100"/>
            <a:ext cx="31242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있는 변수를 제거합니다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V="1">
            <a:off x="4100513" y="5135563"/>
            <a:ext cx="1793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c:if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c:if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 프로그램의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mtClean="0"/>
              <a:t> </a:t>
            </a:r>
            <a:r>
              <a:rPr lang="ko-KR" altLang="en-US" smtClean="0"/>
              <a:t>문과 비슷한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자바 프로그램에서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mtClean="0"/>
              <a:t> </a:t>
            </a: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문을</a:t>
            </a:r>
            <a:r>
              <a:rPr lang="ko-KR" altLang="en-US" smtClean="0"/>
              <a:t> 작성하는 방법은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c:if</a:t>
            </a:r>
            <a:r>
              <a:rPr lang="en-US" altLang="ko-KR" smtClean="0"/>
              <a:t>&gt; </a:t>
            </a:r>
            <a:r>
              <a:rPr lang="ko-KR" altLang="en-US" smtClean="0"/>
              <a:t>커스텀 액션에서는 조건식을 괄호 안에 쓰는 것은 아니라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ko-KR" altLang="en-US" smtClean="0"/>
              <a:t>라는 이름의 애트리뷰트 값으로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1771" name="Group 27"/>
          <p:cNvGraphicFramePr>
            <a:graphicFrameLocks noGrp="1"/>
          </p:cNvGraphicFramePr>
          <p:nvPr/>
        </p:nvGraphicFramePr>
        <p:xfrm>
          <a:off x="1524000" y="2636838"/>
          <a:ext cx="3581400" cy="638175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if (num1 &gt; num2)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System.out.println( “num1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 더 큽니다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41950" y="2786063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결과가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true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때만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실행되는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000" y="22098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828800" y="2667000"/>
            <a:ext cx="838200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2"/>
          </p:cNvCxnSpPr>
          <p:nvPr/>
        </p:nvCxnSpPr>
        <p:spPr>
          <a:xfrm rot="5400000">
            <a:off x="2144713" y="2538412"/>
            <a:ext cx="2032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1"/>
          </p:cNvCxnSpPr>
          <p:nvPr/>
        </p:nvCxnSpPr>
        <p:spPr>
          <a:xfrm rot="10800000" flipV="1">
            <a:off x="4897438" y="2976563"/>
            <a:ext cx="544512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770" name="Group 26"/>
          <p:cNvGraphicFramePr>
            <a:graphicFrameLocks noGrp="1"/>
          </p:cNvGraphicFramePr>
          <p:nvPr/>
        </p:nvGraphicFramePr>
        <p:xfrm>
          <a:off x="1524000" y="4846638"/>
          <a:ext cx="2514600" cy="638175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&lt;c:if test= “${num1 &gt; num2}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num1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 더 큽니다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&lt;/c:if&gt;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278313" y="4964113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결과가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true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때만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출력되는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90800" y="4419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514600" y="4876800"/>
            <a:ext cx="838200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</p:cNvCxnSpPr>
          <p:nvPr/>
        </p:nvCxnSpPr>
        <p:spPr>
          <a:xfrm rot="5400000">
            <a:off x="2830513" y="4748212"/>
            <a:ext cx="2032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8" name="직선 화살표 연결선 29"/>
          <p:cNvCxnSpPr>
            <a:cxnSpLocks noChangeShapeType="1"/>
            <a:stCxn id="25" idx="1"/>
          </p:cNvCxnSpPr>
          <p:nvPr/>
        </p:nvCxnSpPr>
        <p:spPr bwMode="auto">
          <a:xfrm flipH="1">
            <a:off x="3425825" y="5154613"/>
            <a:ext cx="852488" cy="158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c:if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2784" name="Group 16"/>
          <p:cNvGraphicFramePr>
            <a:graphicFrameLocks noGrp="1"/>
          </p:cNvGraphicFramePr>
          <p:nvPr/>
        </p:nvGraphicFramePr>
        <p:xfrm>
          <a:off x="609600" y="1447800"/>
          <a:ext cx="6019800" cy="29432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9-3] &lt;c:if&gt;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최대값 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최대값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&lt;c:if test= “${param.NUM1 - param.NUM2 &gt;= 0}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${param.NUM1}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&lt;/c:if&gt;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&lt;c:if test= “${param.NUM1 - param.NUM2 &lt; 0}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${param.NUM2}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&lt;/c:if&gt;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27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95800"/>
            <a:ext cx="43434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54013" y="6019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67400" y="4953000"/>
            <a:ext cx="2895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 이런 식으로 입력 데이터 값을 직접 쓰세요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구부러진 연결선 21"/>
          <p:cNvCxnSpPr>
            <a:stCxn id="20" idx="1"/>
          </p:cNvCxnSpPr>
          <p:nvPr/>
        </p:nvCxnSpPr>
        <p:spPr>
          <a:xfrm rot="10800000">
            <a:off x="4138613" y="4821238"/>
            <a:ext cx="1728787" cy="3222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c:choose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c:choose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 프로그램의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ko-KR" smtClean="0"/>
              <a:t> </a:t>
            </a:r>
            <a:r>
              <a:rPr lang="ko-KR" altLang="en-US" smtClean="0"/>
              <a:t>문과 비슷한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c:when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c:otherwise</a:t>
            </a:r>
            <a:r>
              <a:rPr lang="en-US" altLang="ko-KR" smtClean="0"/>
              <a:t>&gt;</a:t>
            </a:r>
            <a:r>
              <a:rPr lang="ko-KR" altLang="en-US" smtClean="0"/>
              <a:t>라는 커스텀 액션과 함께 사용되며</a:t>
            </a:r>
            <a:r>
              <a:rPr lang="en-US" altLang="ko-KR" smtClean="0"/>
              <a:t>, </a:t>
            </a:r>
            <a:r>
              <a:rPr lang="ko-KR" altLang="en-US" smtClean="0"/>
              <a:t>두 커스텀 액션은 각각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ko-KR" smtClean="0"/>
              <a:t> </a:t>
            </a:r>
            <a:r>
              <a:rPr lang="ko-KR" altLang="en-US" smtClean="0"/>
              <a:t>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case, default </a:t>
            </a:r>
            <a:r>
              <a:rPr lang="ko-KR" altLang="en-US" smtClean="0"/>
              <a:t>절과 비슷한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자바 프로그램의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ko-KR" smtClean="0"/>
              <a:t> </a:t>
            </a:r>
            <a:r>
              <a:rPr lang="ko-KR" altLang="en-US" smtClean="0"/>
              <a:t>문의 문법은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2798" name="Group 30"/>
          <p:cNvGraphicFramePr>
            <a:graphicFrameLocks noGrp="1"/>
          </p:cNvGraphicFramePr>
          <p:nvPr/>
        </p:nvGraphicFramePr>
        <p:xfrm>
          <a:off x="1524000" y="3611563"/>
          <a:ext cx="3276600" cy="2103437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210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switch (num)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case 0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System.out.println(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처음 뵙겠습니다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case 1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System.out.println(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반갑습니다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default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System.out.println(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안녕하세요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105400" y="3968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첫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실행되는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0088" y="323215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비교의 기준이 되는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803" name="직선 화살표 연결선 12"/>
          <p:cNvCxnSpPr>
            <a:cxnSpLocks noChangeShapeType="1"/>
            <a:stCxn id="11" idx="2"/>
          </p:cNvCxnSpPr>
          <p:nvPr/>
        </p:nvCxnSpPr>
        <p:spPr bwMode="auto">
          <a:xfrm flipH="1">
            <a:off x="2309813" y="3460750"/>
            <a:ext cx="460375" cy="203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오른쪽 중괄호 16"/>
          <p:cNvSpPr/>
          <p:nvPr/>
        </p:nvSpPr>
        <p:spPr>
          <a:xfrm>
            <a:off x="4876800" y="4044950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05400" y="4448175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실행되는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4" name="오른쪽 중괄호 23"/>
          <p:cNvSpPr/>
          <p:nvPr/>
        </p:nvSpPr>
        <p:spPr>
          <a:xfrm>
            <a:off x="4876800" y="4600575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4876800" y="5133975"/>
            <a:ext cx="762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05400" y="5057775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아무 조건도 만족하지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않을 때 실행되는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c:choose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c:choose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전체적인 구조는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altLang="ko-KR" smtClean="0"/>
              <a:t> </a:t>
            </a:r>
            <a:r>
              <a:rPr lang="ko-KR" altLang="en-US" smtClean="0"/>
              <a:t>문과 비슷하지만</a:t>
            </a:r>
            <a:r>
              <a:rPr lang="en-US" altLang="ko-KR" smtClean="0"/>
              <a:t>, </a:t>
            </a:r>
            <a:r>
              <a:rPr lang="ko-KR" altLang="en-US" smtClean="0"/>
              <a:t>변수의 이름이 아니라 조건식을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c:when</a:t>
            </a:r>
            <a:r>
              <a:rPr lang="en-US" altLang="ko-KR" smtClean="0"/>
              <a:t>&gt; </a:t>
            </a:r>
            <a:r>
              <a:rPr lang="ko-KR" altLang="en-US" smtClean="0"/>
              <a:t>커스텀 액션을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 형태로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4835" name="Group 19"/>
          <p:cNvGraphicFramePr>
            <a:graphicFrameLocks noGrp="1"/>
          </p:cNvGraphicFramePr>
          <p:nvPr/>
        </p:nvGraphicFramePr>
        <p:xfrm>
          <a:off x="2209800" y="2514600"/>
          <a:ext cx="3276600" cy="2098675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&lt;c:choose&gt;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&lt;c:when test= “${num == 0}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처음 뵙겠습니다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&lt;/c:when&gt;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&lt;c:when test= “${num == 1}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반갑습니다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&lt;/c:when&gt;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&lt;c:otherwise&gt;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&lt;/c:otherwise&gt;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&lt;/c:choose&gt;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5800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직접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기술합니다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18" idx="3"/>
          </p:cNvCxnSpPr>
          <p:nvPr/>
        </p:nvCxnSpPr>
        <p:spPr>
          <a:xfrm flipV="1">
            <a:off x="1828800" y="2895600"/>
            <a:ext cx="685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</p:cNvCxnSpPr>
          <p:nvPr/>
        </p:nvCxnSpPr>
        <p:spPr>
          <a:xfrm>
            <a:off x="1828800" y="3238500"/>
            <a:ext cx="685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15000" y="2820988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첫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1" name="직선 화살표 연결선 30"/>
          <p:cNvCxnSpPr>
            <a:stCxn id="29" idx="1"/>
          </p:cNvCxnSpPr>
          <p:nvPr/>
        </p:nvCxnSpPr>
        <p:spPr>
          <a:xfrm rot="10800000">
            <a:off x="4710113" y="3001963"/>
            <a:ext cx="10048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15000" y="34290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두 번째 조건을 만족할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>
            <a:stCxn id="32" idx="1"/>
          </p:cNvCxnSpPr>
          <p:nvPr/>
        </p:nvCxnSpPr>
        <p:spPr>
          <a:xfrm rot="10800000">
            <a:off x="4332288" y="3602038"/>
            <a:ext cx="1382712" cy="17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15000" y="39624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아무 조건도 만족하지 않을 때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출력할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6" name="직선 화살표 연결선 35"/>
          <p:cNvCxnSpPr>
            <a:stCxn id="35" idx="1"/>
          </p:cNvCxnSpPr>
          <p:nvPr/>
        </p:nvCxnSpPr>
        <p:spPr>
          <a:xfrm rot="10800000">
            <a:off x="4332288" y="4135438"/>
            <a:ext cx="1382712" cy="17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c:choose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5854" name="Group 14"/>
          <p:cNvGraphicFramePr>
            <a:graphicFrameLocks noGrp="1"/>
          </p:cNvGraphicFramePr>
          <p:nvPr/>
        </p:nvGraphicFramePr>
        <p:xfrm>
          <a:off x="609600" y="1447800"/>
          <a:ext cx="5029200" cy="3846513"/>
        </p:xfrm>
        <a:graphic>
          <a:graphicData uri="http://schemas.openxmlformats.org/drawingml/2006/table">
            <a:tbl>
              <a:tblPr/>
              <a:tblGrid>
                <a:gridCol w="50292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9-4] &lt;c:choose&gt;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4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 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&lt;c:choose&gt;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&lt;c:when test= “${param.NUM == 0}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처음 뵙겠습니다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&lt;/c:when&gt;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&lt;c:when test= “${param.NUM == 1}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반갑습니다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&lt;/c:when&gt;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&lt;c:otherwise&gt;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&lt;/c:otherwise&gt;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&lt;/c:choose&gt;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  <a:endParaRPr kumimoji="0" lang="pt-B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962400"/>
            <a:ext cx="41910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114800" y="5761038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</a:t>
            </a:r>
            <a:r>
              <a:rPr lang="ko-KR" altLang="en-US" smtClean="0"/>
              <a:t> 커스텀 액션은 자바 프로그램의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mtClean="0"/>
              <a:t> </a:t>
            </a:r>
            <a:r>
              <a:rPr lang="ko-KR" altLang="en-US" smtClean="0"/>
              <a:t>문에 해당하는 기능을 제공한다</a:t>
            </a:r>
            <a:r>
              <a:rPr lang="en-US" altLang="ko-KR" smtClean="0"/>
              <a:t>. </a:t>
            </a:r>
            <a:r>
              <a:rPr lang="ko-KR" altLang="en-US" smtClean="0"/>
              <a:t>이것을 이용하면 특정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코드를 지정된 횟수만큼 반복해서 출력할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액션을 사용할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ko-KR" altLang="en-US" smtClean="0"/>
              <a:t>라는 이름의 애트리뷰트를 쓰고</a:t>
            </a:r>
            <a:r>
              <a:rPr lang="en-US" altLang="ko-KR" smtClean="0"/>
              <a:t>, </a:t>
            </a:r>
            <a:r>
              <a:rPr lang="ko-KR" altLang="en-US" smtClean="0"/>
              <a:t>거기에 각각 카운터 변수의 시작 값과 끝 값을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/>
        </p:nvGraphicFramePr>
        <p:xfrm>
          <a:off x="1524000" y="2865438"/>
          <a:ext cx="3276600" cy="638175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for (int cnt = 0; cnt &lt; 10; cnt++)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System.out.println(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야호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71600" y="2362200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카운터의 초기값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0" y="23622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반복 종료의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기준값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7200" y="2362200"/>
            <a:ext cx="152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카운터를 증가시키는 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5400" y="306705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반복 실행할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직선 화살표 연결선 14"/>
          <p:cNvCxnSpPr>
            <a:stCxn id="9" idx="2"/>
          </p:cNvCxnSpPr>
          <p:nvPr/>
        </p:nvCxnSpPr>
        <p:spPr>
          <a:xfrm rot="16200000" flipH="1">
            <a:off x="2095500" y="2476500"/>
            <a:ext cx="304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</p:cNvCxnSpPr>
          <p:nvPr/>
        </p:nvCxnSpPr>
        <p:spPr>
          <a:xfrm rot="5400000">
            <a:off x="3067050" y="2647950"/>
            <a:ext cx="304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V="1">
            <a:off x="3581400" y="2590800"/>
            <a:ext cx="1066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80" name="직선 화살표 연결선 21"/>
          <p:cNvCxnSpPr>
            <a:cxnSpLocks noChangeShapeType="1"/>
          </p:cNvCxnSpPr>
          <p:nvPr/>
        </p:nvCxnSpPr>
        <p:spPr bwMode="auto">
          <a:xfrm flipH="1">
            <a:off x="3976688" y="3190875"/>
            <a:ext cx="1128712" cy="206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graphicFrame>
        <p:nvGraphicFramePr>
          <p:cNvPr id="35871" name="Group 31"/>
          <p:cNvGraphicFramePr>
            <a:graphicFrameLocks noGrp="1"/>
          </p:cNvGraphicFramePr>
          <p:nvPr/>
        </p:nvGraphicFramePr>
        <p:xfrm>
          <a:off x="1524000" y="5340350"/>
          <a:ext cx="3276600" cy="639763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begin= “1 ” end= ”10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야호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90800" y="4953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05200" y="4953000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끝값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27600" y="55245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반복 출력할 명령문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직선 화살표 연결선 28"/>
          <p:cNvCxnSpPr>
            <a:stCxn id="24" idx="2"/>
          </p:cNvCxnSpPr>
          <p:nvPr/>
        </p:nvCxnSpPr>
        <p:spPr>
          <a:xfrm rot="16200000" flipH="1">
            <a:off x="2858293" y="5257007"/>
            <a:ext cx="188913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2"/>
          </p:cNvCxnSpPr>
          <p:nvPr/>
        </p:nvCxnSpPr>
        <p:spPr>
          <a:xfrm rot="5400000">
            <a:off x="3658393" y="5257007"/>
            <a:ext cx="188913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92" name="직선 화살표 연결선 32"/>
          <p:cNvCxnSpPr>
            <a:cxnSpLocks noChangeShapeType="1"/>
            <a:stCxn id="27" idx="1"/>
          </p:cNvCxnSpPr>
          <p:nvPr/>
        </p:nvCxnSpPr>
        <p:spPr bwMode="auto">
          <a:xfrm flipH="1">
            <a:off x="2835275" y="5638800"/>
            <a:ext cx="2092325" cy="206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반복 출력할 코드 안에서 카운터 변수의 값을 사용해야 할 경우에는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태그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ko-KR" altLang="en-US" smtClean="0"/>
              <a:t>라는 애트리뷰트를 쓰고</a:t>
            </a:r>
            <a:r>
              <a:rPr lang="en-US" altLang="ko-KR" smtClean="0"/>
              <a:t>, </a:t>
            </a:r>
            <a:r>
              <a:rPr lang="ko-KR" altLang="en-US" smtClean="0"/>
              <a:t>그 값으로 카운터 변수의 이름을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카운터 변수의 값은 기본적으로 </a:t>
            </a:r>
            <a:r>
              <a:rPr lang="en-US" altLang="ko-KR" smtClean="0"/>
              <a:t>1</a:t>
            </a:r>
            <a:r>
              <a:rPr lang="ko-KR" altLang="en-US" smtClean="0"/>
              <a:t>씩 증가하지만</a:t>
            </a:r>
            <a:r>
              <a:rPr lang="en-US" altLang="ko-KR" smtClean="0"/>
              <a:t>, </a:t>
            </a:r>
            <a:r>
              <a:rPr lang="ko-KR" altLang="en-US" smtClean="0"/>
              <a:t>그 값을 바꾸려면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태그에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ko-KR" altLang="en-US" smtClean="0"/>
              <a:t>이라는 애트리뷰트를 추가하고 증가치를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6884" name="Group 20"/>
          <p:cNvGraphicFramePr>
            <a:graphicFrameLocks noGrp="1"/>
          </p:cNvGraphicFramePr>
          <p:nvPr/>
        </p:nvGraphicFramePr>
        <p:xfrm>
          <a:off x="1524000" y="2673350"/>
          <a:ext cx="3733800" cy="639763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var= “cnt ” begin= “1 ” end= “10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${cnt}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590800" y="2286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카운터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 rot="5400000">
            <a:off x="2914650" y="2571750"/>
            <a:ext cx="1905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85" name="Group 21"/>
          <p:cNvGraphicFramePr>
            <a:graphicFrameLocks noGrp="1"/>
          </p:cNvGraphicFramePr>
          <p:nvPr/>
        </p:nvGraphicFramePr>
        <p:xfrm>
          <a:off x="1524000" y="4953000"/>
          <a:ext cx="4267200" cy="639763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var= “cnt ” begin= “1 ” end= “10 ” step= “2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${cnt}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029200" y="4572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증가치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5400000">
            <a:off x="5162550" y="4837113"/>
            <a:ext cx="195263" cy="841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8926" name="Group 14"/>
          <p:cNvGraphicFramePr>
            <a:graphicFrameLocks noGrp="1"/>
          </p:cNvGraphicFramePr>
          <p:nvPr/>
        </p:nvGraphicFramePr>
        <p:xfrm>
          <a:off x="609600" y="1466850"/>
          <a:ext cx="6019800" cy="22129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9-5] &lt;c:forEach&gt;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메아리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&lt;c:forEach var= “cnt ” begin= “1 ” end= “5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&lt;FONT size=${cnt} &gt;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야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~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~ &lt;/FONT&gt;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&lt;/c:forEach&gt;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89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3810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54013" y="5678488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ko-KR" smtClean="0"/>
              <a:t> </a:t>
            </a:r>
            <a:r>
              <a:rPr lang="ko-KR" altLang="en-US" smtClean="0"/>
              <a:t>애트리뷰트를 이용하면 여러 개의 항목으로 구성된 데이터를 순서대로 출력하는 일도 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액션의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ko-KR" smtClean="0"/>
              <a:t> </a:t>
            </a:r>
            <a:r>
              <a:rPr lang="ko-KR" altLang="en-US" smtClean="0"/>
              <a:t>애트리뷰트를 이용해서 처리할 수 있는 데이터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배열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java.util.Collection</a:t>
            </a:r>
            <a:r>
              <a:rPr lang="en-US" altLang="ko-KR" smtClean="0"/>
              <a:t>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java.util.Iterator</a:t>
            </a:r>
            <a:r>
              <a:rPr lang="en-US" altLang="ko-KR" smtClean="0"/>
              <a:t>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java.util.Enumeration</a:t>
            </a:r>
            <a:r>
              <a:rPr lang="en-US" altLang="ko-KR" smtClean="0"/>
              <a:t>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java.util.Map</a:t>
            </a:r>
            <a:r>
              <a:rPr lang="en-US" altLang="ko-KR" smtClean="0"/>
              <a:t>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콤마</a:t>
            </a:r>
            <a:r>
              <a:rPr lang="en-US" altLang="ko-KR" smtClean="0"/>
              <a:t>(,)</a:t>
            </a:r>
            <a:r>
              <a:rPr lang="ko-KR" altLang="en-US" smtClean="0"/>
              <a:t>로 구분된 항목들을 포함한 문자열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99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39950" name="Group 14"/>
          <p:cNvGraphicFramePr>
            <a:graphicFrameLocks noGrp="1"/>
          </p:cNvGraphicFramePr>
          <p:nvPr/>
        </p:nvGraphicFramePr>
        <p:xfrm>
          <a:off x="1524000" y="2597150"/>
          <a:ext cx="3352800" cy="638175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var= “str ” items= “${arr}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${str}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95400" y="220980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배열의 각 항목을 저장할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200" y="2209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배열의 이름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H="1">
            <a:off x="2661443" y="2456657"/>
            <a:ext cx="188913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2"/>
          </p:cNvCxnSpPr>
          <p:nvPr/>
        </p:nvCxnSpPr>
        <p:spPr>
          <a:xfrm rot="5400000">
            <a:off x="3848101" y="2552700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표준 태그 라이브러리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 Standard Tag Library</a:t>
            </a:r>
            <a:r>
              <a:rPr lang="en-US" altLang="ko-KR" smtClean="0"/>
              <a:t>)</a:t>
            </a:r>
            <a:r>
              <a:rPr lang="ko-KR" altLang="en-US" smtClean="0"/>
              <a:t>의 약어이다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라이브러리란 여러 프로그램이 공통으로 사용하는 코드를 모아놓은 코드의 집합이다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을 가지고 할 수 있는 일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간단한 프로그램 로직의 구사</a:t>
            </a:r>
            <a:r>
              <a:rPr lang="en-US" altLang="ko-KR" smtClean="0"/>
              <a:t>(</a:t>
            </a:r>
            <a:r>
              <a:rPr lang="ko-KR" altLang="en-US" smtClean="0"/>
              <a:t>자바의 변수 선언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mtClean="0"/>
              <a:t> </a:t>
            </a:r>
            <a:r>
              <a:rPr lang="ko-KR" altLang="en-US" smtClean="0"/>
              <a:t>문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mtClean="0"/>
              <a:t> </a:t>
            </a:r>
            <a:r>
              <a:rPr lang="ko-KR" altLang="en-US" smtClean="0"/>
              <a:t>문 등에 해당하는 로직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다른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호출</a:t>
            </a:r>
            <a:r>
              <a:rPr lang="en-US" altLang="ko-KR" smtClean="0"/>
              <a:t>(&lt;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c:redirect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c:import</a:t>
            </a:r>
            <a:r>
              <a:rPr lang="en-US" altLang="ko-KR" smtClean="0"/>
              <a:t>&gt;)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날짜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숫자의 포맷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하나를 가지고 여러 가지 언어의 웹 페이지 생성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데이터베이스로의 입력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조회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문서의 처리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문자열을 처리하는 함수 호출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문자열을 처리하는 함수 호출을 제외한 나머지 기능들은 모두 커스텀 액션 형태로 제공된다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JSTL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609600" y="1466850"/>
          <a:ext cx="6019800" cy="160655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9-6] &lt;c:forEach&gt;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”text/html;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arr[] = {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불고기 백반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오므라이스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콩국수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request.setAttribute( “MENU ”, arr);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“LunchMenuView.jsp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86" name="Group 26"/>
          <p:cNvGraphicFramePr>
            <a:graphicFrameLocks noGrp="1"/>
          </p:cNvGraphicFramePr>
          <p:nvPr/>
        </p:nvGraphicFramePr>
        <p:xfrm>
          <a:off x="609600" y="3651250"/>
          <a:ext cx="6019800" cy="24638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구내 식당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오늘의 점심 메뉴입니다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&lt;UL&gt;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var= “dish ” items= “${MENU}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&lt;LI&gt;${dish}&lt;/LI&gt;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&lt;/c:forEach&gt;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&lt;/UL&gt;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105400" y="31813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배열을 저장합니다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5600" y="3303588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447132" y="3336131"/>
            <a:ext cx="425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 20"/>
          <p:cNvSpPr/>
          <p:nvPr/>
        </p:nvSpPr>
        <p:spPr>
          <a:xfrm>
            <a:off x="4572000" y="5029200"/>
            <a:ext cx="1524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410200" y="2209800"/>
            <a:ext cx="1524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" name="구부러진 연결선 25"/>
          <p:cNvCxnSpPr>
            <a:stCxn id="15" idx="3"/>
          </p:cNvCxnSpPr>
          <p:nvPr/>
        </p:nvCxnSpPr>
        <p:spPr>
          <a:xfrm flipH="1" flipV="1">
            <a:off x="5638800" y="2438400"/>
            <a:ext cx="1143000" cy="933450"/>
          </a:xfrm>
          <a:prstGeom prst="curvedConnector3">
            <a:avLst>
              <a:gd name="adj1" fmla="val -2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81800" y="52578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배열 항목을 순서대로 가져다가 출력합니다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29" name="구부러진 연결선 28"/>
          <p:cNvCxnSpPr/>
          <p:nvPr/>
        </p:nvCxnSpPr>
        <p:spPr>
          <a:xfrm rot="10800000">
            <a:off x="4876800" y="5181600"/>
            <a:ext cx="18288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c:forTokens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c:forTokens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문과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java.util.StringTokenizer </a:t>
            </a:r>
            <a:r>
              <a:rPr lang="ko-KR" altLang="en-US" smtClean="0"/>
              <a:t>클래스의 기능을 합친 것 같은 기능을 제공한다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액션에는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items, delims, var</a:t>
            </a:r>
            <a:r>
              <a:rPr lang="ko-KR" altLang="en-US" smtClean="0"/>
              <a:t>라는 </a:t>
            </a:r>
            <a:r>
              <a:rPr lang="en-US" altLang="ko-KR" smtClean="0"/>
              <a:t>3</a:t>
            </a:r>
            <a:r>
              <a:rPr lang="ko-KR" altLang="en-US" smtClean="0"/>
              <a:t>개의 애트리뷰트를 써야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ko-KR" smtClean="0"/>
              <a:t> </a:t>
            </a:r>
            <a:r>
              <a:rPr lang="ko-KR" altLang="en-US" smtClean="0"/>
              <a:t>애트리뷰트에는 토큰을 포함하는 문자열을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delims</a:t>
            </a:r>
            <a:r>
              <a:rPr lang="en-US" altLang="ko-KR" smtClean="0"/>
              <a:t> </a:t>
            </a:r>
            <a:r>
              <a:rPr lang="ko-KR" altLang="en-US" smtClean="0"/>
              <a:t>애트리뷰트에는 토큰 분리에 사용할 구획 문자를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ko-KR" smtClean="0"/>
              <a:t> </a:t>
            </a:r>
            <a:r>
              <a:rPr lang="ko-KR" altLang="en-US" smtClean="0"/>
              <a:t>애트리뷰트에는 분리된 토큰을 대입할 변수의 이름을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토큰의 구획 문자로 한 종류 이상의 문자를 지정할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0976" name="Group 16"/>
          <p:cNvGraphicFramePr>
            <a:graphicFrameLocks noGrp="1"/>
          </p:cNvGraphicFramePr>
          <p:nvPr/>
        </p:nvGraphicFramePr>
        <p:xfrm>
          <a:off x="1524000" y="3829050"/>
          <a:ext cx="5334000" cy="639763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&lt;c:forTokens var= “pet ” items=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햄스터  이구아나  소라게”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delims= “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${pet}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&lt;/c:forTokens&gt;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438400" y="34417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토큰을 대입할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14800" y="34417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토큰을 포함한 문자열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3" name="직선 화살표 연결선 22"/>
          <p:cNvCxnSpPr>
            <a:stCxn id="19" idx="2"/>
          </p:cNvCxnSpPr>
          <p:nvPr/>
        </p:nvCxnSpPr>
        <p:spPr>
          <a:xfrm rot="5400000">
            <a:off x="4665663" y="3727450"/>
            <a:ext cx="230188" cy="115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rot="5400000">
            <a:off x="3008313" y="3783012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867400" y="34417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구획 문자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6171407" y="3785394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oup 16"/>
          <p:cNvGraphicFramePr>
            <a:graphicFrameLocks noGrp="1"/>
          </p:cNvGraphicFramePr>
          <p:nvPr/>
        </p:nvGraphicFramePr>
        <p:xfrm>
          <a:off x="1524000" y="5645150"/>
          <a:ext cx="5334000" cy="639763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&lt;c:forTokens var= “fruit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items=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딸기*키위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체리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참외”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delims= “*/-”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${fruit}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&lt;/c:forTokens&gt;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15"/>
          <p:cNvSpPr/>
          <p:nvPr/>
        </p:nvSpPr>
        <p:spPr>
          <a:xfrm>
            <a:off x="2438400" y="52578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토큰을 대입할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직사각형 18"/>
          <p:cNvSpPr/>
          <p:nvPr/>
        </p:nvSpPr>
        <p:spPr>
          <a:xfrm>
            <a:off x="4038600" y="525780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토큰을 포함한 문자열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" name="직선 화살표 연결선 22"/>
          <p:cNvCxnSpPr>
            <a:stCxn id="19" idx="2"/>
          </p:cNvCxnSpPr>
          <p:nvPr/>
        </p:nvCxnSpPr>
        <p:spPr>
          <a:xfrm rot="5400000">
            <a:off x="4589463" y="5543550"/>
            <a:ext cx="230188" cy="115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24"/>
          <p:cNvCxnSpPr>
            <a:stCxn id="16" idx="2"/>
          </p:cNvCxnSpPr>
          <p:nvPr/>
        </p:nvCxnSpPr>
        <p:spPr>
          <a:xfrm rot="5400000">
            <a:off x="3008313" y="5599112"/>
            <a:ext cx="2286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31"/>
          <p:cNvSpPr/>
          <p:nvPr/>
        </p:nvSpPr>
        <p:spPr>
          <a:xfrm>
            <a:off x="57150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구획 문자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8" name="직선 화살표 연결선 33"/>
          <p:cNvCxnSpPr/>
          <p:nvPr/>
        </p:nvCxnSpPr>
        <p:spPr>
          <a:xfrm rot="5400000">
            <a:off x="6057107" y="5601494"/>
            <a:ext cx="228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c:forTokens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3022" name="Group 14"/>
          <p:cNvGraphicFramePr>
            <a:graphicFrameLocks noGrp="1"/>
          </p:cNvGraphicFramePr>
          <p:nvPr/>
        </p:nvGraphicFramePr>
        <p:xfrm>
          <a:off x="609600" y="1466850"/>
          <a:ext cx="6019800" cy="25781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9-7] &lt;c:forTokens&gt;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동물의 왕국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사자의 생일잔치에 누가 왔을까요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“guests ” value=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토끼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^^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거북이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~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사슴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&lt;c:forTokens var= “animal” items= “${guests}” delims= “^~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${animal}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&lt;/c:forTokens&gt;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0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910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00050" y="60960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 프로그래밍 언어의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ko-KR" altLang="en-US" smtClean="0"/>
              <a:t>문과 비슷한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시작 태그와 끝 태그 사이에서 에러가 발생하면 실행의 흐름이 곧바로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액션 다음에 있는 코드로 넘어간다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ko-KR" smtClean="0"/>
              <a:t> </a:t>
            </a:r>
            <a:r>
              <a:rPr lang="ko-KR" altLang="en-US" smtClean="0"/>
              <a:t>블록에 해당하는 일만 하기 때문에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ko-KR" smtClean="0"/>
              <a:t> </a:t>
            </a:r>
            <a:r>
              <a:rPr lang="ko-KR" altLang="en-US" smtClean="0"/>
              <a:t>블록에 해당하는 일은 별도로 코딩해야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1524000" y="3170238"/>
          <a:ext cx="3352800" cy="822325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&lt;c:catch var= “e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&lt;% int result = num1 / num2 %&gt;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나눗셈의 결과는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&lt;/c:catch&gt;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오른쪽 중괄호 8"/>
          <p:cNvSpPr/>
          <p:nvPr/>
        </p:nvSpPr>
        <p:spPr>
          <a:xfrm>
            <a:off x="4419600" y="3429000"/>
            <a:ext cx="1524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57400" y="27432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객체를 저장할 변수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2536825" y="3101975"/>
            <a:ext cx="2619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21288" y="348456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에러가 발생할 수 있는 부분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4724400" y="35814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ko-KR" smtClean="0"/>
              <a:t> </a:t>
            </a:r>
            <a:r>
              <a:rPr lang="ko-KR" altLang="en-US" smtClean="0"/>
              <a:t>애트리뷰트에 지정된 변수</a:t>
            </a:r>
            <a:r>
              <a:rPr lang="en-US" altLang="ko-KR" smtClean="0"/>
              <a:t>(</a:t>
            </a:r>
            <a:r>
              <a:rPr lang="ko-KR" altLang="en-US" smtClean="0"/>
              <a:t>익셉션 객체가 저장되는 변수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액션의 범위 밖에서도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식을 통해 사용할 수 있으므로</a:t>
            </a:r>
            <a:r>
              <a:rPr lang="en-US" altLang="ko-KR" smtClean="0"/>
              <a:t>, </a:t>
            </a:r>
            <a:r>
              <a:rPr lang="ko-KR" altLang="en-US" smtClean="0"/>
              <a:t>이를 이용해서 에러 처리를 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${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e.message</a:t>
            </a:r>
            <a:r>
              <a:rPr lang="en-US" altLang="ko-KR" smtClean="0"/>
              <a:t>}</a:t>
            </a:r>
            <a:r>
              <a:rPr lang="ko-KR" altLang="en-US" smtClean="0"/>
              <a:t>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식은 익셉션 객체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ko-KR" altLang="en-US" smtClean="0"/>
              <a:t>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getMessage</a:t>
            </a:r>
            <a:r>
              <a:rPr lang="ko-KR" altLang="en-US" smtClean="0"/>
              <a:t> 메서드를 호출하는 일을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5070" name="Group 14"/>
          <p:cNvGraphicFramePr>
            <a:graphicFrameLocks noGrp="1"/>
          </p:cNvGraphicFramePr>
          <p:nvPr/>
        </p:nvGraphicFramePr>
        <p:xfrm>
          <a:off x="1524000" y="2560638"/>
          <a:ext cx="2819400" cy="638175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&lt;c:if test= “${e != null}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에러 메시지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${e.message}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&lt;/c:if&gt;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828800" y="2152650"/>
            <a:ext cx="2362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발생했는지 체크하는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조건식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2613025" y="2492375"/>
            <a:ext cx="2619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11688" y="280035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메시지를 출력하는 코드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4114800" y="2897188"/>
            <a:ext cx="4572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c:catch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46094" name="Group 14"/>
          <p:cNvGraphicFramePr>
            <a:graphicFrameLocks noGrp="1"/>
          </p:cNvGraphicFramePr>
          <p:nvPr/>
        </p:nvGraphicFramePr>
        <p:xfrm>
          <a:off x="609600" y="1466850"/>
          <a:ext cx="4876800" cy="4038600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9-8] &lt;c:catch&gt;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나눗셈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&lt;c:catch var= “e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&lt;% int result = num1 / num2;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나눗셈의 결과는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&lt;/c:catch&gt;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&lt;c:if test= “${e != null}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에러 메시지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${e.message}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&lt;/c:if&gt;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0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438400"/>
            <a:ext cx="3190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962650" y="43434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c:redirect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c:redirect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sendRedirect</a:t>
            </a:r>
            <a:r>
              <a:rPr lang="en-US" altLang="ko-KR" smtClean="0"/>
              <a:t> </a:t>
            </a:r>
            <a:r>
              <a:rPr lang="ko-KR" altLang="en-US" smtClean="0"/>
              <a:t>메서드를 통해 다른 웹 자원을 호출하는 일을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호출할 웹 자원의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 </a:t>
            </a:r>
            <a:r>
              <a:rPr lang="ko-KR" altLang="en-US" smtClean="0"/>
              <a:t>애트리뷰트를 이용해서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26670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&lt;c:redirect url= “http://www.hanb.co.kr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90800" y="32004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호출할 웹 자원의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366294" y="30805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100" name="Group 20"/>
          <p:cNvGraphicFramePr>
            <a:graphicFrameLocks noGrp="1"/>
          </p:cNvGraphicFramePr>
          <p:nvPr/>
        </p:nvGraphicFramePr>
        <p:xfrm>
          <a:off x="914400" y="3883025"/>
          <a:ext cx="4876800" cy="1738313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9-9] &lt;c:redirect&gt;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&lt;c:redirect url= “Multiply.jsp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&lt;c:param name= “NUM1 ” value= “5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&lt;c:param name= “NUM2 ” value= “25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&lt;/c:redirect&gt;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c:import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c:import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en-US" altLang="ko-KR" smtClean="0"/>
              <a:t>&gt; </a:t>
            </a:r>
            <a:r>
              <a:rPr lang="ko-KR" altLang="en-US" smtClean="0"/>
              <a:t>표준 액션과 비슷하지만 다른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뿐만 아니라 다른 종류의 웹 자원도 호출할 수 있다는 점이 다르다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호출할 웹 자원의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 </a:t>
            </a:r>
            <a:r>
              <a:rPr lang="ko-KR" altLang="en-US" smtClean="0"/>
              <a:t>애트리뷰트를 이용해서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호출할 웹 자원에 데이터를 넘겨주려면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c:import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시작</a:t>
            </a:r>
            <a:r>
              <a:rPr lang="en-US" altLang="ko-KR" smtClean="0"/>
              <a:t> </a:t>
            </a:r>
            <a:r>
              <a:rPr lang="ko-KR" altLang="en-US" smtClean="0"/>
              <a:t>태그와 끝 태그 사이에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c:param</a:t>
            </a:r>
            <a:r>
              <a:rPr lang="en-US" altLang="ko-KR" smtClean="0"/>
              <a:t>&gt; </a:t>
            </a:r>
            <a:r>
              <a:rPr lang="ko-KR" altLang="en-US" smtClean="0"/>
              <a:t>커스텀 액션을 쓰면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81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4400" y="2819400"/>
          <a:ext cx="5105400" cy="381000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&lt;c:import url= “http://www.hanb.co.kr/binfo/BrainSeries.jsp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76600" y="3352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호출할 웹 자원의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4052094" y="32329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50" name="Group 22"/>
          <p:cNvGraphicFramePr>
            <a:graphicFrameLocks noGrp="1"/>
          </p:cNvGraphicFramePr>
          <p:nvPr/>
        </p:nvGraphicFramePr>
        <p:xfrm>
          <a:off x="914400" y="4864100"/>
          <a:ext cx="4419600" cy="820738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&lt;c:import url= “http://www.hanb.co.kr/AdScrap.jsp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“product ” value= “TV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“ad_index ” value= “007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&lt;/c:import&gt;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362200" y="57785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57600" y="57785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</a:t>
            </a:r>
          </a:p>
        </p:txBody>
      </p:sp>
      <p:cxnSp>
        <p:nvCxnSpPr>
          <p:cNvPr id="21" name="직선 화살표 연결선 20"/>
          <p:cNvCxnSpPr>
            <a:stCxn id="18" idx="0"/>
          </p:cNvCxnSpPr>
          <p:nvPr/>
        </p:nvCxnSpPr>
        <p:spPr>
          <a:xfrm rot="5400000" flipH="1" flipV="1">
            <a:off x="2685257" y="5628481"/>
            <a:ext cx="284162" cy="15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0"/>
          </p:cNvCxnSpPr>
          <p:nvPr/>
        </p:nvCxnSpPr>
        <p:spPr>
          <a:xfrm rot="16200000" flipV="1">
            <a:off x="3906044" y="5569744"/>
            <a:ext cx="284162" cy="13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c:url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c:url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 </a:t>
            </a:r>
            <a:r>
              <a:rPr lang="ko-KR" altLang="en-US" smtClean="0"/>
              <a:t>커스텀 액션과 마찬가지로 변수의 선언에 사용되지만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쉽게 다룰 수 있는 방법을 제공한다는 점이 다르다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c:url</a:t>
            </a:r>
            <a:r>
              <a:rPr lang="en-US" altLang="ko-KR" smtClean="0"/>
              <a:t>&gt;</a:t>
            </a:r>
            <a:r>
              <a:rPr lang="ko-KR" altLang="en-US" smtClean="0"/>
              <a:t>의 기본적인 사용방법은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c:set</a:t>
            </a:r>
            <a:r>
              <a:rPr lang="en-US" altLang="ko-KR" smtClean="0"/>
              <a:t>&gt;</a:t>
            </a:r>
            <a:r>
              <a:rPr lang="ko-KR" altLang="en-US" smtClean="0"/>
              <a:t>과 동일하다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ko-KR" smtClean="0"/>
              <a:t> </a:t>
            </a:r>
            <a:r>
              <a:rPr lang="ko-KR" altLang="en-US" smtClean="0"/>
              <a:t>애트리뷰트에 변수 이름을 지정하고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애트리뷰트에 변수의 초기값을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c:url</a:t>
            </a:r>
            <a:r>
              <a:rPr lang="en-US" altLang="ko-KR" smtClean="0"/>
              <a:t>&gt;</a:t>
            </a:r>
            <a:r>
              <a:rPr lang="ko-KR" altLang="en-US" smtClean="0"/>
              <a:t>의 시작 태그와 끝 태그 사이에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&lt;c:param&gt;</a:t>
            </a:r>
            <a:r>
              <a:rPr lang="en-US" altLang="ko-KR" smtClean="0"/>
              <a:t> </a:t>
            </a:r>
            <a:r>
              <a:rPr lang="ko-KR" altLang="en-US" smtClean="0"/>
              <a:t>커스텀 액션을 쓰면</a:t>
            </a:r>
            <a:r>
              <a:rPr lang="en-US" altLang="ko-KR" smtClean="0"/>
              <a:t>, URL </a:t>
            </a:r>
            <a:r>
              <a:rPr lang="ko-KR" altLang="en-US" smtClean="0"/>
              <a:t>뒤에 쿼리 스트링 형태로 덧붙는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데이터를 지정할 수 있다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3021013"/>
          <a:ext cx="5334000" cy="3810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&lt;c:url var=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myUrl ” value=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http://localhost:8080/brain09/Add.jsp ” &gt;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81200" y="3554413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273300" y="3433763"/>
            <a:ext cx="23971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8600" y="3554413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값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4330700" y="3433763"/>
            <a:ext cx="23971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52" name="Group 24"/>
          <p:cNvGraphicFramePr>
            <a:graphicFrameLocks noGrp="1"/>
          </p:cNvGraphicFramePr>
          <p:nvPr/>
        </p:nvGraphicFramePr>
        <p:xfrm>
          <a:off x="914400" y="4764088"/>
          <a:ext cx="5334000" cy="822325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&lt;c:url var=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myUrl ” value=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http://localhost:8080/brain09/Add.jsp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NUM1 ” value=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999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NUM2 ” value=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&lt;/c:url&gt;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286000" y="56388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이름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rot="5400000" flipH="1" flipV="1">
            <a:off x="2653507" y="55189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29000" y="56388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값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3613944" y="55189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c:url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01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50194" name="Group 18"/>
          <p:cNvGraphicFramePr>
            <a:graphicFrameLocks noGrp="1"/>
          </p:cNvGraphicFramePr>
          <p:nvPr/>
        </p:nvGraphicFramePr>
        <p:xfrm>
          <a:off x="762000" y="1600200"/>
          <a:ext cx="4876800" cy="1458913"/>
        </p:xfrm>
        <a:graphic>
          <a:graphicData uri="http://schemas.openxmlformats.org/drawingml/2006/table">
            <a:tbl>
              <a:tblPr/>
              <a:tblGrid>
                <a:gridCol w="48768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9-10] &lt;c:url&gt;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&lt;c:url var= “next ” value= “Divide.jsp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“NUM1 ” value= “100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&lt;c:param name= “NUM2 ” value= “25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&lt;/c:url&gt;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&lt;c:redirect url= “${next}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01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2766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257800"/>
            <a:ext cx="5181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172200" y="32766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9-10]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입력하고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Enter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키를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누르면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구부러진 연결선 20"/>
          <p:cNvCxnSpPr>
            <a:stCxn id="18" idx="1"/>
          </p:cNvCxnSpPr>
          <p:nvPr/>
        </p:nvCxnSpPr>
        <p:spPr>
          <a:xfrm rot="10800000" flipV="1">
            <a:off x="4017963" y="3543300"/>
            <a:ext cx="2154237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아래쪽 화살표 22"/>
          <p:cNvSpPr/>
          <p:nvPr/>
        </p:nvSpPr>
        <p:spPr>
          <a:xfrm>
            <a:off x="2286000" y="4648200"/>
            <a:ext cx="1295400" cy="3810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0000" y="4572000"/>
            <a:ext cx="2667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&lt;c:redirect&gt;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태그의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값에 해당하는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페이지가 나타납니다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에 있는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c:forEach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자바의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ko-KR" altLang="en-US" smtClean="0"/>
              <a:t>문과 비슷한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에 있는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</a:t>
            </a:r>
            <a:r>
              <a:rPr lang="ko-KR" altLang="en-US" smtClean="0"/>
              <a:t> 커스텀 액션은 수치 값을 포맷하는 기능을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에는 커스텀 액션만 있는 게 아니라 익스프레션 언어에서 사용할 수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ko-KR" altLang="en-US" smtClean="0"/>
              <a:t>함수도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JSTL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14364" name="Group 28"/>
          <p:cNvGraphicFramePr>
            <a:graphicFrameLocks noGrp="1"/>
          </p:cNvGraphicFramePr>
          <p:nvPr/>
        </p:nvGraphicFramePr>
        <p:xfrm>
          <a:off x="1066800" y="1905000"/>
          <a:ext cx="2971800" cy="638175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&lt;c:forEach begin= “1 ” end= “10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&lt;H5&gt;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안녕하세요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여러분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!&lt;/H5&gt;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&lt;/c:forEach&gt;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>
          <a:xfrm>
            <a:off x="4191000" y="19050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5800" y="20574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태그와 끝 태그 사이에 있는 코드를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번 반복해서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95400" y="3352800"/>
          <a:ext cx="4343400" cy="3810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“3.14159 ” pattern= “#.00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7400" y="382905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수치를 소수점 이하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자리까지 끊어서 출력합니다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3471069" y="3706019"/>
            <a:ext cx="21113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295400" y="5181600"/>
          <a:ext cx="3505200" cy="38100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${fn:toUpperCase( “Hello ”)}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00200" y="565785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함수는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HELLO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’라는 문자열을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V="1">
            <a:off x="2718594" y="5534819"/>
            <a:ext cx="21113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c:out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c:out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데이터를 출력할 때 사용하는 커스텀 액션인데</a:t>
            </a:r>
            <a:r>
              <a:rPr lang="en-US" altLang="ko-KR" smtClean="0"/>
              <a:t>, </a:t>
            </a:r>
            <a:r>
              <a:rPr lang="ko-KR" altLang="en-US" smtClean="0"/>
              <a:t>웹 브라우저에 의해 특수한 문자로 해석되는 </a:t>
            </a:r>
            <a:r>
              <a:rPr lang="en-US" altLang="ko-KR" smtClean="0"/>
              <a:t>&lt;, &gt;, &amp;,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en-US" altLang="ko-KR" smtClean="0"/>
              <a:t>, </a:t>
            </a:r>
            <a:r>
              <a:rPr lang="en-US" altLang="ko-KR" smtClean="0">
                <a:latin typeface="Arial" charset="0"/>
              </a:rPr>
              <a:t>“</a:t>
            </a:r>
            <a:r>
              <a:rPr lang="ko-KR" altLang="en-US" smtClean="0"/>
              <a:t>를 포함하는 데이터를 출력할 때 편리하다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출력할 데이터는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ko-KR" altLang="en-US" smtClean="0"/>
              <a:t> 애트리뷰트에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2628900"/>
          <a:ext cx="4724400" cy="381000"/>
        </p:xfrm>
        <a:graphic>
          <a:graphicData uri="http://schemas.openxmlformats.org/drawingml/2006/table">
            <a:tbl>
              <a:tblPr/>
              <a:tblGrid>
                <a:gridCol w="4724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&lt;c:out value= “&lt;INPUT&gt;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&lt;FORM&gt;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 서브엘리먼트입니다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8800" y="3200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두 태그는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태그로 해석되지 않고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 상에 그대로 나타납니다</a:t>
            </a:r>
          </a:p>
        </p:txBody>
      </p:sp>
      <p:cxnSp>
        <p:nvCxnSpPr>
          <p:cNvPr id="51210" name="직선 화살표 연결선 12"/>
          <p:cNvCxnSpPr>
            <a:cxnSpLocks noChangeShapeType="1"/>
          </p:cNvCxnSpPr>
          <p:nvPr/>
        </p:nvCxnSpPr>
        <p:spPr bwMode="auto">
          <a:xfrm flipV="1">
            <a:off x="2438400" y="2922588"/>
            <a:ext cx="1588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3156744" y="30424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1" name="Group 21"/>
          <p:cNvGraphicFramePr>
            <a:graphicFrameLocks noGrp="1"/>
          </p:cNvGraphicFramePr>
          <p:nvPr/>
        </p:nvGraphicFramePr>
        <p:xfrm>
          <a:off x="762000" y="3825875"/>
          <a:ext cx="7848600" cy="2193925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9-11] &lt;c:out&gt;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91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&lt;HEAD&gt;&lt;TITLE&gt;HTML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문법 설명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&lt;H3&gt;FONT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태그에 대하여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&lt;c:out value= “&lt;FONT size=7&gt;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커다란 글씨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&lt;/FONT&gt;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는 다음과 같은 출력을 합니다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/&gt;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&lt;c:out value= “&lt;FONT size=7&gt;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커다란 글씨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&lt;/FONT&gt; ” escapeXml= “false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c:out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ko-KR" smtClean="0"/>
              <a:t> </a:t>
            </a:r>
            <a:r>
              <a:rPr lang="ko-KR" altLang="en-US" smtClean="0"/>
              <a:t>애트리뷰트를 이용하면 출력할 데이터의 디폴트 값을 지정할 수 있다</a:t>
            </a:r>
            <a:r>
              <a:rPr lang="en-US" altLang="ko-KR" smtClean="0"/>
              <a:t>. </a:t>
            </a:r>
            <a:r>
              <a:rPr lang="ko-KR" altLang="en-US" smtClean="0"/>
              <a:t>이 방법은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식의 결과를 출력할 때 유용하다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22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코어 라이브러리 사용하기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4400" y="2209800"/>
          <a:ext cx="3657600" cy="381000"/>
        </p:xfrm>
        <a:graphic>
          <a:graphicData uri="http://schemas.openxmlformats.org/drawingml/2006/table">
            <a:tbl>
              <a:tblPr/>
              <a:tblGrid>
                <a:gridCol w="3657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&lt;c:out value= “${str} ” default= “No Data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000" y="27432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값이 없으면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369344" y="26233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 flipH="1" flipV="1">
            <a:off x="3536157" y="26233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48000" y="2743200"/>
            <a:ext cx="162718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값을 대신 출력합니다</a:t>
            </a:r>
          </a:p>
        </p:txBody>
      </p:sp>
      <p:graphicFrame>
        <p:nvGraphicFramePr>
          <p:cNvPr id="52246" name="Group 22"/>
          <p:cNvGraphicFramePr>
            <a:graphicFrameLocks noGrp="1"/>
          </p:cNvGraphicFramePr>
          <p:nvPr/>
        </p:nvGraphicFramePr>
        <p:xfrm>
          <a:off x="762000" y="3276600"/>
          <a:ext cx="5486400" cy="1824038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9-12] &lt;c:out&gt;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 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간단한 인사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안녕하세요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&lt;c:out value= “${param.ID} ” default= “guest ” /&gt;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</a:t>
            </a:r>
            <a:r>
              <a:rPr lang="ko-KR" altLang="en-US" smtClean="0"/>
              <a:t>는 날짜와 시각을 포맷하는 커스텀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액션에는 출력할 날짜와 시각을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java.util.Date</a:t>
            </a:r>
            <a:r>
              <a:rPr lang="en-US" altLang="ko-KR" smtClean="0"/>
              <a:t> </a:t>
            </a:r>
            <a:r>
              <a:rPr lang="ko-KR" altLang="en-US" smtClean="0"/>
              <a:t>클래스 타입의 객체로 넘겨줘야 하므로 먼저 이 클래스의 객체를 만들어야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ko-KR" altLang="en-US" smtClean="0"/>
              <a:t> 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ko-KR" smtClean="0"/>
              <a:t> </a:t>
            </a:r>
            <a:r>
              <a:rPr lang="ko-KR" altLang="en-US" smtClean="0"/>
              <a:t>객체를 지정하면 그 객체가 포함하고 있는 날짜가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YYYY. MM. DD</a:t>
            </a:r>
            <a:r>
              <a:rPr lang="en-US" altLang="ko-KR" smtClean="0"/>
              <a:t> </a:t>
            </a:r>
            <a:r>
              <a:rPr lang="ko-KR" altLang="en-US" smtClean="0"/>
              <a:t>포맷으로 출력된다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2743200"/>
          <a:ext cx="259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Date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date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Date();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8800" y="3276600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현재의 날짜와 시각을 포함한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Date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생성합니다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2621757" y="31567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14400" y="4876800"/>
          <a:ext cx="3276600" cy="381000"/>
        </p:xfrm>
        <a:graphic>
          <a:graphicData uri="http://schemas.openxmlformats.org/drawingml/2006/table">
            <a:tbl>
              <a:tblPr/>
              <a:tblGrid>
                <a:gridCol w="3276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95600" y="5410200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Date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231357" y="52903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</a:t>
            </a:r>
            <a:r>
              <a:rPr lang="ko-KR" altLang="en-US" smtClean="0"/>
              <a:t> 커스텀 액션은 시각을 출력하기 위한 용도로도 사용 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라는 값을 지정하면 날짜가 출력되고</a:t>
            </a:r>
            <a:r>
              <a:rPr lang="en-US" altLang="ko-KR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ko-KR" altLang="en-US" smtClean="0"/>
              <a:t>라는 값을 넘겨주면 날짜와 시각이 모두 출력된다</a:t>
            </a:r>
            <a:r>
              <a:rPr lang="en-US" altLang="ko-KR" smtClean="0"/>
              <a:t>. </a:t>
            </a:r>
            <a:r>
              <a:rPr lang="ko-KR" altLang="en-US" smtClean="0"/>
              <a:t>이 중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ko-KR" altLang="en-US" smtClean="0"/>
              <a:t>는 디폴트 값이다</a:t>
            </a:r>
            <a:r>
              <a:rPr lang="en-US" altLang="ko-KR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42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18288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 ” type= “time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86000" y="23622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시각을 출력하라고 지시하는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3995737" y="2243138"/>
            <a:ext cx="2397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14400" y="41148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 ” type= “both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86000" y="46482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날짜와 시각을 모두 출력하라고 지시하는</a:t>
            </a:r>
          </a:p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3994944" y="45283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55317" name="Group 21"/>
          <p:cNvGraphicFramePr>
            <a:graphicFrameLocks noGrp="1"/>
          </p:cNvGraphicFramePr>
          <p:nvPr/>
        </p:nvGraphicFramePr>
        <p:xfrm>
          <a:off x="762000" y="1752600"/>
          <a:ext cx="5486400" cy="2554288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9-13] &lt;fmt:formatDate&gt;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 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 ” value= “&lt;%= new Date() %&gt;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오늘의 날짜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 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 ” type= ”time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05400" y="1371600"/>
            <a:ext cx="327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java.util.Date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클래스를 사용하기 위해 필요합니다</a:t>
            </a:r>
          </a:p>
        </p:txBody>
      </p:sp>
      <p:cxnSp>
        <p:nvCxnSpPr>
          <p:cNvPr id="19" name="Shape 18"/>
          <p:cNvCxnSpPr>
            <a:stCxn id="12" idx="2"/>
          </p:cNvCxnSpPr>
          <p:nvPr/>
        </p:nvCxnSpPr>
        <p:spPr>
          <a:xfrm rot="5400000">
            <a:off x="4705350" y="323850"/>
            <a:ext cx="685800" cy="33909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24600" y="2819400"/>
            <a:ext cx="2590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&lt;fmt:formatDate&gt;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액션에서 </a:t>
            </a: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Date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사용하기 위해서는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&lt;c:set&gt;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액션으로 선언한 변수에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저장해야 합니다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20" idx="1"/>
          </p:cNvCxnSpPr>
          <p:nvPr/>
        </p:nvCxnSpPr>
        <p:spPr>
          <a:xfrm rot="10800000">
            <a:off x="4343400" y="2895600"/>
            <a:ext cx="1981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38800" y="4419600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날짜와 시각을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4" name="오른쪽 중괄호 23"/>
          <p:cNvSpPr/>
          <p:nvPr/>
        </p:nvSpPr>
        <p:spPr>
          <a:xfrm>
            <a:off x="5715000" y="3581400"/>
            <a:ext cx="2286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6" name="구부러진 연결선 25"/>
          <p:cNvCxnSpPr>
            <a:stCxn id="23" idx="0"/>
          </p:cNvCxnSpPr>
          <p:nvPr/>
        </p:nvCxnSpPr>
        <p:spPr>
          <a:xfrm rot="16200000" flipV="1">
            <a:off x="5905500" y="3771900"/>
            <a:ext cx="6858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95800"/>
            <a:ext cx="368141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73088" y="5953125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dateStyle</a:t>
            </a:r>
            <a:r>
              <a:rPr lang="ko-KR" altLang="en-US" smtClean="0"/>
              <a:t> 애트리뷰트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full, long, medium, short </a:t>
            </a:r>
            <a:r>
              <a:rPr lang="ko-KR" altLang="en-US" smtClean="0"/>
              <a:t>중 한 값을 넘겨주면 날짜를 다른 포맷으로 출력할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timeStyle</a:t>
            </a:r>
            <a:r>
              <a:rPr lang="ko-KR" altLang="en-US" smtClean="0"/>
              <a:t> 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full, long, medium, short </a:t>
            </a:r>
            <a:r>
              <a:rPr lang="ko-KR" altLang="en-US" smtClean="0"/>
              <a:t>중 한 값을 넘겨주면 시각도 다른 포맷으로 출력할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ko-KR" smtClean="0"/>
              <a:t> </a:t>
            </a:r>
            <a:r>
              <a:rPr lang="ko-KR" altLang="en-US" smtClean="0"/>
              <a:t>값을 지정해서 날짜와 시각을 한꺼번에 출력할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dateStyle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timeStyle</a:t>
            </a:r>
            <a:r>
              <a:rPr lang="en-US" altLang="ko-KR" smtClean="0"/>
              <a:t> </a:t>
            </a:r>
            <a:r>
              <a:rPr lang="ko-KR" altLang="en-US" smtClean="0"/>
              <a:t>애트리뷰트를 함께 쓸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63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2205038"/>
          <a:ext cx="5334000" cy="3810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type= “date” value= “${date}” dateStylet= “long”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57600" y="2819400"/>
            <a:ext cx="2971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날짜를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 포맷으로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출력하도록 지시합니다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5367338" y="2619375"/>
            <a:ext cx="2397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14400" y="3960813"/>
          <a:ext cx="5334000" cy="3810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type= “time” value= “${date}” timeStyle= “full”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38600" y="4546600"/>
            <a:ext cx="2514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시각을 ‘오후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31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42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KST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포맷으로 출력하도록 지시합니다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5367337" y="4373563"/>
            <a:ext cx="2397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25" name="Group 29"/>
          <p:cNvGraphicFramePr>
            <a:graphicFrameLocks noGrp="1"/>
          </p:cNvGraphicFramePr>
          <p:nvPr/>
        </p:nvGraphicFramePr>
        <p:xfrm>
          <a:off x="914400" y="5683250"/>
          <a:ext cx="6553200" cy="30480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type= “both” value= “${date}” dateStyle= “long” timeStyle= “short”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657600" y="62103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날짜를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 포맷으로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시각을 ‘오후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2:50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포맷으로 출력하도록 지시합니다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56346" name="직선 화살표 연결선 23"/>
          <p:cNvCxnSpPr>
            <a:cxnSpLocks noChangeShapeType="1"/>
          </p:cNvCxnSpPr>
          <p:nvPr/>
        </p:nvCxnSpPr>
        <p:spPr bwMode="auto">
          <a:xfrm flipV="1">
            <a:off x="6705600" y="5932488"/>
            <a:ext cx="1588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6347" name="직선 화살표 연결선 24"/>
          <p:cNvCxnSpPr>
            <a:cxnSpLocks noChangeShapeType="1"/>
          </p:cNvCxnSpPr>
          <p:nvPr/>
        </p:nvCxnSpPr>
        <p:spPr bwMode="auto">
          <a:xfrm flipV="1">
            <a:off x="5410200" y="5932488"/>
            <a:ext cx="1588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57356" name="Group 12"/>
          <p:cNvGraphicFramePr>
            <a:graphicFrameLocks noGrp="1"/>
          </p:cNvGraphicFramePr>
          <p:nvPr/>
        </p:nvGraphicFramePr>
        <p:xfrm>
          <a:off x="762000" y="1524000"/>
          <a:ext cx="7772400" cy="2919413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9-14] &lt;fmt:formatDate&gt;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“date” value= “&lt;%= new Date() %&gt;”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[S]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“both” dateStyle= “short” timeStyle= “short” /&gt;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[M]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“both” 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dateStyle=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medium” timeStyle=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nn-NO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medium” /&gt; </a:t>
                      </a:r>
                      <a:r>
                        <a:rPr kumimoji="0" lang="nn-NO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[L]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“both”  dateStyle= “long” timeStyle= “long” /&gt;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[F]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“both”  dateStyle= “full” timeStyle= “full”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날짜와 시각을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fmt:formatDate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시각의 포맷도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ko-KR" smtClean="0"/>
              <a:t> </a:t>
            </a:r>
            <a:r>
              <a:rPr lang="ko-KR" altLang="en-US" smtClean="0"/>
              <a:t>애트리뷰트를 이용해서 지정할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83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1779588"/>
          <a:ext cx="5334000" cy="381000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“time” pattern= “(a) hh:mm:ss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57600" y="2312988"/>
            <a:ext cx="3733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시각을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오후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 5:52:03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 포맷으로 출력하도록 지시합니다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5289551" y="2193925"/>
            <a:ext cx="23971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388" name="Group 20"/>
          <p:cNvGraphicFramePr>
            <a:graphicFrameLocks noGrp="1"/>
          </p:cNvGraphicFramePr>
          <p:nvPr/>
        </p:nvGraphicFramePr>
        <p:xfrm>
          <a:off x="762000" y="2819400"/>
          <a:ext cx="7620000" cy="2620963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9-15] &lt;fmt:formatDate&gt;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(3)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34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“date” value= “&lt;%= new Date() %&gt;”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오늘의 날짜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“date” pattern= “yyyy/MM/dd (E)”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현재의 시각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]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&lt;fmt:formatDate value= “${date}” type= “time” pattern= “(a) hh:mm:ss”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수치를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출력할 수치 값은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</a:t>
            </a:r>
            <a:r>
              <a:rPr lang="ko-KR" altLang="en-US" smtClean="0"/>
              <a:t>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vaule</a:t>
            </a:r>
            <a:r>
              <a:rPr lang="en-US" altLang="ko-KR" smtClean="0"/>
              <a:t> </a:t>
            </a:r>
            <a:r>
              <a:rPr lang="ko-KR" altLang="en-US" smtClean="0"/>
              <a:t>애트리뷰트에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세 자리마다 쉼표를 찍은 포맷으로 출력하려면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groupingUsed</a:t>
            </a:r>
            <a:r>
              <a:rPr lang="ko-KR" altLang="en-US" smtClean="0"/>
              <a:t>라는 애트리뷰트를 추가하고</a:t>
            </a:r>
            <a:r>
              <a:rPr lang="en-US" altLang="ko-KR" smtClean="0"/>
              <a:t>, </a:t>
            </a:r>
            <a:r>
              <a:rPr lang="ko-KR" altLang="en-US" smtClean="0"/>
              <a:t>그 값으로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ko-KR" altLang="en-US" smtClean="0"/>
              <a:t>를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애트리뷰트를</a:t>
            </a:r>
            <a:r>
              <a:rPr lang="ko-KR" altLang="en-US" smtClean="0"/>
              <a:t> 사용하면 소수점 아래의 숫자를 원하는 만큼 끊거나 늘려서 표시할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1779588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“10000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95600" y="2312988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출력할 수치 데이터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3614738" y="2193925"/>
            <a:ext cx="2397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14400" y="3505200"/>
          <a:ext cx="5181600" cy="381000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“1234500” groupingUsed= “true”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362200" y="4038600"/>
            <a:ext cx="3810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값을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1,234,500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 포맷으로 출력하도록 지시합니다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5136357" y="39187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914400" y="5334000"/>
          <a:ext cx="5181600" cy="381000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“3.14158 ” pattern= “#.##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209800" y="5867400"/>
            <a:ext cx="396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값을 소수점 아래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자리까지 끊어서 출력하도록 지시합니다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4853782" y="57475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수치를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ko-KR" smtClean="0"/>
              <a:t> </a:t>
            </a:r>
            <a:r>
              <a:rPr lang="ko-KR" altLang="en-US" smtClean="0"/>
              <a:t>애트리뷰트의 값에서 </a:t>
            </a:r>
            <a:r>
              <a:rPr lang="en-US" altLang="ko-KR" smtClean="0"/>
              <a:t>0</a:t>
            </a:r>
            <a:r>
              <a:rPr lang="ko-KR" altLang="en-US" smtClean="0"/>
              <a:t>이라고 쓴 위치는 표시할 유효숫자가 없으면 </a:t>
            </a:r>
            <a:r>
              <a:rPr lang="en-US" altLang="ko-KR" smtClean="0"/>
              <a:t>0</a:t>
            </a:r>
            <a:r>
              <a:rPr lang="ko-KR" altLang="en-US" smtClean="0"/>
              <a:t>으로 채워진다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04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2152650"/>
          <a:ext cx="5181600" cy="381000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“10.5 ” pattern= “#.00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209800" y="2686050"/>
            <a:ext cx="396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값을 소수점 아래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자리까지 끊어서 출력하도록 지시합니다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4854576" y="2565400"/>
            <a:ext cx="239712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36" name="Group 20"/>
          <p:cNvGraphicFramePr>
            <a:graphicFrameLocks noGrp="1"/>
          </p:cNvGraphicFramePr>
          <p:nvPr/>
        </p:nvGraphicFramePr>
        <p:xfrm>
          <a:off x="762000" y="3246438"/>
          <a:ext cx="6324600" cy="2189162"/>
        </p:xfrm>
        <a:graphic>
          <a:graphicData uri="http://schemas.openxmlformats.org/drawingml/2006/table">
            <a:tbl>
              <a:tblPr/>
              <a:tblGrid>
                <a:gridCol w="63246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9-16] &lt;fmt:formatNumber&gt;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“http://java.sun.com/jsp/jstl/fmt” %&gt;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숫자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첫번째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 “1234500” groupingUsed= “true”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두번째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 “3.14158” pattern= “#.##”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세번째 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 “10.5 ” pattern= “#.00”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JSTL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14378" name="Group 42"/>
          <p:cNvGraphicFramePr>
            <a:graphicFrameLocks noGrp="1"/>
          </p:cNvGraphicFramePr>
          <p:nvPr/>
        </p:nvGraphicFramePr>
        <p:xfrm>
          <a:off x="609600" y="1646238"/>
          <a:ext cx="8153400" cy="2851150"/>
        </p:xfrm>
        <a:graphic>
          <a:graphicData uri="http://schemas.openxmlformats.org/drawingml/2006/table">
            <a:tbl>
              <a:tblPr/>
              <a:tblGrid>
                <a:gridCol w="1143000"/>
                <a:gridCol w="3200400"/>
                <a:gridCol w="2971800"/>
                <a:gridCol w="838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라이브러리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기  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URI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식별자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접두어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코어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일반 프로그래밍 언어에서 제공하는 것과 유사한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변수 선언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실행 흐름의 제어 기능을 제공하고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른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JSP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페이지로 제어를 이동하는 기능도 제공합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니다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http://java.sun.com/jsp/jstl/core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c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포매팅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숫자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날짜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시간을 포매팅하는 기능과 국제화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국어 지원 기능을 제공합니다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http://java.sun.com/jsp/jstl/fmt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fmt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데이터베이스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데이터베이스의 데이터를 입력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수정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삭제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조회하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는 기능을 제공합니다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http://java.sun.com/jsp/jstl/sql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sql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XML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처리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XML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문서를 처리할 때 필요한 기능을 제공합니다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http://java.sun.com/jsp/jstl/xml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x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함수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문자열을 처리하는 함수를 제공합니다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.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http://java.sun.com/jsp/jstl/functions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</a:rPr>
                        <a:t>fn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매직체" pitchFamily="18" charset="-127"/>
                        <a:ea typeface="휴먼매직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77838" y="1371600"/>
            <a:ext cx="3200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9-1] JSTL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구성하는 작은 라이브러리들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수치를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ko-KR" altLang="en-US" smtClean="0"/>
              <a:t>라는 값을 지정하면 주어진 수치를 퍼센트 단위로 표시할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currency</a:t>
            </a:r>
            <a:r>
              <a:rPr lang="ko-KR" altLang="en-US" smtClean="0"/>
              <a:t>라는 값을 지정하면 주어진 수치가 금액에 적합한 포맷으로 만들어져서 출력된다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화폐 단위를 표시하기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currencySymbol</a:t>
            </a:r>
            <a:r>
              <a:rPr lang="ko-KR" altLang="en-US" smtClean="0"/>
              <a:t>이라는 애트리뷰트를 이용하면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14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14400" y="2197100"/>
          <a:ext cx="4495800" cy="381000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“0.5” type= “percent”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48000" y="2730500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수치를 퍼센트 단위로 포맷하여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출력하도록 지시합니다</a:t>
            </a:r>
          </a:p>
        </p:txBody>
      </p:sp>
      <p:cxnSp>
        <p:nvCxnSpPr>
          <p:cNvPr id="61450" name="직선 화살표 연결선 14"/>
          <p:cNvCxnSpPr>
            <a:cxnSpLocks noChangeShapeType="1"/>
          </p:cNvCxnSpPr>
          <p:nvPr/>
        </p:nvCxnSpPr>
        <p:spPr bwMode="auto">
          <a:xfrm flipV="1">
            <a:off x="4419600" y="2490788"/>
            <a:ext cx="1588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4400" y="3949700"/>
          <a:ext cx="4953000" cy="381000"/>
        </p:xfrm>
        <a:graphic>
          <a:graphicData uri="http://schemas.openxmlformats.org/drawingml/2006/table">
            <a:tbl>
              <a:tblPr/>
              <a:tblGrid>
                <a:gridCol w="4953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“2500000” type= “currency”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657600" y="4483100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주어진 수치를 금액으로 표시하여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출력하도록 지시합니다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4680744" y="43632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44" name="Group 28"/>
          <p:cNvGraphicFramePr>
            <a:graphicFrameLocks noGrp="1"/>
          </p:cNvGraphicFramePr>
          <p:nvPr/>
        </p:nvGraphicFramePr>
        <p:xfrm>
          <a:off x="914400" y="5397500"/>
          <a:ext cx="6477000" cy="3810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&lt;fmt:formatNumber value= “2500000 ” type= “currency ” currencySymbol=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명조" pitchFamily="18" charset="-127"/>
                          <a:cs typeface="Times New Roman" pitchFamily="18" charset="0"/>
                        </a:rPr>
                        <a:t>￦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08613" y="6007100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금액 앞에 붙는 화폐 단위 표시</a:t>
            </a:r>
          </a:p>
        </p:txBody>
      </p:sp>
      <p:cxnSp>
        <p:nvCxnSpPr>
          <p:cNvPr id="61466" name="직선 화살표 연결선 16"/>
          <p:cNvCxnSpPr>
            <a:cxnSpLocks noChangeShapeType="1"/>
          </p:cNvCxnSpPr>
          <p:nvPr/>
        </p:nvCxnSpPr>
        <p:spPr bwMode="auto">
          <a:xfrm flipV="1">
            <a:off x="6589713" y="5691188"/>
            <a:ext cx="1587" cy="241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수치를 포맷하는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24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62478" name="Group 14"/>
          <p:cNvGraphicFramePr>
            <a:graphicFrameLocks noGrp="1"/>
          </p:cNvGraphicFramePr>
          <p:nvPr/>
        </p:nvGraphicFramePr>
        <p:xfrm>
          <a:off x="762000" y="1477963"/>
          <a:ext cx="7391400" cy="2006600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9-17] &lt;fmt:formatNumber&gt;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숫자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금액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 “1000000 ” type= “currency” currencySymbol=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명조" pitchFamily="18" charset="-127"/>
                          <a:cs typeface="Times New Roman" pitchFamily="18" charset="0"/>
                        </a:rPr>
                        <a:t>￦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퍼센트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 “0.99” type= “percent”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24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73088" y="5516563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지역을 설정하는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fmt:setLocale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fmt:setLocale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출력할 데이터의 포맷을 특정 지역에 맞게 설정하고자 할 때 사용하는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fmt:setLocale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액션을 이용해서 특정 지역을 설정하기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ko-KR" altLang="en-US" smtClean="0"/>
              <a:t> 애트리뷰트에 언어 코드 또는 국가코드</a:t>
            </a:r>
            <a:r>
              <a:rPr lang="en-US" altLang="ko-KR" smtClean="0"/>
              <a:t>_</a:t>
            </a:r>
            <a:r>
              <a:rPr lang="ko-KR" altLang="en-US" smtClean="0"/>
              <a:t>언어코드를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위의 액션이 실행되고 나면 날짜와 시각이 영어권에 맞게 포맷되고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fmt:formatNumber</a:t>
            </a:r>
            <a:r>
              <a:rPr lang="en-US" altLang="ko-KR" smtClean="0"/>
              <a:t>&gt; </a:t>
            </a:r>
            <a:r>
              <a:rPr lang="ko-KR" altLang="en-US" smtClean="0"/>
              <a:t>액션을 이용해서 출력되는 모든 금액 앞에는 달러를 의미하는 </a:t>
            </a:r>
            <a:r>
              <a:rPr lang="en-US" altLang="ko-KR" smtClean="0"/>
              <a:t>$</a:t>
            </a:r>
            <a:r>
              <a:rPr lang="ko-KR" altLang="en-US" smtClean="0"/>
              <a:t>기호가 자동으로 붙어서 표시된다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34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0480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&lt;fmt:setLocale value= “en”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24200" y="35814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언어 코드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3434557" y="34615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41910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&lt;fmt:setLocale value= “us_en”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048000" y="47244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국가 코드 및 언어 코드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3434557" y="46045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지역을 설정하는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fmt:setLocale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45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64524" name="Group 12"/>
          <p:cNvGraphicFramePr>
            <a:graphicFrameLocks noGrp="1"/>
          </p:cNvGraphicFramePr>
          <p:nvPr/>
        </p:nvGraphicFramePr>
        <p:xfrm>
          <a:off x="762000" y="1477963"/>
          <a:ext cx="7162800" cy="4379912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9-18] &lt;fmt:setLocale&gt;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“date” value= “&lt;%= new Date() %&gt;”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나라마다 다른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우리나라의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&lt;fmt:setLocale value=“ko_kr”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금액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value=“1000000” type=“currency”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일시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value=“${date}” type=“both” dateStyle=“full” timeStyle=“full”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미국의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&lt;fmt:setLocale value=“en_us”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금액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value=“1000000” type=“currency”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일시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value=“${date}” type=“both” dateStyle=“full” timeStyle=“full”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&lt;H3&gt;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일본의 포맷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&lt;fmt:setLocale value=“ja_jp”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금액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&lt;fmt:formatNumber value=“1000000” type=“currency”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일시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value=“${date}” type=“both” dateStyle=“full” timeStyle=“full”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시간대를 설정하는 </a:t>
            </a:r>
            <a:r>
              <a:rPr lang="en-US" altLang="ko-KR" sz="1800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fmt:setTimeZone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fmt:setTimeZone</a:t>
            </a:r>
            <a:r>
              <a:rPr lang="en-US" altLang="ko-KR" smtClean="0"/>
              <a:t>&gt;</a:t>
            </a:r>
            <a:r>
              <a:rPr lang="ko-KR" altLang="en-US" smtClean="0"/>
              <a:t>은 시간대마다 다른 날짜와 시각을 자동으로 계산해서 표시하기 위해 필요한 커스텀 액션이다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액션의 시작 태그에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애트리뷰트를 쓰고</a:t>
            </a:r>
            <a:r>
              <a:rPr lang="en-US" altLang="ko-KR" smtClean="0"/>
              <a:t> </a:t>
            </a:r>
            <a:r>
              <a:rPr lang="ko-KR" altLang="en-US" smtClean="0"/>
              <a:t>거기에 특정 시간대에 해당하는 지역 이름을 지정하면</a:t>
            </a:r>
            <a:r>
              <a:rPr lang="en-US" altLang="ko-KR" smtClean="0"/>
              <a:t>, </a:t>
            </a:r>
            <a:r>
              <a:rPr lang="ko-KR" altLang="en-US" smtClean="0"/>
              <a:t>이 액션의 시작 태그와 끝 태그 사이에서 출력되는 날짜와 시각은 그 시간대에 맞게 표시된다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55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64522" name="Group 10"/>
          <p:cNvGraphicFramePr>
            <a:graphicFrameLocks noGrp="1"/>
          </p:cNvGraphicFramePr>
          <p:nvPr/>
        </p:nvGraphicFramePr>
        <p:xfrm>
          <a:off x="914400" y="3444875"/>
          <a:ext cx="5334000" cy="822325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&lt;fmt:timeZone value=“America/New_York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날짜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type=“date”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시각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type=“time”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&lt;/fmt:timeZone&gt;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시간대를 설정하는 </a:t>
            </a:r>
            <a:r>
              <a:rPr lang="en-US" altLang="ko-KR" sz="1800" smtClean="0"/>
              <a:t>&lt;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&lt;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fmt:setTimeZone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65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66572" name="Group 12"/>
          <p:cNvGraphicFramePr>
            <a:graphicFrameLocks noGrp="1"/>
          </p:cNvGraphicFramePr>
          <p:nvPr/>
        </p:nvGraphicFramePr>
        <p:xfrm>
          <a:off x="762000" y="1477963"/>
          <a:ext cx="5486400" cy="4014787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9-19] &lt;fmt:timeZone&gt;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&lt;%@page import= “java.util.*”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“date” value= “&lt;%= new Date() %&gt;”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세계시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서울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&lt;fmt:timeZone value= “Asia/Hong_Kong”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홍콩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&lt;/fmt:timeZone&gt;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&lt;fmt:timeZone value= “Europe/London”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런던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&lt;/fmt:timeZone&gt;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&lt;fmt:timeZone value= “America/New_York”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뉴욕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&lt;/fmt:timeZone&gt;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z="1800" smtClean="0"/>
              <a:t>시간대를 설정하는 </a:t>
            </a:r>
            <a:r>
              <a:rPr lang="en-US" altLang="ko-KR" sz="1800" smtClean="0"/>
              <a:t>&lt;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&lt;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fmt:setTimeZone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fmt:setTimeZone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fmt:timeZone</a:t>
            </a:r>
            <a:r>
              <a:rPr lang="en-US" altLang="ko-KR" smtClean="0"/>
              <a:t>&gt;</a:t>
            </a:r>
            <a:r>
              <a:rPr lang="ko-KR" altLang="en-US" smtClean="0"/>
              <a:t>처럼 시간대를 설정하는 기능을 하지만</a:t>
            </a:r>
            <a:r>
              <a:rPr lang="en-US" altLang="ko-KR" smtClean="0"/>
              <a:t>, </a:t>
            </a:r>
            <a:r>
              <a:rPr lang="ko-KR" altLang="en-US" smtClean="0"/>
              <a:t>시작 태그와 끝 태그 사이에만 영향을 미치는 것이 아니라</a:t>
            </a:r>
            <a:r>
              <a:rPr lang="en-US" altLang="ko-KR" smtClean="0"/>
              <a:t>, </a:t>
            </a:r>
            <a:r>
              <a:rPr lang="ko-KR" altLang="en-US" smtClean="0"/>
              <a:t>이 액션 다음의 모든 코드에 영향을 미친다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75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25908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&lt;fmt:setTimeZone value= “Europe/London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895600" y="3124200"/>
            <a:ext cx="2133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시간대의 기준이 되는 지역 이름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3434557" y="30043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604" name="Group 20"/>
          <p:cNvGraphicFramePr>
            <a:graphicFrameLocks noGrp="1"/>
          </p:cNvGraphicFramePr>
          <p:nvPr/>
        </p:nvGraphicFramePr>
        <p:xfrm>
          <a:off x="762000" y="3521075"/>
          <a:ext cx="5486400" cy="3224213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9-20] &lt;fmt:setTimeZone&gt;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 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“date ” value= “&lt;%= new Date() %&gt;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세계시 프로그램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서울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&lt;fmt:setTimeZone value= “Asia/Hong_Kong”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홍콩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&lt;fmt:setTimeZone value= “Europe/London”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런던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&lt;fmt:setTimeZone value= “America/New_York”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뉴욕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&lt;fmt:formatDate value= “${date}” type= “both” /&gt;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fmt:message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액션을 사용하면 하나의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페이지만 가지고 서로 다른 언어로 기술된 둘 이상의 웹 페이지를 생성할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우선 웹 페이지마다 서로 다른 언어로 기술되어야 할 부분을 추출해서 프로퍼티 파일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property file</a:t>
            </a:r>
            <a:r>
              <a:rPr lang="en-US" altLang="ko-KR" smtClean="0"/>
              <a:t>)</a:t>
            </a:r>
            <a:r>
              <a:rPr lang="ko-KR" altLang="en-US" smtClean="0"/>
              <a:t>로 만들어 놓아야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프로퍼티 파일은 </a:t>
            </a:r>
            <a:r>
              <a:rPr lang="ko-KR" altLang="en-US" smtClean="0">
                <a:latin typeface="Times New Roman" pitchFamily="18" charset="0"/>
              </a:rPr>
              <a:t>대표명</a:t>
            </a:r>
            <a:r>
              <a:rPr lang="en-US" altLang="ko-KR" b="1" smtClean="0">
                <a:latin typeface="Times New Roman" pitchFamily="18" charset="0"/>
              </a:rPr>
              <a:t>_ISO</a:t>
            </a:r>
            <a:r>
              <a:rPr lang="ko-KR" altLang="en-US" smtClean="0">
                <a:latin typeface="Times New Roman" pitchFamily="18" charset="0"/>
              </a:rPr>
              <a:t>언어코드</a:t>
            </a:r>
            <a:r>
              <a:rPr lang="en-US" altLang="ko-KR" b="1" smtClean="0">
                <a:latin typeface="Times New Roman" pitchFamily="18" charset="0"/>
              </a:rPr>
              <a:t>.properties</a:t>
            </a:r>
            <a:r>
              <a:rPr lang="ko-KR" altLang="en-US" smtClean="0">
                <a:latin typeface="Times New Roman" pitchFamily="18" charset="0"/>
              </a:rPr>
              <a:t>라는 이름으로 만들어서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WB-INF/classes </a:t>
            </a:r>
            <a:r>
              <a:rPr lang="ko-KR" altLang="en-US" smtClean="0">
                <a:latin typeface="Times New Roman" pitchFamily="18" charset="0"/>
              </a:rPr>
              <a:t>디렉터리에</a:t>
            </a:r>
            <a:r>
              <a:rPr lang="ko-KR" altLang="en-US" smtClean="0"/>
              <a:t> 저장해야 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86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68611" name="Rectangle 20"/>
          <p:cNvSpPr>
            <a:spLocks noChangeArrowheads="1"/>
          </p:cNvSpPr>
          <p:nvPr/>
        </p:nvSpPr>
        <p:spPr bwMode="auto">
          <a:xfrm>
            <a:off x="1330325" y="3121025"/>
            <a:ext cx="26479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&lt;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한글 데이터가 저장된 프로퍼티 파일 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&gt;</a:t>
            </a:r>
          </a:p>
        </p:txBody>
      </p:sp>
      <p:sp>
        <p:nvSpPr>
          <p:cNvPr id="68612" name="Rectangle 21"/>
          <p:cNvSpPr>
            <a:spLocks noChangeArrowheads="1"/>
          </p:cNvSpPr>
          <p:nvPr/>
        </p:nvSpPr>
        <p:spPr bwMode="auto">
          <a:xfrm>
            <a:off x="5341938" y="3121025"/>
            <a:ext cx="26479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&lt;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영문 데이터가 저장된 프로퍼티 파일 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&gt;</a:t>
            </a:r>
          </a:p>
        </p:txBody>
      </p:sp>
      <p:sp>
        <p:nvSpPr>
          <p:cNvPr id="68613" name="Rectangle 22"/>
          <p:cNvSpPr>
            <a:spLocks noChangeArrowheads="1"/>
          </p:cNvSpPr>
          <p:nvPr/>
        </p:nvSpPr>
        <p:spPr bwMode="auto">
          <a:xfrm>
            <a:off x="609600" y="3459163"/>
            <a:ext cx="3960813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TITLE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회사 소개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GREETING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이 사이트를 방문해주셔서 감사합니다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BODY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당사는 소프트웨어 개발을 주업무로 하는 회사입니다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COMPANY_NAME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=(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주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)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듀크 소프트웨어</a:t>
            </a:r>
          </a:p>
        </p:txBody>
      </p:sp>
      <p:sp>
        <p:nvSpPr>
          <p:cNvPr id="68614" name="Rectangle 23"/>
          <p:cNvSpPr>
            <a:spLocks noChangeArrowheads="1"/>
          </p:cNvSpPr>
          <p:nvPr/>
        </p:nvSpPr>
        <p:spPr bwMode="auto">
          <a:xfrm>
            <a:off x="4760913" y="3459163"/>
            <a:ext cx="3773487" cy="946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TITLE=About Us</a:t>
            </a: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GREETING=Thank you for visiting this site.</a:t>
            </a: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BODY=We are a dedicated software development company.</a:t>
            </a: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COMPANY_NAME=Duke Software Inc.</a:t>
            </a:r>
            <a:endParaRPr lang="en-US" altLang="ko-KR" sz="1100" b="1">
              <a:latin typeface="Times New Roman" pitchFamily="18" charset="0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5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mtClean="0"/>
              <a:t>영문 프로퍼티 파일은 일반 텍스트 에디터를 이용해서 만들어 저장하면 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83986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62200" y="6153150"/>
            <a:ext cx="3617913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9-30]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영문 프로퍼티 파일을 만드는 방법</a:t>
            </a: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1441450" y="1955800"/>
          <a:ext cx="5970588" cy="3417888"/>
        </p:xfrm>
        <a:graphic>
          <a:graphicData uri="http://schemas.openxmlformats.org/presentationml/2006/ole">
            <p:oleObj spid="_x0000_s83982" name="비트맵 이미지" r:id="rId3" imgW="6485714" imgH="4638095" progId="PBrush">
              <p:embed/>
            </p:oleObj>
          </a:graphicData>
        </a:graphic>
      </p:graphicFrame>
      <p:sp>
        <p:nvSpPr>
          <p:cNvPr id="83988" name="Rectangle 15"/>
          <p:cNvSpPr>
            <a:spLocks noChangeArrowheads="1"/>
          </p:cNvSpPr>
          <p:nvPr/>
        </p:nvSpPr>
        <p:spPr bwMode="auto">
          <a:xfrm>
            <a:off x="4691063" y="3663950"/>
            <a:ext cx="3529012" cy="2746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영문 프로퍼티 파일을 만들어서 저장하십시오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4225925" y="3971925"/>
          <a:ext cx="4006850" cy="1228725"/>
        </p:xfrm>
        <a:graphic>
          <a:graphicData uri="http://schemas.openxmlformats.org/presentationml/2006/ole">
            <p:oleObj spid="_x0000_s83984" name="비트맵 이미지" r:id="rId4" imgW="4352381" imgH="1666667" progId="PBrush">
              <p:embed/>
            </p:oleObj>
          </a:graphicData>
        </a:graphic>
      </p:graphicFrame>
      <p:sp>
        <p:nvSpPr>
          <p:cNvPr id="83989" name="Line 17"/>
          <p:cNvSpPr>
            <a:spLocks noChangeShapeType="1"/>
          </p:cNvSpPr>
          <p:nvPr/>
        </p:nvSpPr>
        <p:spPr bwMode="auto">
          <a:xfrm flipV="1">
            <a:off x="4624388" y="3106738"/>
            <a:ext cx="0" cy="865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3990" name="Rectangle 18"/>
          <p:cNvSpPr>
            <a:spLocks noChangeArrowheads="1"/>
          </p:cNvSpPr>
          <p:nvPr/>
        </p:nvSpPr>
        <p:spPr bwMode="auto">
          <a:xfrm>
            <a:off x="939800" y="5562600"/>
            <a:ext cx="30114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brain09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WEB-INF/</a:t>
            </a:r>
          </a:p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    classes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서브디렉터리로 가십시오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3991" name="Freeform 22"/>
          <p:cNvSpPr>
            <a:spLocks/>
          </p:cNvSpPr>
          <p:nvPr/>
        </p:nvSpPr>
        <p:spPr bwMode="auto">
          <a:xfrm>
            <a:off x="1778000" y="5029200"/>
            <a:ext cx="609600" cy="5334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4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mtClean="0"/>
              <a:t>한글 프로퍼티 파일은 일반 텍스트 에디터를 이용해서 만들어 저장한 다음에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ascii2native.exe </a:t>
            </a:r>
            <a:r>
              <a:rPr lang="ko-KR" altLang="en-US" smtClean="0">
                <a:cs typeface="Times New Roman" pitchFamily="18" charset="0"/>
              </a:rPr>
              <a:t>프로그램을 이용하여 변환해야 한다</a:t>
            </a:r>
            <a:r>
              <a:rPr lang="en-US" altLang="ko-KR" smtClean="0">
                <a:cs typeface="Times New Roman" pitchFamily="18" charset="0"/>
              </a:rPr>
              <a:t>.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z="1600" smtClean="0">
              <a:cs typeface="Times New Roman" pitchFamily="18" charset="0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85005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900113" y="2209800"/>
          <a:ext cx="5411787" cy="3870325"/>
        </p:xfrm>
        <a:graphic>
          <a:graphicData uri="http://schemas.openxmlformats.org/presentationml/2006/ole">
            <p:oleObj spid="_x0000_s85003" name="비트맵 이미지" r:id="rId3" imgW="6485714" imgH="4638095" progId="PBrush">
              <p:embed/>
            </p:oleObj>
          </a:graphicData>
        </a:graphic>
      </p:graphicFrame>
      <p:pic>
        <p:nvPicPr>
          <p:cNvPr id="8500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3913" y="4495800"/>
            <a:ext cx="3632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240088" y="6381750"/>
            <a:ext cx="3617912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9-31]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한글  프로퍼티 파일을 만드는 방법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</a:p>
        </p:txBody>
      </p:sp>
      <p:sp>
        <p:nvSpPr>
          <p:cNvPr id="85008" name="Rectangle 15"/>
          <p:cNvSpPr>
            <a:spLocks noChangeArrowheads="1"/>
          </p:cNvSpPr>
          <p:nvPr/>
        </p:nvSpPr>
        <p:spPr bwMode="auto">
          <a:xfrm>
            <a:off x="3862388" y="4189413"/>
            <a:ext cx="3529012" cy="2746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한글 프로퍼티 파일을 만들어서 저장하십시오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 flipV="1">
            <a:off x="3795713" y="3632200"/>
            <a:ext cx="0" cy="865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5010" name="Rectangle 17"/>
          <p:cNvSpPr>
            <a:spLocks noChangeArrowheads="1"/>
          </p:cNvSpPr>
          <p:nvPr/>
        </p:nvSpPr>
        <p:spPr bwMode="auto">
          <a:xfrm>
            <a:off x="327025" y="6248400"/>
            <a:ext cx="30114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brain09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WEB-INF/</a:t>
            </a:r>
          </a:p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    classes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서브디렉터리로 가십시오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5011" name="Freeform 18"/>
          <p:cNvSpPr>
            <a:spLocks/>
          </p:cNvSpPr>
          <p:nvPr/>
        </p:nvSpPr>
        <p:spPr bwMode="auto">
          <a:xfrm>
            <a:off x="1165225" y="5715000"/>
            <a:ext cx="609600" cy="5334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앞 페이지의 접두어를 사용하기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 </a:t>
            </a:r>
            <a:r>
              <a:rPr lang="ko-KR" altLang="en-US" smtClean="0"/>
              <a:t>지시자를 이용해서 라이브러리의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ko-KR" smtClean="0"/>
              <a:t> </a:t>
            </a:r>
            <a:r>
              <a:rPr lang="ko-KR" altLang="en-US" smtClean="0"/>
              <a:t>식별자와 접두어를 연결해야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 </a:t>
            </a:r>
            <a:r>
              <a:rPr lang="ko-KR" altLang="en-US" smtClean="0"/>
              <a:t>지시자는 다른 지시자와 마찬가지로 </a:t>
            </a:r>
            <a:r>
              <a:rPr lang="en-US" altLang="ko-KR" smtClean="0"/>
              <a:t>&lt;%@</a:t>
            </a:r>
            <a:r>
              <a:rPr lang="ko-KR" altLang="en-US" smtClean="0"/>
              <a:t>으로 시작해서 </a:t>
            </a:r>
            <a:r>
              <a:rPr lang="en-US" altLang="ko-KR" smtClean="0"/>
              <a:t>%&gt;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끝난다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en-US" altLang="ko-KR" smtClean="0"/>
              <a:t> </a:t>
            </a:r>
            <a:r>
              <a:rPr lang="ko-KR" altLang="en-US" smtClean="0"/>
              <a:t>지시자에는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ko-KR" altLang="en-US" smtClean="0"/>
              <a:t>라는 두 개의 애트리뷰트를 써야 하고</a:t>
            </a:r>
            <a:r>
              <a:rPr lang="en-US" altLang="ko-KR" smtClean="0"/>
              <a:t>, </a:t>
            </a:r>
            <a:r>
              <a:rPr lang="ko-KR" altLang="en-US" smtClean="0"/>
              <a:t>이 두 애트리뷰트에 각각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ko-KR" smtClean="0"/>
              <a:t> </a:t>
            </a:r>
            <a:r>
              <a:rPr lang="ko-KR" altLang="en-US" smtClean="0"/>
              <a:t>식별자와 접두어를 값으로 주어야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JSTL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4400" y="3276600"/>
          <a:ext cx="5029200" cy="381000"/>
        </p:xfrm>
        <a:graphic>
          <a:graphicData uri="http://schemas.openxmlformats.org/drawingml/2006/table">
            <a:tbl>
              <a:tblPr/>
              <a:tblGrid>
                <a:gridCol w="5029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57400" y="3752850"/>
            <a:ext cx="12954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 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접두어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9000" y="3752850"/>
            <a:ext cx="19050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라이브러리를 식별하는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URI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2519363" y="3641725"/>
            <a:ext cx="2206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rot="16200000" flipV="1">
            <a:off x="4279107" y="3650456"/>
            <a:ext cx="201612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8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z="1600" smtClean="0">
              <a:cs typeface="Times New Roman" pitchFamily="18" charset="0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86039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86040" name="Line 8"/>
          <p:cNvSpPr>
            <a:spLocks noChangeShapeType="1"/>
          </p:cNvSpPr>
          <p:nvPr/>
        </p:nvSpPr>
        <p:spPr bwMode="auto">
          <a:xfrm flipV="1">
            <a:off x="4344988" y="4267200"/>
            <a:ext cx="0" cy="433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1" name="Freeform 10"/>
          <p:cNvSpPr>
            <a:spLocks/>
          </p:cNvSpPr>
          <p:nvPr/>
        </p:nvSpPr>
        <p:spPr bwMode="auto">
          <a:xfrm>
            <a:off x="1712913" y="5715000"/>
            <a:ext cx="609600" cy="5334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2" name="Line 17"/>
          <p:cNvSpPr>
            <a:spLocks noChangeShapeType="1"/>
          </p:cNvSpPr>
          <p:nvPr/>
        </p:nvSpPr>
        <p:spPr bwMode="auto">
          <a:xfrm flipV="1">
            <a:off x="3463925" y="4576763"/>
            <a:ext cx="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2286000" y="1371600"/>
          <a:ext cx="4794250" cy="3451225"/>
        </p:xfrm>
        <a:graphic>
          <a:graphicData uri="http://schemas.openxmlformats.org/presentationml/2006/ole">
            <p:oleObj spid="_x0000_s86034" name="비트맵 이미지" r:id="rId3" imgW="6485714" imgH="4638095" progId="PBrush">
              <p:embed/>
            </p:oleObj>
          </a:graphicData>
        </a:graphic>
      </p:graphicFrame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379413" y="4681538"/>
          <a:ext cx="8307387" cy="1643062"/>
        </p:xfrm>
        <a:graphic>
          <a:graphicData uri="http://schemas.openxmlformats.org/presentationml/2006/ole">
            <p:oleObj spid="_x0000_s86037" name="비트맵 이미지" r:id="rId4" imgW="11238095" imgH="2209524" progId="PBrush">
              <p:embed/>
            </p:oleObj>
          </a:graphicData>
        </a:graphic>
      </p:graphicFrame>
      <p:sp>
        <p:nvSpPr>
          <p:cNvPr id="86043" name="Rectangle 23"/>
          <p:cNvSpPr>
            <a:spLocks noChangeArrowheads="1"/>
          </p:cNvSpPr>
          <p:nvPr/>
        </p:nvSpPr>
        <p:spPr bwMode="auto">
          <a:xfrm>
            <a:off x="433388" y="4433888"/>
            <a:ext cx="2411412" cy="2746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명령 프롬프트 창을 여세요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6044" name="AutoShape 25"/>
          <p:cNvSpPr>
            <a:spLocks noChangeArrowheads="1"/>
          </p:cNvSpPr>
          <p:nvPr/>
        </p:nvSpPr>
        <p:spPr bwMode="auto">
          <a:xfrm>
            <a:off x="5297488" y="5216525"/>
            <a:ext cx="3300412" cy="1682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45" name="Rectangle 27"/>
          <p:cNvSpPr>
            <a:spLocks noChangeArrowheads="1"/>
          </p:cNvSpPr>
          <p:nvPr/>
        </p:nvSpPr>
        <p:spPr bwMode="auto">
          <a:xfrm>
            <a:off x="3657600" y="4297363"/>
            <a:ext cx="2438400" cy="2746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Intro_ko.properties.org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파일이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있는 디렉터리로 가세요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6046" name="Rectangle 28"/>
          <p:cNvSpPr>
            <a:spLocks noChangeArrowheads="1"/>
          </p:cNvSpPr>
          <p:nvPr/>
        </p:nvSpPr>
        <p:spPr bwMode="auto">
          <a:xfrm>
            <a:off x="6934200" y="4572000"/>
            <a:ext cx="19050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3) native2ascii.exe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프로그램을 실행하면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Intro_ko.properties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파일이 생성됩니다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6047" name="Freeform 29"/>
          <p:cNvSpPr>
            <a:spLocks/>
          </p:cNvSpPr>
          <p:nvPr/>
        </p:nvSpPr>
        <p:spPr bwMode="auto">
          <a:xfrm flipH="1">
            <a:off x="5334000" y="2717800"/>
            <a:ext cx="1676400" cy="24638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48" name="Freeform 30"/>
          <p:cNvSpPr>
            <a:spLocks/>
          </p:cNvSpPr>
          <p:nvPr/>
        </p:nvSpPr>
        <p:spPr bwMode="auto">
          <a:xfrm>
            <a:off x="4267200" y="4622800"/>
            <a:ext cx="215900" cy="381000"/>
          </a:xfrm>
          <a:custGeom>
            <a:avLst/>
            <a:gdLst>
              <a:gd name="T0" fmla="*/ 80 w 312"/>
              <a:gd name="T1" fmla="*/ 0 h 480"/>
              <a:gd name="T2" fmla="*/ 32 w 312"/>
              <a:gd name="T3" fmla="*/ 192 h 480"/>
              <a:gd name="T4" fmla="*/ 272 w 312"/>
              <a:gd name="T5" fmla="*/ 192 h 480"/>
              <a:gd name="T6" fmla="*/ 272 w 312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12"/>
              <a:gd name="T13" fmla="*/ 0 h 480"/>
              <a:gd name="T14" fmla="*/ 312 w 31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2" h="480">
                <a:moveTo>
                  <a:pt x="80" y="0"/>
                </a:moveTo>
                <a:cubicBezTo>
                  <a:pt x="40" y="80"/>
                  <a:pt x="0" y="160"/>
                  <a:pt x="32" y="192"/>
                </a:cubicBezTo>
                <a:cubicBezTo>
                  <a:pt x="64" y="224"/>
                  <a:pt x="232" y="144"/>
                  <a:pt x="272" y="192"/>
                </a:cubicBezTo>
                <a:cubicBezTo>
                  <a:pt x="312" y="240"/>
                  <a:pt x="292" y="360"/>
                  <a:pt x="272" y="4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40088" y="6381750"/>
            <a:ext cx="3617912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9-32]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한글  프로퍼티 파일을 만드는 방법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 </a:t>
            </a:r>
            <a:r>
              <a:rPr lang="ko-KR" altLang="en-US" smtClean="0"/>
              <a:t>액션은 프로퍼티 파일의 대표명을 지정하는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fmt:message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프로퍼티 파일에 있는 데이터를 가져다가</a:t>
            </a:r>
            <a:r>
              <a:rPr lang="en-US" altLang="ko-KR" smtClean="0"/>
              <a:t> </a:t>
            </a:r>
            <a:r>
              <a:rPr lang="ko-KR" altLang="en-US" smtClean="0"/>
              <a:t>출력하는 역할을 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87042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19812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&lt;fmt:setBundle basename= “Intro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48000" y="25146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파일의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대표명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3586957" y="23947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413385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key= “TITLE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743200" y="4667250"/>
            <a:ext cx="2133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프로퍼티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파일에 있는 데이터의 키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3309938" y="4546600"/>
            <a:ext cx="2397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80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88078" name="Group 14"/>
          <p:cNvGraphicFramePr>
            <a:graphicFrameLocks noGrp="1"/>
          </p:cNvGraphicFramePr>
          <p:nvPr/>
        </p:nvGraphicFramePr>
        <p:xfrm>
          <a:off x="762000" y="1524000"/>
          <a:ext cx="5486400" cy="2382838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9-21] &lt;fmt:setBundle&gt;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(1)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&lt;fmt:setBundle basename= “Intro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&gt;&lt;fmt:message key= “TITLE ” /&gt;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&lt;H3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&gt;&lt;fmt:message key= “TITLE ” /&gt;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key= “GREETING ” /&gt;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key= “BODY ” /&gt;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&lt;FONT size=2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&gt;&lt;fmt:message key= “COMPANY_NAME ” /&gt;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&lt;/FONT&gt;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8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38600"/>
            <a:ext cx="403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73088" y="5924550"/>
            <a:ext cx="27797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5475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609600" y="1528763"/>
          <a:ext cx="3948113" cy="2338387"/>
        </p:xfrm>
        <a:graphic>
          <a:graphicData uri="http://schemas.openxmlformats.org/presentationml/2006/ole">
            <p:oleObj spid="_x0000_s105478" name="비트맵 이미지" r:id="rId3" imgW="5439534" imgH="3115110" progId="Paint.Picture">
              <p:embed/>
            </p:oleObj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5119688" y="1528763"/>
          <a:ext cx="3395662" cy="3640137"/>
        </p:xfrm>
        <a:graphic>
          <a:graphicData uri="http://schemas.openxmlformats.org/presentationml/2006/ole">
            <p:oleObj spid="_x0000_s105479" name="비트맵 이미지" r:id="rId4" imgW="4676190" imgH="4847619" progId="Paint.Picture">
              <p:embed/>
            </p:oleObj>
          </a:graphicData>
        </a:graphic>
      </p:graphicFrame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4038600" y="3657600"/>
            <a:ext cx="12033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427288" y="3962400"/>
          <a:ext cx="3001962" cy="2695575"/>
        </p:xfrm>
        <a:graphic>
          <a:graphicData uri="http://schemas.openxmlformats.org/presentationml/2006/ole">
            <p:oleObj spid="_x0000_s105481" name="비트맵 이미지" r:id="rId5" imgW="4133333" imgH="3591426" progId="Paint.Picture">
              <p:embed/>
            </p:oleObj>
          </a:graphicData>
        </a:graphic>
      </p:graphicFrame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533400" y="3048000"/>
            <a:ext cx="17907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웹 브라우저의 메뉴에서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도구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→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인터넷 옵션을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선택하면 인터넷 옵션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창이 나타납니다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6477000" y="4648200"/>
            <a:ext cx="1571625" cy="639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언어 버튼을 누르면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언어 기본 설정 창이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나타납니다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6781800" y="6019800"/>
            <a:ext cx="20462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3)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추가 버튼을 누르면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언어 추가 창이 나타납니다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4800" y="58674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9-34]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웹 브라우저의 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언어 기본 설정을 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영문으로 바꾸는 방법</a:t>
            </a:r>
          </a:p>
        </p:txBody>
      </p:sp>
      <p:sp>
        <p:nvSpPr>
          <p:cNvPr id="105500" name="Freeform 29"/>
          <p:cNvSpPr>
            <a:spLocks/>
          </p:cNvSpPr>
          <p:nvPr/>
        </p:nvSpPr>
        <p:spPr bwMode="auto">
          <a:xfrm flipH="1" flipV="1">
            <a:off x="5397500" y="4508500"/>
            <a:ext cx="889000" cy="5207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5501" name="Freeform 29"/>
          <p:cNvSpPr>
            <a:spLocks/>
          </p:cNvSpPr>
          <p:nvPr/>
        </p:nvSpPr>
        <p:spPr bwMode="auto">
          <a:xfrm flipV="1">
            <a:off x="4800600" y="5562600"/>
            <a:ext cx="4114800" cy="9906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6499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4953000" y="1447800"/>
          <a:ext cx="2663825" cy="2252663"/>
        </p:xfrm>
        <a:graphic>
          <a:graphicData uri="http://schemas.openxmlformats.org/presentationml/2006/ole">
            <p:oleObj spid="_x0000_s106506" name="비트맵 이미지" r:id="rId3" imgW="3666667" imgH="3000000" progId="Paint.Picture">
              <p:embed/>
            </p:oleObj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1276350" y="2298700"/>
          <a:ext cx="3001963" cy="2695575"/>
        </p:xfrm>
        <a:graphic>
          <a:graphicData uri="http://schemas.openxmlformats.org/presentationml/2006/ole">
            <p:oleObj spid="_x0000_s106511" name="비트맵 이미지" r:id="rId4" imgW="4133333" imgH="3591426" progId="Paint.Picture">
              <p:embed/>
            </p:oleObj>
          </a:graphicData>
        </a:graphic>
      </p:graphicFrame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4281488" y="3255963"/>
            <a:ext cx="1916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1066800" y="3997325"/>
          <a:ext cx="3000375" cy="2695575"/>
        </p:xfrm>
        <a:graphic>
          <a:graphicData uri="http://schemas.openxmlformats.org/presentationml/2006/ole">
            <p:oleObj spid="_x0000_s106514" name="비트맵 이미지" r:id="rId5" imgW="4133333" imgH="3591426" progId="Paint.Picture">
              <p:embed/>
            </p:oleObj>
          </a:graphicData>
        </a:graphic>
      </p:graphicFrame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3657600" y="3311525"/>
            <a:ext cx="0" cy="701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 flipH="1">
            <a:off x="3054350" y="4916488"/>
            <a:ext cx="19748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6518" name="Freeform 22"/>
          <p:cNvSpPr>
            <a:spLocks/>
          </p:cNvSpPr>
          <p:nvPr/>
        </p:nvSpPr>
        <p:spPr bwMode="auto">
          <a:xfrm rot="-620330">
            <a:off x="2452688" y="3298825"/>
            <a:ext cx="104775" cy="1619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232" y="228"/>
              </a:cxn>
              <a:cxn ang="0">
                <a:pos x="128" y="232"/>
              </a:cxn>
              <a:cxn ang="0">
                <a:pos x="200" y="376"/>
              </a:cxn>
              <a:cxn ang="0">
                <a:pos x="140" y="408"/>
              </a:cxn>
              <a:cxn ang="0">
                <a:pos x="69" y="254"/>
              </a:cxn>
              <a:cxn ang="0">
                <a:pos x="0" y="336"/>
              </a:cxn>
            </a:cxnLst>
            <a:rect l="0" t="0" r="r" b="b"/>
            <a:pathLst>
              <a:path w="232" h="408">
                <a:moveTo>
                  <a:pt x="0" y="336"/>
                </a:moveTo>
                <a:lnTo>
                  <a:pt x="0" y="0"/>
                </a:lnTo>
                <a:lnTo>
                  <a:pt x="232" y="228"/>
                </a:lnTo>
                <a:lnTo>
                  <a:pt x="128" y="232"/>
                </a:lnTo>
                <a:lnTo>
                  <a:pt x="200" y="376"/>
                </a:lnTo>
                <a:lnTo>
                  <a:pt x="140" y="408"/>
                </a:lnTo>
                <a:lnTo>
                  <a:pt x="69" y="254"/>
                </a:lnTo>
                <a:lnTo>
                  <a:pt x="0" y="33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6519" name="Freeform 23"/>
          <p:cNvSpPr>
            <a:spLocks/>
          </p:cNvSpPr>
          <p:nvPr/>
        </p:nvSpPr>
        <p:spPr bwMode="auto">
          <a:xfrm rot="-620330">
            <a:off x="6311900" y="2282825"/>
            <a:ext cx="106363" cy="161925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232" y="228"/>
              </a:cxn>
              <a:cxn ang="0">
                <a:pos x="128" y="232"/>
              </a:cxn>
              <a:cxn ang="0">
                <a:pos x="200" y="376"/>
              </a:cxn>
              <a:cxn ang="0">
                <a:pos x="140" y="408"/>
              </a:cxn>
              <a:cxn ang="0">
                <a:pos x="69" y="254"/>
              </a:cxn>
              <a:cxn ang="0">
                <a:pos x="0" y="336"/>
              </a:cxn>
            </a:cxnLst>
            <a:rect l="0" t="0" r="r" b="b"/>
            <a:pathLst>
              <a:path w="232" h="408">
                <a:moveTo>
                  <a:pt x="0" y="336"/>
                </a:moveTo>
                <a:lnTo>
                  <a:pt x="0" y="0"/>
                </a:lnTo>
                <a:lnTo>
                  <a:pt x="232" y="228"/>
                </a:lnTo>
                <a:lnTo>
                  <a:pt x="128" y="232"/>
                </a:lnTo>
                <a:lnTo>
                  <a:pt x="200" y="376"/>
                </a:lnTo>
                <a:lnTo>
                  <a:pt x="140" y="408"/>
                </a:lnTo>
                <a:lnTo>
                  <a:pt x="69" y="254"/>
                </a:lnTo>
                <a:lnTo>
                  <a:pt x="0" y="33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5926138" y="2590800"/>
            <a:ext cx="26844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4)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영어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미국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을 찾아서 선택한 다음에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확인 버튼을 누르면 이 창은 사라집니다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06521" name="Freeform 29"/>
          <p:cNvSpPr>
            <a:spLocks/>
          </p:cNvSpPr>
          <p:nvPr/>
        </p:nvSpPr>
        <p:spPr bwMode="auto">
          <a:xfrm flipV="1">
            <a:off x="533400" y="1600200"/>
            <a:ext cx="4419600" cy="533400"/>
          </a:xfrm>
          <a:custGeom>
            <a:avLst/>
            <a:gdLst>
              <a:gd name="T0" fmla="*/ 0 w 384"/>
              <a:gd name="T1" fmla="*/ 336 h 336"/>
              <a:gd name="T2" fmla="*/ 39 w 384"/>
              <a:gd name="T3" fmla="*/ 192 h 336"/>
              <a:gd name="T4" fmla="*/ 192 w 384"/>
              <a:gd name="T5" fmla="*/ 39 h 336"/>
              <a:gd name="T6" fmla="*/ 384 w 38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336"/>
              <a:gd name="T14" fmla="*/ 384 w 38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336">
                <a:moveTo>
                  <a:pt x="0" y="336"/>
                </a:moveTo>
                <a:cubicBezTo>
                  <a:pt x="3" y="289"/>
                  <a:pt x="7" y="242"/>
                  <a:pt x="39" y="192"/>
                </a:cubicBezTo>
                <a:cubicBezTo>
                  <a:pt x="71" y="142"/>
                  <a:pt x="134" y="71"/>
                  <a:pt x="192" y="39"/>
                </a:cubicBezTo>
                <a:cubicBezTo>
                  <a:pt x="250" y="7"/>
                  <a:pt x="317" y="3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3740150" y="3441700"/>
            <a:ext cx="19685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5)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영어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미국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을 선택하고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위로 이동 버튼을 누르십시오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4852988" y="4775200"/>
            <a:ext cx="25701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6)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영어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미국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항목이 제일 위에 위치하면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모든 설정이 끝난 것입니다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4451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86000" y="4629150"/>
            <a:ext cx="2779713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9-35]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9-21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2398713" y="2743200"/>
          <a:ext cx="4038600" cy="1828800"/>
        </p:xfrm>
        <a:graphic>
          <a:graphicData uri="http://schemas.openxmlformats.org/presentationml/2006/ole">
            <p:oleObj spid="_x0000_s104464" name="비트맵 이미지" r:id="rId3" imgW="4629796" imgH="2610214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fmt:message</a:t>
            </a:r>
            <a:r>
              <a:rPr lang="en-US" altLang="ko-KR" smtClean="0"/>
              <a:t>&gt; </a:t>
            </a:r>
            <a:r>
              <a:rPr lang="ko-KR" altLang="en-US" smtClean="0"/>
              <a:t>커스텀 액션에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ko-KR" smtClean="0"/>
              <a:t> </a:t>
            </a:r>
            <a:r>
              <a:rPr lang="ko-KR" altLang="en-US" smtClean="0"/>
              <a:t>애트리뷰트를 사용하면 프로퍼티 파일의 데이터가 출력되는 것이 아니라 변수에 저장된다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90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23622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 “title” key= “TITLE”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90800" y="28956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변수 이름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2833688" y="2774950"/>
            <a:ext cx="2397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108" name="Group 20"/>
          <p:cNvGraphicFramePr>
            <a:graphicFrameLocks noGrp="1"/>
          </p:cNvGraphicFramePr>
          <p:nvPr/>
        </p:nvGraphicFramePr>
        <p:xfrm>
          <a:off x="762000" y="3344863"/>
          <a:ext cx="5486400" cy="3055937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9-22] &lt;fmt:setBundle&gt;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“fmt” uri= “http://java.sun.com/jsp/jstl/fmt”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&lt;fmt:setBundle basename= “Intro”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 “title” key= “TITLE”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 “greeting” key= “GREETING”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 “body” key= “BODY”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 “companyName” key= “COMPANY_NAME”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&lt;HEAD&gt;&lt;TITLE&gt;${title}&lt;/TITLE&gt;&lt;/HEAD&gt;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&lt;H3&gt;${title}&lt;/H3&gt;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${greeting}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${body}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&lt;FONT size=2&gt;${companyName}&lt;/FONT&gt;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액션도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처럼 프로퍼티 파일의 대표명 지정에 사용되지만</a:t>
            </a:r>
            <a:r>
              <a:rPr lang="en-US" altLang="ko-KR" smtClean="0"/>
              <a:t>, </a:t>
            </a:r>
            <a:r>
              <a:rPr lang="ko-KR" altLang="en-US" smtClean="0"/>
              <a:t>시작 태그와 끝 태그 사이에 있는 코드만 영향을 미친다는 점이 다르다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프로퍼티 파일이 적용되는 코드의 범위를 한 눈에 알아볼 수 있게 만들기 때문에 코드의 가독성을 높여주는 효과가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90114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70676" name="Group 20"/>
          <p:cNvGraphicFramePr>
            <a:graphicFrameLocks noGrp="1"/>
          </p:cNvGraphicFramePr>
          <p:nvPr/>
        </p:nvGraphicFramePr>
        <p:xfrm>
          <a:off x="914400" y="2209800"/>
          <a:ext cx="5334000" cy="1189038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&lt;fmt:bundle basename= “Intro”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&lt;fmt:message var= “title” key= “TITLE”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&lt;fmt:message var= “greeting” key= “GREETING”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&lt;fmt:message var= “body” key= “BODY”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&lt;fmt:message var= “companyName” key= “COMPANY_NAME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&lt;/fmt:bundle&gt;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프로퍼티 파일에도 변수를 사용할 수 있다</a:t>
            </a:r>
            <a:r>
              <a:rPr lang="en-US" altLang="ko-KR" smtClean="0"/>
              <a:t>. 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이 때는 영문으로 된 변수 이름이 아니라 숫자로 된 인덱스 값으로 변수를 표시해야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변수에 값을 대입하는 일은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안에서 해야 한다</a:t>
            </a:r>
            <a:r>
              <a:rPr lang="en-US" altLang="ko-KR" smtClean="0"/>
              <a:t>. </a:t>
            </a:r>
            <a:r>
              <a:rPr lang="ko-KR" altLang="en-US" smtClean="0"/>
              <a:t>그런 일은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fmt:message</a:t>
            </a:r>
            <a:r>
              <a:rPr lang="en-US" altLang="ko-KR" smtClean="0"/>
              <a:t>&gt; </a:t>
            </a:r>
            <a:r>
              <a:rPr lang="ko-KR" altLang="en-US" smtClean="0"/>
              <a:t>액션의 시작 태그와 끝 태그 사이에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fmt:param</a:t>
            </a:r>
            <a:r>
              <a:rPr lang="en-US" altLang="ko-KR" smtClean="0"/>
              <a:t>&gt; </a:t>
            </a:r>
            <a:r>
              <a:rPr lang="ko-KR" altLang="en-US" smtClean="0"/>
              <a:t>액션을 써서 할 수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11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2286000"/>
          <a:ext cx="3962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GREETING=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안녕하세요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{0}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{1}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번째 방문하셨군요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00200" y="28194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아이디가 들어갈 부분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2805907" y="26995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24200" y="2819400"/>
            <a:ext cx="1676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방문 횟수가 들어갈 부분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 flipH="1" flipV="1">
            <a:off x="3205957" y="2699544"/>
            <a:ext cx="2413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160" name="Group 24"/>
          <p:cNvGraphicFramePr>
            <a:graphicFrameLocks noGrp="1"/>
          </p:cNvGraphicFramePr>
          <p:nvPr/>
        </p:nvGraphicFramePr>
        <p:xfrm>
          <a:off x="914400" y="4495800"/>
          <a:ext cx="5334000" cy="1006475"/>
        </p:xfrm>
        <a:graphic>
          <a:graphicData uri="http://schemas.openxmlformats.org/drawingml/2006/table">
            <a:tbl>
              <a:tblPr/>
              <a:tblGrid>
                <a:gridCol w="53340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&lt;fmt:message var="greeting" key="GREETING" 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&lt;fmt:param&gt;Spiderman&lt;/fmt:param&gt;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&lt;fmt:param&gt;3&lt;/fmt:param&gt;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66003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&lt;/fmt:message&gt;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55" name="Text Box 37"/>
          <p:cNvSpPr txBox="1">
            <a:spLocks noChangeArrowheads="1"/>
          </p:cNvSpPr>
          <p:nvPr/>
        </p:nvSpPr>
        <p:spPr bwMode="auto">
          <a:xfrm>
            <a:off x="4362450" y="4752975"/>
            <a:ext cx="2546350" cy="24447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{0}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위치에 들어갈 변수 값을 지정합니다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91156" name="Line 38"/>
          <p:cNvSpPr>
            <a:spLocks noChangeShapeType="1"/>
          </p:cNvSpPr>
          <p:nvPr/>
        </p:nvSpPr>
        <p:spPr bwMode="auto">
          <a:xfrm flipH="1">
            <a:off x="3779838" y="488473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1157" name="Text Box 39"/>
          <p:cNvSpPr txBox="1">
            <a:spLocks noChangeArrowheads="1"/>
          </p:cNvSpPr>
          <p:nvPr/>
        </p:nvSpPr>
        <p:spPr bwMode="auto">
          <a:xfrm>
            <a:off x="4362450" y="4987925"/>
            <a:ext cx="2546350" cy="24447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{1}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위치에 들어갈 변수 값을 지정합니다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91158" name="Line 40"/>
          <p:cNvSpPr>
            <a:spLocks noChangeShapeType="1"/>
          </p:cNvSpPr>
          <p:nvPr/>
        </p:nvSpPr>
        <p:spPr bwMode="auto">
          <a:xfrm flipH="1">
            <a:off x="3203575" y="5119688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ko-KR" altLang="en-US" smtClean="0"/>
              <a:t>변수를 포함하는 프로퍼티 파일을 사용하는 예제를 작성하기 위해 다음과 같은 두 개의 프로퍼티 파일을 만들자</a:t>
            </a:r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92162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92163" name="Rectangle 18"/>
          <p:cNvSpPr>
            <a:spLocks noChangeArrowheads="1"/>
          </p:cNvSpPr>
          <p:nvPr/>
        </p:nvSpPr>
        <p:spPr bwMode="auto">
          <a:xfrm>
            <a:off x="720725" y="2635250"/>
            <a:ext cx="3778250" cy="115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TITLE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환영 인사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GREETING=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안녕하세요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, {0}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님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 {1}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번째 방문이시군요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 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BODY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새로운 게임이 추가되었습니다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＼</a:t>
            </a:r>
          </a:p>
          <a:p>
            <a:pPr defTabSz="1081088">
              <a:lnSpc>
                <a:spcPct val="125000"/>
              </a:lnSpc>
            </a:pP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          즐거운 시간 보내시기 바랍니다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.</a:t>
            </a:r>
          </a:p>
          <a:p>
            <a:pPr defTabSz="1081088">
              <a:lnSpc>
                <a:spcPct val="125000"/>
              </a:lnSpc>
            </a:pP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COMPANY_NAME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=(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주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)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듀크게임</a:t>
            </a:r>
          </a:p>
        </p:txBody>
      </p:sp>
      <p:sp>
        <p:nvSpPr>
          <p:cNvPr id="92164" name="Rectangle 19"/>
          <p:cNvSpPr>
            <a:spLocks noChangeArrowheads="1"/>
          </p:cNvSpPr>
          <p:nvPr/>
        </p:nvSpPr>
        <p:spPr bwMode="auto">
          <a:xfrm>
            <a:off x="4756150" y="2635250"/>
            <a:ext cx="3778250" cy="1157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TITLE=</a:t>
            </a: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WELCOME</a:t>
            </a:r>
            <a:endParaRPr lang="en-US" altLang="en-US" sz="1100" b="1">
              <a:latin typeface="Times New Roman" pitchFamily="18" charset="0"/>
              <a:ea typeface="HY견고딕" pitchFamily="18" charset="-127"/>
            </a:endParaRP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GREETING=</a:t>
            </a: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Hi, {0}. You have visited this site {1} times.</a:t>
            </a: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BODY=</a:t>
            </a: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New games are added. Have a good time.</a:t>
            </a:r>
          </a:p>
          <a:p>
            <a:pPr defTabSz="1081088">
              <a:lnSpc>
                <a:spcPct val="125000"/>
              </a:lnSpc>
            </a:pP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COMPANY_NAME=</a:t>
            </a:r>
            <a:r>
              <a:rPr lang="en-US" altLang="ko-KR" sz="1100" b="1">
                <a:latin typeface="Times New Roman" pitchFamily="18" charset="0"/>
                <a:ea typeface="HY견고딕" pitchFamily="18" charset="-127"/>
              </a:rPr>
              <a:t>Duke Games </a:t>
            </a:r>
            <a:r>
              <a:rPr lang="en-US" altLang="en-US" sz="1100" b="1">
                <a:latin typeface="Times New Roman" pitchFamily="18" charset="0"/>
                <a:ea typeface="HY견고딕" pitchFamily="18" charset="-127"/>
              </a:rPr>
              <a:t>Inc.</a:t>
            </a:r>
            <a:endParaRPr lang="en-US" altLang="ko-KR" sz="1100" b="1">
              <a:latin typeface="Times New Roman" pitchFamily="18" charset="0"/>
              <a:ea typeface="HY견고딕" pitchFamily="18" charset="-127"/>
            </a:endParaRPr>
          </a:p>
          <a:p>
            <a:pPr defTabSz="1081088">
              <a:lnSpc>
                <a:spcPct val="125000"/>
              </a:lnSpc>
            </a:pPr>
            <a:endParaRPr lang="ko-KR" altLang="en-US" sz="1100" b="1"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auto">
          <a:xfrm>
            <a:off x="1265238" y="2330450"/>
            <a:ext cx="26479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&lt;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한글 데이터가 저장된 프로퍼티 파일 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&gt;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auto">
          <a:xfrm>
            <a:off x="5276850" y="2330450"/>
            <a:ext cx="2647950" cy="260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&lt; </a:t>
            </a:r>
            <a:r>
              <a:rPr lang="ko-KR" altLang="en-US" sz="1100">
                <a:latin typeface="Times New Roman" pitchFamily="18" charset="0"/>
                <a:ea typeface="HY견고딕" pitchFamily="18" charset="-127"/>
              </a:rPr>
              <a:t>영문 데이터가 저장된 프로퍼티 파일 </a:t>
            </a:r>
            <a:r>
              <a:rPr lang="en-US" altLang="ko-KR" sz="1100">
                <a:latin typeface="Times New Roman" pitchFamily="18" charset="0"/>
                <a:ea typeface="HY견고딕" pitchFamily="18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1.1 </a:t>
            </a:r>
            <a:r>
              <a:rPr lang="ko-KR" altLang="en-US" smtClean="0"/>
              <a:t>라이브러리를 구성하는 두 개의 파일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jstl.jar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standard.jar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2578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타원 23"/>
          <p:cNvSpPr/>
          <p:nvPr/>
        </p:nvSpPr>
        <p:spPr>
          <a:xfrm>
            <a:off x="4038600" y="3124200"/>
            <a:ext cx="7620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24400" y="4572000"/>
            <a:ext cx="182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9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장의 예제를 위한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brain09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디렉터리를 만들고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아래에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WEB-INF/lib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서브디렉터리를 만드세요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8" name="구부러진 연결선 27"/>
          <p:cNvCxnSpPr>
            <a:stCxn id="25" idx="1"/>
          </p:cNvCxnSpPr>
          <p:nvPr/>
        </p:nvCxnSpPr>
        <p:spPr>
          <a:xfrm rot="10800000" flipV="1">
            <a:off x="2971800" y="4914900"/>
            <a:ext cx="17526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47800" y="60960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9-1] JSTL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설치하는 간단한 방법</a:t>
            </a:r>
          </a:p>
        </p:txBody>
      </p:sp>
      <p:cxnSp>
        <p:nvCxnSpPr>
          <p:cNvPr id="17416" name="구부러진 연결선 13"/>
          <p:cNvCxnSpPr>
            <a:cxnSpLocks noChangeShapeType="1"/>
          </p:cNvCxnSpPr>
          <p:nvPr/>
        </p:nvCxnSpPr>
        <p:spPr bwMode="auto">
          <a:xfrm rot="10800000" flipV="1">
            <a:off x="4799013" y="3233738"/>
            <a:ext cx="3910012" cy="79375"/>
          </a:xfrm>
          <a:prstGeom prst="curvedConnector3">
            <a:avLst>
              <a:gd name="adj1" fmla="val 49981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31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93212" name="Group 28"/>
          <p:cNvGraphicFramePr>
            <a:graphicFrameLocks noGrp="1"/>
          </p:cNvGraphicFramePr>
          <p:nvPr/>
        </p:nvGraphicFramePr>
        <p:xfrm>
          <a:off x="609600" y="1373188"/>
          <a:ext cx="6019800" cy="1557337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프로퍼티 데이터에 변경 가능한 값을 대입해서 출력하는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84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request.setAttribute( “ID ”, “Spiderman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request.setAttribute( “VNUM ”, new Integer(3));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&lt;jsp:forward page= “WelcomeView.jsp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213" name="Group 29"/>
          <p:cNvGraphicFramePr>
            <a:graphicFrameLocks noGrp="1"/>
          </p:cNvGraphicFramePr>
          <p:nvPr/>
        </p:nvGraphicFramePr>
        <p:xfrm>
          <a:off x="609600" y="3298825"/>
          <a:ext cx="6019800" cy="328771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&lt;fmt:bundle basename= “Welcome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&lt;fmt:message var= “title ” key= “TITLE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&lt;fmt:message var= “greeting ” key= “GREETING ”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&lt;fmt:param&gt;${ID}&lt;/fmt:param&gt;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&lt;fmt:param&gt;${VNUM}&lt;/fmt:param&gt;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&lt;/fmt:message&gt;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&lt;fmt:message var= “body ” key= “BODY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&lt;fmt:message var= “companyName ” key= “COMPANY_NAME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&lt;/fmt:bundle&gt;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&lt;HEAD&gt;&lt;TITLE&gt;${title}&lt;/TITLE&gt;&lt;/HEAD&gt;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{greeting}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${body}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&lt;FONT size=2&gt;${companyName}&lt;/FONT&gt;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727825" y="2384425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 영역에 아이디와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방문 횟수를 저장합니다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1800" y="4532313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아이디와 방문 횟수를 포함한 인사말을 만듭니다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7000" y="28956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 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3204" name="직선 화살표 연결선 19"/>
          <p:cNvCxnSpPr>
            <a:cxnSpLocks noChangeShapeType="1"/>
          </p:cNvCxnSpPr>
          <p:nvPr/>
        </p:nvCxnSpPr>
        <p:spPr bwMode="auto">
          <a:xfrm flipH="1">
            <a:off x="2514600" y="2782888"/>
            <a:ext cx="12700" cy="4937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오른쪽 중괄호 20"/>
          <p:cNvSpPr/>
          <p:nvPr/>
        </p:nvSpPr>
        <p:spPr>
          <a:xfrm>
            <a:off x="4191000" y="2095500"/>
            <a:ext cx="1524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4364038" y="4038600"/>
            <a:ext cx="1524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구부러진 연결선 27"/>
          <p:cNvCxnSpPr/>
          <p:nvPr/>
        </p:nvCxnSpPr>
        <p:spPr>
          <a:xfrm rot="10800000">
            <a:off x="4648200" y="4305300"/>
            <a:ext cx="2133600" cy="304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81800" y="5964238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인사말을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3209" name="구부러진 연결선 33"/>
          <p:cNvCxnSpPr>
            <a:cxnSpLocks noChangeShapeType="1"/>
          </p:cNvCxnSpPr>
          <p:nvPr/>
        </p:nvCxnSpPr>
        <p:spPr bwMode="auto">
          <a:xfrm rot="10800000">
            <a:off x="2514600" y="5778500"/>
            <a:ext cx="4229100" cy="3556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3210" name="구부러진 연결선 27"/>
          <p:cNvCxnSpPr>
            <a:cxnSpLocks noChangeShapeType="1"/>
          </p:cNvCxnSpPr>
          <p:nvPr/>
        </p:nvCxnSpPr>
        <p:spPr bwMode="auto">
          <a:xfrm rot="10800000">
            <a:off x="4419600" y="2254250"/>
            <a:ext cx="2335213" cy="339725"/>
          </a:xfrm>
          <a:prstGeom prst="curvedConnector3">
            <a:avLst>
              <a:gd name="adj1" fmla="val 49968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3427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pic>
        <p:nvPicPr>
          <p:cNvPr id="103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2876550"/>
            <a:ext cx="403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57188" y="4762500"/>
            <a:ext cx="27797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9-38]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9-23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sp>
        <p:nvSpPr>
          <p:cNvPr id="2" name="직사각형 16"/>
          <p:cNvSpPr/>
          <p:nvPr/>
        </p:nvSpPr>
        <p:spPr>
          <a:xfrm>
            <a:off x="546100" y="2590800"/>
            <a:ext cx="3886200" cy="190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기본적으로 한글을 사용하도록 설정되어 있을 때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직사각형 16"/>
          <p:cNvSpPr/>
          <p:nvPr/>
        </p:nvSpPr>
        <p:spPr>
          <a:xfrm>
            <a:off x="4737100" y="2590800"/>
            <a:ext cx="3886200" cy="190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기본적으로 영문을 사용하도록 설정되어 있을 때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344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870200"/>
            <a:ext cx="403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z="1800" smtClean="0"/>
              <a:t> </a:t>
            </a:r>
            <a:r>
              <a:rPr lang="ko-KR" altLang="en-US" sz="1800" smtClean="0"/>
              <a:t>메서드로 전송된 한글 입력 데이터를 받기 위해 필요한 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42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94224" name="Group 16"/>
          <p:cNvGraphicFramePr>
            <a:graphicFrameLocks noGrp="1"/>
          </p:cNvGraphicFramePr>
          <p:nvPr/>
        </p:nvGraphicFramePr>
        <p:xfrm>
          <a:off x="533400" y="1524000"/>
          <a:ext cx="6019800" cy="458946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프로퍼티 데이터에 변수 값을 첨가해서 편집하는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&lt;META http-equiv= “Content-Type ” 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한글로 인사하기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&lt;FORM ACTION=HelloResult.jsp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METHOD=POST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한글 아이디를 입력하세요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&lt;INPUT TYPE=TEXT NAME=ID&gt;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안녕하세요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${param.ID}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6781800" y="2754313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POST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이용해서 아이디를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입력받습니다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81800" y="5029200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익스프레션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언어를 이용해서 아이디를 포함한 인사말을 출력합니다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0" name="구부러진 연결선 29"/>
          <p:cNvCxnSpPr>
            <a:stCxn id="25" idx="1"/>
          </p:cNvCxnSpPr>
          <p:nvPr/>
        </p:nvCxnSpPr>
        <p:spPr>
          <a:xfrm rot="10800000" flipV="1">
            <a:off x="4267200" y="2944813"/>
            <a:ext cx="2514600" cy="3429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 rot="10800000" flipV="1">
            <a:off x="2819400" y="5257800"/>
            <a:ext cx="38862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5800" y="1903413"/>
            <a:ext cx="2184400" cy="204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아이디를 입력받는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직사각형 16"/>
          <p:cNvSpPr/>
          <p:nvPr/>
        </p:nvSpPr>
        <p:spPr>
          <a:xfrm>
            <a:off x="673100" y="4495800"/>
            <a:ext cx="3594100" cy="215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입력받은 아이디를 가지고 인사말을 출력하는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7523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188" y="4419600"/>
            <a:ext cx="27797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9-24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587375" y="2439988"/>
          <a:ext cx="3756025" cy="1852612"/>
        </p:xfrm>
        <a:graphic>
          <a:graphicData uri="http://schemas.openxmlformats.org/presentationml/2006/ole">
            <p:oleObj spid="_x0000_s107532" name="비트맵 이미지" r:id="rId3" imgW="4304762" imgH="2200582" progId="Paint.Picture">
              <p:embed/>
            </p:oleObj>
          </a:graphicData>
        </a:graphic>
      </p:graphicFrame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4854575" y="2438400"/>
          <a:ext cx="3756025" cy="1852613"/>
        </p:xfrm>
        <a:graphic>
          <a:graphicData uri="http://schemas.openxmlformats.org/presentationml/2006/ole">
            <p:oleObj spid="_x0000_s107533" name="비트맵 이미지" r:id="rId4" imgW="4304762" imgH="2200582" progId="Paint.Picture">
              <p:embed/>
            </p:oleObj>
          </a:graphicData>
        </a:graphic>
      </p:graphicFrame>
      <p:cxnSp>
        <p:nvCxnSpPr>
          <p:cNvPr id="30" name="구부러진 연결선 29"/>
          <p:cNvCxnSpPr>
            <a:cxnSpLocks noChangeShapeType="1"/>
          </p:cNvCxnSpPr>
          <p:nvPr/>
        </p:nvCxnSpPr>
        <p:spPr bwMode="auto">
          <a:xfrm flipV="1">
            <a:off x="1082675" y="3429000"/>
            <a:ext cx="3771900" cy="4953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3178175" y="3824288"/>
            <a:ext cx="29718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한글 아이디를 입력하고 “확인” 버튼을 누르면</a:t>
            </a:r>
          </a:p>
          <a:p>
            <a:pPr algn="ctr"/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한글이 깨져서 출력될 것입니다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z="1800" smtClean="0"/>
              <a:t> </a:t>
            </a:r>
            <a:r>
              <a:rPr lang="ko-KR" altLang="en-US" sz="1800" smtClean="0"/>
              <a:t>메서드로 전송된 한글 입력 데이터를 받기 위해 필요한 커스텀 액션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메서드로 전송된 한글 입력 데이터를 올바르게 가져오기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fmt:requestEncoding</a:t>
            </a:r>
            <a:r>
              <a:rPr lang="en-US" altLang="ko-KR" smtClean="0"/>
              <a:t>&gt; </a:t>
            </a:r>
            <a:r>
              <a:rPr lang="ko-KR" altLang="en-US" smtClean="0"/>
              <a:t>커스텀 액션은 내부적으로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메서드를 호출한다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52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4400" y="29972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&lt;fmt:requestEncoding value= “enc-kr ”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67075" y="353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코드 이름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636169" y="34107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256" name="Group 24"/>
          <p:cNvGraphicFramePr>
            <a:graphicFrameLocks noGrp="1"/>
          </p:cNvGraphicFramePr>
          <p:nvPr/>
        </p:nvGraphicFramePr>
        <p:xfrm>
          <a:off x="609600" y="3952875"/>
          <a:ext cx="6019800" cy="237172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9-25] &lt;fmt:requestEncoding&gt;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커스텀 액션의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84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“fmt ” uri= “http://java.sun.com/jsp/jstl/fmt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&lt;fmt:requestEncoding value= “euc-kr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인사하기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${param.ID}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781800" y="39878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fmt:requestEncoding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액션을 사용하기 위해 필요합니다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0800000" flipV="1">
            <a:off x="5334000" y="4140200"/>
            <a:ext cx="1371600" cy="76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81800" y="5664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데이터를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입력받을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있도록 만듭니다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3556000" y="5091113"/>
            <a:ext cx="3225800" cy="8016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3900" y="4318000"/>
            <a:ext cx="3594100" cy="215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입력받은 아이디를 가지고 인사말을 출력하는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페이지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ko-KR" altLang="en-US" smtClean="0"/>
              <a:t>다국어를 지원하는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fmt:setBundle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fmt:bundle</a:t>
            </a:r>
            <a:r>
              <a:rPr lang="en-US" altLang="ko-KR" smtClean="0"/>
              <a:t>&gt; </a:t>
            </a:r>
            <a:r>
              <a:rPr lang="ko-KR" altLang="en-US" smtClean="0"/>
              <a:t>커스텀 액션</a:t>
            </a: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8547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포매팅 라이브러리 사용하기</a:t>
            </a:r>
          </a:p>
        </p:txBody>
      </p:sp>
      <p:graphicFrame>
        <p:nvGraphicFramePr>
          <p:cNvPr id="108564" name="Object 20"/>
          <p:cNvGraphicFramePr>
            <a:graphicFrameLocks noChangeAspect="1"/>
          </p:cNvGraphicFramePr>
          <p:nvPr/>
        </p:nvGraphicFramePr>
        <p:xfrm>
          <a:off x="700088" y="2487613"/>
          <a:ext cx="3592512" cy="1830387"/>
        </p:xfrm>
        <a:graphic>
          <a:graphicData uri="http://schemas.openxmlformats.org/presentationml/2006/ole">
            <p:oleObj spid="_x0000_s108564" name="비트맵 이미지" r:id="rId3" imgW="4304762" imgH="2200582" progId="Paint.Picture">
              <p:embed/>
            </p:oleObj>
          </a:graphicData>
        </a:graphic>
      </p:graphicFrame>
      <p:graphicFrame>
        <p:nvGraphicFramePr>
          <p:cNvPr id="108565" name="Object 21"/>
          <p:cNvGraphicFramePr>
            <a:graphicFrameLocks noChangeAspect="1"/>
          </p:cNvGraphicFramePr>
          <p:nvPr/>
        </p:nvGraphicFramePr>
        <p:xfrm>
          <a:off x="4941888" y="2487613"/>
          <a:ext cx="3592512" cy="1830387"/>
        </p:xfrm>
        <a:graphic>
          <a:graphicData uri="http://schemas.openxmlformats.org/presentationml/2006/ole">
            <p:oleObj spid="_x0000_s108565" name="비트맵 이미지" r:id="rId4" imgW="4304762" imgH="2200582" progId="Paint.Picture">
              <p:embed/>
            </p:oleObj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34975" y="4419600"/>
            <a:ext cx="2779713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9-39]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9-24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cxnSp>
        <p:nvCxnSpPr>
          <p:cNvPr id="30" name="구부러진 연결선 29"/>
          <p:cNvCxnSpPr>
            <a:cxnSpLocks noChangeShapeType="1"/>
          </p:cNvCxnSpPr>
          <p:nvPr/>
        </p:nvCxnSpPr>
        <p:spPr bwMode="auto">
          <a:xfrm flipV="1">
            <a:off x="1160463" y="3429000"/>
            <a:ext cx="3771900" cy="4953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3255963" y="3824288"/>
            <a:ext cx="29718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한글 아이디를 입력하고 “확인” 버튼을 누르면</a:t>
            </a:r>
          </a:p>
          <a:p>
            <a:pPr algn="ctr"/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한글이 올바르게 출력될 것입니다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의 함수 라이브러리는 익스프레션 언어의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식 안에서 사용할 수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ko-KR" smtClean="0"/>
              <a:t> </a:t>
            </a:r>
            <a:r>
              <a:rPr lang="ko-KR" altLang="en-US" smtClean="0"/>
              <a:t>함수들의 라이브러리이다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ko-KR" altLang="en-US" smtClean="0"/>
              <a:t>라는 함수는 문자열에 포함된 모든 영문 소문자를 영문 대문자로 바꾸는 함수이다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lang="ko-KR" altLang="en-US" smtClean="0"/>
              <a:t>이라는 함수는 문자열의 부문자열을 가져오는 함수이다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62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함수 라이브러리 사용하기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14400" y="264795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${fn:toUpperCase( “Hello. ”)}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057400" y="3181350"/>
            <a:ext cx="23526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함수는 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HELLO.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리턴합니다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2471737" y="3062288"/>
            <a:ext cx="2397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14400" y="4495800"/>
          <a:ext cx="3962400" cy="3810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${fn:substring(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도레미파솔라시도 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3, 6)}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57400" y="5029200"/>
            <a:ext cx="23526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함수는 ‘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파솔라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’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리턴합니다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2470944" y="4909344"/>
            <a:ext cx="2413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ko-KR" altLang="en-US" smtClean="0"/>
              <a:t>의 함수 라이브러리에 있는 함수들</a:t>
            </a:r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09571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함수 라이브러리 사용하기</a:t>
            </a:r>
          </a:p>
        </p:txBody>
      </p:sp>
      <p:graphicFrame>
        <p:nvGraphicFramePr>
          <p:cNvPr id="109588" name="Object 20"/>
          <p:cNvGraphicFramePr>
            <a:graphicFrameLocks noChangeAspect="1"/>
          </p:cNvGraphicFramePr>
          <p:nvPr/>
        </p:nvGraphicFramePr>
        <p:xfrm>
          <a:off x="1127125" y="1447800"/>
          <a:ext cx="6583363" cy="4981575"/>
        </p:xfrm>
        <a:graphic>
          <a:graphicData uri="http://schemas.openxmlformats.org/presentationml/2006/ole">
            <p:oleObj spid="_x0000_s109588" name="비트맵 이미지" r:id="rId3" imgW="6582694" imgH="498227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72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함수 라이브러리 사용하기</a:t>
            </a:r>
          </a:p>
        </p:txBody>
      </p:sp>
      <p:graphicFrame>
        <p:nvGraphicFramePr>
          <p:cNvPr id="75790" name="Group 14"/>
          <p:cNvGraphicFramePr>
            <a:graphicFrameLocks noGrp="1"/>
          </p:cNvGraphicFramePr>
          <p:nvPr/>
        </p:nvGraphicFramePr>
        <p:xfrm>
          <a:off x="609600" y="1050925"/>
          <a:ext cx="6019800" cy="32924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9-26]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함수 라이브러리의 사용 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01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import= “java.util.*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“c” uri= “http://java.sun.com/jsp/jstl/core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&lt;%@taglib prefix= “fn” uri= “http://java.sun.com/jsp/jstl/functions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&lt;c:set var= “greeting ” value= “How Are You? ”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여러가지 인사말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본래의 문자열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${greeting}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모두 대문자로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${fn:toUpperCase(greeting)}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모두 소문자로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${fn:toLowerCase(greeting)}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Are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의 위치는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${fn:indexOf(greeting, “Are ”)}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Are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Were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 바꾸면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${fn:replace(greeting, “Are ”, “Were ”)}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문자열의 길이는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?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${fn:length(greeting)}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7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1485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3088" y="63246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9-41]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9-26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6553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타원 10"/>
          <p:cNvSpPr/>
          <p:nvPr/>
        </p:nvSpPr>
        <p:spPr>
          <a:xfrm>
            <a:off x="3783013" y="2516188"/>
            <a:ext cx="9906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8200" y="5029200"/>
            <a:ext cx="2209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examples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WEB-INF/lib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4" name="구부러진 연결선 13"/>
          <p:cNvCxnSpPr/>
          <p:nvPr/>
        </p:nvCxnSpPr>
        <p:spPr>
          <a:xfrm rot="10800000" flipV="1">
            <a:off x="2381250" y="5334000"/>
            <a:ext cx="2190750" cy="1889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91000" y="2981325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examples/WEB-INF/lib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디렉터리에 있는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JSTL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brain09/WEB-INF/lib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디렉터리로 복사하세요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440" name="구부러진 연결선 13"/>
          <p:cNvCxnSpPr>
            <a:cxnSpLocks noChangeShapeType="1"/>
          </p:cNvCxnSpPr>
          <p:nvPr/>
        </p:nvCxnSpPr>
        <p:spPr bwMode="auto">
          <a:xfrm rot="10800000" flipV="1">
            <a:off x="349250" y="2689225"/>
            <a:ext cx="3421063" cy="90488"/>
          </a:xfrm>
          <a:prstGeom prst="curvedConnector3">
            <a:avLst>
              <a:gd name="adj1" fmla="val 49977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JSTL</a:t>
            </a:r>
            <a:r>
              <a:rPr lang="en-US" altLang="ko-KR" smtClean="0"/>
              <a:t> </a:t>
            </a:r>
            <a:r>
              <a:rPr lang="ko-KR" altLang="en-US" smtClean="0"/>
              <a:t>다운로드 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브라우저를 열고 주소 창에 </a:t>
            </a:r>
            <a:r>
              <a:rPr lang="en-US" altLang="ko-KR" smtClean="0"/>
              <a:t>http://jakarta.apache.org/</a:t>
            </a:r>
            <a:r>
              <a:rPr lang="ko-KR" altLang="en-US" smtClean="0"/>
              <a:t>라는 </a:t>
            </a:r>
            <a:r>
              <a:rPr lang="en-US" altLang="ko-KR" smtClean="0"/>
              <a:t>URL</a:t>
            </a:r>
            <a:r>
              <a:rPr lang="ko-KR" altLang="en-US" smtClean="0"/>
              <a:t>을 입력한다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JSTL </a:t>
            </a:r>
            <a:r>
              <a:rPr lang="ko-KR" altLang="en-US" smtClean="0"/>
              <a:t>설치하기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47850"/>
            <a:ext cx="7162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38196</TotalTime>
  <Words>5242</Words>
  <Application>Microsoft Office PowerPoint</Application>
  <PresentationFormat>On-screen Show (4:3)</PresentationFormat>
  <Paragraphs>5425</Paragraphs>
  <Slides>79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디자인 서식 파일</vt:lpstr>
      </vt:variant>
      <vt:variant>
        <vt:i4>4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79</vt:i4>
      </vt:variant>
    </vt:vector>
  </HeadingPairs>
  <TitlesOfParts>
    <vt:vector size="96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HY견명조</vt:lpstr>
      <vt:lpstr>2_디자인 사용자 지정</vt:lpstr>
      <vt:lpstr>2_디자인 사용자 지정</vt:lpstr>
      <vt:lpstr>2_디자인 사용자 지정</vt:lpstr>
      <vt:lpstr>2_디자인 사용자 지정</vt:lpstr>
      <vt:lpstr>비트맵 이미지</vt:lpstr>
      <vt:lpstr>PBrush</vt:lpstr>
      <vt:lpstr>JSTL 사용하기</vt:lpstr>
      <vt:lpstr>슬라이드 2</vt:lpstr>
      <vt:lpstr>1. JSTL이란?</vt:lpstr>
      <vt:lpstr>1. JSTL이란?</vt:lpstr>
      <vt:lpstr>1. JSTL이란?</vt:lpstr>
      <vt:lpstr>1. JSTL이란?</vt:lpstr>
      <vt:lpstr>2. JSTL 설치하기</vt:lpstr>
      <vt:lpstr>2. JSTL 설치하기</vt:lpstr>
      <vt:lpstr>2. JSTL 설치하기</vt:lpstr>
      <vt:lpstr>2. JSTL 설치하기</vt:lpstr>
      <vt:lpstr>2. JSTL 설치하기</vt:lpstr>
      <vt:lpstr>2. JSTL 설치하기</vt:lpstr>
      <vt:lpstr>2. JSTL 설치하기</vt:lpstr>
      <vt:lpstr>2. JSTL 설치하기</vt:lpstr>
      <vt:lpstr>2. JSTL 설치하기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3. 코어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4. 포매팅 라이브러리 사용하기</vt:lpstr>
      <vt:lpstr>5. 함수 라이브러리 사용하기</vt:lpstr>
      <vt:lpstr>5. 함수 라이브러리 사용하기</vt:lpstr>
      <vt:lpstr>5. 함수 라이브러리 사용하기</vt:lpstr>
      <vt:lpstr>슬라이드 79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3774</cp:revision>
  <dcterms:created xsi:type="dcterms:W3CDTF">2004-07-21T02:43:03Z</dcterms:created>
  <dcterms:modified xsi:type="dcterms:W3CDTF">2011-08-09T23:35:26Z</dcterms:modified>
</cp:coreProperties>
</file>