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  <p:sldMasterId id="2147483687" r:id="rId3"/>
    <p:sldMasterId id="2147483701" r:id="rId4"/>
    <p:sldMasterId id="2147483706" r:id="rId5"/>
  </p:sldMasterIdLst>
  <p:notesMasterIdLst>
    <p:notesMasterId r:id="rId51"/>
  </p:notesMasterIdLst>
  <p:sldIdLst>
    <p:sldId id="273" r:id="rId6"/>
    <p:sldId id="386" r:id="rId7"/>
    <p:sldId id="369" r:id="rId8"/>
    <p:sldId id="401" r:id="rId9"/>
    <p:sldId id="405" r:id="rId10"/>
    <p:sldId id="404" r:id="rId11"/>
    <p:sldId id="480" r:id="rId12"/>
    <p:sldId id="481" r:id="rId13"/>
    <p:sldId id="482" r:id="rId14"/>
    <p:sldId id="483" r:id="rId15"/>
    <p:sldId id="486" r:id="rId16"/>
    <p:sldId id="487" r:id="rId17"/>
    <p:sldId id="490" r:id="rId18"/>
    <p:sldId id="491" r:id="rId19"/>
    <p:sldId id="492" r:id="rId20"/>
    <p:sldId id="493" r:id="rId21"/>
    <p:sldId id="494" r:id="rId22"/>
    <p:sldId id="495" r:id="rId23"/>
    <p:sldId id="510" r:id="rId24"/>
    <p:sldId id="257" r:id="rId25"/>
    <p:sldId id="258" r:id="rId26"/>
    <p:sldId id="259" r:id="rId27"/>
    <p:sldId id="343" r:id="rId28"/>
    <p:sldId id="344" r:id="rId29"/>
    <p:sldId id="345" r:id="rId30"/>
    <p:sldId id="260" r:id="rId31"/>
    <p:sldId id="346" r:id="rId32"/>
    <p:sldId id="347" r:id="rId33"/>
    <p:sldId id="261" r:id="rId34"/>
    <p:sldId id="293" r:id="rId35"/>
    <p:sldId id="348" r:id="rId36"/>
    <p:sldId id="307" r:id="rId37"/>
    <p:sldId id="308" r:id="rId38"/>
    <p:sldId id="309" r:id="rId39"/>
    <p:sldId id="336" r:id="rId40"/>
    <p:sldId id="337" r:id="rId41"/>
    <p:sldId id="349" r:id="rId42"/>
    <p:sldId id="511" r:id="rId43"/>
    <p:sldId id="370" r:id="rId44"/>
    <p:sldId id="371" r:id="rId45"/>
    <p:sldId id="339" r:id="rId46"/>
    <p:sldId id="372" r:id="rId47"/>
    <p:sldId id="373" r:id="rId48"/>
    <p:sldId id="340" r:id="rId49"/>
    <p:sldId id="368" r:id="rId5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00"/>
    <a:srgbClr val="FFFF66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2EB75-B657-4A12-9F61-0BA4E74950D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F4506-F1C3-4D03-83AE-7B63BF1E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8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3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D63A374-F0D0-4C56-B302-4B2BE2D235FE}"/>
              </a:ext>
            </a:extLst>
          </p:cNvPr>
          <p:cNvGrpSpPr/>
          <p:nvPr userDrawn="1"/>
        </p:nvGrpSpPr>
        <p:grpSpPr>
          <a:xfrm>
            <a:off x="148472" y="6480093"/>
            <a:ext cx="8847056" cy="321469"/>
            <a:chOff x="197963" y="6265355"/>
            <a:chExt cx="11796074" cy="4286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31611A-AAD4-41C4-8290-C616BDCE0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63" y="6265355"/>
              <a:ext cx="1247775" cy="42862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F002716-CA3B-4837-A1AD-3F1FB022924D}"/>
                </a:ext>
              </a:extLst>
            </p:cNvPr>
            <p:cNvSpPr/>
            <p:nvPr/>
          </p:nvSpPr>
          <p:spPr>
            <a:xfrm>
              <a:off x="1547342" y="6657980"/>
              <a:ext cx="10440000" cy="36000"/>
            </a:xfrm>
            <a:prstGeom prst="rect">
              <a:avLst/>
            </a:prstGeom>
            <a:solidFill>
              <a:srgbClr val="0D314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EC8F2C-651F-4A04-B354-5B794804F038}"/>
                </a:ext>
              </a:extLst>
            </p:cNvPr>
            <p:cNvSpPr/>
            <p:nvPr/>
          </p:nvSpPr>
          <p:spPr>
            <a:xfrm>
              <a:off x="1554038" y="6353135"/>
              <a:ext cx="10439999" cy="180000"/>
            </a:xfrm>
            <a:prstGeom prst="rect">
              <a:avLst/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ko-KR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Servlet</a:t>
              </a:r>
              <a:r>
                <a:rPr lang="ko-KR" altLang="en-US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&amp;</a:t>
              </a:r>
              <a:r>
                <a:rPr lang="ko-KR" altLang="en-US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JSP</a:t>
              </a:r>
              <a:endParaRPr lang="ko-KR" altLang="en-US" sz="900" b="1" dirty="0">
                <a:solidFill>
                  <a:schemeClr val="accent5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9FE42195-70BE-4A7C-A71B-5A5B8571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5258"/>
          </a:xfr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FFAA104-66F1-4065-B26D-04BE75AA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5182810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○"/>
              <a:defRPr sz="2400">
                <a:latin typeface="+mn-ea"/>
                <a:ea typeface="+mn-ea"/>
              </a:defRPr>
            </a:lvl1pPr>
            <a:lvl2pPr marL="6858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832BB55-20C8-464D-B9DE-0D8BF93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516" y="6393675"/>
            <a:ext cx="444370" cy="365125"/>
          </a:xfrm>
        </p:spPr>
        <p:txBody>
          <a:bodyPr/>
          <a:lstStyle/>
          <a:p>
            <a:fld id="{68021986-58A0-46D6-876C-14F19CE639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01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6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2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0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6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16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920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85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27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11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80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6188E7D-E221-41BF-9AFA-62BD1CE7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217"/>
          </a:xfr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DAE37CF-A8F3-4AE7-A8D6-AFA39782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4973314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○"/>
              <a:defRPr sz="2400">
                <a:latin typeface="+mn-ea"/>
                <a:ea typeface="+mn-ea"/>
              </a:defRPr>
            </a:lvl1pPr>
            <a:lvl2pPr marL="6858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CCE9CA-AF36-4CAC-B386-496FAF3F1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6" y="6459356"/>
            <a:ext cx="8844828" cy="321429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075F84C-98AA-4528-BC37-83117265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516" y="6393675"/>
            <a:ext cx="444370" cy="365125"/>
          </a:xfrm>
        </p:spPr>
        <p:txBody>
          <a:bodyPr/>
          <a:lstStyle/>
          <a:p>
            <a:fld id="{68021986-58A0-46D6-876C-14F19CE63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183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1DA0-F445-410D-A61E-56685291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C04-3543-4C9F-BB8E-D411C118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B91A-BBBF-46C1-86EE-346902FD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B7957-BB59-48CF-9BAC-F2C86D1C16CC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259994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5959C52-4D3B-4423-90BB-B3BF207D44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" y="6433455"/>
            <a:ext cx="8915400" cy="3328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F0E8EA7-66A8-4B0D-ABA7-4A3A994D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66" y="321908"/>
            <a:ext cx="8019663" cy="762000"/>
          </a:xfrm>
        </p:spPr>
        <p:txBody>
          <a:bodyPr lIns="180000">
            <a:no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ms-MY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165975-C19E-4F12-8EFE-4B584B9B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66" y="1295400"/>
            <a:ext cx="8019663" cy="4953000"/>
          </a:xfrm>
        </p:spPr>
        <p:txBody>
          <a:bodyPr/>
          <a:lstStyle>
            <a:lvl1pPr marL="342900" indent="-228600">
              <a:buFont typeface="Courier New" panose="02070309020205020404" pitchFamily="49" charset="0"/>
              <a:buChar char="o"/>
              <a:defRPr sz="2400" b="1"/>
            </a:lvl1pPr>
            <a:lvl2pPr marL="640080" indent="-228600">
              <a:buFont typeface="Wingdings" panose="05000000000000000000" pitchFamily="2" charset="2"/>
              <a:buChar char="Ø"/>
              <a:defRPr sz="2000"/>
            </a:lvl2pPr>
            <a:lvl3pPr marL="100584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DC5112-89D4-45CC-A157-F5E5E41E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262" y="6375012"/>
            <a:ext cx="381000" cy="365125"/>
          </a:xfrm>
        </p:spPr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fld id="{7CCA3017-B73A-4F12-9425-2360776FD5F3}" type="slidenum">
              <a:rPr lang="en-US" altLang="ms-MY" smtClean="0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21747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D062-9957-471E-99D8-CA16DF60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0AA2-3C92-4B0D-A8DF-6819246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A24A-15BF-478E-9BA7-9E8696DB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6A64F-0A12-4224-AC8D-86A8CF66010F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021917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FABFF8-83E2-42A8-891A-64896345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C52242-121D-4A5F-85B1-964D6151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1ADA72-3567-4AAC-AD5E-68CFD260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7AB91-9DCF-4F18-82FC-E54FF851C0F2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8257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609FC7-7F48-48CC-B592-F18852AF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F31A5A-862D-443C-8DEE-95BAF536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81E401-6462-47B1-BF92-F8ECC469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C7EDF-90A6-4B19-8FB6-F66E26C93041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8353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9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41CECC-74A9-404F-BFFC-2A856EA1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CFCA8-A5B5-4AC6-AF5A-1DE42413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B236C5-378E-407D-BA19-1F19459E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1CE72-1045-43F2-A7CE-A17E91946B78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861755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C7B0BD-BDD5-4D93-A68B-2B28BB17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B79F4C-2399-4795-B725-598656B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F3319F-15D6-44BD-BF68-7FD55C6C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00B47-6874-4E01-BD90-34A6249C60ED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015252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D60D57-F5FB-4F00-BFF4-0905CB27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D0DFCF-35B3-444E-B21F-21BBFAD1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77997-2657-4464-8F8E-295FC76F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75880-5AD0-4528-8454-65AD6D771A3B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633700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F59246-7B47-4E24-A352-47F0C0D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31CC8A-D701-45DC-8103-060FECCD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3DF848-2A13-465E-B9F3-823FFC6A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361EF-CA79-4749-B521-FBF1C454A143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950241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9A97-6F60-4DF4-BB18-13902349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A005-488F-44C4-B606-2DC6532A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8AB0-A069-4E24-83EC-D68C293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C5BA7-CD10-4A4C-A960-536BBE599136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018815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1885-7AD5-42D4-A1B9-B16F2818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35B7-70A2-4E7A-93ED-01CA1C7A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85C5-9368-4C59-A44B-AB2CEA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FA408-AA83-4EA5-864B-199FDE2DA8E8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568556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B3AD3C-1763-428B-A3EA-796FC01329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" y="6433455"/>
            <a:ext cx="8915400" cy="3328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6C5D70-8CCE-49CA-9345-9F3B850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66" y="321908"/>
            <a:ext cx="8019663" cy="762000"/>
          </a:xfrm>
        </p:spPr>
        <p:txBody>
          <a:bodyPr lIns="180000">
            <a:no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ms-MY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58F03F-D28A-41B5-A409-8679742A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66" y="1295400"/>
            <a:ext cx="8019663" cy="4953000"/>
          </a:xfrm>
        </p:spPr>
        <p:txBody>
          <a:bodyPr/>
          <a:lstStyle>
            <a:lvl1pPr marL="342900" indent="-228600">
              <a:buFont typeface="Courier New" panose="02070309020205020404" pitchFamily="49" charset="0"/>
              <a:buChar char="o"/>
              <a:defRPr sz="2400" b="1"/>
            </a:lvl1pPr>
            <a:lvl2pPr marL="640080" indent="-228600">
              <a:buFont typeface="Wingdings" panose="05000000000000000000" pitchFamily="2" charset="2"/>
              <a:buChar char="Ø"/>
              <a:defRPr sz="2000"/>
            </a:lvl2pPr>
            <a:lvl3pPr marL="100584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DC00151-F5AF-4F9A-85FE-88287D0D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262" y="6375012"/>
            <a:ext cx="381000" cy="365125"/>
          </a:xfrm>
        </p:spPr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fld id="{7CCA3017-B73A-4F12-9425-2360776FD5F3}" type="slidenum">
              <a:rPr lang="en-US" altLang="ms-MY" smtClean="0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465265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7652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5066477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22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56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2823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716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88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323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504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28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76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373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58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551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38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118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A5F5F90-886D-42AF-9000-BE5CC157E84C}"/>
              </a:ext>
            </a:extLst>
          </p:cNvPr>
          <p:cNvGrpSpPr/>
          <p:nvPr userDrawn="1"/>
        </p:nvGrpSpPr>
        <p:grpSpPr>
          <a:xfrm>
            <a:off x="148472" y="6480093"/>
            <a:ext cx="8847056" cy="321469"/>
            <a:chOff x="197963" y="6265355"/>
            <a:chExt cx="11796074" cy="4286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E0563C-9425-4E77-AFDC-5F25B81C0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63" y="6265355"/>
              <a:ext cx="1247775" cy="4286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74D399-2C69-456C-AAF7-A3DF7FC994F4}"/>
                </a:ext>
              </a:extLst>
            </p:cNvPr>
            <p:cNvSpPr/>
            <p:nvPr/>
          </p:nvSpPr>
          <p:spPr>
            <a:xfrm>
              <a:off x="1547342" y="6657980"/>
              <a:ext cx="10440000" cy="36000"/>
            </a:xfrm>
            <a:prstGeom prst="rect">
              <a:avLst/>
            </a:prstGeom>
            <a:solidFill>
              <a:srgbClr val="0D314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5EFF30-D72E-41B3-90E7-7088877CE8AD}"/>
                </a:ext>
              </a:extLst>
            </p:cNvPr>
            <p:cNvSpPr/>
            <p:nvPr/>
          </p:nvSpPr>
          <p:spPr>
            <a:xfrm>
              <a:off x="1554038" y="6353135"/>
              <a:ext cx="10439999" cy="180000"/>
            </a:xfrm>
            <a:prstGeom prst="rect">
              <a:avLst/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ko-KR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Servlet</a:t>
              </a:r>
              <a:r>
                <a:rPr lang="ko-KR" altLang="en-US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&amp;</a:t>
              </a:r>
              <a:r>
                <a:rPr lang="ko-KR" altLang="en-US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7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JSP</a:t>
              </a:r>
              <a:endParaRPr lang="ko-KR" altLang="en-US" sz="900" b="1" dirty="0">
                <a:solidFill>
                  <a:schemeClr val="accent5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8DF8DC2-A8D8-457C-A034-399895AC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0B11C-B0F8-4E6A-8DD2-FE194197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26803"/>
            <a:ext cx="7886700" cy="5132656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o"/>
              <a:defRPr sz="22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DF7D9-8E44-4B7B-9667-0EAA6DB0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9235" y="6391154"/>
            <a:ext cx="409303" cy="388845"/>
          </a:xfrm>
        </p:spPr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6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4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AB4E-2981-452C-BDCE-3613B39D9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5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86A7-51A7-4DA5-8224-8C654B7B0A7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873D6AA-FA09-4ACC-A3AF-490B394607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687CEA97-7010-49CC-8003-C7A44509F4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D49C-58D6-4027-8071-D1204055B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나눔고딕" charset="-127"/>
              </a:defRPr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A44E-5D20-4351-B12E-7AA3E0448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나눔고딕" charset="-127"/>
              </a:defRPr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A0FC-806F-444B-984C-1BFB5C67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9E6D2D8-107F-4D15-A4D9-2F48B7C00BA6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7095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14DB9271-220F-4E69-B22E-0BB90A833B7F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/57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375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3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apache.org/dist/xml/xalan-j/" TargetMode="External"/><Relationship Id="rId1" Type="http://schemas.openxmlformats.org/officeDocument/2006/relationships/slideLayout" Target="../slideLayouts/slideLayout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337C9-C615-4622-A109-7AC7C7414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139" y="2235200"/>
            <a:ext cx="7772400" cy="2387600"/>
          </a:xfrm>
        </p:spPr>
        <p:txBody>
          <a:bodyPr anchor="ctr"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EL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(Expression Language)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035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61F4-FC48-4C75-897A-2CFC1449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내장 객체</a:t>
            </a:r>
            <a:r>
              <a:rPr lang="en-US" altLang="ko-KR" sz="3200" dirty="0"/>
              <a:t>: </a:t>
            </a:r>
            <a:r>
              <a:rPr lang="en-US" altLang="ko-KR" sz="2800" b="0" dirty="0"/>
              <a:t>cookie</a:t>
            </a:r>
            <a:endParaRPr lang="ko-KR" altLang="en-US" sz="32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87F03-E6E4-4525-BBAA-6B4AE186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7"/>
            <a:ext cx="7886700" cy="5190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ko-KR" altLang="en-US" sz="1600" dirty="0"/>
              <a:t>웹 브라우저가 웹 서버로 보낸 </a:t>
            </a:r>
            <a:r>
              <a:rPr lang="ko-KR" altLang="en-US" sz="1600" b="1" dirty="0">
                <a:solidFill>
                  <a:srgbClr val="0070C0"/>
                </a:solidFill>
              </a:rPr>
              <a:t>쿠키</a:t>
            </a:r>
            <a:r>
              <a:rPr lang="ko-KR" altLang="en-US" sz="1600" dirty="0"/>
              <a:t>를 가져올 때 사용</a:t>
            </a:r>
            <a:endParaRPr lang="en-US" altLang="ko-KR" sz="16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600" b="1" dirty="0">
                <a:cs typeface="Times New Roman" pitchFamily="18" charset="0"/>
              </a:rPr>
              <a:t>EL</a:t>
            </a:r>
            <a:r>
              <a:rPr lang="en-US" altLang="ko-KR" sz="1600" dirty="0"/>
              <a:t> </a:t>
            </a:r>
            <a:r>
              <a:rPr lang="ko-KR" altLang="en-US" sz="1600" dirty="0"/>
              <a:t>식이 가져오는 것은 쿠키의 값이 아니라 </a:t>
            </a:r>
            <a:r>
              <a:rPr lang="ko-KR" altLang="en-US" sz="1600" b="1" dirty="0"/>
              <a:t>쿠키 객체</a:t>
            </a:r>
            <a:r>
              <a:rPr lang="ko-KR" altLang="en-US" sz="1600" dirty="0"/>
              <a:t>이므로</a:t>
            </a:r>
            <a:r>
              <a:rPr lang="en-US" altLang="ko-KR" sz="1600" dirty="0"/>
              <a:t>    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ko-KR" altLang="en-US" sz="1600" dirty="0"/>
              <a:t>   쿠키를 가져오는 식 뒤에 </a:t>
            </a:r>
            <a:r>
              <a:rPr lang="ko-KR" altLang="en-US" sz="1600" b="1" dirty="0">
                <a:solidFill>
                  <a:srgbClr val="0070C0"/>
                </a:solidFill>
              </a:rPr>
              <a:t>마침표</a:t>
            </a:r>
            <a:r>
              <a:rPr lang="ko-KR" altLang="en-US" sz="1600" dirty="0"/>
              <a:t>를 찍고 </a:t>
            </a:r>
            <a:r>
              <a:rPr lang="en-US" altLang="ko-KR" sz="1600" b="1" dirty="0"/>
              <a:t>value</a:t>
            </a:r>
            <a:r>
              <a:rPr lang="ko-KR" altLang="en-US" sz="1600" dirty="0"/>
              <a:t>라고 쓰거나</a:t>
            </a:r>
            <a:r>
              <a:rPr lang="en-US" altLang="ko-KR" sz="16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0070C0"/>
                </a:solidFill>
              </a:rPr>
              <a:t>   대괄호</a:t>
            </a:r>
            <a:r>
              <a:rPr lang="ko-KR" altLang="en-US" sz="1600" dirty="0"/>
              <a:t>를 치고 그 안에 </a:t>
            </a:r>
            <a:r>
              <a:rPr lang="en-US" altLang="ko-KR" sz="1600" dirty="0"/>
              <a:t>‘</a:t>
            </a:r>
            <a:r>
              <a:rPr lang="en-US" altLang="ko-KR" sz="1600" b="1" dirty="0">
                <a:cs typeface="Times New Roman" pitchFamily="18" charset="0"/>
              </a:rPr>
              <a:t>value</a:t>
            </a:r>
            <a:r>
              <a:rPr lang="en-US" altLang="ko-KR" sz="1600" dirty="0"/>
              <a:t>’</a:t>
            </a:r>
            <a:r>
              <a:rPr lang="ko-KR" altLang="en-US" sz="1600" dirty="0"/>
              <a:t>또는 </a:t>
            </a:r>
            <a:r>
              <a:rPr lang="en-US" altLang="ko-KR" sz="1600" dirty="0"/>
              <a:t>“</a:t>
            </a:r>
            <a:r>
              <a:rPr lang="en-US" altLang="ko-KR" sz="1600" b="1" dirty="0">
                <a:cs typeface="Times New Roman" pitchFamily="18" charset="0"/>
              </a:rPr>
              <a:t>value</a:t>
            </a:r>
            <a:r>
              <a:rPr lang="en-US" altLang="ko-KR" sz="1600" dirty="0"/>
              <a:t>”</a:t>
            </a:r>
            <a:r>
              <a:rPr lang="ko-KR" altLang="en-US" sz="1600" dirty="0"/>
              <a:t>라고 표시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400" b="1" dirty="0"/>
              <a:t>CART</a:t>
            </a:r>
            <a:r>
              <a:rPr lang="ko-KR" altLang="en-US" sz="1400" dirty="0"/>
              <a:t>라는 이름의 쿠키 값을 가져오는 </a:t>
            </a:r>
            <a:r>
              <a:rPr lang="en-US" altLang="ko-KR" sz="1400" dirty="0"/>
              <a:t>EL</a:t>
            </a:r>
            <a:r>
              <a:rPr lang="ko-KR" altLang="en-US" sz="1400" dirty="0"/>
              <a:t>식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ko-KR" altLang="en-US" sz="1600" dirty="0"/>
              <a:t>       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${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cookie.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CART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.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value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} 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또는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${ cookie[“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CART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”][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“value”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] }  </a:t>
            </a:r>
          </a:p>
          <a:p>
            <a:pPr marL="0" indent="0">
              <a:lnSpc>
                <a:spcPct val="100000"/>
              </a:lnSpc>
              <a:spcAft>
                <a:spcPts val="3000"/>
              </a:spcAft>
              <a:buNone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      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또는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${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cookie.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CART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[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“value”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] }  </a:t>
            </a:r>
            <a:r>
              <a:rPr lang="ko-KR" altLang="en-US" sz="1200" dirty="0">
                <a:cs typeface="Times New Roman" pitchFamily="18" charset="0"/>
              </a:rPr>
              <a:t>또는</a:t>
            </a:r>
            <a:r>
              <a:rPr lang="ko-KR" altLang="en-US" sz="1400" dirty="0">
                <a:cs typeface="Times New Roman" pitchFamily="18" charset="0"/>
              </a:rPr>
              <a:t>  </a:t>
            </a:r>
            <a:r>
              <a:rPr lang="en-US" altLang="ko-KR" sz="1400" dirty="0">
                <a:cs typeface="Times New Roman" pitchFamily="18" charset="0"/>
              </a:rPr>
              <a:t>${ cookie[“</a:t>
            </a:r>
            <a:r>
              <a:rPr lang="en-US" altLang="ko-KR" sz="1400" b="1" dirty="0">
                <a:cs typeface="Times New Roman" pitchFamily="18" charset="0"/>
              </a:rPr>
              <a:t>CART</a:t>
            </a:r>
            <a:r>
              <a:rPr lang="en-US" altLang="ko-KR" sz="1400" dirty="0">
                <a:cs typeface="Times New Roman" pitchFamily="18" charset="0"/>
              </a:rPr>
              <a:t>”].</a:t>
            </a:r>
            <a:r>
              <a:rPr lang="en-US" altLang="ko-KR" sz="1400" dirty="0">
                <a:solidFill>
                  <a:srgbClr val="0070C0"/>
                </a:solidFill>
                <a:cs typeface="Times New Roman" pitchFamily="18" charset="0"/>
              </a:rPr>
              <a:t>value</a:t>
            </a:r>
            <a:r>
              <a:rPr lang="en-US" altLang="ko-KR" sz="1400" dirty="0">
                <a:cs typeface="Times New Roman" pitchFamily="18" charset="0"/>
              </a:rPr>
              <a:t> }</a:t>
            </a:r>
            <a:endParaRPr kumimoji="0" lang="en-US" altLang="ko-KR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쿠키 객체 안에는 쿠키 값 외 중요한 정보들 </a:t>
            </a:r>
            <a:r>
              <a:rPr lang="en-US" altLang="ko-KR" sz="1600" dirty="0"/>
              <a:t>: </a:t>
            </a:r>
            <a:r>
              <a:rPr lang="ko-KR" altLang="en-US" sz="1600" dirty="0"/>
              <a:t>쿠키가 속하는 도메인 이름</a:t>
            </a:r>
            <a:r>
              <a:rPr lang="en-US" altLang="ko-KR" sz="1600" dirty="0"/>
              <a:t>,       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경로명</a:t>
            </a:r>
            <a:r>
              <a:rPr lang="en-US" altLang="ko-KR" sz="1600" dirty="0"/>
              <a:t>, </a:t>
            </a:r>
            <a:r>
              <a:rPr lang="ko-KR" altLang="en-US" sz="1600" dirty="0"/>
              <a:t>쿠키의 수명 등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  <a:r>
              <a:rPr lang="en-US" altLang="ko-KR" sz="1600" dirty="0"/>
              <a:t> </a:t>
            </a:r>
            <a:r>
              <a:rPr lang="ko-KR" altLang="en-US" sz="1400" dirty="0"/>
              <a:t>이 정보들을 출력하기 위한 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z="1400" dirty="0"/>
              <a:t> </a:t>
            </a:r>
            <a:r>
              <a:rPr lang="ko-KR" altLang="en-US" sz="1400" dirty="0"/>
              <a:t>식 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domain,  path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maxAge</a:t>
            </a:r>
            <a:r>
              <a:rPr lang="ko-KR" altLang="en-US" sz="1200" dirty="0">
                <a:solidFill>
                  <a:srgbClr val="0070C0"/>
                </a:solidFill>
              </a:rPr>
              <a:t> 속성 사용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1400" kern="1200" baseline="0" dirty="0">
                <a:solidFill>
                  <a:schemeClr val="tx1"/>
                </a:solidFill>
                <a:cs typeface="Times New Roman" pitchFamily="18" charset="0"/>
              </a:rPr>
              <a:t>    ${ </a:t>
            </a:r>
            <a:r>
              <a:rPr lang="en-US" altLang="ko-KR" sz="1400" kern="1200" baseline="0" dirty="0" err="1">
                <a:solidFill>
                  <a:schemeClr val="tx1"/>
                </a:solidFill>
                <a:cs typeface="Times New Roman" pitchFamily="18" charset="0"/>
              </a:rPr>
              <a:t>cookie.CART.</a:t>
            </a:r>
            <a:r>
              <a:rPr lang="en-US" altLang="ko-KR" sz="1400" kern="1200" baseline="0" dirty="0" err="1">
                <a:solidFill>
                  <a:srgbClr val="0070C0"/>
                </a:solidFill>
                <a:cs typeface="Times New Roman" pitchFamily="18" charset="0"/>
              </a:rPr>
              <a:t>domain</a:t>
            </a:r>
            <a:r>
              <a:rPr lang="en-US" altLang="ko-KR" sz="1400" kern="1200" baseline="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ko-KR" sz="1400" kern="1200" baseline="0" dirty="0">
                <a:solidFill>
                  <a:schemeClr val="tx1"/>
                </a:solidFill>
                <a:cs typeface="Times New Roman" pitchFamily="18" charset="0"/>
              </a:rPr>
              <a:t>}, 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${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cookie.CART.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path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},  ${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cookie.CART.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maxAge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ko-KR" sz="1800" b="1" kern="1200" baseline="0" dirty="0">
              <a:solidFill>
                <a:schemeClr val="tx1"/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kumimoji="0" lang="en-US" altLang="ko-KR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183CA-F13F-4E81-8093-45F542F2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22D1-2DDC-4DB3-A646-410AF4DC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 </a:t>
            </a:r>
            <a:r>
              <a:rPr lang="ko-KR" altLang="en-US" dirty="0"/>
              <a:t>내장 객체</a:t>
            </a:r>
            <a:r>
              <a:rPr lang="en-US" altLang="ko-KR" dirty="0"/>
              <a:t>: </a:t>
            </a:r>
            <a:r>
              <a:rPr lang="en-US" altLang="ko-KR" b="1" dirty="0" err="1">
                <a:latin typeface="Times New Roman" pitchFamily="18" charset="0"/>
                <a:cs typeface="Times New Roman" pitchFamily="18" charset="0"/>
              </a:rPr>
              <a:t>initParam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52D06-21DC-43B8-9804-5A80B294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1643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웹 애플리케이션의 초기화 파라미터 값</a:t>
            </a:r>
            <a:r>
              <a:rPr lang="ko-KR" altLang="en-US" sz="2000" dirty="0"/>
              <a:t>을 가져올 때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Times New Roman" pitchFamily="18" charset="0"/>
                <a:cs typeface="Times New Roman" pitchFamily="18" charset="0"/>
              </a:rPr>
              <a:t>initParam</a:t>
            </a:r>
            <a:r>
              <a:rPr lang="ko-KR" altLang="en-US" sz="2000" dirty="0"/>
              <a:t> 객체의 이름 뒤에 </a:t>
            </a:r>
            <a:r>
              <a:rPr lang="ko-KR" altLang="en-US" sz="2000" b="1" dirty="0">
                <a:solidFill>
                  <a:srgbClr val="0070C0"/>
                </a:solidFill>
              </a:rPr>
              <a:t>마침표</a:t>
            </a:r>
            <a:r>
              <a:rPr lang="ko-KR" altLang="en-US" sz="2000" dirty="0"/>
              <a:t>나 </a:t>
            </a:r>
            <a:r>
              <a:rPr lang="ko-KR" altLang="en-US" sz="2000" b="1" dirty="0">
                <a:solidFill>
                  <a:srgbClr val="0070C0"/>
                </a:solidFill>
              </a:rPr>
              <a:t>대괄호</a:t>
            </a:r>
            <a:r>
              <a:rPr lang="ko-KR" altLang="en-US" sz="2000" dirty="0"/>
              <a:t>를 이용해서 해당   초기화 파라미터의 이름을 표시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29496-D6F5-4C7E-986E-FB94C97D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B142C-F488-4D6C-A3A5-C020D0DE1D00}"/>
              </a:ext>
            </a:extLst>
          </p:cNvPr>
          <p:cNvGraphicFramePr>
            <a:graphicFrameLocks noGrp="1"/>
          </p:cNvGraphicFramePr>
          <p:nvPr/>
        </p:nvGraphicFramePr>
        <p:xfrm>
          <a:off x="1567989" y="3076278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initParam.DB_NAME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C992216-3C97-49B3-81BE-C8784C42BBC9}"/>
              </a:ext>
            </a:extLst>
          </p:cNvPr>
          <p:cNvSpPr/>
          <p:nvPr/>
        </p:nvSpPr>
        <p:spPr>
          <a:xfrm>
            <a:off x="1415589" y="3552528"/>
            <a:ext cx="2667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F69654-915F-4362-B503-6C02B50EA0A6}"/>
              </a:ext>
            </a:extLst>
          </p:cNvPr>
          <p:cNvCxnSpPr/>
          <p:nvPr/>
        </p:nvCxnSpPr>
        <p:spPr>
          <a:xfrm rot="5400000" flipH="1" flipV="1">
            <a:off x="2930065" y="3466803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A726394-FB3E-43E5-8F5B-3FA82702DA4D}"/>
              </a:ext>
            </a:extLst>
          </p:cNvPr>
          <p:cNvGraphicFramePr>
            <a:graphicFrameLocks noGrp="1"/>
          </p:cNvGraphicFramePr>
          <p:nvPr/>
        </p:nvGraphicFramePr>
        <p:xfrm>
          <a:off x="4615989" y="3076278"/>
          <a:ext cx="2362200" cy="3810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initParam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 “DB_NAME”]}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0917C3-D966-4231-8E39-D9134E8FBDEC}"/>
              </a:ext>
            </a:extLst>
          </p:cNvPr>
          <p:cNvCxnSpPr/>
          <p:nvPr/>
        </p:nvCxnSpPr>
        <p:spPr>
          <a:xfrm rot="5400000" flipH="1" flipV="1">
            <a:off x="6359065" y="3466803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B9EAB3-4C42-4C97-8F4E-4246B9B551E4}"/>
              </a:ext>
            </a:extLst>
          </p:cNvPr>
          <p:cNvSpPr/>
          <p:nvPr/>
        </p:nvSpPr>
        <p:spPr>
          <a:xfrm>
            <a:off x="4996989" y="3552528"/>
            <a:ext cx="2667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42F5B-7A35-4067-A6AD-C9669D4DDF33}"/>
              </a:ext>
            </a:extLst>
          </p:cNvPr>
          <p:cNvSpPr txBox="1"/>
          <p:nvPr/>
        </p:nvSpPr>
        <p:spPr>
          <a:xfrm>
            <a:off x="628650" y="4108563"/>
            <a:ext cx="658462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200"/>
              </a:spcAft>
              <a:buFont typeface="맑은 고딕" panose="020B0503020000020004" pitchFamily="50" charset="-127"/>
              <a:buChar char="o"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web.xml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에 추가된 내용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초기 파라미터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DB_NAME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Oracle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88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2A90-FF77-45EC-9312-83FDEC75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내장 객체</a:t>
            </a:r>
            <a:r>
              <a:rPr lang="en-US" altLang="ko-KR" sz="3200" dirty="0"/>
              <a:t>: </a:t>
            </a:r>
            <a:r>
              <a:rPr lang="en-US" altLang="ko-KR" sz="2800" b="0" dirty="0" err="1"/>
              <a:t>pageContext</a:t>
            </a:r>
            <a:endParaRPr lang="ko-KR" altLang="en-US" sz="32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83A90-C69A-461A-A0EC-6B844738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8"/>
            <a:ext cx="7886700" cy="4634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페이지의 환경 정보를 제공함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latin typeface="Times New Roman" pitchFamily="18" charset="0"/>
                <a:cs typeface="Times New Roman" pitchFamily="18" charset="0"/>
              </a:rPr>
              <a:t>PageContext</a:t>
            </a:r>
            <a:r>
              <a:rPr lang="ko-KR" altLang="en-US" sz="1600" dirty="0"/>
              <a:t> 클래스의 </a:t>
            </a:r>
            <a:r>
              <a:rPr lang="en-US" altLang="ko-KR" sz="1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getXXX</a:t>
            </a:r>
            <a:r>
              <a:rPr lang="ko-KR" altLang="en-US" sz="1600" dirty="0">
                <a:solidFill>
                  <a:srgbClr val="0070C0"/>
                </a:solidFill>
              </a:rPr>
              <a:t> 메서드를 호출</a:t>
            </a:r>
            <a:r>
              <a:rPr lang="ko-KR" altLang="en-US" sz="1600" dirty="0"/>
              <a:t>할 수 있는데 이 메서드들을 호출할 때는 메서드 이름 제일 앞에 있는 </a:t>
            </a:r>
            <a:r>
              <a:rPr lang="en-US" altLang="ko-KR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ko-KR" altLang="en-US" sz="1600" dirty="0">
                <a:solidFill>
                  <a:srgbClr val="0070C0"/>
                </a:solidFill>
              </a:rPr>
              <a:t>를 떼고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그 다음에 있는 첫 문자를 소문자로 고친 이름을 사용함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kern="1200" baseline="0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    </a:t>
            </a:r>
            <a:r>
              <a:rPr lang="en-US" altLang="ko-KR" sz="1400" kern="1200" baseline="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ko-KR" altLang="en-US" sz="1400" kern="1200" baseline="0" dirty="0">
                <a:solidFill>
                  <a:schemeClr val="tx1"/>
                </a:solidFill>
                <a:cs typeface="Times New Roman" pitchFamily="18" charset="0"/>
              </a:rPr>
              <a:t>예</a:t>
            </a:r>
            <a:r>
              <a:rPr lang="en-US" altLang="ko-KR" sz="1400" kern="1200" baseline="0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ko-KR" sz="1600" kern="1200" baseline="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ko-KR" sz="1600" b="1" kern="1200" baseline="0" dirty="0">
                <a:solidFill>
                  <a:srgbClr val="0070C0"/>
                </a:solidFill>
                <a:cs typeface="Times New Roman" pitchFamily="18" charset="0"/>
              </a:rPr>
              <a:t>${ </a:t>
            </a:r>
            <a:r>
              <a:rPr lang="en-US" altLang="ko-KR" sz="1600" b="1" kern="1200" baseline="0" dirty="0" err="1">
                <a:solidFill>
                  <a:srgbClr val="0070C0"/>
                </a:solidFill>
                <a:cs typeface="Times New Roman" pitchFamily="18" charset="0"/>
              </a:rPr>
              <a:t>pageContext</a:t>
            </a:r>
            <a:r>
              <a:rPr lang="en-US" altLang="ko-KR" sz="1600" b="1" kern="1200" baseline="0" dirty="0">
                <a:solidFill>
                  <a:srgbClr val="0070C0"/>
                </a:solidFill>
                <a:cs typeface="Times New Roman" pitchFamily="18" charset="0"/>
              </a:rPr>
              <a:t> . request }  </a:t>
            </a:r>
            <a:r>
              <a:rPr lang="ko-KR" altLang="en-US" sz="1600" kern="1200" baseline="0" dirty="0">
                <a:solidFill>
                  <a:schemeClr val="tx1"/>
                </a:solidFill>
                <a:cs typeface="Times New Roman" pitchFamily="18" charset="0"/>
              </a:rPr>
              <a:t>또는  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${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pageContext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effectLst/>
                <a:cs typeface="Times New Roman" pitchFamily="18" charset="0"/>
              </a:rPr>
              <a:t>[“request”]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${ </a:t>
            </a:r>
            <a:r>
              <a:rPr kumimoji="0" lang="en-US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pageContext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 . request . </a:t>
            </a:r>
            <a:r>
              <a:rPr kumimoji="0" lang="en-US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requestURI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 } 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effectLst/>
                <a:cs typeface="Times New Roman" pitchFamily="18" charset="0"/>
              </a:rPr>
              <a:t>또는</a:t>
            </a:r>
            <a:endParaRPr kumimoji="0" lang="en-US" altLang="ko-KR" sz="1600" i="0" u="none" strike="noStrike" cap="none" normalizeH="0" baseline="0" dirty="0">
              <a:ln>
                <a:noFill/>
              </a:ln>
              <a:effectLst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 ${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pageContext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[“request”] [“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requestURI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”] } 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effectLst/>
                <a:cs typeface="Times New Roman" pitchFamily="18" charset="0"/>
              </a:rPr>
              <a:t>또는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 ${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pageContext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. request [“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requestURI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”] } 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effectLst/>
                <a:cs typeface="Times New Roman" pitchFamily="18" charset="0"/>
              </a:rPr>
              <a:t>또는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 ${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pageContext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[“request”] .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requestURI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}</a:t>
            </a:r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62558-5430-4CEE-BB85-57313D5A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87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84642-329E-4F2B-B3B3-D1617BD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 </a:t>
            </a:r>
            <a:r>
              <a:rPr lang="ko-KR" altLang="en-US" sz="3200" dirty="0"/>
              <a:t>연산자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F6616-8E2C-43CF-9340-5A32299C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88910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산술 연산자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연산자</a:t>
            </a:r>
            <a:r>
              <a:rPr lang="en-US" altLang="ko-KR" sz="2000" dirty="0"/>
              <a:t>, </a:t>
            </a:r>
            <a:r>
              <a:rPr lang="ko-KR" altLang="en-US" sz="2000" dirty="0"/>
              <a:t>논리 연산자</a:t>
            </a:r>
            <a:r>
              <a:rPr lang="en-US" altLang="ko-KR" sz="2000" dirty="0"/>
              <a:t>, </a:t>
            </a:r>
            <a:r>
              <a:rPr lang="ko-KR" altLang="en-US" sz="2000" dirty="0"/>
              <a:t>조건 연산자</a:t>
            </a:r>
            <a:endParaRPr lang="en-US" altLang="ko-KR" sz="2000" dirty="0"/>
          </a:p>
          <a:p>
            <a:r>
              <a:rPr lang="ko-KR" altLang="en-US" sz="2000" dirty="0"/>
              <a:t>자바 연산자와 동일한 기능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7FF80-40DC-4D82-8D77-60AFB141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5" name="Group 12">
            <a:extLst>
              <a:ext uri="{FF2B5EF4-FFF2-40B4-BE49-F238E27FC236}">
                <a16:creationId xmlns:a16="http://schemas.microsoft.com/office/drawing/2014/main" id="{A87D32E0-B4E9-463C-9FFA-CE59CF9D1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56177"/>
              </p:ext>
            </p:extLst>
          </p:nvPr>
        </p:nvGraphicFramePr>
        <p:xfrm>
          <a:off x="910004" y="2101725"/>
          <a:ext cx="7943851" cy="4114800"/>
        </p:xfrm>
        <a:graphic>
          <a:graphicData uri="http://schemas.openxmlformats.org/drawingml/2006/table">
            <a:tbl>
              <a:tblPr/>
              <a:tblGrid>
                <a:gridCol w="794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의 연산자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UTF-8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&lt;HTML&gt;&lt;HEAD&gt;&lt;TITLE&gt;EL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연산자 연습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 =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${param.num1}, Y = ${param.num2}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&lt;BR&gt;&gt;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 + Y =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 + param.num2}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X - Y =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${param.num1 - param.num2}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X * Y =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 * param.num2}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X / Y =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 / param.num2}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X % Y =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${param.num1 % param.num2} </a:t>
                      </a:r>
                      <a:r>
                        <a:rPr kumimoji="0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X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더 큽니까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${param.num1 - param.num2 &gt; 0}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Y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더 큽니까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${param.num1 - param.num2 &lt; 0}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X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와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모두 양수입니까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${(param.num1 &gt; 0) &amp;&amp; (param.num2 &gt; 0)}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   X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와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같습니까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${param.num1 = = param.num2? “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예 ”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 “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아니오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Times New Roman" pitchFamily="18" charset="0"/>
                        </a:rPr>
                        <a:t>&lt;BR&gt;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&lt;/BODY&gt;&lt;/HTML&gt;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24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84642-329E-4F2B-B3B3-D1617BD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연산자</a:t>
            </a:r>
            <a:r>
              <a:rPr lang="en-US" altLang="ko-KR" sz="3200" dirty="0"/>
              <a:t>: </a:t>
            </a:r>
            <a:r>
              <a:rPr lang="ko-KR" altLang="en-US" sz="2800" b="0" dirty="0"/>
              <a:t>영문 연산자</a:t>
            </a:r>
            <a:endParaRPr lang="ko-KR" altLang="en-US" sz="32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F6616-8E2C-43CF-9340-5A32299C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80560"/>
            <a:ext cx="7886700" cy="1944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EL </a:t>
            </a:r>
            <a:r>
              <a:rPr lang="ko-KR" altLang="en-US" sz="1800" dirty="0"/>
              <a:t>연산자 중에는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z="1800" dirty="0"/>
              <a:t> </a:t>
            </a:r>
            <a:r>
              <a:rPr lang="ko-KR" altLang="en-US" sz="1800" dirty="0"/>
              <a:t>문법이나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z="1800" dirty="0"/>
              <a:t> </a:t>
            </a:r>
            <a:r>
              <a:rPr lang="ko-KR" altLang="en-US" sz="1800" dirty="0"/>
              <a:t>문법에서 특별한 의미를 갖는 기호를 사용하는 연산자가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이런 연산자들이 잘못 해석되는 것을 방지하기 위해 </a:t>
            </a:r>
            <a:r>
              <a:rPr lang="en-US" altLang="ko-KR" sz="1800" dirty="0"/>
              <a:t>EL</a:t>
            </a:r>
            <a:r>
              <a:rPr lang="ko-KR" altLang="en-US" sz="1800" dirty="0"/>
              <a:t>에서는 기호로 된 연사자들과 똑같은 기능을 하는 </a:t>
            </a:r>
            <a:r>
              <a:rPr lang="ko-KR" altLang="en-US" sz="1800" b="1" dirty="0">
                <a:solidFill>
                  <a:srgbClr val="0070C0"/>
                </a:solidFill>
              </a:rPr>
              <a:t>영문 단어 연산자들</a:t>
            </a:r>
            <a:r>
              <a:rPr lang="ko-KR" altLang="en-US" sz="1800" dirty="0"/>
              <a:t>을 추가로 제공함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7FF80-40DC-4D82-8D77-60AFB141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id="{E3296A08-64DB-45DE-B647-F6995553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54163"/>
              </p:ext>
            </p:extLst>
          </p:nvPr>
        </p:nvGraphicFramePr>
        <p:xfrm>
          <a:off x="964956" y="2999999"/>
          <a:ext cx="7214088" cy="3129412"/>
        </p:xfrm>
        <a:graphic>
          <a:graphicData uri="http://schemas.openxmlformats.org/drawingml/2006/table">
            <a:tbl>
              <a:tblPr/>
              <a:tblGrid>
                <a:gridCol w="721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의 연산자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UTF-8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&lt;HTML&gt;&lt;HEAD&gt;&lt;TITLE&gt;EL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연산자 연습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${param.num1}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을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${param.num2}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 나눈 몫은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${param.num1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div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param.num2}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나머지는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${param.num1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param.num2}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둘 다 양수입니까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${(param.num1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0)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(param.num2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0)}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둘 다 음수입니까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${(param.num1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0)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(param.num2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0)}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&lt;/BODY&gt;&lt;/HTML&gt;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3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84642-329E-4F2B-B3B3-D1617BD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연산자 </a:t>
            </a:r>
            <a:r>
              <a:rPr lang="en-US" altLang="ko-KR" sz="3200" dirty="0"/>
              <a:t>: </a:t>
            </a:r>
            <a:r>
              <a:rPr lang="ko-KR" altLang="en-US" sz="2800" b="0" dirty="0"/>
              <a:t>문자열 비교</a:t>
            </a:r>
            <a:endParaRPr lang="ko-KR" altLang="en-US" sz="32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7FF80-40DC-4D82-8D77-60AFB141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15</a:t>
            </a:fld>
            <a:endParaRPr lang="ko-KR" altLang="en-US" dirty="0"/>
          </a:p>
        </p:txBody>
      </p:sp>
      <p:graphicFrame>
        <p:nvGraphicFramePr>
          <p:cNvPr id="8" name="Group 36">
            <a:extLst>
              <a:ext uri="{FF2B5EF4-FFF2-40B4-BE49-F238E27FC236}">
                <a16:creationId xmlns:a16="http://schemas.microsoft.com/office/drawing/2014/main" id="{895944E0-BB50-43A9-AD74-41D9CA066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84808"/>
              </p:ext>
            </p:extLst>
          </p:nvPr>
        </p:nvGraphicFramePr>
        <p:xfrm>
          <a:off x="628650" y="1233471"/>
          <a:ext cx="7908866" cy="2115947"/>
        </p:xfrm>
        <a:graphic>
          <a:graphicData uri="http://schemas.openxmlformats.org/drawingml/2006/table">
            <a:tbl>
              <a:tblPr/>
              <a:tblGrid>
                <a:gridCol w="790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의 연산자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UTF-8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&lt;HTML&gt;&lt;HEAD&gt;&lt;TITLE&gt;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문자열 비교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입력 문자열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${param.STR1}, ${param.STR2}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두 문자열이 같습니까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${param.STR1 = = param.STR2}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어느 문자열이 먼저입니까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${param.STR1 &lt; param.STR2 ? param.STR1 : param.STR2}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&lt;/BODY&gt;&lt;/HTML&gt;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1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84642-329E-4F2B-B3B3-D1617BD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연산자</a:t>
            </a:r>
            <a:r>
              <a:rPr lang="en-US" altLang="ko-KR" sz="3200" dirty="0"/>
              <a:t>: </a:t>
            </a:r>
            <a:r>
              <a:rPr lang="en-US" altLang="ko-KR" sz="2800" b="0" dirty="0"/>
              <a:t>empty </a:t>
            </a:r>
            <a:r>
              <a:rPr lang="ko-KR" altLang="en-US" sz="2800" b="0" dirty="0"/>
              <a:t>연산자</a:t>
            </a:r>
            <a:endParaRPr lang="ko-KR" altLang="en-US" sz="32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F6616-8E2C-43CF-9340-5A32299C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8"/>
            <a:ext cx="7886700" cy="12318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데이터의 존재 여부를 확인하는 </a:t>
            </a:r>
            <a:r>
              <a:rPr lang="ko-KR" altLang="en-US" sz="2000" dirty="0" err="1"/>
              <a:t>단항</a:t>
            </a:r>
            <a:r>
              <a:rPr lang="ko-KR" altLang="en-US" sz="2000" dirty="0"/>
              <a:t> 연산자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cs typeface="Times New Roman" pitchFamily="18" charset="0"/>
              </a:rPr>
              <a:t>피</a:t>
            </a:r>
            <a:r>
              <a:rPr lang="ko-KR" altLang="en-US" sz="2000" b="1" dirty="0"/>
              <a:t>연산자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앞에</a:t>
            </a:r>
            <a:r>
              <a:rPr lang="ko-KR" altLang="en-US" sz="2000" dirty="0"/>
              <a:t> 위치함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7FF80-40DC-4D82-8D77-60AFB141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01F66D-52EA-412B-AFDA-209A6DCCA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1435"/>
              </p:ext>
            </p:extLst>
          </p:nvPr>
        </p:nvGraphicFramePr>
        <p:xfrm>
          <a:off x="989133" y="2668732"/>
          <a:ext cx="6589835" cy="2375027"/>
        </p:xfrm>
        <a:graphic>
          <a:graphicData uri="http://schemas.openxmlformats.org/drawingml/2006/table">
            <a:tbl>
              <a:tblPr/>
              <a:tblGrid>
                <a:gridCol w="6589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empty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연산자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UTF-8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empty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연산자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안녕하세요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${ (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empty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param.ID)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“guest ” :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member_id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96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9BA9-D49A-45CA-9596-20F2B8A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연산자 우선순위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8EEC4-397D-4179-9CF2-98B65F06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E9F7AA-65A5-436A-93AC-918644687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6620"/>
              </p:ext>
            </p:extLst>
          </p:nvPr>
        </p:nvGraphicFramePr>
        <p:xfrm>
          <a:off x="779479" y="1262062"/>
          <a:ext cx="5461065" cy="4333875"/>
        </p:xfrm>
        <a:graphic>
          <a:graphicData uri="http://schemas.openxmlformats.org/drawingml/2006/table">
            <a:tbl>
              <a:tblPr/>
              <a:tblGrid>
                <a:gridCol w="1697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 산 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↑높음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 ] 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)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-(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부호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!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empty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/ % 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div mod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-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 &gt; &lt;= &gt;= 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le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== != 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eq ne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&amp;&amp; 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and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|| 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↓낮음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  :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095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9FBB-6875-4D31-8E5F-F4B26AD1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연산자</a:t>
            </a:r>
            <a:r>
              <a:rPr lang="en-US" altLang="ko-KR" sz="3200" dirty="0"/>
              <a:t>: </a:t>
            </a:r>
            <a:r>
              <a:rPr lang="ko-KR" altLang="en-US" sz="2800" b="0" dirty="0"/>
              <a:t>대괄호</a:t>
            </a:r>
            <a:r>
              <a:rPr lang="en-US" altLang="ko-KR" sz="2800" b="0" dirty="0"/>
              <a:t>([ ]), </a:t>
            </a:r>
            <a:r>
              <a:rPr lang="ko-KR" altLang="en-US" sz="2800" b="0" dirty="0"/>
              <a:t>마침표</a:t>
            </a:r>
            <a:r>
              <a:rPr lang="en-US" altLang="ko-KR" sz="2800" b="0" dirty="0"/>
              <a:t>(.)</a:t>
            </a:r>
            <a:endParaRPr lang="ko-KR" altLang="en-US" sz="32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40D67-B089-46DF-8728-40B22055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3255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대괄호</a:t>
            </a:r>
            <a:r>
              <a:rPr lang="ko-KR" altLang="en-US" sz="2000" dirty="0"/>
              <a:t>와</a:t>
            </a:r>
            <a:r>
              <a:rPr lang="ko-KR" altLang="en-US" sz="2000" b="1" dirty="0">
                <a:solidFill>
                  <a:srgbClr val="0070C0"/>
                </a:solidFill>
              </a:rPr>
              <a:t> 마침표</a:t>
            </a:r>
            <a:r>
              <a:rPr lang="en-US" altLang="ko-KR" sz="2000" dirty="0"/>
              <a:t>: Java</a:t>
            </a:r>
            <a:r>
              <a:rPr lang="ko-KR" altLang="en-US" sz="2000" dirty="0"/>
              <a:t>에서는 배열 항목과 객체 멤버를 가리키기 위해 사용되지만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EL</a:t>
            </a:r>
            <a:r>
              <a:rPr lang="ko-KR" altLang="en-US" sz="2000" dirty="0">
                <a:solidFill>
                  <a:srgbClr val="0070C0"/>
                </a:solidFill>
              </a:rPr>
              <a:t>에서는 </a:t>
            </a:r>
            <a:r>
              <a:rPr lang="ko-KR" altLang="en-US" sz="2000" b="1" dirty="0">
                <a:solidFill>
                  <a:srgbClr val="0070C0"/>
                </a:solidFill>
              </a:rPr>
              <a:t>데이터 항목</a:t>
            </a:r>
            <a:r>
              <a:rPr lang="ko-KR" altLang="en-US" sz="2000" dirty="0">
                <a:solidFill>
                  <a:srgbClr val="0070C0"/>
                </a:solidFill>
              </a:rPr>
              <a:t>을 가리키기 위해 사용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배열</a:t>
            </a:r>
            <a:r>
              <a:rPr lang="ko-KR" altLang="en-US" sz="2000" dirty="0"/>
              <a:t>과 </a:t>
            </a:r>
            <a:r>
              <a:rPr lang="en-US" altLang="ko-KR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java.util.List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객체의 데이터 항목을 가리킬 때는 </a:t>
            </a:r>
            <a:r>
              <a:rPr lang="ko-KR" altLang="en-US" sz="2000" dirty="0">
                <a:solidFill>
                  <a:srgbClr val="FF0000"/>
                </a:solidFill>
              </a:rPr>
              <a:t>반드시  </a:t>
            </a:r>
            <a:r>
              <a:rPr lang="ko-KR" altLang="en-US" sz="2000" b="1" dirty="0">
                <a:solidFill>
                  <a:srgbClr val="FF0000"/>
                </a:solidFill>
              </a:rPr>
              <a:t>대괄호 연산자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java.util.Map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dirty="0"/>
              <a:t>객체의 데이터 항목과 </a:t>
            </a:r>
            <a:r>
              <a:rPr lang="ko-KR" altLang="en-US" sz="2000" b="1" dirty="0" err="1">
                <a:solidFill>
                  <a:srgbClr val="0070C0"/>
                </a:solidFill>
              </a:rPr>
              <a:t>자바빈</a:t>
            </a:r>
            <a:r>
              <a:rPr lang="ko-KR" altLang="en-US" sz="2000" dirty="0"/>
              <a:t> 프로퍼티를 가리킬 때는 </a:t>
            </a:r>
            <a:r>
              <a:rPr lang="ko-KR" altLang="en-US" sz="2000" b="1" dirty="0">
                <a:solidFill>
                  <a:srgbClr val="0070C0"/>
                </a:solidFill>
              </a:rPr>
              <a:t>대괄호 연산자</a:t>
            </a:r>
            <a:r>
              <a:rPr lang="ko-KR" altLang="en-US" sz="2000" dirty="0"/>
              <a:t>와 </a:t>
            </a:r>
            <a:r>
              <a:rPr lang="ko-KR" altLang="en-US" sz="2000" b="1" dirty="0">
                <a:solidFill>
                  <a:srgbClr val="0070C0"/>
                </a:solidFill>
              </a:rPr>
              <a:t>마침표 연산자 </a:t>
            </a:r>
            <a:r>
              <a:rPr lang="ko-KR" altLang="en-US" sz="2000" dirty="0"/>
              <a:t>중 </a:t>
            </a:r>
            <a:r>
              <a:rPr lang="ko-KR" altLang="en-US" sz="2000" b="1" dirty="0">
                <a:solidFill>
                  <a:srgbClr val="0070C0"/>
                </a:solidFill>
              </a:rPr>
              <a:t>하나</a:t>
            </a:r>
            <a:r>
              <a:rPr lang="ko-KR" altLang="en-US" sz="2000" dirty="0"/>
              <a:t>를 사용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A9140-C1F1-4B85-9561-42AADE6E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3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337C9-C615-4622-A109-7AC7C7414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JSTL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kumimoji="0" lang="sv-SE" altLang="ko-KR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(Java Server Pages Standard Tag Library)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5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9947-7447-4448-9781-359F01A9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JSTL</a:t>
            </a:r>
            <a:r>
              <a:rPr lang="en-US" altLang="ko-KR" sz="2800" b="0" dirty="0"/>
              <a:t>(JSP Standard Tag Library)</a:t>
            </a:r>
            <a:endParaRPr lang="ko-KR" altLang="en-US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B1F58-5E07-4751-A196-C1AA4544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03649"/>
            <a:ext cx="7908867" cy="51828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altLang="ko-KR" sz="1800" b="1" dirty="0"/>
              <a:t>HTML</a:t>
            </a:r>
            <a:r>
              <a:rPr lang="ko-KR" altLang="en-US" sz="1800" dirty="0"/>
              <a:t>과 </a:t>
            </a:r>
            <a:r>
              <a:rPr lang="ko-KR" altLang="en-US" sz="1800" b="1" dirty="0"/>
              <a:t>스크립트 요소</a:t>
            </a:r>
            <a:r>
              <a:rPr lang="ko-KR" altLang="en-US" sz="1800" dirty="0"/>
              <a:t>의 혼합으로 </a:t>
            </a:r>
            <a:r>
              <a:rPr lang="en-US" altLang="ko-KR" sz="1800" b="1" dirty="0"/>
              <a:t>JSP </a:t>
            </a:r>
            <a:r>
              <a:rPr lang="ko-KR" altLang="en-US" sz="1800" b="1" dirty="0"/>
              <a:t>페이지</a:t>
            </a:r>
            <a:r>
              <a:rPr lang="ko-KR" altLang="en-US" sz="1800" dirty="0"/>
              <a:t>의</a:t>
            </a:r>
            <a:r>
              <a:rPr lang="ko-KR" altLang="en-US" sz="1800" b="1" dirty="0"/>
              <a:t> 스파게티 소스 문제</a:t>
            </a:r>
            <a:r>
              <a:rPr lang="en-US" altLang="ko-KR" sz="1600" dirty="0"/>
              <a:t>(HTML</a:t>
            </a:r>
            <a:r>
              <a:rPr lang="ko-KR" altLang="en-US" sz="1600" dirty="0"/>
              <a:t>부분 가독성 저하</a:t>
            </a:r>
            <a:r>
              <a:rPr lang="en-US" altLang="ko-KR" sz="1600" dirty="0"/>
              <a:t>, </a:t>
            </a:r>
            <a:r>
              <a:rPr lang="ko-KR" altLang="en-US" sz="1600" dirty="0"/>
              <a:t>유지보수의 어려움</a:t>
            </a:r>
            <a:r>
              <a:rPr lang="en-US" altLang="ko-KR" sz="1600" dirty="0"/>
              <a:t>)</a:t>
            </a:r>
          </a:p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altLang="ko-KR" sz="2000" b="1" dirty="0"/>
              <a:t>JSTL:</a:t>
            </a:r>
            <a:r>
              <a:rPr lang="ko-KR" altLang="en-US" sz="2000" b="1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부분과 </a:t>
            </a:r>
            <a:r>
              <a:rPr lang="en-US" altLang="ko-KR" sz="1600" dirty="0"/>
              <a:t>JAVA</a:t>
            </a:r>
            <a:r>
              <a:rPr lang="ko-KR" altLang="en-US" sz="1600" dirty="0"/>
              <a:t>부분</a:t>
            </a:r>
            <a:r>
              <a:rPr lang="en-US" altLang="ko-KR" sz="1600" dirty="0"/>
              <a:t>(business logic)</a:t>
            </a:r>
            <a:r>
              <a:rPr lang="ko-KR" altLang="en-US" sz="1600" dirty="0"/>
              <a:t>으로 분리하는 문제 해결</a:t>
            </a:r>
            <a:endParaRPr lang="en-US" altLang="ko-KR" sz="1600" dirty="0"/>
          </a:p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altLang="ko-KR" sz="2000" dirty="0"/>
              <a:t>JSP1.2</a:t>
            </a:r>
            <a:r>
              <a:rPr lang="ko-KR" altLang="en-US" sz="2000" dirty="0"/>
              <a:t>부터 지원</a:t>
            </a:r>
            <a:endParaRPr lang="en-US" altLang="ko-KR" sz="1800" dirty="0"/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ko-KR" altLang="en-US" sz="2000" dirty="0"/>
              <a:t>구성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70C0"/>
                </a:solidFill>
              </a:rPr>
              <a:t>EL</a:t>
            </a:r>
            <a:r>
              <a:rPr lang="en-US" altLang="ko-KR" sz="1800" dirty="0">
                <a:solidFill>
                  <a:srgbClr val="0070C0"/>
                </a:solidFill>
              </a:rPr>
              <a:t>(Expression Language), </a:t>
            </a:r>
            <a:r>
              <a:rPr lang="en-US" altLang="ko-KR" sz="2000" b="1" dirty="0">
                <a:solidFill>
                  <a:srgbClr val="0070C0"/>
                </a:solidFill>
              </a:rPr>
              <a:t>Tag Libraries, </a:t>
            </a:r>
            <a:r>
              <a:rPr lang="en-US" altLang="ko-KR" sz="1800" dirty="0"/>
              <a:t>Tag Library Validator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ko-KR" sz="2000" dirty="0"/>
              <a:t>API </a:t>
            </a:r>
            <a:r>
              <a:rPr lang="ko-KR" altLang="en-US" sz="2000" dirty="0"/>
              <a:t>다운로드 및 세팅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b="1" dirty="0"/>
              <a:t>EL</a:t>
            </a:r>
            <a:r>
              <a:rPr lang="ko-KR" altLang="en-US" sz="1400" dirty="0"/>
              <a:t>은 </a:t>
            </a:r>
            <a:r>
              <a:rPr lang="en-US" altLang="ko-KR" sz="1400" dirty="0"/>
              <a:t>JSP</a:t>
            </a:r>
            <a:r>
              <a:rPr lang="ko-KR" altLang="en-US" sz="1400" dirty="0"/>
              <a:t>에서 지원되지만 </a:t>
            </a:r>
            <a:r>
              <a:rPr lang="en-US" altLang="ko-KR" sz="1400" b="1" dirty="0"/>
              <a:t>JSTL</a:t>
            </a:r>
            <a:r>
              <a:rPr lang="ko-KR" altLang="en-US" sz="1400" dirty="0"/>
              <a:t>라이브러리는 추가해야 함</a:t>
            </a:r>
            <a:endParaRPr lang="en-US" altLang="ko-KR" sz="140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ko-KR" sz="1800" dirty="0"/>
              <a:t>http://</a:t>
            </a:r>
            <a:r>
              <a:rPr lang="en-US" altLang="ko-KR" sz="1800" b="1" dirty="0">
                <a:solidFill>
                  <a:srgbClr val="0070C0"/>
                </a:solidFill>
              </a:rPr>
              <a:t>tomcat.apache.org </a:t>
            </a:r>
            <a:r>
              <a:rPr lang="ko-KR" altLang="en-US" sz="1800" dirty="0"/>
              <a:t>접속 </a:t>
            </a:r>
            <a:r>
              <a:rPr lang="en-US" altLang="ko-KR" sz="1800" dirty="0"/>
              <a:t>&gt; </a:t>
            </a:r>
            <a:r>
              <a:rPr lang="ko-KR" altLang="en-US" sz="1800" dirty="0"/>
              <a:t>왼쪽 메뉴 중에서 </a:t>
            </a:r>
            <a:r>
              <a:rPr lang="en-US" altLang="ko-KR" sz="1800" b="1" dirty="0" err="1">
                <a:solidFill>
                  <a:srgbClr val="0070C0"/>
                </a:solidFill>
              </a:rPr>
              <a:t>Taglib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ko-KR" sz="1800" dirty="0"/>
              <a:t>taglibs-standard-</a:t>
            </a:r>
            <a:r>
              <a:rPr lang="en-US" altLang="ko-KR" sz="1800" b="1" dirty="0">
                <a:solidFill>
                  <a:srgbClr val="0070C0"/>
                </a:solidFill>
              </a:rPr>
              <a:t>impl</a:t>
            </a:r>
            <a:r>
              <a:rPr lang="en-US" altLang="ko-KR" sz="1800" dirty="0"/>
              <a:t>-1.2.5.jar, taglibs-standard-</a:t>
            </a:r>
            <a:r>
              <a:rPr lang="en-US" altLang="ko-KR" sz="1800" b="1" dirty="0">
                <a:solidFill>
                  <a:srgbClr val="0070C0"/>
                </a:solidFill>
              </a:rPr>
              <a:t>jstlel</a:t>
            </a:r>
            <a:r>
              <a:rPr lang="en-US" altLang="ko-KR" sz="1800" dirty="0"/>
              <a:t>-1.2.5.jar, taglibs-standard-</a:t>
            </a:r>
            <a:r>
              <a:rPr lang="en-US" altLang="ko-KR" sz="1800" b="1" dirty="0">
                <a:solidFill>
                  <a:srgbClr val="0070C0"/>
                </a:solidFill>
              </a:rPr>
              <a:t>spec</a:t>
            </a:r>
            <a:r>
              <a:rPr lang="en-US" altLang="ko-KR" sz="1800" dirty="0"/>
              <a:t>-1.2.5.jar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endParaRPr lang="en-US" altLang="ko-KR" sz="1400" dirty="0"/>
          </a:p>
          <a:p>
            <a:pPr lvl="1">
              <a:lnSpc>
                <a:spcPct val="110000"/>
              </a:lnSpc>
              <a:spcAft>
                <a:spcPts val="1800"/>
              </a:spcAft>
            </a:pPr>
            <a:endParaRPr lang="en-US" altLang="ko-KR" sz="1400" dirty="0"/>
          </a:p>
          <a:p>
            <a:pPr>
              <a:lnSpc>
                <a:spcPct val="110000"/>
              </a:lnSpc>
              <a:spcAft>
                <a:spcPts val="1800"/>
              </a:spcAft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4DE1D-746B-462F-A6AD-73F3D8D5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93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B71C-B77F-4961-92FE-33835108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</a:t>
            </a:r>
            <a:r>
              <a:rPr lang="ko-KR" altLang="en-US"/>
              <a:t>을 가지고 할 수 있는 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9B08A-4AF5-43BB-845D-B5F54F5DC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간단한 프로그램 로직 구현</a:t>
            </a:r>
            <a:r>
              <a:rPr lang="en-US" altLang="ko-KR" sz="1800" dirty="0"/>
              <a:t>(</a:t>
            </a:r>
            <a:r>
              <a:rPr lang="ko-KR" altLang="en-US" sz="1800" dirty="0"/>
              <a:t>자바의 변수 선언</a:t>
            </a:r>
            <a:r>
              <a:rPr lang="en-US" altLang="ko-KR" sz="1800" dirty="0"/>
              <a:t>, if </a:t>
            </a:r>
            <a:r>
              <a:rPr lang="ko-KR" altLang="en-US" sz="1800" dirty="0"/>
              <a:t>문</a:t>
            </a:r>
            <a:r>
              <a:rPr lang="en-US" altLang="ko-KR" sz="1800" dirty="0"/>
              <a:t>, for </a:t>
            </a:r>
            <a:r>
              <a:rPr lang="ko-KR" altLang="en-US" sz="1800" dirty="0"/>
              <a:t>문</a:t>
            </a:r>
            <a:r>
              <a:rPr lang="en-US" altLang="ko-KR" sz="1800" dirty="0"/>
              <a:t>)</a:t>
            </a:r>
          </a:p>
          <a:p>
            <a:pPr lvl="0">
              <a:lnSpc>
                <a:spcPct val="150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JSP </a:t>
            </a:r>
            <a:r>
              <a:rPr lang="ko-KR" altLang="en-US" dirty="0"/>
              <a:t>페이지 호출</a:t>
            </a:r>
            <a:r>
              <a:rPr lang="en-US" altLang="ko-KR" sz="1800" dirty="0">
                <a:latin typeface="+mn-ea"/>
              </a:rPr>
              <a:t>(&lt;</a:t>
            </a:r>
            <a:r>
              <a:rPr lang="en-US" altLang="ko-KR" sz="1800" dirty="0" err="1">
                <a:latin typeface="+mn-ea"/>
              </a:rPr>
              <a:t>c:redirect</a:t>
            </a:r>
            <a:r>
              <a:rPr lang="en-US" altLang="ko-KR" sz="1800" dirty="0">
                <a:latin typeface="+mn-ea"/>
              </a:rPr>
              <a:t>&gt;, &lt;</a:t>
            </a:r>
            <a:r>
              <a:rPr lang="en-US" altLang="ko-KR" sz="1800" dirty="0" err="1">
                <a:latin typeface="+mn-ea"/>
              </a:rPr>
              <a:t>c:import</a:t>
            </a:r>
            <a:r>
              <a:rPr lang="en-US" altLang="ko-KR" sz="1800" dirty="0">
                <a:latin typeface="+mn-ea"/>
              </a:rPr>
              <a:t>&gt;)</a:t>
            </a:r>
            <a:endParaRPr lang="en-US" altLang="ko-KR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숫자의 포맷</a:t>
            </a:r>
          </a:p>
          <a:p>
            <a:pPr lvl="0">
              <a:lnSpc>
                <a:spcPct val="150000"/>
              </a:lnSpc>
            </a:pPr>
            <a:r>
              <a:rPr lang="en-US" altLang="ko-KR" dirty="0"/>
              <a:t>JSP </a:t>
            </a:r>
            <a:r>
              <a:rPr lang="ko-KR" altLang="en-US" dirty="0"/>
              <a:t>페이지 하나를 가지고 여러 가지 언어의 웹 페이지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문자열을 처리하는 함수 호출</a:t>
            </a:r>
          </a:p>
          <a:p>
            <a:pPr lvl="0">
              <a:lnSpc>
                <a:spcPct val="150000"/>
              </a:lnSpc>
            </a:pPr>
            <a:r>
              <a:rPr lang="ko-KR" altLang="en-US" dirty="0"/>
              <a:t>데이터베이스로의 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</a:p>
          <a:p>
            <a:pPr lvl="0">
              <a:lnSpc>
                <a:spcPct val="150000"/>
              </a:lnSpc>
            </a:pPr>
            <a:r>
              <a:rPr lang="en-US" altLang="ko-KR" dirty="0"/>
              <a:t>XML </a:t>
            </a:r>
            <a:r>
              <a:rPr lang="ko-KR" altLang="en-US" dirty="0"/>
              <a:t>문서의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E7F9C-D87B-4782-8F6A-BEF960FC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81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AB21F-2CE4-4C01-9890-42419C00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</a:t>
            </a:r>
            <a:r>
              <a:rPr lang="ko-KR" altLang="en-US"/>
              <a:t>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8D914-7984-4CBD-9BAF-B46CE8BB9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>
              <a:spcAft>
                <a:spcPts val="600"/>
              </a:spcAft>
            </a:pPr>
            <a:r>
              <a:rPr lang="ko-KR" altLang="en-US" b="1" dirty="0">
                <a:solidFill>
                  <a:srgbClr val="0070C0"/>
                </a:solidFill>
              </a:rPr>
              <a:t>코어</a:t>
            </a:r>
            <a:r>
              <a:rPr lang="en-US" altLang="ko-KR" b="1" dirty="0">
                <a:solidFill>
                  <a:srgbClr val="0070C0"/>
                </a:solidFill>
              </a:rPr>
              <a:t>(core)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일반 프로그래밍 언어에서와 유사한 변수 선언 및 삭제 기능</a:t>
            </a:r>
            <a:r>
              <a:rPr lang="en-US" altLang="ko-KR" dirty="0"/>
              <a:t>,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실행 흐름의 제어 기능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조건문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)</a:t>
            </a:r>
            <a:r>
              <a:rPr lang="en-US" altLang="ko-KR" dirty="0"/>
              <a:t>,</a:t>
            </a:r>
            <a:endParaRPr lang="ko-KR" altLang="en-US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다른 </a:t>
            </a:r>
            <a:r>
              <a:rPr lang="en-US" altLang="ko-KR" dirty="0"/>
              <a:t>JSP </a:t>
            </a:r>
            <a:r>
              <a:rPr lang="ko-KR" altLang="en-US" dirty="0"/>
              <a:t>페이지로 제어를 이동하는 기능</a:t>
            </a:r>
            <a:r>
              <a:rPr lang="en-US" altLang="ko-KR" dirty="0"/>
              <a:t>, </a:t>
            </a:r>
            <a:r>
              <a:rPr lang="ko-KR" altLang="en-US" dirty="0"/>
              <a:t>예외처리 기능 제공</a:t>
            </a:r>
          </a:p>
          <a:p>
            <a:pPr lvl="0">
              <a:spcAft>
                <a:spcPts val="600"/>
              </a:spcAft>
            </a:pPr>
            <a:r>
              <a:rPr lang="ko-KR" altLang="en-US" b="1" dirty="0" err="1">
                <a:solidFill>
                  <a:srgbClr val="0070C0"/>
                </a:solidFill>
              </a:rPr>
              <a:t>포맷팅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fmt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시간을 </a:t>
            </a:r>
            <a:r>
              <a:rPr lang="ko-KR" altLang="en-US" dirty="0" err="1"/>
              <a:t>포맷팅하는</a:t>
            </a:r>
            <a:r>
              <a:rPr lang="ko-KR" altLang="en-US" dirty="0"/>
              <a:t> 기능</a:t>
            </a:r>
            <a:r>
              <a:rPr lang="en-US" altLang="ko-KR" dirty="0"/>
              <a:t>,</a:t>
            </a:r>
            <a:endParaRPr lang="ko-KR" altLang="en-US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국제화</a:t>
            </a:r>
            <a:r>
              <a:rPr lang="en-US" altLang="ko-KR" dirty="0"/>
              <a:t>, </a:t>
            </a:r>
            <a:r>
              <a:rPr lang="ko-KR" altLang="en-US" dirty="0"/>
              <a:t>다국어 지원 기능 제공</a:t>
            </a:r>
            <a:endParaRPr lang="en-US" altLang="ko-KR" dirty="0"/>
          </a:p>
          <a:p>
            <a:pPr lvl="0">
              <a:spcAft>
                <a:spcPts val="600"/>
              </a:spcAft>
            </a:pPr>
            <a:r>
              <a:rPr lang="ko-KR" altLang="en-US" b="1" dirty="0">
                <a:solidFill>
                  <a:srgbClr val="0070C0"/>
                </a:solidFill>
              </a:rPr>
              <a:t>함수</a:t>
            </a:r>
            <a:r>
              <a:rPr lang="en-US" altLang="ko-KR" b="1" dirty="0">
                <a:solidFill>
                  <a:srgbClr val="0070C0"/>
                </a:solidFill>
              </a:rPr>
              <a:t>(functions)</a:t>
            </a:r>
            <a:endParaRPr lang="ko-KR" altLang="en-US" b="1" dirty="0">
              <a:solidFill>
                <a:srgbClr val="0070C0"/>
              </a:solidFill>
            </a:endParaRPr>
          </a:p>
          <a:p>
            <a:pPr lvl="1">
              <a:spcAft>
                <a:spcPts val="1800"/>
              </a:spcAft>
            </a:pPr>
            <a:r>
              <a:rPr lang="ko-KR" altLang="en-US" dirty="0"/>
              <a:t>문자열을 처리하는 함수 제공</a:t>
            </a:r>
          </a:p>
          <a:p>
            <a:pPr lvl="0">
              <a:spcAft>
                <a:spcPts val="600"/>
              </a:spcAft>
            </a:pPr>
            <a:r>
              <a:rPr lang="ko-KR" altLang="en-US" b="1" dirty="0">
                <a:solidFill>
                  <a:srgbClr val="0070C0"/>
                </a:solidFill>
              </a:rPr>
              <a:t>데이터베이스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sql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  <a:p>
            <a:pPr lvl="1">
              <a:spcAft>
                <a:spcPts val="1800"/>
              </a:spcAft>
            </a:pPr>
            <a:r>
              <a:rPr lang="ko-KR" altLang="en-US" dirty="0"/>
              <a:t>데이터베이스의 데이터를 입력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조회하는 기능 제공</a:t>
            </a:r>
          </a:p>
          <a:p>
            <a:pPr lvl="0">
              <a:spcAft>
                <a:spcPts val="600"/>
              </a:spcAft>
            </a:pPr>
            <a:r>
              <a:rPr lang="en-US" altLang="ko-KR" b="1" dirty="0">
                <a:solidFill>
                  <a:srgbClr val="0070C0"/>
                </a:solidFill>
              </a:rPr>
              <a:t>XML</a:t>
            </a:r>
            <a:r>
              <a:rPr lang="ko-KR" altLang="en-US" b="1" dirty="0">
                <a:solidFill>
                  <a:srgbClr val="0070C0"/>
                </a:solidFill>
              </a:rPr>
              <a:t>문서 처리</a:t>
            </a:r>
            <a:r>
              <a:rPr lang="en-US" altLang="ko-KR" b="1" dirty="0">
                <a:solidFill>
                  <a:srgbClr val="0070C0"/>
                </a:solidFill>
              </a:rPr>
              <a:t>(xml)</a:t>
            </a:r>
            <a:endParaRPr lang="ko-KR" altLang="en-US" b="1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ko-KR" dirty="0"/>
              <a:t>XML </a:t>
            </a:r>
            <a:r>
              <a:rPr lang="ko-KR" altLang="en-US" dirty="0"/>
              <a:t>문서를 처리할 때 필요한 기능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29999-ECB3-49EF-96DD-8BEC8E1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08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974E-8142-46F6-A898-FBE34B6A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JSTL: </a:t>
            </a:r>
            <a:r>
              <a:rPr lang="ko-KR" altLang="en-US"/>
              <a:t>코어</a:t>
            </a:r>
            <a:r>
              <a:rPr lang="en-US" altLang="ko-KR"/>
              <a:t>(core) </a:t>
            </a:r>
            <a:r>
              <a:rPr lang="ko-KR" altLang="en-US"/>
              <a:t>라이브러리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DF0C-B316-425B-BE11-815F1903A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2400"/>
              </a:spcAft>
              <a:buNone/>
            </a:pPr>
            <a:r>
              <a:rPr lang="it-IT" altLang="ko-KR" sz="2000" b="1" dirty="0">
                <a:solidFill>
                  <a:srgbClr val="0070C0"/>
                </a:solidFill>
              </a:rPr>
              <a:t>&lt;%@ taglib prefix= "c" uri="http://java.sun.com/jsp/jstl/core"%&gt;</a:t>
            </a:r>
          </a:p>
          <a:p>
            <a:pPr lvl="0">
              <a:spcAft>
                <a:spcPts val="0"/>
              </a:spcAft>
            </a:pPr>
            <a:r>
              <a:rPr lang="en-US" altLang="ko-KR" sz="2000" b="1" dirty="0">
                <a:solidFill>
                  <a:srgbClr val="0070C0"/>
                </a:solidFill>
              </a:rPr>
              <a:t>&lt;</a:t>
            </a:r>
            <a:r>
              <a:rPr lang="en-US" altLang="ko-KR" sz="2000" b="1" dirty="0" err="1">
                <a:solidFill>
                  <a:srgbClr val="0070C0"/>
                </a:solidFill>
              </a:rPr>
              <a:t>c:set</a:t>
            </a:r>
            <a:r>
              <a:rPr lang="en-US" altLang="ko-KR" sz="2000" b="1" dirty="0">
                <a:solidFill>
                  <a:srgbClr val="0070C0"/>
                </a:solidFill>
              </a:rPr>
              <a:t>&gt;: </a:t>
            </a:r>
            <a:r>
              <a:rPr lang="ko-KR" altLang="en-US" sz="1800" dirty="0"/>
              <a:t>변수를 선언하고 초기값을 대입하는 태그</a:t>
            </a:r>
            <a:r>
              <a:rPr lang="en-US" altLang="ko-KR" sz="1800" dirty="0"/>
              <a:t>. </a:t>
            </a:r>
            <a:r>
              <a:rPr lang="ko-KR" altLang="en-US" sz="1800" dirty="0"/>
              <a:t>사용범위 지정 가능</a:t>
            </a:r>
            <a:endParaRPr lang="en-US" altLang="ko-KR" sz="1800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var="num" value="100" /&gt;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en-US" altLang="ko-KR" sz="1600" dirty="0"/>
              <a:t>        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var="sum" value="${num1+num2}" /&gt;</a:t>
            </a:r>
          </a:p>
          <a:p>
            <a:pPr lvl="0">
              <a:spcAft>
                <a:spcPts val="0"/>
              </a:spcAft>
            </a:pPr>
            <a:r>
              <a:rPr lang="en-US" altLang="ko-KR" sz="2000" b="1" dirty="0">
                <a:solidFill>
                  <a:srgbClr val="0070C0"/>
                </a:solidFill>
              </a:rPr>
              <a:t>&lt;</a:t>
            </a:r>
            <a:r>
              <a:rPr lang="en-US" altLang="ko-KR" sz="2000" b="1" dirty="0" err="1">
                <a:solidFill>
                  <a:srgbClr val="0070C0"/>
                </a:solidFill>
              </a:rPr>
              <a:t>c:remove</a:t>
            </a:r>
            <a:r>
              <a:rPr lang="en-US" altLang="ko-KR" sz="2000" b="1" dirty="0">
                <a:solidFill>
                  <a:srgbClr val="0070C0"/>
                </a:solidFill>
              </a:rPr>
              <a:t>&gt;: </a:t>
            </a:r>
            <a:r>
              <a:rPr lang="ko-KR" altLang="en-US" sz="1800" dirty="0"/>
              <a:t>변수를 삭제하는 태그</a:t>
            </a:r>
            <a:endParaRPr lang="ko-KR" altLang="en-US" sz="2000" dirty="0"/>
          </a:p>
          <a:p>
            <a:pPr marL="457200" lvl="1" indent="0">
              <a:spcAft>
                <a:spcPts val="2400"/>
              </a:spcAft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c:remove</a:t>
            </a:r>
            <a:r>
              <a:rPr lang="en-US" altLang="ko-KR" sz="1600" dirty="0"/>
              <a:t> var="num" /&gt;</a:t>
            </a:r>
          </a:p>
          <a:p>
            <a:pPr lvl="0">
              <a:spcAft>
                <a:spcPts val="0"/>
              </a:spcAft>
            </a:pPr>
            <a:r>
              <a:rPr lang="en-US" altLang="ko-KR" sz="2000" b="1" dirty="0">
                <a:solidFill>
                  <a:srgbClr val="0070C0"/>
                </a:solidFill>
              </a:rPr>
              <a:t>&lt;</a:t>
            </a:r>
            <a:r>
              <a:rPr lang="en-US" altLang="ko-KR" sz="2000" b="1" dirty="0" err="1">
                <a:solidFill>
                  <a:srgbClr val="0070C0"/>
                </a:solidFill>
              </a:rPr>
              <a:t>c:if</a:t>
            </a:r>
            <a:r>
              <a:rPr lang="en-US" altLang="ko-KR" sz="2000" b="1" dirty="0">
                <a:solidFill>
                  <a:srgbClr val="0070C0"/>
                </a:solidFill>
              </a:rPr>
              <a:t>&gt;: </a:t>
            </a:r>
            <a:r>
              <a:rPr lang="ko-KR" altLang="en-US" sz="1800" dirty="0"/>
              <a:t>조건문을 정의하는 태그</a:t>
            </a:r>
            <a:r>
              <a:rPr lang="en-US" altLang="ko-KR" sz="1600" dirty="0"/>
              <a:t>(</a:t>
            </a:r>
            <a:r>
              <a:rPr lang="ko-KR" altLang="en-US" sz="1600" dirty="0"/>
              <a:t>단순 </a:t>
            </a: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r>
              <a:rPr lang="en-US" altLang="ko-KR" sz="1600" dirty="0"/>
              <a:t>)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 test="${num1 </a:t>
            </a:r>
            <a:r>
              <a:rPr lang="en-US" altLang="ko-KR" sz="1600" dirty="0" err="1"/>
              <a:t>gt</a:t>
            </a:r>
            <a:r>
              <a:rPr lang="en-US" altLang="ko-KR" sz="1600" dirty="0"/>
              <a:t> num2}"&gt; ${num1}</a:t>
            </a:r>
            <a:r>
              <a:rPr lang="ko-KR" altLang="en-US" sz="1600" dirty="0"/>
              <a:t>이 더 큽니다</a:t>
            </a:r>
            <a:r>
              <a:rPr lang="en-US" altLang="ko-KR" sz="1600" dirty="0"/>
              <a:t>. &lt;/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&gt;</a:t>
            </a:r>
          </a:p>
          <a:p>
            <a:pPr lvl="0">
              <a:spcAft>
                <a:spcPts val="0"/>
              </a:spcAft>
            </a:pPr>
            <a:r>
              <a:rPr lang="en-US" altLang="ko-KR" sz="2000" b="1" dirty="0">
                <a:solidFill>
                  <a:srgbClr val="0070C0"/>
                </a:solidFill>
              </a:rPr>
              <a:t>&lt;</a:t>
            </a:r>
            <a:r>
              <a:rPr lang="en-US" altLang="ko-KR" sz="2000" b="1" dirty="0" err="1">
                <a:solidFill>
                  <a:srgbClr val="0070C0"/>
                </a:solidFill>
              </a:rPr>
              <a:t>c:choose</a:t>
            </a:r>
            <a:r>
              <a:rPr lang="en-US" altLang="ko-KR" sz="2000" b="1" dirty="0">
                <a:solidFill>
                  <a:srgbClr val="0070C0"/>
                </a:solidFill>
              </a:rPr>
              <a:t>&gt;,&lt;</a:t>
            </a:r>
            <a:r>
              <a:rPr lang="en-US" altLang="ko-KR" sz="2000" b="1" dirty="0" err="1">
                <a:solidFill>
                  <a:srgbClr val="0070C0"/>
                </a:solidFill>
              </a:rPr>
              <a:t>c:when</a:t>
            </a:r>
            <a:r>
              <a:rPr lang="en-US" altLang="ko-KR" sz="2000" b="1" dirty="0">
                <a:solidFill>
                  <a:srgbClr val="0070C0"/>
                </a:solidFill>
              </a:rPr>
              <a:t>&gt;,&lt;</a:t>
            </a:r>
            <a:r>
              <a:rPr lang="en-US" altLang="ko-KR" sz="2000" b="1" dirty="0" err="1">
                <a:solidFill>
                  <a:srgbClr val="0070C0"/>
                </a:solidFill>
              </a:rPr>
              <a:t>c:otherwise</a:t>
            </a:r>
            <a:r>
              <a:rPr lang="en-US" altLang="ko-KR" sz="2000" b="1" dirty="0">
                <a:solidFill>
                  <a:srgbClr val="0070C0"/>
                </a:solidFill>
              </a:rPr>
              <a:t>&gt;: </a:t>
            </a:r>
            <a:r>
              <a:rPr lang="en-US" altLang="ko-KR" sz="1800" dirty="0"/>
              <a:t>switch </a:t>
            </a:r>
            <a:r>
              <a:rPr lang="ko-KR" altLang="en-US" sz="1800" dirty="0"/>
              <a:t>또는 다중 </a:t>
            </a:r>
            <a:r>
              <a:rPr lang="en-US" altLang="ko-KR" sz="1800" dirty="0"/>
              <a:t>if-</a:t>
            </a:r>
            <a:r>
              <a:rPr lang="en-US" altLang="ko-KR" sz="1800" dirty="0" err="1"/>
              <a:t>esle</a:t>
            </a:r>
            <a:r>
              <a:rPr lang="en-US" altLang="ko-KR" sz="1800" dirty="0"/>
              <a:t> </a:t>
            </a:r>
            <a:r>
              <a:rPr lang="ko-KR" altLang="en-US" sz="1800" dirty="0"/>
              <a:t>구문을       정의하는 태그</a:t>
            </a:r>
            <a:endParaRPr lang="ko-KR" altLang="en-US" sz="2000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c:choose</a:t>
            </a:r>
            <a:r>
              <a:rPr lang="en-US" altLang="ko-KR" sz="1600" dirty="0"/>
              <a:t>&gt;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altLang="ko-KR" sz="1400" dirty="0"/>
              <a:t>   &lt;</a:t>
            </a:r>
            <a:r>
              <a:rPr lang="en-US" altLang="ko-KR" sz="1400" dirty="0" err="1"/>
              <a:t>c:when</a:t>
            </a:r>
            <a:r>
              <a:rPr lang="en-US" altLang="ko-KR" sz="1400" dirty="0"/>
              <a:t> test="</a:t>
            </a:r>
            <a:r>
              <a:rPr lang="ko-KR" altLang="en-US" sz="1400" dirty="0"/>
              <a:t>조건식</a:t>
            </a:r>
            <a:r>
              <a:rPr lang="en-US" altLang="ko-KR" sz="1400" dirty="0"/>
              <a:t>"&gt; </a:t>
            </a:r>
            <a:r>
              <a:rPr lang="ko-KR" altLang="en-US" sz="1400" dirty="0"/>
              <a:t>조건식이 </a:t>
            </a:r>
            <a:r>
              <a:rPr lang="en-US" altLang="ko-KR" sz="1400" dirty="0"/>
              <a:t>true</a:t>
            </a:r>
            <a:r>
              <a:rPr lang="ko-KR" altLang="en-US" sz="1400" dirty="0"/>
              <a:t>일 때 실행 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c:when</a:t>
            </a:r>
            <a:r>
              <a:rPr lang="en-US" altLang="ko-KR" sz="1400" dirty="0"/>
              <a:t>&gt;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altLang="ko-KR" sz="1400" dirty="0"/>
              <a:t>   &lt;</a:t>
            </a:r>
            <a:r>
              <a:rPr lang="en-US" altLang="ko-KR" sz="1400" dirty="0" err="1"/>
              <a:t>c:otherwise</a:t>
            </a:r>
            <a:r>
              <a:rPr lang="en-US" altLang="ko-KR" sz="1400" dirty="0"/>
              <a:t>&gt; </a:t>
            </a:r>
            <a:r>
              <a:rPr lang="ko-KR" altLang="en-US" sz="1400" dirty="0"/>
              <a:t>조건식이 </a:t>
            </a:r>
            <a:r>
              <a:rPr lang="en-US" altLang="ko-KR" sz="1400" dirty="0"/>
              <a:t>false</a:t>
            </a:r>
            <a:r>
              <a:rPr lang="ko-KR" altLang="en-US" sz="1400" dirty="0"/>
              <a:t>일 때 실행 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c:otherwise</a:t>
            </a:r>
            <a:r>
              <a:rPr lang="en-US" altLang="ko-KR" sz="1400" dirty="0"/>
              <a:t>&gt;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/>
              <a:t>        &lt;/</a:t>
            </a:r>
            <a:r>
              <a:rPr lang="en-US" altLang="ko-KR" sz="1600" dirty="0" err="1"/>
              <a:t>c:choose</a:t>
            </a:r>
            <a:r>
              <a:rPr lang="en-US" altLang="ko-KR" sz="1600" dirty="0"/>
              <a:t>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56EAA-E2CE-43E7-814F-DCFCA9C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047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974E-8142-46F6-A898-FBE34B6A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/>
              <a:t>코어</a:t>
            </a:r>
            <a:r>
              <a:rPr lang="en-US" altLang="ko-KR" dirty="0"/>
              <a:t>(core) </a:t>
            </a:r>
            <a:r>
              <a:rPr lang="ko-KR" altLang="en-US" dirty="0"/>
              <a:t>라이브러리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계속</a:t>
            </a:r>
            <a:r>
              <a:rPr lang="en-US" altLang="ko-KR" sz="2400" b="0" dirty="0"/>
              <a:t>)</a:t>
            </a:r>
            <a:endParaRPr lang="ko-KR" altLang="en-US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DF0C-B316-425B-BE11-815F1903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5028"/>
            <a:ext cx="7886700" cy="5346125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c:forEach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ko-KR" altLang="en-US" sz="2000" dirty="0"/>
              <a:t>반복문을 정의하는 태그</a:t>
            </a:r>
            <a:r>
              <a:rPr lang="en-US" altLang="ko-KR" sz="1800" dirty="0"/>
              <a:t>(for</a:t>
            </a:r>
            <a:r>
              <a:rPr lang="ko-KR" altLang="en-US" sz="1800" dirty="0"/>
              <a:t>문</a:t>
            </a:r>
            <a:r>
              <a:rPr lang="en-US" altLang="ko-KR" sz="1800" dirty="0"/>
              <a:t>, foreach</a:t>
            </a:r>
            <a:r>
              <a:rPr lang="ko-KR" altLang="en-US" sz="1800" dirty="0"/>
              <a:t>문</a:t>
            </a:r>
            <a:r>
              <a:rPr lang="en-US" altLang="ko-KR" sz="1800" dirty="0"/>
              <a:t>)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&lt;</a:t>
            </a:r>
            <a:r>
              <a:rPr lang="en-US" altLang="ko-KR" dirty="0" err="1"/>
              <a:t>c:forEach</a:t>
            </a:r>
            <a:r>
              <a:rPr lang="en-US" altLang="ko-KR" dirty="0"/>
              <a:t> var=“</a:t>
            </a:r>
            <a:r>
              <a:rPr lang="en-US" altLang="ko-KR" dirty="0" err="1"/>
              <a:t>i</a:t>
            </a:r>
            <a:r>
              <a:rPr lang="en-US" altLang="ko-KR" dirty="0"/>
              <a:t>” begin=“2” end=“9” </a:t>
            </a:r>
            <a:r>
              <a:rPr lang="en-US" altLang="ko-KR" dirty="0" err="1"/>
              <a:t>varStatus</a:t>
            </a:r>
            <a:r>
              <a:rPr lang="en-US" altLang="ko-KR" dirty="0"/>
              <a:t>=“outer”&gt;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     &lt;</a:t>
            </a:r>
            <a:r>
              <a:rPr lang="en-US" altLang="ko-KR" dirty="0" err="1"/>
              <a:t>c:forEach</a:t>
            </a:r>
            <a:r>
              <a:rPr lang="en-US" altLang="ko-KR" dirty="0"/>
              <a:t> var=“j” begin=“1” end=“9” step=“1” </a:t>
            </a:r>
            <a:r>
              <a:rPr lang="en-US" altLang="ko-KR" dirty="0" err="1"/>
              <a:t>varStatus</a:t>
            </a:r>
            <a:r>
              <a:rPr lang="en-US" altLang="ko-KR" dirty="0"/>
              <a:t>=“inner”&gt;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	&lt;</a:t>
            </a:r>
            <a:r>
              <a:rPr lang="en-US" altLang="ko-KR" dirty="0" err="1"/>
              <a:t>c:if</a:t>
            </a:r>
            <a:r>
              <a:rPr lang="en-US" altLang="ko-KR" dirty="0"/>
              <a:t> test=“${</a:t>
            </a:r>
            <a:r>
              <a:rPr lang="en-US" altLang="ko-KR" dirty="0" err="1"/>
              <a:t>inner.first</a:t>
            </a:r>
            <a:r>
              <a:rPr lang="en-US" altLang="ko-KR" dirty="0"/>
              <a:t>}”&gt; 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		&lt;font style=“</a:t>
            </a:r>
            <a:r>
              <a:rPr lang="en-US" altLang="ko-KR" dirty="0" err="1"/>
              <a:t>color:red</a:t>
            </a:r>
            <a:r>
              <a:rPr lang="en-US" altLang="ko-KR" dirty="0"/>
              <a:t>”&gt;${</a:t>
            </a:r>
            <a:r>
              <a:rPr lang="en-US" altLang="ko-KR" dirty="0" err="1"/>
              <a:t>i</a:t>
            </a:r>
            <a:r>
              <a:rPr lang="en-US" altLang="ko-KR" dirty="0"/>
              <a:t>}&lt;/font&gt;</a:t>
            </a:r>
            <a:r>
              <a:rPr lang="ko-KR" altLang="en-US" dirty="0"/>
              <a:t>단 출력 시작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ko-KR" altLang="en-US" dirty="0"/>
              <a:t>		</a:t>
            </a:r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&gt;&lt;p&gt;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	${</a:t>
            </a:r>
            <a:r>
              <a:rPr lang="en-US" altLang="ko-KR" dirty="0" err="1"/>
              <a:t>i</a:t>
            </a:r>
            <a:r>
              <a:rPr lang="en-US" altLang="ko-KR" dirty="0"/>
              <a:t>} x ${j} = ${j*j}&lt;</a:t>
            </a:r>
            <a:r>
              <a:rPr lang="en-US" altLang="ko-KR" dirty="0" err="1"/>
              <a:t>br</a:t>
            </a:r>
            <a:r>
              <a:rPr lang="en-US" altLang="ko-KR" dirty="0"/>
              <a:t>&gt;		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      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      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outer.last</a:t>
            </a:r>
            <a:r>
              <a:rPr lang="en-US" altLang="ko-KR" dirty="0"/>
              <a:t>}"&gt; </a:t>
            </a:r>
            <a:r>
              <a:rPr lang="ko-KR" altLang="en-US" dirty="0"/>
              <a:t>구구단 출력 종료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&gt;(</a:t>
            </a:r>
            <a:r>
              <a:rPr lang="ko-KR" altLang="en-US" dirty="0"/>
              <a:t>총 </a:t>
            </a:r>
            <a:r>
              <a:rPr lang="en-US" altLang="ko-KR" dirty="0"/>
              <a:t>${</a:t>
            </a:r>
            <a:r>
              <a:rPr lang="en-US" altLang="ko-KR" dirty="0" err="1"/>
              <a:t>outer.count</a:t>
            </a:r>
            <a:r>
              <a:rPr lang="en-US" altLang="ko-KR" dirty="0"/>
              <a:t>}</a:t>
            </a:r>
            <a:r>
              <a:rPr lang="ko-KR" altLang="en-US" dirty="0"/>
              <a:t>단 출력</a:t>
            </a:r>
            <a:r>
              <a:rPr lang="en-US" altLang="ko-KR" dirty="0"/>
              <a:t>)&lt;/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marL="457200" lvl="1" indent="0">
              <a:lnSpc>
                <a:spcPct val="150000"/>
              </a:lnSpc>
              <a:spcAft>
                <a:spcPts val="2400"/>
              </a:spcAft>
              <a:buNone/>
            </a:pPr>
            <a:r>
              <a:rPr lang="en-US" altLang="ko-KR" dirty="0"/>
              <a:t>           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b="1" dirty="0">
                <a:solidFill>
                  <a:srgbClr val="0070C0"/>
                </a:solidFill>
              </a:rPr>
              <a:t>items</a:t>
            </a:r>
            <a:r>
              <a:rPr lang="en-US" altLang="ko-KR" dirty="0"/>
              <a:t>: </a:t>
            </a:r>
            <a:r>
              <a:rPr lang="ko-KR" altLang="en-US" dirty="0"/>
              <a:t>배열</a:t>
            </a:r>
            <a:r>
              <a:rPr lang="en-US" altLang="ko-KR" dirty="0"/>
              <a:t>, Collection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구분된 항목들을 포함한 문자열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&lt;%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String[] names = {"</a:t>
            </a:r>
            <a:r>
              <a:rPr lang="ko-KR" altLang="en-US" dirty="0"/>
              <a:t>홍길동</a:t>
            </a:r>
            <a:r>
              <a:rPr lang="en-US" altLang="ko-KR" dirty="0"/>
              <a:t>", "</a:t>
            </a:r>
            <a:r>
              <a:rPr lang="ko-KR" altLang="en-US" dirty="0" err="1"/>
              <a:t>김삿갓</a:t>
            </a:r>
            <a:r>
              <a:rPr lang="en-US" altLang="ko-KR" dirty="0"/>
              <a:t>", "</a:t>
            </a:r>
            <a:r>
              <a:rPr lang="ko-KR" altLang="en-US" dirty="0"/>
              <a:t>임꺽정</a:t>
            </a:r>
            <a:r>
              <a:rPr lang="en-US" altLang="ko-KR" dirty="0"/>
              <a:t>"};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pageContext.setAttribute</a:t>
            </a:r>
            <a:r>
              <a:rPr lang="en-US" altLang="ko-KR" dirty="0"/>
              <a:t>("names", names);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%&gt;     </a:t>
            </a: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var="name" items="${names}“&gt; ${name}&amp;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 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56EAA-E2CE-43E7-814F-DCFCA9C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5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974E-8142-46F6-A898-FBE34B6A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/>
              <a:t>코어</a:t>
            </a:r>
            <a:r>
              <a:rPr lang="en-US" altLang="ko-KR" dirty="0"/>
              <a:t>(core)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DF0C-B316-425B-BE11-815F1903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26803"/>
            <a:ext cx="8022981" cy="5132656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c:forTokens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en-US" altLang="ko-KR" sz="1800" dirty="0"/>
              <a:t>for</a:t>
            </a:r>
            <a:r>
              <a:rPr lang="ko-KR" altLang="en-US" sz="1800" dirty="0"/>
              <a:t>문과 </a:t>
            </a:r>
            <a:r>
              <a:rPr lang="en-US" altLang="ko-KR" sz="1800" dirty="0" err="1"/>
              <a:t>StringTokenizer</a:t>
            </a:r>
            <a:r>
              <a:rPr lang="ko-KR" altLang="en-US" sz="1800" dirty="0"/>
              <a:t>클래스를 합한 기능을 제공하는 태그</a:t>
            </a:r>
          </a:p>
          <a:p>
            <a:pPr marL="457200" lvl="1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 var="fruit" items="</a:t>
            </a:r>
            <a:r>
              <a:rPr lang="ko-KR" altLang="en-US" sz="1600" dirty="0"/>
              <a:t>딸기*수박</a:t>
            </a:r>
            <a:r>
              <a:rPr lang="en-US" altLang="ko-KR" sz="1600" dirty="0"/>
              <a:t>/</a:t>
            </a:r>
            <a:r>
              <a:rPr lang="ko-KR" altLang="en-US" sz="1600" dirty="0"/>
              <a:t>사과</a:t>
            </a:r>
            <a:r>
              <a:rPr lang="en-US" altLang="ko-KR" sz="1600" dirty="0"/>
              <a:t>#</a:t>
            </a:r>
            <a:r>
              <a:rPr lang="ko-KR" altLang="en-US" sz="1600" dirty="0"/>
              <a:t>배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delims</a:t>
            </a:r>
            <a:r>
              <a:rPr lang="en-US" altLang="ko-KR" sz="1600" dirty="0"/>
              <a:t>="*/#"&gt;</a:t>
            </a:r>
          </a:p>
          <a:p>
            <a:pPr marL="914400" lvl="2" indent="0">
              <a:buNone/>
            </a:pPr>
            <a:r>
              <a:rPr lang="en-US" altLang="ko-KR" dirty="0"/>
              <a:t>     ${fruit}&amp;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en-US" altLang="ko-KR" sz="1600" dirty="0"/>
              <a:t>        &lt;/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&gt;</a:t>
            </a:r>
          </a:p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c:catch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en-US" altLang="ko-KR" sz="1800" dirty="0"/>
              <a:t>Java</a:t>
            </a:r>
            <a:r>
              <a:rPr lang="ko-KR" altLang="en-US" sz="1800" dirty="0"/>
              <a:t>의 </a:t>
            </a:r>
            <a:r>
              <a:rPr lang="en-US" altLang="ko-KR" sz="1800" dirty="0"/>
              <a:t>try</a:t>
            </a:r>
            <a:r>
              <a:rPr lang="ko-KR" altLang="en-US" sz="1800" dirty="0"/>
              <a:t>문의 기능을 제공하는 태그</a:t>
            </a:r>
            <a:r>
              <a:rPr lang="en-US" altLang="ko-KR" sz="1800" dirty="0"/>
              <a:t>. </a:t>
            </a:r>
            <a:r>
              <a:rPr lang="ko-KR" altLang="en-US" sz="1800" dirty="0"/>
              <a:t>예외처리는 다음 코드에서 구현해야 함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c:catch</a:t>
            </a:r>
            <a:r>
              <a:rPr lang="en-US" altLang="ko-KR" sz="1600" dirty="0"/>
              <a:t> var="e"&gt;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&lt;!-- Java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문에 해당함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--&gt;</a:t>
            </a:r>
          </a:p>
          <a:p>
            <a:pPr marL="914400" lvl="2" indent="0">
              <a:buNone/>
            </a:pPr>
            <a:r>
              <a:rPr lang="ko-KR" altLang="en-US" dirty="0"/>
              <a:t>     나눗셈의 결과</a:t>
            </a:r>
            <a:r>
              <a:rPr lang="en-US" altLang="ko-KR" dirty="0"/>
              <a:t>: &lt;% </a:t>
            </a:r>
            <a:r>
              <a:rPr lang="en-US" altLang="ko-KR" dirty="0" err="1"/>
              <a:t>int</a:t>
            </a:r>
            <a:r>
              <a:rPr lang="en-US" altLang="ko-KR" dirty="0"/>
              <a:t> test = 100/0; 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예외발생을 위한 코드 </a:t>
            </a:r>
            <a:r>
              <a:rPr lang="en-US" altLang="ko-KR" dirty="0"/>
              <a:t>%&gt;</a:t>
            </a:r>
          </a:p>
          <a:p>
            <a:pPr marL="457200" lvl="1" indent="0">
              <a:buNone/>
            </a:pPr>
            <a:r>
              <a:rPr lang="ko-KR" altLang="en-US" sz="1600" dirty="0"/>
              <a:t>         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c:catch</a:t>
            </a:r>
            <a:r>
              <a:rPr lang="en-US" altLang="ko-KR" sz="1600" dirty="0"/>
              <a:t>&gt; 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&lt;!-- Java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문은 별도로 구현해주어야 함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--&gt;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en-US" altLang="ko-KR" sz="1600" dirty="0"/>
              <a:t>         &lt;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 test="${e != null}"&gt; </a:t>
            </a:r>
            <a:r>
              <a:rPr lang="ko-KR" altLang="en-US" sz="1600" dirty="0"/>
              <a:t>예외 발생</a:t>
            </a:r>
            <a:r>
              <a:rPr lang="en-US" altLang="ko-KR" sz="1600" dirty="0"/>
              <a:t>: ${</a:t>
            </a:r>
            <a:r>
              <a:rPr lang="en-US" altLang="ko-KR" sz="1600" dirty="0" err="1"/>
              <a:t>e.message</a:t>
            </a:r>
            <a:r>
              <a:rPr lang="en-US" altLang="ko-KR" sz="1600" dirty="0"/>
              <a:t>} &lt;/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&gt;</a:t>
            </a:r>
          </a:p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c:redirect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 err="1"/>
              <a:t>sendRedirect</a:t>
            </a:r>
            <a:r>
              <a:rPr lang="en-US" altLang="ko-KR" sz="1800" dirty="0"/>
              <a:t>() </a:t>
            </a:r>
            <a:r>
              <a:rPr lang="ko-KR" altLang="en-US" sz="1800" dirty="0"/>
              <a:t>와 같은 기능을 하는 태그</a:t>
            </a:r>
          </a:p>
          <a:p>
            <a:pPr marL="457200" lvl="1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c:redirect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="URL" /&gt;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56EAA-E2CE-43E7-814F-DCFCA9C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34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974E-8142-46F6-A898-FBE34B6A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/>
              <a:t>코어</a:t>
            </a:r>
            <a:r>
              <a:rPr lang="en-US" altLang="ko-KR" dirty="0"/>
              <a:t>(core)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DF0C-B316-425B-BE11-815F1903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5028"/>
            <a:ext cx="7886700" cy="5447845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c:import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jsp:include</a:t>
            </a:r>
            <a:r>
              <a:rPr lang="en-US" altLang="ko-KR" sz="1800" dirty="0"/>
              <a:t>&gt;</a:t>
            </a:r>
            <a:r>
              <a:rPr lang="ko-KR" altLang="en-US" sz="1800" dirty="0"/>
              <a:t>액션태그의 기능을 제공하는 태그</a:t>
            </a:r>
            <a:r>
              <a:rPr lang="en-US" altLang="ko-KR" sz="1500" dirty="0"/>
              <a:t>(JSP</a:t>
            </a:r>
            <a:r>
              <a:rPr lang="ko-KR" altLang="en-US" sz="1500" dirty="0"/>
              <a:t>외 다른 웹페이지도 호출 가능</a:t>
            </a:r>
            <a:r>
              <a:rPr lang="en-US" altLang="ko-KR" sz="1500" dirty="0"/>
              <a:t>)</a:t>
            </a:r>
            <a:endParaRPr lang="en-US" altLang="ko-KR" sz="1800" dirty="0"/>
          </a:p>
          <a:p>
            <a:pPr marL="4572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c:import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=“</a:t>
            </a:r>
            <a:r>
              <a:rPr lang="en-US" altLang="ko-KR" sz="1600" dirty="0" err="1"/>
              <a:t>productURL</a:t>
            </a:r>
            <a:r>
              <a:rPr lang="en-US" altLang="ko-KR" sz="1600" dirty="0"/>
              <a:t>"&gt;</a:t>
            </a:r>
          </a:p>
          <a:p>
            <a:pPr marL="914400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name="product" value="TV" /&gt;</a:t>
            </a:r>
          </a:p>
          <a:p>
            <a:pPr marL="914400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name="price" value="450000" /&gt;</a:t>
            </a:r>
          </a:p>
          <a:p>
            <a:pPr marL="457200" lvl="1" indent="0">
              <a:lnSpc>
                <a:spcPct val="110000"/>
              </a:lnSpc>
              <a:spcAft>
                <a:spcPts val="2400"/>
              </a:spcAft>
              <a:buNone/>
            </a:pPr>
            <a:r>
              <a:rPr lang="en-US" altLang="ko-KR" sz="1600" dirty="0"/>
              <a:t>        &lt;/</a:t>
            </a:r>
            <a:r>
              <a:rPr lang="en-US" altLang="ko-KR" sz="1600" dirty="0" err="1"/>
              <a:t>c:import</a:t>
            </a:r>
            <a:r>
              <a:rPr lang="en-US" altLang="ko-KR" sz="1600" dirty="0"/>
              <a:t>&gt;</a:t>
            </a:r>
          </a:p>
          <a:p>
            <a:pPr lvl="0">
              <a:lnSpc>
                <a:spcPct val="110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c:url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c:set</a:t>
            </a:r>
            <a:r>
              <a:rPr lang="en-US" altLang="ko-KR" sz="1800" dirty="0"/>
              <a:t>&gt;</a:t>
            </a:r>
            <a:r>
              <a:rPr lang="ko-KR" altLang="en-US" sz="1800" dirty="0"/>
              <a:t>처럼 변수 선언에 사용되고 </a:t>
            </a:r>
            <a:r>
              <a:rPr lang="en-US" altLang="ko-KR" sz="1800" dirty="0"/>
              <a:t>URL</a:t>
            </a:r>
            <a:r>
              <a:rPr lang="ko-KR" altLang="en-US" sz="1800" dirty="0"/>
              <a:t>을 쉽게 다룰 수 있는 방법을      제공하는 태그</a:t>
            </a:r>
            <a:endParaRPr lang="ko-KR" altLang="en-US" dirty="0"/>
          </a:p>
          <a:p>
            <a:pPr marL="4572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c:url</a:t>
            </a:r>
            <a:r>
              <a:rPr lang="en-US" altLang="ko-KR" sz="1600" dirty="0"/>
              <a:t> var="</a:t>
            </a:r>
            <a:r>
              <a:rPr lang="en-US" altLang="ko-KR" sz="1600" dirty="0" err="1"/>
              <a:t>sumURL</a:t>
            </a:r>
            <a:r>
              <a:rPr lang="en-US" altLang="ko-KR" sz="1600" dirty="0"/>
              <a:t>" value="</a:t>
            </a:r>
            <a:r>
              <a:rPr lang="en-US" altLang="ko-KR" sz="1600" dirty="0" err="1"/>
              <a:t>add.jsp</a:t>
            </a:r>
            <a:r>
              <a:rPr lang="en-US" altLang="ko-KR" sz="1600" dirty="0"/>
              <a:t>"&gt;</a:t>
            </a:r>
          </a:p>
          <a:p>
            <a:pPr marL="914400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pt-BR" altLang="ko-KR" dirty="0"/>
              <a:t>    &lt;c:param name="num1" value="100" /&gt;</a:t>
            </a:r>
          </a:p>
          <a:p>
            <a:pPr marL="914400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pt-BR" altLang="ko-KR" dirty="0"/>
              <a:t>    &lt;c:param name="num2" value="200" /&gt;</a:t>
            </a:r>
          </a:p>
          <a:p>
            <a:pPr marL="4572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600" dirty="0"/>
              <a:t>        &lt;/</a:t>
            </a:r>
            <a:r>
              <a:rPr lang="en-US" altLang="ko-KR" sz="1600" dirty="0" err="1"/>
              <a:t>c:url</a:t>
            </a:r>
            <a:r>
              <a:rPr lang="en-US" altLang="ko-KR" sz="1600" dirty="0"/>
              <a:t>&gt;</a:t>
            </a:r>
          </a:p>
          <a:p>
            <a:pPr marL="457200" lvl="1" indent="0">
              <a:lnSpc>
                <a:spcPct val="110000"/>
              </a:lnSpc>
              <a:spcAft>
                <a:spcPts val="2400"/>
              </a:spcAft>
              <a:buNone/>
            </a:pPr>
            <a:r>
              <a:rPr lang="en-US" altLang="ko-KR" sz="1600" dirty="0"/>
              <a:t>        &lt;</a:t>
            </a:r>
            <a:r>
              <a:rPr lang="en-US" altLang="ko-KR" sz="1600" dirty="0" err="1"/>
              <a:t>c:redirect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="${</a:t>
            </a:r>
            <a:r>
              <a:rPr lang="en-US" altLang="ko-KR" sz="1600" dirty="0" err="1"/>
              <a:t>sumURL</a:t>
            </a:r>
            <a:r>
              <a:rPr lang="en-US" altLang="ko-KR" sz="1600" dirty="0"/>
              <a:t>}" /&gt;</a:t>
            </a:r>
          </a:p>
          <a:p>
            <a:pPr lvl="0">
              <a:lnSpc>
                <a:spcPct val="110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c:out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ko-KR" altLang="en-US" sz="1800" dirty="0"/>
              <a:t>데이터를 출력할 때 사용하는 태그로 웹 브라우저에서 특수문자로     해석되는 </a:t>
            </a:r>
            <a:r>
              <a:rPr lang="en-US" altLang="ko-KR" sz="1800" dirty="0"/>
              <a:t>&lt;, &gt;, &amp;, ‘, "</a:t>
            </a:r>
            <a:r>
              <a:rPr lang="ko-KR" altLang="en-US" sz="1800" dirty="0"/>
              <a:t>를 포함하는 데이터를 출력할 때나 변수의 값이 없는 경우   디폴트 값을 지정할 때 유용함 </a:t>
            </a:r>
            <a:endParaRPr lang="ko-KR" altLang="en-US" dirty="0"/>
          </a:p>
          <a:p>
            <a:pPr marL="4572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&lt;</a:t>
            </a:r>
            <a:r>
              <a:rPr lang="en-US" altLang="ko-KR" sz="1600" dirty="0" err="1"/>
              <a:t>c:out</a:t>
            </a:r>
            <a:r>
              <a:rPr lang="en-US" altLang="ko-KR" sz="1600" dirty="0"/>
              <a:t> value="JSTL</a:t>
            </a:r>
            <a:r>
              <a:rPr lang="ko-KR" altLang="en-US" sz="1600" dirty="0"/>
              <a:t>의 태그 라이브러리 중 </a:t>
            </a:r>
            <a:r>
              <a:rPr lang="en-US" altLang="ko-KR" sz="1600" dirty="0"/>
              <a:t>&lt;core&gt;</a:t>
            </a:r>
            <a:r>
              <a:rPr lang="ko-KR" altLang="en-US" sz="1600" dirty="0"/>
              <a:t>라이브러리 내용입니다</a:t>
            </a:r>
            <a:r>
              <a:rPr lang="en-US" altLang="ko-KR" sz="1600" dirty="0"/>
              <a:t>" /&gt;&lt;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4572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600" dirty="0"/>
              <a:t>        &lt;</a:t>
            </a:r>
            <a:r>
              <a:rPr lang="en-US" altLang="ko-KR" sz="1600" dirty="0" err="1"/>
              <a:t>c:out</a:t>
            </a:r>
            <a:r>
              <a:rPr lang="en-US" altLang="ko-KR" sz="1600" dirty="0"/>
              <a:t> value="${str}" default="No Data" /&gt;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56EAA-E2CE-43E7-814F-DCFCA9C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79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BCEEB-BD27-43BE-8AB3-0AD318D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C1032-0242-4CB5-BFCE-11456D21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26803"/>
            <a:ext cx="8108026" cy="513265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it-IT" altLang="ko-KR" b="1" dirty="0">
                <a:solidFill>
                  <a:srgbClr val="0070C0"/>
                </a:solidFill>
              </a:rPr>
              <a:t>&lt;%@ taglib prefix= "fmt" uri="http://java.sun.com/jsp/jstl/fmt"%&gt;</a:t>
            </a:r>
          </a:p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fmt:formatDate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ko-KR" altLang="en-US" sz="1800" dirty="0"/>
              <a:t>날짜와 시간을 포맷하는 태그</a:t>
            </a:r>
            <a:endParaRPr lang="en-US" altLang="ko-KR" sz="1800" dirty="0"/>
          </a:p>
          <a:p>
            <a:pPr marL="0" lvl="0" indent="0">
              <a:buNone/>
            </a:pPr>
            <a:r>
              <a:rPr lang="en-US" altLang="ko-KR" sz="1800" dirty="0"/>
              <a:t>   (</a:t>
            </a:r>
            <a:r>
              <a:rPr lang="ko-KR" altLang="en-US" sz="1800" dirty="0"/>
              <a:t>예</a:t>
            </a:r>
            <a:r>
              <a:rPr lang="en-US" altLang="ko-KR" sz="1800" dirty="0"/>
              <a:t>) &lt;</a:t>
            </a:r>
            <a:r>
              <a:rPr lang="en-US" altLang="ko-KR" sz="1800" dirty="0" err="1"/>
              <a:t>jsp:useBean</a:t>
            </a:r>
            <a:r>
              <a:rPr lang="en-US" altLang="ko-KR" sz="1800" dirty="0"/>
              <a:t> id="date" class="</a:t>
            </a:r>
            <a:r>
              <a:rPr lang="en-US" altLang="ko-KR" sz="1800" dirty="0" err="1"/>
              <a:t>java.util.Date</a:t>
            </a:r>
            <a:r>
              <a:rPr lang="en-US" altLang="ko-KR" sz="1800" dirty="0"/>
              <a:t>" /&gt;</a:t>
            </a:r>
          </a:p>
          <a:p>
            <a:pPr marL="457200" lvl="1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value="${date}" type="time" </a:t>
            </a:r>
            <a:r>
              <a:rPr lang="en-US" altLang="ko-KR" dirty="0" err="1"/>
              <a:t>timeStyle</a:t>
            </a:r>
            <a:r>
              <a:rPr lang="en-US" altLang="ko-KR" dirty="0"/>
              <a:t>="full" /&gt; </a:t>
            </a:r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rgbClr val="00B050"/>
                </a:solidFill>
              </a:rPr>
              <a:t>&lt;!-- </a:t>
            </a:r>
            <a:r>
              <a:rPr lang="en-US" altLang="ko-KR" dirty="0" err="1">
                <a:solidFill>
                  <a:srgbClr val="0070C0"/>
                </a:solidFill>
              </a:rPr>
              <a:t>type</a:t>
            </a:r>
            <a:r>
              <a:rPr lang="en-US" altLang="ko-KR" dirty="0" err="1">
                <a:solidFill>
                  <a:srgbClr val="00B050"/>
                </a:solidFill>
              </a:rPr>
              <a:t>:time,date,both</a:t>
            </a:r>
            <a:r>
              <a:rPr lang="en-US" altLang="ko-KR" dirty="0">
                <a:solidFill>
                  <a:srgbClr val="00B050"/>
                </a:solidFill>
              </a:rPr>
              <a:t>; </a:t>
            </a:r>
            <a:r>
              <a:rPr lang="en-US" altLang="ko-KR" dirty="0" err="1">
                <a:solidFill>
                  <a:srgbClr val="0070C0"/>
                </a:solidFill>
              </a:rPr>
              <a:t>timeStyle</a:t>
            </a:r>
            <a:r>
              <a:rPr lang="en-US" altLang="ko-KR" dirty="0" err="1">
                <a:solidFill>
                  <a:srgbClr val="00B050"/>
                </a:solidFill>
              </a:rPr>
              <a:t>:short,medium,long,full</a:t>
            </a:r>
            <a:r>
              <a:rPr lang="en-US" altLang="ko-KR" dirty="0">
                <a:solidFill>
                  <a:srgbClr val="00B050"/>
                </a:solidFill>
              </a:rPr>
              <a:t> --&gt;</a:t>
            </a:r>
          </a:p>
          <a:p>
            <a:pPr marL="457200" lvl="1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value="${date}" type="time" pattern="(a)</a:t>
            </a:r>
            <a:r>
              <a:rPr lang="en-US" altLang="ko-KR" dirty="0" err="1"/>
              <a:t>hh:mm:ss</a:t>
            </a:r>
            <a:r>
              <a:rPr lang="en-US" altLang="ko-KR" dirty="0"/>
              <a:t>" /&gt;</a:t>
            </a:r>
          </a:p>
          <a:p>
            <a:pPr marL="457200" lvl="1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value="${date}" type="date" pattern="</a:t>
            </a:r>
            <a:r>
              <a:rPr lang="en-US" altLang="ko-KR" dirty="0" err="1"/>
              <a:t>yyyy</a:t>
            </a:r>
            <a:r>
              <a:rPr lang="en-US" altLang="ko-KR" dirty="0"/>
              <a:t>/MM/dd (E)" /&gt;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E8144-C7AD-4BF9-BECD-A58FD983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3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BCEEB-BD27-43BE-8AB3-0AD318D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C1032-0242-4CB5-BFCE-11456D21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26803"/>
            <a:ext cx="8257655" cy="513265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fmt:formatNumber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ko-KR" altLang="en-US" sz="1800" dirty="0"/>
              <a:t>숫자를 포맷하는 태그</a:t>
            </a:r>
          </a:p>
          <a:p>
            <a:pPr lvl="1"/>
            <a:r>
              <a:rPr lang="ko-KR" altLang="en-US" dirty="0"/>
              <a:t>세 자리마다 쉼표를 찍은 포맷으로 출력하려면 </a:t>
            </a:r>
            <a:r>
              <a:rPr lang="en-US" altLang="ko-KR" b="1" dirty="0" err="1">
                <a:solidFill>
                  <a:srgbClr val="0070C0"/>
                </a:solidFill>
              </a:rPr>
              <a:t>groupingUsed</a:t>
            </a:r>
            <a:r>
              <a:rPr lang="en-US" altLang="ko-KR" b="1" dirty="0">
                <a:solidFill>
                  <a:srgbClr val="0070C0"/>
                </a:solidFill>
              </a:rPr>
              <a:t>="true" </a:t>
            </a:r>
            <a:r>
              <a:rPr lang="ko-KR" altLang="en-US" dirty="0"/>
              <a:t>지정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en-US" altLang="ko-KR" sz="1400" dirty="0"/>
              <a:t>    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value="1234567890" </a:t>
            </a:r>
            <a:r>
              <a:rPr lang="en-US" altLang="ko-KR" sz="1600" dirty="0" err="1"/>
              <a:t>groupingUsed</a:t>
            </a:r>
            <a:r>
              <a:rPr lang="en-US" altLang="ko-KR" sz="1600" dirty="0"/>
              <a:t>="true" /&gt;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pattern</a:t>
            </a:r>
            <a:r>
              <a:rPr lang="ko-KR" altLang="en-US" dirty="0"/>
              <a:t>을 사용하면 소수점 이하 숫자를 원하는 만큼 끊거나 늘려서 표시함</a:t>
            </a:r>
          </a:p>
          <a:p>
            <a:pPr marL="457200" lvl="1" indent="0">
              <a:buNone/>
            </a:pPr>
            <a:r>
              <a:rPr lang="en-US" altLang="ko-KR" sz="1400" dirty="0"/>
              <a:t>    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value="3.14158" pattern="#.##" /&gt;</a:t>
            </a:r>
          </a:p>
          <a:p>
            <a:pPr marL="457200" lvl="1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value=“500" pattern="#.##" /&gt;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en-US" altLang="ko-KR" sz="1600" dirty="0"/>
              <a:t>     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value=“500" pattern="#.00" /&gt;</a:t>
            </a:r>
            <a:endParaRPr lang="en-US" altLang="ko-KR" sz="1400" dirty="0"/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속성으로 </a:t>
            </a:r>
            <a:r>
              <a:rPr lang="en-US" altLang="ko-KR" b="1" dirty="0">
                <a:solidFill>
                  <a:srgbClr val="0070C0"/>
                </a:solidFill>
              </a:rPr>
              <a:t>percent, currency </a:t>
            </a:r>
            <a:r>
              <a:rPr lang="ko-KR" altLang="en-US" dirty="0"/>
              <a:t>사용 가능</a:t>
            </a:r>
            <a:r>
              <a:rPr lang="en-US" altLang="ko-KR" sz="1400" dirty="0"/>
              <a:t>(</a:t>
            </a:r>
            <a:r>
              <a:rPr lang="ko-KR" altLang="en-US" sz="1400" dirty="0"/>
              <a:t>통화기호 </a:t>
            </a:r>
            <a:r>
              <a:rPr lang="ko-KR" altLang="en-US" sz="1400" dirty="0" err="1"/>
              <a:t>표시안될</a:t>
            </a:r>
            <a:r>
              <a:rPr lang="ko-KR" altLang="en-US" sz="1400" dirty="0"/>
              <a:t> 때 </a:t>
            </a:r>
            <a:r>
              <a:rPr lang="en-US" altLang="ko-KR" sz="1400" dirty="0" err="1"/>
              <a:t>currencySymbol</a:t>
            </a:r>
            <a:r>
              <a:rPr lang="en-US" altLang="ko-KR" sz="1400" dirty="0"/>
              <a:t> </a:t>
            </a:r>
            <a:r>
              <a:rPr lang="ko-KR" altLang="en-US" sz="1400" dirty="0"/>
              <a:t>속성 사용가능</a:t>
            </a:r>
            <a:r>
              <a:rPr lang="en-US" altLang="ko-KR" sz="1400" dirty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600" dirty="0"/>
              <a:t>     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value="1234567890" type="currency" /&gt;</a:t>
            </a:r>
          </a:p>
          <a:p>
            <a:pPr marL="457200" lvl="1" indent="0">
              <a:buNone/>
            </a:pPr>
            <a:r>
              <a:rPr lang="en-US" altLang="ko-KR" sz="1600" dirty="0"/>
              <a:t>     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value="0.98" type="percent" /&gt;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E8144-C7AD-4BF9-BECD-A58FD983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78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BCEEB-BD27-43BE-8AB3-0AD318D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C1032-0242-4CB5-BFCE-11456D215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fmt:setLocale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ko-KR" altLang="en-US" sz="1800" dirty="0"/>
              <a:t>출력할 데이터의 포맷을 특정 지역에 맞게 설정할 때   사용하는 태그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&lt;</a:t>
            </a:r>
            <a:r>
              <a:rPr lang="en-US" altLang="ko-KR" dirty="0" err="1"/>
              <a:t>fmt:setLocale</a:t>
            </a:r>
            <a:r>
              <a:rPr lang="en-US" altLang="ko-KR" dirty="0"/>
              <a:t> value="</a:t>
            </a:r>
            <a:r>
              <a:rPr lang="en-US" altLang="ko-KR" dirty="0" err="1"/>
              <a:t>en_us</a:t>
            </a:r>
            <a:r>
              <a:rPr lang="en-US" altLang="ko-KR" dirty="0"/>
              <a:t>" /&gt;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600" dirty="0"/>
              <a:t>value</a:t>
            </a:r>
            <a:r>
              <a:rPr lang="ko-KR" altLang="en-US" sz="1600" dirty="0"/>
              <a:t>속성</a:t>
            </a:r>
            <a:r>
              <a:rPr lang="en-US" altLang="ko-KR" sz="1600" dirty="0"/>
              <a:t>: </a:t>
            </a:r>
            <a:r>
              <a:rPr lang="ko-KR" altLang="en-US" sz="1600" dirty="0"/>
              <a:t>언어코드</a:t>
            </a:r>
            <a:r>
              <a:rPr lang="en-US" altLang="ko-KR" sz="1600" dirty="0"/>
              <a:t>_</a:t>
            </a:r>
            <a:r>
              <a:rPr lang="ko-KR" altLang="en-US" sz="1600" dirty="0"/>
              <a:t>국가코드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en_us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ko_kr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ja_jp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zh-chs_cn</a:t>
            </a:r>
            <a:r>
              <a:rPr lang="en-US" altLang="ko-KR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E8144-C7AD-4BF9-BECD-A58FD983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2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59B03-9EA6-44A4-85C7-57DA40C5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3E8A4-1179-4490-A9F0-CB1DED03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8286750" cy="5529263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&lt;HEAD&gt;&lt;TITLE&gt;</a:t>
            </a:r>
            <a:r>
              <a:rPr lang="ko-KR" altLang="en-US" sz="1600" dirty="0"/>
              <a:t>나라마다 다른 포맷</a:t>
            </a:r>
            <a:r>
              <a:rPr lang="en-US" altLang="ko-KR" sz="1600" dirty="0"/>
              <a:t>&lt;/TITLE&gt;&lt;/HEAD&gt;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var="date" value= "&lt;%= new Date() %&gt;"/&gt;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&lt;H3&gt;</a:t>
            </a:r>
            <a:r>
              <a:rPr lang="ko-KR" altLang="en-US" sz="1600" dirty="0"/>
              <a:t>우리나라의 포맷</a:t>
            </a:r>
            <a:r>
              <a:rPr lang="en-US" altLang="ko-KR" sz="1600" dirty="0"/>
              <a:t>&lt;/H3&gt;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fmt:setLocale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value="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ko_kr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"/&gt;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600" dirty="0"/>
              <a:t>   금액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value="1000000" type="currency"/&gt; &lt;BR&gt;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ko-KR" altLang="en-US" sz="1600" dirty="0"/>
              <a:t>   일시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value="${date}" type="both" </a:t>
            </a:r>
            <a:r>
              <a:rPr lang="en-US" altLang="ko-KR" sz="1600" dirty="0" err="1"/>
              <a:t>dateStyle</a:t>
            </a:r>
            <a:r>
              <a:rPr lang="en-US" altLang="ko-KR" sz="1600" dirty="0"/>
              <a:t>="full" </a:t>
            </a:r>
            <a:r>
              <a:rPr lang="en-US" altLang="ko-KR" sz="1600" dirty="0" err="1"/>
              <a:t>timeStyle</a:t>
            </a:r>
            <a:r>
              <a:rPr lang="en-US" altLang="ko-KR" sz="1600" dirty="0"/>
              <a:t>="full"/&gt; &lt;BR&gt;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&lt;H3&gt;</a:t>
            </a:r>
            <a:r>
              <a:rPr lang="ko-KR" altLang="en-US" sz="1600" dirty="0"/>
              <a:t>미국의 포맷</a:t>
            </a:r>
            <a:r>
              <a:rPr lang="en-US" altLang="ko-KR" sz="1600" dirty="0"/>
              <a:t>&lt;/H3&gt;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fmt:setLocale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value="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en_us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" /&gt;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600" dirty="0"/>
              <a:t>   금액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value="1000000" type="currency"/&gt; &lt;BR&gt;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ko-KR" altLang="en-US" sz="1600" dirty="0"/>
              <a:t>   일시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value="${date}" type="both" </a:t>
            </a:r>
            <a:r>
              <a:rPr lang="en-US" altLang="ko-KR" sz="1600" dirty="0" err="1"/>
              <a:t>dateStyle</a:t>
            </a:r>
            <a:r>
              <a:rPr lang="en-US" altLang="ko-KR" sz="1600" dirty="0"/>
              <a:t>="full" </a:t>
            </a:r>
            <a:r>
              <a:rPr lang="en-US" altLang="ko-KR" sz="1600" dirty="0" err="1"/>
              <a:t>timeStyle</a:t>
            </a:r>
            <a:r>
              <a:rPr lang="en-US" altLang="ko-KR" sz="1600" dirty="0"/>
              <a:t>="full"/&gt; &lt;BR&gt;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&lt;H3&gt;</a:t>
            </a:r>
            <a:r>
              <a:rPr lang="ko-KR" altLang="en-US" sz="1600" dirty="0"/>
              <a:t>일본의 포맷</a:t>
            </a:r>
            <a:r>
              <a:rPr lang="en-US" altLang="ko-KR" sz="1600" dirty="0"/>
              <a:t>&lt;/H3&gt;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fmt:setLocale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value="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ja_jp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" /&gt;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600" dirty="0"/>
              <a:t>   금액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value="1000000" type="currency"/&gt; &lt;BR&gt;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ko-KR" altLang="en-US" sz="1600" dirty="0"/>
              <a:t>   일시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value="${date}" type="both" </a:t>
            </a:r>
            <a:r>
              <a:rPr lang="en-US" altLang="ko-KR" sz="1600" dirty="0" err="1"/>
              <a:t>dateStyle</a:t>
            </a:r>
            <a:r>
              <a:rPr lang="en-US" altLang="ko-KR" sz="1600" dirty="0"/>
              <a:t>="full" </a:t>
            </a:r>
            <a:r>
              <a:rPr lang="en-US" altLang="ko-KR" sz="1600" dirty="0" err="1"/>
              <a:t>timeStyle</a:t>
            </a:r>
            <a:r>
              <a:rPr lang="en-US" altLang="ko-KR" sz="1600" dirty="0"/>
              <a:t>="full"/&gt; &lt;BR&gt;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&lt;H3&gt;</a:t>
            </a:r>
            <a:r>
              <a:rPr lang="ko-KR" altLang="en-US" sz="1600" dirty="0"/>
              <a:t>중국의 포맷</a:t>
            </a:r>
            <a:r>
              <a:rPr lang="en-US" altLang="ko-KR" sz="1600" dirty="0"/>
              <a:t>&lt;/H3&gt;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fmt:setLocale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value="</a:t>
            </a:r>
            <a:r>
              <a:rPr lang="en-US" altLang="ko-KR" sz="1600" b="1" i="1" dirty="0" err="1">
                <a:solidFill>
                  <a:schemeClr val="accent1">
                    <a:lumMod val="75000"/>
                  </a:schemeClr>
                </a:solidFill>
              </a:rPr>
              <a:t>zh-chs_cn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" /&gt;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600" dirty="0"/>
              <a:t>   금액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value="1000000" type="currency“ </a:t>
            </a:r>
            <a:r>
              <a:rPr lang="en-US" altLang="ko-KR" sz="1600" dirty="0" err="1"/>
              <a:t>currencySymbol</a:t>
            </a:r>
            <a:r>
              <a:rPr lang="en-US" altLang="ko-KR" sz="1600" dirty="0"/>
              <a:t>=</a:t>
            </a:r>
            <a:r>
              <a:rPr lang="en-US" altLang="ko-KR" sz="1600" i="1" dirty="0"/>
              <a:t>"</a:t>
            </a:r>
            <a:r>
              <a:rPr lang="ko-KR" altLang="en-US" sz="1600" i="1" dirty="0"/>
              <a:t>元</a:t>
            </a:r>
            <a:r>
              <a:rPr lang="en-US" altLang="ko-KR" sz="1600" i="1" dirty="0"/>
              <a:t>"</a:t>
            </a:r>
            <a:r>
              <a:rPr lang="en-US" altLang="ko-KR" sz="1600" dirty="0"/>
              <a:t>/&gt; &lt;BR&gt;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600" dirty="0"/>
              <a:t>   일시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value="${date}" type="both" </a:t>
            </a:r>
            <a:r>
              <a:rPr lang="en-US" altLang="ko-KR" sz="1600" dirty="0" err="1"/>
              <a:t>dateStyle</a:t>
            </a:r>
            <a:r>
              <a:rPr lang="en-US" altLang="ko-KR" sz="1600" dirty="0"/>
              <a:t>="full" </a:t>
            </a:r>
            <a:r>
              <a:rPr lang="en-US" altLang="ko-KR" sz="1600" dirty="0" err="1"/>
              <a:t>timeStyle</a:t>
            </a:r>
            <a:r>
              <a:rPr lang="en-US" altLang="ko-KR" sz="1600" dirty="0"/>
              <a:t>="full"/&gt;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600" dirty="0"/>
              <a:t>&lt;/BODY&gt;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B5183-4571-4C50-BABA-9D766C86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5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34B70-026D-42DC-87B7-11EDAE78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EL(Expression Language)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5D0B5-D57F-4AEE-A969-A04BC3F5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328" y="1085443"/>
            <a:ext cx="8125905" cy="15698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000" b="1" dirty="0"/>
              <a:t>EL</a:t>
            </a:r>
            <a:r>
              <a:rPr lang="ko-KR" altLang="en-US" sz="2000" dirty="0"/>
              <a:t>은 </a:t>
            </a:r>
            <a:r>
              <a:rPr lang="ko-KR" altLang="en-US" sz="1800" dirty="0"/>
              <a:t>식</a:t>
            </a:r>
            <a:r>
              <a:rPr lang="en-US" altLang="ko-KR" sz="1800" dirty="0"/>
              <a:t>(expression)</a:t>
            </a:r>
            <a:r>
              <a:rPr lang="ko-KR" altLang="en-US" sz="1800" dirty="0"/>
              <a:t>을 중심으로 코드를 함축적이고 간결하게 기술하여    그 결과를 출력하는 언어로 </a:t>
            </a:r>
            <a:r>
              <a:rPr lang="en-US" altLang="ko-KR" sz="1800" dirty="0"/>
              <a:t>JSP </a:t>
            </a:r>
            <a:r>
              <a:rPr lang="ko-KR" altLang="en-US" sz="1800" dirty="0"/>
              <a:t>코드의 가독성과 유지보수성을 향상시킴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spcAft>
                <a:spcPts val="240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1800" dirty="0"/>
              <a:t>(</a:t>
            </a:r>
            <a:r>
              <a:rPr lang="ko-KR" altLang="en-US" sz="1800" dirty="0"/>
              <a:t>형식</a:t>
            </a:r>
            <a:r>
              <a:rPr lang="en-US" altLang="ko-KR" sz="1800" dirty="0"/>
              <a:t>) </a:t>
            </a:r>
            <a:r>
              <a:rPr lang="en-US" altLang="ko-KR" sz="1800" b="1" dirty="0">
                <a:solidFill>
                  <a:srgbClr val="FF0000"/>
                </a:solidFill>
              </a:rPr>
              <a:t>${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  <a:r>
              <a:rPr lang="ko-KR" altLang="en-US" sz="1800" dirty="0"/>
              <a:t>식</a:t>
            </a:r>
            <a:r>
              <a:rPr lang="en-US" altLang="ko-KR" sz="1800" dirty="0"/>
              <a:t>(expression) </a:t>
            </a:r>
            <a:r>
              <a:rPr lang="en-US" altLang="ko-KR" sz="1800" b="1" dirty="0">
                <a:solidFill>
                  <a:srgbClr val="FF0000"/>
                </a:solidFill>
              </a:rPr>
              <a:t>}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BE3D4-6AF2-4E8D-B577-5D545423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1DEB3FA-25C9-61A0-9321-21991998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02605"/>
              </p:ext>
            </p:extLst>
          </p:nvPr>
        </p:nvGraphicFramePr>
        <p:xfrm>
          <a:off x="767860" y="2738903"/>
          <a:ext cx="774749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09">
                  <a:extLst>
                    <a:ext uri="{9D8B030D-6E8A-4147-A177-3AD203B41FA5}">
                      <a16:colId xmlns:a16="http://schemas.microsoft.com/office/drawing/2014/main" val="1832600707"/>
                    </a:ext>
                  </a:extLst>
                </a:gridCol>
                <a:gridCol w="5736981">
                  <a:extLst>
                    <a:ext uri="{9D8B030D-6E8A-4147-A177-3AD203B41FA5}">
                      <a16:colId xmlns:a16="http://schemas.microsoft.com/office/drawing/2014/main" val="2752158608"/>
                    </a:ext>
                  </a:extLst>
                </a:gridCol>
              </a:tblGrid>
              <a:tr h="314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표현식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444774"/>
                  </a:ext>
                </a:extLst>
              </a:tr>
              <a:tr h="7365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${</a:t>
                      </a:r>
                      <a:r>
                        <a:rPr lang="en-US" altLang="ko-KR" sz="2000" dirty="0"/>
                        <a:t> </a:t>
                      </a:r>
                      <a:r>
                        <a:rPr lang="en-US" altLang="ko-KR" sz="2000" dirty="0" err="1"/>
                        <a:t>member_id</a:t>
                      </a:r>
                      <a:r>
                        <a:rPr lang="en-US" altLang="ko-KR" sz="2000" dirty="0"/>
                        <a:t> 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FF"/>
                          </a:solidFill>
                        </a:rPr>
                        <a:t>&lt;%</a:t>
                      </a:r>
                      <a:r>
                        <a:rPr lang="en-US" altLang="ko-KR" sz="2000" dirty="0"/>
                        <a:t>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  String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member_id</a:t>
                      </a:r>
                      <a:r>
                        <a:rPr lang="en-US" altLang="ko-KR" sz="1600" dirty="0"/>
                        <a:t> = (String) </a:t>
                      </a:r>
                      <a:r>
                        <a:rPr lang="en-US" altLang="ko-KR" sz="1600" dirty="0" err="1"/>
                        <a:t>session.getAttribute</a:t>
                      </a:r>
                      <a:r>
                        <a:rPr lang="en-US" altLang="ko-KR" sz="1600" dirty="0"/>
                        <a:t>(“</a:t>
                      </a:r>
                      <a:r>
                        <a:rPr lang="en-US" altLang="ko-KR" sz="1600" dirty="0" err="1"/>
                        <a:t>member_id</a:t>
                      </a:r>
                      <a:r>
                        <a:rPr lang="en-US" altLang="ko-KR" sz="1600" dirty="0"/>
                        <a:t>”);</a:t>
                      </a:r>
                      <a:endParaRPr lang="en-US" altLang="ko-KR" sz="2000" b="1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FF"/>
                          </a:solidFill>
                        </a:rPr>
                        <a:t>%&gt;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구문들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FF"/>
                          </a:solidFill>
                        </a:rPr>
                        <a:t>&lt;%=</a:t>
                      </a:r>
                      <a:r>
                        <a:rPr lang="en-US" altLang="ko-KR" sz="2000" dirty="0"/>
                        <a:t> </a:t>
                      </a:r>
                      <a:r>
                        <a:rPr lang="en-US" altLang="ko-KR" sz="2000" dirty="0" err="1"/>
                        <a:t>member_id</a:t>
                      </a:r>
                      <a:r>
                        <a:rPr lang="en-US" altLang="ko-KR" sz="2000" dirty="0"/>
                        <a:t> </a:t>
                      </a:r>
                      <a:r>
                        <a:rPr lang="en-US" altLang="ko-KR" sz="2000" b="1" dirty="0">
                          <a:solidFill>
                            <a:srgbClr val="0000FF"/>
                          </a:solidFill>
                        </a:rPr>
                        <a:t>%&gt;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00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84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82090-5897-4853-8D5B-1AD3D02E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CA4D8-A413-4467-A749-932E4B496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solidFill>
                  <a:srgbClr val="0070C0"/>
                </a:solidFill>
              </a:rPr>
              <a:t>&lt;</a:t>
            </a:r>
            <a:r>
              <a:rPr lang="en-US" altLang="ko-KR" sz="2400" b="1" dirty="0" err="1">
                <a:solidFill>
                  <a:srgbClr val="0070C0"/>
                </a:solidFill>
              </a:rPr>
              <a:t>fmt:timeZone</a:t>
            </a:r>
            <a:r>
              <a:rPr lang="en-US" altLang="ko-KR" sz="2400" b="1" dirty="0">
                <a:solidFill>
                  <a:srgbClr val="0070C0"/>
                </a:solidFill>
              </a:rPr>
              <a:t>&gt;, &lt;</a:t>
            </a:r>
            <a:r>
              <a:rPr lang="en-US" altLang="ko-KR" sz="2400" b="1" dirty="0" err="1">
                <a:solidFill>
                  <a:srgbClr val="0070C0"/>
                </a:solidFill>
              </a:rPr>
              <a:t>fmt:setTimeZone</a:t>
            </a:r>
            <a:r>
              <a:rPr lang="en-US" altLang="ko-KR" sz="2400" b="1" dirty="0">
                <a:solidFill>
                  <a:srgbClr val="0070C0"/>
                </a:solidFill>
              </a:rPr>
              <a:t>&gt;: </a:t>
            </a:r>
            <a:r>
              <a:rPr lang="ko-KR" altLang="en-US" sz="1900" dirty="0"/>
              <a:t>시간대 마다 다른 날짜와 시간을 자동으로 계산하여 표시할 때 사용하는 태그</a:t>
            </a:r>
            <a:endParaRPr lang="en-US" altLang="ko-KR" sz="1900" dirty="0"/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jsp:useBean</a:t>
            </a:r>
            <a:r>
              <a:rPr lang="en-US" altLang="ko-KR" sz="1800" dirty="0"/>
              <a:t> id=</a:t>
            </a:r>
            <a:r>
              <a:rPr lang="en-US" altLang="ko-KR" sz="1800" i="1" dirty="0"/>
              <a:t>"date" class="</a:t>
            </a:r>
            <a:r>
              <a:rPr lang="en-US" altLang="ko-KR" sz="1800" i="1" dirty="0" err="1"/>
              <a:t>java.util.Date</a:t>
            </a:r>
            <a:r>
              <a:rPr lang="en-US" altLang="ko-KR" sz="1800" i="1" dirty="0"/>
              <a:t>" /&gt;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&lt;HTML&gt;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&lt;HEAD&gt;&lt;TITLE&gt;</a:t>
            </a:r>
            <a:r>
              <a:rPr lang="ko-KR" altLang="en-US" sz="1700" dirty="0" err="1"/>
              <a:t>세계시</a:t>
            </a:r>
            <a:r>
              <a:rPr lang="ko-KR" altLang="en-US" sz="1700" dirty="0"/>
              <a:t> 프로그램</a:t>
            </a:r>
            <a:r>
              <a:rPr lang="en-US" altLang="ko-KR" sz="1700" dirty="0"/>
              <a:t>&lt;/TITLE&gt;&lt;/HEAD&gt;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&lt;BODY&gt;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    </a:t>
            </a:r>
            <a:r>
              <a:rPr lang="ko-KR" altLang="en-US" sz="1700" dirty="0"/>
              <a:t>서울</a:t>
            </a:r>
            <a:r>
              <a:rPr lang="en-US" altLang="ko-KR" sz="1700" dirty="0"/>
              <a:t>: &lt;</a:t>
            </a:r>
            <a:r>
              <a:rPr lang="en-US" altLang="ko-KR" sz="1700" dirty="0" err="1"/>
              <a:t>fmt:formatDate</a:t>
            </a:r>
            <a:r>
              <a:rPr lang="en-US" altLang="ko-KR" sz="1700" dirty="0"/>
              <a:t> value="${date}" type= "both" /&gt;&lt;BR&gt;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    </a:t>
            </a:r>
            <a:r>
              <a:rPr lang="en-US" altLang="ko-KR" sz="1700" b="1" dirty="0">
                <a:solidFill>
                  <a:srgbClr val="0070C0"/>
                </a:solidFill>
              </a:rPr>
              <a:t>&lt;</a:t>
            </a:r>
            <a:r>
              <a:rPr lang="en-US" altLang="ko-KR" sz="1700" b="1" dirty="0" err="1">
                <a:solidFill>
                  <a:srgbClr val="0070C0"/>
                </a:solidFill>
              </a:rPr>
              <a:t>fmt:timeZone</a:t>
            </a:r>
            <a:r>
              <a:rPr lang="en-US" altLang="ko-KR" sz="1700" b="1" dirty="0">
                <a:solidFill>
                  <a:srgbClr val="0070C0"/>
                </a:solidFill>
              </a:rPr>
              <a:t> value= "Asia/</a:t>
            </a:r>
            <a:r>
              <a:rPr lang="en-US" altLang="ko-KR" sz="1700" b="1" dirty="0" err="1">
                <a:solidFill>
                  <a:srgbClr val="0070C0"/>
                </a:solidFill>
              </a:rPr>
              <a:t>Hong_Kong</a:t>
            </a:r>
            <a:r>
              <a:rPr lang="en-US" altLang="ko-KR" sz="1700" b="1" dirty="0">
                <a:solidFill>
                  <a:srgbClr val="0070C0"/>
                </a:solidFill>
              </a:rPr>
              <a:t>" 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          </a:t>
            </a:r>
            <a:r>
              <a:rPr lang="ko-KR" altLang="en-US" sz="1700" dirty="0"/>
              <a:t>홍콩</a:t>
            </a:r>
            <a:r>
              <a:rPr lang="en-US" altLang="ko-KR" sz="1700" dirty="0"/>
              <a:t>: &lt;</a:t>
            </a:r>
            <a:r>
              <a:rPr lang="en-US" altLang="ko-KR" sz="1700" dirty="0" err="1"/>
              <a:t>fmt:formatDate</a:t>
            </a:r>
            <a:r>
              <a:rPr lang="en-US" altLang="ko-KR" sz="1700" dirty="0"/>
              <a:t> value= "${date}" type= "both" /&gt;&lt;BR&gt;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    &lt;/</a:t>
            </a:r>
            <a:r>
              <a:rPr lang="en-US" altLang="ko-KR" sz="1700" dirty="0" err="1"/>
              <a:t>fmt:timeZone</a:t>
            </a:r>
            <a:r>
              <a:rPr lang="en-US" altLang="ko-KR" sz="1700" dirty="0"/>
              <a:t>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b="1" dirty="0">
                <a:solidFill>
                  <a:srgbClr val="0070C0"/>
                </a:solidFill>
              </a:rPr>
              <a:t>        &lt;</a:t>
            </a:r>
            <a:r>
              <a:rPr lang="en-US" altLang="ko-KR" sz="1700" b="1" dirty="0" err="1">
                <a:solidFill>
                  <a:srgbClr val="0070C0"/>
                </a:solidFill>
              </a:rPr>
              <a:t>fmt:timeZone</a:t>
            </a:r>
            <a:r>
              <a:rPr lang="en-US" altLang="ko-KR" sz="1700" b="1" dirty="0">
                <a:solidFill>
                  <a:srgbClr val="0070C0"/>
                </a:solidFill>
              </a:rPr>
              <a:t> value= "Europe/London" 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          </a:t>
            </a:r>
            <a:r>
              <a:rPr lang="ko-KR" altLang="en-US" sz="1700" dirty="0"/>
              <a:t>런던</a:t>
            </a:r>
            <a:r>
              <a:rPr lang="en-US" altLang="ko-KR" sz="1700" dirty="0"/>
              <a:t>: &lt;</a:t>
            </a:r>
            <a:r>
              <a:rPr lang="en-US" altLang="ko-KR" sz="1700" dirty="0" err="1"/>
              <a:t>fmt:formatDate</a:t>
            </a:r>
            <a:r>
              <a:rPr lang="en-US" altLang="ko-KR" sz="1700" dirty="0"/>
              <a:t> value= "${date}" type= "both" /&gt;&lt;BR&gt;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    &lt;/</a:t>
            </a:r>
            <a:r>
              <a:rPr lang="en-US" altLang="ko-KR" sz="1700" dirty="0" err="1"/>
              <a:t>fmt:timeZone</a:t>
            </a:r>
            <a:r>
              <a:rPr lang="en-US" altLang="ko-KR" sz="1700" dirty="0"/>
              <a:t>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b="1" dirty="0">
                <a:solidFill>
                  <a:srgbClr val="0070C0"/>
                </a:solidFill>
              </a:rPr>
              <a:t>        &lt;</a:t>
            </a:r>
            <a:r>
              <a:rPr lang="en-US" altLang="ko-KR" sz="1700" b="1" dirty="0" err="1">
                <a:solidFill>
                  <a:srgbClr val="0070C0"/>
                </a:solidFill>
              </a:rPr>
              <a:t>fmt:timeZone</a:t>
            </a:r>
            <a:r>
              <a:rPr lang="en-US" altLang="ko-KR" sz="1700" b="1" dirty="0">
                <a:solidFill>
                  <a:srgbClr val="0070C0"/>
                </a:solidFill>
              </a:rPr>
              <a:t> value= "America/</a:t>
            </a:r>
            <a:r>
              <a:rPr lang="en-US" altLang="ko-KR" sz="1700" b="1" dirty="0" err="1">
                <a:solidFill>
                  <a:srgbClr val="0070C0"/>
                </a:solidFill>
              </a:rPr>
              <a:t>New_York</a:t>
            </a:r>
            <a:r>
              <a:rPr lang="en-US" altLang="ko-KR" sz="1700" b="1" dirty="0">
                <a:solidFill>
                  <a:srgbClr val="0070C0"/>
                </a:solidFill>
              </a:rPr>
              <a:t>" 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          </a:t>
            </a:r>
            <a:r>
              <a:rPr lang="ko-KR" altLang="en-US" sz="1700" dirty="0"/>
              <a:t>뉴욕</a:t>
            </a:r>
            <a:r>
              <a:rPr lang="en-US" altLang="ko-KR" sz="1700" dirty="0"/>
              <a:t>: &lt;</a:t>
            </a:r>
            <a:r>
              <a:rPr lang="en-US" altLang="ko-KR" sz="1700" dirty="0" err="1"/>
              <a:t>fmt:formatDate</a:t>
            </a:r>
            <a:r>
              <a:rPr lang="en-US" altLang="ko-KR" sz="1700" dirty="0"/>
              <a:t> value="${date}" type= "both" /&gt;&lt;BR&gt;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    &lt;/</a:t>
            </a:r>
            <a:r>
              <a:rPr lang="en-US" altLang="ko-KR" sz="1700" dirty="0" err="1"/>
              <a:t>fmt:timeZone</a:t>
            </a:r>
            <a:r>
              <a:rPr lang="en-US" altLang="ko-KR" sz="1700" dirty="0"/>
              <a:t>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    &lt;/BODY&gt;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700" dirty="0"/>
              <a:t>&lt;/HTML&gt;</a:t>
            </a:r>
            <a:endParaRPr lang="ko-KR" altLang="en-US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5DC47-32DF-4445-A085-DBCC76A7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60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82090-5897-4853-8D5B-1AD3D02E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CA4D8-A413-4467-A749-932E4B496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900" b="1" dirty="0">
                <a:solidFill>
                  <a:srgbClr val="0070C0"/>
                </a:solidFill>
              </a:rPr>
              <a:t>&lt;</a:t>
            </a:r>
            <a:r>
              <a:rPr lang="en-US" altLang="ko-KR" sz="1900" b="1" dirty="0" err="1">
                <a:solidFill>
                  <a:srgbClr val="0070C0"/>
                </a:solidFill>
              </a:rPr>
              <a:t>fmt:setTimeZone</a:t>
            </a:r>
            <a:r>
              <a:rPr lang="en-US" altLang="ko-KR" sz="1900" b="1" dirty="0">
                <a:solidFill>
                  <a:srgbClr val="0070C0"/>
                </a:solidFill>
              </a:rPr>
              <a:t>&gt; </a:t>
            </a:r>
            <a:r>
              <a:rPr lang="ko-KR" altLang="en-US" sz="1900" dirty="0"/>
              <a:t>커스텀 액션은 </a:t>
            </a:r>
            <a:r>
              <a:rPr lang="en-US" altLang="ko-KR" sz="1900" dirty="0"/>
              <a:t>&lt;</a:t>
            </a:r>
            <a:r>
              <a:rPr lang="en-US" altLang="ko-KR" sz="1900" dirty="0" err="1"/>
              <a:t>fmt:timeZone</a:t>
            </a:r>
            <a:r>
              <a:rPr lang="en-US" altLang="ko-KR" sz="1900" dirty="0"/>
              <a:t>&gt;</a:t>
            </a:r>
            <a:r>
              <a:rPr lang="ko-KR" altLang="en-US" sz="1900" dirty="0"/>
              <a:t>처럼 시간대를 설정하는 기능을 하지만</a:t>
            </a:r>
            <a:r>
              <a:rPr lang="en-US" altLang="ko-KR" sz="1900" dirty="0"/>
              <a:t>, </a:t>
            </a:r>
            <a:r>
              <a:rPr lang="ko-KR" altLang="en-US" sz="1900" dirty="0"/>
              <a:t>시작 태그와 끝 태그 사이에만 영향을 미치는 것이 아니라</a:t>
            </a:r>
            <a:r>
              <a:rPr lang="en-US" altLang="ko-KR" sz="1900" dirty="0"/>
              <a:t>, </a:t>
            </a:r>
            <a:r>
              <a:rPr lang="ko-KR" altLang="en-US" sz="1900" dirty="0"/>
              <a:t>이 액션 다음의 모든 코드에 영향을 미친다</a:t>
            </a:r>
            <a:r>
              <a:rPr lang="en-US" altLang="ko-KR" sz="1900" dirty="0"/>
              <a:t>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c:set</a:t>
            </a:r>
            <a:r>
              <a:rPr lang="en-US" altLang="ko-KR" sz="1800" dirty="0"/>
              <a:t> var="date" value="&lt;%= new Date() %&gt;" /&gt;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&lt;HTML&gt;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&lt;HEAD&gt;&lt;TITLE&gt;</a:t>
            </a:r>
            <a:r>
              <a:rPr lang="ko-KR" altLang="en-US" sz="1800" dirty="0" err="1"/>
              <a:t>세계시</a:t>
            </a:r>
            <a:r>
              <a:rPr lang="ko-KR" altLang="en-US" sz="1800" dirty="0"/>
              <a:t> 프로그램</a:t>
            </a:r>
            <a:r>
              <a:rPr lang="en-US" altLang="ko-KR" sz="1800" dirty="0"/>
              <a:t>&lt;/TITLE&gt;&lt;/HEAD&gt;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&lt;BODY&gt;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서울</a:t>
            </a:r>
            <a:r>
              <a:rPr lang="en-US" altLang="ko-KR" sz="1800" dirty="0"/>
              <a:t>: &lt;</a:t>
            </a:r>
            <a:r>
              <a:rPr lang="en-US" altLang="ko-KR" sz="1800" dirty="0" err="1"/>
              <a:t>fmt:formatDate</a:t>
            </a:r>
            <a:r>
              <a:rPr lang="en-US" altLang="ko-KR" sz="1800" dirty="0"/>
              <a:t> value="${date}" type= "both" /&gt;&lt;BR&gt;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    </a:t>
            </a:r>
            <a:r>
              <a:rPr lang="en-US" altLang="ko-KR" sz="1800" b="1" dirty="0">
                <a:solidFill>
                  <a:srgbClr val="0070C0"/>
                </a:solidFill>
              </a:rPr>
              <a:t>&lt;</a:t>
            </a:r>
            <a:r>
              <a:rPr lang="en-US" altLang="ko-KR" sz="1800" b="1" dirty="0" err="1">
                <a:solidFill>
                  <a:srgbClr val="0070C0"/>
                </a:solidFill>
              </a:rPr>
              <a:t>fmt:setTimeZone</a:t>
            </a:r>
            <a:r>
              <a:rPr lang="en-US" altLang="ko-KR" sz="1800" b="1" dirty="0">
                <a:solidFill>
                  <a:srgbClr val="0070C0"/>
                </a:solidFill>
              </a:rPr>
              <a:t> value= "Asia/</a:t>
            </a:r>
            <a:r>
              <a:rPr lang="en-US" altLang="ko-KR" sz="1800" b="1" dirty="0" err="1">
                <a:solidFill>
                  <a:srgbClr val="0070C0"/>
                </a:solidFill>
              </a:rPr>
              <a:t>Hong_Kong</a:t>
            </a:r>
            <a:r>
              <a:rPr lang="en-US" altLang="ko-KR" sz="1800" b="1" dirty="0">
                <a:solidFill>
                  <a:srgbClr val="0070C0"/>
                </a:solidFill>
              </a:rPr>
              <a:t>" /&gt;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          </a:t>
            </a:r>
            <a:r>
              <a:rPr lang="ko-KR" altLang="en-US" sz="1800" dirty="0"/>
              <a:t>홍콩</a:t>
            </a:r>
            <a:r>
              <a:rPr lang="en-US" altLang="ko-KR" sz="1800" dirty="0"/>
              <a:t>: &lt;</a:t>
            </a:r>
            <a:r>
              <a:rPr lang="en-US" altLang="ko-KR" sz="1800" dirty="0" err="1"/>
              <a:t>fmt:formatDate</a:t>
            </a:r>
            <a:r>
              <a:rPr lang="en-US" altLang="ko-KR" sz="1800" dirty="0"/>
              <a:t> value= "${date}" type= "both" /&gt;&lt;BR&gt;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    </a:t>
            </a:r>
            <a:r>
              <a:rPr lang="en-US" altLang="ko-KR" sz="1800" b="1" dirty="0">
                <a:solidFill>
                  <a:srgbClr val="0070C0"/>
                </a:solidFill>
              </a:rPr>
              <a:t>&lt;</a:t>
            </a:r>
            <a:r>
              <a:rPr lang="en-US" altLang="ko-KR" sz="1800" b="1" dirty="0" err="1">
                <a:solidFill>
                  <a:srgbClr val="0070C0"/>
                </a:solidFill>
              </a:rPr>
              <a:t>fmt:setTimeZone</a:t>
            </a:r>
            <a:r>
              <a:rPr lang="en-US" altLang="ko-KR" sz="1800" b="1" dirty="0">
                <a:solidFill>
                  <a:srgbClr val="0070C0"/>
                </a:solidFill>
              </a:rPr>
              <a:t> value= "Europe/London" /&gt;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          </a:t>
            </a:r>
            <a:r>
              <a:rPr lang="ko-KR" altLang="en-US" sz="1800" dirty="0"/>
              <a:t>런던</a:t>
            </a:r>
            <a:r>
              <a:rPr lang="en-US" altLang="ko-KR" sz="1800" dirty="0"/>
              <a:t>: &lt;</a:t>
            </a:r>
            <a:r>
              <a:rPr lang="en-US" altLang="ko-KR" sz="1800" dirty="0" err="1"/>
              <a:t>fmt:formatDate</a:t>
            </a:r>
            <a:r>
              <a:rPr lang="en-US" altLang="ko-KR" sz="1800" dirty="0"/>
              <a:t> value= "${date}" type= "both" /&gt;&lt;BR&gt;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        &lt;</a:t>
            </a:r>
            <a:r>
              <a:rPr lang="en-US" altLang="ko-KR" sz="1800" b="1" dirty="0" err="1">
                <a:solidFill>
                  <a:srgbClr val="0070C0"/>
                </a:solidFill>
              </a:rPr>
              <a:t>fmt:setTimeZone</a:t>
            </a:r>
            <a:r>
              <a:rPr lang="en-US" altLang="ko-KR" sz="1800" b="1" dirty="0">
                <a:solidFill>
                  <a:srgbClr val="0070C0"/>
                </a:solidFill>
              </a:rPr>
              <a:t> value= "America/</a:t>
            </a:r>
            <a:r>
              <a:rPr lang="en-US" altLang="ko-KR" sz="1800" b="1" dirty="0" err="1">
                <a:solidFill>
                  <a:srgbClr val="0070C0"/>
                </a:solidFill>
              </a:rPr>
              <a:t>New_York</a:t>
            </a:r>
            <a:r>
              <a:rPr lang="en-US" altLang="ko-KR" sz="1800" b="1" dirty="0">
                <a:solidFill>
                  <a:srgbClr val="0070C0"/>
                </a:solidFill>
              </a:rPr>
              <a:t>" /&gt;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          </a:t>
            </a:r>
            <a:r>
              <a:rPr lang="ko-KR" altLang="en-US" sz="1800" dirty="0"/>
              <a:t>뉴욕</a:t>
            </a:r>
            <a:r>
              <a:rPr lang="en-US" altLang="ko-KR" sz="1800" dirty="0"/>
              <a:t>: &lt;</a:t>
            </a:r>
            <a:r>
              <a:rPr lang="en-US" altLang="ko-KR" sz="1800" dirty="0" err="1"/>
              <a:t>fmt:formatDate</a:t>
            </a:r>
            <a:r>
              <a:rPr lang="en-US" altLang="ko-KR" sz="1800" dirty="0"/>
              <a:t> value="${date}" type= "both" /&gt;&lt;BR&gt;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    &lt;/BODY&gt;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z="1800" dirty="0"/>
              <a:t>&lt;/HTML&gt;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5DC47-32DF-4445-A085-DBCC76A7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90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CA9D3-228E-43B9-9816-0FC180D5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da-DK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9A46C-6DC3-4453-9A18-60A9CE02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042988"/>
            <a:ext cx="7940585" cy="5316471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altLang="ko-KR" sz="1900" b="1" dirty="0">
                <a:solidFill>
                  <a:srgbClr val="0070C0"/>
                </a:solidFill>
              </a:rPr>
              <a:t>&lt;</a:t>
            </a:r>
            <a:r>
              <a:rPr lang="en-US" altLang="ko-KR" sz="1900" b="1" dirty="0" err="1">
                <a:solidFill>
                  <a:srgbClr val="0070C0"/>
                </a:solidFill>
              </a:rPr>
              <a:t>fmt:setBundle</a:t>
            </a:r>
            <a:r>
              <a:rPr lang="en-US" altLang="ko-KR" sz="1900" b="1" dirty="0">
                <a:solidFill>
                  <a:srgbClr val="0070C0"/>
                </a:solidFill>
              </a:rPr>
              <a:t>&gt;, &lt;</a:t>
            </a:r>
            <a:r>
              <a:rPr lang="en-US" altLang="ko-KR" sz="1900" b="1" dirty="0" err="1">
                <a:solidFill>
                  <a:srgbClr val="0070C0"/>
                </a:solidFill>
              </a:rPr>
              <a:t>fmt:bundle</a:t>
            </a:r>
            <a:r>
              <a:rPr lang="en-US" altLang="ko-KR" sz="1900" b="1" dirty="0">
                <a:solidFill>
                  <a:srgbClr val="0070C0"/>
                </a:solidFill>
              </a:rPr>
              <a:t>&gt;, &lt;</a:t>
            </a:r>
            <a:r>
              <a:rPr lang="en-US" altLang="ko-KR" sz="1900" b="1" dirty="0" err="1">
                <a:solidFill>
                  <a:srgbClr val="0070C0"/>
                </a:solidFill>
              </a:rPr>
              <a:t>fmt:message</a:t>
            </a:r>
            <a:r>
              <a:rPr lang="en-US" altLang="ko-KR" sz="1900" b="1" dirty="0">
                <a:solidFill>
                  <a:srgbClr val="0070C0"/>
                </a:solidFill>
              </a:rPr>
              <a:t>&gt; </a:t>
            </a:r>
            <a:r>
              <a:rPr lang="ko-KR" altLang="en-US" sz="1900" dirty="0"/>
              <a:t>커스텀 액션을 사용하면         하나의 </a:t>
            </a:r>
            <a:r>
              <a:rPr lang="en-US" altLang="ko-KR" sz="1900" dirty="0"/>
              <a:t>JSP </a:t>
            </a:r>
            <a:r>
              <a:rPr lang="ko-KR" altLang="en-US" sz="1900" dirty="0"/>
              <a:t>페이지로 다른 언어로 기술된 둘 이상의 웹 페이지 생성 가능</a:t>
            </a:r>
            <a:endParaRPr lang="en-US" altLang="ko-KR" sz="1900" dirty="0"/>
          </a:p>
          <a:p>
            <a:pPr lvl="0">
              <a:lnSpc>
                <a:spcPct val="120000"/>
              </a:lnSpc>
            </a:pPr>
            <a:r>
              <a:rPr lang="ko-KR" altLang="en-US" sz="1900" dirty="0"/>
              <a:t>웹 페이지마다 서로 다른 언어로 기술되어야 할 부분을 </a:t>
            </a:r>
            <a:r>
              <a:rPr lang="ko-KR" altLang="en-US" sz="1900" b="1" dirty="0"/>
              <a:t>프로퍼티 파일</a:t>
            </a:r>
            <a:r>
              <a:rPr lang="en-US" altLang="ko-KR" sz="1900" b="1" dirty="0"/>
              <a:t>(property file)</a:t>
            </a:r>
            <a:r>
              <a:rPr lang="ko-KR" altLang="en-US" sz="1900" b="1" dirty="0"/>
              <a:t>로 작성</a:t>
            </a:r>
            <a:endParaRPr lang="en-US" altLang="ko-KR" sz="1900" b="1" dirty="0"/>
          </a:p>
          <a:p>
            <a:pPr lvl="0">
              <a:lnSpc>
                <a:spcPct val="120000"/>
              </a:lnSpc>
            </a:pPr>
            <a:r>
              <a:rPr lang="ko-KR" altLang="en-US" sz="1900" dirty="0"/>
              <a:t>프로퍼티 파일을 </a:t>
            </a:r>
            <a:r>
              <a:rPr lang="ko-KR" altLang="en-US" sz="1900" b="1" dirty="0" err="1">
                <a:solidFill>
                  <a:srgbClr val="0070C0"/>
                </a:solidFill>
              </a:rPr>
              <a:t>대표명</a:t>
            </a:r>
            <a:r>
              <a:rPr lang="en-US" altLang="ko-KR" sz="1900" b="1" dirty="0">
                <a:solidFill>
                  <a:srgbClr val="0070C0"/>
                </a:solidFill>
              </a:rPr>
              <a:t>_ISO</a:t>
            </a:r>
            <a:r>
              <a:rPr lang="ko-KR" altLang="en-US" sz="1900" b="1" dirty="0">
                <a:solidFill>
                  <a:srgbClr val="0070C0"/>
                </a:solidFill>
              </a:rPr>
              <a:t>언어코드</a:t>
            </a:r>
            <a:r>
              <a:rPr lang="en-US" altLang="ko-KR" sz="1900" b="1" dirty="0"/>
              <a:t>.properties</a:t>
            </a:r>
            <a:r>
              <a:rPr lang="ko-KR" altLang="en-US" sz="1900" dirty="0"/>
              <a:t>라는 이름으로 만들어서 </a:t>
            </a:r>
            <a:r>
              <a:rPr lang="en-US" altLang="ko-KR" sz="1900" b="1" dirty="0"/>
              <a:t>build/classes</a:t>
            </a:r>
            <a:r>
              <a:rPr lang="en-US" altLang="ko-KR" sz="1900" dirty="0"/>
              <a:t>/</a:t>
            </a:r>
            <a:r>
              <a:rPr lang="en-US" altLang="ko-KR" sz="1900" b="1" dirty="0">
                <a:solidFill>
                  <a:srgbClr val="0070C0"/>
                </a:solidFill>
              </a:rPr>
              <a:t>properties</a:t>
            </a:r>
            <a:r>
              <a:rPr lang="en-US" altLang="ko-KR" sz="1900" dirty="0"/>
              <a:t> </a:t>
            </a:r>
            <a:r>
              <a:rPr lang="ko-KR" altLang="en-US" sz="1900" dirty="0"/>
              <a:t>디렉터리에 저장</a:t>
            </a:r>
            <a:endParaRPr lang="en-US" altLang="ko-KR" sz="1900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1700" dirty="0"/>
              <a:t>(</a:t>
            </a:r>
            <a:r>
              <a:rPr lang="ko-KR" altLang="en-US" sz="1700" dirty="0"/>
              <a:t>예</a:t>
            </a:r>
            <a:r>
              <a:rPr lang="en-US" altLang="ko-KR" sz="1700" dirty="0"/>
              <a:t>) </a:t>
            </a:r>
            <a:r>
              <a:rPr lang="ko-KR" altLang="en-US" sz="1700" b="1" dirty="0">
                <a:solidFill>
                  <a:srgbClr val="0070C0"/>
                </a:solidFill>
              </a:rPr>
              <a:t>한글로 저장되는 </a:t>
            </a:r>
            <a:r>
              <a:rPr lang="en-US" altLang="ko-KR" sz="1700" b="1" dirty="0">
                <a:solidFill>
                  <a:srgbClr val="0070C0"/>
                </a:solidFill>
              </a:rPr>
              <a:t>properties </a:t>
            </a:r>
            <a:r>
              <a:rPr lang="ko-KR" altLang="en-US" sz="1700" b="1" dirty="0">
                <a:solidFill>
                  <a:srgbClr val="0070C0"/>
                </a:solidFill>
              </a:rPr>
              <a:t>파일내용</a:t>
            </a:r>
            <a:r>
              <a:rPr lang="en-US" altLang="ko-KR" sz="1700" b="1" dirty="0">
                <a:solidFill>
                  <a:srgbClr val="0070C0"/>
                </a:solidFill>
              </a:rPr>
              <a:t>(</a:t>
            </a:r>
            <a:r>
              <a:rPr lang="en-US" altLang="ko-KR" sz="1700" b="1" dirty="0" err="1">
                <a:solidFill>
                  <a:srgbClr val="0070C0"/>
                </a:solidFill>
              </a:rPr>
              <a:t>intro_ko.properties</a:t>
            </a:r>
            <a:r>
              <a:rPr lang="en-US" altLang="ko-KR" sz="1700" b="1" dirty="0">
                <a:solidFill>
                  <a:srgbClr val="0070C0"/>
                </a:solidFill>
              </a:rPr>
              <a:t>)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ko-KR" dirty="0"/>
              <a:t>TITLE=</a:t>
            </a:r>
            <a:r>
              <a:rPr lang="ko-KR" altLang="en-US" dirty="0"/>
              <a:t>회사 소개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ko-KR" dirty="0"/>
              <a:t>GREETING=</a:t>
            </a:r>
            <a:r>
              <a:rPr lang="ko-KR" altLang="en-US" dirty="0"/>
              <a:t>이 사이트를 </a:t>
            </a:r>
            <a:r>
              <a:rPr lang="ko-KR" altLang="en-US" dirty="0" err="1"/>
              <a:t>방문해주셔서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ko-KR" dirty="0"/>
              <a:t>CONTENT=</a:t>
            </a:r>
            <a:r>
              <a:rPr lang="ko-KR" altLang="en-US" dirty="0"/>
              <a:t>당사는 소프트웨어 개발을 주업무로 하는 회사입니다</a:t>
            </a:r>
            <a:r>
              <a:rPr lang="en-US" altLang="ko-KR" dirty="0"/>
              <a:t>.</a:t>
            </a:r>
          </a:p>
          <a:p>
            <a:pPr marL="914400" lvl="2" indent="0">
              <a:spcAft>
                <a:spcPts val="2400"/>
              </a:spcAft>
              <a:buNone/>
            </a:pPr>
            <a:r>
              <a:rPr lang="en-US" altLang="ko-KR" dirty="0"/>
              <a:t>COMPANY_NAME=(</a:t>
            </a:r>
            <a:r>
              <a:rPr lang="ko-KR" altLang="en-US" dirty="0"/>
              <a:t>주</a:t>
            </a:r>
            <a:r>
              <a:rPr lang="en-US" altLang="ko-KR" dirty="0"/>
              <a:t>) </a:t>
            </a:r>
            <a:r>
              <a:rPr lang="ko-KR" altLang="en-US" dirty="0"/>
              <a:t>듀크 소프트웨어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ko-KR" altLang="en-US" sz="1700" dirty="0"/>
              <a:t>       </a:t>
            </a:r>
            <a:r>
              <a:rPr lang="ko-KR" altLang="en-US" sz="1700" b="1" dirty="0">
                <a:solidFill>
                  <a:srgbClr val="0070C0"/>
                </a:solidFill>
              </a:rPr>
              <a:t>영어로 저장되는 </a:t>
            </a:r>
            <a:r>
              <a:rPr lang="en-US" altLang="ko-KR" sz="1700" b="1" dirty="0">
                <a:solidFill>
                  <a:srgbClr val="0070C0"/>
                </a:solidFill>
              </a:rPr>
              <a:t>properties </a:t>
            </a:r>
            <a:r>
              <a:rPr lang="ko-KR" altLang="en-US" sz="1700" b="1" dirty="0">
                <a:solidFill>
                  <a:srgbClr val="0070C0"/>
                </a:solidFill>
              </a:rPr>
              <a:t>파일내용</a:t>
            </a:r>
            <a:r>
              <a:rPr lang="en-US" altLang="ko-KR" sz="1700" b="1" dirty="0">
                <a:solidFill>
                  <a:srgbClr val="0070C0"/>
                </a:solidFill>
              </a:rPr>
              <a:t>(</a:t>
            </a:r>
            <a:r>
              <a:rPr lang="en-US" altLang="ko-KR" sz="1700" b="1" dirty="0" err="1">
                <a:solidFill>
                  <a:srgbClr val="0070C0"/>
                </a:solidFill>
              </a:rPr>
              <a:t>intro_en.properties</a:t>
            </a:r>
            <a:r>
              <a:rPr lang="en-US" altLang="ko-KR" sz="1700" b="1" dirty="0">
                <a:solidFill>
                  <a:srgbClr val="0070C0"/>
                </a:solidFill>
              </a:rPr>
              <a:t>)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ko-KR" dirty="0"/>
              <a:t>TITLE=About Us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ko-KR" dirty="0"/>
              <a:t>GREETING=Thank you for visiting this site.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ko-KR" dirty="0"/>
              <a:t>CONTENT=We are a dedicated software development company.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ko-KR" dirty="0"/>
              <a:t>COMPANY_NAME=Duke Software Inc.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72CC46-13B4-4EDC-A3F4-11B88A2E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387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0E51E-7B1F-44B3-89E9-14503D5B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da-DK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A25ED-A3D7-4EBB-B730-4350052AC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fmt:setBundle</a:t>
            </a:r>
            <a:r>
              <a:rPr lang="en-US" altLang="ko-KR" b="1" dirty="0">
                <a:solidFill>
                  <a:srgbClr val="0070C0"/>
                </a:solidFill>
              </a:rPr>
              <a:t>&gt;:</a:t>
            </a:r>
            <a:r>
              <a:rPr lang="en-US" altLang="ko-KR" dirty="0"/>
              <a:t> </a:t>
            </a:r>
            <a:r>
              <a:rPr lang="en-US" altLang="ko-KR" sz="1900" dirty="0"/>
              <a:t>properties</a:t>
            </a:r>
            <a:r>
              <a:rPr lang="ko-KR" altLang="en-US" sz="1900" dirty="0"/>
              <a:t>파일의 </a:t>
            </a:r>
            <a:r>
              <a:rPr lang="ko-KR" altLang="en-US" sz="1900" b="1" dirty="0">
                <a:solidFill>
                  <a:srgbClr val="0070C0"/>
                </a:solidFill>
              </a:rPr>
              <a:t>대표명</a:t>
            </a:r>
            <a:r>
              <a:rPr lang="ko-KR" altLang="en-US" sz="1900" dirty="0"/>
              <a:t>을 지정하는 태그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sz="1700" dirty="0"/>
              <a:t>(</a:t>
            </a:r>
            <a:r>
              <a:rPr lang="ko-KR" altLang="en-US" sz="1700" dirty="0"/>
              <a:t>예</a:t>
            </a:r>
            <a:r>
              <a:rPr lang="en-US" altLang="ko-KR" sz="1700" dirty="0"/>
              <a:t>) &lt;</a:t>
            </a:r>
            <a:r>
              <a:rPr lang="en-US" altLang="ko-KR" sz="1700" b="1" dirty="0" err="1"/>
              <a:t>fmt:setBundle</a:t>
            </a:r>
            <a:r>
              <a:rPr lang="en-US" altLang="ko-KR" sz="1700" dirty="0"/>
              <a:t> </a:t>
            </a:r>
            <a:r>
              <a:rPr lang="en-US" altLang="ko-KR" sz="1700" dirty="0" err="1"/>
              <a:t>basename</a:t>
            </a:r>
            <a:r>
              <a:rPr lang="en-US" altLang="ko-KR" sz="1700" dirty="0"/>
              <a:t>=“properties/intro" /&gt;</a:t>
            </a:r>
          </a:p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fmt:message</a:t>
            </a:r>
            <a:r>
              <a:rPr lang="en-US" altLang="ko-KR" b="1" dirty="0">
                <a:solidFill>
                  <a:srgbClr val="0070C0"/>
                </a:solidFill>
              </a:rPr>
              <a:t>&gt;: </a:t>
            </a:r>
            <a:r>
              <a:rPr lang="en-US" altLang="ko-KR" sz="1900" dirty="0"/>
              <a:t>properties</a:t>
            </a:r>
            <a:r>
              <a:rPr lang="ko-KR" altLang="en-US" sz="1900" dirty="0"/>
              <a:t>파일에 있는 내용을 출력하는 태그</a:t>
            </a:r>
            <a:endParaRPr lang="ko-KR" altLang="en-US" dirty="0"/>
          </a:p>
          <a:p>
            <a:pPr lvl="1"/>
            <a:r>
              <a:rPr lang="da-DK" altLang="ko-KR" sz="1900" b="1" dirty="0"/>
              <a:t>&lt;fmt:setBundle&gt;, &lt;fmt:bundle&gt;, &lt;fmt:message&gt; </a:t>
            </a:r>
            <a:r>
              <a:rPr lang="ko-KR" altLang="en-US" sz="1900" b="1" dirty="0"/>
              <a:t>예제</a:t>
            </a:r>
            <a:r>
              <a:rPr lang="en-US" altLang="ko-KR" sz="1900" b="1" dirty="0"/>
              <a:t>1</a:t>
            </a:r>
          </a:p>
          <a:p>
            <a:pPr marL="457200" lvl="1" indent="0">
              <a:buNone/>
            </a:pPr>
            <a:r>
              <a:rPr lang="en-US" altLang="ko-KR" dirty="0"/>
              <a:t>&lt;%@</a:t>
            </a:r>
            <a:r>
              <a:rPr lang="en-US" altLang="ko-KR" dirty="0" err="1"/>
              <a:t>taglib</a:t>
            </a:r>
            <a:r>
              <a:rPr lang="en-US" altLang="ko-KR" dirty="0"/>
              <a:t> prefix="</a:t>
            </a:r>
            <a:r>
              <a:rPr lang="en-US" altLang="ko-KR" dirty="0" err="1"/>
              <a:t>fmt</a:t>
            </a:r>
            <a:r>
              <a:rPr lang="en-US" altLang="ko-KR" dirty="0"/>
              <a:t>" </a:t>
            </a:r>
            <a:r>
              <a:rPr lang="en-US" altLang="ko-KR" dirty="0" err="1"/>
              <a:t>uri</a:t>
            </a:r>
            <a:r>
              <a:rPr lang="en-US" altLang="ko-KR" dirty="0"/>
              <a:t>= 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 marL="457200" lvl="1" indent="0">
              <a:buNone/>
            </a:pPr>
            <a:r>
              <a:rPr lang="en-US" altLang="ko-KR" dirty="0"/>
              <a:t>&lt;HTML&gt;&lt;BODY&gt;</a:t>
            </a:r>
          </a:p>
          <a:p>
            <a:pPr marL="457200" lvl="1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fmt:setLocale</a:t>
            </a:r>
            <a:r>
              <a:rPr lang="en-US" altLang="ko-KR" dirty="0"/>
              <a:t> value="</a:t>
            </a:r>
            <a:r>
              <a:rPr lang="en-US" altLang="ko-KR" dirty="0" err="1"/>
              <a:t>en_us</a:t>
            </a:r>
            <a:r>
              <a:rPr lang="en-US" altLang="ko-KR" dirty="0"/>
              <a:t>"/&gt;</a:t>
            </a:r>
          </a:p>
          <a:p>
            <a:pPr marL="457200" lvl="1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fmt:bundle</a:t>
            </a:r>
            <a:r>
              <a:rPr lang="en-US" altLang="ko-KR" b="1" dirty="0"/>
              <a:t> </a:t>
            </a:r>
            <a:r>
              <a:rPr lang="en-US" altLang="ko-KR" dirty="0" err="1"/>
              <a:t>basename</a:t>
            </a:r>
            <a:r>
              <a:rPr lang="en-US" altLang="ko-KR" dirty="0"/>
              <a:t>= ＂properties/intro"&gt;</a:t>
            </a:r>
          </a:p>
          <a:p>
            <a:pPr marL="457200" lvl="1" indent="0">
              <a:buNone/>
            </a:pPr>
            <a:r>
              <a:rPr lang="en-US" altLang="ko-KR" dirty="0"/>
              <a:t>	&lt;H3&gt;&lt;</a:t>
            </a:r>
            <a:r>
              <a:rPr lang="en-US" altLang="ko-KR" b="1" dirty="0" err="1"/>
              <a:t>fmt:message</a:t>
            </a:r>
            <a:r>
              <a:rPr lang="en-US" altLang="ko-KR" b="1" dirty="0"/>
              <a:t> </a:t>
            </a:r>
            <a:r>
              <a:rPr lang="en-US" altLang="ko-KR" dirty="0"/>
              <a:t>key= "TITLE" /&gt;&lt;/H3&gt;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b="1" dirty="0" err="1"/>
              <a:t>fmt:message</a:t>
            </a:r>
            <a:r>
              <a:rPr lang="en-US" altLang="ko-KR" b="1" dirty="0"/>
              <a:t> </a:t>
            </a:r>
            <a:r>
              <a:rPr lang="en-US" altLang="ko-KR" dirty="0"/>
              <a:t>key= "GREETING" /&gt; &lt;BR&gt;&lt;BR&gt;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b="1" dirty="0" err="1"/>
              <a:t>fmt:message</a:t>
            </a:r>
            <a:r>
              <a:rPr lang="en-US" altLang="ko-KR" b="1" dirty="0"/>
              <a:t> </a:t>
            </a:r>
            <a:r>
              <a:rPr lang="en-US" altLang="ko-KR" dirty="0"/>
              <a:t>key= "CONTENT" /&gt; &lt;BR&gt;&lt;BR&gt;</a:t>
            </a:r>
          </a:p>
          <a:p>
            <a:pPr marL="457200" lvl="1" indent="0">
              <a:buNone/>
            </a:pPr>
            <a:r>
              <a:rPr lang="en-US" altLang="ko-KR" dirty="0"/>
              <a:t>	&lt;FONT size="2"&gt;&lt;</a:t>
            </a:r>
            <a:r>
              <a:rPr lang="en-US" altLang="ko-KR" b="1" dirty="0" err="1"/>
              <a:t>fmt:message</a:t>
            </a:r>
            <a:r>
              <a:rPr lang="en-US" altLang="ko-KR" b="1" dirty="0"/>
              <a:t> </a:t>
            </a:r>
            <a:r>
              <a:rPr lang="en-US" altLang="ko-KR" dirty="0"/>
              <a:t>key= "COMPANY_NAME" /&gt;&lt;/FONT&gt;</a:t>
            </a:r>
          </a:p>
          <a:p>
            <a:pPr marL="457200" lvl="1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fmt:bundle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&lt;/BODY&gt; &lt;/HTML&gt;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08B71-9C7C-4C50-BD9C-5EA58649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443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E4F78-3AA4-403F-98A6-9E5629AC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altLang="ko-KR" sz="2400" b="1" dirty="0"/>
              <a:t>&lt;fmt:setBundle&gt;, &lt;fmt:bundle&gt;, &lt;fmt:message&gt; </a:t>
            </a:r>
            <a:r>
              <a:rPr lang="ko-KR" altLang="en-US" sz="2400" dirty="0"/>
              <a:t>예제</a:t>
            </a:r>
            <a:r>
              <a:rPr lang="en-US" altLang="ko-KR" sz="2400" dirty="0"/>
              <a:t>2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0437C-5F7C-4ACA-9D93-4D0B1EE28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&lt;%@</a:t>
            </a:r>
            <a:r>
              <a:rPr lang="en-US" altLang="ko-KR" dirty="0" err="1"/>
              <a:t>taglib</a:t>
            </a:r>
            <a:r>
              <a:rPr lang="en-US" altLang="ko-KR" dirty="0"/>
              <a:t> prefix= "</a:t>
            </a:r>
            <a:r>
              <a:rPr lang="en-US" altLang="ko-KR" dirty="0" err="1"/>
              <a:t>fmt</a:t>
            </a:r>
            <a:r>
              <a:rPr lang="en-US" altLang="ko-KR" dirty="0"/>
              <a:t>" </a:t>
            </a:r>
            <a:r>
              <a:rPr lang="en-US" altLang="ko-KR" dirty="0" err="1"/>
              <a:t>uri</a:t>
            </a:r>
            <a:r>
              <a:rPr lang="en-US" altLang="ko-KR" dirty="0"/>
              <a:t>= 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fmt:setBundle</a:t>
            </a:r>
            <a:r>
              <a:rPr lang="en-US" altLang="ko-KR" b="1" dirty="0"/>
              <a:t> </a:t>
            </a:r>
            <a:r>
              <a:rPr lang="en-US" altLang="ko-KR" dirty="0" err="1"/>
              <a:t>basename</a:t>
            </a:r>
            <a:r>
              <a:rPr lang="en-US" altLang="ko-KR" dirty="0"/>
              <a:t>= “properties/intro" /&gt;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&lt;</a:t>
            </a:r>
            <a:r>
              <a:rPr lang="en-US" altLang="ko-KR" b="1" dirty="0" err="1"/>
              <a:t>fmt:message</a:t>
            </a:r>
            <a:r>
              <a:rPr lang="en-US" altLang="ko-KR" b="1" dirty="0"/>
              <a:t> </a:t>
            </a:r>
            <a:r>
              <a:rPr lang="en-US" altLang="ko-KR" dirty="0"/>
              <a:t>var= "title" key= "TITLE" /&gt;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&lt;</a:t>
            </a:r>
            <a:r>
              <a:rPr lang="en-US" altLang="ko-KR" b="1" dirty="0" err="1"/>
              <a:t>fmt:message</a:t>
            </a:r>
            <a:r>
              <a:rPr lang="en-US" altLang="ko-KR" b="1" dirty="0"/>
              <a:t> </a:t>
            </a:r>
            <a:r>
              <a:rPr lang="en-US" altLang="ko-KR" dirty="0"/>
              <a:t>var= "greeting" key= "GREETING" /&gt;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&lt;</a:t>
            </a:r>
            <a:r>
              <a:rPr lang="en-US" altLang="ko-KR" b="1" dirty="0" err="1"/>
              <a:t>fmt:message</a:t>
            </a:r>
            <a:r>
              <a:rPr lang="en-US" altLang="ko-KR" b="1" dirty="0"/>
              <a:t> </a:t>
            </a:r>
            <a:r>
              <a:rPr lang="en-US" altLang="ko-KR" dirty="0"/>
              <a:t>var= "content" key= "CONTENT" /&gt;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&lt;</a:t>
            </a:r>
            <a:r>
              <a:rPr lang="en-US" altLang="ko-KR" b="1" dirty="0" err="1"/>
              <a:t>fmt:message</a:t>
            </a:r>
            <a:r>
              <a:rPr lang="en-US" altLang="ko-KR" b="1" dirty="0"/>
              <a:t> </a:t>
            </a:r>
            <a:r>
              <a:rPr lang="en-US" altLang="ko-KR" dirty="0"/>
              <a:t>var= "</a:t>
            </a:r>
            <a:r>
              <a:rPr lang="en-US" altLang="ko-KR" dirty="0" err="1"/>
              <a:t>companyName</a:t>
            </a:r>
            <a:r>
              <a:rPr lang="en-US" altLang="ko-KR" dirty="0"/>
              <a:t>" key= "COMPANY_NAME" /&gt;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&lt;HTML&gt;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 &lt;HEAD&gt;&lt;TITLE&gt;</a:t>
            </a:r>
            <a:r>
              <a:rPr lang="en-US" altLang="ko-KR" b="1" dirty="0">
                <a:solidFill>
                  <a:srgbClr val="0070C0"/>
                </a:solidFill>
              </a:rPr>
              <a:t>${title}</a:t>
            </a:r>
            <a:r>
              <a:rPr lang="en-US" altLang="ko-KR" dirty="0"/>
              <a:t>&lt;/TITLE&gt;&lt;/HEAD&gt;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  &lt;BODY&gt;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      &lt;H3</a:t>
            </a:r>
            <a:r>
              <a:rPr lang="en-US" altLang="ko-KR" b="1" dirty="0">
                <a:solidFill>
                  <a:srgbClr val="0070C0"/>
                </a:solidFill>
              </a:rPr>
              <a:t>&gt;${title}</a:t>
            </a:r>
            <a:r>
              <a:rPr lang="en-US" altLang="ko-KR" dirty="0"/>
              <a:t>&lt;/H3&gt;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      </a:t>
            </a:r>
            <a:r>
              <a:rPr lang="en-US" altLang="ko-KR" b="1" dirty="0">
                <a:solidFill>
                  <a:srgbClr val="0070C0"/>
                </a:solidFill>
              </a:rPr>
              <a:t>${greeting} </a:t>
            </a:r>
            <a:r>
              <a:rPr lang="en-US" altLang="ko-KR" dirty="0"/>
              <a:t>&lt;BR&gt;&lt;BR&gt;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      </a:t>
            </a:r>
            <a:r>
              <a:rPr lang="en-US" altLang="ko-KR" b="1" dirty="0">
                <a:solidFill>
                  <a:srgbClr val="0070C0"/>
                </a:solidFill>
              </a:rPr>
              <a:t>${content} </a:t>
            </a:r>
            <a:r>
              <a:rPr lang="en-US" altLang="ko-KR" dirty="0"/>
              <a:t>&lt;BR&gt;&lt;BR&gt;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      &lt;FONT size=2&gt;</a:t>
            </a:r>
            <a:r>
              <a:rPr lang="en-US" altLang="ko-KR" b="1" dirty="0">
                <a:solidFill>
                  <a:srgbClr val="0070C0"/>
                </a:solidFill>
              </a:rPr>
              <a:t>${</a:t>
            </a:r>
            <a:r>
              <a:rPr lang="en-US" altLang="ko-KR" b="1" dirty="0" err="1">
                <a:solidFill>
                  <a:srgbClr val="0070C0"/>
                </a:solidFill>
              </a:rPr>
              <a:t>companyName</a:t>
            </a:r>
            <a:r>
              <a:rPr lang="en-US" altLang="ko-KR" b="1" dirty="0">
                <a:solidFill>
                  <a:srgbClr val="0070C0"/>
                </a:solidFill>
              </a:rPr>
              <a:t>}</a:t>
            </a:r>
            <a:r>
              <a:rPr lang="en-US" altLang="ko-KR" dirty="0"/>
              <a:t>&lt;/FONT&gt;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       &lt;/BODY&gt;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8B17-A537-4BF6-94F4-83C5E311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314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AFB4D-AD7E-4DF1-92A9-A5BCDA19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3BD7-AF44-4781-8D81-E4DE2DEAF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fmt:bundle</a:t>
            </a:r>
            <a:r>
              <a:rPr lang="en-US" altLang="ko-KR" b="1" dirty="0">
                <a:solidFill>
                  <a:srgbClr val="0070C0"/>
                </a:solidFill>
              </a:rPr>
              <a:t>&gt; 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fmt:setBundle</a:t>
            </a:r>
            <a:r>
              <a:rPr lang="en-US" altLang="ko-KR" dirty="0"/>
              <a:t>&gt;</a:t>
            </a:r>
            <a:r>
              <a:rPr lang="ko-KR" altLang="en-US" dirty="0"/>
              <a:t>처럼 </a:t>
            </a:r>
            <a:r>
              <a:rPr lang="ko-KR" altLang="en-US" dirty="0" err="1"/>
              <a:t>프로퍼티</a:t>
            </a:r>
            <a:r>
              <a:rPr lang="ko-KR" altLang="en-US" dirty="0"/>
              <a:t> 파일의 </a:t>
            </a:r>
            <a:r>
              <a:rPr lang="ko-KR" altLang="en-US" dirty="0" err="1"/>
              <a:t>대표명</a:t>
            </a:r>
            <a:r>
              <a:rPr lang="ko-KR" altLang="en-US" dirty="0"/>
              <a:t> 지정에 사용되지만</a:t>
            </a:r>
            <a:r>
              <a:rPr lang="en-US" altLang="ko-KR" dirty="0"/>
              <a:t>, </a:t>
            </a:r>
            <a:r>
              <a:rPr lang="ko-KR" altLang="en-US" dirty="0"/>
              <a:t>시작 태그와 끝 태그 사이에 있는 코드만 영향을 미침</a:t>
            </a:r>
            <a:endParaRPr lang="en-US" altLang="ko-KR" dirty="0"/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fmt:bundle</a:t>
            </a:r>
            <a:r>
              <a:rPr lang="en-US" altLang="ko-KR" b="1" dirty="0"/>
              <a:t> </a:t>
            </a:r>
            <a:r>
              <a:rPr lang="en-US" altLang="ko-KR" dirty="0" err="1"/>
              <a:t>basename</a:t>
            </a:r>
            <a:r>
              <a:rPr lang="en-US" altLang="ko-KR" dirty="0"/>
              <a:t>= “Intro” &gt;</a:t>
            </a:r>
          </a:p>
          <a:p>
            <a:pPr marL="914400" lvl="2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fmt:message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 "title" key= "TITLE" /&gt;</a:t>
            </a:r>
          </a:p>
          <a:p>
            <a:pPr marL="914400" lvl="2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fmt:message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 "greeting" key= "GREETING" /&gt;</a:t>
            </a:r>
          </a:p>
          <a:p>
            <a:pPr marL="914400" lvl="2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fmt:message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 "content" key= "CONTENT" /&gt;</a:t>
            </a:r>
          </a:p>
          <a:p>
            <a:pPr marL="914400" lvl="2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fmt:message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 "</a:t>
            </a:r>
            <a:r>
              <a:rPr lang="en-US" altLang="ko-KR" dirty="0" err="1"/>
              <a:t>companyName</a:t>
            </a:r>
            <a:r>
              <a:rPr lang="en-US" altLang="ko-KR" dirty="0"/>
              <a:t>" key= "COMPANY_NAME" /&gt;</a:t>
            </a:r>
          </a:p>
          <a:p>
            <a:pPr marL="457200" lvl="1" indent="0">
              <a:lnSpc>
                <a:spcPct val="110000"/>
              </a:lnSpc>
              <a:spcAft>
                <a:spcPts val="2400"/>
              </a:spcAft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fmt:bundle</a:t>
            </a:r>
            <a:r>
              <a:rPr lang="en-US" altLang="ko-KR" dirty="0"/>
              <a:t>&gt;</a:t>
            </a:r>
          </a:p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/>
              <a:t>프로퍼티 파일에 변수 사용 가능</a:t>
            </a:r>
            <a:r>
              <a:rPr lang="en-US" altLang="ko-KR" sz="1700" dirty="0"/>
              <a:t>(</a:t>
            </a:r>
            <a:r>
              <a:rPr lang="ko-KR" altLang="en-US" sz="1700" dirty="0"/>
              <a:t>단</a:t>
            </a:r>
            <a:r>
              <a:rPr lang="en-US" altLang="ko-KR" sz="1700" dirty="0"/>
              <a:t>, </a:t>
            </a:r>
            <a:r>
              <a:rPr lang="ko-KR" altLang="en-US" sz="1700" dirty="0"/>
              <a:t>영문의 변수 이름이 아니라 </a:t>
            </a:r>
            <a:r>
              <a:rPr lang="ko-KR" altLang="en-US" sz="1700" b="1" dirty="0">
                <a:solidFill>
                  <a:srgbClr val="0070C0"/>
                </a:solidFill>
              </a:rPr>
              <a:t>숫자로 된   인덱스 값</a:t>
            </a:r>
            <a:r>
              <a:rPr lang="ko-KR" altLang="en-US" sz="1700" dirty="0"/>
              <a:t>으로 변수를 표시함</a:t>
            </a:r>
            <a:r>
              <a:rPr lang="en-US" altLang="ko-KR" sz="1700" dirty="0"/>
              <a:t>)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GREETING=</a:t>
            </a:r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{0}</a:t>
            </a:r>
            <a:r>
              <a:rPr lang="ko-KR" altLang="en-US" dirty="0"/>
              <a:t>님 </a:t>
            </a:r>
            <a:r>
              <a:rPr lang="en-US" altLang="ko-KR" b="1" dirty="0">
                <a:solidFill>
                  <a:srgbClr val="0070C0"/>
                </a:solidFill>
              </a:rPr>
              <a:t>{1}</a:t>
            </a:r>
            <a:r>
              <a:rPr lang="ko-KR" altLang="en-US" dirty="0"/>
              <a:t>번째 방문하셨군요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fmt:message</a:t>
            </a:r>
            <a:r>
              <a:rPr lang="en-US" altLang="ko-KR" dirty="0"/>
              <a:t> var="greeting" key="GREETING" &gt;</a:t>
            </a:r>
          </a:p>
          <a:p>
            <a:pPr marL="914400" lvl="2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da-DK" altLang="ko-KR" b="1" dirty="0">
                <a:solidFill>
                  <a:srgbClr val="0070C0"/>
                </a:solidFill>
              </a:rPr>
              <a:t>&lt;fmt:param&gt;</a:t>
            </a:r>
            <a:r>
              <a:rPr lang="ko-KR" altLang="en-US" b="1" dirty="0">
                <a:solidFill>
                  <a:srgbClr val="0070C0"/>
                </a:solidFill>
              </a:rPr>
              <a:t>홍길동</a:t>
            </a:r>
            <a:r>
              <a:rPr lang="da-DK" altLang="ko-KR" b="1" dirty="0">
                <a:solidFill>
                  <a:srgbClr val="0070C0"/>
                </a:solidFill>
              </a:rPr>
              <a:t>&lt;/fmt:param&gt;</a:t>
            </a:r>
          </a:p>
          <a:p>
            <a:pPr marL="914400" lvl="2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pt-BR" altLang="ko-KR" b="1" dirty="0">
                <a:solidFill>
                  <a:srgbClr val="0070C0"/>
                </a:solidFill>
              </a:rPr>
              <a:t>&lt;fmt:param&gt;3&lt;/fmt:param&gt;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fmt:message</a:t>
            </a:r>
            <a:r>
              <a:rPr lang="en-US" altLang="ko-KR" dirty="0"/>
              <a:t>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BD408-3E89-409B-B362-EA43286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144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1AE5-814F-4A33-9CB5-A51ED382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맑은 고딕" panose="020B0503020000020004" pitchFamily="50" charset="-127"/>
                <a:cs typeface="+mj-cs"/>
              </a:rPr>
              <a:t>&lt;fmt:setBundle&gt;, &lt;fmt:bundle&gt;, &lt;fmt:message&gt;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맑은 고딕" panose="020B0503020000020004" pitchFamily="50" charset="-127"/>
                <a:cs typeface="+mj-cs"/>
              </a:rPr>
              <a:t>예제</a:t>
            </a:r>
            <a:r>
              <a:rPr lang="en-US" altLang="ko-KR" sz="2400" dirty="0">
                <a:solidFill>
                  <a:prstClr val="black"/>
                </a:solidFill>
                <a:latin typeface="Calibri Light"/>
                <a:ea typeface="맑은 고딕" panose="020B0503020000020004" pitchFamily="50" charset="-127"/>
              </a:rPr>
              <a:t>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84E81-5334-488A-89B8-35C69893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5029"/>
            <a:ext cx="7886700" cy="531443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/>
              <a:t>&lt;%@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 "</a:t>
            </a:r>
            <a:r>
              <a:rPr lang="en-US" altLang="ko-KR" sz="1600" dirty="0" err="1"/>
              <a:t>fmt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 "http://java.sun.com/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fmt</a:t>
            </a:r>
            <a:r>
              <a:rPr lang="en-US" altLang="ko-KR" sz="1600" dirty="0"/>
              <a:t>" %&gt;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fmt:setBundle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basename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i="1" dirty="0">
                <a:latin typeface="Consolas" panose="020B0609020204030204" pitchFamily="49" charset="0"/>
              </a:rPr>
              <a:t>"properties/intro"/&gt;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fmt:message</a:t>
            </a:r>
            <a:r>
              <a:rPr lang="en-US" altLang="ko-KR" sz="1600" dirty="0">
                <a:latin typeface="Consolas" panose="020B0609020204030204" pitchFamily="49" charset="0"/>
              </a:rPr>
              <a:t> var= </a:t>
            </a:r>
            <a:r>
              <a:rPr lang="en-US" altLang="ko-KR" sz="1600" i="1" dirty="0">
                <a:latin typeface="Consolas" panose="020B0609020204030204" pitchFamily="49" charset="0"/>
              </a:rPr>
              <a:t>"title" key= "TITLE" /&gt;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fmt:message</a:t>
            </a: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var=</a:t>
            </a:r>
            <a:r>
              <a:rPr lang="en-US" altLang="ko-KR" sz="16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"greeting" key="GREETING" 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fmt:param</a:t>
            </a: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fmt:param</a:t>
            </a: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pt-BR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	&lt;fmt:param&gt;3&lt;/fmt:param&gt;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fmt:message</a:t>
            </a: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fmt:message</a:t>
            </a:r>
            <a:r>
              <a:rPr lang="en-US" altLang="ko-KR" sz="1600" dirty="0">
                <a:latin typeface="Consolas" panose="020B0609020204030204" pitchFamily="49" charset="0"/>
              </a:rPr>
              <a:t> var= </a:t>
            </a:r>
            <a:r>
              <a:rPr lang="en-US" altLang="ko-KR" sz="1600" i="1" dirty="0">
                <a:latin typeface="Consolas" panose="020B0609020204030204" pitchFamily="49" charset="0"/>
              </a:rPr>
              <a:t>"content" key= "CONTENT" /&gt;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fmt:message</a:t>
            </a:r>
            <a:r>
              <a:rPr lang="en-US" altLang="ko-KR" sz="1600" dirty="0">
                <a:latin typeface="Consolas" panose="020B0609020204030204" pitchFamily="49" charset="0"/>
              </a:rPr>
              <a:t> var= </a:t>
            </a:r>
            <a:r>
              <a:rPr lang="en-US" altLang="ko-KR" sz="1600" i="1" dirty="0"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latin typeface="Consolas" panose="020B0609020204030204" pitchFamily="49" charset="0"/>
              </a:rPr>
              <a:t>companyName</a:t>
            </a:r>
            <a:r>
              <a:rPr lang="en-US" altLang="ko-KR" sz="1600" i="1" dirty="0">
                <a:latin typeface="Consolas" panose="020B0609020204030204" pitchFamily="49" charset="0"/>
              </a:rPr>
              <a:t>" key= "COMPANY_NAME" /&gt;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&lt;H3&gt;${title}&lt;/H3&gt;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${greeting} &lt;BR&gt;&lt;BR&gt;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${content} &lt;BR&gt;&lt;BR&gt;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fr-FR" altLang="ko-KR" sz="1600" dirty="0">
                <a:latin typeface="Consolas" panose="020B0609020204030204" pitchFamily="49" charset="0"/>
              </a:rPr>
              <a:t>&lt;FONT size=</a:t>
            </a:r>
            <a:r>
              <a:rPr lang="fr-FR" altLang="ko-KR" sz="1600" i="1" dirty="0">
                <a:latin typeface="Consolas" panose="020B0609020204030204" pitchFamily="49" charset="0"/>
              </a:rPr>
              <a:t>2&gt;${companyName}&lt;/FONT&gt;</a:t>
            </a:r>
            <a:endParaRPr lang="fr-FR" altLang="ko-KR" sz="1600" dirty="0"/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/>
              <a:t>&lt;/BODY&gt;</a:t>
            </a:r>
          </a:p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FB788-F352-467B-AD61-A4B9A8CF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38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AFB4D-AD7E-4DF1-92A9-A5BCDA19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JSTL: </a:t>
            </a:r>
            <a:r>
              <a:rPr lang="ko-KR" altLang="en-US" dirty="0" err="1"/>
              <a:t>포맷팅</a:t>
            </a:r>
            <a:r>
              <a:rPr lang="en-US" altLang="ko-KR" dirty="0"/>
              <a:t>(formatting) </a:t>
            </a:r>
            <a:r>
              <a:rPr lang="ko-KR" altLang="en-US" dirty="0"/>
              <a:t>라이브러리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3BD7-AF44-4781-8D81-E4DE2DEAF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fmt:requestEncoding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  <a:r>
              <a:rPr lang="en-US" altLang="ko-KR" dirty="0"/>
              <a:t>: </a:t>
            </a:r>
            <a:r>
              <a:rPr lang="ko-KR" altLang="en-US" sz="1800" dirty="0"/>
              <a:t>내부적으로 </a:t>
            </a:r>
            <a:r>
              <a:rPr lang="en-US" altLang="ko-KR" sz="1800" dirty="0" err="1"/>
              <a:t>setCharacterEncoding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    호출하는 태그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&lt;</a:t>
            </a:r>
            <a:r>
              <a:rPr lang="en-US" altLang="ko-KR" dirty="0" err="1"/>
              <a:t>fmt:requestEncoding</a:t>
            </a:r>
            <a:r>
              <a:rPr lang="en-US" altLang="ko-KR" dirty="0"/>
              <a:t> value= "UTF-8" /&gt;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BD408-3E89-409B-B362-EA43286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216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A477A-437A-4C3C-BCD0-7254F19B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JSTL: </a:t>
            </a:r>
            <a:r>
              <a:rPr lang="ko-KR" altLang="en-US"/>
              <a:t>함수</a:t>
            </a:r>
            <a:r>
              <a:rPr lang="en-US" altLang="ko-KR"/>
              <a:t>(functions) </a:t>
            </a:r>
            <a:r>
              <a:rPr lang="ko-KR" altLang="en-US"/>
              <a:t>라이브러리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C129E-9C62-4245-9006-7A7DE34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5029"/>
            <a:ext cx="8515350" cy="5314430"/>
          </a:xfrm>
        </p:spPr>
        <p:txBody>
          <a:bodyPr/>
          <a:lstStyle/>
          <a:p>
            <a:pPr marL="0" lvl="0" indent="0">
              <a:buNone/>
            </a:pPr>
            <a:r>
              <a:rPr lang="it-IT" altLang="ko-KR" b="1" dirty="0">
                <a:solidFill>
                  <a:srgbClr val="0070C0"/>
                </a:solidFill>
              </a:rPr>
              <a:t>&lt;%@ taglib prefix= "fn"uri="http://java.sun.com/jsp/jstl/functions"%&gt;</a:t>
            </a:r>
          </a:p>
          <a:p>
            <a:pPr lvl="0"/>
            <a:r>
              <a:rPr lang="en-US" altLang="ko-KR" dirty="0"/>
              <a:t>EL </a:t>
            </a:r>
            <a:r>
              <a:rPr lang="ko-KR" altLang="en-US" dirty="0"/>
              <a:t>식 안에서 사용할 수 있는 </a:t>
            </a:r>
            <a:r>
              <a:rPr lang="en-US" altLang="ko-KR" dirty="0"/>
              <a:t>EL </a:t>
            </a:r>
            <a:r>
              <a:rPr lang="ko-KR" altLang="en-US" dirty="0"/>
              <a:t>함수들의 라이브러리</a:t>
            </a:r>
          </a:p>
          <a:p>
            <a:pPr marL="0" lvl="0" indent="0">
              <a:buNone/>
            </a:pPr>
            <a:r>
              <a:rPr lang="en-US" altLang="ko-KR" sz="1800" dirty="0"/>
              <a:t>     (</a:t>
            </a: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toUpperCase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문자열에 포함된 모든 영문 소문자를 영문 대문자로 바꿈</a:t>
            </a:r>
          </a:p>
          <a:p>
            <a:pPr marL="457200" lvl="1" indent="0">
              <a:buNone/>
            </a:pPr>
            <a:r>
              <a:rPr lang="en-US" altLang="ko-KR" dirty="0"/>
              <a:t>    ${</a:t>
            </a:r>
            <a:r>
              <a:rPr lang="en-US" altLang="ko-KR" dirty="0" err="1"/>
              <a:t>fn:toUpperCase</a:t>
            </a:r>
            <a:r>
              <a:rPr lang="en-US" altLang="ko-KR" dirty="0"/>
              <a:t>("Hello")</a:t>
            </a:r>
          </a:p>
          <a:p>
            <a:pPr marL="0" indent="0">
              <a:buNone/>
            </a:pPr>
            <a:r>
              <a:rPr lang="en-US" altLang="ko-KR" sz="1800" dirty="0"/>
              <a:t>      (</a:t>
            </a:r>
            <a:r>
              <a:rPr lang="ko-KR" altLang="en-US" sz="1800" dirty="0"/>
              <a:t>예</a:t>
            </a:r>
            <a:r>
              <a:rPr lang="en-US" altLang="ko-KR" sz="1800" dirty="0"/>
              <a:t>) substring: </a:t>
            </a:r>
            <a:r>
              <a:rPr lang="ko-KR" altLang="en-US" sz="1800" dirty="0"/>
              <a:t>정해진 인덱스 범위의 문자열을 추출함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400" dirty="0"/>
              <a:t>인덱스</a:t>
            </a:r>
            <a:r>
              <a:rPr lang="en-US" altLang="ko-KR" sz="1400" dirty="0"/>
              <a:t>: 0</a:t>
            </a:r>
            <a:r>
              <a:rPr lang="ko-KR" altLang="en-US" sz="1400" dirty="0"/>
              <a:t>부터 시작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dirty="0"/>
              <a:t>     ${</a:t>
            </a:r>
            <a:r>
              <a:rPr lang="en-US" altLang="ko-KR" dirty="0" err="1"/>
              <a:t>fn:substring</a:t>
            </a:r>
            <a:r>
              <a:rPr lang="en-US" altLang="ko-KR" dirty="0"/>
              <a:t>("</a:t>
            </a:r>
            <a:r>
              <a:rPr lang="ko-KR" altLang="en-US" dirty="0" err="1"/>
              <a:t>도레미파솔라시도</a:t>
            </a:r>
            <a:r>
              <a:rPr lang="en-US" altLang="ko-KR" dirty="0"/>
              <a:t>", 3, 6)}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307B0B-7924-4A9E-9F16-4C2C57FA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508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z="3200" dirty="0"/>
              <a:t>함수 라이브러리에 있는 함수들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628650" y="1010700"/>
          <a:ext cx="7110499" cy="538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6582694" imgH="4982270" progId="Paint.Picture">
                  <p:embed/>
                </p:oleObj>
              </mc:Choice>
              <mc:Fallback>
                <p:oleObj name="비트맵 이미지" r:id="rId2" imgW="6582694" imgH="4982270" progId="Paint.Picture">
                  <p:embed/>
                  <p:pic>
                    <p:nvPicPr>
                      <p:cNvPr id="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010700"/>
                        <a:ext cx="7110499" cy="5380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56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4820-65CC-4DE4-9E59-DA3DBFCB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</a:t>
            </a:r>
            <a:r>
              <a:rPr lang="ko-KR" altLang="en-US" sz="3200" dirty="0"/>
              <a:t>에 쓸 수 있는 식</a:t>
            </a:r>
            <a:r>
              <a:rPr lang="en-US" altLang="ko-KR" sz="2800" b="0" dirty="0"/>
              <a:t>(expression)</a:t>
            </a: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966BB-72DF-4958-BA86-2C900E7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4150636-4FE6-B9D4-5C28-4CB0E1D9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41567"/>
              </p:ext>
            </p:extLst>
          </p:nvPr>
        </p:nvGraphicFramePr>
        <p:xfrm>
          <a:off x="628650" y="1098062"/>
          <a:ext cx="8131051" cy="4179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88">
                  <a:extLst>
                    <a:ext uri="{9D8B030D-6E8A-4147-A177-3AD203B41FA5}">
                      <a16:colId xmlns:a16="http://schemas.microsoft.com/office/drawing/2014/main" val="872852661"/>
                    </a:ext>
                  </a:extLst>
                </a:gridCol>
                <a:gridCol w="564678">
                  <a:extLst>
                    <a:ext uri="{9D8B030D-6E8A-4147-A177-3AD203B41FA5}">
                      <a16:colId xmlns:a16="http://schemas.microsoft.com/office/drawing/2014/main" val="291813343"/>
                    </a:ext>
                  </a:extLst>
                </a:gridCol>
                <a:gridCol w="4395353">
                  <a:extLst>
                    <a:ext uri="{9D8B030D-6E8A-4147-A177-3AD203B41FA5}">
                      <a16:colId xmlns:a16="http://schemas.microsoft.com/office/drawing/2014/main" val="379724274"/>
                    </a:ext>
                  </a:extLst>
                </a:gridCol>
                <a:gridCol w="140823">
                  <a:extLst>
                    <a:ext uri="{9D8B030D-6E8A-4147-A177-3AD203B41FA5}">
                      <a16:colId xmlns:a16="http://schemas.microsoft.com/office/drawing/2014/main" val="4268447805"/>
                    </a:ext>
                  </a:extLst>
                </a:gridCol>
                <a:gridCol w="1759709">
                  <a:extLst>
                    <a:ext uri="{9D8B030D-6E8A-4147-A177-3AD203B41FA5}">
                      <a16:colId xmlns:a16="http://schemas.microsoft.com/office/drawing/2014/main" val="883235974"/>
                    </a:ext>
                  </a:extLst>
                </a:gridCol>
              </a:tblGrid>
              <a:tr h="3323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2739"/>
                  </a:ext>
                </a:extLst>
              </a:tr>
              <a:tr h="531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내장객체 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session.setAttribute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(“grade”,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member_grade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 id }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 grade 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02741"/>
                  </a:ext>
                </a:extLst>
              </a:tr>
              <a:tr h="3323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자바빈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&lt;jsp:useBean id=“boardVo” class=“board.BoardVo” /&gt;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 boardVo.writer 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 boardVo.writer 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196154"/>
                  </a:ext>
                </a:extLst>
              </a:tr>
              <a:tr h="9637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연산식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2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 param.str1 == param.str2}</a:t>
                      </a:r>
                    </a:p>
                    <a:p>
                      <a:pPr lvl="2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 (num1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0) and (num2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0) }</a:t>
                      </a:r>
                    </a:p>
                    <a:p>
                      <a:pPr lvl="2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 (empty param.id) ? “guest” : param.id 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39015"/>
                  </a:ext>
                </a:extLst>
              </a:tr>
              <a:tr h="201892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algn="ctr" latinLnBrk="1">
                        <a:spcAft>
                          <a:spcPts val="600"/>
                        </a:spcAft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600"/>
                        </a:spcAft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600"/>
                        </a:spcAft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600"/>
                        </a:spcAft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3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MathUtil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latinLnBrk="1">
                        <a:spcAft>
                          <a:spcPts val="3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public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checkEven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(int num){ </a:t>
                      </a:r>
                    </a:p>
                    <a:p>
                      <a:pPr latinLnBrk="1">
                        <a:spcAft>
                          <a:spcPts val="3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return num%2 == 0; </a:t>
                      </a:r>
                    </a:p>
                    <a:p>
                      <a:pPr latinLnBrk="1">
                        <a:spcAft>
                          <a:spcPts val="3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} </a:t>
                      </a:r>
                    </a:p>
                    <a:p>
                      <a:pPr latinLnBrk="1">
                        <a:spcAft>
                          <a:spcPts val="3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--------------------------------------------------------</a:t>
                      </a:r>
                    </a:p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jsp:useBean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id=“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mathUtil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class=“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util.MathUtil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짝수 일까요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mathUtil.checkEven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(5)}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373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10109B5-CCE9-C666-E029-B9E9710F448B}"/>
              </a:ext>
            </a:extLst>
          </p:cNvPr>
          <p:cNvSpPr txBox="1"/>
          <p:nvPr/>
        </p:nvSpPr>
        <p:spPr>
          <a:xfrm>
            <a:off x="628650" y="5609492"/>
            <a:ext cx="8131050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※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스크립트릿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(&lt;% … %&gt;)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정의된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변수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EL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직접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쓸 수는 없고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pageContext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저장하거나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자바빈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정의한 후 사용할 수 있음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D85A04-BC5F-166A-C3D9-132EF876E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30431"/>
              </p:ext>
            </p:extLst>
          </p:nvPr>
        </p:nvGraphicFramePr>
        <p:xfrm>
          <a:off x="628650" y="5269758"/>
          <a:ext cx="8131051" cy="33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88">
                  <a:extLst>
                    <a:ext uri="{9D8B030D-6E8A-4147-A177-3AD203B41FA5}">
                      <a16:colId xmlns:a16="http://schemas.microsoft.com/office/drawing/2014/main" val="3566388568"/>
                    </a:ext>
                  </a:extLst>
                </a:gridCol>
                <a:gridCol w="564678">
                  <a:extLst>
                    <a:ext uri="{9D8B030D-6E8A-4147-A177-3AD203B41FA5}">
                      <a16:colId xmlns:a16="http://schemas.microsoft.com/office/drawing/2014/main" val="1673544496"/>
                    </a:ext>
                  </a:extLst>
                </a:gridCol>
                <a:gridCol w="4394184">
                  <a:extLst>
                    <a:ext uri="{9D8B030D-6E8A-4147-A177-3AD203B41FA5}">
                      <a16:colId xmlns:a16="http://schemas.microsoft.com/office/drawing/2014/main" val="3708661574"/>
                    </a:ext>
                  </a:extLst>
                </a:gridCol>
                <a:gridCol w="1901701">
                  <a:extLst>
                    <a:ext uri="{9D8B030D-6E8A-4147-A177-3AD203B41FA5}">
                      <a16:colId xmlns:a16="http://schemas.microsoft.com/office/drawing/2014/main" val="3520833779"/>
                    </a:ext>
                  </a:extLst>
                </a:gridCol>
              </a:tblGrid>
              <a:tr h="3323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JSTL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c:set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var=“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value=“member” target=“String /&gt;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60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${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4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6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0F989-10D3-4402-A0C3-141289AD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라이브러리 예제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1298C-A18C-4AB3-A11C-564A7EC7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5029"/>
            <a:ext cx="7886700" cy="531443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fr-FR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pt-BR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</a:t>
            </a:r>
            <a:r>
              <a:rPr lang="pt-B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pt-B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pt-B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pt-BR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fn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jstl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/functions"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여러가지 인사말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c:set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"greeting"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"How are you?" 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본래의 문자열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${greeting}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모두 대문자로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${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fn:toUpperCase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(greeting)}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모두 소문자로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${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fn:toLowerCase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(greeting)}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are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위치는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? ${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fn:indexOf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(greeting, "are")}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are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were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로 바꾸면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? ${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fn:replace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(greeting, "are", "were")}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문자열의 길이는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? ${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fn:length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(greeting)}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c:set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"greetings"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fn:split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(greeting,' ')}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c:forEach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"greet"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${greetings}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${greet}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c:forEach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배열의 각 항목을 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콤머로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구분해서 표시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${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fn:join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(greetings, ", ")}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26537-BC16-4896-B09A-0D96ACD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088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09BC5-B1DB-4C85-B0FE-2ADF3F23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JSTL: </a:t>
            </a:r>
            <a:r>
              <a:rPr lang="ko-KR" altLang="en-US"/>
              <a:t>데이터베이스</a:t>
            </a:r>
            <a:r>
              <a:rPr lang="en-US" altLang="ko-KR"/>
              <a:t>(sql) </a:t>
            </a:r>
            <a:r>
              <a:rPr lang="ko-KR" altLang="en-US"/>
              <a:t>라이브러리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98986-2B7D-4B25-9577-D2CEE078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5029"/>
            <a:ext cx="7886700" cy="5314430"/>
          </a:xfrm>
        </p:spPr>
        <p:txBody>
          <a:bodyPr>
            <a:normAutofit/>
          </a:bodyPr>
          <a:lstStyle/>
          <a:p>
            <a:pPr marL="0" lvl="0" indent="0">
              <a:spcAft>
                <a:spcPts val="1800"/>
              </a:spcAft>
              <a:buNone/>
            </a:pPr>
            <a:r>
              <a:rPr lang="it-IT" altLang="ko-KR" b="1" dirty="0">
                <a:solidFill>
                  <a:srgbClr val="0070C0"/>
                </a:solidFill>
              </a:rPr>
              <a:t>&lt;%@ taglib prefix= "sql" uri="http://java.sun.com/jsp/jstl/sql"%&gt;</a:t>
            </a:r>
          </a:p>
          <a:p>
            <a:pPr lvl="0">
              <a:spcAft>
                <a:spcPts val="0"/>
              </a:spcAft>
            </a:pPr>
            <a:r>
              <a:rPr lang="it-IT" altLang="ko-KR" sz="2000" dirty="0"/>
              <a:t>&lt;</a:t>
            </a:r>
            <a:r>
              <a:rPr lang="en-US" altLang="ko-KR" sz="2000" dirty="0" err="1"/>
              <a:t>sql:setDataSource</a:t>
            </a:r>
            <a:r>
              <a:rPr lang="ko-KR" altLang="en-US" sz="2000" dirty="0"/>
              <a:t> </a:t>
            </a:r>
            <a:r>
              <a:rPr lang="en-US" altLang="ko-KR" sz="2000" dirty="0"/>
              <a:t>var=“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” scope=“</a:t>
            </a:r>
            <a:r>
              <a:rPr lang="ko-KR" altLang="en-US" sz="2000" dirty="0"/>
              <a:t>유효범위</a:t>
            </a:r>
            <a:r>
              <a:rPr lang="en-US" altLang="ko-KR" sz="2000" dirty="0"/>
              <a:t>”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altLang="ko-KR" sz="2000" dirty="0"/>
              <a:t>    dataSource=“context.xml</a:t>
            </a:r>
            <a:r>
              <a:rPr lang="ko-KR" altLang="en-US" sz="2000" dirty="0"/>
              <a:t>파일에 있는  </a:t>
            </a:r>
            <a:r>
              <a:rPr lang="en-US" altLang="ko-KR" sz="2000" dirty="0"/>
              <a:t>&lt;Resource&gt;</a:t>
            </a:r>
            <a:r>
              <a:rPr lang="ko-KR" altLang="en-US" sz="2000" dirty="0"/>
              <a:t>의</a:t>
            </a:r>
            <a:r>
              <a:rPr lang="en-US" altLang="ko-KR" sz="2000" dirty="0"/>
              <a:t> name</a:t>
            </a:r>
            <a:r>
              <a:rPr lang="ko-KR" altLang="en-US" sz="2000" dirty="0"/>
              <a:t>값</a:t>
            </a:r>
            <a:r>
              <a:rPr lang="en-US" altLang="ko-KR" sz="2000" dirty="0"/>
              <a:t>”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lvl="0" indent="0">
              <a:spcAft>
                <a:spcPts val="0"/>
              </a:spcAft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 </a:t>
            </a:r>
            <a:r>
              <a:rPr lang="en-US" altLang="ko-KR" sz="2000" dirty="0"/>
              <a:t>driver=“JDBC</a:t>
            </a:r>
            <a:r>
              <a:rPr lang="ko-KR" altLang="en-US" sz="2000" dirty="0"/>
              <a:t>드라이버명</a:t>
            </a:r>
            <a:r>
              <a:rPr lang="en-US" altLang="ko-KR" sz="2000" dirty="0"/>
              <a:t>”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=“DB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” user=“</a:t>
            </a:r>
            <a:r>
              <a:rPr lang="ko-KR" altLang="en-US" sz="2000" dirty="0"/>
              <a:t>사용자계정</a:t>
            </a:r>
            <a:r>
              <a:rPr lang="en-US" altLang="ko-KR" sz="2000" dirty="0"/>
              <a:t>”</a:t>
            </a:r>
          </a:p>
          <a:p>
            <a:pPr marL="0" lvl="0" indent="0">
              <a:buNone/>
            </a:pPr>
            <a:r>
              <a:rPr lang="en-US" altLang="ko-KR" sz="2000" dirty="0"/>
              <a:t>    password=“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“&gt;</a:t>
            </a:r>
          </a:p>
          <a:p>
            <a:pPr lvl="0"/>
            <a:r>
              <a:rPr lang="en-US" altLang="ko-KR" sz="2000" dirty="0"/>
              <a:t>&lt;</a:t>
            </a:r>
            <a:r>
              <a:rPr lang="en-US" altLang="ko-KR" sz="2000" dirty="0" err="1"/>
              <a:t>sql:query</a:t>
            </a:r>
            <a:r>
              <a:rPr lang="ko-KR" altLang="en-US" sz="2000" dirty="0"/>
              <a:t> </a:t>
            </a:r>
            <a:r>
              <a:rPr lang="en-US" altLang="ko-KR" sz="2000" dirty="0"/>
              <a:t>var=“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” scope=“</a:t>
            </a:r>
            <a:r>
              <a:rPr lang="ko-KR" altLang="en-US" sz="2000" dirty="0"/>
              <a:t>유효범위</a:t>
            </a:r>
            <a:r>
              <a:rPr lang="en-US" altLang="ko-KR" sz="2000" dirty="0"/>
              <a:t>“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=“SQL</a:t>
            </a:r>
            <a:r>
              <a:rPr lang="ko-KR" altLang="en-US" sz="2000" dirty="0"/>
              <a:t>문</a:t>
            </a:r>
            <a:r>
              <a:rPr lang="en-US" altLang="ko-KR" sz="2000" dirty="0"/>
              <a:t>” </a:t>
            </a:r>
            <a:r>
              <a:rPr lang="en-US" altLang="ko-KR" sz="2000" dirty="0" err="1"/>
              <a:t>dataSource</a:t>
            </a:r>
            <a:r>
              <a:rPr lang="en-US" altLang="ko-KR" sz="2000" dirty="0"/>
              <a:t>=“</a:t>
            </a:r>
            <a:r>
              <a:rPr lang="en-US" altLang="ko-KR" sz="2000" dirty="0" err="1"/>
              <a:t>dataSource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”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startRow</a:t>
            </a:r>
            <a:r>
              <a:rPr lang="en-US" altLang="ko-KR" sz="2000" dirty="0"/>
              <a:t>=“</a:t>
            </a:r>
            <a:r>
              <a:rPr lang="ko-KR" altLang="en-US" sz="2000" dirty="0"/>
              <a:t>결과값의 시작 행 값</a:t>
            </a:r>
            <a:r>
              <a:rPr lang="en-US" altLang="ko-KR" sz="2000" dirty="0"/>
              <a:t>” </a:t>
            </a:r>
            <a:r>
              <a:rPr lang="en-US" altLang="ko-KR" sz="2000" dirty="0" err="1"/>
              <a:t>maxRows</a:t>
            </a:r>
            <a:r>
              <a:rPr lang="en-US" altLang="ko-KR" sz="2000" dirty="0"/>
              <a:t>=“</a:t>
            </a:r>
            <a:r>
              <a:rPr lang="ko-KR" altLang="en-US" sz="2000" dirty="0"/>
              <a:t>결과값의 최대 수</a:t>
            </a:r>
            <a:r>
              <a:rPr lang="en-US" altLang="ko-KR" sz="2000" dirty="0"/>
              <a:t>“&gt;</a:t>
            </a:r>
          </a:p>
          <a:p>
            <a:pPr lvl="0"/>
            <a:r>
              <a:rPr lang="en-US" altLang="ko-KR" sz="2000" dirty="0"/>
              <a:t>&lt;</a:t>
            </a:r>
            <a:r>
              <a:rPr lang="en-US" altLang="ko-KR" sz="2000" dirty="0" err="1"/>
              <a:t>sql:update</a:t>
            </a:r>
            <a:r>
              <a:rPr lang="ko-KR" altLang="en-US" sz="2000" dirty="0"/>
              <a:t> </a:t>
            </a:r>
            <a:r>
              <a:rPr lang="en-US" altLang="ko-KR" sz="2000" dirty="0"/>
              <a:t>var=“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” scope=“</a:t>
            </a:r>
            <a:r>
              <a:rPr lang="ko-KR" altLang="en-US" sz="2000" dirty="0"/>
              <a:t>유효범위</a:t>
            </a:r>
            <a:r>
              <a:rPr lang="en-US" altLang="ko-KR" sz="2000" dirty="0"/>
              <a:t>“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=“SQL</a:t>
            </a:r>
            <a:r>
              <a:rPr lang="ko-KR" altLang="en-US" sz="2000" dirty="0"/>
              <a:t>문</a:t>
            </a:r>
            <a:r>
              <a:rPr lang="en-US" altLang="ko-KR" sz="2000" dirty="0"/>
              <a:t>” </a:t>
            </a:r>
            <a:r>
              <a:rPr lang="en-US" altLang="ko-KR" sz="2000" dirty="0" err="1"/>
              <a:t>dataSource</a:t>
            </a:r>
            <a:r>
              <a:rPr lang="en-US" altLang="ko-KR" sz="2000" dirty="0"/>
              <a:t>=“</a:t>
            </a:r>
            <a:r>
              <a:rPr lang="en-US" altLang="ko-KR" sz="2000" dirty="0" err="1"/>
              <a:t>dataSource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”&gt;</a:t>
            </a:r>
          </a:p>
          <a:p>
            <a:pPr lvl="0"/>
            <a:r>
              <a:rPr lang="en-US" altLang="ko-KR" sz="2000" dirty="0"/>
              <a:t>&lt;</a:t>
            </a:r>
            <a:r>
              <a:rPr lang="en-US" altLang="ko-KR" sz="2000" dirty="0" err="1"/>
              <a:t>sql:param</a:t>
            </a:r>
            <a:r>
              <a:rPr lang="en-US" altLang="ko-KR" sz="2000" dirty="0"/>
              <a:t> value=“</a:t>
            </a:r>
            <a:r>
              <a:rPr lang="ko-KR" altLang="en-US" sz="2000" dirty="0"/>
              <a:t>값</a:t>
            </a:r>
            <a:r>
              <a:rPr lang="en-US" altLang="ko-KR" sz="2000" dirty="0"/>
              <a:t>”&gt;</a:t>
            </a:r>
          </a:p>
          <a:p>
            <a:pPr lvl="0"/>
            <a:r>
              <a:rPr lang="en-US" altLang="ko-KR" sz="2000" dirty="0"/>
              <a:t>&lt;</a:t>
            </a:r>
            <a:r>
              <a:rPr lang="en-US" altLang="ko-KR" sz="2000" dirty="0" err="1"/>
              <a:t>sql:dateParam</a:t>
            </a:r>
            <a:r>
              <a:rPr lang="en-US" altLang="ko-KR" sz="2000" dirty="0"/>
              <a:t> value=“</a:t>
            </a:r>
            <a:r>
              <a:rPr lang="ko-KR" altLang="en-US" sz="2000" dirty="0" err="1"/>
              <a:t>날짜값</a:t>
            </a:r>
            <a:r>
              <a:rPr lang="en-US" altLang="ko-KR" sz="2000" dirty="0"/>
              <a:t>” type=“</a:t>
            </a:r>
            <a:r>
              <a:rPr lang="ko-KR" altLang="en-US" sz="2000" dirty="0"/>
              <a:t>데이터형</a:t>
            </a:r>
            <a:r>
              <a:rPr lang="en-US" altLang="ko-KR" sz="2000" dirty="0"/>
              <a:t>”&gt;</a:t>
            </a:r>
          </a:p>
          <a:p>
            <a:pPr lvl="0">
              <a:spcAft>
                <a:spcPts val="0"/>
              </a:spcAft>
            </a:pPr>
            <a:r>
              <a:rPr lang="en-US" altLang="ko-KR" sz="2000" dirty="0"/>
              <a:t>&lt;</a:t>
            </a:r>
            <a:r>
              <a:rPr lang="en-US" altLang="ko-KR" sz="2000" dirty="0" err="1"/>
              <a:t>sql:transaction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dataSource</a:t>
            </a:r>
            <a:r>
              <a:rPr lang="en-US" altLang="ko-KR" sz="2000" dirty="0"/>
              <a:t>=“</a:t>
            </a:r>
            <a:r>
              <a:rPr lang="en-US" altLang="ko-KR" sz="2000" dirty="0" err="1"/>
              <a:t>dataSource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” isolation=“</a:t>
            </a:r>
            <a:r>
              <a:rPr lang="ko-KR" altLang="en-US" sz="2000" dirty="0"/>
              <a:t>속성값</a:t>
            </a:r>
            <a:r>
              <a:rPr lang="en-US" altLang="ko-KR" sz="2000" dirty="0"/>
              <a:t>”&gt;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격리수준 지정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read_committed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read_uncommitted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repeatable_read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serializable</a:t>
            </a:r>
            <a:endParaRPr lang="it-IT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BC375-A4FB-4642-BB2F-D1B628B1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47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B2FB-9DC5-49B3-9464-D6072DED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</a:t>
            </a:r>
            <a:r>
              <a:rPr lang="ko-KR" altLang="en-US" dirty="0"/>
              <a:t> 라이브러리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1B2ED-D31E-4B64-9020-2FC8FE4A1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5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500" dirty="0">
                <a:solidFill>
                  <a:srgbClr val="3F5FBF"/>
                </a:solidFill>
                <a:latin typeface="Consolas" panose="020B0609020204030204" pitchFamily="49" charset="0"/>
              </a:rPr>
              <a:t>예제를 위한 </a:t>
            </a:r>
            <a:r>
              <a:rPr lang="en-US" altLang="ko-KR" sz="1500" dirty="0">
                <a:solidFill>
                  <a:srgbClr val="3F5FBF"/>
                </a:solidFill>
                <a:latin typeface="Consolas" panose="020B0609020204030204" pitchFamily="49" charset="0"/>
              </a:rPr>
              <a:t>test</a:t>
            </a:r>
            <a:r>
              <a:rPr lang="ko-KR" altLang="en-US" sz="1500" dirty="0">
                <a:solidFill>
                  <a:srgbClr val="3F5FBF"/>
                </a:solidFill>
                <a:latin typeface="Consolas" panose="020B0609020204030204" pitchFamily="49" charset="0"/>
              </a:rPr>
              <a:t>테이블 </a:t>
            </a:r>
            <a:r>
              <a:rPr lang="en-US" altLang="ko-KR" sz="1500" dirty="0">
                <a:solidFill>
                  <a:srgbClr val="3F5FBF"/>
                </a:solidFill>
                <a:latin typeface="Consolas" panose="020B0609020204030204" pitchFamily="49" charset="0"/>
              </a:rPr>
              <a:t>DDL</a:t>
            </a:r>
            <a:r>
              <a:rPr lang="ko-KR" altLang="en-US" sz="1500" dirty="0">
                <a:solidFill>
                  <a:srgbClr val="3F5FBF"/>
                </a:solidFill>
                <a:latin typeface="Consolas" panose="020B0609020204030204" pitchFamily="49" charset="0"/>
              </a:rPr>
              <a:t>문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500" dirty="0">
                <a:solidFill>
                  <a:srgbClr val="3F5FBF"/>
                </a:solidFill>
                <a:latin typeface="Consolas" panose="020B0609020204030204" pitchFamily="49" charset="0"/>
              </a:rPr>
              <a:t>create table test(</a:t>
            </a:r>
            <a:r>
              <a:rPr lang="en-US" altLang="ko-KR" sz="1500" u="sng" dirty="0">
                <a:solidFill>
                  <a:srgbClr val="3F5FBF"/>
                </a:solidFill>
                <a:latin typeface="Consolas" panose="020B0609020204030204" pitchFamily="49" charset="0"/>
              </a:rPr>
              <a:t>num number primary key, name varchar2(30));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5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sql:setDataSource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"conn" 	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driver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:@localhost:1521:XE"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	user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"system" </a:t>
            </a:r>
          </a:p>
          <a:p>
            <a:pPr marL="0" indent="0" algn="l">
              <a:lnSpc>
                <a:spcPct val="110000"/>
              </a:lnSpc>
              <a:spcAft>
                <a:spcPts val="1800"/>
              </a:spcAft>
              <a:buNone/>
            </a:pP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	password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sql:update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${conn}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INSERT INTO test (num, name) VALUES (1, '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pPr marL="0" indent="0" algn="l">
              <a:lnSpc>
                <a:spcPct val="110000"/>
              </a:lnSpc>
              <a:spcAft>
                <a:spcPts val="18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sql:update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sql:update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${conn}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INSERT INTO test (num, name) VALUES (2, '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김삿갓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pPr marL="0" indent="0" algn="l">
              <a:lnSpc>
                <a:spcPct val="110000"/>
              </a:lnSpc>
              <a:spcAft>
                <a:spcPts val="18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sql:update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sql:update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${conn}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INSERT INTO test (num, name) VALUES (3, '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임꺽정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pPr marL="0" indent="0" algn="l">
              <a:lnSpc>
                <a:spcPct val="110000"/>
              </a:lnSpc>
              <a:spcAft>
                <a:spcPts val="180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sql:update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sql:update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${conn}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INSERT INTO test (num, name) VALUES (4, '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장길산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pPr marL="0" indent="0" algn="l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sql:update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5EFB8-38C9-4A57-8208-27DEE75C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993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B2FB-9DC5-49B3-9464-D6072DED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</a:t>
            </a:r>
            <a:r>
              <a:rPr lang="ko-KR" altLang="en-US" dirty="0"/>
              <a:t> 라이브러리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1B2ED-D31E-4B64-9020-2FC8FE4A1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&lt;!-- DBCP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를 이용하기 위해서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META-INF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폴더에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파일을 저장하고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WEB-INF/lib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폴더에는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tomcat-dbcp.jar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파일을 추가함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sql:setDataSource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OracleDB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sql:query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"rs1"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${conn}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SELECT * FROM test 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sql:query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sql:query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"rs2"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${conn}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SELECT * FROM test WHERE name=?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sql:param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sql:param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sql:query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c:forEach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${rs1.rows}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c:out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data.num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c:out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${data.name}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c:forEach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5EFB8-38C9-4A57-8208-27DEE75C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18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68F5-B608-421B-9939-05D481A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JSTL: xml</a:t>
            </a:r>
            <a:r>
              <a:rPr lang="ko-KR" altLang="en-US"/>
              <a:t>문서 처리</a:t>
            </a:r>
            <a:r>
              <a:rPr lang="en-US" altLang="ko-KR"/>
              <a:t>(xml) </a:t>
            </a:r>
            <a:r>
              <a:rPr lang="ko-KR" altLang="en-US"/>
              <a:t>라이브러리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7E30A-5B3E-41FB-A47B-7844E96A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26803"/>
            <a:ext cx="8080452" cy="513265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it-IT" altLang="ko-KR" b="1" dirty="0">
                <a:solidFill>
                  <a:srgbClr val="0070C0"/>
                </a:solidFill>
              </a:rPr>
              <a:t>&lt;%@ taglib prefix= "x" uri="http://java.sun.com/jsp/jstl/xml"%&gt;</a:t>
            </a:r>
          </a:p>
          <a:p>
            <a:pPr lvl="0">
              <a:lnSpc>
                <a:spcPct val="150000"/>
              </a:lnSpc>
            </a:pPr>
            <a:r>
              <a:rPr lang="it-IT" altLang="ko-KR" dirty="0"/>
              <a:t>XML </a:t>
            </a:r>
            <a:r>
              <a:rPr lang="ko-KR" altLang="en-US" dirty="0"/>
              <a:t>문서에서 자주 사용되는 기능들을 모아둔 라이브러리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변수 설정 태그</a:t>
            </a:r>
            <a:r>
              <a:rPr lang="en-US" altLang="ko-KR" dirty="0"/>
              <a:t>: &lt;</a:t>
            </a:r>
            <a:r>
              <a:rPr lang="en-US" altLang="ko-KR" dirty="0" err="1"/>
              <a:t>x:out</a:t>
            </a:r>
            <a:r>
              <a:rPr lang="en-US" altLang="ko-KR" dirty="0"/>
              <a:t>&gt;, &lt;</a:t>
            </a:r>
            <a:r>
              <a:rPr lang="en-US" altLang="ko-KR" dirty="0" err="1"/>
              <a:t>x:set</a:t>
            </a:r>
            <a:r>
              <a:rPr lang="en-US" altLang="ko-KR" dirty="0"/>
              <a:t>&gt;</a:t>
            </a:r>
          </a:p>
          <a:p>
            <a:pPr lvl="0">
              <a:lnSpc>
                <a:spcPct val="150000"/>
              </a:lnSpc>
            </a:pPr>
            <a:r>
              <a:rPr lang="ko-KR" altLang="en-US" dirty="0"/>
              <a:t>조건 처리 태그</a:t>
            </a:r>
            <a:r>
              <a:rPr lang="en-US" altLang="ko-KR" dirty="0"/>
              <a:t>: &lt;</a:t>
            </a:r>
            <a:r>
              <a:rPr lang="en-US" altLang="ko-KR" dirty="0" err="1"/>
              <a:t>x:if</a:t>
            </a:r>
            <a:r>
              <a:rPr lang="en-US" altLang="ko-KR" dirty="0"/>
              <a:t>&gt;, &lt;</a:t>
            </a:r>
            <a:r>
              <a:rPr lang="en-US" altLang="ko-KR" dirty="0" err="1"/>
              <a:t>x:choose</a:t>
            </a:r>
            <a:r>
              <a:rPr lang="en-US" altLang="ko-KR" dirty="0"/>
              <a:t>&gt;, &lt;</a:t>
            </a:r>
            <a:r>
              <a:rPr lang="en-US" altLang="ko-KR" dirty="0" err="1"/>
              <a:t>x:when</a:t>
            </a:r>
            <a:r>
              <a:rPr lang="en-US" altLang="ko-KR" dirty="0"/>
              <a:t>&gt;, &lt;</a:t>
            </a:r>
            <a:r>
              <a:rPr lang="en-US" altLang="ko-KR" dirty="0" err="1"/>
              <a:t>x:otherwise</a:t>
            </a:r>
            <a:r>
              <a:rPr lang="en-US" altLang="ko-KR" dirty="0"/>
              <a:t>&gt;</a:t>
            </a:r>
          </a:p>
          <a:p>
            <a:pPr lvl="0">
              <a:lnSpc>
                <a:spcPct val="150000"/>
              </a:lnSpc>
            </a:pPr>
            <a:r>
              <a:rPr lang="ko-KR" altLang="en-US" dirty="0"/>
              <a:t>반복처리 태그</a:t>
            </a:r>
            <a:r>
              <a:rPr lang="en-US" altLang="ko-KR" dirty="0"/>
              <a:t>: &lt;</a:t>
            </a:r>
            <a:r>
              <a:rPr lang="en-US" altLang="ko-KR" dirty="0" err="1"/>
              <a:t>x:forEach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it-IT" altLang="ko-KR" dirty="0"/>
              <a:t>Xpath</a:t>
            </a:r>
            <a:r>
              <a:rPr lang="ko-KR" altLang="en-US" dirty="0"/>
              <a:t>를 사용하기 위해서는 </a:t>
            </a:r>
            <a:r>
              <a:rPr lang="en-US" altLang="ko-KR" dirty="0"/>
              <a:t>xalan.jar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폴더에 </a:t>
            </a:r>
            <a:r>
              <a:rPr lang="ko-KR" altLang="en-US" dirty="0" err="1"/>
              <a:t>추가해주어야함</a:t>
            </a:r>
            <a:r>
              <a:rPr lang="en-US" altLang="ko-KR" sz="1600" dirty="0"/>
              <a:t>(</a:t>
            </a:r>
            <a:r>
              <a:rPr lang="ko-KR" altLang="en-US" sz="1600" dirty="0"/>
              <a:t>다운로드 사이트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http://archive.apache.org/dist/xml/xalan-j/</a:t>
            </a:r>
            <a:r>
              <a:rPr lang="ko-KR" altLang="en-US" sz="1600" dirty="0"/>
              <a:t>에서 </a:t>
            </a:r>
            <a:r>
              <a:rPr lang="en-US" altLang="ko-KR" sz="1600" b="1" dirty="0"/>
              <a:t>xalan-j_2_7_1-src.zip</a:t>
            </a:r>
            <a:r>
              <a:rPr lang="ko-KR" altLang="en-US" sz="1600" dirty="0"/>
              <a:t>파일을 다운받음</a:t>
            </a:r>
            <a:r>
              <a:rPr lang="en-US" altLang="ko-KR" sz="1600" dirty="0"/>
              <a:t>)</a:t>
            </a:r>
            <a:endParaRPr lang="it-IT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042C0-4839-4B5D-BDB2-5127922E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E9B98-B750-41D5-BD9F-A9CA6ED31B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216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CE6067-593A-40E5-AE59-E93F0EF0B758}"/>
              </a:ext>
            </a:extLst>
          </p:cNvPr>
          <p:cNvSpPr/>
          <p:nvPr/>
        </p:nvSpPr>
        <p:spPr>
          <a:xfrm>
            <a:off x="1447800" y="3200400"/>
            <a:ext cx="6248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그래픽M" panose="02030600000101010101" pitchFamily="18" charset="-127"/>
                <a:ea typeface="HY그래픽M" panose="02030600000101010101" pitchFamily="18" charset="-127"/>
                <a:cs typeface="+mn-cs"/>
              </a:rPr>
              <a:t>수고했습니다</a:t>
            </a:r>
          </a:p>
        </p:txBody>
      </p:sp>
    </p:spTree>
    <p:extLst>
      <p:ext uri="{BB962C8B-B14F-4D97-AF65-F5344CB8AC3E}">
        <p14:creationId xmlns:p14="http://schemas.microsoft.com/office/powerpoint/2010/main" val="135661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D203-9F81-4C47-B349-C2E7664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</a:t>
            </a:r>
            <a:r>
              <a:rPr lang="ko-KR" altLang="en-US" sz="3200" dirty="0"/>
              <a:t> 내장객체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59726-F184-4B04-A861-71AFE492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1C0B20-5621-4958-B4E8-8AFB9216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2382" t="19524" r="32414" b="46843"/>
          <a:stretch>
            <a:fillRect/>
          </a:stretch>
        </p:blipFill>
        <p:spPr bwMode="auto">
          <a:xfrm>
            <a:off x="628650" y="1096174"/>
            <a:ext cx="7016262" cy="436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887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929E7-7EDB-4A92-9C39-A4285DF9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ysClr val="windowText" lastClr="000000"/>
                </a:solidFill>
                <a:cs typeface="+mn-cs"/>
              </a:rPr>
              <a:t>EL </a:t>
            </a:r>
            <a:r>
              <a:rPr lang="ko-KR" altLang="en-US" sz="3200" dirty="0">
                <a:solidFill>
                  <a:sysClr val="windowText" lastClr="000000"/>
                </a:solidFill>
                <a:cs typeface="+mn-cs"/>
              </a:rPr>
              <a:t>내장객체</a:t>
            </a:r>
            <a:r>
              <a:rPr lang="en-US" altLang="ko-KR" sz="3200" dirty="0">
                <a:solidFill>
                  <a:sysClr val="windowText" lastClr="000000"/>
                </a:solidFill>
                <a:cs typeface="+mn-cs"/>
              </a:rPr>
              <a:t>: </a:t>
            </a:r>
            <a:r>
              <a:rPr lang="ko-KR" altLang="en-US" sz="2800" b="0" dirty="0">
                <a:solidFill>
                  <a:sysClr val="windowText" lastClr="000000"/>
                </a:solidFill>
                <a:cs typeface="+mn-cs"/>
              </a:rPr>
              <a:t>영역객체</a:t>
            </a:r>
            <a:endParaRPr lang="ko-KR" altLang="en-US" sz="32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2AF0F2-20BF-4D06-8EBF-171701EF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5" name="내용 개체 틀 1">
            <a:extLst>
              <a:ext uri="{FF2B5EF4-FFF2-40B4-BE49-F238E27FC236}">
                <a16:creationId xmlns:a16="http://schemas.microsoft.com/office/drawing/2014/main" id="{60A99FB8-73F8-49C4-9032-A28767469EFB}"/>
              </a:ext>
            </a:extLst>
          </p:cNvPr>
          <p:cNvSpPr txBox="1">
            <a:spLocks/>
          </p:cNvSpPr>
          <p:nvPr/>
        </p:nvSpPr>
        <p:spPr bwMode="auto">
          <a:xfrm>
            <a:off x="228600" y="1125909"/>
            <a:ext cx="8686800" cy="526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맑은 고딕" panose="020B0503020000020004" pitchFamily="50" charset="-127"/>
              <a:buChar char="o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EL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식에 있는 속성을 해석하는 순서는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사용 범위가 좁은 영역객체부터 점점 더 사용   범위가 넓은 영역객체 순으로 진행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되며 </a:t>
            </a:r>
            <a:r>
              <a:rPr kumimoji="0" lang="en-US" altLang="ko-KR" sz="160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application </a:t>
            </a:r>
            <a:r>
              <a:rPr kumimoji="0" lang="ko-KR" altLang="en-US" sz="160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속성은 영역객체와 함께 </a:t>
            </a:r>
            <a:r>
              <a:rPr lang="ko-KR" altLang="en-US" u="sng" dirty="0">
                <a:latin typeface="+mn-ea"/>
                <a:ea typeface="+mn-ea"/>
              </a:rPr>
              <a:t>식 구성</a:t>
            </a:r>
            <a:endParaRPr kumimoji="0" lang="en-US" altLang="ko-KR" sz="160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R="0" lvl="1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맑은 고딕" panose="020B0503020000020004" pitchFamily="50" charset="-127"/>
              <a:buChar char="o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57187" marR="0" lvl="1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>
                <a:srgbClr val="B1AE6B"/>
              </a:buClr>
              <a:buSz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R="0" lvl="1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맑은 고딕" panose="020B0503020000020004" pitchFamily="50" charset="-127"/>
              <a:buChar char="o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순서에 상관없이 특정 영역객체의 속성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을 출력하고 싶을 경우 </a:t>
            </a:r>
            <a:r>
              <a:rPr kumimoji="0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영역객체와 함께 식 구성</a:t>
            </a:r>
            <a:endParaRPr kumimoji="0" lang="en-US" altLang="ko-KR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R="0" lvl="1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맑은 고딕" panose="020B0503020000020004" pitchFamily="50" charset="-127"/>
              <a:buChar char="o"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session.</a:t>
            </a:r>
            <a:r>
              <a:rPr lang="en-US" altLang="ko-KR" dirty="0" err="1">
                <a:solidFill>
                  <a:sysClr val="windowText" lastClr="000000"/>
                </a:solidFill>
                <a:latin typeface="+mn-ea"/>
                <a:ea typeface="+mn-ea"/>
              </a:rPr>
              <a:t>setAttribute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  <a:ea typeface="+mn-ea"/>
              </a:rPr>
              <a:t>(“</a:t>
            </a:r>
            <a:r>
              <a:rPr lang="en-US" altLang="ko-KR" dirty="0" err="1">
                <a:solidFill>
                  <a:sysClr val="windowText" lastClr="000000"/>
                </a:solidFill>
                <a:latin typeface="+mn-ea"/>
                <a:ea typeface="+mn-ea"/>
              </a:rPr>
              <a:t>member_id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  <a:ea typeface="+mn-ea"/>
              </a:rPr>
              <a:t>”,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  <a:latin typeface="+mn-ea"/>
                <a:ea typeface="+mn-ea"/>
              </a:rPr>
              <a:t>member_id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  <a:ea typeface="+mn-ea"/>
              </a:rPr>
              <a:t>);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  <a:ea typeface="+mn-ea"/>
              </a:rPr>
              <a:t>--&gt;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  <a:ea typeface="+mn-ea"/>
              </a:rPr>
              <a:t>(EL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식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  <a:ea typeface="+mn-ea"/>
              </a:rPr>
              <a:t>) 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${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  <a:ea typeface="+mn-ea"/>
              </a:rPr>
              <a:t>member_id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}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539750" marR="0" lvl="1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aphicFrame>
        <p:nvGraphicFramePr>
          <p:cNvPr id="26" name="Group 63">
            <a:extLst>
              <a:ext uri="{FF2B5EF4-FFF2-40B4-BE49-F238E27FC236}">
                <a16:creationId xmlns:a16="http://schemas.microsoft.com/office/drawing/2014/main" id="{87E1AAF0-FF32-4558-94D5-CE416ABCA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26942"/>
              </p:ext>
            </p:extLst>
          </p:nvPr>
        </p:nvGraphicFramePr>
        <p:xfrm>
          <a:off x="990600" y="2031474"/>
          <a:ext cx="1066800" cy="640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영역객체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64">
            <a:extLst>
              <a:ext uri="{FF2B5EF4-FFF2-40B4-BE49-F238E27FC236}">
                <a16:creationId xmlns:a16="http://schemas.microsoft.com/office/drawing/2014/main" id="{89FF4F4A-865E-4294-A0F7-C39CBC73C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67521"/>
              </p:ext>
            </p:extLst>
          </p:nvPr>
        </p:nvGraphicFramePr>
        <p:xfrm>
          <a:off x="2971800" y="2031474"/>
          <a:ext cx="1066800" cy="640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request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영역객체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65">
            <a:extLst>
              <a:ext uri="{FF2B5EF4-FFF2-40B4-BE49-F238E27FC236}">
                <a16:creationId xmlns:a16="http://schemas.microsoft.com/office/drawing/2014/main" id="{20841569-6270-484F-A626-BACB30F8C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89590"/>
              </p:ext>
            </p:extLst>
          </p:nvPr>
        </p:nvGraphicFramePr>
        <p:xfrm>
          <a:off x="4876800" y="2031474"/>
          <a:ext cx="1066800" cy="640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session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영역객체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55A8C71-D385-4822-9355-F434259B0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39179"/>
              </p:ext>
            </p:extLst>
          </p:nvPr>
        </p:nvGraphicFramePr>
        <p:xfrm>
          <a:off x="6858000" y="2031474"/>
          <a:ext cx="1066800" cy="64008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application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영역객체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E15C7C-589B-44AD-B7F2-803A6926F2DE}"/>
              </a:ext>
            </a:extLst>
          </p:cNvPr>
          <p:cNvCxnSpPr/>
          <p:nvPr/>
        </p:nvCxnSpPr>
        <p:spPr>
          <a:xfrm>
            <a:off x="2189163" y="2239437"/>
            <a:ext cx="563562" cy="15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ash"/>
            <a:tailEnd type="arrow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899A53-3EC0-412C-BC7C-B98D92542E02}"/>
              </a:ext>
            </a:extLst>
          </p:cNvPr>
          <p:cNvCxnSpPr/>
          <p:nvPr/>
        </p:nvCxnSpPr>
        <p:spPr>
          <a:xfrm>
            <a:off x="4114800" y="2239437"/>
            <a:ext cx="563563" cy="15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ash"/>
            <a:tailEnd type="arrow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D59BFC-CCAB-4A30-B080-2F9F5FC71659}"/>
              </a:ext>
            </a:extLst>
          </p:cNvPr>
          <p:cNvCxnSpPr/>
          <p:nvPr/>
        </p:nvCxnSpPr>
        <p:spPr>
          <a:xfrm>
            <a:off x="6065838" y="2239437"/>
            <a:ext cx="563562" cy="15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ash"/>
            <a:tailEnd type="arrow"/>
          </a:ln>
          <a:effectLst/>
        </p:spPr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1C7B7AF-FF30-4F3D-A7DD-CC3DD0455E3C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500484"/>
          <a:ext cx="1600200" cy="381000"/>
        </p:xfrm>
        <a:graphic>
          <a:graphicData uri="http://schemas.openxmlformats.org/drawingml/2006/table">
            <a:tbl>
              <a:tblPr firstRow="1" bandRow="1"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pageScope.</a:t>
                      </a:r>
                      <a:r>
                        <a:rPr lang="en-US" altLang="ko-KR" sz="1200" b="1" kern="1200" baseline="0" dirty="0" err="1">
                          <a:solidFill>
                            <a:srgbClr val="0070C0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hello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A9AC3A-74DA-4003-91BB-6E7FB9C2D046}"/>
              </a:ext>
            </a:extLst>
          </p:cNvPr>
          <p:cNvSpPr/>
          <p:nvPr/>
        </p:nvSpPr>
        <p:spPr>
          <a:xfrm>
            <a:off x="1524000" y="3950358"/>
            <a:ext cx="2239108" cy="1555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page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영역객체의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속성임을 표시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A3CC782-CF4E-4E93-9289-CDF6315E27E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500484"/>
          <a:ext cx="1981200" cy="381000"/>
        </p:xfrm>
        <a:graphic>
          <a:graphicData uri="http://schemas.openxmlformats.org/drawingml/2006/table">
            <a:tbl>
              <a:tblPr firstRow="1" bandRow="1"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requestScope.</a:t>
                      </a:r>
                      <a:r>
                        <a:rPr lang="en-US" altLang="ko-KR" sz="1200" b="1" kern="1200" baseline="0" dirty="0" err="1">
                          <a:solidFill>
                            <a:srgbClr val="0070C0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hello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6828D7-20F3-4076-B0EB-D5AA4E95860B}"/>
              </a:ext>
            </a:extLst>
          </p:cNvPr>
          <p:cNvSpPr/>
          <p:nvPr/>
        </p:nvSpPr>
        <p:spPr>
          <a:xfrm>
            <a:off x="4495799" y="3950358"/>
            <a:ext cx="2450123" cy="187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request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100" kern="0" dirty="0">
                <a:solidFill>
                  <a:prstClr val="black"/>
                </a:solidFill>
                <a:latin typeface="+mn-ea"/>
              </a:rPr>
              <a:t>영역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객체의 속성임을 표시</a:t>
            </a:r>
            <a:endParaRPr kumimoji="1" lang="en-US" altLang="ko-KR" sz="11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B3F21A1-6FBA-45CE-BD6F-886E6C662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51494"/>
              </p:ext>
            </p:extLst>
          </p:nvPr>
        </p:nvGraphicFramePr>
        <p:xfrm>
          <a:off x="1600200" y="4454454"/>
          <a:ext cx="1828800" cy="381000"/>
        </p:xfrm>
        <a:graphic>
          <a:graphicData uri="http://schemas.openxmlformats.org/drawingml/2006/table">
            <a:tbl>
              <a:tblPr firstRow="1" band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sessionScope.</a:t>
                      </a:r>
                      <a:r>
                        <a:rPr lang="en-US" altLang="ko-KR" sz="1200" b="1" kern="1200" baseline="0" dirty="0" err="1">
                          <a:solidFill>
                            <a:srgbClr val="0070C0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hello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C504C8-CF90-4814-8E5B-97BFEA943F5B}"/>
              </a:ext>
            </a:extLst>
          </p:cNvPr>
          <p:cNvSpPr/>
          <p:nvPr/>
        </p:nvSpPr>
        <p:spPr>
          <a:xfrm>
            <a:off x="1523999" y="4895536"/>
            <a:ext cx="2379785" cy="228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session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영역객체의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속성임을 표시</a:t>
            </a:r>
            <a:endParaRPr kumimoji="1" lang="en-US" altLang="ko-KR" sz="11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9E9B0AD-D748-47EC-9621-569C0838C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03493"/>
              </p:ext>
            </p:extLst>
          </p:nvPr>
        </p:nvGraphicFramePr>
        <p:xfrm>
          <a:off x="4572000" y="4454454"/>
          <a:ext cx="2286000" cy="381000"/>
        </p:xfrm>
        <a:graphic>
          <a:graphicData uri="http://schemas.openxmlformats.org/drawingml/2006/table">
            <a:tbl>
              <a:tblPr firstRow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applicationScope.</a:t>
                      </a:r>
                      <a:r>
                        <a:rPr lang="en-US" altLang="ko-KR" sz="1200" b="1" kern="1200" baseline="0" dirty="0" err="1">
                          <a:solidFill>
                            <a:srgbClr val="0070C0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hello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D544A0-AC73-43F3-AFFA-37E659A4A000}"/>
              </a:ext>
            </a:extLst>
          </p:cNvPr>
          <p:cNvSpPr/>
          <p:nvPr/>
        </p:nvSpPr>
        <p:spPr>
          <a:xfrm>
            <a:off x="4495800" y="4895536"/>
            <a:ext cx="2661138" cy="228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application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영역객체의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속성임을 표시</a:t>
            </a:r>
            <a:endParaRPr kumimoji="1" lang="en-US" altLang="ko-KR" sz="11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5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8F32-CA6C-4E49-9918-9D8115F5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내장 객체</a:t>
            </a:r>
            <a:r>
              <a:rPr lang="en-US" altLang="ko-KR" sz="3200" dirty="0"/>
              <a:t>: </a:t>
            </a:r>
            <a:r>
              <a:rPr lang="en-US" altLang="ko-KR" sz="2800" b="0" dirty="0"/>
              <a:t>param</a:t>
            </a:r>
            <a:endParaRPr lang="ko-KR" altLang="en-US" sz="32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F58F1-A7CC-452B-B980-B9EA23C7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03649"/>
            <a:ext cx="8006303" cy="5182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2000" b="1" dirty="0">
                <a:solidFill>
                  <a:srgbClr val="0070C0"/>
                </a:solidFill>
              </a:rPr>
              <a:t>param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1600" dirty="0"/>
              <a:t>웹 브라우저에서 </a:t>
            </a:r>
            <a:r>
              <a:rPr lang="en-US" altLang="ko-KR" sz="1600" dirty="0"/>
              <a:t>&lt;FORM&gt;</a:t>
            </a:r>
            <a:r>
              <a:rPr lang="ko-KR" altLang="en-US" sz="1600" dirty="0"/>
              <a:t>태그나 </a:t>
            </a:r>
            <a:r>
              <a:rPr lang="en-US" altLang="ko-KR" sz="1600" dirty="0"/>
              <a:t>URL</a:t>
            </a:r>
            <a:r>
              <a:rPr lang="ko-KR" altLang="en-US" sz="1600" dirty="0"/>
              <a:t>을 통해 입력된 데이터를 가져올 때 사용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1800" dirty="0"/>
              <a:t>&lt; param</a:t>
            </a:r>
            <a:r>
              <a:rPr lang="ko-KR" altLang="en-US" sz="1800" dirty="0"/>
              <a:t>객체 사용 방법 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lvl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param </a:t>
            </a:r>
            <a:r>
              <a:rPr lang="ko-KR" altLang="en-US" sz="1600" dirty="0"/>
              <a:t>뒤에 </a:t>
            </a:r>
            <a:r>
              <a:rPr lang="ko-KR" altLang="en-US" sz="1600" b="1" dirty="0">
                <a:solidFill>
                  <a:srgbClr val="0070C0"/>
                </a:solidFill>
              </a:rPr>
              <a:t>마침표</a:t>
            </a:r>
            <a:r>
              <a:rPr lang="ko-KR" altLang="en-US" sz="1600" dirty="0"/>
              <a:t>를 찍고 해당 데이터 이름을 쓰는 방법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    (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현재 페이지로 전달된 디렉토리</a:t>
            </a:r>
            <a:r>
              <a:rPr lang="en-US" altLang="ko-KR" sz="1400" dirty="0"/>
              <a:t>: </a:t>
            </a:r>
            <a:r>
              <a:rPr lang="en-US" altLang="ko-KR" sz="1600" dirty="0">
                <a:solidFill>
                  <a:srgbClr val="0070C0"/>
                </a:solidFill>
              </a:rPr>
              <a:t>${</a:t>
            </a:r>
            <a:r>
              <a:rPr lang="en-US" altLang="ko-KR" sz="1600" dirty="0" err="1">
                <a:solidFill>
                  <a:srgbClr val="0070C0"/>
                </a:solidFill>
              </a:rPr>
              <a:t>param.dir</a:t>
            </a:r>
            <a:r>
              <a:rPr lang="en-US" altLang="ko-KR" sz="1600" dirty="0">
                <a:solidFill>
                  <a:srgbClr val="0070C0"/>
                </a:solidFill>
              </a:rPr>
              <a:t>}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param </a:t>
            </a:r>
            <a:r>
              <a:rPr lang="ko-KR" altLang="en-US" sz="1600" dirty="0"/>
              <a:t>뒤에 </a:t>
            </a:r>
            <a:r>
              <a:rPr lang="ko-KR" altLang="en-US" sz="1600" b="1" dirty="0">
                <a:solidFill>
                  <a:srgbClr val="0070C0"/>
                </a:solidFill>
              </a:rPr>
              <a:t>대괄호</a:t>
            </a:r>
            <a:r>
              <a:rPr lang="ko-KR" altLang="en-US" sz="1600" dirty="0"/>
              <a:t>를 치고</a:t>
            </a:r>
            <a:r>
              <a:rPr lang="en-US" altLang="ko-KR" sz="1600" dirty="0"/>
              <a:t> </a:t>
            </a:r>
            <a:r>
              <a:rPr lang="ko-KR" altLang="en-US" sz="1600" dirty="0"/>
              <a:t>그 안에 </a:t>
            </a:r>
            <a:r>
              <a:rPr lang="ko-KR" altLang="en-US" sz="1600" b="1" dirty="0">
                <a:solidFill>
                  <a:srgbClr val="0070C0"/>
                </a:solidFill>
              </a:rPr>
              <a:t>따옴표</a:t>
            </a:r>
            <a:r>
              <a:rPr lang="ko-KR" altLang="en-US" sz="1600" dirty="0"/>
              <a:t>로 묶은 데이터 이름을 쓰는 방법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spcAft>
                <a:spcPts val="240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페이지로 전달된 디렉토리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${param[‘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’]}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${param[“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”]}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A9D422-B141-44E3-B295-B3504807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60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83A8B-16B5-43CE-82E6-B066B60A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365127"/>
            <a:ext cx="8387997" cy="605258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내장 객체</a:t>
            </a:r>
            <a:r>
              <a:rPr lang="en-US" altLang="ko-KR" sz="3200" dirty="0"/>
              <a:t>: </a:t>
            </a:r>
            <a:r>
              <a:rPr lang="en-US" altLang="ko-KR" sz="2800" b="0" dirty="0" err="1"/>
              <a:t>paramValues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23597-33EC-44F0-8563-F4C376EA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03650"/>
            <a:ext cx="8040565" cy="4845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맑은 고딕" panose="020B0503020000020004" pitchFamily="50" charset="-127"/>
              <a:buChar char="o"/>
            </a:pPr>
            <a:r>
              <a:rPr lang="en-US" altLang="ko-KR" sz="2000" b="1" dirty="0" err="1">
                <a:solidFill>
                  <a:srgbClr val="0070C0"/>
                </a:solidFill>
              </a:rPr>
              <a:t>paramValues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1600" dirty="0"/>
              <a:t>&lt;FORM&gt;</a:t>
            </a:r>
            <a:r>
              <a:rPr lang="ko-KR" altLang="en-US" sz="1600" dirty="0"/>
              <a:t>태그나 </a:t>
            </a:r>
            <a:r>
              <a:rPr lang="en-US" altLang="ko-KR" sz="1600" dirty="0"/>
              <a:t>URL </a:t>
            </a:r>
            <a:r>
              <a:rPr lang="ko-KR" altLang="en-US" sz="1600" dirty="0"/>
              <a:t>등을 통해 </a:t>
            </a:r>
            <a:r>
              <a:rPr lang="ko-KR" altLang="en-US" sz="1600" b="1" dirty="0"/>
              <a:t>똑같은 이름의 데이터가 여러 개 입력되는 경우 </a:t>
            </a:r>
            <a:r>
              <a:rPr lang="ko-KR" altLang="en-US" sz="1600" dirty="0"/>
              <a:t>사용</a:t>
            </a:r>
            <a:endParaRPr lang="en-US" altLang="ko-KR" sz="2000" dirty="0"/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 param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객체 사용 방법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en-US" altLang="ko-KR" sz="1600" dirty="0"/>
          </a:p>
          <a:p>
            <a:pPr lvl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객체 이름 뒤에 </a:t>
            </a:r>
            <a:r>
              <a:rPr lang="ko-KR" altLang="en-US" sz="1600" b="1" dirty="0">
                <a:solidFill>
                  <a:srgbClr val="0070C0"/>
                </a:solidFill>
              </a:rPr>
              <a:t>마침표</a:t>
            </a:r>
            <a:r>
              <a:rPr lang="ko-KR" altLang="en-US" sz="1600" dirty="0"/>
              <a:t>를 찍고</a:t>
            </a:r>
            <a:r>
              <a:rPr lang="en-US" altLang="ko-KR" sz="1600" dirty="0"/>
              <a:t>,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ko-KR" altLang="en-US" sz="1600" dirty="0"/>
              <a:t>   그 다음에 </a:t>
            </a:r>
            <a:r>
              <a:rPr lang="ko-KR" altLang="en-US" sz="1600" b="1" dirty="0">
                <a:solidFill>
                  <a:srgbClr val="0070C0"/>
                </a:solidFill>
              </a:rPr>
              <a:t>데이터 이름</a:t>
            </a:r>
            <a:r>
              <a:rPr lang="ko-KR" altLang="en-US" sz="1600" dirty="0"/>
              <a:t>을 쓰고</a:t>
            </a:r>
            <a:r>
              <a:rPr lang="en-US" altLang="ko-KR" sz="1600" dirty="0"/>
              <a:t>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/>
              <a:t>   그 다음에 데이터 값의 </a:t>
            </a:r>
            <a:r>
              <a:rPr lang="ko-KR" altLang="en-US" sz="1600" b="1" dirty="0">
                <a:solidFill>
                  <a:srgbClr val="0070C0"/>
                </a:solidFill>
              </a:rPr>
              <a:t>인덱스</a:t>
            </a:r>
            <a:r>
              <a:rPr lang="ko-KR" altLang="en-US" sz="1600" dirty="0"/>
              <a:t>를 대괄호로 묶어서 표시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altLang="ko-KR" sz="1600" dirty="0"/>
              <a:t>   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${ </a:t>
            </a:r>
            <a:r>
              <a:rPr lang="en-US" altLang="ko-KR" sz="1600" dirty="0" err="1">
                <a:solidFill>
                  <a:srgbClr val="0070C0"/>
                </a:solidFill>
              </a:rPr>
              <a:t>paramValues.menu</a:t>
            </a:r>
            <a:r>
              <a:rPr lang="en-US" altLang="ko-KR" sz="1600" dirty="0">
                <a:solidFill>
                  <a:srgbClr val="0070C0"/>
                </a:solidFill>
              </a:rPr>
              <a:t>[0] }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객체 이름 뒤에 </a:t>
            </a:r>
            <a:r>
              <a:rPr lang="ko-KR" altLang="en-US" sz="1600" b="1" dirty="0">
                <a:solidFill>
                  <a:srgbClr val="0070C0"/>
                </a:solidFill>
              </a:rPr>
              <a:t>두 개의 대괄호</a:t>
            </a:r>
            <a:r>
              <a:rPr lang="ko-KR" altLang="en-US" sz="1600" dirty="0"/>
              <a:t>를 치고 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/>
              <a:t>   그 안에 따옴표로 묶은 데이터 이름과 인덱스를 표시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${ </a:t>
            </a:r>
            <a:r>
              <a:rPr lang="en-US" altLang="ko-KR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paramValues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[‘menu’][0] }     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※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EL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식의 인덱스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부터 시작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    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E84D4C-1B37-4D9D-A984-4F4B5E46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35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5731-A642-4992-A391-6DCA0345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EL </a:t>
            </a:r>
            <a:r>
              <a:rPr lang="ko-KR" altLang="en-US" sz="3200" dirty="0"/>
              <a:t>내장 객체</a:t>
            </a:r>
            <a:r>
              <a:rPr lang="en-US" altLang="ko-KR" sz="3200" dirty="0"/>
              <a:t>: </a:t>
            </a:r>
            <a:r>
              <a:rPr lang="en-US" altLang="ko-KR" sz="2800" b="0" dirty="0"/>
              <a:t>header, </a:t>
            </a:r>
            <a:r>
              <a:rPr lang="en-US" altLang="ko-KR" sz="2800" b="0" dirty="0" err="1"/>
              <a:t>headerValues</a:t>
            </a:r>
            <a:endParaRPr lang="ko-KR" altLang="en-US" sz="32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20792-8CF6-4812-96B7-AD78C0AF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03649"/>
            <a:ext cx="8034583" cy="51900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cs typeface="Times New Roman" pitchFamily="18" charset="0"/>
              </a:rPr>
              <a:t>HTTP</a:t>
            </a:r>
            <a:r>
              <a:rPr lang="en-US" altLang="ko-KR" sz="1800" dirty="0"/>
              <a:t> </a:t>
            </a:r>
            <a:r>
              <a:rPr lang="ko-KR" altLang="en-US" sz="1800" b="1" dirty="0"/>
              <a:t>요청 메시지</a:t>
            </a:r>
            <a:r>
              <a:rPr lang="ko-KR" altLang="en-US" sz="1800" dirty="0"/>
              <a:t>에 포함된 </a:t>
            </a:r>
            <a:r>
              <a:rPr lang="en-US" altLang="ko-KR" sz="1800" b="1" dirty="0">
                <a:solidFill>
                  <a:srgbClr val="0070C0"/>
                </a:solidFill>
                <a:cs typeface="Times New Roman" pitchFamily="18" charset="0"/>
              </a:rPr>
              <a:t>HTTP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</a:rPr>
              <a:t>헤더 값</a:t>
            </a:r>
            <a:r>
              <a:rPr lang="ko-KR" altLang="en-US" sz="1800" dirty="0"/>
              <a:t>을 가져올 때 사용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ko-KR" sz="1800" b="1" dirty="0">
                <a:cs typeface="Times New Roman" pitchFamily="18" charset="0"/>
              </a:rPr>
              <a:t>&lt; header</a:t>
            </a:r>
            <a:r>
              <a:rPr lang="ko-KR" altLang="en-US" sz="1800" dirty="0"/>
              <a:t> 내장객체 사용방법 </a:t>
            </a:r>
            <a:r>
              <a:rPr lang="en-US" altLang="ko-KR" sz="1800" dirty="0"/>
              <a:t>&gt;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header</a:t>
            </a:r>
            <a:r>
              <a:rPr lang="ko-KR" altLang="en-US" sz="1600" dirty="0"/>
              <a:t> 객체의 이름 뒤에 </a:t>
            </a:r>
            <a:r>
              <a:rPr lang="ko-KR" altLang="en-US" sz="1600" b="1" dirty="0">
                <a:solidFill>
                  <a:srgbClr val="0070C0"/>
                </a:solidFill>
              </a:rPr>
              <a:t>마침표</a:t>
            </a:r>
            <a:r>
              <a:rPr lang="ko-KR" altLang="en-US" sz="1600" dirty="0"/>
              <a:t>를 찍고</a:t>
            </a:r>
            <a:r>
              <a:rPr lang="en-US" altLang="ko-KR" sz="1600" dirty="0"/>
              <a:t>,</a:t>
            </a:r>
            <a:r>
              <a:rPr lang="ko-KR" altLang="en-US" sz="1600" dirty="0"/>
              <a:t> 그 다음에 해당 헤더 이름을 쓰는 것</a:t>
            </a:r>
            <a:r>
              <a:rPr lang="en-US" altLang="ko-KR" sz="16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주의</a:t>
            </a:r>
            <a:r>
              <a:rPr lang="en-US" altLang="ko-KR" sz="1400" dirty="0"/>
              <a:t>) 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z="1400" dirty="0"/>
              <a:t> </a:t>
            </a:r>
            <a:r>
              <a:rPr lang="ko-KR" altLang="en-US" sz="1400" dirty="0"/>
              <a:t>헤더 이름이 자바의 식별자 명명 규칙을 따라야 함</a:t>
            </a:r>
            <a:endParaRPr lang="en-US" altLang="ko-KR" sz="1400" dirty="0"/>
          </a:p>
          <a:p>
            <a:pPr marL="457200" lvl="1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altLang="ko-KR" sz="1600" dirty="0"/>
              <a:t>     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600" kern="1200" baseline="0" dirty="0">
                <a:solidFill>
                  <a:srgbClr val="0070C0"/>
                </a:solidFill>
                <a:cs typeface="Times New Roman" pitchFamily="18" charset="0"/>
              </a:rPr>
              <a:t>${ </a:t>
            </a:r>
            <a:r>
              <a:rPr lang="en-US" altLang="ko-KR" sz="1600" kern="1200" baseline="0" dirty="0" err="1">
                <a:solidFill>
                  <a:srgbClr val="0070C0"/>
                </a:solidFill>
                <a:cs typeface="Times New Roman" pitchFamily="18" charset="0"/>
              </a:rPr>
              <a:t>header.Host</a:t>
            </a:r>
            <a:r>
              <a:rPr lang="en-US" altLang="ko-KR" sz="1600" kern="1200" baseline="0" dirty="0">
                <a:solidFill>
                  <a:srgbClr val="0070C0"/>
                </a:solidFill>
                <a:cs typeface="Times New Roman" pitchFamily="18" charset="0"/>
              </a:rPr>
              <a:t> }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header </a:t>
            </a:r>
            <a:r>
              <a:rPr lang="ko-KR" altLang="en-US" sz="1600" dirty="0"/>
              <a:t>객체의 이름 뒤에 </a:t>
            </a:r>
            <a:r>
              <a:rPr lang="ko-KR" altLang="en-US" sz="1600" b="1" dirty="0">
                <a:solidFill>
                  <a:srgbClr val="0070C0"/>
                </a:solidFill>
              </a:rPr>
              <a:t>대괄호</a:t>
            </a:r>
            <a:r>
              <a:rPr lang="ko-KR" altLang="en-US" sz="1600" dirty="0"/>
              <a:t>를 치고</a:t>
            </a:r>
            <a:r>
              <a:rPr lang="en-US" altLang="ko-KR" sz="1600" dirty="0"/>
              <a:t>,</a:t>
            </a:r>
            <a:r>
              <a:rPr lang="ko-KR" altLang="en-US" sz="1600" dirty="0"/>
              <a:t> 그 안에 </a:t>
            </a:r>
            <a:r>
              <a:rPr lang="ko-KR" altLang="en-US" sz="1600" b="1" dirty="0">
                <a:solidFill>
                  <a:srgbClr val="0070C0"/>
                </a:solidFill>
              </a:rPr>
              <a:t>따옴표</a:t>
            </a:r>
            <a:r>
              <a:rPr lang="ko-KR" altLang="en-US" sz="1600" dirty="0"/>
              <a:t>로 묶은 헤더 이름을 쓰는 것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altLang="ko-KR" sz="1600" dirty="0"/>
              <a:t>    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  <a:r>
              <a:rPr lang="en-US" altLang="ko-KR" sz="1600" dirty="0"/>
              <a:t>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${ header[ “user-agent”] }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cs typeface="Times New Roman" pitchFamily="18" charset="0"/>
              </a:rPr>
              <a:t>HTTP</a:t>
            </a:r>
            <a:r>
              <a:rPr lang="en-US" altLang="ko-KR" sz="1800" dirty="0"/>
              <a:t> </a:t>
            </a:r>
            <a:r>
              <a:rPr lang="ko-KR" altLang="en-US" sz="1800" dirty="0"/>
              <a:t>요청 메시지 안에 </a:t>
            </a:r>
            <a:r>
              <a:rPr lang="ko-KR" altLang="en-US" sz="1800" b="1" dirty="0"/>
              <a:t>똑같은 이름</a:t>
            </a:r>
            <a:r>
              <a:rPr lang="ko-KR" altLang="en-US" sz="1800" dirty="0"/>
              <a:t>의 </a:t>
            </a:r>
            <a:r>
              <a:rPr lang="en-US" altLang="ko-KR" sz="1800" b="1" dirty="0">
                <a:cs typeface="Times New Roman" pitchFamily="18" charset="0"/>
              </a:rPr>
              <a:t>HTTP</a:t>
            </a:r>
            <a:r>
              <a:rPr lang="en-US" altLang="ko-KR" sz="1800" dirty="0"/>
              <a:t> </a:t>
            </a:r>
            <a:r>
              <a:rPr lang="ko-KR" altLang="en-US" sz="1800" dirty="0"/>
              <a:t>헤더가 둘 이상 있을 때는 </a:t>
            </a:r>
            <a:r>
              <a:rPr lang="en-US" altLang="ko-KR" sz="1800" b="1" dirty="0">
                <a:cs typeface="Times New Roman" pitchFamily="18" charset="0"/>
              </a:rPr>
              <a:t>header</a:t>
            </a:r>
            <a:r>
              <a:rPr lang="en-US" altLang="ko-KR" sz="1800" dirty="0"/>
              <a:t> </a:t>
            </a:r>
            <a:r>
              <a:rPr lang="ko-KR" altLang="en-US" sz="1800" dirty="0"/>
              <a:t>객체 대신 </a:t>
            </a:r>
            <a:r>
              <a:rPr lang="en-US" altLang="ko-KR" sz="1800" b="1" dirty="0" err="1">
                <a:cs typeface="Times New Roman" pitchFamily="18" charset="0"/>
              </a:rPr>
              <a:t>headerValues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사용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Java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네이밍 규칙 적용됨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kern="1200" baseline="0" dirty="0">
                <a:solidFill>
                  <a:schemeClr val="tx1"/>
                </a:solidFill>
                <a:cs typeface="Times New Roman" pitchFamily="18" charset="0"/>
              </a:rPr>
              <a:t>    </a:t>
            </a:r>
            <a:r>
              <a:rPr lang="en-US" altLang="ko-KR" sz="1400" kern="1200" baseline="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ko-KR" altLang="en-US" sz="1400" kern="1200" baseline="0" dirty="0">
                <a:solidFill>
                  <a:schemeClr val="tx1"/>
                </a:solidFill>
                <a:cs typeface="Times New Roman" pitchFamily="18" charset="0"/>
              </a:rPr>
              <a:t>예</a:t>
            </a:r>
            <a:r>
              <a:rPr lang="en-US" altLang="ko-KR" sz="1400" kern="1200" baseline="0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ko-KR" sz="1600" kern="1200" baseline="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ko-KR" sz="1600" kern="1200" baseline="0" dirty="0">
                <a:solidFill>
                  <a:srgbClr val="0070C0"/>
                </a:solidFill>
                <a:cs typeface="Times New Roman" pitchFamily="18" charset="0"/>
              </a:rPr>
              <a:t>${ </a:t>
            </a:r>
            <a:r>
              <a:rPr lang="en-US" altLang="ko-KR" sz="1600" kern="1200" baseline="0" dirty="0" err="1">
                <a:solidFill>
                  <a:srgbClr val="0070C0"/>
                </a:solidFill>
                <a:cs typeface="Times New Roman" pitchFamily="18" charset="0"/>
              </a:rPr>
              <a:t>headerValues.Accept</a:t>
            </a:r>
            <a:r>
              <a:rPr lang="en-US" altLang="ko-KR" sz="1600" kern="1200" baseline="0" dirty="0">
                <a:solidFill>
                  <a:srgbClr val="0070C0"/>
                </a:solidFill>
                <a:cs typeface="Times New Roman" pitchFamily="18" charset="0"/>
              </a:rPr>
              <a:t>[0] }  </a:t>
            </a:r>
            <a:r>
              <a:rPr lang="ko-KR" altLang="en-US" sz="1600" kern="1200" baseline="0" dirty="0">
                <a:solidFill>
                  <a:schemeClr val="tx1"/>
                </a:solidFill>
                <a:cs typeface="Times New Roman" pitchFamily="18" charset="0"/>
              </a:rPr>
              <a:t>또는 </a:t>
            </a:r>
            <a:r>
              <a:rPr lang="en-US" altLang="ko-KR" sz="1600" kern="1200" baseline="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${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headerValues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Times New Roman" pitchFamily="18" charset="0"/>
              </a:rPr>
              <a:t>[“user-agent”][1] }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cs typeface="Times New Roman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A9EB8-6DF8-4ADA-9D8A-7ECECA58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0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4162</TotalTime>
  <Words>5910</Words>
  <Application>Microsoft Office PowerPoint</Application>
  <PresentationFormat>화면 슬라이드 쇼(4:3)</PresentationFormat>
  <Paragraphs>612</Paragraphs>
  <Slides>45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65" baseType="lpstr">
      <vt:lpstr>HY강M</vt:lpstr>
      <vt:lpstr>HY견고딕</vt:lpstr>
      <vt:lpstr>HY그래픽M</vt:lpstr>
      <vt:lpstr>HY헤드라인M</vt:lpstr>
      <vt:lpstr>맑은 고딕</vt:lpstr>
      <vt:lpstr>휴먼매직체</vt:lpstr>
      <vt:lpstr>Arial</vt:lpstr>
      <vt:lpstr>Calibri</vt:lpstr>
      <vt:lpstr>Calibri Light</vt:lpstr>
      <vt:lpstr>Consolas</vt:lpstr>
      <vt:lpstr>Courier New</vt:lpstr>
      <vt:lpstr>Times New Roman</vt:lpstr>
      <vt:lpstr>Verdana</vt:lpstr>
      <vt:lpstr>Wingdings</vt:lpstr>
      <vt:lpstr>Office 테마</vt:lpstr>
      <vt:lpstr>1_Office 테마</vt:lpstr>
      <vt:lpstr>2_Office Theme</vt:lpstr>
      <vt:lpstr>2_디자인 사용자 지정</vt:lpstr>
      <vt:lpstr>2_Office 테마</vt:lpstr>
      <vt:lpstr>비트맵 이미지</vt:lpstr>
      <vt:lpstr>EL (Expression Language)</vt:lpstr>
      <vt:lpstr>JSTL(JSP Standard Tag Library)</vt:lpstr>
      <vt:lpstr>EL(Expression Language)</vt:lpstr>
      <vt:lpstr>EL에 쓸 수 있는 식(expression)</vt:lpstr>
      <vt:lpstr>EL 내장객체</vt:lpstr>
      <vt:lpstr>EL 내장객체: 영역객체</vt:lpstr>
      <vt:lpstr>EL 내장 객체: param</vt:lpstr>
      <vt:lpstr>EL 내장 객체: paramValues</vt:lpstr>
      <vt:lpstr>EL 내장 객체: header, headerValues</vt:lpstr>
      <vt:lpstr>EL 내장 객체: cookie</vt:lpstr>
      <vt:lpstr>EL 내장 객체: initParam</vt:lpstr>
      <vt:lpstr>EL 내장 객체: pageContext</vt:lpstr>
      <vt:lpstr>EL 연산자</vt:lpstr>
      <vt:lpstr>EL 연산자: 영문 연산자</vt:lpstr>
      <vt:lpstr>EL 연산자 : 문자열 비교</vt:lpstr>
      <vt:lpstr>EL 연산자: empty 연산자</vt:lpstr>
      <vt:lpstr>EL 연산자 우선순위</vt:lpstr>
      <vt:lpstr>EL 연산자: 대괄호([ ]), 마침표(.)</vt:lpstr>
      <vt:lpstr>JSTL (Java Server Pages Standard Tag Library)</vt:lpstr>
      <vt:lpstr>JSTL을 가지고 할 수 있는 일</vt:lpstr>
      <vt:lpstr>JSTL 종류</vt:lpstr>
      <vt:lpstr>JSTL: 코어(core) 라이브러리</vt:lpstr>
      <vt:lpstr>JSTL: 코어(core) 라이브러리(계속)</vt:lpstr>
      <vt:lpstr>JSTL: 코어(core) 라이브러리 (계속)</vt:lpstr>
      <vt:lpstr>JSTL: 코어(core) 라이브러리 (계속)</vt:lpstr>
      <vt:lpstr>JSTL: 포맷팅(formatting) 라이브러리</vt:lpstr>
      <vt:lpstr>JSTL: 포맷팅(formatting) 라이브러리 (계속)</vt:lpstr>
      <vt:lpstr>JSTL: 포맷팅(formatting) 라이브러리 (계속)</vt:lpstr>
      <vt:lpstr>예제</vt:lpstr>
      <vt:lpstr>JSTL: 포맷팅(formatting) 라이브러리 (계속)</vt:lpstr>
      <vt:lpstr>JSTL: 포맷팅(formatting) 라이브러리 (계속)</vt:lpstr>
      <vt:lpstr>JSTL: 포맷팅(formatting) 라이브러리 (계속)</vt:lpstr>
      <vt:lpstr>JSTL: 포맷팅(formatting) 라이브러리 (계속)</vt:lpstr>
      <vt:lpstr>&lt;fmt:setBundle&gt;, &lt;fmt:bundle&gt;, &lt;fmt:message&gt; 예제2</vt:lpstr>
      <vt:lpstr>JSTL: 포맷팅(formatting) 라이브러리 (계속)</vt:lpstr>
      <vt:lpstr>&lt;fmt:setBundle&gt;, &lt;fmt:bundle&gt;, &lt;fmt:message&gt; 예제3</vt:lpstr>
      <vt:lpstr>JSTL: 포맷팅(formatting) 라이브러리 (계속)</vt:lpstr>
      <vt:lpstr>JSTL: 함수(functions) 라이브러리</vt:lpstr>
      <vt:lpstr>JSTL함수 라이브러리에 있는 함수들</vt:lpstr>
      <vt:lpstr>함수 라이브러리 예제</vt:lpstr>
      <vt:lpstr>JSTL: 데이터베이스(sql) 라이브러리</vt:lpstr>
      <vt:lpstr>데이터베이스(sql) 라이브러리 예제1</vt:lpstr>
      <vt:lpstr>데이터베이스(sql) 라이브러리 예제2</vt:lpstr>
      <vt:lpstr>JSTL: xml문서 처리(xml) 라이브러리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서브쿼리(Subquery)</dc:title>
  <dc:creator>박주화</dc:creator>
  <cp:lastModifiedBy>박주화</cp:lastModifiedBy>
  <cp:revision>107</cp:revision>
  <cp:lastPrinted>2022-03-28T12:59:02Z</cp:lastPrinted>
  <dcterms:created xsi:type="dcterms:W3CDTF">2022-02-08T16:30:04Z</dcterms:created>
  <dcterms:modified xsi:type="dcterms:W3CDTF">2022-08-02T16:04:03Z</dcterms:modified>
</cp:coreProperties>
</file>