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  <p:sldMasterId id="2147483687" r:id="rId3"/>
  </p:sldMasterIdLst>
  <p:notesMasterIdLst>
    <p:notesMasterId r:id="rId16"/>
  </p:notesMasterIdLst>
  <p:sldIdLst>
    <p:sldId id="273" r:id="rId4"/>
    <p:sldId id="369" r:id="rId5"/>
    <p:sldId id="370" r:id="rId6"/>
    <p:sldId id="371" r:id="rId7"/>
    <p:sldId id="373" r:id="rId8"/>
    <p:sldId id="378" r:id="rId9"/>
    <p:sldId id="372" r:id="rId10"/>
    <p:sldId id="374" r:id="rId11"/>
    <p:sldId id="376" r:id="rId12"/>
    <p:sldId id="377" r:id="rId13"/>
    <p:sldId id="375" r:id="rId14"/>
    <p:sldId id="3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E4E4E4"/>
    <a:srgbClr val="CE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947" autoAdjust="0"/>
  </p:normalViewPr>
  <p:slideViewPr>
    <p:cSldViewPr snapToGrid="0">
      <p:cViewPr varScale="1">
        <p:scale>
          <a:sx n="104" d="100"/>
          <a:sy n="104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89E52-045F-4BB8-94DD-0403299DE149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46321-B72E-474E-9886-A261CA2C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0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0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2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1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D281EE-C38B-4AFA-9EEE-55FB71923757}"/>
              </a:ext>
            </a:extLst>
          </p:cNvPr>
          <p:cNvGrpSpPr/>
          <p:nvPr userDrawn="1"/>
        </p:nvGrpSpPr>
        <p:grpSpPr>
          <a:xfrm>
            <a:off x="148472" y="6480093"/>
            <a:ext cx="8847056" cy="321469"/>
            <a:chOff x="197963" y="6265355"/>
            <a:chExt cx="11796074" cy="4286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04B8437-38A3-4788-9862-C87EB80B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3" y="6265355"/>
              <a:ext cx="1247775" cy="42862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111F97-211A-4661-82C4-AC89D4029FF7}"/>
                </a:ext>
              </a:extLst>
            </p:cNvPr>
            <p:cNvSpPr/>
            <p:nvPr/>
          </p:nvSpPr>
          <p:spPr>
            <a:xfrm>
              <a:off x="1547342" y="6657980"/>
              <a:ext cx="10440000" cy="36000"/>
            </a:xfrm>
            <a:prstGeom prst="rect">
              <a:avLst/>
            </a:prstGeom>
            <a:solidFill>
              <a:srgbClr val="0D314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B30B07-420D-475C-AE8E-79231A69D21B}"/>
                </a:ext>
              </a:extLst>
            </p:cNvPr>
            <p:cNvSpPr/>
            <p:nvPr/>
          </p:nvSpPr>
          <p:spPr>
            <a:xfrm>
              <a:off x="1554038" y="6353135"/>
              <a:ext cx="10439999" cy="18000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altLang="ko-KR" sz="1000" b="1">
                  <a:solidFill>
                    <a:srgbClr val="00B050"/>
                  </a:solidFill>
                  <a:effectLst/>
                  <a:latin typeface="맑은 고딕" panose="020F0502020204030204"/>
                  <a:ea typeface="맑은 고딕" panose="020B0503020000020004" pitchFamily="50" charset="-127"/>
                </a:rPr>
                <a:t>Spring</a:t>
              </a:r>
              <a:r>
                <a:rPr lang="ko-KR" altLang="en-US" sz="1000" b="1" dirty="0">
                  <a:solidFill>
                    <a:srgbClr val="00B050"/>
                  </a:solidFill>
                  <a:effectLst/>
                  <a:latin typeface="맑은 고딕" panose="020F0502020204030204"/>
                  <a:ea typeface="맑은 고딕" panose="020B0503020000020004" pitchFamily="50" charset="-127"/>
                </a:rPr>
                <a:t> 프레임워크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8DF8DC2-A8D8-457C-A034-399895AC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0B11C-B0F8-4E6A-8DD2-FE194197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6803"/>
            <a:ext cx="7886700" cy="5132656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o"/>
              <a:defRPr sz="22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DF7D9-8E44-4B7B-9667-0EAA6DB0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9235" y="6419147"/>
            <a:ext cx="409303" cy="388845"/>
          </a:xfrm>
        </p:spPr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8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07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95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4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4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9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68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6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42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6188E7D-E221-41BF-9AFA-62BD1CE7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5217"/>
          </a:xfr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AE37CF-A8F3-4AE7-A8D6-AFA39782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03649"/>
            <a:ext cx="7886700" cy="4973314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○"/>
              <a:defRPr sz="2400">
                <a:latin typeface="+mn-ea"/>
                <a:ea typeface="+mn-ea"/>
              </a:defRPr>
            </a:lvl1pPr>
            <a:lvl2pPr marL="6858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CCE9CA-AF36-4CAC-B386-496FAF3F1E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6" y="6459356"/>
            <a:ext cx="8844828" cy="32142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075F84C-98AA-4528-BC37-83117265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6" y="6393675"/>
            <a:ext cx="444370" cy="365125"/>
          </a:xfrm>
        </p:spPr>
        <p:txBody>
          <a:bodyPr/>
          <a:lstStyle/>
          <a:p>
            <a:fld id="{68021986-58A0-46D6-876C-14F19CE63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39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1DA0-F445-410D-A61E-56685291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C04-3543-4C9F-BB8E-D411C118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B91A-BBBF-46C1-86EE-346902F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B7957-BB59-48CF-9BAC-F2C86D1C16CC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571926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5959C52-4D3B-4423-90BB-B3BF207D4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6433455"/>
            <a:ext cx="8915400" cy="3328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F0E8EA7-66A8-4B0D-ABA7-4A3A994D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6" y="321908"/>
            <a:ext cx="8019663" cy="762000"/>
          </a:xfrm>
        </p:spPr>
        <p:txBody>
          <a:bodyPr lIns="180000">
            <a:no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165975-C19E-4F12-8EFE-4B584B9B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6" y="1295400"/>
            <a:ext cx="8019663" cy="4953000"/>
          </a:xfrm>
        </p:spPr>
        <p:txBody>
          <a:bodyPr/>
          <a:lstStyle>
            <a:lvl1pPr marL="342900" indent="-228600">
              <a:buFont typeface="Courier New" panose="02070309020205020404" pitchFamily="49" charset="0"/>
              <a:buChar char="o"/>
              <a:defRPr sz="2400" b="1"/>
            </a:lvl1pPr>
            <a:lvl2pPr marL="640080" indent="-228600">
              <a:buFont typeface="Wingdings" panose="05000000000000000000" pitchFamily="2" charset="2"/>
              <a:buChar char="Ø"/>
              <a:defRPr sz="2000"/>
            </a:lvl2pPr>
            <a:lvl3pPr marL="100584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DC5112-89D4-45CC-A157-F5E5E41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262" y="6375012"/>
            <a:ext cx="381000" cy="365125"/>
          </a:xfrm>
        </p:spPr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fld id="{7CCA3017-B73A-4F12-9425-2360776FD5F3}" type="slidenum">
              <a:rPr lang="en-US" altLang="ms-MY" smtClean="0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846207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D062-9957-471E-99D8-CA16DF6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0AA2-3C92-4B0D-A8DF-6819246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A24A-15BF-478E-9BA7-9E8696DB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6A64F-0A12-4224-AC8D-86A8CF66010F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317165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FABFF8-83E2-42A8-891A-64896345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C52242-121D-4A5F-85B1-964D6151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1ADA72-3567-4AAC-AD5E-68CFD260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7AB91-9DCF-4F18-82FC-E54FF851C0F2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985819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609FC7-7F48-48CC-B592-F18852A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F31A5A-862D-443C-8DEE-95BAF536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81E401-6462-47B1-BF92-F8ECC46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C7EDF-90A6-4B19-8FB6-F66E26C93041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16502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83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41CECC-74A9-404F-BFFC-2A856EA1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CFCA8-A5B5-4AC6-AF5A-1DE4241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B236C5-378E-407D-BA19-1F19459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1CE72-1045-43F2-A7CE-A17E91946B78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853148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C7B0BD-BDD5-4D93-A68B-2B28BB1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B79F4C-2399-4795-B725-598656B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F3319F-15D6-44BD-BF68-7FD55C6C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00B47-6874-4E01-BD90-34A6249C60ED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409256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D60D57-F5FB-4F00-BFF4-0905CB27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D0DFCF-35B3-444E-B21F-21BBFAD1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777997-2657-4464-8F8E-295FC76F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75880-5AD0-4528-8454-65AD6D771A3B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720432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F59246-7B47-4E24-A352-47F0C0D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31CC8A-D701-45DC-8103-060FECC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3DF848-2A13-465E-B9F3-823FFC6A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361EF-CA79-4749-B521-FBF1C454A143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236941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9A97-6F60-4DF4-BB18-1390234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A005-488F-44C4-B606-2DC6532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8AB0-A069-4E24-83EC-D68C2932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C5BA7-CD10-4A4C-A960-536BBE599136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475834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1885-7AD5-42D4-A1B9-B16F2818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35B7-70A2-4E7A-93ED-01CA1C7A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85C5-9368-4C59-A44B-AB2CEA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FA408-AA83-4EA5-864B-199FDE2DA8E8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663054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B3AD3C-1763-428B-A3EA-796FC01329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" y="6433455"/>
            <a:ext cx="8915400" cy="3328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6C5D70-8CCE-49CA-9345-9F3B850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6" y="321908"/>
            <a:ext cx="8019663" cy="762000"/>
          </a:xfrm>
        </p:spPr>
        <p:txBody>
          <a:bodyPr lIns="180000">
            <a:no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58F03F-D28A-41B5-A409-8679742A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6" y="1295400"/>
            <a:ext cx="8019663" cy="4953000"/>
          </a:xfrm>
        </p:spPr>
        <p:txBody>
          <a:bodyPr/>
          <a:lstStyle>
            <a:lvl1pPr marL="342900" indent="-228600">
              <a:buFont typeface="Courier New" panose="02070309020205020404" pitchFamily="49" charset="0"/>
              <a:buChar char="o"/>
              <a:defRPr sz="2400" b="1"/>
            </a:lvl1pPr>
            <a:lvl2pPr marL="640080" indent="-228600">
              <a:buFont typeface="Wingdings" panose="05000000000000000000" pitchFamily="2" charset="2"/>
              <a:buChar char="Ø"/>
              <a:defRPr sz="2000"/>
            </a:lvl2pPr>
            <a:lvl3pPr marL="100584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DC00151-F5AF-4F9A-85FE-88287D0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262" y="6375012"/>
            <a:ext cx="381000" cy="365125"/>
          </a:xfrm>
        </p:spPr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fld id="{7CCA3017-B73A-4F12-9425-2360776FD5F3}" type="slidenum">
              <a:rPr lang="en-US" altLang="ms-MY" smtClean="0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4807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5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7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6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9B98-B750-41D5-BD9F-A9CA6ED31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3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86A7-51A7-4DA5-8224-8C654B7B0A7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51C5-7764-40DA-AA03-B072D321F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873D6AA-FA09-4ACC-A3AF-490B394607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687CEA97-7010-49CC-8003-C7A44509F4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D49C-58D6-4027-8071-D1204055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나눔고딕" charset="-127"/>
              </a:defRPr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A44E-5D20-4351-B12E-7AA3E0448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나눔고딕" charset="-127"/>
              </a:defRPr>
            </a:lvl1pPr>
          </a:lstStyle>
          <a:p>
            <a:pPr>
              <a:defRPr/>
            </a:pPr>
            <a:endParaRPr lang="en-US" alt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A0FC-806F-444B-984C-1BFB5C67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9E6D2D8-107F-4D15-A4D9-2F48B7C00BA6}" type="slidenum">
              <a:rPr lang="en-US" altLang="ms-MY"/>
              <a:pPr/>
              <a:t>‹#›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16275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337C9-C615-4622-A109-7AC7C741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ko-KR" altLang="en-US" sz="6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의존성 주입</a:t>
            </a:r>
            <a:r>
              <a:rPr lang="en-US" altLang="ko-KR" sz="6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(DI)</a:t>
            </a:r>
            <a:endParaRPr lang="ko-KR" altLang="en-US" sz="6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35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091CB-E79C-4251-910C-F82B059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DI: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테스트 파일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(MainForDI.java)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93-C50C-4AC4-B875-B57BD612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6803"/>
            <a:ext cx="8515350" cy="5132656"/>
          </a:xfrm>
        </p:spPr>
        <p:txBody>
          <a:bodyPr>
            <a:normAutofit lnSpcReduction="10000"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MainForDi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annoAppCtx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	  	   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AnnotationConfigApplicationContext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AppContext.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A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annoAppCtx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annoAppCtx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C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annoAppCtx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annoAppCtx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A58CC-22DB-40FF-B6FE-1FAA4453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315DA-6256-41ED-A202-84215DCB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D3A63-A9A3-4DEA-B22F-9EACC8FF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5028"/>
            <a:ext cx="7886700" cy="5447845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0070C0"/>
                </a:solidFill>
              </a:rPr>
              <a:t>전주마트에</a:t>
            </a:r>
            <a:r>
              <a:rPr lang="ko-KR" altLang="en-US" sz="1600" dirty="0">
                <a:solidFill>
                  <a:srgbClr val="0070C0"/>
                </a:solidFill>
              </a:rPr>
              <a:t> 오신 것을 환영합니다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저희 마트에서 판매 중인 </a:t>
            </a:r>
            <a:r>
              <a:rPr lang="ko-KR" altLang="en-US" sz="1600" dirty="0" err="1">
                <a:solidFill>
                  <a:srgbClr val="0070C0"/>
                </a:solidFill>
              </a:rPr>
              <a:t>상품목록입니다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1. </a:t>
            </a:r>
            <a:r>
              <a:rPr lang="ko-KR" altLang="en-US" sz="1600" dirty="0">
                <a:solidFill>
                  <a:srgbClr val="0070C0"/>
                </a:solidFill>
              </a:rPr>
              <a:t>삼성 </a:t>
            </a:r>
            <a:r>
              <a:rPr lang="en-US" altLang="ko-KR" sz="1600" dirty="0">
                <a:solidFill>
                  <a:srgbClr val="0070C0"/>
                </a:solidFill>
              </a:rPr>
              <a:t>GalaxyA23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2. LG OLED TV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제품정보를 확인하길 원하는 상품번호를 입력하세요</a:t>
            </a:r>
            <a:r>
              <a:rPr lang="en-US" altLang="ko-KR" sz="1600" dirty="0">
                <a:solidFill>
                  <a:srgbClr val="0070C0"/>
                </a:solidFill>
              </a:rPr>
              <a:t>: 2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번호를 입력하면 해당 제품에 대한 정보를 아래와 같이 콘솔에 출력한다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(</a:t>
            </a:r>
            <a:r>
              <a:rPr lang="ko-KR" altLang="en-US" sz="1600" dirty="0">
                <a:solidFill>
                  <a:srgbClr val="0070C0"/>
                </a:solidFill>
              </a:rPr>
              <a:t>출력 예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제품명</a:t>
            </a:r>
            <a:r>
              <a:rPr lang="en-US" altLang="ko-KR" sz="1600" dirty="0">
                <a:solidFill>
                  <a:srgbClr val="0070C0"/>
                </a:solidFill>
              </a:rPr>
              <a:t>: OLED TV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모델명</a:t>
            </a:r>
            <a:r>
              <a:rPr lang="en-US" altLang="ko-KR" sz="1600" dirty="0">
                <a:solidFill>
                  <a:srgbClr val="0070C0"/>
                </a:solidFill>
              </a:rPr>
              <a:t>: OLEX48C2KNA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제조사</a:t>
            </a:r>
            <a:r>
              <a:rPr lang="en-US" altLang="ko-KR" sz="1600" dirty="0">
                <a:solidFill>
                  <a:srgbClr val="0070C0"/>
                </a:solidFill>
              </a:rPr>
              <a:t>: LG</a:t>
            </a:r>
            <a:r>
              <a:rPr lang="ko-KR" altLang="en-US" sz="1600" dirty="0">
                <a:solidFill>
                  <a:srgbClr val="0070C0"/>
                </a:solidFill>
              </a:rPr>
              <a:t>전자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 생산연도</a:t>
            </a:r>
            <a:r>
              <a:rPr lang="en-US" altLang="ko-KR" sz="1600" dirty="0">
                <a:solidFill>
                  <a:srgbClr val="0070C0"/>
                </a:solidFill>
              </a:rPr>
              <a:t>: 2022</a:t>
            </a:r>
            <a:r>
              <a:rPr lang="ko-KR" altLang="en-US" sz="1600" dirty="0">
                <a:solidFill>
                  <a:srgbClr val="0070C0"/>
                </a:solidFill>
              </a:rPr>
              <a:t>년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</a:rPr>
              <a:t>전주마트를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</a:rPr>
              <a:t>이용해주셔서</a:t>
            </a:r>
            <a:r>
              <a:rPr lang="ko-KR" altLang="en-US" sz="1600" dirty="0">
                <a:solidFill>
                  <a:srgbClr val="0070C0"/>
                </a:solidFill>
              </a:rPr>
              <a:t> 감사합니다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1600" b="1" dirty="0" err="1"/>
              <a:t>Prodcut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는 제품명</a:t>
            </a:r>
            <a:r>
              <a:rPr lang="en-US" altLang="ko-KR" sz="1600" dirty="0"/>
              <a:t>, </a:t>
            </a:r>
            <a:r>
              <a:rPr lang="ko-KR" altLang="en-US" sz="1600" dirty="0"/>
              <a:t>모델명</a:t>
            </a:r>
            <a:r>
              <a:rPr lang="en-US" altLang="ko-KR" sz="1600" dirty="0"/>
              <a:t>, </a:t>
            </a:r>
            <a:r>
              <a:rPr lang="ko-KR" altLang="en-US" sz="1600" dirty="0"/>
              <a:t>제조사</a:t>
            </a:r>
            <a:r>
              <a:rPr lang="en-US" altLang="ko-KR" sz="1600" dirty="0"/>
              <a:t>, </a:t>
            </a:r>
            <a:r>
              <a:rPr lang="ko-KR" altLang="en-US" sz="1600" dirty="0"/>
              <a:t>생산연도 정보를 담을 수 있도록   정의하고</a:t>
            </a:r>
            <a:r>
              <a:rPr lang="en-US" altLang="ko-KR" sz="1600" dirty="0"/>
              <a:t>,  </a:t>
            </a:r>
            <a:r>
              <a:rPr lang="en-US" altLang="ko-KR" sz="1600" b="1" dirty="0" err="1"/>
              <a:t>JeonjuMart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는 </a:t>
            </a:r>
            <a:r>
              <a:rPr lang="en-US" altLang="ko-KR" sz="1600" dirty="0"/>
              <a:t>Product </a:t>
            </a:r>
            <a:r>
              <a:rPr lang="ko-KR" altLang="en-US" sz="1600" dirty="0"/>
              <a:t>클래스를 </a:t>
            </a:r>
            <a:r>
              <a:rPr lang="en-US" altLang="ko-KR" sz="1600" dirty="0"/>
              <a:t>List</a:t>
            </a:r>
            <a:r>
              <a:rPr lang="ko-KR" altLang="en-US" sz="1600" dirty="0"/>
              <a:t>에 저장하여 멤버변수로 관리하도록                 정의하고  </a:t>
            </a:r>
            <a:r>
              <a:rPr lang="en-US" altLang="ko-KR" sz="1600" dirty="0" err="1"/>
              <a:t>showProducts</a:t>
            </a:r>
            <a:r>
              <a:rPr lang="en-US" altLang="ko-KR" sz="1600" dirty="0"/>
              <a:t>() </a:t>
            </a:r>
            <a:r>
              <a:rPr lang="ko-KR" altLang="en-US" sz="1600" dirty="0"/>
              <a:t>메소드는 위와 같이 출력하도록 </a:t>
            </a:r>
            <a:r>
              <a:rPr lang="ko-KR" altLang="en-US" sz="1600" dirty="0" err="1"/>
              <a:t>정의하시오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9CB0B-BD2C-4E88-8660-3E8F0705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6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CE6067-593A-40E5-AE59-E93F0EF0B758}"/>
              </a:ext>
            </a:extLst>
          </p:cNvPr>
          <p:cNvSpPr/>
          <p:nvPr/>
        </p:nvSpPr>
        <p:spPr>
          <a:xfrm>
            <a:off x="1447800" y="3200400"/>
            <a:ext cx="6248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수고했습니다</a:t>
            </a:r>
            <a:r>
              <a:rPr lang="en-US" altLang="ko-KR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!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그래픽M" panose="02030600000101010101" pitchFamily="18" charset="-127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77C3-7303-4D29-A0DD-AD7AB530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의존 주입</a:t>
            </a:r>
            <a:r>
              <a:rPr lang="en-US" altLang="ko-KR" sz="2800" b="0" dirty="0"/>
              <a:t>(Dependency Injection)</a:t>
            </a:r>
            <a:endParaRPr lang="ko-KR" altLang="en-US" sz="2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BCFA4-0F62-49AB-B5F2-9F9703FC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26803"/>
            <a:ext cx="8349889" cy="51326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의존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관계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클래스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클래스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에 의존한다</a:t>
            </a:r>
            <a:r>
              <a:rPr lang="en-US" altLang="ko-KR" sz="2000" dirty="0">
                <a:latin typeface="+mn-ea"/>
              </a:rPr>
              <a:t>. ↔ </a:t>
            </a:r>
            <a:r>
              <a:rPr lang="ko-KR" altLang="en-US" sz="2000" dirty="0">
                <a:latin typeface="+mn-ea"/>
              </a:rPr>
              <a:t>클래스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가 변하면    클래스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에 영향을 미친다</a:t>
            </a:r>
            <a:r>
              <a:rPr lang="en-US" altLang="ko-KR" sz="2000" dirty="0">
                <a:latin typeface="+mn-ea"/>
              </a:rPr>
              <a:t>. (</a:t>
            </a:r>
            <a:r>
              <a:rPr lang="ko-KR" altLang="en-US" sz="2000" b="1" dirty="0">
                <a:latin typeface="+mn-ea"/>
              </a:rPr>
              <a:t>변경에 의해 영향을 받는 관계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클래스 </a:t>
            </a:r>
            <a:r>
              <a:rPr lang="en-US" altLang="ko-KR" b="1" dirty="0">
                <a:latin typeface="+mn-ea"/>
              </a:rPr>
              <a:t>A</a:t>
            </a:r>
            <a:r>
              <a:rPr lang="ko-KR" altLang="en-US" b="1" dirty="0">
                <a:latin typeface="+mn-ea"/>
              </a:rPr>
              <a:t>가 클래스 </a:t>
            </a:r>
            <a:r>
              <a:rPr lang="en-US" altLang="ko-KR" b="1" dirty="0">
                <a:latin typeface="+mn-ea"/>
              </a:rPr>
              <a:t>B</a:t>
            </a:r>
            <a:r>
              <a:rPr lang="ko-KR" altLang="en-US" b="1" dirty="0">
                <a:latin typeface="+mn-ea"/>
              </a:rPr>
              <a:t>에 의존한다</a:t>
            </a:r>
            <a:r>
              <a:rPr lang="en-US" altLang="ko-KR" b="1" dirty="0">
                <a:latin typeface="+mn-ea"/>
              </a:rPr>
              <a:t>: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 </a:t>
            </a:r>
            <a:r>
              <a:rPr lang="en-US" altLang="ko-KR" sz="2000" dirty="0">
                <a:latin typeface="+mn-ea"/>
              </a:rPr>
              <a:t>A</a:t>
            </a:r>
            <a:r>
              <a:rPr lang="ko-KR" altLang="en-US" sz="2000" dirty="0">
                <a:latin typeface="+mn-ea"/>
              </a:rPr>
              <a:t>가 클래스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의 멤버를 사용한다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의존 주입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클래스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A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에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클래스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B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>
                <a:solidFill>
                  <a:srgbClr val="0070C0"/>
                </a:solidFill>
                <a:latin typeface="+mn-ea"/>
              </a:rPr>
              <a:t>의존 대상</a:t>
            </a: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를 주입하는 것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ko-KR" sz="2000" dirty="0">
                <a:latin typeface="+mn-ea"/>
              </a:rPr>
              <a:t>  (</a:t>
            </a:r>
            <a:r>
              <a:rPr lang="ko-KR" altLang="en-US" sz="2000" dirty="0">
                <a:latin typeface="+mn-ea"/>
              </a:rPr>
              <a:t>비교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직접 의존 객체를 생성하여 사용하는 방식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4B662-F8C7-4798-8F86-0A68798A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 주입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4109" y="1257300"/>
            <a:ext cx="4229100" cy="456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285750" indent="-285750">
              <a:spcAft>
                <a:spcPts val="1500"/>
              </a:spcAft>
              <a:buFont typeface="맑은 고딕" panose="020B0503020000020004" pitchFamily="50" charset="-127"/>
              <a:buChar char="о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직접 의존 객체 생성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private A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new A();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…</a:t>
            </a:r>
          </a:p>
          <a:p>
            <a:pPr>
              <a:spcAft>
                <a:spcPts val="15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private A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new A();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…</a:t>
            </a:r>
          </a:p>
          <a:p>
            <a:pPr>
              <a:spcAft>
                <a:spcPts val="15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marL="285750" indent="-285750">
              <a:spcAft>
                <a:spcPts val="600"/>
              </a:spcAft>
              <a:buFont typeface="맑은 고딕" panose="020B0503020000020004" pitchFamily="50" charset="-127"/>
              <a:buChar char="о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A →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ChildA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변경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B, C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두 클래스에서 각각 변경해줘야 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10102" y="1260232"/>
            <a:ext cx="4229100" cy="456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285750" indent="-285750">
              <a:spcAft>
                <a:spcPts val="1500"/>
              </a:spcAft>
              <a:buFont typeface="맑은 고딕" panose="020B0503020000020004" pitchFamily="50" charset="-127"/>
              <a:buChar char="о"/>
            </a:pP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의존 객체 주입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(DI)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private A a;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public B(A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{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this.a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a; }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…</a:t>
            </a:r>
          </a:p>
          <a:p>
            <a:pPr>
              <a:spcAft>
                <a:spcPts val="15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public class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private A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public C(A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{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this.a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a; }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   …</a:t>
            </a:r>
          </a:p>
          <a:p>
            <a:pPr>
              <a:spcAft>
                <a:spcPts val="1500"/>
              </a:spcAft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marL="285750" indent="-285750">
              <a:spcAft>
                <a:spcPts val="600"/>
              </a:spcAft>
              <a:buFont typeface="맑은 고딕" panose="020B0503020000020004" pitchFamily="50" charset="-127"/>
              <a:buChar char="о"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A →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ChildA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변경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  의존 주입하는 설정클래스에서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ChnagedA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 한 번만 변경해주면 됨</a:t>
            </a:r>
          </a:p>
        </p:txBody>
      </p:sp>
    </p:spTree>
    <p:extLst>
      <p:ext uri="{BB962C8B-B14F-4D97-AF65-F5344CB8AC3E}">
        <p14:creationId xmlns:p14="http://schemas.microsoft.com/office/powerpoint/2010/main" val="133383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조립기</a:t>
            </a:r>
            <a:r>
              <a:rPr lang="en-US" altLang="ko-KR" dirty="0"/>
              <a:t>(Assembler)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객체를 생성하고 의존 객체를 주입해주는 클래스</a:t>
            </a:r>
            <a:endParaRPr lang="en-US" altLang="ko-KR" sz="2000" dirty="0"/>
          </a:p>
          <a:p>
            <a:r>
              <a:rPr lang="ko-KR" altLang="en-US" sz="2000" dirty="0"/>
              <a:t>의존 객체를 주입한다</a:t>
            </a:r>
            <a:r>
              <a:rPr lang="en-US" altLang="ko-KR" sz="2000" dirty="0"/>
              <a:t> ; </a:t>
            </a:r>
            <a:r>
              <a:rPr lang="ko-KR" altLang="en-US" sz="2000" dirty="0"/>
              <a:t>서로 다른 두 객체를 조립한다</a:t>
            </a:r>
            <a:r>
              <a:rPr lang="en-US" altLang="ko-KR" sz="2000" dirty="0"/>
              <a:t>.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Assembler</a:t>
            </a:r>
            <a:r>
              <a:rPr lang="en-US" altLang="ko-KR" dirty="0">
                <a:latin typeface="+mn-ea"/>
              </a:rPr>
              <a:t>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private A </a:t>
            </a:r>
            <a:r>
              <a:rPr lang="en-US" altLang="ko-KR" dirty="0" err="1">
                <a:latin typeface="+mn-ea"/>
              </a:rPr>
              <a:t>a</a:t>
            </a:r>
            <a:r>
              <a:rPr lang="en-US" altLang="ko-KR" dirty="0">
                <a:latin typeface="+mn-ea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private B </a:t>
            </a:r>
            <a:r>
              <a:rPr lang="en-US" altLang="ko-KR" dirty="0" err="1">
                <a:latin typeface="+mn-ea"/>
              </a:rPr>
              <a:t>b</a:t>
            </a:r>
            <a:r>
              <a:rPr lang="en-US" altLang="ko-KR" dirty="0">
                <a:latin typeface="+mn-ea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private C </a:t>
            </a:r>
            <a:r>
              <a:rPr lang="en-US" altLang="ko-KR" dirty="0" err="1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public void Assembler(){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  a = new A();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//(</a:t>
            </a:r>
            <a:r>
              <a:rPr lang="ko-KR" altLang="en-US" sz="1600" dirty="0" err="1">
                <a:solidFill>
                  <a:srgbClr val="00B050"/>
                </a:solidFill>
                <a:latin typeface="+mn-ea"/>
              </a:rPr>
              <a:t>변경시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) a = new </a:t>
            </a:r>
            <a:r>
              <a:rPr lang="en-US" altLang="ko-KR" sz="1600" dirty="0" err="1">
                <a:solidFill>
                  <a:srgbClr val="00B050"/>
                </a:solidFill>
                <a:latin typeface="+mn-ea"/>
              </a:rPr>
              <a:t>ChildA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();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  b = new B(a);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	  c = new C(a);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}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public A a(){ return a; 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public B b(){ return b; 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    public C c(){ return c; }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1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091CB-E79C-4251-910C-F82B059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DI: </a:t>
            </a:r>
            <a:r>
              <a:rPr lang="ko-KR" altLang="en-US" sz="2800" b="0" dirty="0"/>
              <a:t>대상 클래스 정의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93-C50C-4AC4-B875-B57BD6121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public</a:t>
            </a:r>
            <a:r>
              <a:rPr lang="ko-KR" altLang="en-US" sz="1800" dirty="0"/>
              <a:t> </a:t>
            </a:r>
            <a:r>
              <a:rPr lang="en-US" altLang="ko-KR" sz="1800" dirty="0"/>
              <a:t>class </a:t>
            </a:r>
            <a:r>
              <a:rPr lang="en-US" altLang="ko-KR" sz="1800" b="1" dirty="0"/>
              <a:t>A </a:t>
            </a:r>
            <a:r>
              <a:rPr lang="en-US" altLang="ko-KR" sz="18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String </a:t>
            </a:r>
            <a:r>
              <a:rPr lang="en-US" altLang="ko-KR" sz="1800" dirty="0" err="1"/>
              <a:t>className</a:t>
            </a:r>
            <a:r>
              <a:rPr lang="en-US" altLang="ko-KR" sz="1800" dirty="0"/>
              <a:t>=“A”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public void </a:t>
            </a:r>
            <a:r>
              <a:rPr lang="en-US" altLang="ko-KR" sz="1800" dirty="0" err="1"/>
              <a:t>methodA</a:t>
            </a:r>
            <a:r>
              <a:rPr lang="en-US" altLang="ko-KR" sz="1800" dirty="0"/>
              <a:t>() {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className</a:t>
            </a:r>
            <a:r>
              <a:rPr lang="en-US" altLang="ko-KR" sz="1800" dirty="0"/>
              <a:t>+</a:t>
            </a:r>
            <a:r>
              <a:rPr lang="en-US" altLang="ko-KR" sz="1800" dirty="0">
                <a:latin typeface="Consolas" panose="020B0609020204030204" pitchFamily="49" charset="0"/>
              </a:rPr>
              <a:t>"</a:t>
            </a:r>
            <a:r>
              <a:rPr lang="ko-KR" altLang="en-US" sz="1800" dirty="0"/>
              <a:t>클래스에서 </a:t>
            </a:r>
            <a:r>
              <a:rPr lang="en-US" altLang="ko-KR" sz="1800" dirty="0" err="1"/>
              <a:t>methodA</a:t>
            </a:r>
            <a:r>
              <a:rPr lang="en-US" altLang="ko-KR" sz="1800" dirty="0"/>
              <a:t>() </a:t>
            </a:r>
            <a:r>
              <a:rPr lang="ko-KR" altLang="en-US" sz="1800" dirty="0"/>
              <a:t>실행</a:t>
            </a:r>
            <a:r>
              <a:rPr lang="en-US" altLang="ko-KR" sz="1800" dirty="0">
                <a:latin typeface="Consolas" panose="020B0609020204030204" pitchFamily="49" charset="0"/>
              </a:rPr>
              <a:t>"</a:t>
            </a:r>
            <a:r>
              <a:rPr lang="en-US" altLang="ko-KR" sz="1800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}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public class </a:t>
            </a:r>
            <a:r>
              <a:rPr lang="en-US" altLang="ko-KR" sz="1800" b="1" dirty="0"/>
              <a:t>B </a:t>
            </a:r>
            <a:r>
              <a:rPr lang="en-US" altLang="ko-KR" sz="18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private A </a:t>
            </a:r>
            <a:r>
              <a:rPr lang="en-US" altLang="ko-KR" sz="1800" dirty="0" err="1"/>
              <a:t>a</a:t>
            </a:r>
            <a:r>
              <a:rPr lang="en-US" altLang="ko-KR" sz="18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public B(A a) { </a:t>
            </a:r>
            <a:r>
              <a:rPr lang="en-US" altLang="ko-KR" sz="1800" dirty="0" err="1"/>
              <a:t>this.a</a:t>
            </a:r>
            <a:r>
              <a:rPr lang="en-US" altLang="ko-KR" sz="1800" dirty="0"/>
              <a:t> = a;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public void </a:t>
            </a:r>
            <a:r>
              <a:rPr lang="en-US" altLang="ko-KR" sz="1800" dirty="0" err="1"/>
              <a:t>methodB</a:t>
            </a:r>
            <a:r>
              <a:rPr lang="en-US" altLang="ko-KR" sz="1800" dirty="0"/>
              <a:t>() { </a:t>
            </a:r>
            <a:r>
              <a:rPr lang="en-US" altLang="ko-KR" sz="1800" dirty="0" err="1"/>
              <a:t>a.className</a:t>
            </a:r>
            <a:r>
              <a:rPr lang="en-US" altLang="ko-KR" sz="1800" dirty="0"/>
              <a:t>=“B”;   </a:t>
            </a:r>
            <a:r>
              <a:rPr lang="en-US" altLang="ko-KR" sz="1800" dirty="0" err="1"/>
              <a:t>a.methodA</a:t>
            </a:r>
            <a:r>
              <a:rPr lang="en-US" altLang="ko-KR" sz="1800" dirty="0"/>
              <a:t>();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public class </a:t>
            </a:r>
            <a:r>
              <a:rPr lang="en-US" altLang="ko-KR" sz="1800" b="1" dirty="0"/>
              <a:t>C </a:t>
            </a:r>
            <a:r>
              <a:rPr lang="en-US" altLang="ko-KR" sz="18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private A </a:t>
            </a:r>
            <a:r>
              <a:rPr lang="en-US" altLang="ko-KR" sz="1800" dirty="0" err="1"/>
              <a:t>a</a:t>
            </a:r>
            <a:r>
              <a:rPr lang="en-US" altLang="ko-KR" sz="18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public C(A a) { </a:t>
            </a:r>
            <a:r>
              <a:rPr lang="en-US" altLang="ko-KR" sz="1800" dirty="0" err="1"/>
              <a:t>this.a</a:t>
            </a:r>
            <a:r>
              <a:rPr lang="en-US" altLang="ko-KR" sz="1800" dirty="0"/>
              <a:t> = a;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    public void </a:t>
            </a:r>
            <a:r>
              <a:rPr lang="en-US" altLang="ko-KR" sz="1800" dirty="0" err="1"/>
              <a:t>methodC</a:t>
            </a:r>
            <a:r>
              <a:rPr lang="en-US" altLang="ko-KR" sz="1800" dirty="0"/>
              <a:t>() { </a:t>
            </a:r>
            <a:r>
              <a:rPr lang="en-US" altLang="ko-KR" sz="1800" dirty="0" err="1"/>
              <a:t>a.className</a:t>
            </a:r>
            <a:r>
              <a:rPr lang="en-US" altLang="ko-KR" sz="1800" dirty="0"/>
              <a:t>=“C”;   </a:t>
            </a:r>
            <a:r>
              <a:rPr lang="en-US" altLang="ko-KR" sz="1800" dirty="0" err="1"/>
              <a:t>a.methodA</a:t>
            </a:r>
            <a:r>
              <a:rPr lang="en-US" altLang="ko-KR" sz="1800" dirty="0"/>
              <a:t>();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800" dirty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A58CC-22DB-40FF-B6FE-1FAA4453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06988-FC43-AC67-8457-A5A21877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DI: </a:t>
            </a:r>
            <a:r>
              <a:rPr lang="ko-KR" altLang="en-US" sz="2800" b="0" dirty="0"/>
              <a:t>테스트 클래스 정의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BF5EE-AD34-B1E1-BB29-5B75A3BAF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ABCTest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Assembler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assembler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Assembler();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A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assembler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assembler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C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assembler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1DB20-D0F7-E716-8D17-1C1F5615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5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FCD28-504E-4ED5-A330-820C7A8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DI: </a:t>
            </a:r>
            <a:r>
              <a:rPr lang="en-US" altLang="ko-KR" sz="2800" dirty="0"/>
              <a:t>XML </a:t>
            </a:r>
            <a:r>
              <a:rPr lang="ko-KR" altLang="en-US" sz="2800" dirty="0"/>
              <a:t>설정</a:t>
            </a:r>
            <a:r>
              <a:rPr lang="en-US" altLang="ko-KR" sz="2800" b="0" dirty="0"/>
              <a:t>(app-context-ex01.xml)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FF65B-D1EE-49F2-A65F-1740998CD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https://www.springframework.org/schema/beans/spring-beans-3.0.xsd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https://www.springframework.org/schema/context/spring-context-3.0.xsd"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스프링 빈 설정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“a"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ezen.dev.spring.di.xml.A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“b"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ezen.dev.spring.di.xml.B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“a"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“c"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ezen.dev.spring.di.xml.C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“a"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D3D72-C9C3-4759-9C37-87849723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1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091CB-E79C-4251-910C-F82B059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DI: </a:t>
            </a:r>
            <a:r>
              <a:rPr lang="ko-KR" altLang="en-US" sz="2400" b="0" dirty="0"/>
              <a:t>테스트 파일</a:t>
            </a:r>
            <a:r>
              <a:rPr lang="en-US" altLang="ko-KR" sz="2400" b="0" dirty="0"/>
              <a:t>(MainForDI.java)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93-C50C-4AC4-B875-B57BD612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26803"/>
            <a:ext cx="8515350" cy="513265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MainForDi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	//XML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설정파일 경로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classpath:META-INF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/spring/app-context.xml"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AbstractApplicationContext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xmlAppCtx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GenericXmlApplicationContext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A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xmlAppCtx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.methodA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xmlAppCtx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.methodB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C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xmlAppCtx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.getBean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xmlAppCtx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A58CC-22DB-40FF-B6FE-1FAA4453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9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FCD28-504E-4ED5-A330-820C7A8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DI: </a:t>
            </a:r>
            <a:r>
              <a:rPr lang="ko-KR" altLang="en-US" sz="2800" dirty="0" err="1"/>
              <a:t>애노테이션</a:t>
            </a:r>
            <a:r>
              <a:rPr lang="en-US" altLang="ko-KR" sz="2800" dirty="0"/>
              <a:t> </a:t>
            </a:r>
            <a:r>
              <a:rPr lang="ko-KR" altLang="en-US" sz="2800" dirty="0"/>
              <a:t>설정</a:t>
            </a:r>
            <a:r>
              <a:rPr lang="en-US" altLang="ko-KR" sz="2800" b="0" dirty="0"/>
              <a:t>(AppContex.java)</a:t>
            </a:r>
            <a:endParaRPr lang="ko-KR" altLang="en-US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FF65B-D1EE-49F2-A65F-1740998CD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AppContext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646464"/>
                </a:solidFill>
                <a:latin typeface="Consolas" panose="020B0609020204030204" pitchFamily="49" charset="0"/>
              </a:rPr>
              <a:t>    @Bean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 a() {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A(); }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646464"/>
                </a:solidFill>
                <a:latin typeface="Consolas" panose="020B0609020204030204" pitchFamily="49" charset="0"/>
              </a:rPr>
              <a:t>    @Bean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 b() {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B(a()); }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646464"/>
                </a:solidFill>
                <a:latin typeface="Consolas" panose="020B0609020204030204" pitchFamily="49" charset="0"/>
              </a:rPr>
              <a:t>    @Bean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 c() {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C(a()); }</a:t>
            </a:r>
          </a:p>
          <a:p>
            <a:pPr marL="0" indent="0" algn="l">
              <a:spcAft>
                <a:spcPts val="0"/>
              </a:spcAft>
              <a:buNone/>
            </a:pPr>
            <a:endParaRPr lang="ko-KR" altLang="en-US" sz="2000" dirty="0"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D3D72-C9C3-4759-9C37-87849723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9B98-B750-41D5-BD9F-A9CA6ED31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8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4742</TotalTime>
  <Words>1146</Words>
  <Application>Microsoft Office PowerPoint</Application>
  <PresentationFormat>화면 슬라이드 쇼(4:3)</PresentationFormat>
  <Paragraphs>188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HY그래픽M</vt:lpstr>
      <vt:lpstr>맑은 고딕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테마</vt:lpstr>
      <vt:lpstr>1_Office 테마</vt:lpstr>
      <vt:lpstr>2_Office Theme</vt:lpstr>
      <vt:lpstr>의존성 주입(DI)</vt:lpstr>
      <vt:lpstr>의존 주입(Dependency Injection)</vt:lpstr>
      <vt:lpstr>의존 주입 예제</vt:lpstr>
      <vt:lpstr>객체 조립기(Assembler)</vt:lpstr>
      <vt:lpstr>Spring의 DI: 대상 클래스 정의</vt:lpstr>
      <vt:lpstr>Spring의 DI: 테스트 클래스 정의</vt:lpstr>
      <vt:lpstr>Spring의 DI: XML 설정(app-context-ex01.xml)</vt:lpstr>
      <vt:lpstr>Spring의 DI: 테스트 파일(MainForDI.java)</vt:lpstr>
      <vt:lpstr>Spring의 DI: 애노테이션 설정(AppContex.java)</vt:lpstr>
      <vt:lpstr>Spring의 DI: 테스트 파일(MainForDI.java)</vt:lpstr>
      <vt:lpstr>실습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JSTL(Java Server Pages Standard Tag Library)</dc:title>
  <dc:creator>박주화</dc:creator>
  <cp:lastModifiedBy>박주화</cp:lastModifiedBy>
  <cp:revision>126</cp:revision>
  <dcterms:created xsi:type="dcterms:W3CDTF">2022-03-29T12:18:16Z</dcterms:created>
  <dcterms:modified xsi:type="dcterms:W3CDTF">2022-07-30T14:57:04Z</dcterms:modified>
</cp:coreProperties>
</file>