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3" r:id="rId28"/>
    <p:sldId id="281" r:id="rId29"/>
    <p:sldId id="284" r:id="rId30"/>
    <p:sldId id="292" r:id="rId31"/>
    <p:sldId id="293" r:id="rId32"/>
    <p:sldId id="294" r:id="rId33"/>
    <p:sldId id="295" r:id="rId34"/>
    <p:sldId id="296" r:id="rId35"/>
    <p:sldId id="297" r:id="rId36"/>
    <p:sldId id="285" r:id="rId37"/>
    <p:sldId id="288" r:id="rId38"/>
    <p:sldId id="289" r:id="rId39"/>
    <p:sldId id="286" r:id="rId40"/>
    <p:sldId id="287" r:id="rId41"/>
    <p:sldId id="290" r:id="rId42"/>
    <p:sldId id="291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7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0333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8875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9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1493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08DF5-25BC-48E8-AD97-6406EC228F80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85473C-6A98-4BE0-A81A-AC9DF3D7EF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Ajax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/>
              <a:t>(JSON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 작성방법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1" y="2211751"/>
            <a:ext cx="4867275" cy="395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9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  </a:t>
            </a:r>
            <a:r>
              <a:rPr lang="en-US" altLang="ko-KR" dirty="0" err="1"/>
              <a:t>XMLHttpRequest</a:t>
            </a:r>
            <a:r>
              <a:rPr lang="ko-KR" altLang="en-US" dirty="0"/>
              <a:t>는 </a:t>
            </a:r>
            <a:r>
              <a:rPr lang="en-US" altLang="ko-KR" dirty="0"/>
              <a:t>HTTP</a:t>
            </a:r>
            <a:r>
              <a:rPr lang="ko-KR" altLang="en-US" dirty="0"/>
              <a:t>를 통해서 쉽게 데이터를 받을 수 있게 해주는 오브젝트를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대부분의 </a:t>
            </a:r>
            <a:r>
              <a:rPr lang="ko-KR" altLang="en-US" dirty="0"/>
              <a:t>웹 브라우저에서는 서버로부터 데이터를 요청하는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내장하고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err="1"/>
              <a:t>XMLHttpRequest</a:t>
            </a:r>
            <a:r>
              <a:rPr lang="ko-KR" altLang="en-US" dirty="0"/>
              <a:t>를 이용하면 웹 페이지를 전부 </a:t>
            </a:r>
            <a:r>
              <a:rPr lang="ko-KR" altLang="en-US" dirty="0" err="1"/>
              <a:t>로딩하고도</a:t>
            </a:r>
            <a:r>
              <a:rPr lang="ko-KR" altLang="en-US" dirty="0"/>
              <a:t> 서버로부터 데이터를 요청하거나 </a:t>
            </a:r>
            <a:r>
              <a:rPr lang="ko-KR" altLang="en-US" dirty="0" smtClean="0"/>
              <a:t>전송 받을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웹 페이지를 전부 로딩하지 않고도 일부만을 </a:t>
            </a:r>
            <a:r>
              <a:rPr lang="ko-KR" altLang="en-US" dirty="0" smtClean="0"/>
              <a:t>갱신하는게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24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생성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 new </a:t>
            </a:r>
            <a:r>
              <a:rPr lang="ko-KR" altLang="en-US" dirty="0" smtClean="0"/>
              <a:t>키워드를 이용하여 객체를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60" y="2487857"/>
            <a:ext cx="69532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6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- open() </a:t>
            </a:r>
            <a:r>
              <a:rPr lang="ko-KR" altLang="en-US" b="1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전송 위치와 방식을 지정할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request.open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전송 방식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경로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비동기</a:t>
            </a:r>
            <a:r>
              <a:rPr lang="ko-KR" altLang="en-US" dirty="0" smtClean="0">
                <a:solidFill>
                  <a:schemeClr val="tx1"/>
                </a:solidFill>
              </a:rPr>
              <a:t> 사용 여부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54" y="2782277"/>
            <a:ext cx="7700964" cy="335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9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en-US" altLang="ko-KR" sz="3600" b="1" dirty="0" smtClean="0"/>
              <a:t>send() </a:t>
            </a:r>
            <a:r>
              <a:rPr lang="ko-KR" altLang="en-US" sz="3600" b="1" dirty="0" err="1" smtClean="0"/>
              <a:t>메소드와</a:t>
            </a:r>
            <a:r>
              <a:rPr lang="ko-KR" altLang="en-US" sz="3600" b="1" dirty="0" smtClean="0"/>
              <a:t>  </a:t>
            </a:r>
            <a:r>
              <a:rPr lang="en-US" altLang="ko-KR" sz="3600" b="1" dirty="0" err="1" smtClean="0"/>
              <a:t>responseText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send()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err="1" smtClean="0">
                <a:solidFill>
                  <a:schemeClr val="tx1"/>
                </a:solidFill>
              </a:rPr>
              <a:t>XMLHttpRequest</a:t>
            </a:r>
            <a:r>
              <a:rPr lang="ko-KR" altLang="en-US" dirty="0" smtClean="0">
                <a:solidFill>
                  <a:schemeClr val="tx1"/>
                </a:solidFill>
              </a:rPr>
              <a:t>를 경로로 전송하는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responseText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서버로부터 전달받은 응답 데이터를 문자열로 반환한다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3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- </a:t>
            </a:r>
            <a:r>
              <a:rPr lang="en-US" altLang="ko-KR" sz="3600" b="1" dirty="0" smtClean="0"/>
              <a:t>send() </a:t>
            </a:r>
            <a:r>
              <a:rPr lang="ko-KR" altLang="en-US" sz="3600" b="1" dirty="0" err="1" smtClean="0"/>
              <a:t>메소드와</a:t>
            </a:r>
            <a:r>
              <a:rPr lang="ko-KR" altLang="en-US" sz="3600" b="1" dirty="0" smtClean="0"/>
              <a:t>  </a:t>
            </a:r>
            <a:r>
              <a:rPr lang="en-US" altLang="ko-KR" sz="3600" b="1" dirty="0" err="1" smtClean="0"/>
              <a:t>responseText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속성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71" y="1915301"/>
            <a:ext cx="6451844" cy="424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- </a:t>
            </a:r>
            <a:r>
              <a:rPr lang="en-US" altLang="ko-KR" b="1" dirty="0" err="1" smtClean="0"/>
              <a:t>onreadystatechange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XMLHttpRequest</a:t>
            </a:r>
            <a:r>
              <a:rPr lang="en-US" altLang="ko-KR" dirty="0"/>
              <a:t> </a:t>
            </a:r>
            <a:r>
              <a:rPr lang="ko-KR" altLang="en-US" dirty="0"/>
              <a:t>객체의 </a:t>
            </a:r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값이 변할 때마다 자동으로 호출되는 함수를 </a:t>
            </a:r>
            <a:r>
              <a:rPr lang="ko-KR" altLang="en-US" dirty="0" smtClean="0"/>
              <a:t>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readyState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프로퍼티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XMLHttpRequest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객체의 현재 상태를 </a:t>
            </a:r>
            <a:r>
              <a:rPr lang="ko-KR" altLang="en-US" dirty="0" smtClean="0">
                <a:solidFill>
                  <a:schemeClr val="tx1"/>
                </a:solidFill>
              </a:rPr>
              <a:t>나타낸다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3132"/>
              </p:ext>
            </p:extLst>
          </p:nvPr>
        </p:nvGraphicFramePr>
        <p:xfrm>
          <a:off x="1508368" y="38770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7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readyState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XMLHttpRequest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객체가 생성됨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open() </a:t>
                      </a:r>
                      <a:r>
                        <a:rPr lang="ko-KR" altLang="en-US" dirty="0" err="1" smtClean="0"/>
                        <a:t>메소드가</a:t>
                      </a:r>
                      <a:r>
                        <a:rPr lang="ko-KR" altLang="en-US" dirty="0" smtClean="0"/>
                        <a:t> 성공적으로 실행됨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요청에 대한 응답이 도착함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요청한 데이터를 처리 중임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요청한 데이터의 처리가 완료되어 응답할 준비가 완료됨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6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- </a:t>
            </a:r>
            <a:r>
              <a:rPr lang="en-US" altLang="ko-KR" b="1" dirty="0" err="1" smtClean="0"/>
              <a:t>onreadystatechange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  Ajax</a:t>
            </a:r>
            <a:r>
              <a:rPr lang="ko-KR" altLang="en-US" dirty="0" smtClean="0"/>
              <a:t>로 모든 데이터를 전송 받는 시점인 </a:t>
            </a:r>
            <a:r>
              <a:rPr lang="en-US" altLang="ko-KR" dirty="0" err="1" smtClean="0"/>
              <a:t>readyState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속성값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때를 이용하여 문서 객체와 관련된 처리를 해준다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0" y="2809702"/>
            <a:ext cx="5935286" cy="34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8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- </a:t>
            </a:r>
            <a:r>
              <a:rPr lang="en-US" altLang="ko-KR" b="1" dirty="0" err="1" smtClean="0"/>
              <a:t>onreadystatechange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하지만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readyState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프로퍼티</a:t>
            </a:r>
            <a:r>
              <a:rPr lang="ko-KR" altLang="en-US" dirty="0" smtClean="0">
                <a:solidFill>
                  <a:schemeClr val="tx1"/>
                </a:solidFill>
              </a:rPr>
              <a:t> 만으로는 가져온 데이터가 올바른 데이터인지 판단 할 수는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Status </a:t>
            </a:r>
            <a:r>
              <a:rPr lang="ko-KR" altLang="en-US" dirty="0" err="1" smtClean="0">
                <a:solidFill>
                  <a:schemeClr val="tx1"/>
                </a:solidFill>
              </a:rPr>
              <a:t>프로퍼티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서버의 </a:t>
            </a:r>
            <a:r>
              <a:rPr lang="ko-KR" altLang="en-US" dirty="0">
                <a:solidFill>
                  <a:schemeClr val="tx1"/>
                </a:solidFill>
              </a:rPr>
              <a:t>문서 상태를 나타냅니다</a:t>
            </a:r>
            <a:r>
              <a:rPr lang="en-US" altLang="ko-KR" dirty="0">
                <a:solidFill>
                  <a:schemeClr val="tx1"/>
                </a:solidFill>
              </a:rPr>
              <a:t>.(https://</a:t>
            </a:r>
            <a:r>
              <a:rPr lang="en-US" altLang="ko-KR" dirty="0" smtClean="0">
                <a:solidFill>
                  <a:schemeClr val="tx1"/>
                </a:solidFill>
              </a:rPr>
              <a:t>developer.mozilla.org/ko/docs/Web/HTTP/Status)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85754"/>
              </p:ext>
            </p:extLst>
          </p:nvPr>
        </p:nvGraphicFramePr>
        <p:xfrm>
          <a:off x="1508368" y="3877080"/>
          <a:ext cx="9988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0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0354">
                  <a:extLst>
                    <a:ext uri="{9D8B030D-6E8A-4147-A177-3AD203B41FA5}">
                      <a16:colId xmlns="" xmlns:a16="http://schemas.microsoft.com/office/drawing/2014/main" val="275395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 Status</a:t>
                      </a:r>
                      <a:r>
                        <a:rPr lang="en-US" altLang="ko-KR" baseline="0" dirty="0" smtClean="0"/>
                        <a:t>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 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Continue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 OK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리다이렉트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 </a:t>
                      </a:r>
                      <a:r>
                        <a:rPr lang="en-US" altLang="ko-KR" dirty="0" err="1" smtClean="0"/>
                        <a:t>Mulitple</a:t>
                      </a:r>
                      <a:r>
                        <a:rPr lang="en-US" altLang="ko-KR" baseline="0" dirty="0" smtClean="0"/>
                        <a:t> Choices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404 Not Found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 Internal Server 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4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XMLHttpRequest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/>
              <a:t>- </a:t>
            </a:r>
            <a:r>
              <a:rPr lang="en-US" altLang="ko-KR" b="1" dirty="0" err="1" smtClean="0"/>
              <a:t>onreadystatechange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Status </a:t>
            </a:r>
            <a:r>
              <a:rPr lang="ko-KR" altLang="en-US" dirty="0" smtClean="0">
                <a:solidFill>
                  <a:schemeClr val="tx1"/>
                </a:solidFill>
              </a:rPr>
              <a:t>속성이 </a:t>
            </a:r>
            <a:r>
              <a:rPr lang="en-US" altLang="ko-KR" dirty="0" smtClean="0">
                <a:solidFill>
                  <a:schemeClr val="tx1"/>
                </a:solidFill>
              </a:rPr>
              <a:t>200</a:t>
            </a:r>
            <a:r>
              <a:rPr lang="ko-KR" altLang="en-US" dirty="0" smtClean="0">
                <a:solidFill>
                  <a:schemeClr val="tx1"/>
                </a:solidFill>
              </a:rPr>
              <a:t>이면 처리가 완료되었다는 것이므로 </a:t>
            </a:r>
            <a:r>
              <a:rPr lang="en-US" altLang="ko-KR" dirty="0" smtClean="0">
                <a:solidFill>
                  <a:schemeClr val="tx1"/>
                </a:solidFill>
              </a:rPr>
              <a:t>Status </a:t>
            </a:r>
            <a:r>
              <a:rPr lang="ko-KR" altLang="en-US" dirty="0" smtClean="0">
                <a:solidFill>
                  <a:schemeClr val="tx1"/>
                </a:solidFill>
              </a:rPr>
              <a:t>속성이 </a:t>
            </a:r>
            <a:r>
              <a:rPr lang="en-US" altLang="ko-KR" dirty="0" smtClean="0">
                <a:solidFill>
                  <a:schemeClr val="tx1"/>
                </a:solidFill>
              </a:rPr>
              <a:t>200</a:t>
            </a:r>
            <a:r>
              <a:rPr lang="ko-KR" altLang="en-US" dirty="0" smtClean="0">
                <a:solidFill>
                  <a:schemeClr val="tx1"/>
                </a:solidFill>
              </a:rPr>
              <a:t>일 </a:t>
            </a:r>
            <a:r>
              <a:rPr lang="ko-KR" altLang="en-US" dirty="0">
                <a:solidFill>
                  <a:schemeClr val="tx1"/>
                </a:solidFill>
              </a:rPr>
              <a:t>때를 이용하여 문서 객체와 관련된 처리를 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2" y="3073371"/>
            <a:ext cx="6317672" cy="26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Ajax</a:t>
            </a:r>
            <a:r>
              <a:rPr lang="ko-KR" altLang="en-US" sz="4000" b="1" dirty="0" smtClean="0"/>
              <a:t>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en-US" altLang="ko-KR" dirty="0"/>
              <a:t>JavaScript</a:t>
            </a:r>
            <a:r>
              <a:rPr lang="ko-KR" altLang="en-US" dirty="0"/>
              <a:t>의 </a:t>
            </a:r>
            <a:r>
              <a:rPr lang="ko-KR" altLang="en-US" dirty="0" err="1"/>
              <a:t>라이브러리중</a:t>
            </a:r>
            <a:r>
              <a:rPr lang="ko-KR" altLang="en-US" dirty="0"/>
              <a:t> 하나이며 </a:t>
            </a:r>
            <a:r>
              <a:rPr lang="en-US" altLang="ko-KR" dirty="0"/>
              <a:t>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Xml(</a:t>
            </a:r>
            <a:r>
              <a:rPr lang="ko-KR" altLang="en-US" dirty="0" err="1"/>
              <a:t>비동기식</a:t>
            </a:r>
            <a:r>
              <a:rPr lang="ko-KR" altLang="en-US" dirty="0"/>
              <a:t> 자바스크립트와 </a:t>
            </a:r>
            <a:r>
              <a:rPr lang="en-US" altLang="ko-KR" dirty="0"/>
              <a:t>xml)</a:t>
            </a:r>
            <a:r>
              <a:rPr lang="ko-KR" altLang="en-US" dirty="0"/>
              <a:t>의 </a:t>
            </a:r>
            <a:r>
              <a:rPr lang="ko-KR" altLang="en-US" dirty="0" smtClean="0"/>
              <a:t>약자이다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브라우저가 </a:t>
            </a:r>
            <a:r>
              <a:rPr lang="ko-KR" altLang="en-US" dirty="0" smtClean="0"/>
              <a:t>가지고 있는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/>
              <a:t>객체를 이용해서 전체 페이지를 새로 고치지 않고도 페이지의 일부만을 위한 데이터를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기법이다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chemeClr val="accent2"/>
                </a:solidFill>
              </a:rPr>
              <a:t>Ajax</a:t>
            </a:r>
            <a:r>
              <a:rPr lang="ko-KR" altLang="en-US" dirty="0">
                <a:solidFill>
                  <a:schemeClr val="accent2"/>
                </a:solidFill>
              </a:rPr>
              <a:t>를 한마디로 정의하자면 </a:t>
            </a:r>
            <a:r>
              <a:rPr lang="en-US" altLang="ko-KR" dirty="0">
                <a:solidFill>
                  <a:schemeClr val="accent2"/>
                </a:solidFill>
              </a:rPr>
              <a:t>JavaScript</a:t>
            </a:r>
            <a:r>
              <a:rPr lang="ko-KR" altLang="en-US" dirty="0">
                <a:solidFill>
                  <a:schemeClr val="accent2"/>
                </a:solidFill>
              </a:rPr>
              <a:t>를 사용한 </a:t>
            </a:r>
            <a:r>
              <a:rPr lang="ko-KR" altLang="en-US" dirty="0" err="1">
                <a:solidFill>
                  <a:schemeClr val="accent2"/>
                </a:solidFill>
              </a:rPr>
              <a:t>비동기</a:t>
            </a:r>
            <a:r>
              <a:rPr lang="ko-KR" altLang="en-US" dirty="0">
                <a:solidFill>
                  <a:schemeClr val="accent2"/>
                </a:solidFill>
              </a:rPr>
              <a:t> 통신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클라이언트와 서버간에 </a:t>
            </a:r>
            <a:r>
              <a:rPr lang="ko-KR" altLang="en-US" dirty="0" smtClean="0">
                <a:solidFill>
                  <a:schemeClr val="accent2"/>
                </a:solidFill>
              </a:rPr>
              <a:t>데이터를 </a:t>
            </a:r>
            <a:r>
              <a:rPr lang="ko-KR" altLang="en-US" dirty="0">
                <a:solidFill>
                  <a:schemeClr val="accent2"/>
                </a:solidFill>
              </a:rPr>
              <a:t>주고받는 기술이라고 할 수 </a:t>
            </a:r>
            <a:r>
              <a:rPr lang="ko-KR" altLang="en-US" dirty="0" smtClean="0">
                <a:solidFill>
                  <a:schemeClr val="accent2"/>
                </a:solidFill>
              </a:rPr>
              <a:t>있다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dirty="0" err="1">
                <a:solidFill>
                  <a:schemeClr val="tx1"/>
                </a:solidFill>
              </a:rPr>
              <a:t>비동기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async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방식이란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 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리로드하지</a:t>
            </a:r>
            <a:r>
              <a:rPr lang="ko-KR" altLang="en-US" dirty="0"/>
              <a:t> 않고 데이터를 불러오는 </a:t>
            </a:r>
            <a:r>
              <a:rPr lang="ko-KR" altLang="en-US" dirty="0" smtClean="0"/>
              <a:t>방식이다</a:t>
            </a:r>
            <a:r>
              <a:rPr lang="en-US" altLang="ko-KR" dirty="0"/>
              <a:t>. </a:t>
            </a:r>
            <a:r>
              <a:rPr lang="ko-KR" altLang="en-US" dirty="0"/>
              <a:t>이 방식의 장점은 페이지 </a:t>
            </a:r>
            <a:r>
              <a:rPr lang="ko-KR" altLang="en-US" dirty="0" err="1"/>
              <a:t>리로드의</a:t>
            </a:r>
            <a:r>
              <a:rPr lang="ko-KR" altLang="en-US" dirty="0"/>
              <a:t> 경우 전체 리소스를 다시 </a:t>
            </a:r>
            <a:r>
              <a:rPr lang="ko-KR" altLang="en-US" dirty="0" smtClean="0"/>
              <a:t>불러와야 하는데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스크립트 </a:t>
            </a:r>
            <a:r>
              <a:rPr lang="en-US" altLang="ko-KR" dirty="0"/>
              <a:t>, </a:t>
            </a:r>
            <a:r>
              <a:rPr lang="ko-KR" altLang="en-US" dirty="0"/>
              <a:t>기타 </a:t>
            </a:r>
            <a:r>
              <a:rPr lang="ko-KR" altLang="en-US" dirty="0" smtClean="0"/>
              <a:t>코드 등을 </a:t>
            </a:r>
            <a:r>
              <a:rPr lang="ko-KR" altLang="en-US" dirty="0"/>
              <a:t>모두 </a:t>
            </a:r>
            <a:r>
              <a:rPr lang="ko-KR" altLang="en-US" dirty="0" err="1" smtClean="0"/>
              <a:t>재요청</a:t>
            </a:r>
            <a:r>
              <a:rPr lang="ko-KR" altLang="en-US" dirty="0" smtClean="0"/>
              <a:t> 할 </a:t>
            </a:r>
            <a:r>
              <a:rPr lang="ko-KR" altLang="en-US" dirty="0"/>
              <a:t>경우 불필요한 리소스 낭비가 발생하게 되지만 </a:t>
            </a:r>
            <a:r>
              <a:rPr lang="ko-KR" altLang="en-US" dirty="0" err="1"/>
              <a:t>비동기식</a:t>
            </a:r>
            <a:r>
              <a:rPr lang="ko-KR" altLang="en-US" dirty="0"/>
              <a:t> 방식을 이용할 경우 필요한 부분만 불러와 사용할 수 있으므로 매우 큰 장점이 있습니다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Ajax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가져와 다루는 방법은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요청을 수행하고 </a:t>
            </a:r>
            <a:r>
              <a:rPr lang="ko-KR" altLang="en-US" dirty="0" err="1" smtClean="0"/>
              <a:t>응답받은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자바스크립트 객체로 변환하면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JSON</a:t>
            </a:r>
            <a:r>
              <a:rPr lang="ko-KR" altLang="en-US" dirty="0" smtClean="0"/>
              <a:t>을 자바스크립트 객체로 변환하는 방법은 자바스크립트 </a:t>
            </a:r>
            <a:r>
              <a:rPr lang="ko-KR" altLang="en-US" dirty="0" err="1" smtClean="0"/>
              <a:t>내장함수인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사용하면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/>
              <a:t>()</a:t>
            </a:r>
            <a:r>
              <a:rPr lang="ko-KR" altLang="en-US" dirty="0"/>
              <a:t>은 문자열을 코드로 인식하게 하는 </a:t>
            </a:r>
            <a:r>
              <a:rPr lang="ko-KR" altLang="en-US" dirty="0" smtClean="0"/>
              <a:t>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91" y="5123411"/>
            <a:ext cx="3448050" cy="10668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600006" y="5382491"/>
            <a:ext cx="58189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2" y="5015191"/>
            <a:ext cx="2239155" cy="11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사용할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파일이다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err="1"/>
              <a:t>dsta.json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98" y="2701636"/>
            <a:ext cx="3250277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1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요청 받은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자바스크립트 객체로 변환하는 소스이다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 앞에 </a:t>
            </a:r>
            <a:r>
              <a:rPr lang="en-US" altLang="ko-KR" dirty="0" smtClean="0"/>
              <a:t>‘()’</a:t>
            </a:r>
            <a:r>
              <a:rPr lang="ko-KR" altLang="en-US" dirty="0" smtClean="0"/>
              <a:t>로 감싸주면 배열 형태의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변환할 때 가끔 발생하는 문제를 막을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55" y="3149149"/>
            <a:ext cx="5810250" cy="29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자바스크립트 객체로 변환된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출력하는 소스이다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27" y="2410691"/>
            <a:ext cx="6227705" cy="38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eval</a:t>
            </a:r>
            <a:r>
              <a:rPr lang="ko-KR" altLang="en-US" dirty="0"/>
              <a:t>을 절대 사용하지 말 것</a:t>
            </a:r>
            <a:r>
              <a:rPr lang="en-US" altLang="ko-KR" dirty="0" smtClean="0"/>
              <a:t>!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/>
              <a:t>()</a:t>
            </a:r>
            <a:r>
              <a:rPr lang="ko-KR" altLang="en-US" dirty="0"/>
              <a:t>은 인자로 받은 코드를 </a:t>
            </a:r>
            <a:r>
              <a:rPr lang="en-US" altLang="ko-KR" dirty="0"/>
              <a:t>caller</a:t>
            </a:r>
            <a:r>
              <a:rPr lang="ko-KR" altLang="en-US" dirty="0"/>
              <a:t>의 권한으로 수행하는 위험한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악의적인 </a:t>
            </a:r>
            <a:r>
              <a:rPr lang="ko-KR" altLang="en-US" dirty="0"/>
              <a:t>영향을 받았을 수 있는 문자열을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  <a:r>
              <a:rPr lang="ko-KR" altLang="en-US" dirty="0"/>
              <a:t>로 실행한다면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웹페이지나</a:t>
            </a:r>
            <a:r>
              <a:rPr lang="ko-KR" altLang="en-US" dirty="0"/>
              <a:t> 확장 프로그램의 </a:t>
            </a:r>
            <a:r>
              <a:rPr lang="ko-KR" altLang="en-US" dirty="0" smtClean="0"/>
              <a:t>권한으로 </a:t>
            </a:r>
            <a:r>
              <a:rPr lang="ko-KR" altLang="en-US" dirty="0"/>
              <a:t>사용자의 기기에서 악의적인 코드를 수행하는 결과를 </a:t>
            </a:r>
            <a:r>
              <a:rPr lang="ko-KR" altLang="en-US" dirty="0" smtClean="0"/>
              <a:t>초래한다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 코드가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  <a:r>
              <a:rPr lang="ko-KR" altLang="en-US" dirty="0"/>
              <a:t>이 호출된 위치의 </a:t>
            </a:r>
            <a:r>
              <a:rPr lang="ko-KR" altLang="en-US" dirty="0" err="1"/>
              <a:t>스코프를</a:t>
            </a:r>
            <a:r>
              <a:rPr lang="ko-KR" altLang="en-US" dirty="0"/>
              <a:t> 볼 수 있으며</a:t>
            </a:r>
            <a:r>
              <a:rPr lang="en-US" altLang="ko-KR" dirty="0"/>
              <a:t>, </a:t>
            </a:r>
            <a:r>
              <a:rPr lang="ko-KR" altLang="en-US" dirty="0"/>
              <a:t>이를 이용해 비슷한 함수인 </a:t>
            </a:r>
            <a:r>
              <a:rPr lang="en-US" altLang="ko-KR" dirty="0"/>
              <a:t>Function</a:t>
            </a:r>
            <a:r>
              <a:rPr lang="ko-KR" altLang="en-US" dirty="0"/>
              <a:t>으로는 실현할 수 없는 공격이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4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사용하지 않고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자바스크립트 객체로 변환하는 소스이다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440575"/>
            <a:ext cx="6953250" cy="38105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78582" y="3566160"/>
            <a:ext cx="2992582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9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Ajax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가져와 다루는 방법은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요청을 수행하고 응답 받은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DOM(</a:t>
            </a:r>
            <a:r>
              <a:rPr lang="ko-KR" altLang="en-US" dirty="0" smtClean="0"/>
              <a:t>문서객체모델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변환하여 조작하면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응답 받은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가져오는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속성은 </a:t>
            </a:r>
            <a:r>
              <a:rPr lang="en-US" altLang="ko-KR" dirty="0" err="1" smtClean="0"/>
              <a:t>responseXML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관련 속성과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96772"/>
              </p:ext>
            </p:extLst>
          </p:nvPr>
        </p:nvGraphicFramePr>
        <p:xfrm>
          <a:off x="1408545" y="4352327"/>
          <a:ext cx="974713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77">
                  <a:extLst>
                    <a:ext uri="{9D8B030D-6E8A-4147-A177-3AD203B41FA5}">
                      <a16:colId xmlns="" xmlns:a16="http://schemas.microsoft.com/office/drawing/2014/main" val="4157475234"/>
                    </a:ext>
                  </a:extLst>
                </a:gridCol>
                <a:gridCol w="2419003">
                  <a:extLst>
                    <a:ext uri="{9D8B030D-6E8A-4147-A177-3AD203B41FA5}">
                      <a16:colId xmlns="" xmlns:a16="http://schemas.microsoft.com/office/drawing/2014/main" val="505272643"/>
                    </a:ext>
                  </a:extLst>
                </a:gridCol>
                <a:gridCol w="3000895">
                  <a:extLst>
                    <a:ext uri="{9D8B030D-6E8A-4147-A177-3AD203B41FA5}">
                      <a16:colId xmlns="" xmlns:a16="http://schemas.microsoft.com/office/drawing/2014/main" val="1739761716"/>
                    </a:ext>
                  </a:extLst>
                </a:gridCol>
                <a:gridCol w="3108960">
                  <a:extLst>
                    <a:ext uri="{9D8B030D-6E8A-4147-A177-3AD203B41FA5}">
                      <a16:colId xmlns="" xmlns:a16="http://schemas.microsoft.com/office/drawing/2014/main" val="2593545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318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nodeValue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객체의 내부 글자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getElementById</a:t>
                      </a:r>
                      <a:r>
                        <a:rPr lang="en-US" altLang="ko-KR" dirty="0" smtClean="0"/>
                        <a:t>(id)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속성이 일치하는 문서 객체를 선택한다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16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객체의 속성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getElementByTagName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이름이 일치하는 문서 객체를 선택한다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010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1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사용할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소스이다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data.xml)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6" y="2590713"/>
            <a:ext cx="3931920" cy="31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responseXML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요청하고 응답 받는 소스이다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50" y="2614363"/>
            <a:ext cx="5754659" cy="32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요청과 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DOM(</a:t>
            </a:r>
            <a:r>
              <a:rPr lang="ko-KR" altLang="en-US" dirty="0" smtClean="0"/>
              <a:t>문서객체모델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응답 받은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데이터를 가공하는 소스이다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55" y="2336186"/>
            <a:ext cx="6648450" cy="39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Ajax</a:t>
            </a:r>
            <a:r>
              <a:rPr lang="ko-KR" altLang="en-US" sz="4000" b="1" dirty="0"/>
              <a:t>의 장단점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Ajax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</a:rPr>
              <a:t>장점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웹페이지의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속도향상</a:t>
            </a:r>
            <a:endParaRPr lang="ko-KR" alt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서버의 </a:t>
            </a:r>
            <a:r>
              <a:rPr lang="ko-KR" altLang="en-US" dirty="0">
                <a:solidFill>
                  <a:schemeClr val="tx1"/>
                </a:solidFill>
              </a:rPr>
              <a:t>처리가 완료 </a:t>
            </a:r>
            <a:r>
              <a:rPr lang="ko-KR" altLang="en-US" dirty="0" smtClean="0">
                <a:solidFill>
                  <a:schemeClr val="tx1"/>
                </a:solidFill>
              </a:rPr>
              <a:t>될 때까지 </a:t>
            </a:r>
            <a:r>
              <a:rPr lang="ko-KR" altLang="en-US" dirty="0">
                <a:solidFill>
                  <a:schemeClr val="tx1"/>
                </a:solidFill>
              </a:rPr>
              <a:t>기다리지 않고 처리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서버에서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만 전송해면 되므로 전체적인 코딩의 양이 줄어든다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ko-KR" altLang="en-US" dirty="0">
                <a:solidFill>
                  <a:schemeClr val="tx1"/>
                </a:solidFill>
              </a:rPr>
              <a:t>웹에서는 불가능했던 다양한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가능하게 해준다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chemeClr val="accent2"/>
                </a:solidFill>
              </a:rPr>
              <a:t>예</a:t>
            </a:r>
            <a:r>
              <a:rPr lang="en-US" altLang="ko-KR" dirty="0" smtClean="0">
                <a:solidFill>
                  <a:schemeClr val="accent2"/>
                </a:solidFill>
              </a:rPr>
              <a:t>) </a:t>
            </a:r>
            <a:r>
              <a:rPr lang="ko-KR" altLang="en-US" dirty="0" smtClean="0">
                <a:solidFill>
                  <a:schemeClr val="accent2"/>
                </a:solidFill>
              </a:rPr>
              <a:t>사진공유 </a:t>
            </a:r>
            <a:r>
              <a:rPr lang="ko-KR" altLang="en-US" dirty="0">
                <a:solidFill>
                  <a:schemeClr val="accent2"/>
                </a:solidFill>
              </a:rPr>
              <a:t>사이트 </a:t>
            </a:r>
            <a:r>
              <a:rPr lang="en-US" altLang="ko-KR" dirty="0">
                <a:solidFill>
                  <a:schemeClr val="accent2"/>
                </a:solidFill>
              </a:rPr>
              <a:t>Flickr</a:t>
            </a:r>
            <a:r>
              <a:rPr lang="ko-KR" altLang="en-US" dirty="0">
                <a:solidFill>
                  <a:schemeClr val="accent2"/>
                </a:solidFill>
              </a:rPr>
              <a:t>의 경우 사진의 제목이나 태그를 페이지 </a:t>
            </a:r>
            <a:r>
              <a:rPr lang="ko-KR" altLang="en-US" dirty="0" err="1">
                <a:solidFill>
                  <a:schemeClr val="accent2"/>
                </a:solidFill>
              </a:rPr>
              <a:t>리로드</a:t>
            </a:r>
            <a:r>
              <a:rPr lang="ko-KR" altLang="en-US" dirty="0">
                <a:solidFill>
                  <a:schemeClr val="accent2"/>
                </a:solidFill>
              </a:rPr>
              <a:t> 없이 수정할 수 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3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 “웹에 존재하는 모든 자원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DB </a:t>
            </a:r>
            <a:r>
              <a:rPr lang="ko-KR" altLang="en-US" dirty="0"/>
              <a:t>자원</a:t>
            </a:r>
            <a:r>
              <a:rPr lang="en-US" altLang="ko-KR" dirty="0"/>
              <a:t>)</a:t>
            </a:r>
            <a:r>
              <a:rPr lang="ko-KR" altLang="en-US" dirty="0"/>
              <a:t>에 고유한 </a:t>
            </a:r>
            <a:r>
              <a:rPr lang="en-US" altLang="ko-KR" dirty="0"/>
              <a:t>URI</a:t>
            </a:r>
            <a:r>
              <a:rPr lang="ko-KR" altLang="en-US" dirty="0"/>
              <a:t>를 부여해 활용”하는 것으로</a:t>
            </a:r>
            <a:r>
              <a:rPr lang="en-US" altLang="ko-KR" dirty="0"/>
              <a:t>, </a:t>
            </a:r>
            <a:r>
              <a:rPr lang="ko-KR" altLang="en-US" dirty="0"/>
              <a:t>자원을 정의하고 자원에 대한 주소를 지정하는 방법론을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 HTTP </a:t>
            </a:r>
            <a:r>
              <a:rPr lang="en-US" altLang="ko-KR" dirty="0"/>
              <a:t>URI </a:t>
            </a:r>
            <a:r>
              <a:rPr lang="ko-KR" altLang="en-US" dirty="0"/>
              <a:t>를 통해 자원을 명시하고 </a:t>
            </a:r>
            <a:r>
              <a:rPr lang="en-US" altLang="ko-KR" dirty="0"/>
              <a:t>HTTP Method</a:t>
            </a:r>
            <a:r>
              <a:rPr lang="ko-KR" altLang="en-US" dirty="0"/>
              <a:t>를 통해 해당 자원의 대한 </a:t>
            </a:r>
            <a:r>
              <a:rPr lang="en-US" altLang="ko-KR" dirty="0"/>
              <a:t>CRUD Operation</a:t>
            </a:r>
            <a:r>
              <a:rPr lang="ko-KR" altLang="en-US" dirty="0"/>
              <a:t>을 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CRUD </a:t>
            </a:r>
            <a:r>
              <a:rPr lang="en-US" altLang="ko-KR" dirty="0"/>
              <a:t>Operation , HTTP Method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Create : POST (</a:t>
            </a:r>
            <a:r>
              <a:rPr lang="ko-KR" altLang="en-US" dirty="0"/>
              <a:t>자원 생성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Read : GET (</a:t>
            </a:r>
            <a:r>
              <a:rPr lang="ko-KR" altLang="en-US" dirty="0"/>
              <a:t>자원의 정보 조회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Update : PUT (</a:t>
            </a:r>
            <a:r>
              <a:rPr lang="ko-KR" altLang="en-US" dirty="0"/>
              <a:t>자원의 정보 업데이트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Delete : DELETE (</a:t>
            </a:r>
            <a:r>
              <a:rPr lang="ko-KR" altLang="en-US" dirty="0"/>
              <a:t>자원 삭제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76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93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sz="2400" b="1" dirty="0" smtClean="0"/>
              <a:t>REST </a:t>
            </a:r>
            <a:r>
              <a:rPr lang="ko-KR" altLang="en-US" sz="2400" b="1" dirty="0" smtClean="0"/>
              <a:t>구성요소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자원</a:t>
            </a:r>
            <a:r>
              <a:rPr lang="en-US" altLang="ko-KR" b="1" dirty="0"/>
              <a:t>(Resource) , </a:t>
            </a:r>
            <a:r>
              <a:rPr lang="en-US" altLang="ko-KR" b="1" dirty="0" smtClean="0"/>
              <a:t>URI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600" dirty="0"/>
              <a:t>모든 자원은 고유한 </a:t>
            </a:r>
            <a:r>
              <a:rPr lang="en-US" altLang="ko-KR" sz="1600" dirty="0"/>
              <a:t>ID</a:t>
            </a:r>
            <a:r>
              <a:rPr lang="ko-KR" altLang="en-US" sz="1600" dirty="0"/>
              <a:t>를 가지고 </a:t>
            </a:r>
            <a:r>
              <a:rPr lang="en-US" altLang="ko-KR" sz="1600" dirty="0"/>
              <a:t>ID</a:t>
            </a:r>
            <a:r>
              <a:rPr lang="ko-KR" altLang="en-US" sz="1600" dirty="0"/>
              <a:t>는 서버에 존재하고 클라이언트는 각 자원의 상태를 조작하기 위해 요청을 보낸다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HTTP</a:t>
            </a:r>
            <a:r>
              <a:rPr lang="ko-KR" altLang="en-US" sz="1600" dirty="0"/>
              <a:t>에서 이러한 자원을 구별하는 </a:t>
            </a:r>
            <a:r>
              <a:rPr lang="en-US" altLang="ko-KR" sz="1600" dirty="0"/>
              <a:t>ID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HTTP </a:t>
            </a:r>
            <a:r>
              <a:rPr lang="en-US" altLang="ko-KR" sz="1600" dirty="0"/>
              <a:t>URI 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행위</a:t>
            </a:r>
            <a:r>
              <a:rPr lang="en-US" altLang="ko-KR" b="1" dirty="0"/>
              <a:t>(Verb) , </a:t>
            </a:r>
            <a:r>
              <a:rPr lang="en-US" altLang="ko-KR" b="1" dirty="0" smtClean="0"/>
              <a:t>Method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600" dirty="0"/>
              <a:t>클라이언트는 </a:t>
            </a:r>
            <a:r>
              <a:rPr lang="en-US" altLang="ko-KR" sz="1600" dirty="0"/>
              <a:t>URI</a:t>
            </a:r>
            <a:r>
              <a:rPr lang="ko-KR" altLang="en-US" sz="1600" dirty="0"/>
              <a:t>를 이용해 자원을 지정하고 자원을 조작하기 위해 </a:t>
            </a:r>
            <a:r>
              <a:rPr lang="en-US" altLang="ko-KR" sz="1600" dirty="0"/>
              <a:t>Method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HTTP </a:t>
            </a:r>
            <a:r>
              <a:rPr lang="ko-KR" altLang="en-US" sz="1600" dirty="0"/>
              <a:t>프로토콜에서는 </a:t>
            </a:r>
            <a:r>
              <a:rPr lang="en-US" altLang="ko-KR" sz="1600" dirty="0"/>
              <a:t>GET , POST , PUT , DELETE </a:t>
            </a:r>
            <a:r>
              <a:rPr lang="ko-KR" altLang="en-US" sz="1600" dirty="0"/>
              <a:t>같은 </a:t>
            </a:r>
            <a:r>
              <a:rPr lang="en-US" altLang="ko-KR" sz="1600" dirty="0"/>
              <a:t>Method</a:t>
            </a:r>
            <a:r>
              <a:rPr lang="ko-KR" altLang="en-US" sz="1600" dirty="0"/>
              <a:t>를 제공한다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600" dirty="0"/>
              <a:t>클라이언트가 서버로 요청을 보냈을 때 서버가 응답으로 보내주는 자원의 상태를 </a:t>
            </a:r>
            <a:r>
              <a:rPr lang="en-US" altLang="ko-KR" sz="1600" dirty="0"/>
              <a:t>Representation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REST</a:t>
            </a:r>
            <a:r>
              <a:rPr lang="ko-KR" altLang="en-US" sz="1600" dirty="0"/>
              <a:t>에서 하나의 자원은 </a:t>
            </a:r>
            <a:r>
              <a:rPr lang="en-US" altLang="ko-KR" sz="1600" dirty="0"/>
              <a:t>JSON , XML , TEXT , RSS </a:t>
            </a:r>
            <a:r>
              <a:rPr lang="ko-KR" altLang="en-US" sz="1600" dirty="0"/>
              <a:t>등 </a:t>
            </a:r>
            <a:r>
              <a:rPr lang="ko-KR" altLang="en-US" sz="1600" dirty="0" smtClean="0"/>
              <a:t>여러 형태의 </a:t>
            </a:r>
            <a:r>
              <a:rPr lang="en-US" altLang="ko-KR" sz="1600" dirty="0"/>
              <a:t>Representation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나타낼 수 </a:t>
            </a:r>
            <a:r>
              <a:rPr lang="ko-KR" altLang="en-US" sz="1600" dirty="0"/>
              <a:t>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1066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93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sz="2400" b="1" dirty="0"/>
              <a:t>REST </a:t>
            </a:r>
            <a:r>
              <a:rPr lang="ko-KR" altLang="en-US" sz="2400" b="1" dirty="0"/>
              <a:t>의 특징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/>
              <a:t>클라이언트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서버 구조 </a:t>
            </a:r>
            <a:r>
              <a:rPr lang="en-US" altLang="ko-KR" sz="2000" b="1" dirty="0"/>
              <a:t>(Client-Server)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/>
              <a:t>자원이 있는 </a:t>
            </a:r>
            <a:r>
              <a:rPr lang="en-US" altLang="ko-KR" sz="1800" dirty="0"/>
              <a:t>Server , </a:t>
            </a:r>
            <a:r>
              <a:rPr lang="ko-KR" altLang="en-US" sz="1800" dirty="0"/>
              <a:t>자원을 요청하는 </a:t>
            </a:r>
            <a:r>
              <a:rPr lang="en-US" altLang="ko-KR" sz="1800" dirty="0"/>
              <a:t>Client</a:t>
            </a:r>
            <a:r>
              <a:rPr lang="ko-KR" altLang="en-US" sz="1800" dirty="0"/>
              <a:t>의 구조를 가진다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err="1"/>
              <a:t>무상태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(Stateless)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/>
              <a:t>HTTP</a:t>
            </a:r>
            <a:r>
              <a:rPr lang="ko-KR" altLang="en-US" sz="1800" dirty="0"/>
              <a:t>는 </a:t>
            </a:r>
            <a:r>
              <a:rPr lang="en-US" altLang="ko-KR" sz="1800" dirty="0"/>
              <a:t>Stateless </a:t>
            </a:r>
            <a:r>
              <a:rPr lang="ko-KR" altLang="en-US" sz="1800" dirty="0"/>
              <a:t>프로토콜 이므로 </a:t>
            </a:r>
            <a:r>
              <a:rPr lang="en-US" altLang="ko-KR" sz="1800" dirty="0"/>
              <a:t>REST </a:t>
            </a:r>
            <a:r>
              <a:rPr lang="ko-KR" altLang="en-US" sz="1800" dirty="0"/>
              <a:t>역시 </a:t>
            </a:r>
            <a:r>
              <a:rPr lang="ko-KR" altLang="en-US" sz="1800" dirty="0" err="1"/>
              <a:t>무상태성을</a:t>
            </a:r>
            <a:r>
              <a:rPr lang="ko-KR" altLang="en-US" sz="1800" dirty="0"/>
              <a:t>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클라이언트의 </a:t>
            </a:r>
            <a:r>
              <a:rPr lang="en-US" altLang="ko-KR" sz="1800" dirty="0"/>
              <a:t>Context </a:t>
            </a:r>
            <a:r>
              <a:rPr lang="ko-KR" altLang="en-US" sz="1800" dirty="0"/>
              <a:t>를 서버에 저장하지 않는다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/>
              <a:t>캐시 처리 가능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Cachealble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/>
              <a:t>웹 표준 </a:t>
            </a:r>
            <a:r>
              <a:rPr lang="en-US" altLang="ko-KR" sz="1800" dirty="0"/>
              <a:t>HTTP </a:t>
            </a:r>
            <a:r>
              <a:rPr lang="ko-KR" altLang="en-US" sz="1800" dirty="0"/>
              <a:t>프로토콜을 그대로 사용하므로 </a:t>
            </a:r>
            <a:r>
              <a:rPr lang="en-US" altLang="ko-KR" sz="1800" dirty="0"/>
              <a:t>, </a:t>
            </a:r>
            <a:r>
              <a:rPr lang="ko-KR" altLang="en-US" sz="1800" dirty="0"/>
              <a:t>웹에서 사용하는 기존의 인프라를 그대로 활용 가능하다</a:t>
            </a:r>
            <a:r>
              <a:rPr lang="en-US" altLang="ko-KR" sz="18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4410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931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sz="2400" b="1" dirty="0"/>
              <a:t>REST </a:t>
            </a:r>
            <a:r>
              <a:rPr lang="ko-KR" altLang="en-US" sz="2400" b="1" dirty="0"/>
              <a:t>의 특징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/>
              <a:t>계층화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/>
              <a:t>API </a:t>
            </a:r>
            <a:r>
              <a:rPr lang="ko-KR" altLang="en-US" sz="1800" dirty="0"/>
              <a:t>서버는 순수 비즈니스 </a:t>
            </a:r>
            <a:r>
              <a:rPr lang="ko-KR" altLang="en-US" sz="1800" dirty="0" err="1"/>
              <a:t>로직을</a:t>
            </a:r>
            <a:r>
              <a:rPr lang="ko-KR" altLang="en-US" sz="1800" dirty="0"/>
              <a:t> 수행하고 그 </a:t>
            </a:r>
            <a:r>
              <a:rPr lang="ko-KR" altLang="en-US" sz="1800" dirty="0" err="1"/>
              <a:t>앞단에</a:t>
            </a:r>
            <a:r>
              <a:rPr lang="ko-KR" altLang="en-US" sz="1800" dirty="0"/>
              <a:t> 사용자 인증 </a:t>
            </a:r>
            <a:r>
              <a:rPr lang="en-US" altLang="ko-KR" sz="1800" dirty="0"/>
              <a:t>, </a:t>
            </a:r>
            <a:r>
              <a:rPr lang="ko-KR" altLang="en-US" sz="1800" dirty="0"/>
              <a:t>암호화 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로드밸런싱</a:t>
            </a:r>
            <a:r>
              <a:rPr lang="ko-KR" altLang="en-US" sz="1800" dirty="0"/>
              <a:t> 등을 하는 계층을 추가하여 구조상의 유연성을 줄 수 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/>
              <a:t>인터페이스 일관성</a:t>
            </a:r>
            <a:r>
              <a:rPr lang="en-US" altLang="ko-KR" sz="2000" b="1" dirty="0"/>
              <a:t>(Uniform Interface)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/>
              <a:t>URI</a:t>
            </a:r>
            <a:r>
              <a:rPr lang="ko-KR" altLang="en-US" sz="1800" dirty="0"/>
              <a:t>로 지정한 자원에 대한 조작을 통일되고 한정적인 인터페이스로 수행한다</a:t>
            </a:r>
            <a:r>
              <a:rPr lang="en-US" altLang="ko-KR" sz="1800" dirty="0"/>
              <a:t>. HTTP </a:t>
            </a:r>
            <a:r>
              <a:rPr lang="ko-KR" altLang="en-US" sz="1800" dirty="0"/>
              <a:t>표준에만 따른다면 모든 플랫폼에 사용이 가능하다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/>
              <a:t>자체 표현 구조</a:t>
            </a:r>
            <a:endParaRPr lang="en-US" altLang="ko-KR" sz="2000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/>
              <a:t>동사</a:t>
            </a:r>
            <a:r>
              <a:rPr lang="en-US" altLang="ko-KR" sz="1800" dirty="0"/>
              <a:t>(Method) + </a:t>
            </a:r>
            <a:r>
              <a:rPr lang="ko-KR" altLang="en-US" sz="1800" dirty="0"/>
              <a:t>명사</a:t>
            </a:r>
            <a:r>
              <a:rPr lang="en-US" altLang="ko-KR" sz="1800" dirty="0"/>
              <a:t>(URI) </a:t>
            </a:r>
            <a:r>
              <a:rPr lang="ko-KR" altLang="en-US" sz="1800" dirty="0"/>
              <a:t>로 이루어져있어 어떤 </a:t>
            </a:r>
            <a:r>
              <a:rPr lang="ko-KR" altLang="en-US" sz="1800" dirty="0" err="1" smtClean="0"/>
              <a:t>메소드에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무슨 행위를 하는지 알 수 있으며 </a:t>
            </a:r>
            <a:r>
              <a:rPr lang="en-US" altLang="ko-KR" sz="1800" dirty="0"/>
              <a:t>REST API </a:t>
            </a:r>
            <a:r>
              <a:rPr lang="ko-KR" altLang="en-US" sz="1800" dirty="0"/>
              <a:t>자체가 매우 쉬워서 </a:t>
            </a:r>
            <a:r>
              <a:rPr lang="en-US" altLang="ko-KR" sz="1800" dirty="0"/>
              <a:t>API </a:t>
            </a:r>
            <a:r>
              <a:rPr lang="ko-KR" altLang="en-US" sz="1800" dirty="0" smtClean="0"/>
              <a:t>메</a:t>
            </a:r>
            <a:r>
              <a:rPr lang="ko-KR" altLang="en-US" sz="1800" dirty="0"/>
              <a:t>시</a:t>
            </a:r>
            <a:r>
              <a:rPr lang="ko-KR" altLang="en-US" sz="1800" dirty="0" smtClean="0"/>
              <a:t>지 </a:t>
            </a:r>
            <a:r>
              <a:rPr lang="ko-KR" altLang="en-US" sz="1800" dirty="0"/>
              <a:t>자체만 보고도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이해할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55206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93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sz="2800" b="1" dirty="0"/>
              <a:t>REST</a:t>
            </a:r>
            <a:r>
              <a:rPr lang="ko-KR" altLang="en-US" sz="2800" b="1" dirty="0"/>
              <a:t>의 장단점</a:t>
            </a:r>
            <a:endParaRPr lang="en-US" altLang="ko-KR" sz="2800" b="1" dirty="0" smtClean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ko-KR" altLang="en-US" sz="2400" b="1" dirty="0"/>
              <a:t>장점</a:t>
            </a:r>
            <a:endParaRPr lang="en-US" altLang="ko-KR" sz="2400" b="1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/>
              <a:t>쉬운 사용</a:t>
            </a:r>
            <a:r>
              <a:rPr lang="en-US" altLang="ko-KR" sz="18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 인프라를 그대로 사용하므로 별도의 인프라를 구축할 필요가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/>
              <a:t>클라이언트</a:t>
            </a:r>
            <a:r>
              <a:rPr lang="en-US" altLang="ko-KR" sz="1800" dirty="0"/>
              <a:t>-</a:t>
            </a:r>
            <a:r>
              <a:rPr lang="ko-KR" altLang="en-US" sz="1800" dirty="0"/>
              <a:t>서버 역할의 명확한 </a:t>
            </a:r>
            <a:r>
              <a:rPr lang="ko-KR" altLang="en-US" sz="1800" dirty="0" smtClean="0"/>
              <a:t>분리</a:t>
            </a:r>
            <a:endParaRPr lang="en-US" altLang="ko-KR" sz="1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/>
              <a:t>클라이언트는 </a:t>
            </a:r>
            <a:r>
              <a:rPr lang="en-US" altLang="ko-KR" sz="1600" dirty="0"/>
              <a:t>REST API</a:t>
            </a:r>
            <a:r>
              <a:rPr lang="ko-KR" altLang="en-US" sz="1600" dirty="0"/>
              <a:t>를 통해 서버와 정보를 주고받는다</a:t>
            </a:r>
            <a:r>
              <a:rPr lang="en-US" altLang="ko-KR" sz="1600" dirty="0"/>
              <a:t>. REST</a:t>
            </a:r>
            <a:r>
              <a:rPr lang="ko-KR" altLang="en-US" sz="1600" dirty="0"/>
              <a:t>의 특징인 </a:t>
            </a:r>
            <a:r>
              <a:rPr lang="ko-KR" altLang="en-US" sz="1600" dirty="0" err="1" smtClean="0"/>
              <a:t>무상태에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따라 서버는 클라이언트의 </a:t>
            </a:r>
            <a:r>
              <a:rPr lang="en-US" altLang="ko-KR" sz="1600" dirty="0"/>
              <a:t>Context</a:t>
            </a:r>
            <a:r>
              <a:rPr lang="ko-KR" altLang="en-US" sz="1600" dirty="0"/>
              <a:t>를 유지할 필요가 없다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/>
              <a:t>특정 데이터 표현을 </a:t>
            </a:r>
            <a:r>
              <a:rPr lang="ko-KR" altLang="en-US" sz="1800" dirty="0" smtClean="0"/>
              <a:t>사용가능</a:t>
            </a:r>
            <a:endParaRPr lang="en-US" altLang="ko-KR" sz="1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/>
              <a:t>REST API</a:t>
            </a:r>
            <a:r>
              <a:rPr lang="ko-KR" altLang="en-US" sz="1600" dirty="0"/>
              <a:t>는 헤더 부분에 </a:t>
            </a:r>
            <a:r>
              <a:rPr lang="en-US" altLang="ko-KR" sz="1600" dirty="0"/>
              <a:t>URI </a:t>
            </a:r>
            <a:r>
              <a:rPr lang="ko-KR" altLang="en-US" sz="1600" dirty="0"/>
              <a:t>처리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명시하고 필요한 실제 데이터를 ‘</a:t>
            </a:r>
            <a:r>
              <a:rPr lang="en-US" altLang="ko-KR" sz="1600" dirty="0"/>
              <a:t>body’</a:t>
            </a:r>
            <a:r>
              <a:rPr lang="ko-KR" altLang="en-US" sz="1600" dirty="0"/>
              <a:t>에 표현할 수 있도록 분리시켰다</a:t>
            </a:r>
            <a:r>
              <a:rPr lang="en-US" altLang="ko-KR" sz="1600" dirty="0"/>
              <a:t>. JSON , XML </a:t>
            </a:r>
            <a:r>
              <a:rPr lang="ko-KR" altLang="en-US" sz="1600" dirty="0"/>
              <a:t>등 원하는 </a:t>
            </a:r>
            <a:r>
              <a:rPr lang="ko-KR" altLang="en-US" sz="1600" dirty="0" smtClean="0"/>
              <a:t>대표언어로 </a:t>
            </a:r>
            <a:r>
              <a:rPr lang="ko-KR" altLang="en-US" sz="1600" dirty="0"/>
              <a:t>사용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57467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(REST)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93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400" dirty="0" smtClean="0"/>
              <a:t> </a:t>
            </a:r>
            <a:r>
              <a:rPr lang="en-US" altLang="ko-KR" sz="2800" b="1" dirty="0"/>
              <a:t>REST</a:t>
            </a:r>
            <a:r>
              <a:rPr lang="ko-KR" altLang="en-US" sz="2800" b="1" dirty="0"/>
              <a:t>의 장단점</a:t>
            </a:r>
            <a:endParaRPr lang="en-US" altLang="ko-KR" sz="28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한계</a:t>
            </a:r>
            <a:endParaRPr lang="en-US" altLang="ko-KR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/>
              <a:t>REST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</a:t>
            </a:r>
            <a:r>
              <a:rPr lang="en-US" altLang="ko-KR" sz="1800" dirty="0"/>
              <a:t>URI</a:t>
            </a:r>
            <a:r>
              <a:rPr lang="ko-KR" altLang="en-US" sz="1800" dirty="0"/>
              <a:t>를 표현한다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이러한 표현은 쉬운 사용이 가능하다는 장점이 있지만 반대로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형태가 제한적인 단점이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/>
              <a:t>표준이 없음</a:t>
            </a:r>
            <a:endParaRPr lang="en-US" altLang="ko-KR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/>
              <a:t>REST</a:t>
            </a:r>
            <a:r>
              <a:rPr lang="ko-KR" altLang="en-US" sz="1800" dirty="0"/>
              <a:t>는 설계 가이드 일 뿐이지 표준이 아니다</a:t>
            </a:r>
            <a:r>
              <a:rPr lang="en-US" altLang="ko-KR" sz="1800" dirty="0"/>
              <a:t>. </a:t>
            </a:r>
            <a:r>
              <a:rPr lang="ko-KR" altLang="en-US" sz="1800" dirty="0"/>
              <a:t>명확한 표준이 없다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(GET)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URL</a:t>
            </a:r>
            <a:r>
              <a:rPr lang="ko-KR" altLang="en-US" dirty="0" smtClean="0"/>
              <a:t>에 </a:t>
            </a:r>
            <a:r>
              <a:rPr lang="en-US" altLang="ko-KR" dirty="0" err="1"/>
              <a:t>key&amp;value</a:t>
            </a:r>
            <a:r>
              <a:rPr lang="en-US" altLang="ko-KR" dirty="0"/>
              <a:t> </a:t>
            </a:r>
            <a:r>
              <a:rPr lang="ko-KR" altLang="en-US" dirty="0"/>
              <a:t>쌍의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붙여서 서버에 전송하는 방식이다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 장단점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사용자가 </a:t>
            </a:r>
            <a:r>
              <a:rPr lang="ko-KR" altLang="en-US" dirty="0"/>
              <a:t>입력한 값이 </a:t>
            </a:r>
            <a:r>
              <a:rPr lang="en-US" altLang="ko-KR" dirty="0" err="1"/>
              <a:t>url</a:t>
            </a:r>
            <a:r>
              <a:rPr lang="ko-KR" altLang="en-US" dirty="0"/>
              <a:t>에 그대로 노출되므로 보안에 </a:t>
            </a:r>
            <a:r>
              <a:rPr lang="ko-KR" altLang="en-US" dirty="0" smtClean="0"/>
              <a:t>좋지 않다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en-US" altLang="ko-KR" dirty="0" err="1" smtClean="0"/>
              <a:t>url</a:t>
            </a:r>
            <a:r>
              <a:rPr lang="ko-KR" altLang="en-US" dirty="0"/>
              <a:t>을 다른 사람들과 </a:t>
            </a:r>
            <a:r>
              <a:rPr lang="ko-KR" altLang="en-US" dirty="0" smtClean="0"/>
              <a:t>공유할 경우 </a:t>
            </a:r>
            <a:r>
              <a:rPr lang="ko-KR" altLang="en-US" dirty="0"/>
              <a:t>그대로 입력해서 </a:t>
            </a:r>
            <a:r>
              <a:rPr lang="ko-KR" altLang="en-US" dirty="0" smtClean="0"/>
              <a:t>다른 사용자와 해당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의 페이지를 </a:t>
            </a:r>
            <a:r>
              <a:rPr lang="ko-KR" altLang="en-US" dirty="0"/>
              <a:t>똑같이 볼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바이너리 </a:t>
            </a:r>
            <a:r>
              <a:rPr lang="ko-KR" altLang="en-US" dirty="0"/>
              <a:t>데이터를 </a:t>
            </a:r>
            <a:r>
              <a:rPr lang="ko-KR" altLang="en-US" dirty="0" smtClean="0"/>
              <a:t>전송할 수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GET</a:t>
            </a:r>
            <a:r>
              <a:rPr lang="ko-KR" altLang="en-US" dirty="0"/>
              <a:t>방식은 요청에 대한 정보를 </a:t>
            </a:r>
            <a:r>
              <a:rPr lang="ko-KR" altLang="en-US" dirty="0" smtClean="0"/>
              <a:t>구분할 때 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속성값</a:t>
            </a:r>
            <a:r>
              <a:rPr lang="en-US" altLang="ko-KR" dirty="0"/>
              <a:t>&amp;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속성값 방</a:t>
            </a:r>
            <a:r>
              <a:rPr lang="ko-KR" altLang="en-US" dirty="0" smtClean="0"/>
              <a:t>식으로 </a:t>
            </a:r>
            <a:r>
              <a:rPr lang="en-US" altLang="ko-KR" dirty="0"/>
              <a:t>KEY VALUE </a:t>
            </a:r>
            <a:r>
              <a:rPr lang="ko-KR" altLang="en-US" dirty="0"/>
              <a:t>쌍을 </a:t>
            </a:r>
            <a:r>
              <a:rPr lang="en-US" altLang="ko-KR" dirty="0"/>
              <a:t>&amp;</a:t>
            </a:r>
            <a:r>
              <a:rPr lang="ko-KR" altLang="en-US" dirty="0"/>
              <a:t>연산자로 구분을 하게 되는데 바이너리 데이터는 </a:t>
            </a:r>
            <a:r>
              <a:rPr lang="en-US" altLang="ko-KR" dirty="0"/>
              <a:t>&amp;</a:t>
            </a:r>
            <a:r>
              <a:rPr lang="ko-KR" altLang="en-US" dirty="0"/>
              <a:t>를 데이터로 </a:t>
            </a:r>
            <a:r>
              <a:rPr lang="ko-KR" altLang="en-US" dirty="0" smtClean="0"/>
              <a:t>취급할 수 </a:t>
            </a:r>
            <a:r>
              <a:rPr lang="ko-KR" altLang="en-US" dirty="0"/>
              <a:t>있기 때문에</a:t>
            </a:r>
            <a:r>
              <a:rPr lang="en-US" altLang="ko-KR" dirty="0"/>
              <a:t>, GET</a:t>
            </a:r>
            <a:r>
              <a:rPr lang="ko-KR" altLang="en-US" dirty="0"/>
              <a:t>방식으로는 바이너리 데이터를 </a:t>
            </a:r>
            <a:r>
              <a:rPr lang="ko-KR" altLang="en-US" dirty="0" smtClean="0"/>
              <a:t>전송할 수 </a:t>
            </a:r>
            <a:r>
              <a:rPr lang="ko-KR" altLang="en-US" dirty="0"/>
              <a:t>없게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(POST)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사용자의 입력을 </a:t>
            </a:r>
            <a:r>
              <a:rPr lang="en-US" altLang="ko-KR" dirty="0"/>
              <a:t>HTTP request </a:t>
            </a:r>
            <a:r>
              <a:rPr lang="ko-KR" altLang="en-US" dirty="0"/>
              <a:t>바디 부분에 넣어서 전송한다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HTTP </a:t>
            </a:r>
            <a:r>
              <a:rPr lang="ko-KR" altLang="en-US" dirty="0"/>
              <a:t>요청 헤더에 </a:t>
            </a:r>
            <a:r>
              <a:rPr lang="en-US" altLang="ko-KR" dirty="0"/>
              <a:t>Content-type </a:t>
            </a:r>
            <a:r>
              <a:rPr lang="ko-KR" altLang="en-US" dirty="0"/>
              <a:t>필드를 명시해야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Content-type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우리가 클라이언트 브라우저로 어떤 자원을 </a:t>
            </a:r>
            <a:r>
              <a:rPr lang="ko-KR" altLang="en-US" dirty="0" smtClean="0"/>
              <a:t>보낼 때</a:t>
            </a:r>
            <a:r>
              <a:rPr lang="en-US" altLang="ko-KR" dirty="0"/>
              <a:t>(</a:t>
            </a:r>
            <a:r>
              <a:rPr lang="ko-KR" altLang="en-US" dirty="0"/>
              <a:t>어떤 형태의 파일이나 문서 등</a:t>
            </a:r>
            <a:r>
              <a:rPr lang="en-US" altLang="ko-KR" dirty="0"/>
              <a:t>), </a:t>
            </a:r>
            <a:r>
              <a:rPr lang="ko-KR" altLang="en-US" dirty="0"/>
              <a:t>웹 서버는 일련의 </a:t>
            </a:r>
            <a:r>
              <a:rPr lang="en-US" altLang="ko-KR" dirty="0"/>
              <a:t>HTTP </a:t>
            </a:r>
            <a:r>
              <a:rPr lang="ko-KR" altLang="en-US" dirty="0"/>
              <a:t>헤더로 파일이나 </a:t>
            </a:r>
            <a:r>
              <a:rPr lang="ko-KR" altLang="en-US" dirty="0" smtClean="0"/>
              <a:t>자원</a:t>
            </a:r>
            <a:r>
              <a:rPr lang="en-US" altLang="ko-KR" dirty="0"/>
              <a:t> </a:t>
            </a:r>
            <a:r>
              <a:rPr lang="ko-KR" altLang="en-US" dirty="0" smtClean="0"/>
              <a:t>그리고 사용되고있는 여러 정보들을 보내게 되는데 이때 내가 보내는 자원의 타입을 얘기한다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 장단점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사용자가 입력한 </a:t>
            </a:r>
            <a:r>
              <a:rPr lang="ko-KR" altLang="en-US" dirty="0" smtClean="0"/>
              <a:t>입력 값이 </a:t>
            </a:r>
            <a:r>
              <a:rPr lang="en-US" altLang="ko-KR" dirty="0"/>
              <a:t>HTTL</a:t>
            </a:r>
            <a:r>
              <a:rPr lang="ko-KR" altLang="en-US" dirty="0"/>
              <a:t>요청 </a:t>
            </a:r>
            <a:r>
              <a:rPr lang="en-US" altLang="ko-KR" dirty="0"/>
              <a:t>BODY</a:t>
            </a:r>
            <a:r>
              <a:rPr lang="ko-KR" altLang="en-US" dirty="0"/>
              <a:t>부분에 들어가기 때문에 </a:t>
            </a:r>
            <a:r>
              <a:rPr lang="ko-KR" altLang="en-US" dirty="0" smtClean="0"/>
              <a:t>사용자가 무엇을 보냈는지 알 수 없기 때문에 </a:t>
            </a:r>
            <a:r>
              <a:rPr lang="ko-KR" altLang="en-US" dirty="0"/>
              <a:t>보안에 좋다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바이너리 데이터를 </a:t>
            </a:r>
            <a:r>
              <a:rPr lang="ko-KR" altLang="en-US" dirty="0" smtClean="0"/>
              <a:t>전송할 수 </a:t>
            </a:r>
            <a:r>
              <a:rPr lang="ko-KR" altLang="en-US" dirty="0"/>
              <a:t>있는데</a:t>
            </a:r>
            <a:r>
              <a:rPr lang="en-US" altLang="ko-KR" dirty="0"/>
              <a:t>, </a:t>
            </a:r>
            <a:r>
              <a:rPr lang="ko-KR" altLang="en-US" dirty="0"/>
              <a:t>그 이유는 브라우저가 서로 다른 </a:t>
            </a:r>
            <a:r>
              <a:rPr lang="ko-KR" altLang="en-US" dirty="0" smtClean="0"/>
              <a:t>데이터 간 </a:t>
            </a:r>
            <a:r>
              <a:rPr lang="ko-KR" altLang="en-US" dirty="0"/>
              <a:t>구분을 알아서 해주기 </a:t>
            </a:r>
            <a:r>
              <a:rPr lang="ko-KR" altLang="en-US" dirty="0" smtClean="0"/>
              <a:t>때문이다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5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     - GET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POST</a:t>
            </a:r>
            <a:r>
              <a:rPr lang="ko-KR" altLang="en-US" b="1" dirty="0" smtClean="0"/>
              <a:t>방식 비교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GET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속도가 </a:t>
            </a:r>
            <a:r>
              <a:rPr lang="ko-KR" altLang="en-US" dirty="0"/>
              <a:t>빠르다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URL </a:t>
            </a:r>
            <a:r>
              <a:rPr lang="ko-KR" altLang="en-US" dirty="0"/>
              <a:t>공유가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입력 값이 </a:t>
            </a:r>
            <a:r>
              <a:rPr lang="ko-KR" altLang="en-US" dirty="0"/>
              <a:t>그대로 노출된다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데이터 </a:t>
            </a:r>
            <a:r>
              <a:rPr lang="ko-KR" altLang="en-US" dirty="0"/>
              <a:t>전송 크기에 제한이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바이너리 </a:t>
            </a:r>
            <a:r>
              <a:rPr lang="ko-KR" altLang="en-US" dirty="0"/>
              <a:t>데이터 전송이 불가능하다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POST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속도가 </a:t>
            </a:r>
            <a:r>
              <a:rPr lang="ko-KR" altLang="en-US" dirty="0"/>
              <a:t>느리다</a:t>
            </a:r>
            <a:r>
              <a:rPr lang="en-US" altLang="ko-KR" dirty="0"/>
              <a:t>. -&gt; </a:t>
            </a:r>
            <a:r>
              <a:rPr lang="ko-KR" altLang="en-US" dirty="0"/>
              <a:t>바디 부분에 데이터를 담아야 </a:t>
            </a:r>
            <a:r>
              <a:rPr lang="ko-KR" altLang="en-US" dirty="0" smtClean="0"/>
              <a:t>하므로</a:t>
            </a:r>
            <a:endParaRPr lang="ko-KR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입력 값이 </a:t>
            </a:r>
            <a:r>
              <a:rPr lang="ko-KR" altLang="en-US" dirty="0"/>
              <a:t>노출되지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바이너리 </a:t>
            </a:r>
            <a:r>
              <a:rPr lang="ko-KR" altLang="en-US" dirty="0"/>
              <a:t>데이터 전송이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9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(GET)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646" y="2464811"/>
            <a:ext cx="5162550" cy="3595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70270" y="3466408"/>
            <a:ext cx="473826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19557" y="3996636"/>
            <a:ext cx="22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 요청 방법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2"/>
            <a:endCxn id="8" idx="1"/>
          </p:cNvCxnSpPr>
          <p:nvPr/>
        </p:nvCxnSpPr>
        <p:spPr>
          <a:xfrm rot="16200000" flipH="1">
            <a:off x="7009709" y="2271453"/>
            <a:ext cx="407323" cy="34123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ajax </a:t>
            </a:r>
            <a:r>
              <a:rPr lang="ko-KR" altLang="en-US" dirty="0" smtClean="0"/>
              <a:t>사용시 </a:t>
            </a:r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ko-KR" altLang="en-US" dirty="0" smtClean="0"/>
              <a:t>요청하는 소스이다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6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Ajax</a:t>
            </a:r>
            <a:r>
              <a:rPr lang="ko-KR" altLang="en-US" sz="4000" b="1" dirty="0"/>
              <a:t>의 장단점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  Ajax </a:t>
            </a:r>
            <a:r>
              <a:rPr lang="ko-KR" altLang="en-US" dirty="0">
                <a:solidFill>
                  <a:schemeClr val="tx1"/>
                </a:solidFill>
              </a:rPr>
              <a:t>의 단점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히스토리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관리가 안 된다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보안에 좀 더 신경을 </a:t>
            </a:r>
            <a:r>
              <a:rPr lang="ko-KR" altLang="en-US" dirty="0" err="1">
                <a:solidFill>
                  <a:schemeClr val="tx1"/>
                </a:solidFill>
              </a:rPr>
              <a:t>써야한다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연속으로 </a:t>
            </a:r>
            <a:r>
              <a:rPr lang="ko-KR" altLang="en-US" dirty="0">
                <a:solidFill>
                  <a:schemeClr val="tx1"/>
                </a:solidFill>
              </a:rPr>
              <a:t>데이터를 요청하면 서버 부하가 증가할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XMLHttpRequest</a:t>
            </a:r>
            <a:r>
              <a:rPr lang="ko-KR" altLang="en-US" dirty="0">
                <a:solidFill>
                  <a:schemeClr val="tx1"/>
                </a:solidFill>
              </a:rPr>
              <a:t>를 통해 통신을 하는 </a:t>
            </a:r>
            <a:r>
              <a:rPr lang="ko-KR" altLang="en-US" dirty="0" smtClean="0">
                <a:solidFill>
                  <a:schemeClr val="tx1"/>
                </a:solidFill>
              </a:rPr>
              <a:t>경우 사용자에게 </a:t>
            </a:r>
            <a:r>
              <a:rPr lang="ko-KR" altLang="en-US" dirty="0">
                <a:solidFill>
                  <a:schemeClr val="tx1"/>
                </a:solidFill>
              </a:rPr>
              <a:t>아무런 진행 정보가 주어지지 않는다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그래서 아직 요청이 완료되지 않았는데 사용자가 페이지를 떠나거나 오작동할 우려가 발생하게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2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1" y="3070568"/>
            <a:ext cx="594360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(GET)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974129" y="3773978"/>
            <a:ext cx="3172344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78785" y="4181302"/>
            <a:ext cx="30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전송 방법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2"/>
            <a:endCxn id="8" idx="1"/>
          </p:cNvCxnSpPr>
          <p:nvPr/>
        </p:nvCxnSpPr>
        <p:spPr>
          <a:xfrm rot="16200000" flipH="1">
            <a:off x="7627334" y="3014516"/>
            <a:ext cx="284419" cy="24184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/>
              <a:t>방식으로 </a:t>
            </a:r>
            <a:r>
              <a:rPr lang="ko-KR" altLang="en-US" dirty="0" smtClean="0"/>
              <a:t>요청할 때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전송하는 방법은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“?”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붙이고 </a:t>
            </a:r>
            <a:r>
              <a:rPr lang="en-US" altLang="ko-KR" dirty="0" smtClean="0"/>
              <a:t>“&amp;”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파라미터들을 나열하면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9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81" y="2948204"/>
            <a:ext cx="5629275" cy="24661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(POST)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705004" y="3823854"/>
            <a:ext cx="473826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19557" y="3996636"/>
            <a:ext cx="22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요청 방법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2"/>
            <a:endCxn id="8" idx="1"/>
          </p:cNvCxnSpPr>
          <p:nvPr/>
        </p:nvCxnSpPr>
        <p:spPr>
          <a:xfrm rot="16200000" flipH="1">
            <a:off x="6905799" y="2167543"/>
            <a:ext cx="49877" cy="39776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ajax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POST </a:t>
            </a:r>
            <a:r>
              <a:rPr lang="ko-KR" altLang="en-US" dirty="0"/>
              <a:t>방식으로 </a:t>
            </a:r>
            <a:r>
              <a:rPr lang="ko-KR" altLang="en-US" dirty="0" smtClean="0"/>
              <a:t>요청하는 소스이다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50" y="3071731"/>
            <a:ext cx="6153150" cy="2797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요청 방식</a:t>
            </a:r>
            <a:r>
              <a:rPr lang="en-US" altLang="ko-KR" b="1" dirty="0" smtClean="0"/>
              <a:t>(POST)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620501" y="4655079"/>
            <a:ext cx="5484407" cy="4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0268" y="5067143"/>
            <a:ext cx="33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방식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전송 방법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2"/>
            <a:endCxn id="8" idx="1"/>
          </p:cNvCxnSpPr>
          <p:nvPr/>
        </p:nvCxnSpPr>
        <p:spPr>
          <a:xfrm rot="16200000" flipH="1">
            <a:off x="6779153" y="3650694"/>
            <a:ext cx="184666" cy="30175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POST </a:t>
            </a:r>
            <a:r>
              <a:rPr lang="ko-KR" altLang="en-US" dirty="0"/>
              <a:t>방식으로 </a:t>
            </a:r>
            <a:r>
              <a:rPr lang="ko-KR" altLang="en-US" dirty="0" smtClean="0"/>
              <a:t>요청할 때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전송하는 방법은 </a:t>
            </a:r>
            <a:r>
              <a:rPr lang="en-US" altLang="ko-KR" dirty="0" err="1" smtClean="0"/>
              <a:t>setRequestHeader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이용하여 </a:t>
            </a:r>
            <a:r>
              <a:rPr lang="en-US" altLang="ko-KR" dirty="0" smtClean="0"/>
              <a:t>Content-type</a:t>
            </a:r>
            <a:r>
              <a:rPr lang="ko-KR" altLang="en-US" dirty="0" smtClean="0"/>
              <a:t>을 지정하고 </a:t>
            </a:r>
            <a:r>
              <a:rPr lang="en-US" altLang="ko-KR" dirty="0" smtClean="0"/>
              <a:t>send() </a:t>
            </a:r>
            <a:r>
              <a:rPr lang="ko-KR" altLang="en-US" dirty="0" smtClean="0"/>
              <a:t>메서드에 데이터를 넣어 전달한다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9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jQuery</a:t>
            </a:r>
            <a:r>
              <a:rPr lang="en-US" altLang="ko-KR" b="1" dirty="0" smtClean="0"/>
              <a:t> Ajax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$.</a:t>
            </a:r>
            <a:r>
              <a:rPr lang="en-US" altLang="ko-KR" sz="2800" dirty="0" err="1" smtClean="0"/>
              <a:t>ajax</a:t>
            </a:r>
            <a:r>
              <a:rPr lang="en-US" altLang="ko-KR" sz="2800" dirty="0" smtClean="0"/>
              <a:t>(options);</a:t>
            </a:r>
          </a:p>
          <a:p>
            <a:pPr>
              <a:buFont typeface="Arial" pitchFamily="34" charset="0"/>
              <a:buChar char="•"/>
            </a:pP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71" y="2631725"/>
            <a:ext cx="56102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62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jQuery</a:t>
            </a:r>
            <a:r>
              <a:rPr lang="en-US" altLang="ko-KR" b="1" dirty="0" smtClean="0"/>
              <a:t> Ajax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 $.</a:t>
            </a:r>
            <a:r>
              <a:rPr lang="en-US" altLang="ko-KR" sz="2800" dirty="0" err="1" smtClean="0"/>
              <a:t>ajax</a:t>
            </a:r>
            <a:r>
              <a:rPr lang="en-US" altLang="ko-KR" sz="2800" dirty="0" smtClean="0"/>
              <a:t>(options);</a:t>
            </a:r>
          </a:p>
          <a:p>
            <a:pPr>
              <a:buFont typeface="Arial" pitchFamily="34" charset="0"/>
              <a:buChar char="•"/>
            </a:pP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926"/>
              </p:ext>
            </p:extLst>
          </p:nvPr>
        </p:nvGraphicFramePr>
        <p:xfrm>
          <a:off x="1526585" y="2352213"/>
          <a:ext cx="936097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90"/>
                <a:gridCol w="5153187"/>
                <a:gridCol w="184429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옵션 속성 이름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</a:tr>
              <a:tr h="317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async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비동기를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</a:tr>
              <a:tr h="30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complete(</a:t>
                      </a:r>
                      <a:r>
                        <a:rPr lang="en-US" altLang="ko-KR" sz="1600" dirty="0" err="1" smtClean="0"/>
                        <a:t>xhr</a:t>
                      </a:r>
                      <a:r>
                        <a:rPr lang="en-US" altLang="ko-KR" sz="1600" dirty="0" smtClean="0"/>
                        <a:t>, status)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Ajax </a:t>
                      </a:r>
                      <a:r>
                        <a:rPr lang="ko-KR" altLang="en-US" sz="1600" dirty="0" smtClean="0"/>
                        <a:t>완료 이벤트 </a:t>
                      </a:r>
                      <a:r>
                        <a:rPr lang="ko-KR" altLang="en-US" sz="1600" dirty="0" err="1" smtClean="0"/>
                        <a:t>리스너를</a:t>
                      </a:r>
                      <a:r>
                        <a:rPr lang="ko-KR" altLang="en-US" sz="1600" dirty="0" smtClean="0"/>
                        <a:t>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Function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290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요청 매개변수를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Object, String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319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error(</a:t>
                      </a:r>
                      <a:r>
                        <a:rPr lang="en-US" altLang="ko-KR" sz="1600" dirty="0" err="1" smtClean="0"/>
                        <a:t>xhr</a:t>
                      </a:r>
                      <a:r>
                        <a:rPr lang="en-US" altLang="ko-KR" sz="1600" dirty="0" smtClean="0"/>
                        <a:t>, status,</a:t>
                      </a:r>
                      <a:r>
                        <a:rPr lang="en-US" altLang="ko-KR" sz="1600" baseline="0" dirty="0" smtClean="0"/>
                        <a:t> error)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Ajax </a:t>
                      </a:r>
                      <a:r>
                        <a:rPr lang="ko-KR" altLang="en-US" sz="1600" dirty="0" smtClean="0"/>
                        <a:t>실패 이벤트 </a:t>
                      </a:r>
                      <a:r>
                        <a:rPr lang="ko-KR" altLang="en-US" sz="1600" dirty="0" err="1" smtClean="0"/>
                        <a:t>리스너를</a:t>
                      </a:r>
                      <a:r>
                        <a:rPr lang="ko-KR" altLang="en-US" sz="1600" dirty="0" smtClean="0"/>
                        <a:t>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Function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Jsonp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JSONP </a:t>
                      </a:r>
                      <a:r>
                        <a:rPr lang="ko-KR" altLang="en-US" sz="1600" dirty="0" smtClean="0"/>
                        <a:t>매개변수 이름을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307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jsonpCallback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JSONP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콜백</a:t>
                      </a:r>
                      <a:r>
                        <a:rPr lang="ko-KR" altLang="en-US" sz="1600" baseline="0" dirty="0" smtClean="0"/>
                        <a:t> 함수 이름을 지정합니다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String, Function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305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success(data, status, </a:t>
                      </a:r>
                      <a:r>
                        <a:rPr lang="en-US" altLang="ko-KR" sz="1600" dirty="0" err="1" smtClean="0"/>
                        <a:t>xhr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Ajax </a:t>
                      </a:r>
                      <a:r>
                        <a:rPr lang="ko-KR" altLang="en-US" sz="1600" dirty="0" smtClean="0"/>
                        <a:t>성공 이벤트 </a:t>
                      </a:r>
                      <a:r>
                        <a:rPr lang="ko-KR" altLang="en-US" sz="1600" dirty="0" err="1" smtClean="0"/>
                        <a:t>리스너를</a:t>
                      </a:r>
                      <a:r>
                        <a:rPr lang="ko-KR" altLang="en-US" sz="1600" dirty="0" smtClean="0"/>
                        <a:t>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Function, Array</a:t>
                      </a:r>
                      <a:endParaRPr lang="ko-KR" altLang="en-US" sz="1600" dirty="0"/>
                    </a:p>
                  </a:txBody>
                  <a:tcPr/>
                </a:tc>
              </a:tr>
              <a:tr h="256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timeout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만료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‘GET’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‘POST’ </a:t>
                      </a:r>
                      <a:r>
                        <a:rPr lang="ko-KR" altLang="en-US" sz="1600" dirty="0" smtClean="0"/>
                        <a:t>등을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294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대상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 smtClean="0"/>
              <a:t>(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XML)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 HTML </a:t>
            </a:r>
            <a:r>
              <a:rPr lang="ko-KR" altLang="en-US" dirty="0" smtClean="0">
                <a:solidFill>
                  <a:schemeClr val="tx1"/>
                </a:solidFill>
              </a:rPr>
              <a:t>형식처럼 태그로 데이터를 표현한다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</a:rPr>
              <a:t> 사람과 기계가 동시에 읽기 편한 구조로 되어 </a:t>
            </a:r>
            <a:r>
              <a:rPr lang="ko-KR" altLang="en-US" dirty="0" smtClean="0">
                <a:solidFill>
                  <a:schemeClr val="tx1"/>
                </a:solidFill>
              </a:rPr>
              <a:t>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데이터를 </a:t>
            </a:r>
            <a:r>
              <a:rPr lang="ko-KR" altLang="en-US" dirty="0">
                <a:solidFill>
                  <a:schemeClr val="tx1"/>
                </a:solidFill>
              </a:rPr>
              <a:t>저장하고 전달할 목적으로만 </a:t>
            </a:r>
            <a:r>
              <a:rPr lang="ko-KR" altLang="en-US" dirty="0" smtClean="0">
                <a:solidFill>
                  <a:schemeClr val="tx1"/>
                </a:solidFill>
              </a:rPr>
              <a:t>만들어졌다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 HTML </a:t>
            </a:r>
            <a:r>
              <a:rPr lang="ko-KR" altLang="en-US" dirty="0">
                <a:solidFill>
                  <a:schemeClr val="tx1"/>
                </a:solidFill>
              </a:rPr>
              <a:t>태그처럼 미리 정의되어 있지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사용자가 직접 정의할 수 </a:t>
            </a:r>
            <a:r>
              <a:rPr lang="ko-KR" altLang="en-US" dirty="0" smtClean="0">
                <a:solidFill>
                  <a:schemeClr val="tx1"/>
                </a:solidFill>
              </a:rPr>
              <a:t>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1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 smtClean="0"/>
              <a:t>(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XML)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특징</a:t>
            </a:r>
            <a:endParaRPr lang="en-US" altLang="ko-KR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XML</a:t>
            </a:r>
            <a:r>
              <a:rPr lang="ko-KR" altLang="en-US" dirty="0"/>
              <a:t>은 다른 목적의 </a:t>
            </a:r>
            <a:r>
              <a:rPr lang="ko-KR" altLang="en-US" dirty="0" err="1"/>
              <a:t>마크업</a:t>
            </a:r>
            <a:r>
              <a:rPr lang="ko-KR" altLang="en-US" dirty="0"/>
              <a:t> 언어를 만드는 데 사용되는 다목적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XML</a:t>
            </a:r>
            <a:r>
              <a:rPr lang="ko-KR" altLang="en-US" dirty="0"/>
              <a:t>은 다른 시스템끼리 다양한 종류의 데이터를 손쉽게 교환할 수 있도록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XML</a:t>
            </a:r>
            <a:r>
              <a:rPr lang="ko-KR" altLang="en-US" dirty="0"/>
              <a:t>은 새로운 태그를 만들어 추가해도 계속해서 동작하므로</a:t>
            </a:r>
            <a:r>
              <a:rPr lang="en-US" altLang="ko-KR" dirty="0"/>
              <a:t>, </a:t>
            </a:r>
            <a:r>
              <a:rPr lang="ko-KR" altLang="en-US" dirty="0" err="1"/>
              <a:t>확장성이</a:t>
            </a:r>
            <a:r>
              <a:rPr lang="ko-KR" altLang="en-US" dirty="0"/>
              <a:t>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XML</a:t>
            </a:r>
            <a:r>
              <a:rPr lang="ko-KR" altLang="en-US" dirty="0"/>
              <a:t>은 데이터를 보여주지 않고</a:t>
            </a:r>
            <a:r>
              <a:rPr lang="en-US" altLang="ko-KR" dirty="0"/>
              <a:t>, </a:t>
            </a:r>
            <a:r>
              <a:rPr lang="ko-KR" altLang="en-US" dirty="0"/>
              <a:t>데이터를 전달하고 저장하는 것만을 </a:t>
            </a:r>
            <a:r>
              <a:rPr lang="ko-KR" altLang="en-US" dirty="0" smtClean="0"/>
              <a:t>목적으로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XML</a:t>
            </a:r>
            <a:r>
              <a:rPr lang="ko-KR" altLang="en-US" dirty="0"/>
              <a:t>은 텍스트 데이터 형식의 언어로 모든 </a:t>
            </a:r>
            <a:r>
              <a:rPr lang="en-US" altLang="ko-KR" dirty="0"/>
              <a:t>XML </a:t>
            </a:r>
            <a:r>
              <a:rPr lang="ko-KR" altLang="en-US" dirty="0"/>
              <a:t>문서는 유니코드 문자로만 </a:t>
            </a:r>
            <a:r>
              <a:rPr lang="ko-KR" altLang="en-US" dirty="0" smtClean="0"/>
              <a:t>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8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 smtClean="0"/>
              <a:t>(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XML)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 작성방법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64" y="2196123"/>
            <a:ext cx="5967535" cy="404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5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 smtClean="0"/>
              <a:t>(JSON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자바스크립트에서 사용하는 객체 형태로 데이터를 표현하는 방법이다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JavaScript Object Notation</a:t>
            </a:r>
            <a:r>
              <a:rPr lang="ko-KR" altLang="en-US" dirty="0"/>
              <a:t>라는 의미의 축약어로 데이터를 저장하거나 전송할 때 많이 사용되는 경량의 </a:t>
            </a:r>
            <a:r>
              <a:rPr lang="en-US" altLang="ko-KR" dirty="0"/>
              <a:t>DATA </a:t>
            </a:r>
            <a:r>
              <a:rPr lang="ko-KR" altLang="en-US" dirty="0"/>
              <a:t>교환 </a:t>
            </a:r>
            <a:r>
              <a:rPr lang="ko-KR" altLang="en-US" dirty="0" smtClean="0"/>
              <a:t>형식이다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JSON </a:t>
            </a:r>
            <a:r>
              <a:rPr lang="ko-KR" altLang="en-US" dirty="0" err="1"/>
              <a:t>표현식은</a:t>
            </a:r>
            <a:r>
              <a:rPr lang="ko-KR" altLang="en-US" dirty="0"/>
              <a:t> 사람과 기계 모두 이해하기 쉬우며 용량이 작아서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en-US" altLang="ko-KR" dirty="0"/>
              <a:t>JSON</a:t>
            </a:r>
            <a:r>
              <a:rPr lang="ko-KR" altLang="en-US" dirty="0"/>
              <a:t>이 </a:t>
            </a:r>
            <a:r>
              <a:rPr lang="en-US" altLang="ko-KR" dirty="0"/>
              <a:t>XML</a:t>
            </a:r>
            <a:r>
              <a:rPr lang="ko-KR" altLang="en-US" dirty="0"/>
              <a:t>을 대체해서 데이터 전송 등에 많이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JSON</a:t>
            </a:r>
            <a:r>
              <a:rPr lang="ko-KR" altLang="en-US" dirty="0"/>
              <a:t>은 데이터 포맷일 뿐이며 어떠한 통신 방법도</a:t>
            </a:r>
            <a:r>
              <a:rPr lang="en-US" altLang="ko-KR" dirty="0"/>
              <a:t>, </a:t>
            </a:r>
            <a:r>
              <a:rPr lang="ko-KR" altLang="en-US" dirty="0"/>
              <a:t>프로그래밍 문법도 아닌 단순히 데이터를 표시하는 표현 방법일 뿐이다</a:t>
            </a:r>
          </a:p>
        </p:txBody>
      </p:sp>
    </p:spTree>
    <p:extLst>
      <p:ext uri="{BB962C8B-B14F-4D97-AF65-F5344CB8AC3E}">
        <p14:creationId xmlns:p14="http://schemas.microsoft.com/office/powerpoint/2010/main" val="2745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데이터 전송 형식</a:t>
            </a:r>
            <a:r>
              <a:rPr lang="en-US" altLang="ko-KR" sz="4000" b="1" dirty="0"/>
              <a:t>(JSON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200" dirty="0" smtClean="0">
                <a:solidFill>
                  <a:schemeClr val="tx1"/>
                </a:solidFill>
              </a:rPr>
              <a:t> 특징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서버와 클라이언트 간의 교류에서 일반적으로 많이 사용된다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자바스크립트 객체 표기법과 아주 유사하다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자바스크립트를 이용하여 </a:t>
            </a:r>
            <a:r>
              <a:rPr lang="en-US" altLang="ko-KR" dirty="0"/>
              <a:t>JSON </a:t>
            </a:r>
            <a:r>
              <a:rPr lang="ko-KR" altLang="en-US" dirty="0"/>
              <a:t>형식의 문서를 쉽게 자바스크립트 객체로 변환할 수 있는 이점이 있다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JSON </a:t>
            </a:r>
            <a:r>
              <a:rPr lang="ko-KR" altLang="en-US" dirty="0"/>
              <a:t>문서 형식은 자바스크립트 객체의 형식을 기반으로 만들어졌다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자바스크립트의 문법과 굉장히 유사하지만 텍스트 형식일 뿐이다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다른 프로그래밍 언어를 이용해서도 쉽게 만들 수 있다</a:t>
            </a:r>
            <a:r>
              <a:rPr lang="en-US" altLang="ko-KR" dirty="0"/>
              <a:t>.</a:t>
            </a:r>
          </a:p>
          <a:p>
            <a:pPr marL="578358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특정 언어에 종속되지 않으며</a:t>
            </a:r>
            <a:r>
              <a:rPr lang="en-US" altLang="ko-KR" dirty="0"/>
              <a:t>, </a:t>
            </a:r>
            <a:r>
              <a:rPr lang="ko-KR" altLang="en-US" dirty="0"/>
              <a:t>대부분의 프로그래밍 언어에서 </a:t>
            </a:r>
            <a:r>
              <a:rPr lang="en-US" altLang="ko-KR" dirty="0"/>
              <a:t>JSON </a:t>
            </a:r>
            <a:r>
              <a:rPr lang="ko-KR" altLang="en-US" dirty="0"/>
              <a:t>포맷의 데이터를 핸들링 할 수 있는 라이브러리를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8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1133</TotalTime>
  <Words>2023</Words>
  <Application>Microsoft Office PowerPoint</Application>
  <PresentationFormat>사용자 지정</PresentationFormat>
  <Paragraphs>273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추억</vt:lpstr>
      <vt:lpstr>Ajax</vt:lpstr>
      <vt:lpstr>Ajax란?</vt:lpstr>
      <vt:lpstr>Ajax의 장단점 </vt:lpstr>
      <vt:lpstr>Ajax의 장단점 </vt:lpstr>
      <vt:lpstr>데이터 전송 형식(XML)</vt:lpstr>
      <vt:lpstr>데이터 전송 형식(XML)</vt:lpstr>
      <vt:lpstr>데이터 전송 형식(XML)</vt:lpstr>
      <vt:lpstr>데이터 전송 형식(JSON)</vt:lpstr>
      <vt:lpstr>데이터 전송 형식(JSON)</vt:lpstr>
      <vt:lpstr>데이터 전송 형식(JSON)</vt:lpstr>
      <vt:lpstr>XMLHttpRequest 객체란?</vt:lpstr>
      <vt:lpstr>XMLHttpRequest 객체 생성</vt:lpstr>
      <vt:lpstr>XMLHttpRequest - open() 메소드</vt:lpstr>
      <vt:lpstr>XMLHttpRequest         - send() 메소드와  responseText 속성</vt:lpstr>
      <vt:lpstr>XMLHttpRequest         - send() 메소드와  responseText 속성</vt:lpstr>
      <vt:lpstr>XMLHttpRequest         - onreadystatechange 속성</vt:lpstr>
      <vt:lpstr>XMLHttpRequest         - onreadystatechange 속성</vt:lpstr>
      <vt:lpstr>XMLHttpRequest         - onreadystatechange 속성</vt:lpstr>
      <vt:lpstr>XMLHttpRequest         - onreadystatechange 속성</vt:lpstr>
      <vt:lpstr>JSON 요청과 조작</vt:lpstr>
      <vt:lpstr>JSON 요청과 조작</vt:lpstr>
      <vt:lpstr>JSON 요청과 조작</vt:lpstr>
      <vt:lpstr>JSON 요청과 조작</vt:lpstr>
      <vt:lpstr>JSON 요청과 조작</vt:lpstr>
      <vt:lpstr>JSON 요청과 조작</vt:lpstr>
      <vt:lpstr>XML 요청과 조작</vt:lpstr>
      <vt:lpstr>XML 요청과 조작</vt:lpstr>
      <vt:lpstr>XML 요청과 조작</vt:lpstr>
      <vt:lpstr>XML 요청과 조작</vt:lpstr>
      <vt:lpstr>데이터 요청 방식(REST)</vt:lpstr>
      <vt:lpstr>데이터 요청 방식(REST)</vt:lpstr>
      <vt:lpstr>데이터 요청 방식(REST)</vt:lpstr>
      <vt:lpstr>데이터 요청 방식(REST)</vt:lpstr>
      <vt:lpstr>데이터 요청 방식(REST)</vt:lpstr>
      <vt:lpstr>데이터 요청 방식(REST)</vt:lpstr>
      <vt:lpstr>데이터 요청 방식(GET)</vt:lpstr>
      <vt:lpstr>데이터 요청 방식(POST)</vt:lpstr>
      <vt:lpstr>데이터 요청 방식                      - GET방식과 POST방식 비교</vt:lpstr>
      <vt:lpstr>데이터 요청 방식(GET)</vt:lpstr>
      <vt:lpstr>데이터 요청 방식(GET)</vt:lpstr>
      <vt:lpstr>데이터 요청 방식(POST)</vt:lpstr>
      <vt:lpstr>데이터 요청 방식(POST)</vt:lpstr>
      <vt:lpstr>jQuery Ajax</vt:lpstr>
      <vt:lpstr>jQuery Ajax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 다이어그램</dc:title>
  <dc:creator>Customer</dc:creator>
  <cp:lastModifiedBy>Windows 사용자</cp:lastModifiedBy>
  <cp:revision>87</cp:revision>
  <dcterms:created xsi:type="dcterms:W3CDTF">2020-11-01T13:39:52Z</dcterms:created>
  <dcterms:modified xsi:type="dcterms:W3CDTF">2020-11-11T08:53:01Z</dcterms:modified>
</cp:coreProperties>
</file>