
<file path=[Content_Types].xml><?xml version="1.0" encoding="utf-8"?>
<Types xmlns="http://schemas.openxmlformats.org/package/2006/content-types">
  <Default Extension="png" ContentType="image/png"/>
  <Default Extension="jfif" ContentType="image/jpe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67" r:id="rId6"/>
    <p:sldId id="268" r:id="rId7"/>
    <p:sldId id="269" r:id="rId8"/>
    <p:sldId id="270" r:id="rId9"/>
    <p:sldId id="271" r:id="rId10"/>
    <p:sldId id="272" r:id="rId11"/>
    <p:sldId id="266" r:id="rId12"/>
    <p:sldId id="273" r:id="rId13"/>
  </p:sldIdLst>
  <p:sldSz cx="17556163" cy="9875838"/>
  <p:notesSz cx="9875838" cy="1755616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C4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99" autoAdjust="0"/>
    <p:restoredTop sz="97380" autoAdjust="0"/>
  </p:normalViewPr>
  <p:slideViewPr>
    <p:cSldViewPr snapToGrid="0" snapToObjects="1">
      <p:cViewPr varScale="1">
        <p:scale>
          <a:sx n="64" d="100"/>
          <a:sy n="64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992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D935909-8318-B912-89AC-3CAE83FE7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659DB023-5727-73E0-E8AE-A52C5CB668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25A5A434-56E0-5100-6C59-77617AF109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F5D445E-EFEA-305C-7795-635EAFA56A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54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96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5EFF644-4A5E-FAA5-3E89-0AD740CDB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8E6BCEFE-C129-D66A-22ED-22F0D65E12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6B1C4F08-D88B-67E0-122D-A5802A94A4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26AFD16-92E1-E3D1-E2CC-4FBDCB80CD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93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23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A8DD671-C528-7578-39E7-66EF81E5B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52B7D6A7-BD66-2166-6CDE-7227E61F9B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81540DDF-4500-818F-422F-4DB8B7514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9CFD60F-5F6E-2A85-4604-59C00B34CD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66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C0C1823-A9B0-D2CB-EDC4-0E30870A7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DDB8ACFE-1A57-FFEC-F643-C9747F0252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305DEB45-F7C1-A47D-FE35-D3124349AA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4C4B02-4D38-6D3F-BA4D-9907EB517E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45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81D7ED1-6593-5DA1-1F0B-178537190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D7EDF7BE-5692-B773-6717-1875567529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1D1FA143-F006-A099-11F8-60C797D2B3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7D8E0D-5D23-9890-B78B-1426636620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23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E0F0D16-B2E4-F134-38AE-A3DA11FD4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C6CACBC4-7165-39F7-B24E-3871BF2EFE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35BD160D-998E-0E4B-ABEB-E42EEDD283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852BA64-6386-E02C-875B-3A64BE9F3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38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2BE9C23-3398-1635-A546-0B1BB508A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8FCAAA27-9EA1-FAAB-376A-5BA4415428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ECCAEDD-EEB6-3CC6-A79C-6138CCB8E1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B73BE3-8B5A-ADFB-A756-A142944F33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7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hKNW-Iu0l2A?si=-01kb32kxcR3dist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youtu.be/-dW6EhGa3zA?si=pmVwIlMwXBguOFF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youtu.be/LLRIYCSLeCc?si=BDPCTwA3GWmjjPo6" TargetMode="External"/><Relationship Id="rId5" Type="http://schemas.openxmlformats.org/officeDocument/2006/relationships/image" Target="../media/image9.png"/><Relationship Id="rId10" Type="http://schemas.openxmlformats.org/officeDocument/2006/relationships/hyperlink" Target="https://youtu.be/jJIM2gzSFg8?si=x6ZJR1pRvQhApmz9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fif"/><Relationship Id="rId4" Type="http://schemas.openxmlformats.org/officeDocument/2006/relationships/hyperlink" Target="https://youtu.be/D-1-4eLjzhE?si=Bj3hhBip0Tjdoi66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fif"/><Relationship Id="rId4" Type="http://schemas.openxmlformats.org/officeDocument/2006/relationships/hyperlink" Target="https://youtu.be/OfWPIxQYt1g?si=KwsLBt7i3wnJ6Vg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편지, 화이트이(가) 표시된 사진&#10;&#10;자동 생성된 설명">
            <a:extLst>
              <a:ext uri="{FF2B5EF4-FFF2-40B4-BE49-F238E27FC236}">
                <a16:creationId xmlns:a16="http://schemas.microsoft.com/office/drawing/2014/main" xmlns="" id="{E95E6EF3-F7F3-2A16-16C2-4934B38B1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163" cy="98753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1B2C0BF-76C3-7CD2-04CA-22D8FA122520}"/>
              </a:ext>
            </a:extLst>
          </p:cNvPr>
          <p:cNvSpPr txBox="1"/>
          <p:nvPr/>
        </p:nvSpPr>
        <p:spPr>
          <a:xfrm>
            <a:off x="3950477" y="3045093"/>
            <a:ext cx="965520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8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세종학당 본문체" panose="020B0503000000000000" pitchFamily="50" charset="-127"/>
                <a:ea typeface="세종학당 본문체" panose="020B0503000000000000" pitchFamily="50" charset="-127"/>
              </a:rPr>
              <a:t>한국의 장단</a:t>
            </a:r>
            <a:endParaRPr lang="en-US" altLang="ko-KR" sz="138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세종학당 본문체" panose="020B0503000000000000" pitchFamily="50" charset="-127"/>
              <a:ea typeface="세종학당 본문체" panose="020B0503000000000000" pitchFamily="50" charset="-127"/>
            </a:endParaRPr>
          </a:p>
        </p:txBody>
      </p:sp>
      <p:pic>
        <p:nvPicPr>
          <p:cNvPr id="4" name="그림 3" descr="텍스트, 폰트, 로고, 스크린샷이(가) 표시된 사진&#10;&#10;자동 생성된 설명">
            <a:extLst>
              <a:ext uri="{FF2B5EF4-FFF2-40B4-BE49-F238E27FC236}">
                <a16:creationId xmlns:a16="http://schemas.microsoft.com/office/drawing/2014/main" xmlns="" id="{7A211CA5-7F5A-248B-6547-2B5E58D23D7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790" y="8779009"/>
            <a:ext cx="2255121" cy="955607"/>
          </a:xfrm>
          <a:prstGeom prst="rect">
            <a:avLst/>
          </a:prstGeom>
        </p:spPr>
      </p:pic>
      <p:pic>
        <p:nvPicPr>
          <p:cNvPr id="5" name="그림 4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xmlns="" id="{FA40734C-39BD-E146-0C15-1095F6991F6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284" y="9078476"/>
            <a:ext cx="2612090" cy="4878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0C450E0-DCA7-35FC-8D4C-27D6B9A64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직사각형, 사진 액자, 프레임이(가) 표시된 사진&#10;&#10;자동 생성된 설명">
            <a:extLst>
              <a:ext uri="{FF2B5EF4-FFF2-40B4-BE49-F238E27FC236}">
                <a16:creationId xmlns:a16="http://schemas.microsoft.com/office/drawing/2014/main" xmlns="" id="{4D45A8BB-65B7-EC9A-8019-F8F8AAD58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7556163" cy="98753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687A78A-82CB-59D9-E56A-0F1B676D4E21}"/>
              </a:ext>
            </a:extLst>
          </p:cNvPr>
          <p:cNvSpPr txBox="1"/>
          <p:nvPr/>
        </p:nvSpPr>
        <p:spPr>
          <a:xfrm>
            <a:off x="555441" y="607947"/>
            <a:ext cx="125614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세종학당 본문체" panose="020B0503000000000000" pitchFamily="50" charset="-127"/>
                <a:ea typeface="세종학당 본문체" panose="020B0503000000000000" pitchFamily="50" charset="-127"/>
              </a:rPr>
              <a:t> </a:t>
            </a:r>
            <a:r>
              <a:rPr lang="ko-KR" altLang="en-US" sz="4400" b="1" dirty="0">
                <a:latin typeface="세종학당 본문체" panose="020B0503000000000000" pitchFamily="50" charset="-127"/>
                <a:ea typeface="세종학당 본문체" panose="020B0503000000000000" pitchFamily="50" charset="-127"/>
              </a:rPr>
              <a:t>예술음악의 장단    </a:t>
            </a:r>
            <a:r>
              <a:rPr lang="ko-KR" altLang="en-US" sz="3200" dirty="0">
                <a:latin typeface="세종학당 본문체" panose="020B0503000000000000" pitchFamily="50" charset="-127"/>
                <a:ea typeface="세종학당 본문체" panose="020B0503000000000000" pitchFamily="50" charset="-127"/>
              </a:rPr>
              <a:t>민간의 전문음악인들에 의해 연주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2C5E5EE-F23E-F58C-7986-B798EA5E1124}"/>
              </a:ext>
            </a:extLst>
          </p:cNvPr>
          <p:cNvSpPr/>
          <p:nvPr/>
        </p:nvSpPr>
        <p:spPr>
          <a:xfrm>
            <a:off x="555441" y="1377388"/>
            <a:ext cx="11986949" cy="45719"/>
          </a:xfrm>
          <a:prstGeom prst="rect">
            <a:avLst/>
          </a:prstGeom>
          <a:solidFill>
            <a:srgbClr val="D8C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380E2DB-3FD5-F2D6-12A8-E49B2D7A4A9E}"/>
              </a:ext>
            </a:extLst>
          </p:cNvPr>
          <p:cNvSpPr txBox="1"/>
          <p:nvPr/>
        </p:nvSpPr>
        <p:spPr>
          <a:xfrm>
            <a:off x="1131279" y="1518529"/>
            <a:ext cx="2945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굿거리장단 </a:t>
            </a:r>
            <a:r>
              <a:rPr lang="en-US" altLang="ko-KR" sz="3600" dirty="0"/>
              <a:t>(</a:t>
            </a:r>
            <a:r>
              <a:rPr lang="ko-KR" altLang="en-US" sz="3600" dirty="0"/>
              <a:t>  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A231E69D-DC97-4AF3-AFDB-855904F52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985780"/>
              </p:ext>
            </p:extLst>
          </p:nvPr>
        </p:nvGraphicFramePr>
        <p:xfrm>
          <a:off x="1131279" y="2174781"/>
          <a:ext cx="11704104" cy="76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42">
                  <a:extLst>
                    <a:ext uri="{9D8B030D-6E8A-4147-A177-3AD203B41FA5}">
                      <a16:colId xmlns:a16="http://schemas.microsoft.com/office/drawing/2014/main" xmlns="" val="3067002127"/>
                    </a:ext>
                  </a:extLst>
                </a:gridCol>
                <a:gridCol w="975342">
                  <a:extLst>
                    <a:ext uri="{9D8B030D-6E8A-4147-A177-3AD203B41FA5}">
                      <a16:colId xmlns:a16="http://schemas.microsoft.com/office/drawing/2014/main" xmlns="" val="2485790707"/>
                    </a:ext>
                  </a:extLst>
                </a:gridCol>
                <a:gridCol w="975342">
                  <a:extLst>
                    <a:ext uri="{9D8B030D-6E8A-4147-A177-3AD203B41FA5}">
                      <a16:colId xmlns:a16="http://schemas.microsoft.com/office/drawing/2014/main" xmlns="" val="1920417208"/>
                    </a:ext>
                  </a:extLst>
                </a:gridCol>
                <a:gridCol w="975342">
                  <a:extLst>
                    <a:ext uri="{9D8B030D-6E8A-4147-A177-3AD203B41FA5}">
                      <a16:colId xmlns:a16="http://schemas.microsoft.com/office/drawing/2014/main" xmlns="" val="3271434691"/>
                    </a:ext>
                  </a:extLst>
                </a:gridCol>
                <a:gridCol w="975342">
                  <a:extLst>
                    <a:ext uri="{9D8B030D-6E8A-4147-A177-3AD203B41FA5}">
                      <a16:colId xmlns:a16="http://schemas.microsoft.com/office/drawing/2014/main" xmlns="" val="3208698047"/>
                    </a:ext>
                  </a:extLst>
                </a:gridCol>
                <a:gridCol w="975342">
                  <a:extLst>
                    <a:ext uri="{9D8B030D-6E8A-4147-A177-3AD203B41FA5}">
                      <a16:colId xmlns:a16="http://schemas.microsoft.com/office/drawing/2014/main" xmlns="" val="254943233"/>
                    </a:ext>
                  </a:extLst>
                </a:gridCol>
                <a:gridCol w="975342">
                  <a:extLst>
                    <a:ext uri="{9D8B030D-6E8A-4147-A177-3AD203B41FA5}">
                      <a16:colId xmlns:a16="http://schemas.microsoft.com/office/drawing/2014/main" xmlns="" val="1948286139"/>
                    </a:ext>
                  </a:extLst>
                </a:gridCol>
                <a:gridCol w="975342">
                  <a:extLst>
                    <a:ext uri="{9D8B030D-6E8A-4147-A177-3AD203B41FA5}">
                      <a16:colId xmlns:a16="http://schemas.microsoft.com/office/drawing/2014/main" xmlns="" val="3635301416"/>
                    </a:ext>
                  </a:extLst>
                </a:gridCol>
                <a:gridCol w="975342">
                  <a:extLst>
                    <a:ext uri="{9D8B030D-6E8A-4147-A177-3AD203B41FA5}">
                      <a16:colId xmlns:a16="http://schemas.microsoft.com/office/drawing/2014/main" xmlns="" val="4201195445"/>
                    </a:ext>
                  </a:extLst>
                </a:gridCol>
                <a:gridCol w="975342">
                  <a:extLst>
                    <a:ext uri="{9D8B030D-6E8A-4147-A177-3AD203B41FA5}">
                      <a16:colId xmlns:a16="http://schemas.microsoft.com/office/drawing/2014/main" xmlns="" val="2256369002"/>
                    </a:ext>
                  </a:extLst>
                </a:gridCol>
                <a:gridCol w="975342">
                  <a:extLst>
                    <a:ext uri="{9D8B030D-6E8A-4147-A177-3AD203B41FA5}">
                      <a16:colId xmlns:a16="http://schemas.microsoft.com/office/drawing/2014/main" xmlns="" val="1308798487"/>
                    </a:ext>
                  </a:extLst>
                </a:gridCol>
                <a:gridCol w="975342">
                  <a:extLst>
                    <a:ext uri="{9D8B030D-6E8A-4147-A177-3AD203B41FA5}">
                      <a16:colId xmlns:a16="http://schemas.microsoft.com/office/drawing/2014/main" xmlns="" val="1795947931"/>
                    </a:ext>
                  </a:extLst>
                </a:gridCol>
              </a:tblGrid>
              <a:tr h="7694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 b="1" kern="0" spc="0" dirty="0">
                          <a:solidFill>
                            <a:schemeClr val="tx1"/>
                          </a:solidFill>
                          <a:effectLst/>
                        </a:rPr>
                        <a:t>⦶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chemeClr val="tx1"/>
                          </a:solidFill>
                        </a:rPr>
                        <a:t>İ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</a:rPr>
                        <a:t>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Yu Mincho" panose="02020400000000000000" pitchFamily="18" charset="-128"/>
                        </a:rPr>
                        <a:t>┋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</a:rPr>
                        <a:t>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chemeClr val="tx1"/>
                          </a:solidFill>
                        </a:rPr>
                        <a:t>İ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</a:rPr>
                        <a:t>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  <a:latin typeface="Yu Mincho" panose="02020400000000000000" pitchFamily="18" charset="-128"/>
                        </a:rPr>
                        <a:t>┃</a:t>
                      </a:r>
                      <a:endParaRPr lang="ko-KR" altLang="en-US" sz="3600" dirty="0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39423669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4DD6989C-3976-6F91-68DE-F89F40925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2941" y="1442524"/>
            <a:ext cx="520211" cy="6865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F6CCBC5-B4E3-A89C-9143-6D21B3C37914}"/>
              </a:ext>
            </a:extLst>
          </p:cNvPr>
          <p:cNvSpPr txBox="1"/>
          <p:nvPr/>
        </p:nvSpPr>
        <p:spPr>
          <a:xfrm>
            <a:off x="4101088" y="1528450"/>
            <a:ext cx="324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17B31F5-F018-250C-5F5F-46EFC4E014BA}"/>
              </a:ext>
            </a:extLst>
          </p:cNvPr>
          <p:cNvSpPr txBox="1"/>
          <p:nvPr/>
        </p:nvSpPr>
        <p:spPr>
          <a:xfrm>
            <a:off x="1146113" y="4827895"/>
            <a:ext cx="31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중중모리장단</a:t>
            </a:r>
            <a:r>
              <a:rPr lang="en-US" altLang="ko-KR" sz="3600" dirty="0"/>
              <a:t>(</a:t>
            </a:r>
            <a:r>
              <a:rPr lang="ko-KR" altLang="en-US" dirty="0"/>
              <a:t> 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2D21B80B-1867-9B97-739A-08A17CC39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590912"/>
              </p:ext>
            </p:extLst>
          </p:nvPr>
        </p:nvGraphicFramePr>
        <p:xfrm>
          <a:off x="1146113" y="5490781"/>
          <a:ext cx="11704104" cy="76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42">
                  <a:extLst>
                    <a:ext uri="{9D8B030D-6E8A-4147-A177-3AD203B41FA5}">
                      <a16:colId xmlns:a16="http://schemas.microsoft.com/office/drawing/2014/main" xmlns="" val="3067002127"/>
                    </a:ext>
                  </a:extLst>
                </a:gridCol>
                <a:gridCol w="975342">
                  <a:extLst>
                    <a:ext uri="{9D8B030D-6E8A-4147-A177-3AD203B41FA5}">
                      <a16:colId xmlns:a16="http://schemas.microsoft.com/office/drawing/2014/main" xmlns="" val="2485790707"/>
                    </a:ext>
                  </a:extLst>
                </a:gridCol>
                <a:gridCol w="975342">
                  <a:extLst>
                    <a:ext uri="{9D8B030D-6E8A-4147-A177-3AD203B41FA5}">
                      <a16:colId xmlns:a16="http://schemas.microsoft.com/office/drawing/2014/main" xmlns="" val="1920417208"/>
                    </a:ext>
                  </a:extLst>
                </a:gridCol>
                <a:gridCol w="975342">
                  <a:extLst>
                    <a:ext uri="{9D8B030D-6E8A-4147-A177-3AD203B41FA5}">
                      <a16:colId xmlns:a16="http://schemas.microsoft.com/office/drawing/2014/main" xmlns="" val="3271434691"/>
                    </a:ext>
                  </a:extLst>
                </a:gridCol>
                <a:gridCol w="975342">
                  <a:extLst>
                    <a:ext uri="{9D8B030D-6E8A-4147-A177-3AD203B41FA5}">
                      <a16:colId xmlns:a16="http://schemas.microsoft.com/office/drawing/2014/main" xmlns="" val="3208698047"/>
                    </a:ext>
                  </a:extLst>
                </a:gridCol>
                <a:gridCol w="975342">
                  <a:extLst>
                    <a:ext uri="{9D8B030D-6E8A-4147-A177-3AD203B41FA5}">
                      <a16:colId xmlns:a16="http://schemas.microsoft.com/office/drawing/2014/main" xmlns="" val="254943233"/>
                    </a:ext>
                  </a:extLst>
                </a:gridCol>
                <a:gridCol w="975342">
                  <a:extLst>
                    <a:ext uri="{9D8B030D-6E8A-4147-A177-3AD203B41FA5}">
                      <a16:colId xmlns:a16="http://schemas.microsoft.com/office/drawing/2014/main" xmlns="" val="1948286139"/>
                    </a:ext>
                  </a:extLst>
                </a:gridCol>
                <a:gridCol w="975342">
                  <a:extLst>
                    <a:ext uri="{9D8B030D-6E8A-4147-A177-3AD203B41FA5}">
                      <a16:colId xmlns:a16="http://schemas.microsoft.com/office/drawing/2014/main" xmlns="" val="3635301416"/>
                    </a:ext>
                  </a:extLst>
                </a:gridCol>
                <a:gridCol w="975342">
                  <a:extLst>
                    <a:ext uri="{9D8B030D-6E8A-4147-A177-3AD203B41FA5}">
                      <a16:colId xmlns:a16="http://schemas.microsoft.com/office/drawing/2014/main" xmlns="" val="4201195445"/>
                    </a:ext>
                  </a:extLst>
                </a:gridCol>
                <a:gridCol w="975342">
                  <a:extLst>
                    <a:ext uri="{9D8B030D-6E8A-4147-A177-3AD203B41FA5}">
                      <a16:colId xmlns:a16="http://schemas.microsoft.com/office/drawing/2014/main" xmlns="" val="2256369002"/>
                    </a:ext>
                  </a:extLst>
                </a:gridCol>
                <a:gridCol w="975342">
                  <a:extLst>
                    <a:ext uri="{9D8B030D-6E8A-4147-A177-3AD203B41FA5}">
                      <a16:colId xmlns:a16="http://schemas.microsoft.com/office/drawing/2014/main" xmlns="" val="1308798487"/>
                    </a:ext>
                  </a:extLst>
                </a:gridCol>
                <a:gridCol w="975342">
                  <a:extLst>
                    <a:ext uri="{9D8B030D-6E8A-4147-A177-3AD203B41FA5}">
                      <a16:colId xmlns:a16="http://schemas.microsoft.com/office/drawing/2014/main" xmlns="" val="1795947931"/>
                    </a:ext>
                  </a:extLst>
                </a:gridCol>
              </a:tblGrid>
              <a:tr h="7694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 b="1" kern="0" spc="0" dirty="0">
                          <a:solidFill>
                            <a:schemeClr val="tx1"/>
                          </a:solidFill>
                          <a:effectLst/>
                        </a:rPr>
                        <a:t>⦶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Yu Mincho" panose="02020400000000000000" pitchFamily="18" charset="-128"/>
                        </a:rPr>
                        <a:t>┃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</a:rPr>
                        <a:t>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Yu Mincho" panose="02020400000000000000" pitchFamily="18" charset="-128"/>
                        </a:rPr>
                        <a:t>┃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</a:rPr>
                        <a:t>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</a:rPr>
                        <a:t>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  <a:latin typeface="Yu Mincho" panose="02020400000000000000" pitchFamily="18" charset="-128"/>
                        </a:rPr>
                        <a:t>┃</a:t>
                      </a:r>
                      <a:endParaRPr lang="ko-KR" altLang="en-US" sz="3600" dirty="0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</a:rPr>
                        <a:t>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</a:rPr>
                        <a:t>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39423669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8A1E6BE6-99FD-2E07-D269-6EE22C063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1088" y="4704746"/>
            <a:ext cx="520211" cy="6995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CFAD04C-8567-D2D5-B6A2-39B8273BFF3D}"/>
              </a:ext>
            </a:extLst>
          </p:cNvPr>
          <p:cNvSpPr txBox="1"/>
          <p:nvPr/>
        </p:nvSpPr>
        <p:spPr>
          <a:xfrm>
            <a:off x="4468046" y="4811179"/>
            <a:ext cx="324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36B8872-55ED-D6C1-D076-74CAE81821F3}"/>
              </a:ext>
            </a:extLst>
          </p:cNvPr>
          <p:cNvSpPr txBox="1"/>
          <p:nvPr/>
        </p:nvSpPr>
        <p:spPr>
          <a:xfrm>
            <a:off x="1146113" y="6516599"/>
            <a:ext cx="2632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ea typeface="세종학당 본문체" panose="020B0503000000000000"/>
              </a:rPr>
              <a:t>세마치장단</a:t>
            </a:r>
            <a:r>
              <a:rPr lang="en-US" altLang="ko-KR" sz="3600" dirty="0">
                <a:ea typeface="세종학당 본문체" panose="020B0503000000000000"/>
              </a:rPr>
              <a:t>(</a:t>
            </a:r>
            <a:endParaRPr lang="ko-KR" altLang="en-US" sz="3600" dirty="0">
              <a:ea typeface="세종학당 본문체" panose="020B050300000000000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8A886601-8D82-198B-F517-8C2E542AB9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6980" y="6433188"/>
            <a:ext cx="464296" cy="67218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F2851E8-9E10-9C9D-0D2E-C22AD4D5C043}"/>
              </a:ext>
            </a:extLst>
          </p:cNvPr>
          <p:cNvSpPr txBox="1"/>
          <p:nvPr/>
        </p:nvSpPr>
        <p:spPr>
          <a:xfrm>
            <a:off x="3969000" y="6516599"/>
            <a:ext cx="324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ea typeface="세종학당 본문체" panose="020B0503000000000000"/>
              </a:rPr>
              <a:t>)</a:t>
            </a:r>
            <a:endParaRPr lang="ko-KR" altLang="en-US" sz="3600" dirty="0">
              <a:ea typeface="세종학당 본문체" panose="020B0503000000000000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D5DA5ED6-59D0-F464-B378-E9BAE961B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743327"/>
              </p:ext>
            </p:extLst>
          </p:nvPr>
        </p:nvGraphicFramePr>
        <p:xfrm>
          <a:off x="1140090" y="7195467"/>
          <a:ext cx="8867187" cy="76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243">
                  <a:extLst>
                    <a:ext uri="{9D8B030D-6E8A-4147-A177-3AD203B41FA5}">
                      <a16:colId xmlns:a16="http://schemas.microsoft.com/office/drawing/2014/main" xmlns="" val="1126879938"/>
                    </a:ext>
                  </a:extLst>
                </a:gridCol>
                <a:gridCol w="985243">
                  <a:extLst>
                    <a:ext uri="{9D8B030D-6E8A-4147-A177-3AD203B41FA5}">
                      <a16:colId xmlns:a16="http://schemas.microsoft.com/office/drawing/2014/main" xmlns="" val="3150794219"/>
                    </a:ext>
                  </a:extLst>
                </a:gridCol>
                <a:gridCol w="985243">
                  <a:extLst>
                    <a:ext uri="{9D8B030D-6E8A-4147-A177-3AD203B41FA5}">
                      <a16:colId xmlns:a16="http://schemas.microsoft.com/office/drawing/2014/main" xmlns="" val="4075612139"/>
                    </a:ext>
                  </a:extLst>
                </a:gridCol>
                <a:gridCol w="985243">
                  <a:extLst>
                    <a:ext uri="{9D8B030D-6E8A-4147-A177-3AD203B41FA5}">
                      <a16:colId xmlns:a16="http://schemas.microsoft.com/office/drawing/2014/main" xmlns="" val="3437729706"/>
                    </a:ext>
                  </a:extLst>
                </a:gridCol>
                <a:gridCol w="985243">
                  <a:extLst>
                    <a:ext uri="{9D8B030D-6E8A-4147-A177-3AD203B41FA5}">
                      <a16:colId xmlns:a16="http://schemas.microsoft.com/office/drawing/2014/main" xmlns="" val="1828446649"/>
                    </a:ext>
                  </a:extLst>
                </a:gridCol>
                <a:gridCol w="985243">
                  <a:extLst>
                    <a:ext uri="{9D8B030D-6E8A-4147-A177-3AD203B41FA5}">
                      <a16:colId xmlns:a16="http://schemas.microsoft.com/office/drawing/2014/main" xmlns="" val="2752754234"/>
                    </a:ext>
                  </a:extLst>
                </a:gridCol>
                <a:gridCol w="985243">
                  <a:extLst>
                    <a:ext uri="{9D8B030D-6E8A-4147-A177-3AD203B41FA5}">
                      <a16:colId xmlns:a16="http://schemas.microsoft.com/office/drawing/2014/main" xmlns="" val="2507233422"/>
                    </a:ext>
                  </a:extLst>
                </a:gridCol>
                <a:gridCol w="985243">
                  <a:extLst>
                    <a:ext uri="{9D8B030D-6E8A-4147-A177-3AD203B41FA5}">
                      <a16:colId xmlns:a16="http://schemas.microsoft.com/office/drawing/2014/main" xmlns="" val="253496578"/>
                    </a:ext>
                  </a:extLst>
                </a:gridCol>
                <a:gridCol w="985243">
                  <a:extLst>
                    <a:ext uri="{9D8B030D-6E8A-4147-A177-3AD203B41FA5}">
                      <a16:colId xmlns:a16="http://schemas.microsoft.com/office/drawing/2014/main" xmlns="" val="3086591283"/>
                    </a:ext>
                  </a:extLst>
                </a:gridCol>
              </a:tblGrid>
              <a:tr h="7694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 b="1" kern="0" spc="0" dirty="0">
                          <a:solidFill>
                            <a:schemeClr val="tx1"/>
                          </a:solidFill>
                          <a:effectLst/>
                        </a:rPr>
                        <a:t>⦶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 b="1" kern="0" spc="0" dirty="0">
                          <a:solidFill>
                            <a:schemeClr val="tx1"/>
                          </a:solidFill>
                          <a:effectLst/>
                        </a:rPr>
                        <a:t>⦶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Yu Mincho" panose="02020400000000000000" pitchFamily="18" charset="-128"/>
                        </a:rPr>
                        <a:t>┃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 dirty="0">
                          <a:solidFill>
                            <a:schemeClr val="tx1"/>
                          </a:solidFill>
                        </a:rPr>
                        <a:t>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Yu Mincho" panose="02020400000000000000" pitchFamily="18" charset="-128"/>
                        </a:rPr>
                        <a:t>┃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53690087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A2C370E-59D8-E5E3-C2DE-682129FC20C9}"/>
              </a:ext>
            </a:extLst>
          </p:cNvPr>
          <p:cNvSpPr txBox="1"/>
          <p:nvPr/>
        </p:nvSpPr>
        <p:spPr>
          <a:xfrm>
            <a:off x="1131279" y="8175284"/>
            <a:ext cx="3094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ea typeface="세종학당 본문체" panose="020B0503000000000000"/>
              </a:rPr>
              <a:t>자진모리장단</a:t>
            </a:r>
            <a:r>
              <a:rPr lang="en-US" altLang="ko-KR" sz="3600" dirty="0">
                <a:ea typeface="세종학당 본문체" panose="020B0503000000000000"/>
              </a:rPr>
              <a:t>(</a:t>
            </a:r>
            <a:endParaRPr lang="ko-KR" altLang="en-US" sz="3600" dirty="0">
              <a:ea typeface="세종학당 본문체" panose="020B0503000000000000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FDACEA47-903C-8D70-FBD8-3D7DA27AF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339" y="8031448"/>
            <a:ext cx="520211" cy="80261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66BC5B1-062F-96E8-8CFA-3E5BC2B12B27}"/>
              </a:ext>
            </a:extLst>
          </p:cNvPr>
          <p:cNvSpPr txBox="1"/>
          <p:nvPr/>
        </p:nvSpPr>
        <p:spPr>
          <a:xfrm>
            <a:off x="4431239" y="8172004"/>
            <a:ext cx="324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ea typeface="세종학당 본문체" panose="020B0503000000000000"/>
              </a:rPr>
              <a:t>)</a:t>
            </a:r>
            <a:endParaRPr lang="ko-KR" altLang="en-US" sz="3600" dirty="0">
              <a:ea typeface="세종학당 본문체" panose="020B0503000000000000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xmlns="" id="{3FEDAF7E-15C5-8CE8-B397-F8D99FEAF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109186"/>
              </p:ext>
            </p:extLst>
          </p:nvPr>
        </p:nvGraphicFramePr>
        <p:xfrm>
          <a:off x="1137302" y="8814453"/>
          <a:ext cx="11704104" cy="76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42">
                  <a:extLst>
                    <a:ext uri="{9D8B030D-6E8A-4147-A177-3AD203B41FA5}">
                      <a16:colId xmlns:a16="http://schemas.microsoft.com/office/drawing/2014/main" xmlns="" val="3067002127"/>
                    </a:ext>
                  </a:extLst>
                </a:gridCol>
                <a:gridCol w="975342">
                  <a:extLst>
                    <a:ext uri="{9D8B030D-6E8A-4147-A177-3AD203B41FA5}">
                      <a16:colId xmlns:a16="http://schemas.microsoft.com/office/drawing/2014/main" xmlns="" val="2485790707"/>
                    </a:ext>
                  </a:extLst>
                </a:gridCol>
                <a:gridCol w="975342">
                  <a:extLst>
                    <a:ext uri="{9D8B030D-6E8A-4147-A177-3AD203B41FA5}">
                      <a16:colId xmlns:a16="http://schemas.microsoft.com/office/drawing/2014/main" xmlns="" val="1920417208"/>
                    </a:ext>
                  </a:extLst>
                </a:gridCol>
                <a:gridCol w="975342">
                  <a:extLst>
                    <a:ext uri="{9D8B030D-6E8A-4147-A177-3AD203B41FA5}">
                      <a16:colId xmlns:a16="http://schemas.microsoft.com/office/drawing/2014/main" xmlns="" val="3271434691"/>
                    </a:ext>
                  </a:extLst>
                </a:gridCol>
                <a:gridCol w="975342">
                  <a:extLst>
                    <a:ext uri="{9D8B030D-6E8A-4147-A177-3AD203B41FA5}">
                      <a16:colId xmlns:a16="http://schemas.microsoft.com/office/drawing/2014/main" xmlns="" val="3208698047"/>
                    </a:ext>
                  </a:extLst>
                </a:gridCol>
                <a:gridCol w="975342">
                  <a:extLst>
                    <a:ext uri="{9D8B030D-6E8A-4147-A177-3AD203B41FA5}">
                      <a16:colId xmlns:a16="http://schemas.microsoft.com/office/drawing/2014/main" xmlns="" val="254943233"/>
                    </a:ext>
                  </a:extLst>
                </a:gridCol>
                <a:gridCol w="975342">
                  <a:extLst>
                    <a:ext uri="{9D8B030D-6E8A-4147-A177-3AD203B41FA5}">
                      <a16:colId xmlns:a16="http://schemas.microsoft.com/office/drawing/2014/main" xmlns="" val="1948286139"/>
                    </a:ext>
                  </a:extLst>
                </a:gridCol>
                <a:gridCol w="975342">
                  <a:extLst>
                    <a:ext uri="{9D8B030D-6E8A-4147-A177-3AD203B41FA5}">
                      <a16:colId xmlns:a16="http://schemas.microsoft.com/office/drawing/2014/main" xmlns="" val="3635301416"/>
                    </a:ext>
                  </a:extLst>
                </a:gridCol>
                <a:gridCol w="975342">
                  <a:extLst>
                    <a:ext uri="{9D8B030D-6E8A-4147-A177-3AD203B41FA5}">
                      <a16:colId xmlns:a16="http://schemas.microsoft.com/office/drawing/2014/main" xmlns="" val="4201195445"/>
                    </a:ext>
                  </a:extLst>
                </a:gridCol>
                <a:gridCol w="975342">
                  <a:extLst>
                    <a:ext uri="{9D8B030D-6E8A-4147-A177-3AD203B41FA5}">
                      <a16:colId xmlns:a16="http://schemas.microsoft.com/office/drawing/2014/main" xmlns="" val="2256369002"/>
                    </a:ext>
                  </a:extLst>
                </a:gridCol>
                <a:gridCol w="975342">
                  <a:extLst>
                    <a:ext uri="{9D8B030D-6E8A-4147-A177-3AD203B41FA5}">
                      <a16:colId xmlns:a16="http://schemas.microsoft.com/office/drawing/2014/main" xmlns="" val="1308798487"/>
                    </a:ext>
                  </a:extLst>
                </a:gridCol>
                <a:gridCol w="975342">
                  <a:extLst>
                    <a:ext uri="{9D8B030D-6E8A-4147-A177-3AD203B41FA5}">
                      <a16:colId xmlns:a16="http://schemas.microsoft.com/office/drawing/2014/main" xmlns="" val="1795947931"/>
                    </a:ext>
                  </a:extLst>
                </a:gridCol>
              </a:tblGrid>
              <a:tr h="7694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 b="1" kern="0" spc="0" dirty="0">
                          <a:solidFill>
                            <a:schemeClr val="tx1"/>
                          </a:solidFill>
                          <a:effectLst/>
                        </a:rPr>
                        <a:t>⦶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>
                          <a:solidFill>
                            <a:schemeClr val="tx1"/>
                          </a:solidFill>
                        </a:rPr>
                        <a:t>⃝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</a:rPr>
                        <a:t>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Yu Mincho" panose="02020400000000000000" pitchFamily="18" charset="-128"/>
                        </a:rPr>
                        <a:t>┃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</a:rPr>
                        <a:t>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Yu Mincho" panose="02020400000000000000" pitchFamily="18" charset="-128"/>
                        </a:rPr>
                        <a:t>┃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3942366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DBFA4CF-914B-7E84-C19F-8DB47D9C3926}"/>
              </a:ext>
            </a:extLst>
          </p:cNvPr>
          <p:cNvSpPr txBox="1"/>
          <p:nvPr/>
        </p:nvSpPr>
        <p:spPr>
          <a:xfrm>
            <a:off x="4468046" y="17282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ea typeface="세종학당 본문체" panose="020B0503000000000000"/>
                <a:hlinkClick r:id="rId6"/>
              </a:rPr>
              <a:t>천안삼거리</a:t>
            </a:r>
            <a:endParaRPr lang="ko-KR" altLang="en-US" sz="2400" dirty="0">
              <a:ea typeface="세종학당 본문체" panose="020B050300000000000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03A8D22-2F50-5793-CC7B-9661139D5175}"/>
              </a:ext>
            </a:extLst>
          </p:cNvPr>
          <p:cNvSpPr txBox="1"/>
          <p:nvPr/>
        </p:nvSpPr>
        <p:spPr>
          <a:xfrm>
            <a:off x="6166928" y="170816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ea typeface="세종학당 본문체" panose="020B0503000000000000"/>
                <a:hlinkClick r:id="rId7"/>
              </a:rPr>
              <a:t>늴리리야</a:t>
            </a:r>
            <a:endParaRPr lang="ko-KR" altLang="en-US" sz="2400" dirty="0">
              <a:ea typeface="세종학당 본문체" panose="020B050300000000000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A633D0F-CDFC-AF15-33B6-8F60B90383CE}"/>
              </a:ext>
            </a:extLst>
          </p:cNvPr>
          <p:cNvSpPr txBox="1"/>
          <p:nvPr/>
        </p:nvSpPr>
        <p:spPr>
          <a:xfrm>
            <a:off x="4792174" y="496849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hlinkClick r:id="rId8"/>
              </a:rPr>
              <a:t>새타령</a:t>
            </a:r>
            <a:endParaRPr lang="ko-KR" alt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44F2D18B-ED03-F95E-E83D-F877E4622D84}"/>
              </a:ext>
            </a:extLst>
          </p:cNvPr>
          <p:cNvSpPr txBox="1"/>
          <p:nvPr/>
        </p:nvSpPr>
        <p:spPr>
          <a:xfrm>
            <a:off x="1146113" y="3117138"/>
            <a:ext cx="2632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ea typeface="세종학당 본문체" panose="020B0503000000000000"/>
              </a:rPr>
              <a:t>중모리장단</a:t>
            </a:r>
            <a:r>
              <a:rPr lang="en-US" altLang="ko-KR" sz="3600" dirty="0">
                <a:ea typeface="세종학당 본문체" panose="020B0503000000000000"/>
              </a:rPr>
              <a:t>(</a:t>
            </a:r>
            <a:endParaRPr lang="ko-KR" altLang="en-US" sz="3600" dirty="0">
              <a:ea typeface="세종학당 본문체" panose="020B0503000000000000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EE9C4984-9C4A-1122-9FAB-09DB3C8A19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77444" y="2988302"/>
            <a:ext cx="367746" cy="72161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C937F85-0DCF-4DAB-C9DF-7E171BAACAC0}"/>
              </a:ext>
            </a:extLst>
          </p:cNvPr>
          <p:cNvSpPr txBox="1"/>
          <p:nvPr/>
        </p:nvSpPr>
        <p:spPr>
          <a:xfrm>
            <a:off x="3969000" y="3108906"/>
            <a:ext cx="324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5BF8CE9-21AB-5DAB-6A79-82DE9AED271C}"/>
              </a:ext>
            </a:extLst>
          </p:cNvPr>
          <p:cNvSpPr txBox="1"/>
          <p:nvPr/>
        </p:nvSpPr>
        <p:spPr>
          <a:xfrm>
            <a:off x="4370681" y="323322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아리랑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A10F7F2-41BD-5226-39F2-FD0BDE08642B}"/>
              </a:ext>
            </a:extLst>
          </p:cNvPr>
          <p:cNvSpPr txBox="1"/>
          <p:nvPr/>
        </p:nvSpPr>
        <p:spPr>
          <a:xfrm>
            <a:off x="4342444" y="667357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ea typeface="세종학당 본문체" panose="020B0503000000000000"/>
                <a:hlinkClick r:id="rId10"/>
              </a:rPr>
              <a:t>도라지타령</a:t>
            </a:r>
            <a:endParaRPr lang="en-US" altLang="ko-KR" sz="2400" dirty="0">
              <a:ea typeface="세종학당 본문체" panose="020B050300000000000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421958D-E4A5-FC32-4137-D279212D2B92}"/>
              </a:ext>
            </a:extLst>
          </p:cNvPr>
          <p:cNvSpPr txBox="1"/>
          <p:nvPr/>
        </p:nvSpPr>
        <p:spPr>
          <a:xfrm>
            <a:off x="4759762" y="827485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쾌지나칭칭나네</a:t>
            </a:r>
            <a:endParaRPr lang="ko-KR" altLang="en-US" sz="24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F1F1FBEA-C2D2-BB35-3A97-137CF6F64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415648"/>
              </p:ext>
            </p:extLst>
          </p:nvPr>
        </p:nvGraphicFramePr>
        <p:xfrm>
          <a:off x="1146112" y="3713653"/>
          <a:ext cx="15263928" cy="779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997">
                  <a:extLst>
                    <a:ext uri="{9D8B030D-6E8A-4147-A177-3AD203B41FA5}">
                      <a16:colId xmlns:a16="http://schemas.microsoft.com/office/drawing/2014/main" xmlns="" val="875574049"/>
                    </a:ext>
                  </a:extLst>
                </a:gridCol>
                <a:gridCol w="635997">
                  <a:extLst>
                    <a:ext uri="{9D8B030D-6E8A-4147-A177-3AD203B41FA5}">
                      <a16:colId xmlns:a16="http://schemas.microsoft.com/office/drawing/2014/main" xmlns="" val="2575618996"/>
                    </a:ext>
                  </a:extLst>
                </a:gridCol>
                <a:gridCol w="635997">
                  <a:extLst>
                    <a:ext uri="{9D8B030D-6E8A-4147-A177-3AD203B41FA5}">
                      <a16:colId xmlns:a16="http://schemas.microsoft.com/office/drawing/2014/main" xmlns="" val="3950646841"/>
                    </a:ext>
                  </a:extLst>
                </a:gridCol>
                <a:gridCol w="635997">
                  <a:extLst>
                    <a:ext uri="{9D8B030D-6E8A-4147-A177-3AD203B41FA5}">
                      <a16:colId xmlns:a16="http://schemas.microsoft.com/office/drawing/2014/main" xmlns="" val="1681312273"/>
                    </a:ext>
                  </a:extLst>
                </a:gridCol>
                <a:gridCol w="635997">
                  <a:extLst>
                    <a:ext uri="{9D8B030D-6E8A-4147-A177-3AD203B41FA5}">
                      <a16:colId xmlns:a16="http://schemas.microsoft.com/office/drawing/2014/main" xmlns="" val="3275689929"/>
                    </a:ext>
                  </a:extLst>
                </a:gridCol>
                <a:gridCol w="635997">
                  <a:extLst>
                    <a:ext uri="{9D8B030D-6E8A-4147-A177-3AD203B41FA5}">
                      <a16:colId xmlns:a16="http://schemas.microsoft.com/office/drawing/2014/main" xmlns="" val="3751315067"/>
                    </a:ext>
                  </a:extLst>
                </a:gridCol>
                <a:gridCol w="635997">
                  <a:extLst>
                    <a:ext uri="{9D8B030D-6E8A-4147-A177-3AD203B41FA5}">
                      <a16:colId xmlns:a16="http://schemas.microsoft.com/office/drawing/2014/main" xmlns="" val="3394329258"/>
                    </a:ext>
                  </a:extLst>
                </a:gridCol>
                <a:gridCol w="635997">
                  <a:extLst>
                    <a:ext uri="{9D8B030D-6E8A-4147-A177-3AD203B41FA5}">
                      <a16:colId xmlns:a16="http://schemas.microsoft.com/office/drawing/2014/main" xmlns="" val="2514167910"/>
                    </a:ext>
                  </a:extLst>
                </a:gridCol>
                <a:gridCol w="635997">
                  <a:extLst>
                    <a:ext uri="{9D8B030D-6E8A-4147-A177-3AD203B41FA5}">
                      <a16:colId xmlns:a16="http://schemas.microsoft.com/office/drawing/2014/main" xmlns="" val="2451679190"/>
                    </a:ext>
                  </a:extLst>
                </a:gridCol>
                <a:gridCol w="635997">
                  <a:extLst>
                    <a:ext uri="{9D8B030D-6E8A-4147-A177-3AD203B41FA5}">
                      <a16:colId xmlns:a16="http://schemas.microsoft.com/office/drawing/2014/main" xmlns="" val="567862472"/>
                    </a:ext>
                  </a:extLst>
                </a:gridCol>
                <a:gridCol w="635997">
                  <a:extLst>
                    <a:ext uri="{9D8B030D-6E8A-4147-A177-3AD203B41FA5}">
                      <a16:colId xmlns:a16="http://schemas.microsoft.com/office/drawing/2014/main" xmlns="" val="290779166"/>
                    </a:ext>
                  </a:extLst>
                </a:gridCol>
                <a:gridCol w="635997">
                  <a:extLst>
                    <a:ext uri="{9D8B030D-6E8A-4147-A177-3AD203B41FA5}">
                      <a16:colId xmlns:a16="http://schemas.microsoft.com/office/drawing/2014/main" xmlns="" val="34905543"/>
                    </a:ext>
                  </a:extLst>
                </a:gridCol>
                <a:gridCol w="635997">
                  <a:extLst>
                    <a:ext uri="{9D8B030D-6E8A-4147-A177-3AD203B41FA5}">
                      <a16:colId xmlns:a16="http://schemas.microsoft.com/office/drawing/2014/main" xmlns="" val="2985726440"/>
                    </a:ext>
                  </a:extLst>
                </a:gridCol>
                <a:gridCol w="635997">
                  <a:extLst>
                    <a:ext uri="{9D8B030D-6E8A-4147-A177-3AD203B41FA5}">
                      <a16:colId xmlns:a16="http://schemas.microsoft.com/office/drawing/2014/main" xmlns="" val="3937707774"/>
                    </a:ext>
                  </a:extLst>
                </a:gridCol>
                <a:gridCol w="635997">
                  <a:extLst>
                    <a:ext uri="{9D8B030D-6E8A-4147-A177-3AD203B41FA5}">
                      <a16:colId xmlns:a16="http://schemas.microsoft.com/office/drawing/2014/main" xmlns="" val="621640699"/>
                    </a:ext>
                  </a:extLst>
                </a:gridCol>
                <a:gridCol w="635997">
                  <a:extLst>
                    <a:ext uri="{9D8B030D-6E8A-4147-A177-3AD203B41FA5}">
                      <a16:colId xmlns:a16="http://schemas.microsoft.com/office/drawing/2014/main" xmlns="" val="1295424541"/>
                    </a:ext>
                  </a:extLst>
                </a:gridCol>
                <a:gridCol w="635997">
                  <a:extLst>
                    <a:ext uri="{9D8B030D-6E8A-4147-A177-3AD203B41FA5}">
                      <a16:colId xmlns:a16="http://schemas.microsoft.com/office/drawing/2014/main" xmlns="" val="3707950598"/>
                    </a:ext>
                  </a:extLst>
                </a:gridCol>
                <a:gridCol w="635997">
                  <a:extLst>
                    <a:ext uri="{9D8B030D-6E8A-4147-A177-3AD203B41FA5}">
                      <a16:colId xmlns:a16="http://schemas.microsoft.com/office/drawing/2014/main" xmlns="" val="2612510318"/>
                    </a:ext>
                  </a:extLst>
                </a:gridCol>
                <a:gridCol w="635997">
                  <a:extLst>
                    <a:ext uri="{9D8B030D-6E8A-4147-A177-3AD203B41FA5}">
                      <a16:colId xmlns:a16="http://schemas.microsoft.com/office/drawing/2014/main" xmlns="" val="2338021232"/>
                    </a:ext>
                  </a:extLst>
                </a:gridCol>
                <a:gridCol w="635997">
                  <a:extLst>
                    <a:ext uri="{9D8B030D-6E8A-4147-A177-3AD203B41FA5}">
                      <a16:colId xmlns:a16="http://schemas.microsoft.com/office/drawing/2014/main" xmlns="" val="2604921154"/>
                    </a:ext>
                  </a:extLst>
                </a:gridCol>
                <a:gridCol w="635997">
                  <a:extLst>
                    <a:ext uri="{9D8B030D-6E8A-4147-A177-3AD203B41FA5}">
                      <a16:colId xmlns:a16="http://schemas.microsoft.com/office/drawing/2014/main" xmlns="" val="1837434878"/>
                    </a:ext>
                  </a:extLst>
                </a:gridCol>
                <a:gridCol w="635997">
                  <a:extLst>
                    <a:ext uri="{9D8B030D-6E8A-4147-A177-3AD203B41FA5}">
                      <a16:colId xmlns:a16="http://schemas.microsoft.com/office/drawing/2014/main" xmlns="" val="377280457"/>
                    </a:ext>
                  </a:extLst>
                </a:gridCol>
                <a:gridCol w="635997">
                  <a:extLst>
                    <a:ext uri="{9D8B030D-6E8A-4147-A177-3AD203B41FA5}">
                      <a16:colId xmlns:a16="http://schemas.microsoft.com/office/drawing/2014/main" xmlns="" val="3237047454"/>
                    </a:ext>
                  </a:extLst>
                </a:gridCol>
                <a:gridCol w="635997">
                  <a:extLst>
                    <a:ext uri="{9D8B030D-6E8A-4147-A177-3AD203B41FA5}">
                      <a16:colId xmlns:a16="http://schemas.microsoft.com/office/drawing/2014/main" xmlns="" val="3614002781"/>
                    </a:ext>
                  </a:extLst>
                </a:gridCol>
              </a:tblGrid>
              <a:tr h="7792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 b="1" kern="0" spc="0" dirty="0">
                          <a:solidFill>
                            <a:schemeClr val="tx1"/>
                          </a:solidFill>
                          <a:effectLst/>
                        </a:rPr>
                        <a:t>⦶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</a:rPr>
                        <a:t>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Yu Mincho" panose="02020400000000000000" pitchFamily="18" charset="-128"/>
                        </a:rPr>
                        <a:t>┃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</a:rPr>
                        <a:t>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Yu Mincho" panose="02020400000000000000" pitchFamily="18" charset="-128"/>
                        </a:rPr>
                        <a:t>┃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Yu Mincho" panose="02020400000000000000" pitchFamily="18" charset="-128"/>
                        </a:rPr>
                        <a:t>┃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Yu Mincho" panose="02020400000000000000" pitchFamily="18" charset="-128"/>
                        </a:rPr>
                        <a:t>┃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 dirty="0">
                          <a:solidFill>
                            <a:schemeClr val="tx1"/>
                          </a:solidFill>
                        </a:rPr>
                        <a:t>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</a:rPr>
                        <a:t>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Yu Mincho" panose="02020400000000000000" pitchFamily="18" charset="-128"/>
                        </a:rPr>
                        <a:t>┃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</a:rPr>
                        <a:t>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Yu Mincho" panose="02020400000000000000" pitchFamily="18" charset="-128"/>
                        </a:rPr>
                        <a:t>┃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Yu Mincho" panose="02020400000000000000" pitchFamily="18" charset="-128"/>
                        </a:rPr>
                        <a:t>┃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Yu Mincho" panose="02020400000000000000" pitchFamily="18" charset="-128"/>
                        </a:rPr>
                        <a:t>┃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87732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314967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편지, 화이트이(가) 표시된 사진&#10;&#10;자동 생성된 설명">
            <a:extLst>
              <a:ext uri="{FF2B5EF4-FFF2-40B4-BE49-F238E27FC236}">
                <a16:creationId xmlns:a16="http://schemas.microsoft.com/office/drawing/2014/main" xmlns="" id="{E4E92A24-CC75-A885-A48B-04081B96C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7556163" cy="9875342"/>
          </a:xfrm>
          <a:prstGeom prst="rect">
            <a:avLst/>
          </a:prstGeom>
        </p:spPr>
      </p:pic>
      <p:pic>
        <p:nvPicPr>
          <p:cNvPr id="4" name="그림 3" descr="텍스트, 폰트, 로고, 스크린샷이(가) 표시된 사진&#10;&#10;자동 생성된 설명">
            <a:extLst>
              <a:ext uri="{FF2B5EF4-FFF2-40B4-BE49-F238E27FC236}">
                <a16:creationId xmlns:a16="http://schemas.microsoft.com/office/drawing/2014/main" xmlns="" id="{7A211CA5-7F5A-248B-6547-2B5E58D23D7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790" y="8779009"/>
            <a:ext cx="2255121" cy="955607"/>
          </a:xfrm>
          <a:prstGeom prst="rect">
            <a:avLst/>
          </a:prstGeom>
        </p:spPr>
      </p:pic>
      <p:pic>
        <p:nvPicPr>
          <p:cNvPr id="5" name="그림 4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xmlns="" id="{FA40734C-39BD-E146-0C15-1095F6991F6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284" y="9078476"/>
            <a:ext cx="2612090" cy="487849"/>
          </a:xfrm>
          <a:prstGeom prst="rect">
            <a:avLst/>
          </a:prstGeom>
        </p:spPr>
      </p:pic>
      <p:sp>
        <p:nvSpPr>
          <p:cNvPr id="3" name="TextBox 2" hidden="1">
            <a:extLst>
              <a:ext uri="{FF2B5EF4-FFF2-40B4-BE49-F238E27FC236}">
                <a16:creationId xmlns:a16="http://schemas.microsoft.com/office/drawing/2014/main" xmlns="" id="{7C313640-FC89-3D7E-6635-BF71BD11ADD8}"/>
              </a:ext>
            </a:extLst>
          </p:cNvPr>
          <p:cNvSpPr txBox="1"/>
          <p:nvPr/>
        </p:nvSpPr>
        <p:spPr>
          <a:xfrm>
            <a:off x="4376887" y="3333810"/>
            <a:ext cx="880241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세종학당 본문체" panose="020B0503000000000000" pitchFamily="50" charset="-127"/>
                <a:ea typeface="세종학당 본문체" panose="020B0503000000000000" pitchFamily="50" charset="-127"/>
              </a:rPr>
              <a:t>수고하셨습니다</a:t>
            </a:r>
            <a:endParaRPr lang="en-US" altLang="ko-KR" sz="9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세종학당 본문체" panose="020B0503000000000000" pitchFamily="50" charset="-127"/>
              <a:ea typeface="세종학당 본문체" panose="020B0503000000000000" pitchFamily="50" charset="-127"/>
            </a:endParaRPr>
          </a:p>
          <a:p>
            <a:pPr algn="ctr"/>
            <a:r>
              <a:rPr lang="ko-KR" altLang="en-US" sz="9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세종학당 본문체" panose="020B0503000000000000" pitchFamily="50" charset="-127"/>
                <a:ea typeface="세종학당 본문체" panose="020B0503000000000000" pitchFamily="50" charset="-127"/>
              </a:rPr>
              <a:t>감사합니다</a:t>
            </a:r>
            <a:endParaRPr lang="en-US" altLang="ko-KR" sz="9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세종학당 본문체" panose="020B0503000000000000" pitchFamily="50" charset="-127"/>
              <a:ea typeface="세종학당 본문체" panose="020B0503000000000000" pitchFamily="50" charset="-127"/>
            </a:endParaRPr>
          </a:p>
        </p:txBody>
      </p:sp>
      <p:pic>
        <p:nvPicPr>
          <p:cNvPr id="7" name="그래픽 6" descr="단색으로 채워진 사랑스러운 얼굴 단색으로 채워진" hidden="1">
            <a:extLst>
              <a:ext uri="{FF2B5EF4-FFF2-40B4-BE49-F238E27FC236}">
                <a16:creationId xmlns:a16="http://schemas.microsoft.com/office/drawing/2014/main" xmlns="" id="{4AAFE738-9DE8-510D-407B-64FCE93AE5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2025182" y="5194935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453844B-D390-E6E6-7153-142709E13E71}"/>
              </a:ext>
            </a:extLst>
          </p:cNvPr>
          <p:cNvSpPr txBox="1"/>
          <p:nvPr/>
        </p:nvSpPr>
        <p:spPr>
          <a:xfrm>
            <a:off x="3350952" y="1644944"/>
            <a:ext cx="10854254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b="1" spc="600" dirty="0" err="1">
                <a:ea typeface="세종학당 본문체" panose="020B0503000000000000"/>
              </a:rPr>
              <a:t>인사굿</a:t>
            </a:r>
            <a:endParaRPr lang="en-US" altLang="ko-KR" sz="8800" b="1" spc="600" dirty="0">
              <a:ea typeface="세종학당 본문체" panose="020B0503000000000000"/>
            </a:endParaRPr>
          </a:p>
          <a:p>
            <a:pPr algn="ctr"/>
            <a:endParaRPr lang="en-US" altLang="ko-KR" sz="8800" b="1" dirty="0">
              <a:ea typeface="세종학당 본문체" panose="020B0503000000000000"/>
            </a:endParaRPr>
          </a:p>
          <a:p>
            <a:pPr algn="ctr"/>
            <a:r>
              <a:rPr lang="ko-KR" altLang="en-US" sz="8800" b="1" dirty="0">
                <a:ea typeface="세종학당 본문체" panose="020B0503000000000000"/>
              </a:rPr>
              <a:t>덩덩 쉬고 덩덩 쉬고 </a:t>
            </a:r>
            <a:endParaRPr lang="en-US" altLang="ko-KR" sz="8800" b="1" dirty="0">
              <a:ea typeface="세종학당 본문체" panose="020B0503000000000000"/>
            </a:endParaRPr>
          </a:p>
          <a:p>
            <a:pPr algn="ctr"/>
            <a:r>
              <a:rPr lang="ko-KR" altLang="en-US" sz="8800" b="1" dirty="0" err="1">
                <a:ea typeface="세종학당 본문체" panose="020B0503000000000000"/>
              </a:rPr>
              <a:t>덩덩덩</a:t>
            </a:r>
            <a:r>
              <a:rPr lang="ko-KR" altLang="en-US" sz="8800" b="1" dirty="0">
                <a:ea typeface="세종학당 본문체" panose="020B0503000000000000"/>
              </a:rPr>
              <a:t> 덩  </a:t>
            </a:r>
            <a:r>
              <a:rPr lang="ko-KR" altLang="en-US" sz="8800" b="1" dirty="0" err="1">
                <a:ea typeface="세종학당 본문체" panose="020B0503000000000000"/>
              </a:rPr>
              <a:t>덩</a:t>
            </a:r>
            <a:r>
              <a:rPr lang="ko-KR" altLang="en-US" sz="8800" b="1" dirty="0">
                <a:ea typeface="세종학당 본문체" panose="020B0503000000000000"/>
              </a:rPr>
              <a:t> 쉬고 짝</a:t>
            </a:r>
            <a:r>
              <a:rPr lang="en-US" altLang="ko-KR" sz="8800" b="1" dirty="0">
                <a:ea typeface="세종학당 본문체" panose="020B0503000000000000"/>
              </a:rPr>
              <a:t>!</a:t>
            </a:r>
            <a:endParaRPr lang="ko-KR" altLang="en-US" sz="8800" b="1" dirty="0">
              <a:ea typeface="세종학당 본문체" panose="020B0503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32749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70D52D8-70CF-2F31-0A97-55621E439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편지, 화이트이(가) 표시된 사진&#10;&#10;자동 생성된 설명">
            <a:extLst>
              <a:ext uri="{FF2B5EF4-FFF2-40B4-BE49-F238E27FC236}">
                <a16:creationId xmlns:a16="http://schemas.microsoft.com/office/drawing/2014/main" xmlns="" id="{9DBA19F5-CC36-3D98-B043-33784C4FC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7556163" cy="9875342"/>
          </a:xfrm>
          <a:prstGeom prst="rect">
            <a:avLst/>
          </a:prstGeom>
        </p:spPr>
      </p:pic>
      <p:pic>
        <p:nvPicPr>
          <p:cNvPr id="4" name="그림 3" descr="텍스트, 폰트, 로고, 스크린샷이(가) 표시된 사진&#10;&#10;자동 생성된 설명">
            <a:extLst>
              <a:ext uri="{FF2B5EF4-FFF2-40B4-BE49-F238E27FC236}">
                <a16:creationId xmlns:a16="http://schemas.microsoft.com/office/drawing/2014/main" xmlns="" id="{081113E7-6DFC-8664-826C-09DF9BD97F0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790" y="8779009"/>
            <a:ext cx="2255121" cy="955607"/>
          </a:xfrm>
          <a:prstGeom prst="rect">
            <a:avLst/>
          </a:prstGeom>
        </p:spPr>
      </p:pic>
      <p:pic>
        <p:nvPicPr>
          <p:cNvPr id="5" name="그림 4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xmlns="" id="{851ED19C-E4C5-C436-C24D-5A761B2D42C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284" y="9078476"/>
            <a:ext cx="2612090" cy="4878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012937C-FFA3-7853-57B4-FEEAF6A0E0E3}"/>
              </a:ext>
            </a:extLst>
          </p:cNvPr>
          <p:cNvSpPr txBox="1"/>
          <p:nvPr/>
        </p:nvSpPr>
        <p:spPr>
          <a:xfrm>
            <a:off x="4376887" y="3333810"/>
            <a:ext cx="880241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세종학당 본문체" panose="020B0503000000000000" pitchFamily="50" charset="-127"/>
                <a:ea typeface="세종학당 본문체" panose="020B0503000000000000" pitchFamily="50" charset="-127"/>
              </a:rPr>
              <a:t>수고하셨습니다</a:t>
            </a:r>
            <a:endParaRPr lang="en-US" altLang="ko-KR" sz="9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세종학당 본문체" panose="020B0503000000000000" pitchFamily="50" charset="-127"/>
              <a:ea typeface="세종학당 본문체" panose="020B0503000000000000" pitchFamily="50" charset="-127"/>
            </a:endParaRPr>
          </a:p>
          <a:p>
            <a:pPr algn="ctr"/>
            <a:r>
              <a:rPr lang="ko-KR" altLang="en-US" sz="9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세종학당 본문체" panose="020B0503000000000000" pitchFamily="50" charset="-127"/>
                <a:ea typeface="세종학당 본문체" panose="020B0503000000000000" pitchFamily="50" charset="-127"/>
              </a:rPr>
              <a:t>감사합니다</a:t>
            </a:r>
            <a:endParaRPr lang="en-US" altLang="ko-KR" sz="9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세종학당 본문체" panose="020B0503000000000000" pitchFamily="50" charset="-127"/>
              <a:ea typeface="세종학당 본문체" panose="020B0503000000000000" pitchFamily="50" charset="-127"/>
            </a:endParaRPr>
          </a:p>
        </p:txBody>
      </p:sp>
      <p:pic>
        <p:nvPicPr>
          <p:cNvPr id="7" name="그래픽 6" descr="단색으로 채워진 사랑스러운 얼굴 단색으로 채워진">
            <a:extLst>
              <a:ext uri="{FF2B5EF4-FFF2-40B4-BE49-F238E27FC236}">
                <a16:creationId xmlns:a16="http://schemas.microsoft.com/office/drawing/2014/main" xmlns="" id="{94361DD6-8F15-3065-AF87-827EA1D7DB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2025182" y="5194935"/>
            <a:ext cx="914400" cy="914400"/>
          </a:xfrm>
          <a:prstGeom prst="rect">
            <a:avLst/>
          </a:prstGeom>
        </p:spPr>
      </p:pic>
      <p:sp>
        <p:nvSpPr>
          <p:cNvPr id="8" name="TextBox 7" hidden="1">
            <a:extLst>
              <a:ext uri="{FF2B5EF4-FFF2-40B4-BE49-F238E27FC236}">
                <a16:creationId xmlns:a16="http://schemas.microsoft.com/office/drawing/2014/main" xmlns="" id="{159592E9-5AA7-B6F9-F0B5-E3C85525D6D7}"/>
              </a:ext>
            </a:extLst>
          </p:cNvPr>
          <p:cNvSpPr txBox="1"/>
          <p:nvPr/>
        </p:nvSpPr>
        <p:spPr>
          <a:xfrm>
            <a:off x="1109153" y="2656257"/>
            <a:ext cx="1533785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spc="600" dirty="0" err="1">
                <a:ea typeface="세종학당 본문체" panose="020B0503000000000000"/>
              </a:rPr>
              <a:t>인사굿</a:t>
            </a:r>
            <a:endParaRPr lang="en-US" altLang="ko-KR" sz="6600" spc="600" dirty="0">
              <a:ea typeface="세종학당 본문체" panose="020B0503000000000000"/>
            </a:endParaRPr>
          </a:p>
          <a:p>
            <a:endParaRPr lang="en-US" altLang="ko-KR" sz="6600" dirty="0">
              <a:ea typeface="세종학당 본문체" panose="020B0503000000000000"/>
            </a:endParaRPr>
          </a:p>
          <a:p>
            <a:r>
              <a:rPr lang="ko-KR" altLang="en-US" sz="6600" dirty="0">
                <a:ea typeface="세종학당 본문체" panose="020B0503000000000000"/>
              </a:rPr>
              <a:t>덩덩 쉬고 덩덩 쉬고 </a:t>
            </a:r>
            <a:r>
              <a:rPr lang="ko-KR" altLang="en-US" sz="6600" dirty="0" err="1">
                <a:ea typeface="세종학당 본문체" panose="020B0503000000000000"/>
              </a:rPr>
              <a:t>덩덩덩</a:t>
            </a:r>
            <a:r>
              <a:rPr lang="ko-KR" altLang="en-US" sz="6600" dirty="0">
                <a:ea typeface="세종학당 본문체" panose="020B0503000000000000"/>
              </a:rPr>
              <a:t> 덩덩 쉬고 짝</a:t>
            </a:r>
            <a:r>
              <a:rPr lang="en-US" altLang="ko-KR" sz="6600" dirty="0">
                <a:ea typeface="세종학당 본문체" panose="020B0503000000000000"/>
              </a:rPr>
              <a:t>!</a:t>
            </a:r>
            <a:endParaRPr lang="ko-KR" altLang="en-US" sz="6600" dirty="0">
              <a:ea typeface="세종학당 본문체" panose="020B0503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35986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2471533F-0AFB-DB0D-3D80-A5299B83A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6"/>
            <a:ext cx="17556163" cy="9875342"/>
          </a:xfrm>
          <a:prstGeom prst="rect">
            <a:avLst/>
          </a:prstGeom>
        </p:spPr>
      </p:pic>
      <p:pic>
        <p:nvPicPr>
          <p:cNvPr id="3" name="그림 2" descr="텍스트, 폰트, 로고, 스크린샷이(가) 표시된 사진&#10;&#10;자동 생성된 설명">
            <a:extLst>
              <a:ext uri="{FF2B5EF4-FFF2-40B4-BE49-F238E27FC236}">
                <a16:creationId xmlns:a16="http://schemas.microsoft.com/office/drawing/2014/main" xmlns="" id="{1FB5C459-4C67-C130-C3C5-A5B7E8EFAE3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172" y="8594993"/>
            <a:ext cx="2255121" cy="955607"/>
          </a:xfrm>
          <a:prstGeom prst="rect">
            <a:avLst/>
          </a:prstGeom>
        </p:spPr>
      </p:pic>
      <p:pic>
        <p:nvPicPr>
          <p:cNvPr id="4" name="그림 3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xmlns="" id="{8BC7103D-5DA1-09B0-06F8-CF3B86F43A4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040" y="8866609"/>
            <a:ext cx="2612090" cy="4878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D313448-BBE5-1BFC-DB99-A55468966644}"/>
              </a:ext>
            </a:extLst>
          </p:cNvPr>
          <p:cNvSpPr txBox="1"/>
          <p:nvPr/>
        </p:nvSpPr>
        <p:spPr>
          <a:xfrm>
            <a:off x="1375470" y="657813"/>
            <a:ext cx="42033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72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세종학당 제목체" panose="020B0803000000000000" pitchFamily="50" charset="-127"/>
                <a:ea typeface="세종학당 제목체" panose="020B0803000000000000" pitchFamily="50" charset="-127"/>
              </a:rPr>
              <a:t>강의 목차</a:t>
            </a:r>
            <a:endParaRPr lang="en-US" altLang="ko-KR" sz="72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세종학당 제목체" panose="020B0803000000000000" pitchFamily="50" charset="-127"/>
              <a:ea typeface="세종학당 제목체" panose="020B0803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7FB2487-0FA9-1536-1AE8-435FA410B0DB}"/>
              </a:ext>
            </a:extLst>
          </p:cNvPr>
          <p:cNvSpPr/>
          <p:nvPr/>
        </p:nvSpPr>
        <p:spPr>
          <a:xfrm rot="5400000">
            <a:off x="5519206" y="5261297"/>
            <a:ext cx="5981700" cy="144509"/>
          </a:xfrm>
          <a:prstGeom prst="rect">
            <a:avLst/>
          </a:prstGeom>
          <a:solidFill>
            <a:srgbClr val="D8C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5CF39F4-1979-D418-CA9A-DF1A3611A5FA}"/>
              </a:ext>
            </a:extLst>
          </p:cNvPr>
          <p:cNvSpPr txBox="1"/>
          <p:nvPr/>
        </p:nvSpPr>
        <p:spPr>
          <a:xfrm>
            <a:off x="1300596" y="1885055"/>
            <a:ext cx="4570482" cy="517064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571500" indent="-57150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4400" dirty="0">
                <a:latin typeface="세종학당 제목체"/>
                <a:ea typeface="세종학당 본문체" panose="020B0503000000000000"/>
              </a:rPr>
              <a:t>장단</a:t>
            </a:r>
            <a:r>
              <a:rPr lang="en-US" altLang="ko-KR" sz="4400" dirty="0">
                <a:latin typeface="세종학당 제목체"/>
                <a:ea typeface="세종학당 본문체" panose="020B0503000000000000"/>
              </a:rPr>
              <a:t>(</a:t>
            </a:r>
            <a:r>
              <a:rPr lang="ko-KR" altLang="en-US" sz="4400" dirty="0">
                <a:latin typeface="세종학당 제목체"/>
                <a:ea typeface="세종학당 본문체" panose="020B0503000000000000"/>
              </a:rPr>
              <a:t>長短</a:t>
            </a:r>
            <a:r>
              <a:rPr lang="en-US" altLang="ko-KR" sz="4400" dirty="0">
                <a:latin typeface="세종학당 제목체"/>
                <a:ea typeface="세종학당 본문체" panose="020B0503000000000000"/>
              </a:rPr>
              <a:t>)</a:t>
            </a:r>
            <a:r>
              <a:rPr lang="ko-KR" altLang="en-US" sz="4400" dirty="0">
                <a:latin typeface="세종학당 제목체"/>
                <a:ea typeface="세종학당 본문체" panose="020B0503000000000000"/>
              </a:rPr>
              <a:t>이란</a:t>
            </a:r>
            <a:endParaRPr lang="en-US" altLang="ko-KR" sz="4400" dirty="0">
              <a:latin typeface="세종학당 제목체"/>
              <a:ea typeface="세종학당 본문체" panose="020B0503000000000000"/>
            </a:endParaRPr>
          </a:p>
          <a:p>
            <a:pPr marL="571500" indent="-57150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4400" dirty="0">
                <a:latin typeface="세종학당 제목체"/>
                <a:ea typeface="세종학당 본문체" panose="020B0503000000000000"/>
              </a:rPr>
              <a:t>악기의 종류 </a:t>
            </a:r>
            <a:endParaRPr lang="en-US" altLang="ko-KR" sz="4400" dirty="0">
              <a:latin typeface="세종학당 제목체"/>
              <a:ea typeface="세종학당 본문체" panose="020B0503000000000000"/>
            </a:endParaRPr>
          </a:p>
          <a:p>
            <a:pPr marL="571500" indent="-57150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4400" dirty="0">
                <a:latin typeface="세종학당 제목체"/>
                <a:ea typeface="세종학당 본문체" panose="020B0503000000000000"/>
              </a:rPr>
              <a:t>주법</a:t>
            </a:r>
            <a:r>
              <a:rPr lang="en-US" altLang="ko-KR" sz="4400" dirty="0">
                <a:latin typeface="세종학당 제목체"/>
                <a:ea typeface="세종학당 본문체" panose="020B0503000000000000"/>
              </a:rPr>
              <a:t>(</a:t>
            </a:r>
            <a:r>
              <a:rPr lang="ko-KR" altLang="en-US" sz="4400" dirty="0" err="1">
                <a:latin typeface="세종학당 제목체"/>
                <a:ea typeface="세종학당 본문체" panose="020B0503000000000000"/>
              </a:rPr>
              <a:t>구음</a:t>
            </a:r>
            <a:r>
              <a:rPr lang="en-US" altLang="ko-KR" sz="4400" dirty="0">
                <a:latin typeface="세종학당 제목체"/>
                <a:ea typeface="세종학당 본문체" panose="020B0503000000000000"/>
              </a:rPr>
              <a:t>)</a:t>
            </a:r>
            <a:endParaRPr lang="ko-KR" altLang="en-US" sz="4400" dirty="0">
              <a:latin typeface="세종학당 제목체"/>
              <a:ea typeface="세종학당 본문체" panose="020B050300000000000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8497B6F-227A-3EA1-BD10-D3AEC8097659}"/>
              </a:ext>
            </a:extLst>
          </p:cNvPr>
          <p:cNvSpPr txBox="1"/>
          <p:nvPr/>
        </p:nvSpPr>
        <p:spPr>
          <a:xfrm>
            <a:off x="9315450" y="2600325"/>
            <a:ext cx="237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36AEED1-9566-DBFF-0850-4C43120C9FD8}"/>
              </a:ext>
            </a:extLst>
          </p:cNvPr>
          <p:cNvSpPr txBox="1"/>
          <p:nvPr/>
        </p:nvSpPr>
        <p:spPr>
          <a:xfrm>
            <a:off x="9263270" y="1923217"/>
            <a:ext cx="4900701" cy="57861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4400" dirty="0">
                <a:latin typeface="돋움" panose="020B0600000101010101" pitchFamily="50" charset="-127"/>
                <a:ea typeface="세종학당 제목체" panose="020B0803000000000000"/>
              </a:rPr>
              <a:t>궁중음악의 장단</a:t>
            </a:r>
            <a:endParaRPr lang="en-US" altLang="ko-KR" sz="4400" dirty="0">
              <a:latin typeface="돋움" panose="020B0600000101010101" pitchFamily="50" charset="-127"/>
              <a:ea typeface="세종학당 제목체" panose="020B0803000000000000"/>
            </a:endParaRP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4400" dirty="0">
                <a:latin typeface="돋움" panose="020B0600000101010101" pitchFamily="50" charset="-127"/>
                <a:ea typeface="세종학당 제목체" panose="020B0803000000000000"/>
              </a:rPr>
              <a:t>풍류음악의 장단</a:t>
            </a:r>
            <a:endParaRPr lang="en-US" altLang="ko-KR" sz="4400" dirty="0">
              <a:latin typeface="돋움" panose="020B0600000101010101" pitchFamily="50" charset="-127"/>
              <a:ea typeface="세종학당 제목체" panose="020B0803000000000000"/>
            </a:endParaRP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4400" dirty="0">
                <a:latin typeface="돋움" panose="020B0600000101010101" pitchFamily="50" charset="-127"/>
                <a:ea typeface="세종학당 제목체" panose="020B0803000000000000"/>
              </a:rPr>
              <a:t>풍물가락</a:t>
            </a:r>
            <a:endParaRPr lang="en-US" altLang="ko-KR" sz="4400" dirty="0">
              <a:latin typeface="돋움" panose="020B0600000101010101" pitchFamily="50" charset="-127"/>
              <a:ea typeface="세종학당 제목체" panose="020B0803000000000000"/>
            </a:endParaRP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4400" dirty="0">
                <a:latin typeface="돋움" panose="020B0600000101010101" pitchFamily="50" charset="-127"/>
                <a:ea typeface="세종학당 제목체" panose="020B0803000000000000"/>
              </a:rPr>
              <a:t>예술음악의 장단</a:t>
            </a:r>
            <a:endParaRPr lang="en-US" altLang="ko-KR" sz="4400" dirty="0">
              <a:latin typeface="돋움" panose="020B0600000101010101" pitchFamily="50" charset="-127"/>
              <a:ea typeface="세종학당 제목체" panose="020B0803000000000000"/>
            </a:endParaRPr>
          </a:p>
          <a:p>
            <a:endParaRPr lang="ko-KR" altLang="en-US" dirty="0">
              <a:ea typeface="세종학당 제목체" panose="020B0803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편지, 화이트이(가) 표시된 사진&#10;&#10;자동 생성된 설명">
            <a:extLst>
              <a:ext uri="{FF2B5EF4-FFF2-40B4-BE49-F238E27FC236}">
                <a16:creationId xmlns:a16="http://schemas.microsoft.com/office/drawing/2014/main" xmlns="" id="{756B912C-6AC9-9A19-9938-C1F7F4808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6"/>
            <a:ext cx="17556163" cy="9875342"/>
          </a:xfrm>
          <a:prstGeom prst="rect">
            <a:avLst/>
          </a:prstGeom>
        </p:spPr>
      </p:pic>
      <p:pic>
        <p:nvPicPr>
          <p:cNvPr id="4" name="그림 3" descr="텍스트, 폰트, 로고, 스크린샷이(가) 표시된 사진&#10;&#10;자동 생성된 설명">
            <a:extLst>
              <a:ext uri="{FF2B5EF4-FFF2-40B4-BE49-F238E27FC236}">
                <a16:creationId xmlns:a16="http://schemas.microsoft.com/office/drawing/2014/main" xmlns="" id="{7A211CA5-7F5A-248B-6547-2B5E58D23D7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790" y="8779009"/>
            <a:ext cx="2255121" cy="955607"/>
          </a:xfrm>
          <a:prstGeom prst="rect">
            <a:avLst/>
          </a:prstGeom>
        </p:spPr>
      </p:pic>
      <p:pic>
        <p:nvPicPr>
          <p:cNvPr id="5" name="그림 4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xmlns="" id="{FA40734C-39BD-E146-0C15-1095F6991F6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284" y="9078476"/>
            <a:ext cx="2612090" cy="4878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B680934-5B5A-4111-694C-F3067EA52287}"/>
              </a:ext>
            </a:extLst>
          </p:cNvPr>
          <p:cNvSpPr txBox="1"/>
          <p:nvPr/>
        </p:nvSpPr>
        <p:spPr>
          <a:xfrm>
            <a:off x="1881004" y="3455189"/>
            <a:ext cx="137941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세종학당 본문체" panose="020B0503000000000000" pitchFamily="50" charset="-127"/>
                <a:ea typeface="세종학당 본문체" panose="020B0503000000000000" pitchFamily="50" charset="-127"/>
              </a:rPr>
              <a:t>장단 연주와 민요 부르기</a:t>
            </a:r>
            <a:endParaRPr lang="en-US" altLang="ko-KR" sz="9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세종학당 본문체" panose="020B0503000000000000" pitchFamily="50" charset="-127"/>
              <a:ea typeface="세종학당 본문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34057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직사각형, 사진 액자, 프레임이(가) 표시된 사진&#10;&#10;자동 생성된 설명">
            <a:extLst>
              <a:ext uri="{FF2B5EF4-FFF2-40B4-BE49-F238E27FC236}">
                <a16:creationId xmlns:a16="http://schemas.microsoft.com/office/drawing/2014/main" xmlns="" id="{92DA1083-F736-13F3-5F8D-E4A383AF4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96"/>
            <a:ext cx="17556163" cy="98753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C26D3C7-D4BC-FB4D-2EC5-A719290DA74E}"/>
              </a:ext>
            </a:extLst>
          </p:cNvPr>
          <p:cNvSpPr txBox="1"/>
          <p:nvPr/>
        </p:nvSpPr>
        <p:spPr>
          <a:xfrm>
            <a:off x="1084079" y="507295"/>
            <a:ext cx="12561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spc="600" dirty="0">
                <a:latin typeface="세종학당 본문체" panose="020B0503000000000000" pitchFamily="50" charset="-127"/>
                <a:ea typeface="세종학당 본문체" panose="020B0503000000000000" pitchFamily="50" charset="-127"/>
              </a:rPr>
              <a:t>장단</a:t>
            </a:r>
            <a:r>
              <a:rPr lang="en-US" altLang="ko-KR" sz="5400" b="1" dirty="0">
                <a:latin typeface="세종학당 본문체" panose="020B0503000000000000" pitchFamily="50" charset="-127"/>
                <a:ea typeface="세종학당 본문체" panose="020B0503000000000000" pitchFamily="50" charset="-127"/>
              </a:rPr>
              <a:t>(</a:t>
            </a:r>
            <a:r>
              <a:rPr lang="ko-KR" altLang="en-US" sz="5400" b="1" dirty="0">
                <a:latin typeface="세종학당 본문체" panose="020B0503000000000000" pitchFamily="50" charset="-127"/>
                <a:ea typeface="세종학당 본문체" panose="020B0503000000000000" pitchFamily="50" charset="-127"/>
              </a:rPr>
              <a:t>長短</a:t>
            </a:r>
            <a:r>
              <a:rPr lang="en-US" altLang="ko-KR" sz="5400" b="1" dirty="0">
                <a:latin typeface="세종학당 본문체" panose="020B0503000000000000" pitchFamily="50" charset="-127"/>
                <a:ea typeface="세종학당 본문체" panose="020B0503000000000000" pitchFamily="50" charset="-127"/>
              </a:rPr>
              <a:t>) </a:t>
            </a:r>
            <a:r>
              <a:rPr lang="ko-KR" altLang="en-US" sz="5400" b="1" dirty="0">
                <a:latin typeface="세종학당 본문체" panose="020B0503000000000000" pitchFamily="50" charset="-127"/>
                <a:ea typeface="세종학당 본문체" panose="020B0503000000000000" pitchFamily="50" charset="-127"/>
              </a:rPr>
              <a:t>이란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394D71B-C3E8-0CD8-202C-68AF9BB2537D}"/>
              </a:ext>
            </a:extLst>
          </p:cNvPr>
          <p:cNvSpPr/>
          <p:nvPr/>
        </p:nvSpPr>
        <p:spPr>
          <a:xfrm>
            <a:off x="555441" y="1377388"/>
            <a:ext cx="11986949" cy="45719"/>
          </a:xfrm>
          <a:prstGeom prst="rect">
            <a:avLst/>
          </a:prstGeom>
          <a:solidFill>
            <a:srgbClr val="D8C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783D4B1-F8FC-B140-B73C-E0AC2A816DE2}"/>
              </a:ext>
            </a:extLst>
          </p:cNvPr>
          <p:cNvSpPr txBox="1"/>
          <p:nvPr/>
        </p:nvSpPr>
        <p:spPr>
          <a:xfrm>
            <a:off x="601806" y="1937424"/>
            <a:ext cx="16352548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ko-KR" altLang="en-US" sz="3200" spc="300" dirty="0">
                <a:latin typeface="세종학당 제목체"/>
              </a:rPr>
              <a:t>전통음악에서 박자</a:t>
            </a:r>
            <a:r>
              <a:rPr lang="en-US" altLang="ko-KR" sz="3200" spc="300" dirty="0">
                <a:latin typeface="세종학당 제목체"/>
              </a:rPr>
              <a:t>,</a:t>
            </a:r>
            <a:r>
              <a:rPr lang="ko-KR" altLang="en-US" sz="3200" spc="300" dirty="0">
                <a:latin typeface="세종학당 제목체"/>
              </a:rPr>
              <a:t>빠르기</a:t>
            </a:r>
            <a:r>
              <a:rPr lang="en-US" altLang="ko-KR" sz="3200" spc="300" dirty="0">
                <a:latin typeface="세종학당 제목체"/>
              </a:rPr>
              <a:t>,</a:t>
            </a:r>
            <a:r>
              <a:rPr lang="ko-KR" altLang="en-US" sz="3200" spc="300" dirty="0">
                <a:latin typeface="세종학당 제목체"/>
              </a:rPr>
              <a:t>리듬의 주기 등에 따라 달라지는 리듬 형태를 가리키는 국악 용어</a:t>
            </a:r>
            <a:endParaRPr lang="en-US" altLang="ko-KR" sz="3200" spc="300" dirty="0">
              <a:latin typeface="세종학당 제목체"/>
            </a:endParaRPr>
          </a:p>
          <a:p>
            <a:pPr marL="571500" indent="-571500">
              <a:buFont typeface="+mj-lt"/>
              <a:buAutoNum type="romanUcPeriod"/>
            </a:pPr>
            <a:endParaRPr lang="en-US" altLang="ko-KR" sz="3200" dirty="0">
              <a:latin typeface="세종학당 제목체"/>
            </a:endParaRPr>
          </a:p>
          <a:p>
            <a:pPr marL="571500" indent="-571500">
              <a:buFont typeface="+mj-lt"/>
              <a:buAutoNum type="romanUcPeriod"/>
            </a:pPr>
            <a:r>
              <a:rPr lang="ko-KR" altLang="en-US" sz="3200" spc="300" dirty="0">
                <a:latin typeface="세종학당 제목체"/>
              </a:rPr>
              <a:t>음악의 종류와 특징에 따라 여러 장단이 사용 되고 각각 지정된 명칭이 있다</a:t>
            </a:r>
            <a:endParaRPr lang="en-US" altLang="ko-KR" sz="3200" spc="300" dirty="0">
              <a:latin typeface="세종학당 제목체"/>
            </a:endParaRPr>
          </a:p>
          <a:p>
            <a:pPr marL="571500" indent="-571500">
              <a:buFont typeface="+mj-lt"/>
              <a:buAutoNum type="romanUcPeriod"/>
            </a:pPr>
            <a:endParaRPr lang="en-US" altLang="ko-KR" sz="3200" spc="300" dirty="0">
              <a:latin typeface="세종학당 제목체"/>
            </a:endParaRPr>
          </a:p>
          <a:p>
            <a:pPr marL="571500" indent="-571500" algn="just">
              <a:buFont typeface="+mj-lt"/>
              <a:buAutoNum type="romanUcPeriod"/>
            </a:pPr>
            <a:r>
              <a:rPr lang="ko-KR" altLang="en-US" sz="3200" spc="300" dirty="0">
                <a:latin typeface="세종학당 제목체"/>
              </a:rPr>
              <a:t>장단을 뚜렷하게 드러내기 위하여 장구나 북과 같은 타악기로 장단을 치는데</a:t>
            </a:r>
            <a:r>
              <a:rPr lang="en-US" altLang="ko-KR" sz="3200" spc="300" dirty="0">
                <a:latin typeface="세종학당 제목체"/>
              </a:rPr>
              <a:t>,</a:t>
            </a:r>
          </a:p>
          <a:p>
            <a:pPr lvl="1" algn="just"/>
            <a:r>
              <a:rPr lang="ko-KR" altLang="en-US" sz="3200" spc="300" dirty="0">
                <a:latin typeface="세종학당 제목체"/>
              </a:rPr>
              <a:t>이 경우 각 장단의 기본형만 치는 것이 아니라 음악의 흐름에 따라 다양한 </a:t>
            </a:r>
            <a:endParaRPr lang="en-US" altLang="ko-KR" sz="3200" spc="300" dirty="0">
              <a:latin typeface="세종학당 제목체"/>
            </a:endParaRPr>
          </a:p>
          <a:p>
            <a:pPr lvl="1" algn="just"/>
            <a:r>
              <a:rPr lang="ko-KR" altLang="en-US" sz="3200" spc="300" dirty="0">
                <a:latin typeface="세종학당 제목체"/>
              </a:rPr>
              <a:t>변주가 가능하고</a:t>
            </a:r>
            <a:r>
              <a:rPr lang="en-US" altLang="ko-KR" sz="3200" spc="300" dirty="0">
                <a:latin typeface="세종학당 제목체"/>
              </a:rPr>
              <a:t>, </a:t>
            </a:r>
            <a:r>
              <a:rPr lang="ko-KR" altLang="en-US" sz="3200" spc="300" dirty="0">
                <a:latin typeface="세종학당 제목체"/>
              </a:rPr>
              <a:t>그러한 변주는 즉흥적으로 이루어지는 경우가 많다</a:t>
            </a:r>
            <a:r>
              <a:rPr lang="en-US" altLang="ko-KR" sz="3200" spc="300" dirty="0">
                <a:latin typeface="세종학당 제목체"/>
              </a:rPr>
              <a:t>.</a:t>
            </a:r>
          </a:p>
          <a:p>
            <a:pPr lvl="1" algn="just"/>
            <a:r>
              <a:rPr lang="ko-KR" altLang="en-US" sz="3200" spc="300" dirty="0">
                <a:latin typeface="세종학당 제목체"/>
              </a:rPr>
              <a:t>각 장단은 일정하게 정해진 리듬꼴이 있으며</a:t>
            </a:r>
            <a:r>
              <a:rPr lang="en-US" altLang="ko-KR" sz="3200" spc="300" dirty="0">
                <a:latin typeface="세종학당 제목체"/>
              </a:rPr>
              <a:t>,  </a:t>
            </a:r>
          </a:p>
          <a:p>
            <a:pPr lvl="1" algn="just"/>
            <a:r>
              <a:rPr lang="ko-KR" altLang="en-US" sz="3200" spc="300" dirty="0">
                <a:latin typeface="세종학당 제목체"/>
              </a:rPr>
              <a:t>리듬꼴을 흐트러트리지 않는 범위 내에서 주법은 다양하게 변화되지만 </a:t>
            </a:r>
            <a:endParaRPr lang="en-US" altLang="ko-KR" sz="3200" spc="300" dirty="0">
              <a:latin typeface="세종학당 제목체"/>
            </a:endParaRPr>
          </a:p>
          <a:p>
            <a:pPr lvl="1" algn="just"/>
            <a:r>
              <a:rPr lang="ko-KR" altLang="en-US" sz="3200" spc="300" dirty="0">
                <a:latin typeface="세종학당 제목체"/>
              </a:rPr>
              <a:t>장단의 빠르기는 크게 변화되지 않는 것이 일반적이다</a:t>
            </a:r>
            <a:r>
              <a:rPr lang="en-US" altLang="ko-KR" sz="3200" spc="300" dirty="0">
                <a:latin typeface="세종학당 제목체"/>
              </a:rPr>
              <a:t>.</a:t>
            </a:r>
          </a:p>
          <a:p>
            <a:pPr lvl="1" algn="just"/>
            <a:r>
              <a:rPr lang="ko-KR" altLang="en-US" sz="3200" spc="300" dirty="0">
                <a:latin typeface="세종학당 제목체"/>
              </a:rPr>
              <a:t>따라서 </a:t>
            </a:r>
            <a:r>
              <a:rPr lang="en-US" altLang="ko-KR" sz="3200" spc="300" dirty="0">
                <a:latin typeface="세종학당 제목체"/>
              </a:rPr>
              <a:t>‘</a:t>
            </a:r>
            <a:r>
              <a:rPr lang="ko-KR" altLang="en-US" sz="3200" spc="300" dirty="0">
                <a:latin typeface="세종학당 제목체"/>
              </a:rPr>
              <a:t>장단</a:t>
            </a:r>
            <a:r>
              <a:rPr lang="en-US" altLang="ko-KR" sz="3200" spc="300" dirty="0">
                <a:latin typeface="세종학당 제목체"/>
              </a:rPr>
              <a:t>’</a:t>
            </a:r>
            <a:r>
              <a:rPr lang="ko-KR" altLang="en-US" sz="3200" spc="300" dirty="0">
                <a:latin typeface="세종학당 제목체"/>
              </a:rPr>
              <a:t>은 일정한 리듬꼴을 가리킬 뿐만 아니라 </a:t>
            </a:r>
            <a:endParaRPr lang="en-US" altLang="ko-KR" sz="3200" spc="300" dirty="0">
              <a:latin typeface="세종학당 제목체"/>
            </a:endParaRPr>
          </a:p>
          <a:p>
            <a:pPr lvl="1" algn="just"/>
            <a:r>
              <a:rPr lang="ko-KR" altLang="en-US" sz="3200" spc="300" dirty="0">
                <a:latin typeface="세종학당 제목체"/>
              </a:rPr>
              <a:t>고유한 빠르기를 의미하는</a:t>
            </a:r>
            <a:r>
              <a:rPr lang="en-US" altLang="ko-KR" sz="3200" spc="300" dirty="0">
                <a:latin typeface="세종학당 제목체"/>
              </a:rPr>
              <a:t> </a:t>
            </a:r>
            <a:r>
              <a:rPr lang="ko-KR" altLang="en-US" sz="3200" spc="300" dirty="0">
                <a:latin typeface="세종학당 제목체"/>
              </a:rPr>
              <a:t>매우 중요한 기능이다</a:t>
            </a:r>
            <a:r>
              <a:rPr lang="en-US" altLang="ko-KR" sz="3200" spc="300" dirty="0">
                <a:latin typeface="세종학당 제목체"/>
              </a:rPr>
              <a:t>.</a:t>
            </a:r>
          </a:p>
          <a:p>
            <a:endParaRPr lang="ko-KR" altLang="en-US" dirty="0">
              <a:latin typeface="세종학당 제목체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6F0A855-A6DE-7298-D197-59681B887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직사각형, 사진 액자, 프레임이(가) 표시된 사진&#10;&#10;자동 생성된 설명">
            <a:extLst>
              <a:ext uri="{FF2B5EF4-FFF2-40B4-BE49-F238E27FC236}">
                <a16:creationId xmlns:a16="http://schemas.microsoft.com/office/drawing/2014/main" xmlns="" id="{0642F2C1-88F2-A40E-BF70-00EFB6E46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6"/>
            <a:ext cx="17556163" cy="987534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B432FBB-AE67-A38F-05F7-4BF6B272CBFC}"/>
              </a:ext>
            </a:extLst>
          </p:cNvPr>
          <p:cNvSpPr/>
          <p:nvPr/>
        </p:nvSpPr>
        <p:spPr>
          <a:xfrm>
            <a:off x="555441" y="1377388"/>
            <a:ext cx="11986949" cy="45719"/>
          </a:xfrm>
          <a:prstGeom prst="rect">
            <a:avLst/>
          </a:prstGeom>
          <a:solidFill>
            <a:srgbClr val="D8C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FB7554E-ADB6-0BEA-DFA3-985EF9352406}"/>
              </a:ext>
            </a:extLst>
          </p:cNvPr>
          <p:cNvSpPr txBox="1"/>
          <p:nvPr/>
        </p:nvSpPr>
        <p:spPr>
          <a:xfrm>
            <a:off x="800100" y="528352"/>
            <a:ext cx="3804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>
                <a:ea typeface="세종학당 본문체" panose="020B0503000000000000"/>
              </a:rPr>
              <a:t>악기의 종류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B5B8EDF-183C-7919-FEBD-653398A05031}"/>
              </a:ext>
            </a:extLst>
          </p:cNvPr>
          <p:cNvSpPr txBox="1"/>
          <p:nvPr/>
        </p:nvSpPr>
        <p:spPr>
          <a:xfrm>
            <a:off x="2057565" y="1841956"/>
            <a:ext cx="1415772" cy="584775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ko-KR" altLang="en-US" sz="3200" dirty="0">
                <a:ea typeface="세종학당 본문체" panose="020B0503000000000000"/>
              </a:rPr>
              <a:t>관악기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0598C62-A8EF-11EA-FB9B-5BB2A1875DCB}"/>
              </a:ext>
            </a:extLst>
          </p:cNvPr>
          <p:cNvSpPr/>
          <p:nvPr/>
        </p:nvSpPr>
        <p:spPr>
          <a:xfrm rot="5400000">
            <a:off x="2650390" y="5345327"/>
            <a:ext cx="5981700" cy="144509"/>
          </a:xfrm>
          <a:prstGeom prst="rect">
            <a:avLst/>
          </a:prstGeom>
          <a:solidFill>
            <a:srgbClr val="D8C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E962419-58E7-32E4-59E6-DF138D0A0478}"/>
              </a:ext>
            </a:extLst>
          </p:cNvPr>
          <p:cNvSpPr/>
          <p:nvPr/>
        </p:nvSpPr>
        <p:spPr>
          <a:xfrm rot="5400000">
            <a:off x="8924073" y="5345327"/>
            <a:ext cx="5981700" cy="144509"/>
          </a:xfrm>
          <a:prstGeom prst="rect">
            <a:avLst/>
          </a:prstGeom>
          <a:solidFill>
            <a:srgbClr val="D8C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5DC88A3-36A8-65F7-4662-461777EB066D}"/>
              </a:ext>
            </a:extLst>
          </p:cNvPr>
          <p:cNvSpPr txBox="1"/>
          <p:nvPr/>
        </p:nvSpPr>
        <p:spPr>
          <a:xfrm>
            <a:off x="14082826" y="184195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ea typeface="세종학당 본문체" panose="020B0503000000000000"/>
              </a:rPr>
              <a:t>현악기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BB6182D-1AF6-FE43-64A0-D563416EEC74}"/>
              </a:ext>
            </a:extLst>
          </p:cNvPr>
          <p:cNvSpPr txBox="1"/>
          <p:nvPr/>
        </p:nvSpPr>
        <p:spPr>
          <a:xfrm>
            <a:off x="8186738" y="184195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ea typeface="세종학당 본문체" panose="020B0503000000000000"/>
              </a:rPr>
              <a:t>타악기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45039DB-50E5-7D6D-AC2A-B43D5B0FBBD2}"/>
              </a:ext>
            </a:extLst>
          </p:cNvPr>
          <p:cNvSpPr txBox="1"/>
          <p:nvPr/>
        </p:nvSpPr>
        <p:spPr>
          <a:xfrm>
            <a:off x="12072057" y="4916829"/>
            <a:ext cx="5186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ea typeface="세종학당 본문체" panose="020B0503000000000000"/>
              </a:rPr>
              <a:t>가야금</a:t>
            </a:r>
            <a:r>
              <a:rPr lang="en-US" altLang="ko-KR" sz="2400" dirty="0">
                <a:ea typeface="세종학당 본문체" panose="020B0503000000000000"/>
              </a:rPr>
              <a:t>,</a:t>
            </a:r>
            <a:r>
              <a:rPr lang="ko-KR" altLang="en-US" sz="2400" dirty="0">
                <a:ea typeface="세종학당 본문체" panose="020B0503000000000000"/>
              </a:rPr>
              <a:t>거문고</a:t>
            </a:r>
            <a:r>
              <a:rPr lang="en-US" altLang="ko-KR" sz="2400" dirty="0">
                <a:ea typeface="세종학당 본문체" panose="020B0503000000000000"/>
              </a:rPr>
              <a:t>,</a:t>
            </a:r>
            <a:r>
              <a:rPr lang="ko-KR" altLang="en-US" sz="2400" dirty="0">
                <a:ea typeface="세종학당 본문체" panose="020B0503000000000000"/>
              </a:rPr>
              <a:t>해금</a:t>
            </a:r>
            <a:r>
              <a:rPr lang="en-US" altLang="ko-KR" sz="2400" dirty="0">
                <a:ea typeface="세종학당 본문체" panose="020B0503000000000000"/>
              </a:rPr>
              <a:t>,</a:t>
            </a:r>
            <a:r>
              <a:rPr lang="ko-KR" altLang="en-US" sz="2400" dirty="0">
                <a:ea typeface="세종학당 본문체" panose="020B0503000000000000"/>
              </a:rPr>
              <a:t>아쟁</a:t>
            </a:r>
            <a:r>
              <a:rPr lang="en-US" altLang="ko-KR" sz="2400" dirty="0">
                <a:ea typeface="세종학당 본문체" panose="020B0503000000000000"/>
              </a:rPr>
              <a:t>,</a:t>
            </a:r>
            <a:r>
              <a:rPr lang="ko-KR" altLang="en-US" sz="2400" dirty="0" err="1">
                <a:ea typeface="세종학당 본문체" panose="020B0503000000000000"/>
              </a:rPr>
              <a:t>철현금</a:t>
            </a:r>
            <a:r>
              <a:rPr lang="en-US" altLang="ko-KR" sz="2400" dirty="0">
                <a:ea typeface="세종학당 본문체" panose="020B0503000000000000"/>
              </a:rPr>
              <a:t>,</a:t>
            </a:r>
            <a:r>
              <a:rPr lang="ko-KR" altLang="en-US" sz="2400" dirty="0" err="1">
                <a:ea typeface="세종학당 본문체" panose="020B0503000000000000"/>
              </a:rPr>
              <a:t>양금</a:t>
            </a:r>
            <a:endParaRPr lang="ko-KR" altLang="en-US" sz="2400" dirty="0">
              <a:ea typeface="세종학당 본문체" panose="020B050300000000000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A455CB9-6045-77CA-EA9E-AF782549C242}"/>
              </a:ext>
            </a:extLst>
          </p:cNvPr>
          <p:cNvSpPr txBox="1"/>
          <p:nvPr/>
        </p:nvSpPr>
        <p:spPr>
          <a:xfrm>
            <a:off x="306006" y="4930868"/>
            <a:ext cx="5262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ea typeface="세종학당 본문체" panose="020B0503000000000000"/>
              </a:rPr>
              <a:t>대금</a:t>
            </a:r>
            <a:r>
              <a:rPr lang="en-US" altLang="ko-KR" sz="2400" dirty="0">
                <a:ea typeface="세종학당 본문체" panose="020B0503000000000000"/>
              </a:rPr>
              <a:t>,</a:t>
            </a:r>
            <a:r>
              <a:rPr lang="ko-KR" altLang="en-US" sz="2400" dirty="0">
                <a:ea typeface="세종학당 본문체" panose="020B0503000000000000"/>
              </a:rPr>
              <a:t>소금</a:t>
            </a:r>
            <a:r>
              <a:rPr lang="en-US" altLang="ko-KR" sz="2400" dirty="0">
                <a:ea typeface="세종학당 본문체" panose="020B0503000000000000"/>
              </a:rPr>
              <a:t>,</a:t>
            </a:r>
            <a:r>
              <a:rPr lang="ko-KR" altLang="en-US" sz="2400" dirty="0">
                <a:ea typeface="세종학당 본문체" panose="020B0503000000000000"/>
              </a:rPr>
              <a:t>피리</a:t>
            </a:r>
            <a:r>
              <a:rPr lang="en-US" altLang="ko-KR" sz="2400" dirty="0">
                <a:ea typeface="세종학당 본문체" panose="020B0503000000000000"/>
              </a:rPr>
              <a:t>,</a:t>
            </a:r>
            <a:r>
              <a:rPr lang="ko-KR" altLang="en-US" sz="2400" dirty="0">
                <a:ea typeface="세종학당 본문체" panose="020B0503000000000000"/>
              </a:rPr>
              <a:t>태평소</a:t>
            </a:r>
            <a:r>
              <a:rPr lang="en-US" altLang="ko-KR" sz="2400" dirty="0">
                <a:ea typeface="세종학당 본문체" panose="020B0503000000000000"/>
              </a:rPr>
              <a:t>,</a:t>
            </a:r>
            <a:r>
              <a:rPr lang="ko-KR" altLang="en-US" sz="2400" dirty="0">
                <a:ea typeface="세종학당 본문체" panose="020B0503000000000000"/>
              </a:rPr>
              <a:t>단소</a:t>
            </a:r>
            <a:r>
              <a:rPr lang="en-US" altLang="ko-KR" sz="2400" dirty="0">
                <a:ea typeface="세종학당 본문체" panose="020B0503000000000000"/>
              </a:rPr>
              <a:t>,</a:t>
            </a:r>
            <a:r>
              <a:rPr lang="ko-KR" altLang="en-US" sz="2400" dirty="0">
                <a:ea typeface="세종학당 본문체" panose="020B0503000000000000"/>
              </a:rPr>
              <a:t>생황</a:t>
            </a:r>
            <a:r>
              <a:rPr lang="en-US" altLang="ko-KR" sz="2400" dirty="0">
                <a:ea typeface="세종학당 본문체" panose="020B0503000000000000"/>
              </a:rPr>
              <a:t>,</a:t>
            </a:r>
            <a:r>
              <a:rPr lang="ko-KR" altLang="en-US" sz="2400" dirty="0">
                <a:ea typeface="세종학당 본문체" panose="020B0503000000000000"/>
              </a:rPr>
              <a:t>나발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18EE111-A487-CEB1-3844-2F5C0CD59E61}"/>
              </a:ext>
            </a:extLst>
          </p:cNvPr>
          <p:cNvSpPr txBox="1"/>
          <p:nvPr/>
        </p:nvSpPr>
        <p:spPr>
          <a:xfrm>
            <a:off x="7493114" y="4966989"/>
            <a:ext cx="2569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ea typeface="세종학당 본문체" panose="020B0503000000000000"/>
              </a:rPr>
              <a:t>장구</a:t>
            </a:r>
            <a:r>
              <a:rPr lang="en-US" altLang="ko-KR" sz="2400" dirty="0">
                <a:ea typeface="세종학당 본문체" panose="020B0503000000000000"/>
              </a:rPr>
              <a:t>,</a:t>
            </a:r>
            <a:r>
              <a:rPr lang="ko-KR" altLang="en-US" sz="2400" dirty="0">
                <a:ea typeface="세종학당 본문체" panose="020B0503000000000000"/>
              </a:rPr>
              <a:t>북</a:t>
            </a:r>
            <a:r>
              <a:rPr lang="en-US" altLang="ko-KR" sz="2400" dirty="0">
                <a:ea typeface="세종학당 본문체" panose="020B0503000000000000"/>
              </a:rPr>
              <a:t>,</a:t>
            </a:r>
            <a:r>
              <a:rPr lang="ko-KR" altLang="en-US" sz="2400" dirty="0">
                <a:ea typeface="세종학당 본문체" panose="020B0503000000000000"/>
              </a:rPr>
              <a:t>꽹과리</a:t>
            </a:r>
            <a:r>
              <a:rPr lang="en-US" altLang="ko-KR" sz="2400" dirty="0">
                <a:ea typeface="세종학당 본문체" panose="020B0503000000000000"/>
              </a:rPr>
              <a:t>,</a:t>
            </a:r>
            <a:r>
              <a:rPr lang="ko-KR" altLang="en-US" sz="2400" dirty="0">
                <a:ea typeface="세종학당 본문체" panose="020B0503000000000000"/>
              </a:rPr>
              <a:t>징</a:t>
            </a:r>
          </a:p>
        </p:txBody>
      </p:sp>
    </p:spTree>
    <p:extLst>
      <p:ext uri="{BB962C8B-B14F-4D97-AF65-F5344CB8AC3E}">
        <p14:creationId xmlns:p14="http://schemas.microsoft.com/office/powerpoint/2010/main" val="201273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2583E71-D163-19EE-FDD6-73D1FDD3B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직사각형, 사진 액자, 프레임이(가) 표시된 사진&#10;&#10;자동 생성된 설명">
            <a:extLst>
              <a:ext uri="{FF2B5EF4-FFF2-40B4-BE49-F238E27FC236}">
                <a16:creationId xmlns:a16="http://schemas.microsoft.com/office/drawing/2014/main" xmlns="" id="{86F0EA47-8027-5EDF-EA94-667F35BF3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96"/>
            <a:ext cx="17556163" cy="987534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6396C73-4239-4CD1-8DDB-F1FFB6D007C4}"/>
              </a:ext>
            </a:extLst>
          </p:cNvPr>
          <p:cNvSpPr/>
          <p:nvPr/>
        </p:nvSpPr>
        <p:spPr>
          <a:xfrm>
            <a:off x="2341379" y="9322824"/>
            <a:ext cx="11986949" cy="45719"/>
          </a:xfrm>
          <a:prstGeom prst="rect">
            <a:avLst/>
          </a:prstGeom>
          <a:solidFill>
            <a:srgbClr val="D8C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63991D16-85C9-7583-162B-B0F3F5916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316560"/>
              </p:ext>
            </p:extLst>
          </p:nvPr>
        </p:nvGraphicFramePr>
        <p:xfrm>
          <a:off x="889925" y="1108778"/>
          <a:ext cx="15776310" cy="71057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58770">
                  <a:extLst>
                    <a:ext uri="{9D8B030D-6E8A-4147-A177-3AD203B41FA5}">
                      <a16:colId xmlns:a16="http://schemas.microsoft.com/office/drawing/2014/main" xmlns="" val="1289529319"/>
                    </a:ext>
                  </a:extLst>
                </a:gridCol>
                <a:gridCol w="5258770">
                  <a:extLst>
                    <a:ext uri="{9D8B030D-6E8A-4147-A177-3AD203B41FA5}">
                      <a16:colId xmlns:a16="http://schemas.microsoft.com/office/drawing/2014/main" xmlns="" val="3083595398"/>
                    </a:ext>
                  </a:extLst>
                </a:gridCol>
                <a:gridCol w="5258770">
                  <a:extLst>
                    <a:ext uri="{9D8B030D-6E8A-4147-A177-3AD203B41FA5}">
                      <a16:colId xmlns:a16="http://schemas.microsoft.com/office/drawing/2014/main" xmlns="" val="409481294"/>
                    </a:ext>
                  </a:extLst>
                </a:gridCol>
              </a:tblGrid>
              <a:tr h="955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spc="600" dirty="0" err="1"/>
                        <a:t>구음</a:t>
                      </a:r>
                      <a:endParaRPr lang="ko-KR" altLang="en-US" sz="3600" spc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spc="600" dirty="0"/>
                        <a:t>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spc="600" dirty="0"/>
                        <a:t>주법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49482395"/>
                  </a:ext>
                </a:extLst>
              </a:tr>
              <a:tr h="955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400" b="1" kern="0" spc="0" dirty="0">
                          <a:solidFill>
                            <a:srgbClr val="000000"/>
                          </a:solidFill>
                          <a:effectLst/>
                        </a:rPr>
                        <a:t>⦶</a:t>
                      </a:r>
                      <a:endParaRPr lang="ko-KR" alt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800" kern="0" spc="0" dirty="0">
                          <a:solidFill>
                            <a:srgbClr val="000000"/>
                          </a:solidFill>
                          <a:effectLst/>
                        </a:rPr>
                        <a:t>북편과 </a:t>
                      </a:r>
                      <a:r>
                        <a:rPr lang="ko-KR" altLang="en-US" sz="2800" kern="0" spc="0" dirty="0" err="1">
                          <a:solidFill>
                            <a:srgbClr val="000000"/>
                          </a:solidFill>
                          <a:effectLst/>
                        </a:rPr>
                        <a:t>채편을</a:t>
                      </a:r>
                      <a:r>
                        <a:rPr lang="ko-KR" altLang="en-US" sz="2800" kern="0" spc="0" dirty="0">
                          <a:solidFill>
                            <a:srgbClr val="000000"/>
                          </a:solidFill>
                          <a:effectLst/>
                        </a:rPr>
                        <a:t> 동시에 치는 것</a:t>
                      </a:r>
                      <a:endParaRPr lang="en-US" altLang="ko-KR" sz="2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세종학당 본문체" panose="020B0503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3361717"/>
                  </a:ext>
                </a:extLst>
              </a:tr>
              <a:tr h="955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덩</a:t>
                      </a:r>
                      <a:r>
                        <a:rPr lang="en-US" altLang="ko-KR" sz="2800" dirty="0"/>
                        <a:t>,</a:t>
                      </a:r>
                      <a:r>
                        <a:rPr lang="ko-KR" altLang="en-US" sz="2800" dirty="0"/>
                        <a:t>떡</a:t>
                      </a:r>
                      <a:r>
                        <a:rPr lang="en-US" altLang="ko-KR" sz="2800" dirty="0"/>
                        <a:t>,</a:t>
                      </a:r>
                      <a:r>
                        <a:rPr lang="ko-KR" altLang="en-US" sz="2800" dirty="0"/>
                        <a:t>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he-IL" altLang="ko-KR" sz="5400" dirty="0"/>
                        <a:t>׀</a:t>
                      </a:r>
                      <a:endParaRPr lang="ko-KR" altLang="en-US" sz="5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/>
                        <a:t>열채로</a:t>
                      </a:r>
                      <a:r>
                        <a:rPr lang="ko-KR" altLang="en-US" sz="2800" dirty="0"/>
                        <a:t> </a:t>
                      </a:r>
                      <a:r>
                        <a:rPr lang="ko-KR" altLang="en-US" sz="2800" dirty="0" err="1"/>
                        <a:t>채편을</a:t>
                      </a:r>
                      <a:r>
                        <a:rPr lang="ko-KR" altLang="en-US" sz="2800" dirty="0"/>
                        <a:t> 치는 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97644871"/>
                  </a:ext>
                </a:extLst>
              </a:tr>
              <a:tr h="955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기덕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/>
                        <a:t>İ</a:t>
                      </a:r>
                      <a:endParaRPr lang="ko-KR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/>
                        <a:t>채편에</a:t>
                      </a:r>
                      <a:r>
                        <a:rPr lang="ko-KR" altLang="en-US" sz="2800" dirty="0"/>
                        <a:t> 짧은 앞꾸밈음을 붙인 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5259614"/>
                  </a:ext>
                </a:extLst>
              </a:tr>
              <a:tr h="955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궁</a:t>
                      </a:r>
                      <a:r>
                        <a:rPr lang="en-US" altLang="ko-KR" sz="2800" dirty="0"/>
                        <a:t>,</a:t>
                      </a:r>
                      <a:r>
                        <a:rPr lang="ko-KR" altLang="en-US" sz="2800" dirty="0"/>
                        <a:t>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0" dirty="0"/>
                        <a:t>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맨손 또는 </a:t>
                      </a:r>
                      <a:r>
                        <a:rPr lang="ko-KR" altLang="en-US" sz="2800" dirty="0" err="1"/>
                        <a:t>궁채로</a:t>
                      </a:r>
                      <a:r>
                        <a:rPr lang="ko-KR" altLang="en-US" sz="2800" dirty="0"/>
                        <a:t> 북편을 치는 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86070895"/>
                  </a:ext>
                </a:extLst>
              </a:tr>
              <a:tr h="955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/>
                        <a:t>더러러러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0" dirty="0"/>
                        <a:t>┋</a:t>
                      </a:r>
                    </a:p>
                    <a:p>
                      <a:pPr algn="ctr" latinLnBrk="1"/>
                      <a:endParaRPr lang="ko-KR" altLang="en-US" sz="2800" dirty="0"/>
                    </a:p>
                  </a:txBody>
                  <a:tcPr marT="288000" anchor="b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/>
                        <a:t>열채의</a:t>
                      </a:r>
                      <a:r>
                        <a:rPr lang="ko-KR" altLang="en-US" sz="2800" dirty="0"/>
                        <a:t> 탄력을 이용하여 </a:t>
                      </a:r>
                      <a:r>
                        <a:rPr lang="ko-KR" altLang="en-US" sz="2800" dirty="0" err="1"/>
                        <a:t>채편을</a:t>
                      </a:r>
                      <a:r>
                        <a:rPr lang="ko-KR" altLang="en-US" sz="2800" dirty="0"/>
                        <a:t> 굴려 소리 내는 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20623239"/>
                  </a:ext>
                </a:extLst>
              </a:tr>
              <a:tr h="955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chemeClr val="tx1"/>
                          </a:solidFill>
                        </a:rPr>
                        <a:t>▪</a:t>
                      </a:r>
                    </a:p>
                  </a:txBody>
                  <a:tcPr marT="28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/>
                        <a:t>열채의</a:t>
                      </a:r>
                      <a:r>
                        <a:rPr lang="ko-KR" altLang="en-US" sz="2800" dirty="0"/>
                        <a:t> 끝으로 </a:t>
                      </a:r>
                      <a:r>
                        <a:rPr lang="ko-KR" altLang="en-US" sz="2800" dirty="0" err="1"/>
                        <a:t>채편을</a:t>
                      </a:r>
                      <a:r>
                        <a:rPr lang="ko-KR" altLang="en-US" sz="2800" dirty="0"/>
                        <a:t> 찍어 </a:t>
                      </a:r>
                      <a:endParaRPr lang="en-US" altLang="ko-KR" sz="2800" dirty="0"/>
                    </a:p>
                    <a:p>
                      <a:pPr algn="ctr" latinLnBrk="1"/>
                      <a:r>
                        <a:rPr lang="ko-KR" altLang="en-US" sz="2800" dirty="0"/>
                        <a:t>주는 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96064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8556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90BDB83-A21D-CCFF-A131-B13004F47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직사각형, 사진 액자, 프레임이(가) 표시된 사진&#10;&#10;자동 생성된 설명">
            <a:extLst>
              <a:ext uri="{FF2B5EF4-FFF2-40B4-BE49-F238E27FC236}">
                <a16:creationId xmlns:a16="http://schemas.microsoft.com/office/drawing/2014/main" xmlns="" id="{683DD749-0437-9AE3-F9FC-EF2127A96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6"/>
            <a:ext cx="17556163" cy="98753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5A0CA37-071A-BE72-9C92-DB35FA90EA62}"/>
              </a:ext>
            </a:extLst>
          </p:cNvPr>
          <p:cNvSpPr txBox="1"/>
          <p:nvPr/>
        </p:nvSpPr>
        <p:spPr>
          <a:xfrm>
            <a:off x="684028" y="545572"/>
            <a:ext cx="125614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latin typeface="세종학당 본문체" panose="020B0503000000000000" pitchFamily="50" charset="-127"/>
                <a:ea typeface="세종학당 본문체" panose="020B0503000000000000" pitchFamily="50" charset="-127"/>
              </a:rPr>
              <a:t>궁중음악의 장단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9670318-D008-75A1-4EB7-92377B6CF0F2}"/>
              </a:ext>
            </a:extLst>
          </p:cNvPr>
          <p:cNvSpPr/>
          <p:nvPr/>
        </p:nvSpPr>
        <p:spPr>
          <a:xfrm>
            <a:off x="555441" y="1377388"/>
            <a:ext cx="11986949" cy="45719"/>
          </a:xfrm>
          <a:prstGeom prst="rect">
            <a:avLst/>
          </a:prstGeom>
          <a:solidFill>
            <a:srgbClr val="D8C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A0E1164-465E-C9C5-89F6-AF06D58E1FF8}"/>
              </a:ext>
            </a:extLst>
          </p:cNvPr>
          <p:cNvSpPr txBox="1"/>
          <p:nvPr/>
        </p:nvSpPr>
        <p:spPr>
          <a:xfrm>
            <a:off x="5643563" y="732150"/>
            <a:ext cx="5388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국가나 왕실의 공식 의전음악</a:t>
            </a:r>
            <a:endParaRPr lang="en-US" altLang="ko-KR" sz="3200" dirty="0"/>
          </a:p>
        </p:txBody>
      </p:sp>
      <p:pic>
        <p:nvPicPr>
          <p:cNvPr id="4" name="그림 3">
            <a:hlinkClick r:id="rId4"/>
            <a:extLst>
              <a:ext uri="{FF2B5EF4-FFF2-40B4-BE49-F238E27FC236}">
                <a16:creationId xmlns:a16="http://schemas.microsoft.com/office/drawing/2014/main" xmlns="" id="{3B1B2568-0907-1F80-6090-6AFC0A775D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0338" y="2799999"/>
            <a:ext cx="11986949" cy="67526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7CC1A91-A9F5-2520-D10C-02DF44A3C26D}"/>
              </a:ext>
            </a:extLst>
          </p:cNvPr>
          <p:cNvSpPr txBox="1"/>
          <p:nvPr/>
        </p:nvSpPr>
        <p:spPr>
          <a:xfrm>
            <a:off x="5543060" y="1831326"/>
            <a:ext cx="6470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종묘제례악      문묘제례악    사직제례악 </a:t>
            </a:r>
          </a:p>
        </p:txBody>
      </p:sp>
    </p:spTree>
    <p:extLst>
      <p:ext uri="{BB962C8B-B14F-4D97-AF65-F5344CB8AC3E}">
        <p14:creationId xmlns:p14="http://schemas.microsoft.com/office/powerpoint/2010/main" val="27552394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39DA44E-E1FE-4EAA-803B-B4E10A545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직사각형, 사진 액자, 프레임이(가) 표시된 사진&#10;&#10;자동 생성된 설명">
            <a:extLst>
              <a:ext uri="{FF2B5EF4-FFF2-40B4-BE49-F238E27FC236}">
                <a16:creationId xmlns:a16="http://schemas.microsoft.com/office/drawing/2014/main" xmlns="" id="{483B40A9-FC32-74B9-6F26-0D1E0E500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163" cy="98753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F756F6B-1DFF-DD28-3F05-F9E959B15581}"/>
              </a:ext>
            </a:extLst>
          </p:cNvPr>
          <p:cNvSpPr txBox="1"/>
          <p:nvPr/>
        </p:nvSpPr>
        <p:spPr>
          <a:xfrm>
            <a:off x="741179" y="607947"/>
            <a:ext cx="125614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latin typeface="세종학당 본문체" panose="020B0503000000000000" pitchFamily="50" charset="-127"/>
                <a:ea typeface="세종학당 본문체" panose="020B0503000000000000" pitchFamily="50" charset="-127"/>
              </a:rPr>
              <a:t>풍류음악의 장단      </a:t>
            </a:r>
            <a:r>
              <a:rPr lang="ko-KR" altLang="en-US" sz="3200" dirty="0">
                <a:latin typeface="세종학당 본문체" panose="020B0503000000000000" pitchFamily="50" charset="-127"/>
                <a:ea typeface="세종학당 본문체" panose="020B0503000000000000" pitchFamily="50" charset="-127"/>
              </a:rPr>
              <a:t>양반들에 의하여 연주된 음악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F214EC1-4D87-8815-F9E4-0AC9E00CCAA9}"/>
              </a:ext>
            </a:extLst>
          </p:cNvPr>
          <p:cNvSpPr/>
          <p:nvPr/>
        </p:nvSpPr>
        <p:spPr>
          <a:xfrm>
            <a:off x="555441" y="1377388"/>
            <a:ext cx="11986949" cy="45719"/>
          </a:xfrm>
          <a:prstGeom prst="rect">
            <a:avLst/>
          </a:prstGeom>
          <a:solidFill>
            <a:srgbClr val="D8C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hlinkClick r:id="rId4"/>
            <a:extLst>
              <a:ext uri="{FF2B5EF4-FFF2-40B4-BE49-F238E27FC236}">
                <a16:creationId xmlns:a16="http://schemas.microsoft.com/office/drawing/2014/main" xmlns="" id="{E6C6D47B-3033-F912-7E49-093AE21AC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7369" y="2957513"/>
            <a:ext cx="6048375" cy="60150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ECB9DF8-7594-264B-468D-AE5188CD79FE}"/>
              </a:ext>
            </a:extLst>
          </p:cNvPr>
          <p:cNvSpPr txBox="1"/>
          <p:nvPr/>
        </p:nvSpPr>
        <p:spPr>
          <a:xfrm>
            <a:off x="942975" y="1985963"/>
            <a:ext cx="15430827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300" dirty="0">
                <a:ea typeface="세종학당 본문체" panose="020B0503000000000000"/>
              </a:rPr>
              <a:t>풍류방에서 주로 연주하던 풍류음악의 장단은 기악곡과 성악곡으로 나누어 볼 수 있다</a:t>
            </a:r>
            <a:r>
              <a:rPr lang="en-US" altLang="ko-KR" sz="2800" spc="300" dirty="0">
                <a:ea typeface="세종학당 본문체" panose="020B0503000000000000"/>
              </a:rPr>
              <a:t>.</a:t>
            </a:r>
          </a:p>
          <a:p>
            <a:r>
              <a:rPr lang="ko-KR" altLang="en-US" sz="2800" spc="300" dirty="0">
                <a:ea typeface="세종학당 본문체" panose="020B0503000000000000"/>
              </a:rPr>
              <a:t>기악곡은 </a:t>
            </a:r>
            <a:r>
              <a:rPr lang="en-US" altLang="ko-KR" sz="2800" spc="300" dirty="0">
                <a:ea typeface="세종학당 본문체" panose="020B0503000000000000"/>
              </a:rPr>
              <a:t>&lt;</a:t>
            </a:r>
            <a:r>
              <a:rPr lang="ko-KR" altLang="en-US" sz="2800" spc="300" dirty="0">
                <a:ea typeface="세종학당 본문체" panose="020B0503000000000000"/>
              </a:rPr>
              <a:t>영산회상</a:t>
            </a:r>
            <a:r>
              <a:rPr lang="en-US" altLang="ko-KR" sz="2800" spc="300" dirty="0">
                <a:ea typeface="세종학당 본문체" panose="020B0503000000000000"/>
              </a:rPr>
              <a:t>&gt; </a:t>
            </a:r>
            <a:r>
              <a:rPr lang="ko-KR" altLang="en-US" sz="2800" spc="300" dirty="0">
                <a:ea typeface="세종학당 본문체" panose="020B0503000000000000"/>
              </a:rPr>
              <a:t>계통과 </a:t>
            </a:r>
            <a:r>
              <a:rPr lang="en-US" altLang="ko-KR" sz="2800" spc="300" dirty="0">
                <a:ea typeface="세종학당 본문체" panose="020B0503000000000000"/>
              </a:rPr>
              <a:t>&lt;</a:t>
            </a:r>
            <a:r>
              <a:rPr lang="ko-KR" altLang="en-US" sz="2800" spc="300" dirty="0" err="1">
                <a:ea typeface="세종학당 본문체" panose="020B0503000000000000"/>
              </a:rPr>
              <a:t>보허자</a:t>
            </a:r>
            <a:r>
              <a:rPr lang="en-US" altLang="ko-KR" sz="2800" spc="300" dirty="0">
                <a:ea typeface="세종학당 본문체" panose="020B0503000000000000"/>
              </a:rPr>
              <a:t>&gt; </a:t>
            </a:r>
            <a:r>
              <a:rPr lang="ko-KR" altLang="en-US" sz="2800" spc="300" dirty="0">
                <a:ea typeface="세종학당 본문체" panose="020B0503000000000000"/>
              </a:rPr>
              <a:t>계통의 음악이 있으며</a:t>
            </a:r>
            <a:endParaRPr lang="en-US" altLang="ko-KR" sz="2800" spc="300" dirty="0">
              <a:ea typeface="세종학당 본문체" panose="020B0503000000000000"/>
            </a:endParaRPr>
          </a:p>
          <a:p>
            <a:r>
              <a:rPr lang="ko-KR" altLang="en-US" sz="2800" spc="300" dirty="0">
                <a:ea typeface="세종학당 본문체" panose="020B0503000000000000"/>
              </a:rPr>
              <a:t>성악곡을 대표하는 음악은 가곡이다</a:t>
            </a:r>
            <a:r>
              <a:rPr lang="en-US" altLang="ko-KR" sz="2800" spc="300" dirty="0">
                <a:ea typeface="세종학당 본문체" panose="020B0503000000000000"/>
              </a:rPr>
              <a:t>.</a:t>
            </a:r>
          </a:p>
          <a:p>
            <a:endParaRPr lang="en-US" altLang="ko-KR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15523242-B661-4BDA-1E08-0D832284A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724999"/>
              </p:ext>
            </p:extLst>
          </p:nvPr>
        </p:nvGraphicFramePr>
        <p:xfrm>
          <a:off x="942974" y="6123889"/>
          <a:ext cx="9437424" cy="688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839">
                  <a:extLst>
                    <a:ext uri="{9D8B030D-6E8A-4147-A177-3AD203B41FA5}">
                      <a16:colId xmlns:a16="http://schemas.microsoft.com/office/drawing/2014/main" xmlns="" val="2674379674"/>
                    </a:ext>
                  </a:extLst>
                </a:gridCol>
                <a:gridCol w="589839">
                  <a:extLst>
                    <a:ext uri="{9D8B030D-6E8A-4147-A177-3AD203B41FA5}">
                      <a16:colId xmlns:a16="http://schemas.microsoft.com/office/drawing/2014/main" xmlns="" val="1522005709"/>
                    </a:ext>
                  </a:extLst>
                </a:gridCol>
                <a:gridCol w="589839">
                  <a:extLst>
                    <a:ext uri="{9D8B030D-6E8A-4147-A177-3AD203B41FA5}">
                      <a16:colId xmlns:a16="http://schemas.microsoft.com/office/drawing/2014/main" xmlns="" val="2823764093"/>
                    </a:ext>
                  </a:extLst>
                </a:gridCol>
                <a:gridCol w="589839">
                  <a:extLst>
                    <a:ext uri="{9D8B030D-6E8A-4147-A177-3AD203B41FA5}">
                      <a16:colId xmlns:a16="http://schemas.microsoft.com/office/drawing/2014/main" xmlns="" val="3618959688"/>
                    </a:ext>
                  </a:extLst>
                </a:gridCol>
                <a:gridCol w="589839">
                  <a:extLst>
                    <a:ext uri="{9D8B030D-6E8A-4147-A177-3AD203B41FA5}">
                      <a16:colId xmlns:a16="http://schemas.microsoft.com/office/drawing/2014/main" xmlns="" val="3637587250"/>
                    </a:ext>
                  </a:extLst>
                </a:gridCol>
                <a:gridCol w="589839">
                  <a:extLst>
                    <a:ext uri="{9D8B030D-6E8A-4147-A177-3AD203B41FA5}">
                      <a16:colId xmlns:a16="http://schemas.microsoft.com/office/drawing/2014/main" xmlns="" val="285971407"/>
                    </a:ext>
                  </a:extLst>
                </a:gridCol>
                <a:gridCol w="589839">
                  <a:extLst>
                    <a:ext uri="{9D8B030D-6E8A-4147-A177-3AD203B41FA5}">
                      <a16:colId xmlns:a16="http://schemas.microsoft.com/office/drawing/2014/main" xmlns="" val="144837269"/>
                    </a:ext>
                  </a:extLst>
                </a:gridCol>
                <a:gridCol w="589839">
                  <a:extLst>
                    <a:ext uri="{9D8B030D-6E8A-4147-A177-3AD203B41FA5}">
                      <a16:colId xmlns:a16="http://schemas.microsoft.com/office/drawing/2014/main" xmlns="" val="2428907798"/>
                    </a:ext>
                  </a:extLst>
                </a:gridCol>
                <a:gridCol w="589839">
                  <a:extLst>
                    <a:ext uri="{9D8B030D-6E8A-4147-A177-3AD203B41FA5}">
                      <a16:colId xmlns:a16="http://schemas.microsoft.com/office/drawing/2014/main" xmlns="" val="2658685219"/>
                    </a:ext>
                  </a:extLst>
                </a:gridCol>
                <a:gridCol w="589839">
                  <a:extLst>
                    <a:ext uri="{9D8B030D-6E8A-4147-A177-3AD203B41FA5}">
                      <a16:colId xmlns:a16="http://schemas.microsoft.com/office/drawing/2014/main" xmlns="" val="3991015082"/>
                    </a:ext>
                  </a:extLst>
                </a:gridCol>
                <a:gridCol w="589839">
                  <a:extLst>
                    <a:ext uri="{9D8B030D-6E8A-4147-A177-3AD203B41FA5}">
                      <a16:colId xmlns:a16="http://schemas.microsoft.com/office/drawing/2014/main" xmlns="" val="3663022489"/>
                    </a:ext>
                  </a:extLst>
                </a:gridCol>
                <a:gridCol w="589839">
                  <a:extLst>
                    <a:ext uri="{9D8B030D-6E8A-4147-A177-3AD203B41FA5}">
                      <a16:colId xmlns:a16="http://schemas.microsoft.com/office/drawing/2014/main" xmlns="" val="2943723441"/>
                    </a:ext>
                  </a:extLst>
                </a:gridCol>
                <a:gridCol w="589839">
                  <a:extLst>
                    <a:ext uri="{9D8B030D-6E8A-4147-A177-3AD203B41FA5}">
                      <a16:colId xmlns:a16="http://schemas.microsoft.com/office/drawing/2014/main" xmlns="" val="2684072920"/>
                    </a:ext>
                  </a:extLst>
                </a:gridCol>
                <a:gridCol w="589839">
                  <a:extLst>
                    <a:ext uri="{9D8B030D-6E8A-4147-A177-3AD203B41FA5}">
                      <a16:colId xmlns:a16="http://schemas.microsoft.com/office/drawing/2014/main" xmlns="" val="3743968165"/>
                    </a:ext>
                  </a:extLst>
                </a:gridCol>
                <a:gridCol w="589839">
                  <a:extLst>
                    <a:ext uri="{9D8B030D-6E8A-4147-A177-3AD203B41FA5}">
                      <a16:colId xmlns:a16="http://schemas.microsoft.com/office/drawing/2014/main" xmlns="" val="1650781314"/>
                    </a:ext>
                  </a:extLst>
                </a:gridCol>
                <a:gridCol w="589839">
                  <a:extLst>
                    <a:ext uri="{9D8B030D-6E8A-4147-A177-3AD203B41FA5}">
                      <a16:colId xmlns:a16="http://schemas.microsoft.com/office/drawing/2014/main" xmlns="" val="4001798087"/>
                    </a:ext>
                  </a:extLst>
                </a:gridCol>
              </a:tblGrid>
              <a:tr h="6887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200" b="1" kern="0" spc="0" dirty="0">
                          <a:solidFill>
                            <a:schemeClr val="tx1"/>
                          </a:solidFill>
                          <a:effectLst/>
                        </a:rPr>
                        <a:t>⦶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dirty="0">
                          <a:solidFill>
                            <a:schemeClr val="tx1"/>
                          </a:solidFill>
                          <a:latin typeface="Yu Mincho" panose="02020400000000000000" pitchFamily="18" charset="-128"/>
                        </a:rPr>
                        <a:t>┋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solidFill>
                            <a:schemeClr val="tx1"/>
                          </a:solidFill>
                        </a:rPr>
                        <a:t>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he-IL" altLang="ko-KR" sz="3200" dirty="0">
                          <a:solidFill>
                            <a:schemeClr val="tx1"/>
                          </a:solidFill>
                        </a:rPr>
                        <a:t>׀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İ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solidFill>
                            <a:schemeClr val="tx1"/>
                          </a:solidFill>
                        </a:rPr>
                        <a:t>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solidFill>
                            <a:schemeClr val="tx1"/>
                          </a:solidFill>
                        </a:rPr>
                        <a:t>▪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200" b="1" kern="0" spc="0" dirty="0">
                          <a:solidFill>
                            <a:schemeClr val="tx1"/>
                          </a:solidFill>
                          <a:effectLst/>
                        </a:rPr>
                        <a:t>⦶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solidFill>
                            <a:schemeClr val="tx1"/>
                          </a:solidFill>
                          <a:latin typeface="Yu Mincho" panose="02020400000000000000" pitchFamily="18" charset="-128"/>
                        </a:rPr>
                        <a:t>┋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solidFill>
                            <a:schemeClr val="tx1"/>
                          </a:solidFill>
                        </a:rPr>
                        <a:t>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2538774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7D2939E-C13B-A687-9401-FE12C2F94F7F}"/>
              </a:ext>
            </a:extLst>
          </p:cNvPr>
          <p:cNvSpPr txBox="1"/>
          <p:nvPr/>
        </p:nvSpPr>
        <p:spPr>
          <a:xfrm>
            <a:off x="842960" y="5480978"/>
            <a:ext cx="4543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a typeface="세종학당 본문체" panose="020B0503000000000000"/>
              </a:rPr>
              <a:t>16</a:t>
            </a:r>
            <a:r>
              <a:rPr lang="ko-KR" altLang="en-US" sz="2800" dirty="0" err="1">
                <a:ea typeface="세종학당 본문체" panose="020B0503000000000000"/>
              </a:rPr>
              <a:t>박장단</a:t>
            </a:r>
            <a:r>
              <a:rPr lang="ko-KR" altLang="en-US" sz="2800" dirty="0">
                <a:ea typeface="세종학당 본문체" panose="020B0503000000000000"/>
              </a:rPr>
              <a:t> </a:t>
            </a:r>
            <a:r>
              <a:rPr lang="en-US" altLang="ko-KR" sz="2800" dirty="0">
                <a:ea typeface="세종학당 본문체" panose="020B0503000000000000"/>
              </a:rPr>
              <a:t>(</a:t>
            </a:r>
            <a:r>
              <a:rPr lang="ko-KR" altLang="en-US" sz="2800" dirty="0">
                <a:ea typeface="세종학당 본문체" panose="020B0503000000000000"/>
              </a:rPr>
              <a:t>가곡의 기본 장단</a:t>
            </a:r>
            <a:r>
              <a:rPr lang="en-US" altLang="ko-KR" sz="2800" dirty="0">
                <a:ea typeface="세종학당 본문체" panose="020B0503000000000000"/>
              </a:rPr>
              <a:t>)</a:t>
            </a:r>
            <a:endParaRPr lang="ko-KR" altLang="en-US" sz="2800" dirty="0">
              <a:ea typeface="세종학당 본문체" panose="020B050300000000000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3E72673-3ACE-6CF9-9B92-DD0FFDFB5985}"/>
              </a:ext>
            </a:extLst>
          </p:cNvPr>
          <p:cNvSpPr txBox="1"/>
          <p:nvPr/>
        </p:nvSpPr>
        <p:spPr>
          <a:xfrm>
            <a:off x="942974" y="7282411"/>
            <a:ext cx="416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</a:t>
            </a:r>
            <a:r>
              <a:rPr lang="ko-KR" altLang="en-US" sz="2800" dirty="0" err="1"/>
              <a:t>박장단</a:t>
            </a:r>
            <a:r>
              <a:rPr lang="ko-KR" altLang="en-US" sz="2800" dirty="0"/>
              <a:t> </a:t>
            </a:r>
            <a:r>
              <a:rPr lang="en-US" altLang="ko-KR" sz="2800" dirty="0"/>
              <a:t>(</a:t>
            </a:r>
            <a:r>
              <a:rPr lang="ko-KR" altLang="en-US" sz="2800" dirty="0"/>
              <a:t>가곡의 </a:t>
            </a:r>
            <a:r>
              <a:rPr lang="ko-KR" altLang="en-US" sz="2800" dirty="0" err="1"/>
              <a:t>편장단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xmlns="" id="{AA09A1F2-7EAF-3919-D0C6-8EC322219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961688"/>
              </p:ext>
            </p:extLst>
          </p:nvPr>
        </p:nvGraphicFramePr>
        <p:xfrm>
          <a:off x="942974" y="7876082"/>
          <a:ext cx="5943600" cy="688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xmlns="" val="223074636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xmlns="" val="264513733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xmlns="" val="3585744045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xmlns="" val="428466419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xmlns="" val="153558536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xmlns="" val="62770309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xmlns="" val="2894177315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xmlns="" val="208770611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xmlns="" val="336018681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xmlns="" val="3440264381"/>
                    </a:ext>
                  </a:extLst>
                </a:gridCol>
              </a:tblGrid>
              <a:tr h="6887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200" b="1" kern="0" spc="0" dirty="0">
                          <a:solidFill>
                            <a:schemeClr val="tx1"/>
                          </a:solidFill>
                          <a:effectLst/>
                        </a:rPr>
                        <a:t>⦶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200" b="1" dirty="0">
                          <a:solidFill>
                            <a:schemeClr val="tx1"/>
                          </a:solidFill>
                          <a:latin typeface="Yu Mincho" panose="02020400000000000000" pitchFamily="18" charset="-128"/>
                        </a:rPr>
                        <a:t>┋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200" dirty="0">
                          <a:solidFill>
                            <a:schemeClr val="tx1"/>
                          </a:solidFill>
                        </a:rPr>
                        <a:t>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altLang="ko-KR" sz="3200" dirty="0">
                          <a:solidFill>
                            <a:schemeClr val="tx1"/>
                          </a:solidFill>
                        </a:rPr>
                        <a:t>׀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İ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200" dirty="0">
                          <a:solidFill>
                            <a:schemeClr val="tx1"/>
                          </a:solidFill>
                        </a:rPr>
                        <a:t>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200" dirty="0">
                          <a:solidFill>
                            <a:schemeClr val="tx1"/>
                          </a:solidFill>
                        </a:rPr>
                        <a:t>▪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200" b="1" kern="0" spc="0" dirty="0">
                          <a:solidFill>
                            <a:schemeClr val="tx1"/>
                          </a:solidFill>
                          <a:effectLst/>
                        </a:rPr>
                        <a:t>⦶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200" dirty="0">
                          <a:solidFill>
                            <a:schemeClr val="tx1"/>
                          </a:solidFill>
                          <a:latin typeface="Yu Mincho" panose="02020400000000000000" pitchFamily="18" charset="-128"/>
                        </a:rPr>
                        <a:t>┋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200" dirty="0">
                          <a:solidFill>
                            <a:schemeClr val="tx1"/>
                          </a:solidFill>
                        </a:rPr>
                        <a:t>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0342476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0BC5E5D-473E-B763-9884-470A8085AEC5}"/>
              </a:ext>
            </a:extLst>
          </p:cNvPr>
          <p:cNvSpPr txBox="1"/>
          <p:nvPr/>
        </p:nvSpPr>
        <p:spPr>
          <a:xfrm>
            <a:off x="842960" y="3640014"/>
            <a:ext cx="5820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ea typeface="세종학당 본문체" panose="020B0503000000000000"/>
              </a:rPr>
              <a:t>영산회상 중 </a:t>
            </a:r>
            <a:r>
              <a:rPr lang="ko-KR" altLang="en-US" sz="2800" dirty="0" err="1">
                <a:ea typeface="세종학당 본문체" panose="020B0503000000000000"/>
              </a:rPr>
              <a:t>상령산</a:t>
            </a:r>
            <a:r>
              <a:rPr lang="en-US" altLang="ko-KR" sz="2800" dirty="0">
                <a:ea typeface="세종학당 본문체" panose="020B0503000000000000"/>
              </a:rPr>
              <a:t>,</a:t>
            </a:r>
            <a:r>
              <a:rPr lang="ko-KR" altLang="en-US" sz="2800" dirty="0" err="1">
                <a:ea typeface="세종학당 본문체" panose="020B0503000000000000"/>
              </a:rPr>
              <a:t>중령산</a:t>
            </a:r>
            <a:r>
              <a:rPr lang="ko-KR" altLang="en-US" sz="2800" dirty="0">
                <a:ea typeface="세종학당 본문체" panose="020B0503000000000000"/>
              </a:rPr>
              <a:t> </a:t>
            </a:r>
            <a:r>
              <a:rPr lang="en-US" altLang="ko-KR" sz="2800" dirty="0">
                <a:ea typeface="세종학당 본문체" panose="020B0503000000000000"/>
              </a:rPr>
              <a:t>20~30 </a:t>
            </a:r>
            <a:r>
              <a:rPr lang="ko-KR" altLang="en-US" sz="2800" dirty="0">
                <a:ea typeface="세종학당 본문체" panose="020B0503000000000000"/>
              </a:rPr>
              <a:t>박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A22A1301-052D-0AEA-FB2D-1750DC891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989736"/>
              </p:ext>
            </p:extLst>
          </p:nvPr>
        </p:nvGraphicFramePr>
        <p:xfrm>
          <a:off x="942974" y="4274293"/>
          <a:ext cx="11704100" cy="663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205">
                  <a:extLst>
                    <a:ext uri="{9D8B030D-6E8A-4147-A177-3AD203B41FA5}">
                      <a16:colId xmlns:a16="http://schemas.microsoft.com/office/drawing/2014/main" xmlns="" val="2162090726"/>
                    </a:ext>
                  </a:extLst>
                </a:gridCol>
                <a:gridCol w="585205">
                  <a:extLst>
                    <a:ext uri="{9D8B030D-6E8A-4147-A177-3AD203B41FA5}">
                      <a16:colId xmlns:a16="http://schemas.microsoft.com/office/drawing/2014/main" xmlns="" val="3406551870"/>
                    </a:ext>
                  </a:extLst>
                </a:gridCol>
                <a:gridCol w="585205">
                  <a:extLst>
                    <a:ext uri="{9D8B030D-6E8A-4147-A177-3AD203B41FA5}">
                      <a16:colId xmlns:a16="http://schemas.microsoft.com/office/drawing/2014/main" xmlns="" val="658114050"/>
                    </a:ext>
                  </a:extLst>
                </a:gridCol>
                <a:gridCol w="585205">
                  <a:extLst>
                    <a:ext uri="{9D8B030D-6E8A-4147-A177-3AD203B41FA5}">
                      <a16:colId xmlns:a16="http://schemas.microsoft.com/office/drawing/2014/main" xmlns="" val="2402278558"/>
                    </a:ext>
                  </a:extLst>
                </a:gridCol>
                <a:gridCol w="585205">
                  <a:extLst>
                    <a:ext uri="{9D8B030D-6E8A-4147-A177-3AD203B41FA5}">
                      <a16:colId xmlns:a16="http://schemas.microsoft.com/office/drawing/2014/main" xmlns="" val="1290430023"/>
                    </a:ext>
                  </a:extLst>
                </a:gridCol>
                <a:gridCol w="585205">
                  <a:extLst>
                    <a:ext uri="{9D8B030D-6E8A-4147-A177-3AD203B41FA5}">
                      <a16:colId xmlns:a16="http://schemas.microsoft.com/office/drawing/2014/main" xmlns="" val="3395706154"/>
                    </a:ext>
                  </a:extLst>
                </a:gridCol>
                <a:gridCol w="585205">
                  <a:extLst>
                    <a:ext uri="{9D8B030D-6E8A-4147-A177-3AD203B41FA5}">
                      <a16:colId xmlns:a16="http://schemas.microsoft.com/office/drawing/2014/main" xmlns="" val="3899921303"/>
                    </a:ext>
                  </a:extLst>
                </a:gridCol>
                <a:gridCol w="585205">
                  <a:extLst>
                    <a:ext uri="{9D8B030D-6E8A-4147-A177-3AD203B41FA5}">
                      <a16:colId xmlns:a16="http://schemas.microsoft.com/office/drawing/2014/main" xmlns="" val="1166342533"/>
                    </a:ext>
                  </a:extLst>
                </a:gridCol>
                <a:gridCol w="585205">
                  <a:extLst>
                    <a:ext uri="{9D8B030D-6E8A-4147-A177-3AD203B41FA5}">
                      <a16:colId xmlns:a16="http://schemas.microsoft.com/office/drawing/2014/main" xmlns="" val="3536953864"/>
                    </a:ext>
                  </a:extLst>
                </a:gridCol>
                <a:gridCol w="585205">
                  <a:extLst>
                    <a:ext uri="{9D8B030D-6E8A-4147-A177-3AD203B41FA5}">
                      <a16:colId xmlns:a16="http://schemas.microsoft.com/office/drawing/2014/main" xmlns="" val="2158794794"/>
                    </a:ext>
                  </a:extLst>
                </a:gridCol>
                <a:gridCol w="585205">
                  <a:extLst>
                    <a:ext uri="{9D8B030D-6E8A-4147-A177-3AD203B41FA5}">
                      <a16:colId xmlns:a16="http://schemas.microsoft.com/office/drawing/2014/main" xmlns="" val="2260884415"/>
                    </a:ext>
                  </a:extLst>
                </a:gridCol>
                <a:gridCol w="585205">
                  <a:extLst>
                    <a:ext uri="{9D8B030D-6E8A-4147-A177-3AD203B41FA5}">
                      <a16:colId xmlns:a16="http://schemas.microsoft.com/office/drawing/2014/main" xmlns="" val="2496883736"/>
                    </a:ext>
                  </a:extLst>
                </a:gridCol>
                <a:gridCol w="585205">
                  <a:extLst>
                    <a:ext uri="{9D8B030D-6E8A-4147-A177-3AD203B41FA5}">
                      <a16:colId xmlns:a16="http://schemas.microsoft.com/office/drawing/2014/main" xmlns="" val="2491439875"/>
                    </a:ext>
                  </a:extLst>
                </a:gridCol>
                <a:gridCol w="585205">
                  <a:extLst>
                    <a:ext uri="{9D8B030D-6E8A-4147-A177-3AD203B41FA5}">
                      <a16:colId xmlns:a16="http://schemas.microsoft.com/office/drawing/2014/main" xmlns="" val="4216359071"/>
                    </a:ext>
                  </a:extLst>
                </a:gridCol>
                <a:gridCol w="585205">
                  <a:extLst>
                    <a:ext uri="{9D8B030D-6E8A-4147-A177-3AD203B41FA5}">
                      <a16:colId xmlns:a16="http://schemas.microsoft.com/office/drawing/2014/main" xmlns="" val="4281036560"/>
                    </a:ext>
                  </a:extLst>
                </a:gridCol>
                <a:gridCol w="585205">
                  <a:extLst>
                    <a:ext uri="{9D8B030D-6E8A-4147-A177-3AD203B41FA5}">
                      <a16:colId xmlns:a16="http://schemas.microsoft.com/office/drawing/2014/main" xmlns="" val="1647424266"/>
                    </a:ext>
                  </a:extLst>
                </a:gridCol>
                <a:gridCol w="585205">
                  <a:extLst>
                    <a:ext uri="{9D8B030D-6E8A-4147-A177-3AD203B41FA5}">
                      <a16:colId xmlns:a16="http://schemas.microsoft.com/office/drawing/2014/main" xmlns="" val="825969663"/>
                    </a:ext>
                  </a:extLst>
                </a:gridCol>
                <a:gridCol w="585205">
                  <a:extLst>
                    <a:ext uri="{9D8B030D-6E8A-4147-A177-3AD203B41FA5}">
                      <a16:colId xmlns:a16="http://schemas.microsoft.com/office/drawing/2014/main" xmlns="" val="897725295"/>
                    </a:ext>
                  </a:extLst>
                </a:gridCol>
                <a:gridCol w="585205">
                  <a:extLst>
                    <a:ext uri="{9D8B030D-6E8A-4147-A177-3AD203B41FA5}">
                      <a16:colId xmlns:a16="http://schemas.microsoft.com/office/drawing/2014/main" xmlns="" val="1959211643"/>
                    </a:ext>
                  </a:extLst>
                </a:gridCol>
                <a:gridCol w="585205">
                  <a:extLst>
                    <a:ext uri="{9D8B030D-6E8A-4147-A177-3AD203B41FA5}">
                      <a16:colId xmlns:a16="http://schemas.microsoft.com/office/drawing/2014/main" xmlns="" val="916559308"/>
                    </a:ext>
                  </a:extLst>
                </a:gridCol>
              </a:tblGrid>
              <a:tr h="6636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200" b="1" kern="0" spc="0" dirty="0">
                          <a:solidFill>
                            <a:schemeClr val="tx1"/>
                          </a:solidFill>
                          <a:effectLst/>
                        </a:rPr>
                        <a:t>⦶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İ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>
                          <a:solidFill>
                            <a:schemeClr val="tx1"/>
                          </a:solidFill>
                        </a:rPr>
                        <a:t>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200" b="1" kern="0" spc="0" dirty="0">
                          <a:solidFill>
                            <a:schemeClr val="tx1"/>
                          </a:solidFill>
                          <a:effectLst/>
                        </a:rPr>
                        <a:t>⦶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>
                          <a:solidFill>
                            <a:schemeClr val="tx1"/>
                          </a:solidFill>
                          <a:latin typeface="Yu Mincho" panose="02020400000000000000" pitchFamily="18" charset="-128"/>
                        </a:rPr>
                        <a:t>┋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35788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4096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E32BC41-48DF-F941-2054-7A2E5EFDD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직사각형, 사진 액자, 프레임이(가) 표시된 사진&#10;&#10;자동 생성된 설명">
            <a:extLst>
              <a:ext uri="{FF2B5EF4-FFF2-40B4-BE49-F238E27FC236}">
                <a16:creationId xmlns:a16="http://schemas.microsoft.com/office/drawing/2014/main" xmlns="" id="{C4B9DFB0-87CF-BE7B-D01E-79BCCC135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96"/>
            <a:ext cx="17556163" cy="98753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B668463-2083-BFE9-23FA-AE5020875138}"/>
              </a:ext>
            </a:extLst>
          </p:cNvPr>
          <p:cNvSpPr txBox="1"/>
          <p:nvPr/>
        </p:nvSpPr>
        <p:spPr>
          <a:xfrm>
            <a:off x="918753" y="544381"/>
            <a:ext cx="120889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600" dirty="0">
                <a:latin typeface="세종학당 본문체" panose="020B0503000000000000" pitchFamily="50" charset="-127"/>
                <a:ea typeface="세종학당 본문체" panose="020B0503000000000000" pitchFamily="50" charset="-127"/>
              </a:rPr>
              <a:t>풍물가락</a:t>
            </a:r>
            <a:endParaRPr lang="ko-KR" altLang="en-US" sz="3200" dirty="0">
              <a:latin typeface="세종학당 본문체" panose="020B0503000000000000" pitchFamily="50" charset="-127"/>
              <a:ea typeface="세종학당 본문체" panose="020B0503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8AA307A-77F8-0301-6981-0CFA6D7418EF}"/>
              </a:ext>
            </a:extLst>
          </p:cNvPr>
          <p:cNvSpPr/>
          <p:nvPr/>
        </p:nvSpPr>
        <p:spPr>
          <a:xfrm>
            <a:off x="555441" y="1377388"/>
            <a:ext cx="11986949" cy="45719"/>
          </a:xfrm>
          <a:prstGeom prst="rect">
            <a:avLst/>
          </a:prstGeom>
          <a:solidFill>
            <a:srgbClr val="D8C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91B58C7-F0C3-F6E5-F2E1-FF9EC69C1E41}"/>
              </a:ext>
            </a:extLst>
          </p:cNvPr>
          <p:cNvSpPr txBox="1"/>
          <p:nvPr/>
        </p:nvSpPr>
        <p:spPr>
          <a:xfrm>
            <a:off x="1128713" y="1814514"/>
            <a:ext cx="1324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600" dirty="0"/>
              <a:t>농악</a:t>
            </a:r>
            <a:r>
              <a:rPr lang="en-US" altLang="ko-KR" sz="3600" spc="600" dirty="0"/>
              <a:t>,</a:t>
            </a:r>
            <a:r>
              <a:rPr lang="ko-KR" altLang="en-US" sz="3600" spc="600" dirty="0"/>
              <a:t>사물놀이</a:t>
            </a:r>
            <a:r>
              <a:rPr lang="en-US" altLang="ko-KR" sz="3600" spc="600" dirty="0"/>
              <a:t>,</a:t>
            </a:r>
            <a:r>
              <a:rPr lang="ko-KR" altLang="en-US" sz="3600" spc="600" dirty="0" err="1"/>
              <a:t>판굿</a:t>
            </a:r>
            <a:r>
              <a:rPr lang="en-US" altLang="ko-KR" sz="3600" spc="600" dirty="0"/>
              <a:t>,</a:t>
            </a:r>
            <a:r>
              <a:rPr lang="ko-KR" altLang="en-US" sz="3600" spc="600" dirty="0" err="1"/>
              <a:t>설장구</a:t>
            </a:r>
            <a:endParaRPr lang="ko-KR" altLang="en-US" sz="3600" spc="6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5BA8143A-DD37-3C4C-E338-7D6F5762C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470548"/>
              </p:ext>
            </p:extLst>
          </p:nvPr>
        </p:nvGraphicFramePr>
        <p:xfrm>
          <a:off x="2669117" y="4501824"/>
          <a:ext cx="11704108" cy="3036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4711">
                  <a:extLst>
                    <a:ext uri="{9D8B030D-6E8A-4147-A177-3AD203B41FA5}">
                      <a16:colId xmlns:a16="http://schemas.microsoft.com/office/drawing/2014/main" xmlns="" val="204963376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xmlns="" val="2709093016"/>
                    </a:ext>
                  </a:extLst>
                </a:gridCol>
                <a:gridCol w="2888720">
                  <a:extLst>
                    <a:ext uri="{9D8B030D-6E8A-4147-A177-3AD203B41FA5}">
                      <a16:colId xmlns:a16="http://schemas.microsoft.com/office/drawing/2014/main" xmlns="" val="2050696146"/>
                    </a:ext>
                  </a:extLst>
                </a:gridCol>
                <a:gridCol w="2926027">
                  <a:extLst>
                    <a:ext uri="{9D8B030D-6E8A-4147-A177-3AD203B41FA5}">
                      <a16:colId xmlns:a16="http://schemas.microsoft.com/office/drawing/2014/main" xmlns="" val="400935200"/>
                    </a:ext>
                  </a:extLst>
                </a:gridCol>
              </a:tblGrid>
              <a:tr h="1003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200" b="1" kern="0" spc="0" dirty="0">
                          <a:solidFill>
                            <a:schemeClr val="tx1"/>
                          </a:solidFill>
                          <a:effectLst/>
                        </a:rPr>
                        <a:t>⦶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200" b="1" kern="0" spc="0" dirty="0">
                          <a:solidFill>
                            <a:schemeClr val="tx1"/>
                          </a:solidFill>
                          <a:effectLst/>
                        </a:rPr>
                        <a:t>⦶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200" kern="0" spc="0" dirty="0">
                          <a:solidFill>
                            <a:srgbClr val="000000"/>
                          </a:solidFill>
                          <a:effectLst/>
                          <a:latin typeface="Yu Mincho" panose="02020400000000000000" pitchFamily="18" charset="-128"/>
                          <a:ea typeface="세종학당 본문체" panose="020B0503000000000000"/>
                        </a:rPr>
                        <a:t>●     ┃</a:t>
                      </a:r>
                      <a:endParaRPr lang="ko-KR" altLang="en-US" sz="3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세종학당 본문체" panose="020B0503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solidFill>
                            <a:schemeClr val="tx1"/>
                          </a:solidFill>
                          <a:latin typeface="Yu Mincho" panose="02020400000000000000" pitchFamily="18" charset="-128"/>
                          <a:ea typeface="세종학당 본문체" panose="020B0503000000000000"/>
                        </a:rPr>
                        <a:t>●</a:t>
                      </a:r>
                      <a:endParaRPr lang="ko-KR" altLang="en-US" sz="3200" dirty="0">
                        <a:solidFill>
                          <a:schemeClr val="tx1"/>
                        </a:solidFill>
                        <a:ea typeface="세종학당 본문체" panose="020B0503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3788897"/>
                  </a:ext>
                </a:extLst>
              </a:tr>
              <a:tr h="1016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⃝       </a:t>
                      </a:r>
                      <a:r>
                        <a:rPr kumimoji="0" lang="ko-KR" alt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Mincho" panose="02020400000000000000" pitchFamily="18" charset="-128"/>
                          <a:ea typeface="+mn-ea"/>
                          <a:cs typeface="+mn-cs"/>
                        </a:rPr>
                        <a:t>┃</a:t>
                      </a:r>
                      <a:endParaRPr kumimoji="0" lang="ko-KR" alt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200" kern="0" spc="0" dirty="0">
                          <a:solidFill>
                            <a:srgbClr val="000000"/>
                          </a:solidFill>
                          <a:effectLst/>
                          <a:latin typeface="Yu Mincho" panose="02020400000000000000" pitchFamily="18" charset="-128"/>
                          <a:ea typeface="세종학당 본문체" panose="020B0503000000000000"/>
                        </a:rPr>
                        <a:t>●     ┃</a:t>
                      </a:r>
                      <a:endParaRPr lang="ko-KR" altLang="en-US" sz="3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세종학당 본문체" panose="020B0503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200" dirty="0">
                          <a:solidFill>
                            <a:schemeClr val="tx1"/>
                          </a:solidFill>
                          <a:latin typeface="Yu Mincho" panose="02020400000000000000" pitchFamily="18" charset="-128"/>
                          <a:ea typeface="세종학당 본문체" panose="020B0503000000000000"/>
                        </a:rPr>
                        <a:t>●</a:t>
                      </a:r>
                      <a:endParaRPr lang="ko-KR" altLang="en-US" sz="3200" dirty="0">
                        <a:solidFill>
                          <a:schemeClr val="tx1"/>
                        </a:solidFill>
                        <a:ea typeface="세종학당 본문체" panose="020B0503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62259828"/>
                  </a:ext>
                </a:extLst>
              </a:tr>
              <a:tr h="1016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⃝       </a:t>
                      </a:r>
                      <a:r>
                        <a:rPr kumimoji="0" lang="ko-KR" alt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Mincho" panose="02020400000000000000" pitchFamily="18" charset="-128"/>
                          <a:ea typeface="+mn-ea"/>
                          <a:cs typeface="+mn-cs"/>
                        </a:rPr>
                        <a:t>┃</a:t>
                      </a:r>
                      <a:endParaRPr kumimoji="0" lang="ko-KR" alt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200" kern="0" spc="0" dirty="0">
                          <a:solidFill>
                            <a:srgbClr val="000000"/>
                          </a:solidFill>
                          <a:effectLst/>
                          <a:latin typeface="Yu Mincho" panose="02020400000000000000" pitchFamily="18" charset="-128"/>
                          <a:ea typeface="세종학당 본문체" panose="020B0503000000000000"/>
                        </a:rPr>
                        <a:t>●     ┃</a:t>
                      </a:r>
                      <a:endParaRPr lang="ko-KR" altLang="en-US" sz="3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세종학당 본문체" panose="020B0503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⃝       </a:t>
                      </a:r>
                      <a:r>
                        <a:rPr kumimoji="0" lang="ko-KR" alt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Mincho" panose="02020400000000000000" pitchFamily="18" charset="-128"/>
                          <a:ea typeface="+mn-ea"/>
                          <a:cs typeface="+mn-cs"/>
                        </a:rPr>
                        <a:t>┃</a:t>
                      </a:r>
                      <a:endParaRPr kumimoji="0" lang="ko-KR" alt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200" kern="0" spc="0" dirty="0">
                          <a:solidFill>
                            <a:srgbClr val="000000"/>
                          </a:solidFill>
                          <a:effectLst/>
                          <a:latin typeface="Yu Mincho" panose="02020400000000000000" pitchFamily="18" charset="-128"/>
                          <a:ea typeface="세종학당 본문체" panose="020B0503000000000000"/>
                        </a:rPr>
                        <a:t>●     ┃</a:t>
                      </a:r>
                      <a:endParaRPr lang="ko-KR" altLang="en-US" sz="3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세종학당 본문체" panose="020B0503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8424041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B0D6933-8F88-32E4-DDB5-B0D68A733DEE}"/>
              </a:ext>
            </a:extLst>
          </p:cNvPr>
          <p:cNvSpPr txBox="1"/>
          <p:nvPr/>
        </p:nvSpPr>
        <p:spPr>
          <a:xfrm>
            <a:off x="2669117" y="382691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휘모리가락</a:t>
            </a:r>
          </a:p>
        </p:txBody>
      </p:sp>
    </p:spTree>
    <p:extLst>
      <p:ext uri="{BB962C8B-B14F-4D97-AF65-F5344CB8AC3E}">
        <p14:creationId xmlns:p14="http://schemas.microsoft.com/office/powerpoint/2010/main" val="106624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 algn="just" fontAlgn="base">
          <a:lnSpc>
            <a:spcPct val="160000"/>
          </a:lnSpc>
          <a:defRPr sz="2400" b="1" kern="0" dirty="0">
            <a:solidFill>
              <a:srgbClr val="000000"/>
            </a:solidFill>
            <a:latin typeface="세종학당 본문체" panose="020B0503000000000000" pitchFamily="50" charset="-127"/>
            <a:ea typeface="세종학당 본문체" panose="020B0503000000000000" pitchFamily="50" charset="-127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3685</TotalTime>
  <Words>446</Words>
  <Application>Microsoft Office PowerPoint</Application>
  <PresentationFormat>사용자 지정</PresentationFormat>
  <Paragraphs>185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Yu Mincho</vt:lpstr>
      <vt:lpstr>돋움</vt:lpstr>
      <vt:lpstr>맑은 고딕</vt:lpstr>
      <vt:lpstr>세종학당 본문체</vt:lpstr>
      <vt:lpstr>세종학당 제목체</vt:lpstr>
      <vt:lpstr>함초롬바탕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mangoboard.net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세종학당재단 PPT 샘플2</dc:title>
  <dc:subject>Presentation</dc:subject>
  <dc:creator>mangoboard.net_34239221</dc:creator>
  <cp:lastModifiedBy>ADMIN</cp:lastModifiedBy>
  <cp:revision>29</cp:revision>
  <dcterms:created xsi:type="dcterms:W3CDTF">2024-01-18T05:20:31Z</dcterms:created>
  <dcterms:modified xsi:type="dcterms:W3CDTF">2024-01-27T14:06:44Z</dcterms:modified>
</cp:coreProperties>
</file>