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CA"/>
              <a:t>If you are familiar with Node.JS, this will not be new. This is how Node does everything.</a:t>
            </a:r>
            <a:endParaRPr lang="x-none" alt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E02125A-DD46-430F-8D5F-012DE352751C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12870" y="3002915"/>
            <a:ext cx="1972945" cy="916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CA"/>
              <a:t>Python 3.5 asyncio + aiohttp</a:t>
            </a:r>
            <a:endParaRPr lang="x-none" altLang="en-CA"/>
          </a:p>
          <a:p>
            <a:pPr algn="ctr"/>
            <a:r>
              <a:rPr lang="x-none" altLang="en-CA"/>
              <a:t>event loop</a:t>
            </a:r>
            <a:endParaRPr lang="x-none" altLang="en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5605" y="3001645"/>
            <a:ext cx="356870" cy="356870"/>
          </a:xfrm>
          <a:prstGeom prst="rect">
            <a:avLst/>
          </a:prstGeom>
          <a:effectLst/>
        </p:spPr>
      </p:pic>
      <p:sp>
        <p:nvSpPr>
          <p:cNvPr id="21" name="Rectangle 20"/>
          <p:cNvSpPr/>
          <p:nvPr/>
        </p:nvSpPr>
        <p:spPr>
          <a:xfrm>
            <a:off x="374015" y="2573020"/>
            <a:ext cx="2274570" cy="12458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/>
            <a:r>
              <a:rPr lang="x-none" altLang="en-CA" u="sng">
                <a:solidFill>
                  <a:schemeClr val="tx1"/>
                </a:solidFill>
                <a:sym typeface="+mn-ea"/>
              </a:rPr>
              <a:t>HTTP(s) requests:</a:t>
            </a:r>
            <a:endParaRPr lang="x-none" altLang="en-CA" u="sng">
              <a:solidFill>
                <a:schemeClr val="tx1"/>
              </a:solidFill>
              <a:sym typeface="+mn-ea"/>
            </a:endParaRPr>
          </a:p>
          <a:p>
            <a:pPr marL="285750" lvl="0" indent="-285750" algn="l">
              <a:buFont typeface="Arial" panose="02080604020202020204" charset="0"/>
              <a:buChar char="•"/>
            </a:pPr>
            <a:r>
              <a:rPr lang="x-none" altLang="en-CA">
                <a:solidFill>
                  <a:schemeClr val="tx1"/>
                </a:solidFill>
                <a:sym typeface="+mn-ea"/>
              </a:rPr>
              <a:t>submit new jobs</a:t>
            </a:r>
            <a:endParaRPr lang="x-none" altLang="en-CA">
              <a:solidFill>
                <a:schemeClr val="tx1"/>
              </a:solidFill>
              <a:sym typeface="+mn-ea"/>
            </a:endParaRPr>
          </a:p>
          <a:p>
            <a:pPr marL="285750" lvl="0" indent="-285750" algn="l">
              <a:buFont typeface="Arial" panose="02080604020202020204" charset="0"/>
              <a:buChar char="•"/>
            </a:pPr>
            <a:r>
              <a:rPr lang="x-none" altLang="en-CA">
                <a:solidFill>
                  <a:schemeClr val="tx1"/>
                </a:solidFill>
                <a:sym typeface="+mn-ea"/>
              </a:rPr>
              <a:t>check job status</a:t>
            </a:r>
            <a:endParaRPr lang="x-none" altLang="en-CA">
              <a:solidFill>
                <a:schemeClr val="tx1"/>
              </a:solidFill>
              <a:sym typeface="+mn-ea"/>
            </a:endParaRPr>
          </a:p>
          <a:p>
            <a:pPr marL="285750" lvl="0" indent="-285750" algn="l">
              <a:buFont typeface="Arial" panose="02080604020202020204" charset="0"/>
              <a:buChar char="•"/>
            </a:pPr>
            <a:r>
              <a:rPr lang="x-none" altLang="en-CA">
                <a:solidFill>
                  <a:schemeClr val="tx1"/>
                </a:solidFill>
                <a:sym typeface="+mn-ea"/>
              </a:rPr>
              <a:t>etc...</a:t>
            </a:r>
            <a:endParaRPr lang="x-none" altLang="en-CA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14" name="Group 13"/>
          <p:cNvGrpSpPr/>
          <p:nvPr/>
        </p:nvGrpSpPr>
        <p:grpSpPr>
          <a:xfrm rot="0">
            <a:off x="3386455" y="2127250"/>
            <a:ext cx="3071495" cy="2585720"/>
            <a:chOff x="2040" y="2198"/>
            <a:chExt cx="3914" cy="4693"/>
          </a:xfrm>
        </p:grpSpPr>
        <p:sp>
          <p:nvSpPr>
            <p:cNvPr id="12" name="Curved Down Arrow 11"/>
            <p:cNvSpPr/>
            <p:nvPr/>
          </p:nvSpPr>
          <p:spPr>
            <a:xfrm rot="10800000">
              <a:off x="2040" y="4606"/>
              <a:ext cx="3699" cy="228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CA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Curved Down Arrow 12"/>
            <p:cNvSpPr/>
            <p:nvPr/>
          </p:nvSpPr>
          <p:spPr>
            <a:xfrm>
              <a:off x="2255" y="2198"/>
              <a:ext cx="3699" cy="228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CA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2665850" y="2712085"/>
            <a:ext cx="972000" cy="0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42710" y="2178050"/>
            <a:ext cx="2432050" cy="946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CA" sz="1400"/>
              <a:t>     Take jobs from the </a:t>
            </a:r>
            <a:r>
              <a:rPr lang="x-none" altLang="en-CA" sz="1400" b="1"/>
              <a:t>homology modelling</a:t>
            </a:r>
            <a:r>
              <a:rPr lang="x-none" altLang="en-CA" sz="1400"/>
              <a:t> queue, submit them to the cluster, and monitor their progress.</a:t>
            </a:r>
            <a:endParaRPr lang="x-none" altLang="en-CA" sz="1400" baseline="-25000"/>
          </a:p>
        </p:txBody>
      </p:sp>
      <p:grpSp>
        <p:nvGrpSpPr>
          <p:cNvPr id="11" name="Group 10"/>
          <p:cNvGrpSpPr/>
          <p:nvPr/>
        </p:nvGrpSpPr>
        <p:grpSpPr>
          <a:xfrm rot="19200000">
            <a:off x="5878195" y="1704975"/>
            <a:ext cx="1384300" cy="692150"/>
            <a:chOff x="9714" y="4764"/>
            <a:chExt cx="2180" cy="1090"/>
          </a:xfrm>
        </p:grpSpPr>
        <p:sp>
          <p:nvSpPr>
            <p:cNvPr id="29" name="Curved Down Arrow 28"/>
            <p:cNvSpPr/>
            <p:nvPr/>
          </p:nvSpPr>
          <p:spPr>
            <a:xfrm rot="5400000">
              <a:off x="10259" y="4219"/>
              <a:ext cx="1091" cy="218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CA" altLang="en-US">
                <a:solidFill>
                  <a:schemeClr val="tx1"/>
                </a:solidFill>
              </a:endParaRPr>
            </a:p>
          </p:txBody>
        </p:sp>
        <p:pic>
          <p:nvPicPr>
            <p:cNvPr id="38" name="Picture 37" descr="queu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0352" y="4233"/>
              <a:ext cx="900" cy="1975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 rot="14400000">
            <a:off x="3131820" y="1245870"/>
            <a:ext cx="1384300" cy="692150"/>
            <a:chOff x="9714" y="4764"/>
            <a:chExt cx="2180" cy="1090"/>
          </a:xfrm>
        </p:grpSpPr>
        <p:sp>
          <p:nvSpPr>
            <p:cNvPr id="27" name="Curved Down Arrow 26"/>
            <p:cNvSpPr/>
            <p:nvPr/>
          </p:nvSpPr>
          <p:spPr>
            <a:xfrm rot="5400000">
              <a:off x="10259" y="4219"/>
              <a:ext cx="1091" cy="218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CA" altLang="en-US">
                <a:solidFill>
                  <a:schemeClr val="tx1"/>
                </a:solidFill>
              </a:endParaRPr>
            </a:p>
          </p:txBody>
        </p:sp>
        <p:pic>
          <p:nvPicPr>
            <p:cNvPr id="36" name="Picture 35" descr="queu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0352" y="4233"/>
              <a:ext cx="900" cy="1975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3955415" y="861695"/>
            <a:ext cx="2700020" cy="946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CA" sz="1400"/>
              <a:t>Take jobs from the </a:t>
            </a:r>
            <a:r>
              <a:rPr lang="x-none" altLang="en-CA" sz="1400" b="1"/>
              <a:t>Provean </a:t>
            </a:r>
            <a:r>
              <a:rPr lang="x-none" altLang="en-CA" sz="1400"/>
              <a:t>queue, submit them to the cluster, and monitor their                 progress.</a:t>
            </a:r>
            <a:endParaRPr lang="x-none" altLang="en-CA" sz="1400" baseline="-25000"/>
          </a:p>
        </p:txBody>
      </p:sp>
      <p:grpSp>
        <p:nvGrpSpPr>
          <p:cNvPr id="42" name="Group 41"/>
          <p:cNvGrpSpPr/>
          <p:nvPr/>
        </p:nvGrpSpPr>
        <p:grpSpPr>
          <a:xfrm rot="1860000">
            <a:off x="6100445" y="4123055"/>
            <a:ext cx="1384300" cy="692150"/>
            <a:chOff x="9714" y="4764"/>
            <a:chExt cx="2180" cy="1090"/>
          </a:xfrm>
        </p:grpSpPr>
        <p:sp>
          <p:nvSpPr>
            <p:cNvPr id="43" name="Curved Down Arrow 42"/>
            <p:cNvSpPr/>
            <p:nvPr/>
          </p:nvSpPr>
          <p:spPr>
            <a:xfrm rot="5400000">
              <a:off x="10259" y="4219"/>
              <a:ext cx="1091" cy="218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CA" altLang="en-US">
                <a:solidFill>
                  <a:schemeClr val="tx1"/>
                </a:solidFill>
              </a:endParaRPr>
            </a:p>
          </p:txBody>
        </p:sp>
        <p:pic>
          <p:nvPicPr>
            <p:cNvPr id="44" name="Picture 43" descr="queu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10352" y="4233"/>
              <a:ext cx="900" cy="1975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 rot="7200000">
            <a:off x="3180080" y="4915535"/>
            <a:ext cx="1384300" cy="692150"/>
            <a:chOff x="9714" y="4764"/>
            <a:chExt cx="2180" cy="1090"/>
          </a:xfrm>
        </p:grpSpPr>
        <p:sp>
          <p:nvSpPr>
            <p:cNvPr id="46" name="Curved Down Arrow 45"/>
            <p:cNvSpPr/>
            <p:nvPr/>
          </p:nvSpPr>
          <p:spPr>
            <a:xfrm rot="5400000">
              <a:off x="10259" y="4219"/>
              <a:ext cx="1091" cy="218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CA" altLang="en-US">
                <a:solidFill>
                  <a:schemeClr val="tx1"/>
                </a:solidFill>
              </a:endParaRPr>
            </a:p>
          </p:txBody>
        </p:sp>
        <p:pic>
          <p:nvPicPr>
            <p:cNvPr id="47" name="Picture 46" descr="queu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0352" y="4233"/>
              <a:ext cx="900" cy="1975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5131435" y="4638040"/>
            <a:ext cx="2368550" cy="1372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CA" sz="1400"/>
              <a:t>Take jobs from the </a:t>
            </a:r>
            <a:r>
              <a:rPr lang="x-none" altLang="en-CA" sz="1400" b="1"/>
              <a:t>mutation</a:t>
            </a:r>
            <a:r>
              <a:rPr lang="x-none" altLang="en-CA" sz="1400"/>
              <a:t> queue, submit them to the cluster </a:t>
            </a:r>
            <a:r>
              <a:rPr lang="x-none" altLang="en-CA" sz="1400" i="1"/>
              <a:t>only if the provean and homology model jobs are finished</a:t>
            </a:r>
            <a:r>
              <a:rPr lang="x-none" altLang="en-CA" sz="1400"/>
              <a:t>, and monitor their progress.</a:t>
            </a:r>
            <a:endParaRPr lang="x-none" altLang="en-CA" sz="1400" baseline="-25000"/>
          </a:p>
        </p:txBody>
      </p:sp>
      <p:sp>
        <p:nvSpPr>
          <p:cNvPr id="49" name="TextBox 48"/>
          <p:cNvSpPr txBox="1"/>
          <p:nvPr/>
        </p:nvSpPr>
        <p:spPr>
          <a:xfrm>
            <a:off x="1639570" y="4444365"/>
            <a:ext cx="2273935" cy="1159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CA" sz="1400"/>
              <a:t>Take jobs from the </a:t>
            </a:r>
            <a:r>
              <a:rPr lang="x-none" altLang="en-CA" sz="1400" b="1"/>
              <a:t>results </a:t>
            </a:r>
            <a:r>
              <a:rPr lang="x-none" altLang="en-CA" sz="1400"/>
              <a:t>queue, and send a "Job Complete" email </a:t>
            </a:r>
            <a:r>
              <a:rPr lang="x-none" altLang="en-CA" sz="1400" i="1"/>
              <a:t>only if all mutation jobs are finished</a:t>
            </a:r>
            <a:r>
              <a:rPr lang="x-none" altLang="en-CA" sz="1400"/>
              <a:t>.</a:t>
            </a:r>
            <a:endParaRPr lang="x-none" altLang="en-CA" sz="1400" baseline="-2500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665850" y="2909570"/>
            <a:ext cx="900000" cy="0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665850" y="3107055"/>
            <a:ext cx="828000" cy="0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665850" y="3304540"/>
            <a:ext cx="792000" cy="0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665850" y="3502025"/>
            <a:ext cx="828000" cy="0"/>
          </a:xfrm>
          <a:prstGeom prst="straightConnector1">
            <a:avLst/>
          </a:prstGeom>
          <a:ln w="25400"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2665850" y="3699510"/>
            <a:ext cx="684000" cy="0"/>
          </a:xfrm>
          <a:prstGeom prst="straightConnector1">
            <a:avLst/>
          </a:prstGeom>
          <a:ln w="25400"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Kingsoft Office WPP</Application>
  <PresentationFormat>Widescreen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Implementation - Webservice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strokach</dc:creator>
  <cp:lastModifiedBy>strokach</cp:lastModifiedBy>
  <cp:revision>80</cp:revision>
  <dcterms:created xsi:type="dcterms:W3CDTF">2016-09-15T20:49:55Z</dcterms:created>
  <dcterms:modified xsi:type="dcterms:W3CDTF">2016-09-15T20:49:55Z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4105-10.1.0.5672</vt:lpwstr>
  </property>
</Properties>
</file>