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Light"/>
      <p:regular r:id="rId21"/>
      <p:bold r:id="rId22"/>
      <p:italic r:id="rId23"/>
      <p:boldItalic r:id="rId24"/>
    </p:embeddedFont>
    <p:embeddedFont>
      <p:font typeface="Comfortaa Medium"/>
      <p:regular r:id="rId25"/>
      <p:bold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2uGf4w4yzkJvPa5hA+Qn/iAed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Light-bold.fntdata"/><Relationship Id="rId21" Type="http://schemas.openxmlformats.org/officeDocument/2006/relationships/font" Target="fonts/MontserratLight-regular.fntdata"/><Relationship Id="rId24" Type="http://schemas.openxmlformats.org/officeDocument/2006/relationships/font" Target="fonts/MontserratLight-boldItalic.fntdata"/><Relationship Id="rId23" Type="http://schemas.openxmlformats.org/officeDocument/2006/relationships/font" Target="fonts/Montserrat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mfortaaMedium-bold.fntdata"/><Relationship Id="rId25" Type="http://schemas.openxmlformats.org/officeDocument/2006/relationships/font" Target="fonts/ComfortaaMedium-regular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SemiBold-regular.fntdata"/><Relationship Id="rId12" Type="http://schemas.openxmlformats.org/officeDocument/2006/relationships/font" Target="fonts/Play-bold.fntdata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jpg"/><Relationship Id="rId5" Type="http://schemas.openxmlformats.org/officeDocument/2006/relationships/image" Target="../media/image10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0" y="1618265"/>
            <a:ext cx="12192001" cy="1446248"/>
          </a:xfrm>
          <a:prstGeom prst="roundRect">
            <a:avLst>
              <a:gd fmla="val 0" name="adj"/>
            </a:avLst>
          </a:prstGeom>
          <a:solidFill>
            <a:srgbClr val="8EE955"/>
          </a:solidFill>
          <a:ln cap="flat" cmpd="sng" w="19050">
            <a:solidFill>
              <a:srgbClr val="8EE9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>
            <p:ph type="ctrTitle"/>
          </p:nvPr>
        </p:nvSpPr>
        <p:spPr>
          <a:xfrm>
            <a:off x="363940" y="576619"/>
            <a:ext cx="10049301" cy="6926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 SemiBold"/>
              <a:buNone/>
            </a:pPr>
            <a:r>
              <a:rPr b="1" lang="ru-RU" sz="4400">
                <a:solidFill>
                  <a:srgbClr val="0D41D2"/>
                </a:solidFill>
                <a:latin typeface="Comfortaa"/>
                <a:ea typeface="Comfortaa"/>
                <a:cs typeface="Comfortaa"/>
                <a:sym typeface="Comfortaa"/>
              </a:rPr>
              <a:t>Команда Vomatix</a:t>
            </a:r>
            <a:endParaRPr b="1" sz="4400">
              <a:solidFill>
                <a:srgbClr val="0D41D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157" y="2715491"/>
            <a:ext cx="11323686" cy="414250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1071349" y="1989886"/>
            <a:ext cx="1004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SemiBold"/>
              <a:buNone/>
            </a:pPr>
            <a:r>
              <a:rPr b="1" lang="ru-RU" sz="4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Продукт - </a:t>
            </a:r>
            <a:r>
              <a:rPr b="1" lang="ru-RU" sz="4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Reserva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ctrTitle"/>
          </p:nvPr>
        </p:nvSpPr>
        <p:spPr>
          <a:xfrm>
            <a:off x="363940" y="576619"/>
            <a:ext cx="10049301" cy="6926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 SemiBold"/>
              <a:buNone/>
            </a:pPr>
            <a:r>
              <a:rPr b="1" lang="ru-RU" sz="44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Описание решения</a:t>
            </a:r>
            <a:endParaRPr b="1" sz="4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7732" y="365226"/>
            <a:ext cx="3666193" cy="12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337475" y="1990921"/>
            <a:ext cx="11347500" cy="4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>
                <a:latin typeface="Comfortaa Medium"/>
                <a:ea typeface="Comfortaa Medium"/>
                <a:cs typeface="Comfortaa Medium"/>
                <a:sym typeface="Comfortaa Medium"/>
              </a:rPr>
              <a:t>Здравствуйте! Команда </a:t>
            </a:r>
            <a:r>
              <a:rPr lang="ru-RU" sz="1600">
                <a:solidFill>
                  <a:srgbClr val="0000F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Vomatix </a:t>
            </a:r>
            <a:r>
              <a:rPr lang="ru-RU" sz="1600">
                <a:latin typeface="Comfortaa Medium"/>
                <a:ea typeface="Comfortaa Medium"/>
                <a:cs typeface="Comfortaa Medium"/>
                <a:sym typeface="Comfortaa Medium"/>
              </a:rPr>
              <a:t>приняла решение работать по своему профилю: Android - разработка, а потому за время хакатона мы сделали действительно то, что можно назвать IT - продуктом.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0D41D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Reserva </a:t>
            </a:r>
            <a:r>
              <a:rPr lang="ru-RU" sz="1600">
                <a:latin typeface="Comfortaa Medium"/>
                <a:ea typeface="Comfortaa Medium"/>
                <a:cs typeface="Comfortaa Medium"/>
                <a:sym typeface="Comfortaa Medium"/>
              </a:rPr>
              <a:t>- это полноценное Android - приложение, где можно ознакомиться со стоимостью номеров в отелях из 6-ти разных городов (Условие ТЗ). 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>
                <a:latin typeface="Comfortaa Medium"/>
                <a:ea typeface="Comfortaa Medium"/>
                <a:cs typeface="Comfortaa Medium"/>
                <a:sym typeface="Comfortaa Medium"/>
              </a:rPr>
              <a:t>Данный продукт выделяется на фоне других участников тем, что это </a:t>
            </a:r>
            <a:r>
              <a:rPr lang="ru-RU" sz="1600">
                <a:solidFill>
                  <a:srgbClr val="0D41D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единственное решение</a:t>
            </a:r>
            <a:r>
              <a:rPr lang="ru-RU" sz="1600">
                <a:latin typeface="Comfortaa Medium"/>
                <a:ea typeface="Comfortaa Medium"/>
                <a:cs typeface="Comfortaa Medium"/>
                <a:sym typeface="Comfortaa Medium"/>
              </a:rPr>
              <a:t> среди участников, которым можно воспользоваться буквально достав телефон из кармана. Нечасто носишь с собой ноутбук, если ты не один из общества Itшников. 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>
                <a:latin typeface="Comfortaa Medium"/>
                <a:ea typeface="Comfortaa Medium"/>
                <a:cs typeface="Comfortaa Medium"/>
                <a:sym typeface="Comfortaa Medium"/>
              </a:rPr>
              <a:t>В данном приложении связаны данные из нескольких крупных сервисов по бронированию отелей, что дает дополнительные данные для работы продукта.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0000F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Заинтересовал</a:t>
            </a:r>
            <a:r>
              <a:rPr lang="ru-RU" sz="1600">
                <a:latin typeface="Comfortaa Medium"/>
                <a:ea typeface="Comfortaa Medium"/>
                <a:cs typeface="Comfortaa Medium"/>
                <a:sym typeface="Comfortaa Medium"/>
              </a:rPr>
              <a:t>? Тогда время узнать, что кроется за ширмой недельного кодинга.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579700" y="3685900"/>
            <a:ext cx="4622100" cy="1120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8EE9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5428025" y="3736900"/>
            <a:ext cx="6502800" cy="1458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8EE9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>
            <p:ph type="ctrTitle"/>
          </p:nvPr>
        </p:nvSpPr>
        <p:spPr>
          <a:xfrm>
            <a:off x="363940" y="576619"/>
            <a:ext cx="1004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 SemiBold"/>
              <a:buNone/>
            </a:pPr>
            <a:r>
              <a:rPr b="1" lang="ru-RU" sz="44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Архитектура решения</a:t>
            </a:r>
            <a:endParaRPr b="1" sz="4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988873" y="3736900"/>
            <a:ext cx="39993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omfortaa Medium"/>
                <a:ea typeface="Comfortaa Medium"/>
                <a:cs typeface="Comfortaa Medium"/>
                <a:sym typeface="Comfortaa Medium"/>
              </a:rPr>
              <a:t>Весь BackEnd приложения выполнен на языке </a:t>
            </a:r>
            <a:r>
              <a:rPr lang="ru-RU">
                <a:solidFill>
                  <a:srgbClr val="0D41D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Kotlin</a:t>
            </a:r>
            <a:r>
              <a:rPr lang="ru-RU">
                <a:latin typeface="Comfortaa Medium"/>
                <a:ea typeface="Comfortaa Medium"/>
                <a:cs typeface="Comfortaa Medium"/>
                <a:sym typeface="Comfortaa Medium"/>
              </a:rPr>
              <a:t>. Это брат - близнец Java. А фронтенд состоит из </a:t>
            </a:r>
            <a:r>
              <a:rPr lang="ru-RU">
                <a:solidFill>
                  <a:srgbClr val="0D41D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XML </a:t>
            </a:r>
            <a:r>
              <a:rPr lang="ru-RU">
                <a:latin typeface="Comfortaa Medium"/>
                <a:ea typeface="Comfortaa Medium"/>
                <a:cs typeface="Comfortaa Medium"/>
                <a:sym typeface="Comfortaa Medium"/>
              </a:rPr>
              <a:t>заметки.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7299752" y="1816658"/>
            <a:ext cx="4447200" cy="12486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8EE9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5877124" y="3843275"/>
            <a:ext cx="56046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omfortaa Medium"/>
                <a:ea typeface="Comfortaa Medium"/>
                <a:cs typeface="Comfortaa Medium"/>
                <a:sym typeface="Comfortaa Medium"/>
              </a:rPr>
              <a:t>Мнение команды Vomatix: учитывая, что API ключ был урезан, и наша команда не имела доступа ко всем благам базы данных, можно смело сделать вывод: у Острова больше разработчиков и информации, а потому с данной задачей справится без трудностей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7768501" y="1907175"/>
            <a:ext cx="4074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omfortaa Medium"/>
                <a:ea typeface="Comfortaa Medium"/>
                <a:cs typeface="Comfortaa Medium"/>
                <a:sym typeface="Comfortaa Medium"/>
              </a:rPr>
              <a:t>Взаимодействие всех </a:t>
            </a:r>
            <a:r>
              <a:rPr lang="ru-RU">
                <a:solidFill>
                  <a:srgbClr val="0D41D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функций </a:t>
            </a:r>
            <a:r>
              <a:rPr lang="ru-RU">
                <a:latin typeface="Comfortaa Medium"/>
                <a:ea typeface="Comfortaa Medium"/>
                <a:cs typeface="Comfortaa Medium"/>
                <a:sym typeface="Comfortaa Medium"/>
              </a:rPr>
              <a:t>в приложении работает на принципе наследования данных. Важна каждая функция, что исполнена в проекте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3130" y="5609356"/>
            <a:ext cx="2428870" cy="1248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>
            <a:off x="586250" y="1660350"/>
            <a:ext cx="5758500" cy="1791900"/>
          </a:xfrm>
          <a:prstGeom prst="roundRect">
            <a:avLst>
              <a:gd fmla="val 33237" name="adj"/>
            </a:avLst>
          </a:prstGeom>
          <a:noFill/>
          <a:ln cap="flat" cmpd="sng" w="19050">
            <a:solidFill>
              <a:srgbClr val="8EE9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579694" y="1660353"/>
            <a:ext cx="57585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D41D2"/>
                </a:solidFill>
                <a:latin typeface="Comfortaa"/>
                <a:ea typeface="Comfortaa"/>
                <a:cs typeface="Comfortaa"/>
                <a:sym typeface="Comfortaa"/>
              </a:rPr>
              <a:t>Реализованный функционал:</a:t>
            </a:r>
            <a:endParaRPr b="1" sz="1600">
              <a:solidFill>
                <a:srgbClr val="0D41D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41D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903700" y="1882375"/>
            <a:ext cx="5110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ru-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Отображение списка отелей по городам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ru-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Применение фильтров для поиска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ru-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Поиск отеля по названию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ru-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Динамическое ценообразование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ru-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Визуализация изменения цены за год на графике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ctrTitle"/>
          </p:nvPr>
        </p:nvSpPr>
        <p:spPr>
          <a:xfrm>
            <a:off x="262290" y="5558944"/>
            <a:ext cx="1004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 SemiBold"/>
              <a:buNone/>
            </a:pPr>
            <a:r>
              <a:rPr b="1" lang="ru-RU" sz="44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Примеры интерфейса</a:t>
            </a:r>
            <a:endParaRPr b="1" sz="4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7668146" y="4017650"/>
            <a:ext cx="1683224" cy="682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Если есть*</a:t>
            </a:r>
            <a:b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u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6108" y="5193629"/>
            <a:ext cx="3349678" cy="166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9175" y="180850"/>
            <a:ext cx="2079626" cy="422943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0276"/>
            <a:ext cx="2079626" cy="425057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7988" y="166038"/>
            <a:ext cx="2079625" cy="425904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3588" y="176637"/>
            <a:ext cx="2079624" cy="423786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5"/>
          <p:cNvSpPr txBox="1"/>
          <p:nvPr/>
        </p:nvSpPr>
        <p:spPr>
          <a:xfrm>
            <a:off x="-383087" y="4498350"/>
            <a:ext cx="315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Главный экран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2662513" y="4498350"/>
            <a:ext cx="315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Экран поиска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 названию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708088" y="4498350"/>
            <a:ext cx="315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Просмотр номеров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 отеле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8753675" y="4498350"/>
            <a:ext cx="315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Данные о номере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 график стоимости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ctrTitle"/>
          </p:nvPr>
        </p:nvSpPr>
        <p:spPr>
          <a:xfrm>
            <a:off x="382137" y="672154"/>
            <a:ext cx="11427726" cy="1293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 SemiBold"/>
              <a:buNone/>
            </a:pPr>
            <a:r>
              <a:rPr b="1" lang="ru-RU" sz="4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Зачем примеры интерфейса?</a:t>
            </a:r>
            <a:br>
              <a:rPr b="1" lang="ru-RU" sz="4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-RU" sz="4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							</a:t>
            </a:r>
            <a:r>
              <a:rPr b="1" lang="ru-RU" sz="4400">
                <a:solidFill>
                  <a:srgbClr val="0077FF"/>
                </a:solidFill>
                <a:latin typeface="Comfortaa"/>
                <a:ea typeface="Comfortaa"/>
                <a:cs typeface="Comfortaa"/>
                <a:sym typeface="Comfortaa"/>
              </a:rPr>
              <a:t>Скачай, и посмотри сам!</a:t>
            </a:r>
            <a:endParaRPr b="1" sz="4400">
              <a:solidFill>
                <a:srgbClr val="0077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4378" y="5182193"/>
            <a:ext cx="3050696" cy="151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/>
          <p:nvPr/>
        </p:nvSpPr>
        <p:spPr>
          <a:xfrm>
            <a:off x="8109610" y="4689210"/>
            <a:ext cx="1683224" cy="682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Если есть*</a:t>
            </a:r>
            <a:b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u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25" y="4912500"/>
            <a:ext cx="1683225" cy="16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2213850" y="5949225"/>
            <a:ext cx="1050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77FF"/>
                </a:solidFill>
                <a:latin typeface="Comfortaa"/>
                <a:ea typeface="Comfortaa"/>
                <a:cs typeface="Comfortaa"/>
                <a:sym typeface="Comfortaa"/>
              </a:rPr>
              <a:t>Доступно в RuStore</a:t>
            </a:r>
            <a:endParaRPr b="1" sz="3000">
              <a:solidFill>
                <a:srgbClr val="0077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ctrTitle"/>
          </p:nvPr>
        </p:nvSpPr>
        <p:spPr>
          <a:xfrm>
            <a:off x="363941" y="576619"/>
            <a:ext cx="5900382" cy="6926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 SemiBold"/>
              <a:buNone/>
            </a:pPr>
            <a:r>
              <a:rPr b="1" lang="ru-RU" sz="4400" u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Состав команды</a:t>
            </a:r>
            <a:endParaRPr b="1" sz="4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0" y="1618265"/>
            <a:ext cx="12192001" cy="2321262"/>
          </a:xfrm>
          <a:prstGeom prst="roundRect">
            <a:avLst>
              <a:gd fmla="val 0" name="adj"/>
            </a:avLst>
          </a:prstGeom>
          <a:solidFill>
            <a:srgbClr val="8EE955"/>
          </a:solidFill>
          <a:ln cap="flat" cmpd="sng" w="19050">
            <a:solidFill>
              <a:srgbClr val="8EE9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1418991" y="2451146"/>
            <a:ext cx="5758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80"/>
              <a:buFont typeface="Noto Sans Symbols"/>
              <a:buChar char="▪"/>
            </a:pPr>
            <a:r>
              <a:rPr b="1" lang="ru-RU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Подольский Максим</a:t>
            </a:r>
            <a:endParaRPr b="1" sz="2700" u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6531019" y="2524939"/>
            <a:ext cx="575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8575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Noto Sans Symbols"/>
              <a:buChar char="▪"/>
            </a:pPr>
            <a:r>
              <a:rPr b="1" lang="ru-RU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Савченко Михаил</a:t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057" y="4068742"/>
            <a:ext cx="5758531" cy="234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2024-09-10T08:14:27Z</dcterms:created>
  <dc:creator>Ольга Полищук</dc:creator>
</cp:coreProperties>
</file>