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Play"/>
      <p:regular r:id="rId11"/>
      <p:bold r:id="rId12"/>
    </p:embeddedFon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Z7Jmi2IpreICqJR3GwXIDjBPj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B8463D-D3F9-4387-AB7D-912D93DFF14E}">
  <a:tblStyle styleId="{F9B8463D-D3F9-4387-AB7D-912D93DFF1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Light-bold.fntdata"/><Relationship Id="rId21" Type="http://schemas.openxmlformats.org/officeDocument/2006/relationships/font" Target="fonts/MontserratLight-regular.fntdata"/><Relationship Id="rId24" Type="http://schemas.openxmlformats.org/officeDocument/2006/relationships/font" Target="fonts/MontserratLight-boldItalic.fntdata"/><Relationship Id="rId23" Type="http://schemas.openxmlformats.org/officeDocument/2006/relationships/font" Target="fonts/Montserrat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lay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SemiBold-regular.fntdata"/><Relationship Id="rId12" Type="http://schemas.openxmlformats.org/officeDocument/2006/relationships/font" Target="fonts/Play-bold.fntdata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07701">
            <a:off x="6492225" y="4911000"/>
            <a:ext cx="568025" cy="6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/>
          <p:nvPr/>
        </p:nvSpPr>
        <p:spPr>
          <a:xfrm>
            <a:off x="0" y="1618265"/>
            <a:ext cx="12192001" cy="1446248"/>
          </a:xfrm>
          <a:prstGeom prst="roundRect">
            <a:avLst>
              <a:gd fmla="val 0" name="adj"/>
            </a:avLst>
          </a:prstGeom>
          <a:solidFill>
            <a:srgbClr val="8EE955"/>
          </a:solidFill>
          <a:ln cap="flat" cmpd="sng" w="19050">
            <a:solidFill>
              <a:srgbClr val="8EE9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>
            <p:ph type="ctrTitle"/>
          </p:nvPr>
        </p:nvSpPr>
        <p:spPr>
          <a:xfrm>
            <a:off x="363940" y="576619"/>
            <a:ext cx="1004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 SemiBold"/>
              <a:buNone/>
            </a:pPr>
            <a:r>
              <a:rPr b="1" lang="ru-RU" sz="4400" u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Название команды</a:t>
            </a:r>
            <a:endParaRPr b="1" sz="4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7" name="Google Shape;8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157" y="2715491"/>
            <a:ext cx="11323688" cy="414250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1071349" y="1989886"/>
            <a:ext cx="10049301" cy="6926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SemiBold"/>
              <a:buNone/>
            </a:pPr>
            <a:r>
              <a:rPr b="1" lang="ru-RU" sz="4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Go-Goal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7327227" y="1977833"/>
            <a:ext cx="4235700" cy="751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8EE9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Гибкость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4" name="Google Shape;94;p3"/>
          <p:cNvSpPr txBox="1"/>
          <p:nvPr>
            <p:ph type="ctrTitle"/>
          </p:nvPr>
        </p:nvSpPr>
        <p:spPr>
          <a:xfrm>
            <a:off x="363940" y="576619"/>
            <a:ext cx="10049301" cy="6926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 SemiBold"/>
              <a:buNone/>
            </a:pPr>
            <a:r>
              <a:rPr b="1" lang="ru-RU" sz="4400" u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Описание решения</a:t>
            </a:r>
            <a:endParaRPr b="1" sz="4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7732" y="365226"/>
            <a:ext cx="3666193" cy="12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435644" y="1977828"/>
            <a:ext cx="5758500" cy="25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Наше решение основывается на градиентном бустинге классификаторной модели и векторизации строк посредством 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TF-IDF</a:t>
            </a: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Такой подход нам дарит: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Эффективность – обработка 180 тысяч строк в считанные секунды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Легковесность – малозатратные и высокоскоростные алгоритмы машинного обучения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Масштабируемость – возможность добавить обработку новой категории в пару действий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327227" y="3053108"/>
            <a:ext cx="4235700" cy="751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8EE9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</a:t>
            </a:r>
            <a:r>
              <a:rPr lang="ru-RU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асштабируемость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327227" y="4128383"/>
            <a:ext cx="4235700" cy="751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8EE9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</a:t>
            </a:r>
            <a:r>
              <a:rPr lang="ru-RU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корость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183" y="5082404"/>
            <a:ext cx="3349678" cy="1664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ctrTitle"/>
          </p:nvPr>
        </p:nvSpPr>
        <p:spPr>
          <a:xfrm>
            <a:off x="363940" y="576619"/>
            <a:ext cx="10049301" cy="6926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 SemiBold"/>
              <a:buNone/>
            </a:pPr>
            <a:r>
              <a:rPr b="1" lang="ru-RU" sz="4400" u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Архитектура решения</a:t>
            </a:r>
            <a:endParaRPr b="1" sz="4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3130" y="5609356"/>
            <a:ext cx="2428870" cy="1248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501069" y="1862628"/>
            <a:ext cx="57585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Мы предлагаем монолитные решения на 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 и 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Go</a:t>
            </a: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 с использованием 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bindings</a:t>
            </a: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</a:pPr>
            <a:r>
              <a:rPr lang="ru-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Архитектура имеет ярко выраженную сегрегацию на frontend и backend.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ru-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Backend решения </a:t>
            </a: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легковесный</a:t>
            </a:r>
            <a:r>
              <a:rPr lang="ru-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легко интегрируемый в приложения и легко поддающийся архитектурному и горизонтальному масштабированию.</a:t>
            </a: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Frontend решения предлагает 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CLI</a:t>
            </a: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 и возможность обращения по 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Предоставлено 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множество</a:t>
            </a: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 выходных форматов, конфигурируемых при помощи параметров запроса.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 Light"/>
              <a:buChar char="●"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Параллельная </a:t>
            </a:r>
            <a:r>
              <a:rPr lang="ru-RU">
                <a:latin typeface="Montserrat Light"/>
                <a:ea typeface="Montserrat Light"/>
                <a:cs typeface="Montserrat Light"/>
                <a:sym typeface="Montserrat Light"/>
              </a:rPr>
              <a:t>обработка батчей.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8975" y="1057275"/>
            <a:ext cx="4569226" cy="43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" y="6"/>
            <a:ext cx="2428871" cy="1248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 txBox="1"/>
          <p:nvPr>
            <p:ph type="ctrTitle"/>
          </p:nvPr>
        </p:nvSpPr>
        <p:spPr>
          <a:xfrm>
            <a:off x="3095906" y="355450"/>
            <a:ext cx="5773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 SemiBold"/>
              <a:buNone/>
            </a:pPr>
            <a:r>
              <a:rPr b="1" lang="ru-RU" sz="4400" u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Примеры работы</a:t>
            </a:r>
            <a:endParaRPr b="1" sz="4400" u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 SemiBold"/>
              <a:buNone/>
            </a:pPr>
            <a:r>
              <a:rPr b="1" lang="ru-RU" sz="4400" u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продукта</a:t>
            </a:r>
            <a:endParaRPr b="1" sz="4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3253" y="244043"/>
            <a:ext cx="3050697" cy="1515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6"/>
          <p:cNvGrpSpPr/>
          <p:nvPr/>
        </p:nvGrpSpPr>
        <p:grpSpPr>
          <a:xfrm>
            <a:off x="6244270" y="2619459"/>
            <a:ext cx="5773283" cy="4047802"/>
            <a:chOff x="7723650" y="1957500"/>
            <a:chExt cx="4414500" cy="2943000"/>
          </a:xfrm>
        </p:grpSpPr>
        <p:pic>
          <p:nvPicPr>
            <p:cNvPr id="116" name="Google Shape;116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23650" y="1957500"/>
              <a:ext cx="4414500" cy="29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6"/>
            <p:cNvSpPr/>
            <p:nvPr/>
          </p:nvSpPr>
          <p:spPr>
            <a:xfrm>
              <a:off x="7723650" y="1957500"/>
              <a:ext cx="4414500" cy="2943000"/>
            </a:xfrm>
            <a:prstGeom prst="roundRect">
              <a:avLst>
                <a:gd fmla="val 0" name="adj"/>
              </a:avLst>
            </a:prstGeom>
            <a:noFill/>
            <a:ln cap="flat" cmpd="sng" w="19050">
              <a:solidFill>
                <a:srgbClr val="8EE95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aphicFrame>
        <p:nvGraphicFramePr>
          <p:cNvPr id="118" name="Google Shape;118;p6"/>
          <p:cNvGraphicFramePr/>
          <p:nvPr/>
        </p:nvGraphicFramePr>
        <p:xfrm>
          <a:off x="211888" y="18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{F9B8463D-D3F9-4387-AB7D-912D93DFF14E}</a:tableStyleId>
              </a:tblPr>
              <a:tblGrid>
                <a:gridCol w="2552100"/>
                <a:gridCol w="693650"/>
              </a:tblGrid>
              <a:tr h="3937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Error Statistics (rates_dirty)</a:t>
                      </a:r>
                      <a:endParaRPr sz="170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Column capacity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Column bedding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Column view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Column bathroom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Column 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Column quality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Column bedrooms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Column club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Column floor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Column balcony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6"/>
          <p:cNvGraphicFramePr/>
          <p:nvPr/>
        </p:nvGraphicFramePr>
        <p:xfrm>
          <a:off x="3706963" y="18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{F9B8463D-D3F9-4387-AB7D-912D93DFF14E}</a:tableStyleId>
              </a:tblPr>
              <a:tblGrid>
                <a:gridCol w="1459575"/>
                <a:gridCol w="797800"/>
              </a:tblGrid>
              <a:tr h="3937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f1-score</a:t>
                      </a:r>
                      <a:endParaRPr sz="170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capacity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bedding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view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bathroom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quality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bedrooms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club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floor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balcony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46D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ctrTitle"/>
          </p:nvPr>
        </p:nvSpPr>
        <p:spPr>
          <a:xfrm>
            <a:off x="363941" y="576619"/>
            <a:ext cx="5900382" cy="6926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 SemiBold"/>
              <a:buNone/>
            </a:pPr>
            <a:r>
              <a:rPr b="1" lang="ru-RU" sz="4400" u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Состав команды</a:t>
            </a:r>
            <a:endParaRPr b="1" sz="4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0" y="1618265"/>
            <a:ext cx="12192000" cy="2321400"/>
          </a:xfrm>
          <a:prstGeom prst="roundRect">
            <a:avLst>
              <a:gd fmla="val 0" name="adj"/>
            </a:avLst>
          </a:prstGeom>
          <a:solidFill>
            <a:srgbClr val="8EE955"/>
          </a:solidFill>
          <a:ln cap="flat" cmpd="sng" w="19050">
            <a:solidFill>
              <a:srgbClr val="8EE9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363950" y="1850825"/>
            <a:ext cx="5758500" cy="21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1"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</a:t>
            </a:r>
            <a:r>
              <a:rPr lang="ru-RU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околов Анатолий</a:t>
            </a:r>
            <a:endParaRPr/>
          </a:p>
          <a:p>
            <a:pPr indent="-285750" lvl="0" marL="28575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1"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lang="ru-RU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архоменко Кирилл</a:t>
            </a:r>
            <a:endParaRPr/>
          </a:p>
          <a:p>
            <a:pPr indent="-285750" lvl="0" marL="28575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1"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</a:t>
            </a:r>
            <a:r>
              <a:rPr lang="ru-RU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тепутенко Илья</a:t>
            </a:r>
            <a:endParaRPr/>
          </a:p>
          <a:p>
            <a:pPr indent="-102870" lvl="0" marL="28575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</a:pPr>
            <a:r>
              <a:t/>
            </a:r>
            <a:endParaRPr b="1" sz="2400" u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057" y="4068742"/>
            <a:ext cx="5758531" cy="234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2024-09-10T08:14:27Z</dcterms:created>
  <dc:creator>Ольга Полищук</dc:creator>
</cp:coreProperties>
</file>