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7" r:id="rId1"/>
  </p:sldMasterIdLst>
  <p:sldIdLst>
    <p:sldId id="256" r:id="rId2"/>
    <p:sldId id="264" r:id="rId3"/>
    <p:sldId id="259" r:id="rId4"/>
    <p:sldId id="260" r:id="rId5"/>
    <p:sldId id="261" r:id="rId6"/>
    <p:sldId id="262" r:id="rId7"/>
    <p:sldId id="263"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639"/>
    <p:restoredTop sz="94719"/>
  </p:normalViewPr>
  <p:slideViewPr>
    <p:cSldViewPr snapToGrid="0">
      <p:cViewPr varScale="1">
        <p:scale>
          <a:sx n="150" d="100"/>
          <a:sy n="150" d="100"/>
        </p:scale>
        <p:origin x="192"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E43405-883C-FCA5-CBEB-EF5B411415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65631F9-D011-AFD6-3878-2612684995F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D0D9F9F-2704-A643-20F3-0E6AFE9FE07B}"/>
              </a:ext>
            </a:extLst>
          </p:cNvPr>
          <p:cNvSpPr>
            <a:spLocks noGrp="1"/>
          </p:cNvSpPr>
          <p:nvPr>
            <p:ph type="dt" sz="half" idx="10"/>
          </p:nvPr>
        </p:nvSpPr>
        <p:spPr/>
        <p:txBody>
          <a:bodyPr/>
          <a:lstStyle/>
          <a:p>
            <a:fld id="{17F50B8E-A176-49F2-A3C1-FEDA0200170B}" type="datetime2">
              <a:rPr lang="en-US" smtClean="0"/>
              <a:t>Sunday, April 21, 2024</a:t>
            </a:fld>
            <a:endParaRPr lang="en-US" dirty="0"/>
          </a:p>
        </p:txBody>
      </p:sp>
      <p:sp>
        <p:nvSpPr>
          <p:cNvPr id="5" name="Footer Placeholder 4">
            <a:extLst>
              <a:ext uri="{FF2B5EF4-FFF2-40B4-BE49-F238E27FC236}">
                <a16:creationId xmlns:a16="http://schemas.microsoft.com/office/drawing/2014/main" id="{C8B342C0-0300-305B-B890-F7C60E4C8F25}"/>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37EBBEDC-7C0A-8352-88E3-C14317225BDD}"/>
              </a:ext>
            </a:extLst>
          </p:cNvPr>
          <p:cNvSpPr>
            <a:spLocks noGrp="1"/>
          </p:cNvSpPr>
          <p:nvPr>
            <p:ph type="sldNum" sz="quarter" idx="12"/>
          </p:nvPr>
        </p:nvSpPr>
        <p:spPr/>
        <p:txBody>
          <a:bodyPr/>
          <a:lstStyle/>
          <a:p>
            <a:fld id="{7BE69E03-4804-4553-A1EC-F089884EF50F}" type="slidenum">
              <a:rPr lang="en-US" smtClean="0"/>
              <a:t>‹#›</a:t>
            </a:fld>
            <a:endParaRPr lang="en-US"/>
          </a:p>
        </p:txBody>
      </p:sp>
    </p:spTree>
    <p:extLst>
      <p:ext uri="{BB962C8B-B14F-4D97-AF65-F5344CB8AC3E}">
        <p14:creationId xmlns:p14="http://schemas.microsoft.com/office/powerpoint/2010/main" val="29622816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DBD300-1843-3205-174D-DB8C1E5E206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ED86718-5FD3-FD9C-B0E3-403D792EFB0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09B280-A21D-7482-E238-EAAAB102CC49}"/>
              </a:ext>
            </a:extLst>
          </p:cNvPr>
          <p:cNvSpPr>
            <a:spLocks noGrp="1"/>
          </p:cNvSpPr>
          <p:nvPr>
            <p:ph type="dt" sz="half" idx="10"/>
          </p:nvPr>
        </p:nvSpPr>
        <p:spPr/>
        <p:txBody>
          <a:bodyPr/>
          <a:lstStyle/>
          <a:p>
            <a:fld id="{0512A49D-4A7C-4944-9802-8EE0B5A6CEDD}" type="datetime2">
              <a:rPr lang="en-US" smtClean="0"/>
              <a:t>Sunday, April 21, 2024</a:t>
            </a:fld>
            <a:endParaRPr lang="en-US"/>
          </a:p>
        </p:txBody>
      </p:sp>
      <p:sp>
        <p:nvSpPr>
          <p:cNvPr id="5" name="Footer Placeholder 4">
            <a:extLst>
              <a:ext uri="{FF2B5EF4-FFF2-40B4-BE49-F238E27FC236}">
                <a16:creationId xmlns:a16="http://schemas.microsoft.com/office/drawing/2014/main" id="{3C558FB5-16C3-9AF3-6EBC-432E3266DD23}"/>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37DB9F1E-79A6-C226-73B4-B612FF7A9424}"/>
              </a:ext>
            </a:extLst>
          </p:cNvPr>
          <p:cNvSpPr>
            <a:spLocks noGrp="1"/>
          </p:cNvSpPr>
          <p:nvPr>
            <p:ph type="sldNum" sz="quarter" idx="12"/>
          </p:nvPr>
        </p:nvSpPr>
        <p:spPr/>
        <p:txBody>
          <a:bodyPr/>
          <a:lstStyle/>
          <a:p>
            <a:fld id="{7BE69E03-4804-4553-A1EC-F089884EF50F}" type="slidenum">
              <a:rPr lang="en-US" smtClean="0"/>
              <a:t>‹#›</a:t>
            </a:fld>
            <a:endParaRPr lang="en-US"/>
          </a:p>
        </p:txBody>
      </p:sp>
    </p:spTree>
    <p:extLst>
      <p:ext uri="{BB962C8B-B14F-4D97-AF65-F5344CB8AC3E}">
        <p14:creationId xmlns:p14="http://schemas.microsoft.com/office/powerpoint/2010/main" val="18651615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D92CB20-FCEC-98E4-B820-FEA34D82DF1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E6E92A1-9131-60B3-B7C1-4E9F5CA49C4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62E22C-0F4A-88F3-9677-70D625D03918}"/>
              </a:ext>
            </a:extLst>
          </p:cNvPr>
          <p:cNvSpPr>
            <a:spLocks noGrp="1"/>
          </p:cNvSpPr>
          <p:nvPr>
            <p:ph type="dt" sz="half" idx="10"/>
          </p:nvPr>
        </p:nvSpPr>
        <p:spPr/>
        <p:txBody>
          <a:bodyPr/>
          <a:lstStyle/>
          <a:p>
            <a:fld id="{5D689DDD-3B11-4150-8B39-3662C10D8BF9}" type="datetime2">
              <a:rPr lang="en-US" smtClean="0"/>
              <a:t>Sunday, April 21, 2024</a:t>
            </a:fld>
            <a:endParaRPr lang="en-US"/>
          </a:p>
        </p:txBody>
      </p:sp>
      <p:sp>
        <p:nvSpPr>
          <p:cNvPr id="5" name="Footer Placeholder 4">
            <a:extLst>
              <a:ext uri="{FF2B5EF4-FFF2-40B4-BE49-F238E27FC236}">
                <a16:creationId xmlns:a16="http://schemas.microsoft.com/office/drawing/2014/main" id="{186FC0D1-2867-8789-4A06-BC54E2EDCE4C}"/>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AF830C5A-A086-BEDD-ECE3-2BD88226E47C}"/>
              </a:ext>
            </a:extLst>
          </p:cNvPr>
          <p:cNvSpPr>
            <a:spLocks noGrp="1"/>
          </p:cNvSpPr>
          <p:nvPr>
            <p:ph type="sldNum" sz="quarter" idx="12"/>
          </p:nvPr>
        </p:nvSpPr>
        <p:spPr/>
        <p:txBody>
          <a:bodyPr/>
          <a:lstStyle/>
          <a:p>
            <a:fld id="{7BE69E03-4804-4553-A1EC-F089884EF50F}" type="slidenum">
              <a:rPr lang="en-US" smtClean="0"/>
              <a:t>‹#›</a:t>
            </a:fld>
            <a:endParaRPr lang="en-US"/>
          </a:p>
        </p:txBody>
      </p:sp>
    </p:spTree>
    <p:extLst>
      <p:ext uri="{BB962C8B-B14F-4D97-AF65-F5344CB8AC3E}">
        <p14:creationId xmlns:p14="http://schemas.microsoft.com/office/powerpoint/2010/main" val="21616773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A18840-7805-BEDA-6857-164F5D6E3B4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CC07414-7073-A48C-53BA-D6B9A1785DC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7DC8C8-F538-99E4-C3AD-80FB1F1E9AD8}"/>
              </a:ext>
            </a:extLst>
          </p:cNvPr>
          <p:cNvSpPr>
            <a:spLocks noGrp="1"/>
          </p:cNvSpPr>
          <p:nvPr>
            <p:ph type="dt" sz="half" idx="10"/>
          </p:nvPr>
        </p:nvSpPr>
        <p:spPr/>
        <p:txBody>
          <a:bodyPr/>
          <a:lstStyle/>
          <a:p>
            <a:fld id="{57997BA6-BEF8-495F-ACCD-8D19769E4FC6}" type="datetime2">
              <a:rPr lang="en-US" smtClean="0"/>
              <a:t>Sunday, April 21, 2024</a:t>
            </a:fld>
            <a:endParaRPr lang="en-US" dirty="0"/>
          </a:p>
        </p:txBody>
      </p:sp>
      <p:sp>
        <p:nvSpPr>
          <p:cNvPr id="5" name="Footer Placeholder 4">
            <a:extLst>
              <a:ext uri="{FF2B5EF4-FFF2-40B4-BE49-F238E27FC236}">
                <a16:creationId xmlns:a16="http://schemas.microsoft.com/office/drawing/2014/main" id="{24CBA998-D88D-D69A-18F0-218FD3B2617D}"/>
              </a:ext>
            </a:extLst>
          </p:cNvPr>
          <p:cNvSpPr>
            <a:spLocks noGrp="1"/>
          </p:cNvSpPr>
          <p:nvPr>
            <p:ph type="ftr" sz="quarter" idx="11"/>
          </p:nvPr>
        </p:nvSpPr>
        <p:spPr/>
        <p:txBody>
          <a:bodyPr/>
          <a:lstStyle/>
          <a:p>
            <a:r>
              <a:rPr lang="en-US"/>
              <a:t>Sample Footer Text</a:t>
            </a:r>
            <a:endParaRPr lang="en-US" dirty="0"/>
          </a:p>
        </p:txBody>
      </p:sp>
      <p:sp>
        <p:nvSpPr>
          <p:cNvPr id="6" name="Slide Number Placeholder 5">
            <a:extLst>
              <a:ext uri="{FF2B5EF4-FFF2-40B4-BE49-F238E27FC236}">
                <a16:creationId xmlns:a16="http://schemas.microsoft.com/office/drawing/2014/main" id="{3E892C99-9B61-0D85-8DEB-36CB19AAE655}"/>
              </a:ext>
            </a:extLst>
          </p:cNvPr>
          <p:cNvSpPr>
            <a:spLocks noGrp="1"/>
          </p:cNvSpPr>
          <p:nvPr>
            <p:ph type="sldNum" sz="quarter" idx="12"/>
          </p:nvPr>
        </p:nvSpPr>
        <p:spPr/>
        <p:txBody>
          <a:bodyPr/>
          <a:lstStyle/>
          <a:p>
            <a:fld id="{7BE69E03-4804-4553-A1EC-F089884EF50F}" type="slidenum">
              <a:rPr lang="en-US" smtClean="0"/>
              <a:t>‹#›</a:t>
            </a:fld>
            <a:endParaRPr lang="en-US"/>
          </a:p>
        </p:txBody>
      </p:sp>
    </p:spTree>
    <p:extLst>
      <p:ext uri="{BB962C8B-B14F-4D97-AF65-F5344CB8AC3E}">
        <p14:creationId xmlns:p14="http://schemas.microsoft.com/office/powerpoint/2010/main" val="40686243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602AB6-F221-47DA-C440-2116E3FB4D0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86D610A-CFFC-91DE-D0F2-1076C95F94C1}"/>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87342D3-9331-805D-5E7F-CD887EC95A86}"/>
              </a:ext>
            </a:extLst>
          </p:cNvPr>
          <p:cNvSpPr>
            <a:spLocks noGrp="1"/>
          </p:cNvSpPr>
          <p:nvPr>
            <p:ph type="dt" sz="half" idx="10"/>
          </p:nvPr>
        </p:nvSpPr>
        <p:spPr/>
        <p:txBody>
          <a:bodyPr/>
          <a:lstStyle/>
          <a:p>
            <a:fld id="{4857292D-4609-4E55-92E3-C12C6A1234E8}" type="datetime2">
              <a:rPr lang="en-US" smtClean="0"/>
              <a:t>Sunday, April 21, 2024</a:t>
            </a:fld>
            <a:endParaRPr lang="en-US" dirty="0"/>
          </a:p>
        </p:txBody>
      </p:sp>
      <p:sp>
        <p:nvSpPr>
          <p:cNvPr id="5" name="Footer Placeholder 4">
            <a:extLst>
              <a:ext uri="{FF2B5EF4-FFF2-40B4-BE49-F238E27FC236}">
                <a16:creationId xmlns:a16="http://schemas.microsoft.com/office/drawing/2014/main" id="{405894A5-797D-E016-2F95-8630006D50A0}"/>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2DF81611-40C7-FA08-9B81-C6D1C3198FCE}"/>
              </a:ext>
            </a:extLst>
          </p:cNvPr>
          <p:cNvSpPr>
            <a:spLocks noGrp="1"/>
          </p:cNvSpPr>
          <p:nvPr>
            <p:ph type="sldNum" sz="quarter" idx="12"/>
          </p:nvPr>
        </p:nvSpPr>
        <p:spPr/>
        <p:txBody>
          <a:bodyPr/>
          <a:lstStyle/>
          <a:p>
            <a:fld id="{7BE69E03-4804-4553-A1EC-F089884EF50F}" type="slidenum">
              <a:rPr lang="en-US" smtClean="0"/>
              <a:t>‹#›</a:t>
            </a:fld>
            <a:endParaRPr lang="en-US"/>
          </a:p>
        </p:txBody>
      </p:sp>
    </p:spTree>
    <p:extLst>
      <p:ext uri="{BB962C8B-B14F-4D97-AF65-F5344CB8AC3E}">
        <p14:creationId xmlns:p14="http://schemas.microsoft.com/office/powerpoint/2010/main" val="42058692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538CE7-E085-8D3A-311C-B231F688E4B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A2397FC-E13E-2B93-7BDB-672DFA78373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E5E1E29-2D41-F198-687D-6E01784789C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32B4C5C-9F7F-6D3D-6B4B-2F453D667FB7}"/>
              </a:ext>
            </a:extLst>
          </p:cNvPr>
          <p:cNvSpPr>
            <a:spLocks noGrp="1"/>
          </p:cNvSpPr>
          <p:nvPr>
            <p:ph type="dt" sz="half" idx="10"/>
          </p:nvPr>
        </p:nvSpPr>
        <p:spPr/>
        <p:txBody>
          <a:bodyPr/>
          <a:lstStyle/>
          <a:p>
            <a:fld id="{003E0E29-2C79-4A2A-B61C-A21B8362A50A}" type="datetime2">
              <a:rPr lang="en-US" smtClean="0"/>
              <a:t>Sunday, April 21, 2024</a:t>
            </a:fld>
            <a:endParaRPr lang="en-US"/>
          </a:p>
        </p:txBody>
      </p:sp>
      <p:sp>
        <p:nvSpPr>
          <p:cNvPr id="6" name="Footer Placeholder 5">
            <a:extLst>
              <a:ext uri="{FF2B5EF4-FFF2-40B4-BE49-F238E27FC236}">
                <a16:creationId xmlns:a16="http://schemas.microsoft.com/office/drawing/2014/main" id="{C1542C0E-03A1-989D-0A37-5A9AA33BB4BF}"/>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E74184B6-53BF-568F-3DA4-0A4734DB1463}"/>
              </a:ext>
            </a:extLst>
          </p:cNvPr>
          <p:cNvSpPr>
            <a:spLocks noGrp="1"/>
          </p:cNvSpPr>
          <p:nvPr>
            <p:ph type="sldNum" sz="quarter" idx="12"/>
          </p:nvPr>
        </p:nvSpPr>
        <p:spPr/>
        <p:txBody>
          <a:bodyPr/>
          <a:lstStyle/>
          <a:p>
            <a:fld id="{7BE69E03-4804-4553-A1EC-F089884EF50F}" type="slidenum">
              <a:rPr lang="en-US" smtClean="0"/>
              <a:t>‹#›</a:t>
            </a:fld>
            <a:endParaRPr lang="en-US"/>
          </a:p>
        </p:txBody>
      </p:sp>
    </p:spTree>
    <p:extLst>
      <p:ext uri="{BB962C8B-B14F-4D97-AF65-F5344CB8AC3E}">
        <p14:creationId xmlns:p14="http://schemas.microsoft.com/office/powerpoint/2010/main" val="4202531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1B3990-86BA-73B1-94D6-7CEEF9D4780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12A330A-E376-B19C-4159-F80EA1DF325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0B6A7C1-B7B4-28B1-03EC-9CF99E779E4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B3B43A6-8F28-A0CA-EF52-F8DED5BFA98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CDD0C1B-740C-A617-DD28-CBD1DA697FD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8DAFD4C-C3F9-5F4D-D547-4FB6C3586119}"/>
              </a:ext>
            </a:extLst>
          </p:cNvPr>
          <p:cNvSpPr>
            <a:spLocks noGrp="1"/>
          </p:cNvSpPr>
          <p:nvPr>
            <p:ph type="dt" sz="half" idx="10"/>
          </p:nvPr>
        </p:nvSpPr>
        <p:spPr/>
        <p:txBody>
          <a:bodyPr/>
          <a:lstStyle/>
          <a:p>
            <a:fld id="{B0CA0177-5432-41AC-9593-8EC96BFF4F82}" type="datetime2">
              <a:rPr lang="en-US" smtClean="0"/>
              <a:t>Sunday, April 21, 2024</a:t>
            </a:fld>
            <a:endParaRPr lang="en-US" dirty="0"/>
          </a:p>
        </p:txBody>
      </p:sp>
      <p:sp>
        <p:nvSpPr>
          <p:cNvPr id="8" name="Footer Placeholder 7">
            <a:extLst>
              <a:ext uri="{FF2B5EF4-FFF2-40B4-BE49-F238E27FC236}">
                <a16:creationId xmlns:a16="http://schemas.microsoft.com/office/drawing/2014/main" id="{2A6FCB94-9327-13B2-3A0D-9CEC87F0E8BB}"/>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56978376-9A82-6AA6-5CD5-61E530882D1D}"/>
              </a:ext>
            </a:extLst>
          </p:cNvPr>
          <p:cNvSpPr>
            <a:spLocks noGrp="1"/>
          </p:cNvSpPr>
          <p:nvPr>
            <p:ph type="sldNum" sz="quarter" idx="12"/>
          </p:nvPr>
        </p:nvSpPr>
        <p:spPr/>
        <p:txBody>
          <a:bodyPr/>
          <a:lstStyle/>
          <a:p>
            <a:fld id="{7BE69E03-4804-4553-A1EC-F089884EF50F}" type="slidenum">
              <a:rPr lang="en-US" smtClean="0"/>
              <a:t>‹#›</a:t>
            </a:fld>
            <a:endParaRPr lang="en-US"/>
          </a:p>
        </p:txBody>
      </p:sp>
    </p:spTree>
    <p:extLst>
      <p:ext uri="{BB962C8B-B14F-4D97-AF65-F5344CB8AC3E}">
        <p14:creationId xmlns:p14="http://schemas.microsoft.com/office/powerpoint/2010/main" val="17698833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68F9A3-83D9-364D-3680-44083F83009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90B5F9F-2489-C94A-5285-CBAB2AD2B08F}"/>
              </a:ext>
            </a:extLst>
          </p:cNvPr>
          <p:cNvSpPr>
            <a:spLocks noGrp="1"/>
          </p:cNvSpPr>
          <p:nvPr>
            <p:ph type="dt" sz="half" idx="10"/>
          </p:nvPr>
        </p:nvSpPr>
        <p:spPr/>
        <p:txBody>
          <a:bodyPr/>
          <a:lstStyle/>
          <a:p>
            <a:fld id="{EED29A7B-B2F1-41A3-B969-4E25F618B967}" type="datetime2">
              <a:rPr lang="en-US" smtClean="0"/>
              <a:t>Sunday, April 21, 2024</a:t>
            </a:fld>
            <a:endParaRPr lang="en-US" dirty="0"/>
          </a:p>
        </p:txBody>
      </p:sp>
      <p:sp>
        <p:nvSpPr>
          <p:cNvPr id="4" name="Footer Placeholder 3">
            <a:extLst>
              <a:ext uri="{FF2B5EF4-FFF2-40B4-BE49-F238E27FC236}">
                <a16:creationId xmlns:a16="http://schemas.microsoft.com/office/drawing/2014/main" id="{74FE6E7F-CDAB-E773-5910-68FA61B9327A}"/>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108B1917-63A5-242D-0DE0-DC41A53026F8}"/>
              </a:ext>
            </a:extLst>
          </p:cNvPr>
          <p:cNvSpPr>
            <a:spLocks noGrp="1"/>
          </p:cNvSpPr>
          <p:nvPr>
            <p:ph type="sldNum" sz="quarter" idx="12"/>
          </p:nvPr>
        </p:nvSpPr>
        <p:spPr/>
        <p:txBody>
          <a:bodyPr/>
          <a:lstStyle/>
          <a:p>
            <a:fld id="{7BE69E03-4804-4553-A1EC-F089884EF50F}" type="slidenum">
              <a:rPr lang="en-US" smtClean="0"/>
              <a:t>‹#›</a:t>
            </a:fld>
            <a:endParaRPr lang="en-US"/>
          </a:p>
        </p:txBody>
      </p:sp>
    </p:spTree>
    <p:extLst>
      <p:ext uri="{BB962C8B-B14F-4D97-AF65-F5344CB8AC3E}">
        <p14:creationId xmlns:p14="http://schemas.microsoft.com/office/powerpoint/2010/main" val="4294929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8EC0245-C49B-25A0-188A-EAFA613063E6}"/>
              </a:ext>
            </a:extLst>
          </p:cNvPr>
          <p:cNvSpPr>
            <a:spLocks noGrp="1"/>
          </p:cNvSpPr>
          <p:nvPr>
            <p:ph type="dt" sz="half" idx="10"/>
          </p:nvPr>
        </p:nvSpPr>
        <p:spPr/>
        <p:txBody>
          <a:bodyPr/>
          <a:lstStyle/>
          <a:p>
            <a:fld id="{4EE98B79-F222-4FD1-8713-07459E1B5004}" type="datetime2">
              <a:rPr lang="en-US" smtClean="0"/>
              <a:t>Sunday, April 21, 2024</a:t>
            </a:fld>
            <a:endParaRPr lang="en-US"/>
          </a:p>
        </p:txBody>
      </p:sp>
      <p:sp>
        <p:nvSpPr>
          <p:cNvPr id="3" name="Footer Placeholder 2">
            <a:extLst>
              <a:ext uri="{FF2B5EF4-FFF2-40B4-BE49-F238E27FC236}">
                <a16:creationId xmlns:a16="http://schemas.microsoft.com/office/drawing/2014/main" id="{E120B7E0-BC47-C68D-6041-F315337C1C9C}"/>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86235743-E1EA-DECC-3519-80DCEEC8FC2F}"/>
              </a:ext>
            </a:extLst>
          </p:cNvPr>
          <p:cNvSpPr>
            <a:spLocks noGrp="1"/>
          </p:cNvSpPr>
          <p:nvPr>
            <p:ph type="sldNum" sz="quarter" idx="12"/>
          </p:nvPr>
        </p:nvSpPr>
        <p:spPr/>
        <p:txBody>
          <a:bodyPr/>
          <a:lstStyle/>
          <a:p>
            <a:fld id="{7BE69E03-4804-4553-A1EC-F089884EF50F}" type="slidenum">
              <a:rPr lang="en-US" smtClean="0"/>
              <a:t>‹#›</a:t>
            </a:fld>
            <a:endParaRPr lang="en-US"/>
          </a:p>
        </p:txBody>
      </p:sp>
    </p:spTree>
    <p:extLst>
      <p:ext uri="{BB962C8B-B14F-4D97-AF65-F5344CB8AC3E}">
        <p14:creationId xmlns:p14="http://schemas.microsoft.com/office/powerpoint/2010/main" val="36091602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DBAB83-8484-5CCD-84C7-18EB22D7FE4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D443227-F1CA-6F2D-120B-D149A37441F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95F5ACA-D5F4-E599-9897-59B7B27E90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68FE33E-89EB-759B-9C5C-E7C7C9A1EE08}"/>
              </a:ext>
            </a:extLst>
          </p:cNvPr>
          <p:cNvSpPr>
            <a:spLocks noGrp="1"/>
          </p:cNvSpPr>
          <p:nvPr>
            <p:ph type="dt" sz="half" idx="10"/>
          </p:nvPr>
        </p:nvSpPr>
        <p:spPr/>
        <p:txBody>
          <a:bodyPr/>
          <a:lstStyle/>
          <a:p>
            <a:fld id="{792630FD-0818-4065-B5FE-410552D9B1BC}" type="datetime2">
              <a:rPr lang="en-US" smtClean="0"/>
              <a:t>Sunday, April 21, 2024</a:t>
            </a:fld>
            <a:endParaRPr lang="en-US"/>
          </a:p>
        </p:txBody>
      </p:sp>
      <p:sp>
        <p:nvSpPr>
          <p:cNvPr id="6" name="Footer Placeholder 5">
            <a:extLst>
              <a:ext uri="{FF2B5EF4-FFF2-40B4-BE49-F238E27FC236}">
                <a16:creationId xmlns:a16="http://schemas.microsoft.com/office/drawing/2014/main" id="{B5CDDE80-5BD2-DA68-48D7-F856DFBDC4A4}"/>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8B563D16-DE8F-D44A-D2E7-E22BF4D3988A}"/>
              </a:ext>
            </a:extLst>
          </p:cNvPr>
          <p:cNvSpPr>
            <a:spLocks noGrp="1"/>
          </p:cNvSpPr>
          <p:nvPr>
            <p:ph type="sldNum" sz="quarter" idx="12"/>
          </p:nvPr>
        </p:nvSpPr>
        <p:spPr/>
        <p:txBody>
          <a:bodyPr/>
          <a:lstStyle/>
          <a:p>
            <a:fld id="{7BE69E03-4804-4553-A1EC-F089884EF50F}" type="slidenum">
              <a:rPr lang="en-US" smtClean="0"/>
              <a:t>‹#›</a:t>
            </a:fld>
            <a:endParaRPr lang="en-US"/>
          </a:p>
        </p:txBody>
      </p:sp>
    </p:spTree>
    <p:extLst>
      <p:ext uri="{BB962C8B-B14F-4D97-AF65-F5344CB8AC3E}">
        <p14:creationId xmlns:p14="http://schemas.microsoft.com/office/powerpoint/2010/main" val="34601853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86B72E-DD4A-0A98-3B7E-1D38C07FDA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D6957CD-9AAD-C793-A1C8-0E1BB286CFF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E674355-E2DE-A832-CF45-772960B6262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5B4FFF5-35A2-BE9A-E5FE-F5040F2D5BF7}"/>
              </a:ext>
            </a:extLst>
          </p:cNvPr>
          <p:cNvSpPr>
            <a:spLocks noGrp="1"/>
          </p:cNvSpPr>
          <p:nvPr>
            <p:ph type="dt" sz="half" idx="10"/>
          </p:nvPr>
        </p:nvSpPr>
        <p:spPr/>
        <p:txBody>
          <a:bodyPr/>
          <a:lstStyle/>
          <a:p>
            <a:fld id="{93C2D289-0EBF-40C7-B6E8-60285281F180}" type="datetime2">
              <a:rPr lang="en-US" smtClean="0"/>
              <a:t>Sunday, April 21, 2024</a:t>
            </a:fld>
            <a:endParaRPr lang="en-US"/>
          </a:p>
        </p:txBody>
      </p:sp>
      <p:sp>
        <p:nvSpPr>
          <p:cNvPr id="6" name="Footer Placeholder 5">
            <a:extLst>
              <a:ext uri="{FF2B5EF4-FFF2-40B4-BE49-F238E27FC236}">
                <a16:creationId xmlns:a16="http://schemas.microsoft.com/office/drawing/2014/main" id="{E67123A3-DCC1-06C2-230B-393CBAE40BCB}"/>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DB3355F9-5D2F-1012-4346-946C4C00B925}"/>
              </a:ext>
            </a:extLst>
          </p:cNvPr>
          <p:cNvSpPr>
            <a:spLocks noGrp="1"/>
          </p:cNvSpPr>
          <p:nvPr>
            <p:ph type="sldNum" sz="quarter" idx="12"/>
          </p:nvPr>
        </p:nvSpPr>
        <p:spPr/>
        <p:txBody>
          <a:bodyPr/>
          <a:lstStyle/>
          <a:p>
            <a:fld id="{7BE69E03-4804-4553-A1EC-F089884EF50F}" type="slidenum">
              <a:rPr lang="en-US" smtClean="0"/>
              <a:t>‹#›</a:t>
            </a:fld>
            <a:endParaRPr lang="en-US"/>
          </a:p>
        </p:txBody>
      </p:sp>
    </p:spTree>
    <p:extLst>
      <p:ext uri="{BB962C8B-B14F-4D97-AF65-F5344CB8AC3E}">
        <p14:creationId xmlns:p14="http://schemas.microsoft.com/office/powerpoint/2010/main" val="21733422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DFDCAE4-2273-733C-F9CD-924B61273AC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4C16771-DB43-4FB4-DE09-F4267A5F7D9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6A72FAD-977E-183B-BFD6-8998FE1F30B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94CDC665-7415-4DAF-AE09-B9BBC1907393}" type="datetime2">
              <a:rPr lang="en-US" smtClean="0"/>
              <a:t>Sunday, April 21, 2024</a:t>
            </a:fld>
            <a:endParaRPr lang="en-US" dirty="0"/>
          </a:p>
        </p:txBody>
      </p:sp>
      <p:sp>
        <p:nvSpPr>
          <p:cNvPr id="5" name="Footer Placeholder 4">
            <a:extLst>
              <a:ext uri="{FF2B5EF4-FFF2-40B4-BE49-F238E27FC236}">
                <a16:creationId xmlns:a16="http://schemas.microsoft.com/office/drawing/2014/main" id="{13979ADD-D13A-3D6C-38DD-3C1A6ABFB3E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r>
              <a:rPr lang="en-US"/>
              <a:t>Sample Footer Text</a:t>
            </a:r>
            <a:endParaRPr lang="en-US" dirty="0"/>
          </a:p>
        </p:txBody>
      </p:sp>
      <p:sp>
        <p:nvSpPr>
          <p:cNvPr id="6" name="Slide Number Placeholder 5">
            <a:extLst>
              <a:ext uri="{FF2B5EF4-FFF2-40B4-BE49-F238E27FC236}">
                <a16:creationId xmlns:a16="http://schemas.microsoft.com/office/drawing/2014/main" id="{31C47347-4E56-9137-8911-6B0BC516FDC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7BE69E03-4804-4553-A1EC-F089884EF50F}" type="slidenum">
              <a:rPr lang="en-US" smtClean="0"/>
              <a:t>‹#›</a:t>
            </a:fld>
            <a:endParaRPr lang="en-US"/>
          </a:p>
        </p:txBody>
      </p:sp>
    </p:spTree>
    <p:extLst>
      <p:ext uri="{BB962C8B-B14F-4D97-AF65-F5344CB8AC3E}">
        <p14:creationId xmlns:p14="http://schemas.microsoft.com/office/powerpoint/2010/main" val="820504257"/>
      </p:ext>
    </p:extLst>
  </p:cSld>
  <p:clrMap bg1="lt1" tx1="dk1" bg2="lt2" tx2="dk2" accent1="accent1" accent2="accent2" accent3="accent3" accent4="accent4" accent5="accent5" accent6="accent6" hlink="hlink" folHlink="folHlink"/>
  <p:sldLayoutIdLst>
    <p:sldLayoutId id="2147483718" r:id="rId1"/>
    <p:sldLayoutId id="2147483719" r:id="rId2"/>
    <p:sldLayoutId id="2147483720" r:id="rId3"/>
    <p:sldLayoutId id="2147483721" r:id="rId4"/>
    <p:sldLayoutId id="2147483722" r:id="rId5"/>
    <p:sldLayoutId id="2147483723" r:id="rId6"/>
    <p:sldLayoutId id="2147483724" r:id="rId7"/>
    <p:sldLayoutId id="2147483725" r:id="rId8"/>
    <p:sldLayoutId id="2147483726" r:id="rId9"/>
    <p:sldLayoutId id="2147483727" r:id="rId10"/>
    <p:sldLayoutId id="2147483728"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mailto:dr3264@drexel.edu" TargetMode="Externa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hyperlink" Target="mailto:jv625@drexel.edu" TargetMode="External"/><Relationship Id="rId5" Type="http://schemas.openxmlformats.org/officeDocument/2006/relationships/hyperlink" Target="mailto:sss448@drexel.edu" TargetMode="External"/><Relationship Id="rId4" Type="http://schemas.openxmlformats.org/officeDocument/2006/relationships/hyperlink" Target="mailto:ago34@drexel.edu"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B5C3A3-4AB4-7650-DAC8-0FC47C2F3F4F}"/>
              </a:ext>
            </a:extLst>
          </p:cNvPr>
          <p:cNvSpPr>
            <a:spLocks noGrp="1"/>
          </p:cNvSpPr>
          <p:nvPr>
            <p:ph type="ctrTitle"/>
          </p:nvPr>
        </p:nvSpPr>
        <p:spPr>
          <a:xfrm>
            <a:off x="1443228" y="4477215"/>
            <a:ext cx="5278995" cy="816791"/>
          </a:xfrm>
        </p:spPr>
        <p:txBody>
          <a:bodyPr anchor="t">
            <a:normAutofit/>
          </a:bodyPr>
          <a:lstStyle/>
          <a:p>
            <a:pPr algn="l"/>
            <a:r>
              <a:rPr lang="en-US" sz="4800" dirty="0"/>
              <a:t>CROP GUARD AI</a:t>
            </a:r>
          </a:p>
        </p:txBody>
      </p:sp>
      <p:sp>
        <p:nvSpPr>
          <p:cNvPr id="3" name="Subtitle 2">
            <a:extLst>
              <a:ext uri="{FF2B5EF4-FFF2-40B4-BE49-F238E27FC236}">
                <a16:creationId xmlns:a16="http://schemas.microsoft.com/office/drawing/2014/main" id="{5223BFE5-C605-233A-1955-0EE6BA8F957E}"/>
              </a:ext>
            </a:extLst>
          </p:cNvPr>
          <p:cNvSpPr>
            <a:spLocks noGrp="1"/>
          </p:cNvSpPr>
          <p:nvPr>
            <p:ph type="subTitle" idx="1"/>
          </p:nvPr>
        </p:nvSpPr>
        <p:spPr>
          <a:xfrm>
            <a:off x="1538251" y="5294006"/>
            <a:ext cx="4700133" cy="2156579"/>
          </a:xfrm>
        </p:spPr>
        <p:txBody>
          <a:bodyPr anchor="t">
            <a:normAutofit/>
          </a:bodyPr>
          <a:lstStyle/>
          <a:p>
            <a:pPr algn="l"/>
            <a:r>
              <a:rPr lang="en-US" sz="1800" dirty="0"/>
              <a:t>Philly Codefest 2024</a:t>
            </a:r>
          </a:p>
        </p:txBody>
      </p:sp>
      <p:pic>
        <p:nvPicPr>
          <p:cNvPr id="23" name="Picture 22" descr="Tractor in a field">
            <a:extLst>
              <a:ext uri="{FF2B5EF4-FFF2-40B4-BE49-F238E27FC236}">
                <a16:creationId xmlns:a16="http://schemas.microsoft.com/office/drawing/2014/main" id="{643E9FB3-1AB1-AA7A-43D7-27D58CCBB7EF}"/>
              </a:ext>
            </a:extLst>
          </p:cNvPr>
          <p:cNvPicPr>
            <a:picLocks noChangeAspect="1"/>
          </p:cNvPicPr>
          <p:nvPr/>
        </p:nvPicPr>
        <p:blipFill rotWithShape="1">
          <a:blip r:embed="rId2"/>
          <a:srcRect t="22638" r="-1" b="28710"/>
          <a:stretch/>
        </p:blipFill>
        <p:spPr>
          <a:xfrm>
            <a:off x="422145" y="10"/>
            <a:ext cx="11082529" cy="3599011"/>
          </a:xfrm>
          <a:prstGeom prst="rect">
            <a:avLst/>
          </a:prstGeom>
        </p:spPr>
      </p:pic>
    </p:spTree>
    <p:extLst>
      <p:ext uri="{BB962C8B-B14F-4D97-AF65-F5344CB8AC3E}">
        <p14:creationId xmlns:p14="http://schemas.microsoft.com/office/powerpoint/2010/main" val="5976100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One in a crowd">
            <a:extLst>
              <a:ext uri="{FF2B5EF4-FFF2-40B4-BE49-F238E27FC236}">
                <a16:creationId xmlns:a16="http://schemas.microsoft.com/office/drawing/2014/main" id="{DF5B3874-D191-1380-8872-181FE827925E}"/>
              </a:ext>
            </a:extLst>
          </p:cNvPr>
          <p:cNvPicPr>
            <a:picLocks noChangeAspect="1"/>
          </p:cNvPicPr>
          <p:nvPr/>
        </p:nvPicPr>
        <p:blipFill rotWithShape="1">
          <a:blip r:embed="rId2"/>
          <a:srcRect t="2536" r="13818" b="6555"/>
          <a:stretch/>
        </p:blipFill>
        <p:spPr>
          <a:xfrm>
            <a:off x="4041058" y="10"/>
            <a:ext cx="8150942" cy="6857990"/>
          </a:xfrm>
          <a:prstGeom prst="rect">
            <a:avLst/>
          </a:prstGeom>
        </p:spPr>
      </p:pic>
      <p:sp>
        <p:nvSpPr>
          <p:cNvPr id="23" name="Rectangle 22">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CF24D48-1898-C84D-0D8D-5F7F48F15E92}"/>
              </a:ext>
            </a:extLst>
          </p:cNvPr>
          <p:cNvSpPr>
            <a:spLocks noGrp="1"/>
          </p:cNvSpPr>
          <p:nvPr>
            <p:ph type="title"/>
          </p:nvPr>
        </p:nvSpPr>
        <p:spPr>
          <a:xfrm>
            <a:off x="423719" y="3429000"/>
            <a:ext cx="4023360" cy="1458097"/>
          </a:xfrm>
        </p:spPr>
        <p:txBody>
          <a:bodyPr vert="horz" lIns="91440" tIns="45720" rIns="91440" bIns="45720" rtlCol="0" anchor="b">
            <a:normAutofit/>
          </a:bodyPr>
          <a:lstStyle/>
          <a:p>
            <a:r>
              <a:rPr lang="en-US" sz="4800" dirty="0"/>
              <a:t>Team Members</a:t>
            </a:r>
            <a:br>
              <a:rPr lang="en-US" sz="4800" dirty="0"/>
            </a:br>
            <a:endParaRPr lang="en-US" sz="4800" dirty="0"/>
          </a:p>
        </p:txBody>
      </p:sp>
      <p:sp>
        <p:nvSpPr>
          <p:cNvPr id="25" name="Rectangle 24">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7" name="Rectangle 26">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Date Placeholder 3">
            <a:extLst>
              <a:ext uri="{FF2B5EF4-FFF2-40B4-BE49-F238E27FC236}">
                <a16:creationId xmlns:a16="http://schemas.microsoft.com/office/drawing/2014/main" id="{BE359596-FF39-857B-9331-70E53EBB2FD0}"/>
              </a:ext>
            </a:extLst>
          </p:cNvPr>
          <p:cNvSpPr>
            <a:spLocks noGrp="1"/>
          </p:cNvSpPr>
          <p:nvPr>
            <p:ph type="dt" sz="half" idx="10"/>
          </p:nvPr>
        </p:nvSpPr>
        <p:spPr>
          <a:xfrm>
            <a:off x="477981" y="6356350"/>
            <a:ext cx="1214339" cy="365125"/>
          </a:xfrm>
        </p:spPr>
        <p:txBody>
          <a:bodyPr vert="horz" lIns="91440" tIns="45720" rIns="91440" bIns="45720" rtlCol="0" anchor="ctr">
            <a:normAutofit/>
          </a:bodyPr>
          <a:lstStyle/>
          <a:p>
            <a:pPr>
              <a:lnSpc>
                <a:spcPct val="90000"/>
              </a:lnSpc>
              <a:spcAft>
                <a:spcPts val="600"/>
              </a:spcAft>
              <a:defRPr/>
            </a:pPr>
            <a:fld id="{57997BA6-BEF8-495F-ACCD-8D19769E4FC6}" type="datetime2">
              <a:rPr lang="en-US" sz="900">
                <a:solidFill>
                  <a:schemeClr val="tx1">
                    <a:lumMod val="50000"/>
                    <a:lumOff val="50000"/>
                  </a:schemeClr>
                </a:solidFill>
                <a:latin typeface="Calibri" panose="020F0502020204030204"/>
              </a:rPr>
              <a:pPr>
                <a:lnSpc>
                  <a:spcPct val="90000"/>
                </a:lnSpc>
                <a:spcAft>
                  <a:spcPts val="600"/>
                </a:spcAft>
                <a:defRPr/>
              </a:pPr>
              <a:t>Sunday, April 21, 2024</a:t>
            </a:fld>
            <a:endParaRPr lang="en-US" sz="900">
              <a:solidFill>
                <a:schemeClr val="tx1">
                  <a:lumMod val="50000"/>
                  <a:lumOff val="50000"/>
                </a:schemeClr>
              </a:solidFill>
              <a:latin typeface="Calibri" panose="020F0502020204030204"/>
            </a:endParaRPr>
          </a:p>
        </p:txBody>
      </p:sp>
      <p:sp>
        <p:nvSpPr>
          <p:cNvPr id="5" name="Footer Placeholder 4">
            <a:extLst>
              <a:ext uri="{FF2B5EF4-FFF2-40B4-BE49-F238E27FC236}">
                <a16:creationId xmlns:a16="http://schemas.microsoft.com/office/drawing/2014/main" id="{099E270C-C770-7967-C68A-FB5434A00AB9}"/>
              </a:ext>
            </a:extLst>
          </p:cNvPr>
          <p:cNvSpPr>
            <a:spLocks noGrp="1"/>
          </p:cNvSpPr>
          <p:nvPr>
            <p:ph type="ftr" sz="quarter" idx="11"/>
          </p:nvPr>
        </p:nvSpPr>
        <p:spPr>
          <a:xfrm>
            <a:off x="1692321" y="6356350"/>
            <a:ext cx="2809017" cy="365125"/>
          </a:xfrm>
        </p:spPr>
        <p:txBody>
          <a:bodyPr vert="horz" lIns="91440" tIns="45720" rIns="91440" bIns="45720" rtlCol="0" anchor="ctr">
            <a:normAutofit/>
          </a:bodyPr>
          <a:lstStyle/>
          <a:p>
            <a:pPr algn="r">
              <a:spcAft>
                <a:spcPts val="600"/>
              </a:spcAft>
              <a:defRPr/>
            </a:pPr>
            <a:r>
              <a:rPr lang="en-US" kern="1200">
                <a:solidFill>
                  <a:schemeClr val="tx1">
                    <a:lumMod val="50000"/>
                    <a:lumOff val="50000"/>
                  </a:schemeClr>
                </a:solidFill>
                <a:latin typeface="Calibri" panose="020F0502020204030204"/>
                <a:ea typeface="+mn-ea"/>
                <a:cs typeface="+mn-cs"/>
              </a:rPr>
              <a:t>Sample Footer Text</a:t>
            </a:r>
          </a:p>
        </p:txBody>
      </p:sp>
      <p:sp>
        <p:nvSpPr>
          <p:cNvPr id="6" name="Slide Number Placeholder 5">
            <a:extLst>
              <a:ext uri="{FF2B5EF4-FFF2-40B4-BE49-F238E27FC236}">
                <a16:creationId xmlns:a16="http://schemas.microsoft.com/office/drawing/2014/main" id="{11E8B4F1-C811-FAB3-6555-F7D776C9D7BB}"/>
              </a:ext>
            </a:extLst>
          </p:cNvPr>
          <p:cNvSpPr>
            <a:spLocks noGrp="1"/>
          </p:cNvSpPr>
          <p:nvPr>
            <p:ph type="sldNum" sz="quarter" idx="12"/>
          </p:nvPr>
        </p:nvSpPr>
        <p:spPr>
          <a:xfrm>
            <a:off x="8970819" y="6356350"/>
            <a:ext cx="2743200" cy="365125"/>
          </a:xfrm>
        </p:spPr>
        <p:txBody>
          <a:bodyPr vert="horz" lIns="91440" tIns="45720" rIns="91440" bIns="45720" rtlCol="0" anchor="ctr">
            <a:normAutofit/>
          </a:bodyPr>
          <a:lstStyle/>
          <a:p>
            <a:pPr>
              <a:spcAft>
                <a:spcPts val="600"/>
              </a:spcAft>
              <a:defRPr/>
            </a:pPr>
            <a:fld id="{7BE69E03-4804-4553-A1EC-F089884EF50F}" type="slidenum">
              <a:rPr lang="en-US">
                <a:solidFill>
                  <a:schemeClr val="bg1"/>
                </a:solidFill>
                <a:latin typeface="Calibri" panose="020F0502020204030204"/>
              </a:rPr>
              <a:pPr>
                <a:spcAft>
                  <a:spcPts val="600"/>
                </a:spcAft>
                <a:defRPr/>
              </a:pPr>
              <a:t>2</a:t>
            </a:fld>
            <a:endParaRPr lang="en-US">
              <a:solidFill>
                <a:schemeClr val="bg1"/>
              </a:solidFill>
              <a:latin typeface="Calibri" panose="020F0502020204030204"/>
            </a:endParaRPr>
          </a:p>
        </p:txBody>
      </p:sp>
      <p:sp>
        <p:nvSpPr>
          <p:cNvPr id="9" name="TextBox 8">
            <a:extLst>
              <a:ext uri="{FF2B5EF4-FFF2-40B4-BE49-F238E27FC236}">
                <a16:creationId xmlns:a16="http://schemas.microsoft.com/office/drawing/2014/main" id="{EB254527-5369-946B-308C-42715EBA1FA4}"/>
              </a:ext>
            </a:extLst>
          </p:cNvPr>
          <p:cNvSpPr txBox="1"/>
          <p:nvPr/>
        </p:nvSpPr>
        <p:spPr>
          <a:xfrm>
            <a:off x="423719" y="4583479"/>
            <a:ext cx="6098458" cy="1648208"/>
          </a:xfrm>
          <a:prstGeom prst="rect">
            <a:avLst/>
          </a:prstGeom>
          <a:noFill/>
        </p:spPr>
        <p:txBody>
          <a:bodyPr wrap="square">
            <a:spAutoFit/>
          </a:bodyPr>
          <a:lstStyle/>
          <a:p>
            <a:pPr marL="285750" indent="-228600">
              <a:lnSpc>
                <a:spcPct val="90000"/>
              </a:lnSpc>
              <a:spcAft>
                <a:spcPts val="600"/>
              </a:spcAft>
              <a:buFont typeface="Arial" panose="020B0604020202020204" pitchFamily="34" charset="0"/>
              <a:buChar char="•"/>
            </a:pPr>
            <a:r>
              <a:rPr lang="en-US" sz="1800"/>
              <a:t>Darshit Rai – </a:t>
            </a:r>
            <a:r>
              <a:rPr lang="en-US" sz="1800">
                <a:hlinkClick r:id="rId3"/>
              </a:rPr>
              <a:t>dr3264@drexel.edu</a:t>
            </a:r>
            <a:r>
              <a:rPr lang="en-US" sz="1800"/>
              <a:t>	</a:t>
            </a:r>
          </a:p>
          <a:p>
            <a:pPr marL="285750" indent="-228600">
              <a:lnSpc>
                <a:spcPct val="90000"/>
              </a:lnSpc>
              <a:spcAft>
                <a:spcPts val="600"/>
              </a:spcAft>
              <a:buFont typeface="Arial" panose="020B0604020202020204" pitchFamily="34" charset="0"/>
              <a:buChar char="•"/>
            </a:pPr>
            <a:r>
              <a:rPr lang="en-US" sz="1800" dirty="0"/>
              <a:t>Aman </a:t>
            </a:r>
            <a:r>
              <a:rPr lang="en-US" sz="1800" dirty="0" err="1"/>
              <a:t>Ostwal</a:t>
            </a:r>
            <a:r>
              <a:rPr lang="en-US" sz="1800" dirty="0"/>
              <a:t> – </a:t>
            </a:r>
            <a:r>
              <a:rPr lang="en-US" sz="1800" dirty="0">
                <a:hlinkClick r:id="rId4"/>
              </a:rPr>
              <a:t>ago34@drexel.edu</a:t>
            </a:r>
            <a:endParaRPr lang="en-US" sz="1800" dirty="0"/>
          </a:p>
          <a:p>
            <a:pPr marL="285750" indent="-228600">
              <a:lnSpc>
                <a:spcPct val="90000"/>
              </a:lnSpc>
              <a:spcAft>
                <a:spcPts val="600"/>
              </a:spcAft>
              <a:buFont typeface="Arial" panose="020B0604020202020204" pitchFamily="34" charset="0"/>
              <a:buChar char="•"/>
            </a:pPr>
            <a:r>
              <a:rPr lang="en-US" sz="1800" dirty="0"/>
              <a:t>Saurabh Sawant – </a:t>
            </a:r>
            <a:r>
              <a:rPr lang="en-US" sz="1800" dirty="0">
                <a:hlinkClick r:id="rId5"/>
              </a:rPr>
              <a:t>sss448@drexel.edu</a:t>
            </a:r>
            <a:endParaRPr lang="en-US" sz="1800" dirty="0"/>
          </a:p>
          <a:p>
            <a:pPr marL="285750" indent="-228600">
              <a:lnSpc>
                <a:spcPct val="90000"/>
              </a:lnSpc>
              <a:spcAft>
                <a:spcPts val="600"/>
              </a:spcAft>
              <a:buFont typeface="Arial" panose="020B0604020202020204" pitchFamily="34" charset="0"/>
              <a:buChar char="•"/>
            </a:pPr>
            <a:r>
              <a:rPr lang="en-US" sz="1800" dirty="0"/>
              <a:t>Jai Vaidya – </a:t>
            </a:r>
            <a:r>
              <a:rPr lang="en-US" sz="1800" dirty="0">
                <a:hlinkClick r:id="rId6"/>
              </a:rPr>
              <a:t>jv625@drexel.edu</a:t>
            </a:r>
            <a:endParaRPr lang="en-US" sz="1800" dirty="0"/>
          </a:p>
          <a:p>
            <a:pPr marL="285750" indent="-228600">
              <a:lnSpc>
                <a:spcPct val="90000"/>
              </a:lnSpc>
              <a:spcAft>
                <a:spcPts val="600"/>
              </a:spcAft>
              <a:buFont typeface="Arial" panose="020B0604020202020204" pitchFamily="34" charset="0"/>
              <a:buChar char="•"/>
            </a:pPr>
            <a:r>
              <a:rPr lang="en-US" sz="1800" dirty="0"/>
              <a:t>Apurva Deshpande -  aad368@drexel.edu</a:t>
            </a:r>
          </a:p>
        </p:txBody>
      </p:sp>
    </p:spTree>
    <p:extLst>
      <p:ext uri="{BB962C8B-B14F-4D97-AF65-F5344CB8AC3E}">
        <p14:creationId xmlns:p14="http://schemas.microsoft.com/office/powerpoint/2010/main" val="20438664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3" name="Rectangle 42">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Freeform: Shape 43">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1766176" cy="2061837"/>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84330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0BE37648-9820-9F43-6BAD-9F8D18EC2068}"/>
              </a:ext>
            </a:extLst>
          </p:cNvPr>
          <p:cNvSpPr>
            <a:spLocks noGrp="1"/>
          </p:cNvSpPr>
          <p:nvPr>
            <p:ph type="title"/>
          </p:nvPr>
        </p:nvSpPr>
        <p:spPr>
          <a:xfrm>
            <a:off x="987092" y="235696"/>
            <a:ext cx="7166308" cy="746706"/>
          </a:xfrm>
        </p:spPr>
        <p:txBody>
          <a:bodyPr>
            <a:normAutofit/>
          </a:bodyPr>
          <a:lstStyle/>
          <a:p>
            <a:r>
              <a:rPr lang="en-US" dirty="0"/>
              <a:t>           Problem Statement</a:t>
            </a:r>
          </a:p>
        </p:txBody>
      </p:sp>
      <p:sp>
        <p:nvSpPr>
          <p:cNvPr id="3" name="Content Placeholder 2">
            <a:extLst>
              <a:ext uri="{FF2B5EF4-FFF2-40B4-BE49-F238E27FC236}">
                <a16:creationId xmlns:a16="http://schemas.microsoft.com/office/drawing/2014/main" id="{A41A6149-595E-7FB7-2566-BD23268F7F77}"/>
              </a:ext>
            </a:extLst>
          </p:cNvPr>
          <p:cNvSpPr>
            <a:spLocks noGrp="1"/>
          </p:cNvSpPr>
          <p:nvPr>
            <p:ph idx="1"/>
          </p:nvPr>
        </p:nvSpPr>
        <p:spPr>
          <a:xfrm>
            <a:off x="156511" y="1218098"/>
            <a:ext cx="8710397" cy="5241696"/>
          </a:xfrm>
        </p:spPr>
        <p:txBody>
          <a:bodyPr>
            <a:normAutofit fontScale="92500" lnSpcReduction="10000"/>
          </a:bodyPr>
          <a:lstStyle/>
          <a:p>
            <a:r>
              <a:rPr lang="en-GB" sz="2000" dirty="0">
                <a:latin typeface="Times New Roman" panose="02020603050405020304" pitchFamily="18" charset="0"/>
                <a:cs typeface="Times New Roman" panose="02020603050405020304" pitchFamily="18" charset="0"/>
              </a:rPr>
              <a:t>Limited Insights from Traditional Methods: Traditional farming practices rely heavily on historical data and generalized weather forecasts, which may not offer precise insights into localized conditions affecting crop health and risk of spoilage.</a:t>
            </a:r>
          </a:p>
          <a:p>
            <a:r>
              <a:rPr lang="en-GB" sz="2000" dirty="0">
                <a:latin typeface="Times New Roman" panose="02020603050405020304" pitchFamily="18" charset="0"/>
                <a:cs typeface="Times New Roman" panose="02020603050405020304" pitchFamily="18" charset="0"/>
              </a:rPr>
              <a:t>Financial Risks: Crop spoilage caused by unexpected weather events such as temperature fluctuations, excessive rainfall, or prolonged droughts can result in substantial financial losses for farmers, impacting their livelihoods and sustainability.</a:t>
            </a:r>
          </a:p>
          <a:p>
            <a:r>
              <a:rPr lang="en-GB" sz="2000" dirty="0">
                <a:latin typeface="Times New Roman" panose="02020603050405020304" pitchFamily="18" charset="0"/>
                <a:cs typeface="Times New Roman" panose="02020603050405020304" pitchFamily="18" charset="0"/>
              </a:rPr>
              <a:t>Inadequate Mitigation Strategies: Without accurate and localized risk assessments, farmers may struggle to implement effective mitigation strategies to protect their crops from weather-related damage, leading to increased vulnerability to losses.</a:t>
            </a:r>
          </a:p>
          <a:p>
            <a:r>
              <a:rPr lang="en-GB" sz="2000" dirty="0">
                <a:latin typeface="Times New Roman" panose="02020603050405020304" pitchFamily="18" charset="0"/>
                <a:cs typeface="Times New Roman" panose="02020603050405020304" pitchFamily="18" charset="0"/>
              </a:rPr>
              <a:t>Need for Proactive Management: There is a critical need for a solution that enables farmers to proactively manage risks associated with crop spoilage by providing real-time data and actionable insights specific to their farming locations.</a:t>
            </a:r>
          </a:p>
          <a:p>
            <a:r>
              <a:rPr lang="en-GB" sz="2000" dirty="0">
                <a:latin typeface="Times New Roman" panose="02020603050405020304" pitchFamily="18" charset="0"/>
                <a:cs typeface="Times New Roman" panose="02020603050405020304" pitchFamily="18" charset="0"/>
              </a:rPr>
              <a:t>Empowering Farmers: By leveraging advanced technologies such as artificial intelligence (AI) and data analytics, a solution like </a:t>
            </a:r>
            <a:r>
              <a:rPr lang="en-GB" sz="2000" dirty="0" err="1">
                <a:latin typeface="Times New Roman" panose="02020603050405020304" pitchFamily="18" charset="0"/>
                <a:cs typeface="Times New Roman" panose="02020603050405020304" pitchFamily="18" charset="0"/>
              </a:rPr>
              <a:t>CropGuardAI</a:t>
            </a:r>
            <a:r>
              <a:rPr lang="en-GB" sz="2000" dirty="0">
                <a:latin typeface="Times New Roman" panose="02020603050405020304" pitchFamily="18" charset="0"/>
                <a:cs typeface="Times New Roman" panose="02020603050405020304" pitchFamily="18" charset="0"/>
              </a:rPr>
              <a:t> can empower farmers with the knowledge and tools necessary to make informed decisions, optimize harvests, and minimize potential losses.</a:t>
            </a:r>
          </a:p>
          <a:p>
            <a:r>
              <a:rPr lang="en-GB" sz="2000" dirty="0">
                <a:latin typeface="Times New Roman" panose="02020603050405020304" pitchFamily="18" charset="0"/>
                <a:cs typeface="Times New Roman" panose="02020603050405020304" pitchFamily="18" charset="0"/>
              </a:rPr>
              <a:t>Revolutionizing Farming Practices: </a:t>
            </a:r>
            <a:r>
              <a:rPr lang="en-GB" sz="2000" dirty="0" err="1">
                <a:latin typeface="Times New Roman" panose="02020603050405020304" pitchFamily="18" charset="0"/>
                <a:cs typeface="Times New Roman" panose="02020603050405020304" pitchFamily="18" charset="0"/>
              </a:rPr>
              <a:t>CropGuardAI</a:t>
            </a:r>
            <a:r>
              <a:rPr lang="en-GB" sz="2000" dirty="0">
                <a:latin typeface="Times New Roman" panose="02020603050405020304" pitchFamily="18" charset="0"/>
                <a:cs typeface="Times New Roman" panose="02020603050405020304" pitchFamily="18" charset="0"/>
              </a:rPr>
              <a:t> aims to revolutionize farming practices by bridging the gap between traditional methods and modern technologies, offering a comprehensive and tailored approach to risk management in agriculture.</a:t>
            </a:r>
            <a:endParaRPr lang="en-US" sz="2000" dirty="0">
              <a:latin typeface="Times New Roman" panose="02020603050405020304" pitchFamily="18" charset="0"/>
              <a:cs typeface="Times New Roman" panose="02020603050405020304" pitchFamily="18" charset="0"/>
            </a:endParaRPr>
          </a:p>
        </p:txBody>
      </p:sp>
      <p:pic>
        <p:nvPicPr>
          <p:cNvPr id="17" name="Picture 16" descr="Green and dry land">
            <a:extLst>
              <a:ext uri="{FF2B5EF4-FFF2-40B4-BE49-F238E27FC236}">
                <a16:creationId xmlns:a16="http://schemas.microsoft.com/office/drawing/2014/main" id="{8504EA48-D805-B4E8-6473-450B2B99027E}"/>
              </a:ext>
            </a:extLst>
          </p:cNvPr>
          <p:cNvPicPr>
            <a:picLocks noChangeAspect="1"/>
          </p:cNvPicPr>
          <p:nvPr/>
        </p:nvPicPr>
        <p:blipFill rotWithShape="1">
          <a:blip r:embed="rId2"/>
          <a:srcRect l="27995" r="23434"/>
          <a:stretch/>
        </p:blipFill>
        <p:spPr>
          <a:xfrm>
            <a:off x="9023420" y="1681316"/>
            <a:ext cx="3012069" cy="4301323"/>
          </a:xfrm>
          <a:prstGeom prst="rect">
            <a:avLst/>
          </a:prstGeom>
        </p:spPr>
      </p:pic>
      <p:sp>
        <p:nvSpPr>
          <p:cNvPr id="4" name="Date Placeholder 3">
            <a:extLst>
              <a:ext uri="{FF2B5EF4-FFF2-40B4-BE49-F238E27FC236}">
                <a16:creationId xmlns:a16="http://schemas.microsoft.com/office/drawing/2014/main" id="{39CD30A1-E1AD-C58B-1B4A-EC1DE5361D53}"/>
              </a:ext>
            </a:extLst>
          </p:cNvPr>
          <p:cNvSpPr>
            <a:spLocks noGrp="1"/>
          </p:cNvSpPr>
          <p:nvPr>
            <p:ph type="dt" sz="half" idx="10"/>
          </p:nvPr>
        </p:nvSpPr>
        <p:spPr>
          <a:xfrm>
            <a:off x="838200" y="6356350"/>
            <a:ext cx="2743200" cy="365125"/>
          </a:xfrm>
        </p:spPr>
        <p:txBody>
          <a:bodyPr>
            <a:normAutofit/>
          </a:bodyPr>
          <a:lstStyle/>
          <a:p>
            <a:pPr>
              <a:spcAft>
                <a:spcPts val="600"/>
              </a:spcAft>
            </a:pPr>
            <a:fld id="{57997BA6-BEF8-495F-ACCD-8D19769E4FC6}" type="datetime2">
              <a:rPr lang="en-US" sz="1000"/>
              <a:pPr>
                <a:spcAft>
                  <a:spcPts val="600"/>
                </a:spcAft>
              </a:pPr>
              <a:t>Sunday, April 21, 2024</a:t>
            </a:fld>
            <a:endParaRPr lang="en-US" sz="1000"/>
          </a:p>
        </p:txBody>
      </p:sp>
      <p:sp>
        <p:nvSpPr>
          <p:cNvPr id="42" name="Freeform: Shape 41">
            <a:extLst>
              <a:ext uri="{FF2B5EF4-FFF2-40B4-BE49-F238E27FC236}">
                <a16:creationId xmlns:a16="http://schemas.microsoft.com/office/drawing/2014/main" id="{9A0D773F-7A7D-4DBB-9DEA-86BB8B8F4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381624" y="6209414"/>
            <a:ext cx="6810375" cy="648586"/>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Footer Placeholder 4">
            <a:extLst>
              <a:ext uri="{FF2B5EF4-FFF2-40B4-BE49-F238E27FC236}">
                <a16:creationId xmlns:a16="http://schemas.microsoft.com/office/drawing/2014/main" id="{5EF112A2-5C7C-E627-D538-6B9AEC0EAAFE}"/>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sz="1000"/>
              <a:t>Sample Footer Text</a:t>
            </a:r>
          </a:p>
        </p:txBody>
      </p:sp>
      <p:sp>
        <p:nvSpPr>
          <p:cNvPr id="6" name="Slide Number Placeholder 5">
            <a:extLst>
              <a:ext uri="{FF2B5EF4-FFF2-40B4-BE49-F238E27FC236}">
                <a16:creationId xmlns:a16="http://schemas.microsoft.com/office/drawing/2014/main" id="{BE32D647-509E-5720-2317-4E0A88B85EE8}"/>
              </a:ext>
            </a:extLst>
          </p:cNvPr>
          <p:cNvSpPr>
            <a:spLocks noGrp="1"/>
          </p:cNvSpPr>
          <p:nvPr>
            <p:ph type="sldNum" sz="quarter" idx="12"/>
          </p:nvPr>
        </p:nvSpPr>
        <p:spPr>
          <a:xfrm>
            <a:off x="8610600" y="6356350"/>
            <a:ext cx="2743200" cy="365125"/>
          </a:xfrm>
        </p:spPr>
        <p:txBody>
          <a:bodyPr>
            <a:normAutofit/>
          </a:bodyPr>
          <a:lstStyle/>
          <a:p>
            <a:pPr>
              <a:spcAft>
                <a:spcPts val="600"/>
              </a:spcAft>
            </a:pPr>
            <a:fld id="{7BE69E03-4804-4553-A1EC-F089884EF50F}" type="slidenum">
              <a:rPr lang="en-US" sz="1000"/>
              <a:pPr>
                <a:spcAft>
                  <a:spcPts val="600"/>
                </a:spcAft>
              </a:pPr>
              <a:t>3</a:t>
            </a:fld>
            <a:endParaRPr lang="en-US" sz="1000"/>
          </a:p>
        </p:txBody>
      </p:sp>
    </p:spTree>
    <p:extLst>
      <p:ext uri="{BB962C8B-B14F-4D97-AF65-F5344CB8AC3E}">
        <p14:creationId xmlns:p14="http://schemas.microsoft.com/office/powerpoint/2010/main" val="39394138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AC3C5C0-2AD0-4018-134F-E826799F4518}"/>
              </a:ext>
            </a:extLst>
          </p:cNvPr>
          <p:cNvSpPr>
            <a:spLocks noGrp="1"/>
          </p:cNvSpPr>
          <p:nvPr>
            <p:ph type="title"/>
          </p:nvPr>
        </p:nvSpPr>
        <p:spPr>
          <a:xfrm>
            <a:off x="572493" y="238539"/>
            <a:ext cx="11018520" cy="1434415"/>
          </a:xfrm>
        </p:spPr>
        <p:txBody>
          <a:bodyPr anchor="b">
            <a:normAutofit/>
          </a:bodyPr>
          <a:lstStyle/>
          <a:p>
            <a:r>
              <a:rPr lang="en-US" sz="5400"/>
              <a:t>Solution overview</a:t>
            </a:r>
          </a:p>
        </p:txBody>
      </p:sp>
      <p:sp>
        <p:nvSpPr>
          <p:cNvPr id="23"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D518B0D-4A4D-6898-6046-94A7FE8B8581}"/>
              </a:ext>
            </a:extLst>
          </p:cNvPr>
          <p:cNvSpPr>
            <a:spLocks noGrp="1"/>
          </p:cNvSpPr>
          <p:nvPr>
            <p:ph idx="1"/>
          </p:nvPr>
        </p:nvSpPr>
        <p:spPr>
          <a:xfrm>
            <a:off x="221226" y="2071316"/>
            <a:ext cx="7064819" cy="4119172"/>
          </a:xfrm>
        </p:spPr>
        <p:txBody>
          <a:bodyPr anchor="t">
            <a:normAutofit/>
          </a:bodyPr>
          <a:lstStyle/>
          <a:p>
            <a:pPr lvl="1"/>
            <a:r>
              <a:rPr lang="en-GB" sz="1600" dirty="0">
                <a:latin typeface="Times New Roman" panose="02020603050405020304" pitchFamily="18" charset="0"/>
                <a:cs typeface="Times New Roman" panose="02020603050405020304" pitchFamily="18" charset="0"/>
              </a:rPr>
              <a:t>User-Friendly Interface: </a:t>
            </a:r>
            <a:r>
              <a:rPr lang="en-GB" sz="1600" dirty="0" err="1">
                <a:latin typeface="Times New Roman" panose="02020603050405020304" pitchFamily="18" charset="0"/>
                <a:cs typeface="Times New Roman" panose="02020603050405020304" pitchFamily="18" charset="0"/>
              </a:rPr>
              <a:t>CropGuardAI</a:t>
            </a:r>
            <a:r>
              <a:rPr lang="en-GB" sz="1600" dirty="0">
                <a:latin typeface="Times New Roman" panose="02020603050405020304" pitchFamily="18" charset="0"/>
                <a:cs typeface="Times New Roman" panose="02020603050405020304" pitchFamily="18" charset="0"/>
              </a:rPr>
              <a:t> offers a simple, user-friendly interface accessible via web or mobile devices. Farmers can easily input their state and crop type to receive tailored risk assessments.</a:t>
            </a:r>
          </a:p>
          <a:p>
            <a:pPr lvl="1"/>
            <a:r>
              <a:rPr lang="en-GB" sz="1600" dirty="0">
                <a:latin typeface="Times New Roman" panose="02020603050405020304" pitchFamily="18" charset="0"/>
                <a:cs typeface="Times New Roman" panose="02020603050405020304" pitchFamily="18" charset="0"/>
              </a:rPr>
              <a:t>Regional Weather Analysis: The core functionality of </a:t>
            </a:r>
            <a:r>
              <a:rPr lang="en-GB" sz="1600" dirty="0" err="1">
                <a:latin typeface="Times New Roman" panose="02020603050405020304" pitchFamily="18" charset="0"/>
                <a:cs typeface="Times New Roman" panose="02020603050405020304" pitchFamily="18" charset="0"/>
              </a:rPr>
              <a:t>CropGuardAI</a:t>
            </a:r>
            <a:r>
              <a:rPr lang="en-GB" sz="1600" dirty="0">
                <a:latin typeface="Times New Roman" panose="02020603050405020304" pitchFamily="18" charset="0"/>
                <a:cs typeface="Times New Roman" panose="02020603050405020304" pitchFamily="18" charset="0"/>
              </a:rPr>
              <a:t> lies in its ability to </a:t>
            </a:r>
            <a:r>
              <a:rPr lang="en-GB" sz="1600" dirty="0" err="1">
                <a:latin typeface="Times New Roman" panose="02020603050405020304" pitchFamily="18" charset="0"/>
                <a:cs typeface="Times New Roman" panose="02020603050405020304" pitchFamily="18" charset="0"/>
              </a:rPr>
              <a:t>analyze</a:t>
            </a:r>
            <a:r>
              <a:rPr lang="en-GB" sz="1600" dirty="0">
                <a:latin typeface="Times New Roman" panose="02020603050405020304" pitchFamily="18" charset="0"/>
                <a:cs typeface="Times New Roman" panose="02020603050405020304" pitchFamily="18" charset="0"/>
              </a:rPr>
              <a:t> real-time regional weather data. This includes temperature patterns, precipitation levels, humidity, and other relevant weather metrics.</a:t>
            </a:r>
          </a:p>
          <a:p>
            <a:pPr lvl="1"/>
            <a:r>
              <a:rPr lang="en-GB" sz="1600" dirty="0">
                <a:latin typeface="Times New Roman" panose="02020603050405020304" pitchFamily="18" charset="0"/>
                <a:cs typeface="Times New Roman" panose="02020603050405020304" pitchFamily="18" charset="0"/>
              </a:rPr>
              <a:t>Crop-Specific Risk Assessment: By combining weather data with crop-specific algorithms, </a:t>
            </a:r>
            <a:r>
              <a:rPr lang="en-GB" sz="1600" dirty="0" err="1">
                <a:latin typeface="Times New Roman" panose="02020603050405020304" pitchFamily="18" charset="0"/>
                <a:cs typeface="Times New Roman" panose="02020603050405020304" pitchFamily="18" charset="0"/>
              </a:rPr>
              <a:t>CropGuardAI</a:t>
            </a:r>
            <a:r>
              <a:rPr lang="en-GB" sz="1600" dirty="0">
                <a:latin typeface="Times New Roman" panose="02020603050405020304" pitchFamily="18" charset="0"/>
                <a:cs typeface="Times New Roman" panose="02020603050405020304" pitchFamily="18" charset="0"/>
              </a:rPr>
              <a:t> provides farmers with detailed risk assessments for their particular crop type. Whether it's sensitive fruits, vegetables, or grains, the system calculates the likelihood of spoilage based on current and forecasted weather conditions.</a:t>
            </a:r>
          </a:p>
          <a:p>
            <a:pPr lvl="1"/>
            <a:r>
              <a:rPr lang="en-GB" sz="1600" dirty="0">
                <a:latin typeface="Times New Roman" panose="02020603050405020304" pitchFamily="18" charset="0"/>
                <a:cs typeface="Times New Roman" panose="02020603050405020304" pitchFamily="18" charset="0"/>
              </a:rPr>
              <a:t>Predictive Insights: Farmers receive predictive insights into potential spoilage risks over a defined period, such as the next week or month. This allows for proactive decision-making, such as adjusting irrigation, applying protective measures, or altering harvesting schedules.</a:t>
            </a:r>
            <a:endParaRPr lang="en-US" sz="1600" dirty="0">
              <a:latin typeface="Times New Roman" panose="02020603050405020304" pitchFamily="18" charset="0"/>
              <a:cs typeface="Times New Roman" panose="02020603050405020304" pitchFamily="18" charset="0"/>
            </a:endParaRPr>
          </a:p>
        </p:txBody>
      </p:sp>
      <p:pic>
        <p:nvPicPr>
          <p:cNvPr id="8" name="Picture 7" descr="Golden wheat against sky">
            <a:extLst>
              <a:ext uri="{FF2B5EF4-FFF2-40B4-BE49-F238E27FC236}">
                <a16:creationId xmlns:a16="http://schemas.microsoft.com/office/drawing/2014/main" id="{D9ACBE91-31E0-F341-1D7C-F5A7F231F48F}"/>
              </a:ext>
            </a:extLst>
          </p:cNvPr>
          <p:cNvPicPr>
            <a:picLocks noChangeAspect="1"/>
          </p:cNvPicPr>
          <p:nvPr/>
        </p:nvPicPr>
        <p:blipFill rotWithShape="1">
          <a:blip r:embed="rId2"/>
          <a:srcRect l="13197" r="22587" b="2"/>
          <a:stretch/>
        </p:blipFill>
        <p:spPr>
          <a:xfrm>
            <a:off x="7675658" y="2093976"/>
            <a:ext cx="3941064" cy="4096512"/>
          </a:xfrm>
          <a:prstGeom prst="rect">
            <a:avLst/>
          </a:prstGeom>
        </p:spPr>
      </p:pic>
      <p:sp>
        <p:nvSpPr>
          <p:cNvPr id="4" name="Date Placeholder 3">
            <a:extLst>
              <a:ext uri="{FF2B5EF4-FFF2-40B4-BE49-F238E27FC236}">
                <a16:creationId xmlns:a16="http://schemas.microsoft.com/office/drawing/2014/main" id="{8D63202A-2505-298E-F5B1-4F4320813F84}"/>
              </a:ext>
            </a:extLst>
          </p:cNvPr>
          <p:cNvSpPr>
            <a:spLocks noGrp="1"/>
          </p:cNvSpPr>
          <p:nvPr>
            <p:ph type="dt" sz="half" idx="10"/>
          </p:nvPr>
        </p:nvSpPr>
        <p:spPr>
          <a:xfrm>
            <a:off x="838200" y="6356350"/>
            <a:ext cx="2743200" cy="365125"/>
          </a:xfrm>
        </p:spPr>
        <p:txBody>
          <a:bodyPr>
            <a:normAutofit/>
          </a:bodyPr>
          <a:lstStyle/>
          <a:p>
            <a:pPr>
              <a:spcAft>
                <a:spcPts val="600"/>
              </a:spcAft>
            </a:pPr>
            <a:fld id="{57997BA6-BEF8-495F-ACCD-8D19769E4FC6}" type="datetime2">
              <a:rPr lang="en-US"/>
              <a:pPr>
                <a:spcAft>
                  <a:spcPts val="600"/>
                </a:spcAft>
              </a:pPr>
              <a:t>Sunday, April 21, 2024</a:t>
            </a:fld>
            <a:endParaRPr lang="en-US"/>
          </a:p>
        </p:txBody>
      </p:sp>
      <p:sp>
        <p:nvSpPr>
          <p:cNvPr id="5" name="Footer Placeholder 4">
            <a:extLst>
              <a:ext uri="{FF2B5EF4-FFF2-40B4-BE49-F238E27FC236}">
                <a16:creationId xmlns:a16="http://schemas.microsoft.com/office/drawing/2014/main" id="{22D81129-05F6-B3A1-4EA0-D71184EC492B}"/>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Sample Footer Text</a:t>
            </a:r>
          </a:p>
        </p:txBody>
      </p:sp>
      <p:sp>
        <p:nvSpPr>
          <p:cNvPr id="6" name="Slide Number Placeholder 5">
            <a:extLst>
              <a:ext uri="{FF2B5EF4-FFF2-40B4-BE49-F238E27FC236}">
                <a16:creationId xmlns:a16="http://schemas.microsoft.com/office/drawing/2014/main" id="{0EEF5A29-BCAF-0697-F939-2D4BCAF094F6}"/>
              </a:ext>
            </a:extLst>
          </p:cNvPr>
          <p:cNvSpPr>
            <a:spLocks noGrp="1"/>
          </p:cNvSpPr>
          <p:nvPr>
            <p:ph type="sldNum" sz="quarter" idx="12"/>
          </p:nvPr>
        </p:nvSpPr>
        <p:spPr>
          <a:xfrm>
            <a:off x="8610600" y="6356350"/>
            <a:ext cx="2743200" cy="365125"/>
          </a:xfrm>
        </p:spPr>
        <p:txBody>
          <a:bodyPr>
            <a:normAutofit/>
          </a:bodyPr>
          <a:lstStyle/>
          <a:p>
            <a:pPr>
              <a:spcAft>
                <a:spcPts val="600"/>
              </a:spcAft>
            </a:pPr>
            <a:fld id="{7BE69E03-4804-4553-A1EC-F089884EF50F}" type="slidenum">
              <a:rPr lang="en-US"/>
              <a:pPr>
                <a:spcAft>
                  <a:spcPts val="600"/>
                </a:spcAft>
              </a:pPr>
              <a:t>4</a:t>
            </a:fld>
            <a:endParaRPr lang="en-US"/>
          </a:p>
        </p:txBody>
      </p:sp>
    </p:spTree>
    <p:extLst>
      <p:ext uri="{BB962C8B-B14F-4D97-AF65-F5344CB8AC3E}">
        <p14:creationId xmlns:p14="http://schemas.microsoft.com/office/powerpoint/2010/main" val="21559928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D073DC4-2666-F79A-75C6-FCBA2F301664}"/>
              </a:ext>
            </a:extLst>
          </p:cNvPr>
          <p:cNvSpPr>
            <a:spLocks noGrp="1"/>
          </p:cNvSpPr>
          <p:nvPr>
            <p:ph type="title"/>
          </p:nvPr>
        </p:nvSpPr>
        <p:spPr>
          <a:xfrm>
            <a:off x="640080" y="325369"/>
            <a:ext cx="4368602" cy="1956841"/>
          </a:xfrm>
        </p:spPr>
        <p:txBody>
          <a:bodyPr vert="horz" lIns="91440" tIns="45720" rIns="91440" bIns="45720" rtlCol="0" anchor="b">
            <a:normAutofit/>
          </a:bodyPr>
          <a:lstStyle/>
          <a:p>
            <a:r>
              <a:rPr lang="en-US" sz="5400" u="sng"/>
              <a:t>Architecture</a:t>
            </a:r>
          </a:p>
        </p:txBody>
      </p:sp>
      <p:sp>
        <p:nvSpPr>
          <p:cNvPr id="37"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D21998F0-FC57-609D-D6F9-2E1A251090A2}"/>
              </a:ext>
            </a:extLst>
          </p:cNvPr>
          <p:cNvSpPr txBox="1"/>
          <p:nvPr/>
        </p:nvSpPr>
        <p:spPr>
          <a:xfrm>
            <a:off x="640080" y="2872899"/>
            <a:ext cx="4243589" cy="3320668"/>
          </a:xfrm>
          <a:prstGeom prst="rect">
            <a:avLst/>
          </a:prstGeom>
        </p:spPr>
        <p:txBody>
          <a:bodyPr vert="horz" lIns="91440" tIns="45720" rIns="91440" bIns="45720" rtlCol="0">
            <a:normAutofit/>
          </a:bodyPr>
          <a:lstStyle/>
          <a:p>
            <a:pPr marL="285750" indent="-228600">
              <a:lnSpc>
                <a:spcPct val="90000"/>
              </a:lnSpc>
              <a:spcAft>
                <a:spcPts val="600"/>
              </a:spcAft>
              <a:buFont typeface="Arial" panose="020B0604020202020204" pitchFamily="34" charset="0"/>
              <a:buChar char="•"/>
            </a:pPr>
            <a:r>
              <a:rPr lang="en-US" sz="2200"/>
              <a:t>For frond-end, we used HTML, CSS</a:t>
            </a:r>
          </a:p>
          <a:p>
            <a:pPr marL="285750" indent="-228600">
              <a:lnSpc>
                <a:spcPct val="90000"/>
              </a:lnSpc>
              <a:spcAft>
                <a:spcPts val="600"/>
              </a:spcAft>
              <a:buFont typeface="Arial" panose="020B0604020202020204" pitchFamily="34" charset="0"/>
              <a:buChar char="•"/>
            </a:pPr>
            <a:r>
              <a:rPr lang="en-US" sz="2200"/>
              <a:t>Python, JavaScript for backend</a:t>
            </a:r>
          </a:p>
          <a:p>
            <a:pPr marL="285750" indent="-228600">
              <a:lnSpc>
                <a:spcPct val="90000"/>
              </a:lnSpc>
              <a:spcAft>
                <a:spcPts val="600"/>
              </a:spcAft>
              <a:buFont typeface="Arial" panose="020B0604020202020204" pitchFamily="34" charset="0"/>
              <a:buChar char="•"/>
            </a:pPr>
            <a:r>
              <a:rPr lang="en-US" sz="2200"/>
              <a:t>Regression for premium estimation.</a:t>
            </a:r>
          </a:p>
          <a:p>
            <a:pPr marL="285750" indent="-228600">
              <a:lnSpc>
                <a:spcPct val="90000"/>
              </a:lnSpc>
              <a:spcAft>
                <a:spcPts val="600"/>
              </a:spcAft>
              <a:buFont typeface="Arial" panose="020B0604020202020204" pitchFamily="34" charset="0"/>
              <a:buChar char="•"/>
            </a:pPr>
            <a:r>
              <a:rPr lang="en-US" sz="2200"/>
              <a:t>Classification for determining risk levels.</a:t>
            </a:r>
          </a:p>
          <a:p>
            <a:pPr marL="285750" indent="-228600">
              <a:lnSpc>
                <a:spcPct val="90000"/>
              </a:lnSpc>
              <a:spcAft>
                <a:spcPts val="600"/>
              </a:spcAft>
              <a:buFont typeface="Arial" panose="020B0604020202020204" pitchFamily="34" charset="0"/>
              <a:buChar char="•"/>
            </a:pPr>
            <a:r>
              <a:rPr lang="en-US" sz="2200"/>
              <a:t>Decision-making models for providing insurance advice.</a:t>
            </a:r>
          </a:p>
        </p:txBody>
      </p:sp>
      <p:sp>
        <p:nvSpPr>
          <p:cNvPr id="4" name="Date Placeholder 3">
            <a:extLst>
              <a:ext uri="{FF2B5EF4-FFF2-40B4-BE49-F238E27FC236}">
                <a16:creationId xmlns:a16="http://schemas.microsoft.com/office/drawing/2014/main" id="{0A35C5F9-ADD0-7120-9835-08E1751268BB}"/>
              </a:ext>
            </a:extLst>
          </p:cNvPr>
          <p:cNvSpPr>
            <a:spLocks noGrp="1"/>
          </p:cNvSpPr>
          <p:nvPr>
            <p:ph type="dt" sz="half" idx="10"/>
          </p:nvPr>
        </p:nvSpPr>
        <p:spPr>
          <a:xfrm>
            <a:off x="838200" y="6356350"/>
            <a:ext cx="2743200" cy="365125"/>
          </a:xfrm>
        </p:spPr>
        <p:txBody>
          <a:bodyPr vert="horz" lIns="91440" tIns="45720" rIns="91440" bIns="45720" rtlCol="0" anchor="ctr">
            <a:normAutofit/>
          </a:bodyPr>
          <a:lstStyle/>
          <a:p>
            <a:pPr>
              <a:spcAft>
                <a:spcPts val="600"/>
              </a:spcAft>
              <a:defRPr/>
            </a:pPr>
            <a:fld id="{57997BA6-BEF8-495F-ACCD-8D19769E4FC6}" type="datetime2">
              <a:rPr lang="en-US">
                <a:solidFill>
                  <a:prstClr val="black">
                    <a:tint val="75000"/>
                  </a:prstClr>
                </a:solidFill>
                <a:latin typeface="Calibri" panose="020F0502020204030204"/>
              </a:rPr>
              <a:pPr>
                <a:spcAft>
                  <a:spcPts val="600"/>
                </a:spcAft>
                <a:defRPr/>
              </a:pPr>
              <a:t>Sunday, April 21, 2024</a:t>
            </a:fld>
            <a:endParaRPr lang="en-US">
              <a:solidFill>
                <a:prstClr val="black">
                  <a:tint val="75000"/>
                </a:prstClr>
              </a:solidFill>
              <a:latin typeface="Calibri" panose="020F0502020204030204"/>
            </a:endParaRPr>
          </a:p>
        </p:txBody>
      </p:sp>
      <p:pic>
        <p:nvPicPr>
          <p:cNvPr id="8" name="Picture 7" descr="Exterior windows of a building">
            <a:extLst>
              <a:ext uri="{FF2B5EF4-FFF2-40B4-BE49-F238E27FC236}">
                <a16:creationId xmlns:a16="http://schemas.microsoft.com/office/drawing/2014/main" id="{64DEA077-6C50-A4CC-6E2E-5B7489AE41B9}"/>
              </a:ext>
            </a:extLst>
          </p:cNvPr>
          <p:cNvPicPr>
            <a:picLocks noChangeAspect="1"/>
          </p:cNvPicPr>
          <p:nvPr/>
        </p:nvPicPr>
        <p:blipFill rotWithShape="1">
          <a:blip r:embed="rId2"/>
          <a:srcRect l="11990" r="12783"/>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
        <p:nvSpPr>
          <p:cNvPr id="5" name="Footer Placeholder 4">
            <a:extLst>
              <a:ext uri="{FF2B5EF4-FFF2-40B4-BE49-F238E27FC236}">
                <a16:creationId xmlns:a16="http://schemas.microsoft.com/office/drawing/2014/main" id="{60D1064F-CB11-91BA-DAC0-1B9B0FE81EC6}"/>
              </a:ext>
            </a:extLst>
          </p:cNvPr>
          <p:cNvSpPr>
            <a:spLocks noGrp="1"/>
          </p:cNvSpPr>
          <p:nvPr>
            <p:ph type="ftr" sz="quarter" idx="11"/>
          </p:nvPr>
        </p:nvSpPr>
        <p:spPr>
          <a:xfrm>
            <a:off x="6248400" y="6356350"/>
            <a:ext cx="4114800" cy="365125"/>
          </a:xfrm>
        </p:spPr>
        <p:txBody>
          <a:bodyPr vert="horz" lIns="91440" tIns="45720" rIns="91440" bIns="45720" rtlCol="0" anchor="ctr">
            <a:normAutofit/>
          </a:bodyPr>
          <a:lstStyle/>
          <a:p>
            <a:pPr algn="l">
              <a:spcAft>
                <a:spcPts val="600"/>
              </a:spcAft>
              <a:defRPr/>
            </a:pPr>
            <a:r>
              <a:rPr lang="en-US" kern="1200">
                <a:solidFill>
                  <a:srgbClr val="FFFFFF"/>
                </a:solidFill>
                <a:latin typeface="Calibri" panose="020F0502020204030204"/>
                <a:ea typeface="+mn-ea"/>
                <a:cs typeface="+mn-cs"/>
              </a:rPr>
              <a:t>Sample Footer Text</a:t>
            </a:r>
          </a:p>
        </p:txBody>
      </p:sp>
      <p:sp>
        <p:nvSpPr>
          <p:cNvPr id="6" name="Slide Number Placeholder 5">
            <a:extLst>
              <a:ext uri="{FF2B5EF4-FFF2-40B4-BE49-F238E27FC236}">
                <a16:creationId xmlns:a16="http://schemas.microsoft.com/office/drawing/2014/main" id="{E5636254-E66E-AF9C-FDDB-2BE11AC38D95}"/>
              </a:ext>
            </a:extLst>
          </p:cNvPr>
          <p:cNvSpPr>
            <a:spLocks noGrp="1"/>
          </p:cNvSpPr>
          <p:nvPr>
            <p:ph type="sldNum" sz="quarter" idx="12"/>
          </p:nvPr>
        </p:nvSpPr>
        <p:spPr>
          <a:xfrm>
            <a:off x="10439400" y="6356350"/>
            <a:ext cx="914400" cy="365125"/>
          </a:xfrm>
        </p:spPr>
        <p:txBody>
          <a:bodyPr vert="horz" lIns="91440" tIns="45720" rIns="91440" bIns="45720" rtlCol="0" anchor="ctr">
            <a:normAutofit/>
          </a:bodyPr>
          <a:lstStyle/>
          <a:p>
            <a:pPr>
              <a:spcAft>
                <a:spcPts val="600"/>
              </a:spcAft>
              <a:defRPr/>
            </a:pPr>
            <a:fld id="{7BE69E03-4804-4553-A1EC-F089884EF50F}" type="slidenum">
              <a:rPr lang="en-US">
                <a:solidFill>
                  <a:srgbClr val="FFFFFF"/>
                </a:solidFill>
                <a:latin typeface="Calibri" panose="020F0502020204030204"/>
              </a:rPr>
              <a:pPr>
                <a:spcAft>
                  <a:spcPts val="600"/>
                </a:spcAft>
                <a:defRPr/>
              </a:pPr>
              <a:t>5</a:t>
            </a:fld>
            <a:endParaRPr lang="en-US">
              <a:solidFill>
                <a:srgbClr val="FFFFFF"/>
              </a:solidFill>
              <a:latin typeface="Calibri" panose="020F0502020204030204"/>
            </a:endParaRPr>
          </a:p>
        </p:txBody>
      </p:sp>
    </p:spTree>
    <p:extLst>
      <p:ext uri="{BB962C8B-B14F-4D97-AF65-F5344CB8AC3E}">
        <p14:creationId xmlns:p14="http://schemas.microsoft.com/office/powerpoint/2010/main" val="37781107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Freeform: Shape 30">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3" name="Rectangle 32">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373157-89E7-941B-467D-0BCDD8CEE486}"/>
              </a:ext>
            </a:extLst>
          </p:cNvPr>
          <p:cNvSpPr>
            <a:spLocks noGrp="1"/>
          </p:cNvSpPr>
          <p:nvPr>
            <p:ph type="title"/>
          </p:nvPr>
        </p:nvSpPr>
        <p:spPr>
          <a:xfrm>
            <a:off x="466722" y="586855"/>
            <a:ext cx="3201366" cy="2655369"/>
          </a:xfrm>
        </p:spPr>
        <p:txBody>
          <a:bodyPr vert="horz" lIns="91440" tIns="45720" rIns="91440" bIns="45720" rtlCol="0" anchor="b">
            <a:normAutofit/>
          </a:bodyPr>
          <a:lstStyle/>
          <a:p>
            <a:pPr algn="r"/>
            <a:r>
              <a:rPr lang="en-US" sz="4000" kern="1200" dirty="0">
                <a:solidFill>
                  <a:srgbClr val="FFFFFF"/>
                </a:solidFill>
                <a:latin typeface="+mj-lt"/>
                <a:ea typeface="+mj-ea"/>
                <a:cs typeface="+mj-cs"/>
              </a:rPr>
              <a:t>Challenges and Future Improvements</a:t>
            </a:r>
          </a:p>
        </p:txBody>
      </p:sp>
      <p:sp>
        <p:nvSpPr>
          <p:cNvPr id="5" name="Footer Placeholder 4">
            <a:extLst>
              <a:ext uri="{FF2B5EF4-FFF2-40B4-BE49-F238E27FC236}">
                <a16:creationId xmlns:a16="http://schemas.microsoft.com/office/drawing/2014/main" id="{A2D46B04-B2D7-4E27-9A05-9D3BBC191199}"/>
              </a:ext>
            </a:extLst>
          </p:cNvPr>
          <p:cNvSpPr>
            <a:spLocks noGrp="1"/>
          </p:cNvSpPr>
          <p:nvPr>
            <p:ph type="ftr" sz="quarter" idx="11"/>
          </p:nvPr>
        </p:nvSpPr>
        <p:spPr>
          <a:xfrm rot="5400000">
            <a:off x="-1828800" y="2002536"/>
            <a:ext cx="4114800" cy="365125"/>
          </a:xfrm>
        </p:spPr>
        <p:txBody>
          <a:bodyPr vert="horz" lIns="91440" tIns="45720" rIns="91440" bIns="45720" rtlCol="0" anchor="ctr">
            <a:normAutofit/>
          </a:bodyPr>
          <a:lstStyle/>
          <a:p>
            <a:pPr algn="l">
              <a:spcAft>
                <a:spcPts val="600"/>
              </a:spcAft>
            </a:pPr>
            <a:r>
              <a:rPr lang="en-US" sz="1100" kern="1200">
                <a:solidFill>
                  <a:srgbClr val="FFFFFF"/>
                </a:solidFill>
                <a:latin typeface="+mn-lt"/>
                <a:ea typeface="+mn-ea"/>
                <a:cs typeface="+mn-cs"/>
              </a:rPr>
              <a:t>Sample Footer Text</a:t>
            </a:r>
          </a:p>
        </p:txBody>
      </p:sp>
      <p:sp>
        <p:nvSpPr>
          <p:cNvPr id="7" name="TextBox 6">
            <a:extLst>
              <a:ext uri="{FF2B5EF4-FFF2-40B4-BE49-F238E27FC236}">
                <a16:creationId xmlns:a16="http://schemas.microsoft.com/office/drawing/2014/main" id="{FBB63EE9-B801-D019-9BAD-D94564B9031C}"/>
              </a:ext>
            </a:extLst>
          </p:cNvPr>
          <p:cNvSpPr txBox="1"/>
          <p:nvPr/>
        </p:nvSpPr>
        <p:spPr>
          <a:xfrm>
            <a:off x="4581727" y="649480"/>
            <a:ext cx="7122593" cy="5546047"/>
          </a:xfrm>
          <a:prstGeom prst="rect">
            <a:avLst/>
          </a:prstGeom>
        </p:spPr>
        <p:txBody>
          <a:bodyPr vert="horz" lIns="91440" tIns="45720" rIns="91440" bIns="45720" rtlCol="0" anchor="ctr">
            <a:normAutofit fontScale="77500" lnSpcReduction="20000"/>
          </a:bodyPr>
          <a:lstStyle/>
          <a:p>
            <a:pPr>
              <a:lnSpc>
                <a:spcPct val="90000"/>
              </a:lnSpc>
              <a:spcAft>
                <a:spcPts val="600"/>
              </a:spcAft>
            </a:pPr>
            <a:r>
              <a:rPr lang="en-US" sz="2400" b="1" dirty="0">
                <a:latin typeface="Times New Roman" panose="02020603050405020304" pitchFamily="18" charset="0"/>
                <a:cs typeface="Times New Roman" panose="02020603050405020304" pitchFamily="18" charset="0"/>
              </a:rPr>
              <a:t>Challenges</a:t>
            </a:r>
          </a:p>
          <a:p>
            <a:pPr marL="285750" indent="-228600">
              <a:lnSpc>
                <a:spcPct val="90000"/>
              </a:lnSpc>
              <a:spcAft>
                <a:spcPts val="600"/>
              </a:spcAft>
              <a:buFont typeface="Arial" panose="020B0604020202020204" pitchFamily="34" charset="0"/>
              <a:buChar char="•"/>
            </a:pPr>
            <a:r>
              <a:rPr lang="en-GB" sz="2400" dirty="0">
                <a:latin typeface="Times New Roman" panose="02020603050405020304" pitchFamily="18" charset="0"/>
                <a:cs typeface="Times New Roman" panose="02020603050405020304" pitchFamily="18" charset="0"/>
              </a:rPr>
              <a:t>Seasonal Dynamics: Crop growth and health vary significantly across different seasons, making it essential to capture seasonal dynamics in synthetic data. This includes factors like planting and harvesting timelines, growth stages, and susceptibility to weather-related risks at various stages.</a:t>
            </a:r>
          </a:p>
          <a:p>
            <a:pPr marL="285750" indent="-228600">
              <a:lnSpc>
                <a:spcPct val="90000"/>
              </a:lnSpc>
              <a:spcAft>
                <a:spcPts val="600"/>
              </a:spcAft>
              <a:buFont typeface="Arial" panose="020B0604020202020204" pitchFamily="34" charset="0"/>
              <a:buChar char="•"/>
            </a:pPr>
            <a:r>
              <a:rPr lang="en-GB" sz="2400" dirty="0">
                <a:latin typeface="Times New Roman" panose="02020603050405020304" pitchFamily="18" charset="0"/>
                <a:cs typeface="Times New Roman" panose="02020603050405020304" pitchFamily="18" charset="0"/>
              </a:rPr>
              <a:t>Geographical Diversity: Agricultural conditions can vary widely based on geographical locations, including climate zones, elevation, and regional weather patterns. Synthetic data generation must consider these geographical factors to simulate realistic scenarios for different farming regions.</a:t>
            </a:r>
          </a:p>
          <a:p>
            <a:pPr marL="285750" indent="-228600">
              <a:lnSpc>
                <a:spcPct val="90000"/>
              </a:lnSpc>
              <a:spcAft>
                <a:spcPts val="600"/>
              </a:spcAft>
              <a:buFont typeface="Arial" panose="020B0604020202020204" pitchFamily="34" charset="0"/>
              <a:buChar char="•"/>
            </a:pPr>
            <a:r>
              <a:rPr lang="en-GB" sz="2400" dirty="0">
                <a:latin typeface="Times New Roman" panose="02020603050405020304" pitchFamily="18" charset="0"/>
                <a:cs typeface="Times New Roman" panose="02020603050405020304" pitchFamily="18" charset="0"/>
              </a:rPr>
              <a:t>Validation and Accuracy: One of the significant challenges in creating synthetic data is ensuring its accuracy and validity. Validation processes are essential to verify that the synthetic data closely aligns with real-world observations and can effectively simulate scenarios relevant to crop management and risk assessment.</a:t>
            </a:r>
          </a:p>
          <a:p>
            <a:pPr indent="-228600">
              <a:lnSpc>
                <a:spcPct val="90000"/>
              </a:lnSpc>
              <a:spcAft>
                <a:spcPts val="600"/>
              </a:spcAft>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a:lnSpc>
                <a:spcPct val="90000"/>
              </a:lnSpc>
              <a:spcAft>
                <a:spcPts val="600"/>
              </a:spcAft>
            </a:pPr>
            <a:r>
              <a:rPr lang="en-US" sz="2400" b="1" dirty="0">
                <a:latin typeface="Times New Roman" panose="02020603050405020304" pitchFamily="18" charset="0"/>
                <a:cs typeface="Times New Roman" panose="02020603050405020304" pitchFamily="18" charset="0"/>
              </a:rPr>
              <a:t>Future Scope</a:t>
            </a:r>
          </a:p>
          <a:p>
            <a:pPr marL="285750" indent="-228600">
              <a:lnSpc>
                <a:spcPct val="90000"/>
              </a:lnSpc>
              <a:spcAft>
                <a:spcPts val="600"/>
              </a:spcAf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Enhancing AI/ML models with more data.</a:t>
            </a:r>
          </a:p>
          <a:p>
            <a:pPr marL="285750" indent="-228600">
              <a:lnSpc>
                <a:spcPct val="90000"/>
              </a:lnSpc>
              <a:spcAft>
                <a:spcPts val="600"/>
              </a:spcAf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Expanding to other insurance-related applications.</a:t>
            </a:r>
          </a:p>
          <a:p>
            <a:pPr marL="285750" indent="-228600">
              <a:lnSpc>
                <a:spcPct val="90000"/>
              </a:lnSpc>
              <a:spcAft>
                <a:spcPts val="600"/>
              </a:spcAf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Integrating with more data sources for improved accuracy.</a:t>
            </a:r>
          </a:p>
          <a:p>
            <a:pPr marL="285750" indent="-228600">
              <a:lnSpc>
                <a:spcPct val="90000"/>
              </a:lnSpc>
              <a:spcAft>
                <a:spcPts val="600"/>
              </a:spcAf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Handling a wide range of crop types and weather conditions.</a:t>
            </a:r>
          </a:p>
          <a:p>
            <a:pPr marL="285750" indent="-228600">
              <a:lnSpc>
                <a:spcPct val="90000"/>
              </a:lnSpc>
              <a:spcAft>
                <a:spcPts val="600"/>
              </a:spcAft>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p:txBody>
      </p:sp>
      <p:pic>
        <p:nvPicPr>
          <p:cNvPr id="10" name="Graphic 9" descr="Upward trend">
            <a:extLst>
              <a:ext uri="{FF2B5EF4-FFF2-40B4-BE49-F238E27FC236}">
                <a16:creationId xmlns:a16="http://schemas.microsoft.com/office/drawing/2014/main" id="{83ED2D49-5FDF-6DEB-2E43-121108DD973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11020" y="2935861"/>
            <a:ext cx="3615776" cy="3615776"/>
          </a:xfrm>
          <a:prstGeom prst="rect">
            <a:avLst/>
          </a:prstGeom>
        </p:spPr>
      </p:pic>
      <p:sp>
        <p:nvSpPr>
          <p:cNvPr id="4" name="Date Placeholder 3">
            <a:extLst>
              <a:ext uri="{FF2B5EF4-FFF2-40B4-BE49-F238E27FC236}">
                <a16:creationId xmlns:a16="http://schemas.microsoft.com/office/drawing/2014/main" id="{C1852C70-51DF-C74E-CD2D-DAF4A8786F23}"/>
              </a:ext>
            </a:extLst>
          </p:cNvPr>
          <p:cNvSpPr>
            <a:spLocks noGrp="1"/>
          </p:cNvSpPr>
          <p:nvPr>
            <p:ph type="dt" sz="half" idx="10"/>
          </p:nvPr>
        </p:nvSpPr>
        <p:spPr>
          <a:xfrm>
            <a:off x="8970264" y="6455664"/>
            <a:ext cx="2743200" cy="365125"/>
          </a:xfrm>
        </p:spPr>
        <p:txBody>
          <a:bodyPr vert="horz" lIns="91440" tIns="45720" rIns="91440" bIns="45720" rtlCol="0" anchor="ctr">
            <a:normAutofit/>
          </a:bodyPr>
          <a:lstStyle/>
          <a:p>
            <a:pPr algn="r">
              <a:spcAft>
                <a:spcPts val="600"/>
              </a:spcAft>
            </a:pPr>
            <a:fld id="{57997BA6-BEF8-495F-ACCD-8D19769E4FC6}" type="datetime2">
              <a:rPr lang="en-US" sz="1100">
                <a:solidFill>
                  <a:schemeClr val="tx1">
                    <a:lumMod val="50000"/>
                    <a:lumOff val="50000"/>
                  </a:schemeClr>
                </a:solidFill>
              </a:rPr>
              <a:pPr algn="r">
                <a:spcAft>
                  <a:spcPts val="600"/>
                </a:spcAft>
              </a:pPr>
              <a:t>Sunday, April 21, 2024</a:t>
            </a:fld>
            <a:endParaRPr lang="en-US" sz="1100" dirty="0">
              <a:solidFill>
                <a:schemeClr val="tx1">
                  <a:lumMod val="50000"/>
                  <a:lumOff val="50000"/>
                </a:schemeClr>
              </a:solidFill>
            </a:endParaRPr>
          </a:p>
        </p:txBody>
      </p:sp>
      <p:sp>
        <p:nvSpPr>
          <p:cNvPr id="6" name="Slide Number Placeholder 5">
            <a:extLst>
              <a:ext uri="{FF2B5EF4-FFF2-40B4-BE49-F238E27FC236}">
                <a16:creationId xmlns:a16="http://schemas.microsoft.com/office/drawing/2014/main" id="{43BE373F-00B1-C8FB-B487-4FFA74554294}"/>
              </a:ext>
            </a:extLst>
          </p:cNvPr>
          <p:cNvSpPr>
            <a:spLocks noGrp="1"/>
          </p:cNvSpPr>
          <p:nvPr>
            <p:ph type="sldNum" sz="quarter" idx="12"/>
          </p:nvPr>
        </p:nvSpPr>
        <p:spPr>
          <a:xfrm>
            <a:off x="11704320" y="6455664"/>
            <a:ext cx="448056" cy="365125"/>
          </a:xfrm>
        </p:spPr>
        <p:txBody>
          <a:bodyPr vert="horz" lIns="91440" tIns="45720" rIns="91440" bIns="45720" rtlCol="0" anchor="ctr">
            <a:normAutofit/>
          </a:bodyPr>
          <a:lstStyle/>
          <a:p>
            <a:pPr>
              <a:spcAft>
                <a:spcPts val="600"/>
              </a:spcAft>
            </a:pPr>
            <a:fld id="{7BE69E03-4804-4553-A1EC-F089884EF50F}" type="slidenum">
              <a:rPr lang="en-US" sz="1100">
                <a:solidFill>
                  <a:schemeClr val="tx1">
                    <a:lumMod val="50000"/>
                    <a:lumOff val="50000"/>
                  </a:schemeClr>
                </a:solidFill>
              </a:rPr>
              <a:pPr>
                <a:spcAft>
                  <a:spcPts val="600"/>
                </a:spcAft>
              </a:pPr>
              <a:t>6</a:t>
            </a:fld>
            <a:endParaRPr lang="en-US" sz="1100">
              <a:solidFill>
                <a:schemeClr val="tx1">
                  <a:lumMod val="50000"/>
                  <a:lumOff val="50000"/>
                </a:schemeClr>
              </a:solidFill>
            </a:endParaRPr>
          </a:p>
        </p:txBody>
      </p:sp>
    </p:spTree>
    <p:extLst>
      <p:ext uri="{BB962C8B-B14F-4D97-AF65-F5344CB8AC3E}">
        <p14:creationId xmlns:p14="http://schemas.microsoft.com/office/powerpoint/2010/main" val="35312689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A3363022-C969-41E9-8EB2-E4C94908C1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20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8D1AD6B3-BE88-4CEB-BA17-790657CC47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6998B8F-F9FA-B18D-5CD3-22288DA295E1}"/>
              </a:ext>
            </a:extLst>
          </p:cNvPr>
          <p:cNvSpPr>
            <a:spLocks noGrp="1"/>
          </p:cNvSpPr>
          <p:nvPr>
            <p:ph type="title"/>
          </p:nvPr>
        </p:nvSpPr>
        <p:spPr>
          <a:xfrm>
            <a:off x="7283348" y="2947032"/>
            <a:ext cx="4805996" cy="1297115"/>
          </a:xfrm>
        </p:spPr>
        <p:txBody>
          <a:bodyPr vert="horz" lIns="91440" tIns="45720" rIns="91440" bIns="45720" rtlCol="0" anchor="t">
            <a:normAutofit/>
          </a:bodyPr>
          <a:lstStyle/>
          <a:p>
            <a:r>
              <a:rPr lang="en-US" sz="4000" kern="1200" dirty="0">
                <a:solidFill>
                  <a:schemeClr val="tx2"/>
                </a:solidFill>
                <a:latin typeface="+mj-lt"/>
                <a:ea typeface="+mj-ea"/>
                <a:cs typeface="+mj-cs"/>
              </a:rPr>
              <a:t>Thank you</a:t>
            </a:r>
          </a:p>
        </p:txBody>
      </p:sp>
      <p:pic>
        <p:nvPicPr>
          <p:cNvPr id="10" name="Graphic 9" descr="Smiling Face with No Fill">
            <a:extLst>
              <a:ext uri="{FF2B5EF4-FFF2-40B4-BE49-F238E27FC236}">
                <a16:creationId xmlns:a16="http://schemas.microsoft.com/office/drawing/2014/main" id="{0206563F-2EA4-B0AD-3D20-FF629E3688D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40470" y="1815320"/>
            <a:ext cx="4141760" cy="4141760"/>
          </a:xfrm>
          <a:custGeom>
            <a:avLst/>
            <a:gdLst/>
            <a:ahLst/>
            <a:cxnLst/>
            <a:rect l="l" t="t" r="r" b="b"/>
            <a:pathLst>
              <a:path w="4141760" h="4377846">
                <a:moveTo>
                  <a:pt x="0" y="0"/>
                </a:moveTo>
                <a:lnTo>
                  <a:pt x="4141760" y="0"/>
                </a:lnTo>
                <a:lnTo>
                  <a:pt x="4141760" y="4377846"/>
                </a:lnTo>
                <a:lnTo>
                  <a:pt x="0" y="4377846"/>
                </a:lnTo>
                <a:close/>
              </a:path>
            </a:pathLst>
          </a:custGeom>
        </p:spPr>
      </p:pic>
      <p:grpSp>
        <p:nvGrpSpPr>
          <p:cNvPr id="17" name="Group 16">
            <a:extLst>
              <a:ext uri="{FF2B5EF4-FFF2-40B4-BE49-F238E27FC236}">
                <a16:creationId xmlns:a16="http://schemas.microsoft.com/office/drawing/2014/main" id="{89D1390B-7E13-4B4F-9CB2-391063412E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53" y="-5977"/>
            <a:ext cx="6238675" cy="6863979"/>
            <a:chOff x="305" y="-5977"/>
            <a:chExt cx="6238675" cy="6863979"/>
          </a:xfrm>
        </p:grpSpPr>
        <p:sp>
          <p:nvSpPr>
            <p:cNvPr id="18" name="Freeform: Shape 17">
              <a:extLst>
                <a:ext uri="{FF2B5EF4-FFF2-40B4-BE49-F238E27FC236}">
                  <a16:creationId xmlns:a16="http://schemas.microsoft.com/office/drawing/2014/main" id="{9E720206-AA49-4786-A932-A2650DE091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34854"/>
              <a:ext cx="6028697" cy="6817170"/>
            </a:xfrm>
            <a:custGeom>
              <a:avLst/>
              <a:gdLst>
                <a:gd name="connsiteX0" fmla="*/ 6028697 w 6028697"/>
                <a:gd name="connsiteY0" fmla="*/ 6155323 h 6817170"/>
                <a:gd name="connsiteX1" fmla="*/ 6028697 w 6028697"/>
                <a:gd name="connsiteY1" fmla="*/ 6817170 h 6817170"/>
                <a:gd name="connsiteX2" fmla="*/ 5157862 w 6028697"/>
                <a:gd name="connsiteY2" fmla="*/ 6817170 h 6817170"/>
                <a:gd name="connsiteX3" fmla="*/ 5347156 w 6028697"/>
                <a:gd name="connsiteY3" fmla="*/ 6687553 h 6817170"/>
                <a:gd name="connsiteX4" fmla="*/ 5487470 w 6028697"/>
                <a:gd name="connsiteY4" fmla="*/ 6581714 h 6817170"/>
                <a:gd name="connsiteX5" fmla="*/ 5627642 w 6028697"/>
                <a:gd name="connsiteY5" fmla="*/ 6472328 h 6817170"/>
                <a:gd name="connsiteX6" fmla="*/ 5911392 w 6028697"/>
                <a:gd name="connsiteY6" fmla="*/ 6245328 h 6817170"/>
                <a:gd name="connsiteX7" fmla="*/ 4481066 w 6028697"/>
                <a:gd name="connsiteY7" fmla="*/ 478 h 6817170"/>
                <a:gd name="connsiteX8" fmla="*/ 4672258 w 6028697"/>
                <a:gd name="connsiteY8" fmla="*/ 7519 h 6817170"/>
                <a:gd name="connsiteX9" fmla="*/ 5429869 w 6028697"/>
                <a:gd name="connsiteY9" fmla="*/ 125134 h 6817170"/>
                <a:gd name="connsiteX10" fmla="*/ 5976319 w 6028697"/>
                <a:gd name="connsiteY10" fmla="*/ 314893 h 6817170"/>
                <a:gd name="connsiteX11" fmla="*/ 6028697 w 6028697"/>
                <a:gd name="connsiteY11" fmla="*/ 339901 h 6817170"/>
                <a:gd name="connsiteX12" fmla="*/ 6028697 w 6028697"/>
                <a:gd name="connsiteY12" fmla="*/ 732458 h 6817170"/>
                <a:gd name="connsiteX13" fmla="*/ 5990985 w 6028697"/>
                <a:gd name="connsiteY13" fmla="*/ 712211 h 6817170"/>
                <a:gd name="connsiteX14" fmla="*/ 5341339 w 6028697"/>
                <a:gd name="connsiteY14" fmla="*/ 475281 h 6817170"/>
                <a:gd name="connsiteX15" fmla="*/ 4651969 w 6028697"/>
                <a:gd name="connsiteY15" fmla="*/ 377104 h 6817170"/>
                <a:gd name="connsiteX16" fmla="*/ 3953093 w 6028697"/>
                <a:gd name="connsiteY16" fmla="*/ 402498 h 6817170"/>
                <a:gd name="connsiteX17" fmla="*/ 3267413 w 6028697"/>
                <a:gd name="connsiteY17" fmla="*/ 546643 h 6817170"/>
                <a:gd name="connsiteX18" fmla="*/ 1439498 w 6028697"/>
                <a:gd name="connsiteY18" fmla="*/ 1568141 h 6817170"/>
                <a:gd name="connsiteX19" fmla="*/ 960671 w 6028697"/>
                <a:gd name="connsiteY19" fmla="*/ 2082013 h 6817170"/>
                <a:gd name="connsiteX20" fmla="*/ 581866 w 6028697"/>
                <a:gd name="connsiteY20" fmla="*/ 2672638 h 6817170"/>
                <a:gd name="connsiteX21" fmla="*/ 324789 w 6028697"/>
                <a:gd name="connsiteY21" fmla="*/ 3325262 h 6817170"/>
                <a:gd name="connsiteX22" fmla="*/ 231151 w 6028697"/>
                <a:gd name="connsiteY22" fmla="*/ 4022292 h 6817170"/>
                <a:gd name="connsiteX23" fmla="*/ 270592 w 6028697"/>
                <a:gd name="connsiteY23" fmla="*/ 4362792 h 6817170"/>
                <a:gd name="connsiteX24" fmla="*/ 387213 w 6028697"/>
                <a:gd name="connsiteY24" fmla="*/ 4681585 h 6817170"/>
                <a:gd name="connsiteX25" fmla="*/ 468507 w 6028697"/>
                <a:gd name="connsiteY25" fmla="*/ 4831546 h 6817170"/>
                <a:gd name="connsiteX26" fmla="*/ 561862 w 6028697"/>
                <a:gd name="connsiteY26" fmla="*/ 4976826 h 6817170"/>
                <a:gd name="connsiteX27" fmla="*/ 777511 w 6028697"/>
                <a:gd name="connsiteY27" fmla="*/ 5257597 h 6817170"/>
                <a:gd name="connsiteX28" fmla="*/ 1010895 w 6028697"/>
                <a:gd name="connsiteY28" fmla="*/ 5540494 h 6817170"/>
                <a:gd name="connsiteX29" fmla="*/ 1126948 w 6028697"/>
                <a:gd name="connsiteY29" fmla="*/ 5688186 h 6817170"/>
                <a:gd name="connsiteX30" fmla="*/ 1182706 w 6028697"/>
                <a:gd name="connsiteY30" fmla="*/ 5760543 h 6817170"/>
                <a:gd name="connsiteX31" fmla="*/ 1237327 w 6028697"/>
                <a:gd name="connsiteY31" fmla="*/ 5830060 h 6817170"/>
                <a:gd name="connsiteX32" fmla="*/ 1706649 w 6028697"/>
                <a:gd name="connsiteY32" fmla="*/ 6342797 h 6817170"/>
                <a:gd name="connsiteX33" fmla="*/ 1956207 w 6028697"/>
                <a:gd name="connsiteY33" fmla="*/ 6573484 h 6817170"/>
                <a:gd name="connsiteX34" fmla="*/ 2217681 w 6028697"/>
                <a:gd name="connsiteY34" fmla="*/ 6786297 h 6817170"/>
                <a:gd name="connsiteX35" fmla="*/ 2260820 w 6028697"/>
                <a:gd name="connsiteY35" fmla="*/ 6817170 h 6817170"/>
                <a:gd name="connsiteX36" fmla="*/ 1429497 w 6028697"/>
                <a:gd name="connsiteY36" fmla="*/ 6817170 h 6817170"/>
                <a:gd name="connsiteX37" fmla="*/ 1327275 w 6028697"/>
                <a:gd name="connsiteY37" fmla="*/ 6713800 h 6817170"/>
                <a:gd name="connsiteX38" fmla="*/ 1080556 w 6028697"/>
                <a:gd name="connsiteY38" fmla="*/ 6414443 h 6817170"/>
                <a:gd name="connsiteX39" fmla="*/ 865189 w 6028697"/>
                <a:gd name="connsiteY39" fmla="*/ 6097496 h 6817170"/>
                <a:gd name="connsiteX40" fmla="*/ 814823 w 6028697"/>
                <a:gd name="connsiteY40" fmla="*/ 6016911 h 6817170"/>
                <a:gd name="connsiteX41" fmla="*/ 766729 w 6028697"/>
                <a:gd name="connsiteY41" fmla="*/ 5938453 h 6817170"/>
                <a:gd name="connsiteX42" fmla="*/ 671672 w 6028697"/>
                <a:gd name="connsiteY42" fmla="*/ 5786648 h 6817170"/>
                <a:gd name="connsiteX43" fmla="*/ 474608 w 6028697"/>
                <a:gd name="connsiteY43" fmla="*/ 5474664 h 6817170"/>
                <a:gd name="connsiteX44" fmla="*/ 282652 w 6028697"/>
                <a:gd name="connsiteY44" fmla="*/ 5146508 h 6817170"/>
                <a:gd name="connsiteX45" fmla="*/ 196108 w 6028697"/>
                <a:gd name="connsiteY45" fmla="*/ 4972712 h 6817170"/>
                <a:gd name="connsiteX46" fmla="*/ 122474 w 6028697"/>
                <a:gd name="connsiteY46" fmla="*/ 4791821 h 6817170"/>
                <a:gd name="connsiteX47" fmla="*/ 65724 w 6028697"/>
                <a:gd name="connsiteY47" fmla="*/ 4603129 h 6817170"/>
                <a:gd name="connsiteX48" fmla="*/ 44727 w 6028697"/>
                <a:gd name="connsiteY48" fmla="*/ 4506937 h 6817170"/>
                <a:gd name="connsiteX49" fmla="*/ 35505 w 6028697"/>
                <a:gd name="connsiteY49" fmla="*/ 4458699 h 6817170"/>
                <a:gd name="connsiteX50" fmla="*/ 27845 w 6028697"/>
                <a:gd name="connsiteY50" fmla="*/ 4410320 h 6817170"/>
                <a:gd name="connsiteX51" fmla="*/ 37 w 6028697"/>
                <a:gd name="connsiteY51" fmla="*/ 4022292 h 6817170"/>
                <a:gd name="connsiteX52" fmla="*/ 78777 w 6028697"/>
                <a:gd name="connsiteY52" fmla="*/ 3267236 h 6817170"/>
                <a:gd name="connsiteX53" fmla="*/ 315424 w 6028697"/>
                <a:gd name="connsiteY53" fmla="*/ 2543673 h 6817170"/>
                <a:gd name="connsiteX54" fmla="*/ 1202710 w 6028697"/>
                <a:gd name="connsiteY54" fmla="*/ 1314895 h 6817170"/>
                <a:gd name="connsiteX55" fmla="*/ 1791065 w 6028697"/>
                <a:gd name="connsiteY55" fmla="*/ 833514 h 6817170"/>
                <a:gd name="connsiteX56" fmla="*/ 3908404 w 6028697"/>
                <a:gd name="connsiteY56" fmla="*/ 29794 h 6817170"/>
                <a:gd name="connsiteX57" fmla="*/ 4481066 w 6028697"/>
                <a:gd name="connsiteY57" fmla="*/ 478 h 6817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28697" h="6817170">
                  <a:moveTo>
                    <a:pt x="6028697" y="6155323"/>
                  </a:moveTo>
                  <a:lnTo>
                    <a:pt x="6028697" y="6817170"/>
                  </a:lnTo>
                  <a:lnTo>
                    <a:pt x="5157862" y="6817170"/>
                  </a:lnTo>
                  <a:lnTo>
                    <a:pt x="5347156" y="6687553"/>
                  </a:lnTo>
                  <a:cubicBezTo>
                    <a:pt x="5394117" y="6653219"/>
                    <a:pt x="5440793" y="6617608"/>
                    <a:pt x="5487470" y="6581714"/>
                  </a:cubicBezTo>
                  <a:cubicBezTo>
                    <a:pt x="5534147" y="6545820"/>
                    <a:pt x="5580966" y="6509358"/>
                    <a:pt x="5627642" y="6472328"/>
                  </a:cubicBezTo>
                  <a:lnTo>
                    <a:pt x="5911392" y="6245328"/>
                  </a:lnTo>
                  <a:close/>
                  <a:moveTo>
                    <a:pt x="4481066" y="478"/>
                  </a:moveTo>
                  <a:cubicBezTo>
                    <a:pt x="4544817" y="1422"/>
                    <a:pt x="4608563" y="3769"/>
                    <a:pt x="4672258" y="7519"/>
                  </a:cubicBezTo>
                  <a:cubicBezTo>
                    <a:pt x="4927973" y="22364"/>
                    <a:pt x="5181687" y="61751"/>
                    <a:pt x="5429869" y="125134"/>
                  </a:cubicBezTo>
                  <a:cubicBezTo>
                    <a:pt x="5617090" y="173104"/>
                    <a:pt x="5799867" y="236595"/>
                    <a:pt x="5976319" y="314893"/>
                  </a:cubicBezTo>
                  <a:lnTo>
                    <a:pt x="6028697" y="339901"/>
                  </a:lnTo>
                  <a:lnTo>
                    <a:pt x="6028697" y="732458"/>
                  </a:lnTo>
                  <a:lnTo>
                    <a:pt x="5990985" y="712211"/>
                  </a:lnTo>
                  <a:cubicBezTo>
                    <a:pt x="5783917" y="609342"/>
                    <a:pt x="5566013" y="529876"/>
                    <a:pt x="5341339" y="475281"/>
                  </a:cubicBezTo>
                  <a:cubicBezTo>
                    <a:pt x="5115233" y="420503"/>
                    <a:pt x="4884375" y="387624"/>
                    <a:pt x="4651969" y="377104"/>
                  </a:cubicBezTo>
                  <a:cubicBezTo>
                    <a:pt x="4418713" y="365171"/>
                    <a:pt x="4184861" y="373670"/>
                    <a:pt x="3953093" y="402498"/>
                  </a:cubicBezTo>
                  <a:cubicBezTo>
                    <a:pt x="3721001" y="431832"/>
                    <a:pt x="3491675" y="480040"/>
                    <a:pt x="3267413" y="546643"/>
                  </a:cubicBezTo>
                  <a:cubicBezTo>
                    <a:pt x="2591323" y="750761"/>
                    <a:pt x="1967642" y="1099289"/>
                    <a:pt x="1439498" y="1568141"/>
                  </a:cubicBezTo>
                  <a:cubicBezTo>
                    <a:pt x="1265589" y="1725523"/>
                    <a:pt x="1105393" y="1897434"/>
                    <a:pt x="960671" y="2082013"/>
                  </a:cubicBezTo>
                  <a:cubicBezTo>
                    <a:pt x="815775" y="2266294"/>
                    <a:pt x="688923" y="2464081"/>
                    <a:pt x="581866" y="2672638"/>
                  </a:cubicBezTo>
                  <a:cubicBezTo>
                    <a:pt x="473765" y="2880669"/>
                    <a:pt x="387610" y="3099397"/>
                    <a:pt x="324789" y="3325262"/>
                  </a:cubicBezTo>
                  <a:cubicBezTo>
                    <a:pt x="262714" y="3552403"/>
                    <a:pt x="231223" y="3786822"/>
                    <a:pt x="231151" y="4022292"/>
                  </a:cubicBezTo>
                  <a:cubicBezTo>
                    <a:pt x="231413" y="4136912"/>
                    <a:pt x="244645" y="4251136"/>
                    <a:pt x="270592" y="4362792"/>
                  </a:cubicBezTo>
                  <a:cubicBezTo>
                    <a:pt x="297885" y="4472943"/>
                    <a:pt x="336983" y="4579833"/>
                    <a:pt x="387213" y="4681585"/>
                  </a:cubicBezTo>
                  <a:cubicBezTo>
                    <a:pt x="412042" y="4732517"/>
                    <a:pt x="439423" y="4782457"/>
                    <a:pt x="468507" y="4831546"/>
                  </a:cubicBezTo>
                  <a:cubicBezTo>
                    <a:pt x="497591" y="4880636"/>
                    <a:pt x="529230" y="4929015"/>
                    <a:pt x="561862" y="4976826"/>
                  </a:cubicBezTo>
                  <a:cubicBezTo>
                    <a:pt x="627975" y="5072166"/>
                    <a:pt x="701466" y="5164668"/>
                    <a:pt x="777511" y="5257597"/>
                  </a:cubicBezTo>
                  <a:cubicBezTo>
                    <a:pt x="853556" y="5350524"/>
                    <a:pt x="933574" y="5443594"/>
                    <a:pt x="1010895" y="5540494"/>
                  </a:cubicBezTo>
                  <a:cubicBezTo>
                    <a:pt x="1049957" y="5588732"/>
                    <a:pt x="1088642" y="5637963"/>
                    <a:pt x="1126948" y="5688186"/>
                  </a:cubicBezTo>
                  <a:lnTo>
                    <a:pt x="1182706" y="5760543"/>
                  </a:lnTo>
                  <a:cubicBezTo>
                    <a:pt x="1201007" y="5783669"/>
                    <a:pt x="1218458" y="5807503"/>
                    <a:pt x="1237327" y="5830060"/>
                  </a:cubicBezTo>
                  <a:cubicBezTo>
                    <a:pt x="1383714" y="6009916"/>
                    <a:pt x="1540413" y="6181116"/>
                    <a:pt x="1706649" y="6342797"/>
                  </a:cubicBezTo>
                  <a:cubicBezTo>
                    <a:pt x="1788084" y="6422531"/>
                    <a:pt x="1871265" y="6499427"/>
                    <a:pt x="1956207" y="6573484"/>
                  </a:cubicBezTo>
                  <a:cubicBezTo>
                    <a:pt x="2041332" y="6647402"/>
                    <a:pt x="2127733" y="6718907"/>
                    <a:pt x="2217681" y="6786297"/>
                  </a:cubicBezTo>
                  <a:lnTo>
                    <a:pt x="2260820" y="6817170"/>
                  </a:lnTo>
                  <a:lnTo>
                    <a:pt x="1429497" y="6817170"/>
                  </a:lnTo>
                  <a:lnTo>
                    <a:pt x="1327275" y="6713800"/>
                  </a:lnTo>
                  <a:cubicBezTo>
                    <a:pt x="1239186" y="6618984"/>
                    <a:pt x="1156797" y="6519019"/>
                    <a:pt x="1080556" y="6414443"/>
                  </a:cubicBezTo>
                  <a:cubicBezTo>
                    <a:pt x="1004653" y="6310734"/>
                    <a:pt x="932439" y="6205177"/>
                    <a:pt x="865189" y="6097496"/>
                  </a:cubicBezTo>
                  <a:cubicBezTo>
                    <a:pt x="847881" y="6070823"/>
                    <a:pt x="831565" y="6043725"/>
                    <a:pt x="814823" y="6016911"/>
                  </a:cubicBezTo>
                  <a:lnTo>
                    <a:pt x="766729" y="5938453"/>
                  </a:lnTo>
                  <a:cubicBezTo>
                    <a:pt x="735941" y="5887947"/>
                    <a:pt x="703878" y="5837581"/>
                    <a:pt x="671672" y="5786648"/>
                  </a:cubicBezTo>
                  <a:lnTo>
                    <a:pt x="474608" y="5474664"/>
                  </a:lnTo>
                  <a:cubicBezTo>
                    <a:pt x="408778" y="5368968"/>
                    <a:pt x="343516" y="5260008"/>
                    <a:pt x="282652" y="5146508"/>
                  </a:cubicBezTo>
                  <a:cubicBezTo>
                    <a:pt x="252290" y="5089759"/>
                    <a:pt x="223065" y="5032015"/>
                    <a:pt x="196108" y="4972712"/>
                  </a:cubicBezTo>
                  <a:cubicBezTo>
                    <a:pt x="169152" y="4913408"/>
                    <a:pt x="144607" y="4853111"/>
                    <a:pt x="122474" y="4791821"/>
                  </a:cubicBezTo>
                  <a:cubicBezTo>
                    <a:pt x="100342" y="4730532"/>
                    <a:pt x="81757" y="4666830"/>
                    <a:pt x="65724" y="4603129"/>
                  </a:cubicBezTo>
                  <a:cubicBezTo>
                    <a:pt x="58205" y="4571064"/>
                    <a:pt x="50828" y="4539143"/>
                    <a:pt x="44727" y="4506937"/>
                  </a:cubicBezTo>
                  <a:lnTo>
                    <a:pt x="35505" y="4458699"/>
                  </a:lnTo>
                  <a:lnTo>
                    <a:pt x="27845" y="4410320"/>
                  </a:lnTo>
                  <a:cubicBezTo>
                    <a:pt x="8635" y="4281881"/>
                    <a:pt x="-661" y="4152150"/>
                    <a:pt x="37" y="4022292"/>
                  </a:cubicBezTo>
                  <a:cubicBezTo>
                    <a:pt x="712" y="3768592"/>
                    <a:pt x="27094" y="3515615"/>
                    <a:pt x="78777" y="3267236"/>
                  </a:cubicBezTo>
                  <a:cubicBezTo>
                    <a:pt x="130048" y="3017876"/>
                    <a:pt x="209439" y="2775142"/>
                    <a:pt x="315424" y="2543673"/>
                  </a:cubicBezTo>
                  <a:cubicBezTo>
                    <a:pt x="528236" y="2081161"/>
                    <a:pt x="838234" y="1667312"/>
                    <a:pt x="1202710" y="1314895"/>
                  </a:cubicBezTo>
                  <a:cubicBezTo>
                    <a:pt x="1385514" y="1138814"/>
                    <a:pt x="1582282" y="977831"/>
                    <a:pt x="1791065" y="833514"/>
                  </a:cubicBezTo>
                  <a:cubicBezTo>
                    <a:pt x="2420037" y="395614"/>
                    <a:pt x="3147288" y="119557"/>
                    <a:pt x="3908404" y="29794"/>
                  </a:cubicBezTo>
                  <a:cubicBezTo>
                    <a:pt x="4098509" y="7429"/>
                    <a:pt x="4289811" y="-2355"/>
                    <a:pt x="4481066" y="478"/>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Freeform: Shape 18">
              <a:extLst>
                <a:ext uri="{FF2B5EF4-FFF2-40B4-BE49-F238E27FC236}">
                  <a16:creationId xmlns:a16="http://schemas.microsoft.com/office/drawing/2014/main" id="{C72F6EE6-EDE9-45A5-8F6D-02B9B7CB2C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1"/>
              <a:ext cx="6165116"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Freeform: Shape 19">
              <a:extLst>
                <a:ext uri="{FF2B5EF4-FFF2-40B4-BE49-F238E27FC236}">
                  <a16:creationId xmlns:a16="http://schemas.microsoft.com/office/drawing/2014/main" id="{C093DC50-3BD7-46B1-A300-CD207E152F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5977"/>
              <a:ext cx="6238675"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Date Placeholder 3">
            <a:extLst>
              <a:ext uri="{FF2B5EF4-FFF2-40B4-BE49-F238E27FC236}">
                <a16:creationId xmlns:a16="http://schemas.microsoft.com/office/drawing/2014/main" id="{0ED801AF-6331-35E2-777A-53BD004439DB}"/>
              </a:ext>
            </a:extLst>
          </p:cNvPr>
          <p:cNvSpPr>
            <a:spLocks noGrp="1"/>
          </p:cNvSpPr>
          <p:nvPr>
            <p:ph type="dt" sz="half" idx="10"/>
          </p:nvPr>
        </p:nvSpPr>
        <p:spPr>
          <a:xfrm>
            <a:off x="804672" y="6356350"/>
            <a:ext cx="2743200" cy="365125"/>
          </a:xfrm>
        </p:spPr>
        <p:txBody>
          <a:bodyPr vert="horz" lIns="91440" tIns="45720" rIns="91440" bIns="45720" rtlCol="0" anchor="ctr">
            <a:normAutofit/>
          </a:bodyPr>
          <a:lstStyle/>
          <a:p>
            <a:pPr>
              <a:spcAft>
                <a:spcPts val="600"/>
              </a:spcAft>
            </a:pPr>
            <a:fld id="{57997BA6-BEF8-495F-ACCD-8D19769E4FC6}" type="datetime2">
              <a:rPr lang="en-US" smtClean="0">
                <a:solidFill>
                  <a:schemeClr val="tx1">
                    <a:tint val="75000"/>
                  </a:schemeClr>
                </a:solidFill>
              </a:rPr>
              <a:pPr>
                <a:spcAft>
                  <a:spcPts val="600"/>
                </a:spcAft>
              </a:pPr>
              <a:t>Sunday, April 21, 2024</a:t>
            </a:fld>
            <a:endParaRPr lang="en-US">
              <a:solidFill>
                <a:schemeClr val="tx1">
                  <a:tint val="75000"/>
                </a:schemeClr>
              </a:solidFill>
            </a:endParaRPr>
          </a:p>
        </p:txBody>
      </p:sp>
      <p:sp>
        <p:nvSpPr>
          <p:cNvPr id="5" name="Footer Placeholder 4">
            <a:extLst>
              <a:ext uri="{FF2B5EF4-FFF2-40B4-BE49-F238E27FC236}">
                <a16:creationId xmlns:a16="http://schemas.microsoft.com/office/drawing/2014/main" id="{5393475C-D6B7-22E3-0307-C9DC740F32FE}"/>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pPr>
            <a:r>
              <a:rPr lang="en-US" kern="1200">
                <a:solidFill>
                  <a:schemeClr val="tx1">
                    <a:tint val="75000"/>
                  </a:schemeClr>
                </a:solidFill>
                <a:latin typeface="+mn-lt"/>
                <a:ea typeface="+mn-ea"/>
                <a:cs typeface="+mn-cs"/>
              </a:rPr>
              <a:t>Sample Footer Text</a:t>
            </a:r>
          </a:p>
        </p:txBody>
      </p:sp>
      <p:sp>
        <p:nvSpPr>
          <p:cNvPr id="6" name="Slide Number Placeholder 5">
            <a:extLst>
              <a:ext uri="{FF2B5EF4-FFF2-40B4-BE49-F238E27FC236}">
                <a16:creationId xmlns:a16="http://schemas.microsoft.com/office/drawing/2014/main" id="{F5C86B07-23BF-BFDB-9356-8E02720D75FB}"/>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7BE69E03-4804-4553-A1EC-F089884EF50F}" type="slidenum">
              <a:rPr lang="en-US" smtClean="0">
                <a:solidFill>
                  <a:schemeClr val="tx1">
                    <a:tint val="75000"/>
                  </a:schemeClr>
                </a:solidFill>
              </a:rPr>
              <a:pPr>
                <a:spcAft>
                  <a:spcPts val="600"/>
                </a:spcAft>
              </a:pPr>
              <a:t>7</a:t>
            </a:fld>
            <a:endParaRPr lang="en-US">
              <a:solidFill>
                <a:schemeClr val="tx1">
                  <a:tint val="75000"/>
                </a:schemeClr>
              </a:solidFill>
            </a:endParaRPr>
          </a:p>
        </p:txBody>
      </p:sp>
    </p:spTree>
    <p:extLst>
      <p:ext uri="{BB962C8B-B14F-4D97-AF65-F5344CB8AC3E}">
        <p14:creationId xmlns:p14="http://schemas.microsoft.com/office/powerpoint/2010/main" val="6838461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243</TotalTime>
  <Words>677</Words>
  <Application>Microsoft Macintosh PowerPoint</Application>
  <PresentationFormat>Widescreen</PresentationFormat>
  <Paragraphs>56</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Aptos</vt:lpstr>
      <vt:lpstr>Aptos Display</vt:lpstr>
      <vt:lpstr>Arial</vt:lpstr>
      <vt:lpstr>Calibri</vt:lpstr>
      <vt:lpstr>Times New Roman</vt:lpstr>
      <vt:lpstr>Office Theme</vt:lpstr>
      <vt:lpstr>CROP GUARD AI</vt:lpstr>
      <vt:lpstr>Team Members </vt:lpstr>
      <vt:lpstr>           Problem Statement</vt:lpstr>
      <vt:lpstr>Solution overview</vt:lpstr>
      <vt:lpstr>Architecture</vt:lpstr>
      <vt:lpstr>Challenges and Future Improvements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CROP GUARD AI</dc:title>
  <dc:creator>Deshpande,Apurva</dc:creator>
  <cp:lastModifiedBy>Ostwal,Aman</cp:lastModifiedBy>
  <cp:revision>6</cp:revision>
  <dcterms:created xsi:type="dcterms:W3CDTF">2024-04-21T15:24:10Z</dcterms:created>
  <dcterms:modified xsi:type="dcterms:W3CDTF">2024-04-21T19:54:18Z</dcterms:modified>
</cp:coreProperties>
</file>