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26"/>
  </p:notesMasterIdLst>
  <p:sldIdLst>
    <p:sldId id="268" r:id="rId2"/>
    <p:sldId id="258" r:id="rId3"/>
    <p:sldId id="260" r:id="rId4"/>
    <p:sldId id="266" r:id="rId5"/>
    <p:sldId id="274" r:id="rId6"/>
    <p:sldId id="291" r:id="rId7"/>
    <p:sldId id="265" r:id="rId8"/>
    <p:sldId id="270" r:id="rId9"/>
    <p:sldId id="296" r:id="rId10"/>
    <p:sldId id="298" r:id="rId11"/>
    <p:sldId id="287" r:id="rId12"/>
    <p:sldId id="289" r:id="rId13"/>
    <p:sldId id="278" r:id="rId14"/>
    <p:sldId id="280" r:id="rId15"/>
    <p:sldId id="269" r:id="rId16"/>
    <p:sldId id="290" r:id="rId17"/>
    <p:sldId id="293" r:id="rId18"/>
    <p:sldId id="294" r:id="rId19"/>
    <p:sldId id="299" r:id="rId20"/>
    <p:sldId id="275" r:id="rId21"/>
    <p:sldId id="286" r:id="rId22"/>
    <p:sldId id="273" r:id="rId23"/>
    <p:sldId id="297" r:id="rId24"/>
    <p:sldId id="285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94162" autoAdjust="0"/>
  </p:normalViewPr>
  <p:slideViewPr>
    <p:cSldViewPr snapToGrid="0">
      <p:cViewPr varScale="1">
        <p:scale>
          <a:sx n="62" d="100"/>
          <a:sy n="62" d="100"/>
        </p:scale>
        <p:origin x="6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27" tIns="48314" rIns="96627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27" tIns="48314" rIns="96627" bIns="48314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7" tIns="48314" rIns="96627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27" tIns="48314" rIns="96627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27" tIns="48314" rIns="96627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27" tIns="48314" rIns="96627" bIns="48314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A2516-5342-48C6-A925-0EE0F11F2AA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E86-37DE-4229-8540-0BB0073CBA7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9662-172D-4C47-A231-ABB50CAEB72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06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84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>
                <a:solidFill>
                  <a:sysClr val="windowText" lastClr="000000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4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63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665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404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603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4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02E2-5308-470E-AD11-2812307D975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95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267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521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664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488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85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921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19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1980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0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F78E-0666-4633-9BBC-0D925FADCB6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0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787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668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615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758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654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06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5746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1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9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9D59-BEB5-4013-8D78-744BE9361E5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4626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5542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821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283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7153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876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791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585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6097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2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BD7A-7E0B-4A35-A728-CCC43D0AD95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061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44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0700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8418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88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6292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3183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4208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133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6C08-1374-4CD3-AA4D-E47E90C6F4E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2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572A-E50F-495E-AEBB-EBE9D5CB3D5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1A70AD6-76AA-49E5-B786-92D23B34AF3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E02AC0-A74D-41B3-8BAE-3CE392F50A2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6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7F578C-8158-4B81-873B-814AC8F424A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5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2421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4167352" cy="4525963"/>
          </a:xfrm>
        </p:spPr>
        <p:txBody>
          <a:bodyPr/>
          <a:lstStyle/>
          <a:p>
            <a:r>
              <a:rPr lang="en-US" dirty="0" err="1"/>
              <a:t>test.i</a:t>
            </a:r>
            <a:r>
              <a:rPr lang="en-US" dirty="0"/>
              <a:t> contains 1112 lines of text for </a:t>
            </a:r>
            <a:r>
              <a:rPr lang="en-US" dirty="0" err="1"/>
              <a:t>test.c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Last few lines: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output file: </a:t>
            </a:r>
            <a:r>
              <a:rPr lang="en-US" dirty="0" err="1"/>
              <a:t>test.i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59" y="1564879"/>
            <a:ext cx="5619750" cy="469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7" y="4654769"/>
            <a:ext cx="3067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first things the preprocessor does is find, in the area on disk where library files are kept, the file with the name </a:t>
            </a:r>
            <a:r>
              <a:rPr lang="en-US" dirty="0" err="1"/>
              <a:t>stdio.h</a:t>
            </a:r>
            <a:r>
              <a:rPr lang="en-US" dirty="0"/>
              <a:t> or </a:t>
            </a:r>
            <a:r>
              <a:rPr lang="en-US" dirty="0" err="1"/>
              <a:t>stdlib.h</a:t>
            </a:r>
            <a:r>
              <a:rPr lang="en-US" dirty="0"/>
              <a:t>, and copy the contents of that file into the source file. The text in the preprocessor directive (for example “#include &lt;</a:t>
            </a:r>
            <a:r>
              <a:rPr lang="en-US" dirty="0" err="1"/>
              <a:t>stdio.h</a:t>
            </a:r>
            <a:r>
              <a:rPr lang="en-US" dirty="0"/>
              <a:t>&gt;”) is deleted from the source file by the preprocessor also.</a:t>
            </a:r>
          </a:p>
          <a:p>
            <a:r>
              <a:rPr lang="en-US" dirty="0"/>
              <a:t>The header file may contain various things, but one thing it usually contains is one or more </a:t>
            </a:r>
            <a:r>
              <a:rPr lang="en-US" b="1" dirty="0"/>
              <a:t>function prototypes (function declarations – see below)</a:t>
            </a:r>
            <a:r>
              <a:rPr lang="en-US" dirty="0"/>
              <a:t>, which tell the compiler information about a function (return type and parameters) that it needs to be able to do error checking while compiling the source code.</a:t>
            </a:r>
          </a:p>
          <a:p>
            <a:r>
              <a:rPr lang="en-US" dirty="0"/>
              <a:t>The </a:t>
            </a:r>
            <a:r>
              <a:rPr lang="en-US" b="1" dirty="0"/>
              <a:t>header file does not contain the code </a:t>
            </a:r>
            <a:r>
              <a:rPr lang="en-US" dirty="0"/>
              <a:t>for any of the functions…only the prototype.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The file accessed when </a:t>
            </a: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r>
              <a:rPr lang="en-US" dirty="0"/>
              <a:t>is referenced is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stdio.h</a:t>
            </a:r>
            <a:r>
              <a:rPr lang="en-US" dirty="0"/>
              <a:t>, similarly </a:t>
            </a:r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/>
              <a:t>&gt; </a:t>
            </a:r>
            <a:r>
              <a:rPr lang="en-US" dirty="0"/>
              <a:t>references the file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stdlib.h</a:t>
            </a:r>
            <a:r>
              <a:rPr lang="en-US" dirty="0"/>
              <a:t>.</a:t>
            </a:r>
          </a:p>
          <a:p>
            <a:r>
              <a:rPr lang="en-US" dirty="0"/>
              <a:t>The preprocessor also removes comments from the source file. </a:t>
            </a:r>
          </a:p>
          <a:p>
            <a:r>
              <a:rPr lang="en-US" dirty="0"/>
              <a:t>Comments must be enclosed between </a:t>
            </a:r>
            <a:r>
              <a:rPr lang="en-US" b="1" dirty="0"/>
              <a:t>/* and */ 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Note: no single line comments with // are permitted in ANSI C</a:t>
            </a:r>
            <a:r>
              <a:rPr lang="en-US" dirty="0"/>
              <a:t>]. </a:t>
            </a:r>
          </a:p>
          <a:p>
            <a:pPr lvl="1"/>
            <a:r>
              <a:rPr lang="en-US" dirty="0"/>
              <a:t>Also, the preprocessor for ANSI C is not written to find nested comments, so they are disallowed.</a:t>
            </a:r>
          </a:p>
          <a:p>
            <a:r>
              <a:rPr lang="en-US" dirty="0"/>
              <a:t>When you write comments in code on exams/homework/</a:t>
            </a:r>
            <a:r>
              <a:rPr lang="en-US" dirty="0" err="1"/>
              <a:t>etc</a:t>
            </a:r>
            <a:r>
              <a:rPr lang="en-US" dirty="0"/>
              <a:t>, correct format is required.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Another thing the preprocessor does is to replace </a:t>
            </a:r>
            <a:r>
              <a:rPr lang="en-US" b="1" i="1" dirty="0"/>
              <a:t>macros</a:t>
            </a:r>
            <a:r>
              <a:rPr lang="en-US" dirty="0"/>
              <a:t>, which are fragments of code, defined in the source file, or in a header file, with the code they are defined to represent</a:t>
            </a:r>
          </a:p>
          <a:p>
            <a:pPr lvl="1"/>
            <a:r>
              <a:rPr lang="en-US" dirty="0"/>
              <a:t>Keep in mind that code in a source file is just text, so macros are just chunks of text.</a:t>
            </a:r>
          </a:p>
          <a:p>
            <a:r>
              <a:rPr lang="en-US" dirty="0"/>
              <a:t>These macros, or code fragments, are defined with the define preprocessor directive, as follows:</a:t>
            </a:r>
          </a:p>
          <a:p>
            <a:pPr marL="108000" indent="0">
              <a:buNone/>
            </a:pPr>
            <a:r>
              <a:rPr lang="en-US" dirty="0"/>
              <a:t>	#define string1 string2</a:t>
            </a:r>
          </a:p>
          <a:p>
            <a:pPr marL="108000" indent="0">
              <a:buNone/>
            </a:pPr>
            <a:r>
              <a:rPr lang="en-US" dirty="0"/>
              <a:t>     e.g.:   #define </a:t>
            </a:r>
            <a:r>
              <a:rPr lang="en-US" dirty="0" err="1"/>
              <a:t>myMacro</a:t>
            </a:r>
            <a:r>
              <a:rPr lang="en-US" dirty="0"/>
              <a:t> 10 </a:t>
            </a:r>
          </a:p>
          <a:p>
            <a:pPr marL="108000" indent="0">
              <a:buNone/>
            </a:pPr>
            <a:r>
              <a:rPr lang="en-US" dirty="0"/>
              <a:t>string1 cannot contain any white space characters (spaces, tabs, new lines), but string2 can.</a:t>
            </a:r>
          </a:p>
          <a:p>
            <a:r>
              <a:rPr lang="en-US" dirty="0"/>
              <a:t>An example of this is in Version 3 of the Hello program, where you see EXIT_SUCCESS in the return statement at the end of the function. This macro is defined in the </a:t>
            </a:r>
            <a:r>
              <a:rPr lang="en-US" dirty="0" err="1"/>
              <a:t>stdlib.h</a:t>
            </a:r>
            <a:r>
              <a:rPr lang="en-US" dirty="0"/>
              <a:t> file, and that is why it has been included, using a preprocessor directive, in this version of the program.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programs – EXIT_SUCCESS macro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0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as in Java, statements must generally end with a semi-colon.</a:t>
            </a:r>
          </a:p>
          <a:p>
            <a:r>
              <a:rPr lang="en-US" dirty="0"/>
              <a:t>Remember, though, that preprocessor directives are NOT statements, and are not terminated with a semi-colon!</a:t>
            </a:r>
          </a:p>
          <a:p>
            <a:r>
              <a:rPr lang="en-US" dirty="0"/>
              <a:t>C is also </a:t>
            </a:r>
            <a:r>
              <a:rPr lang="en-US" i="1" dirty="0"/>
              <a:t>case sensitive</a:t>
            </a:r>
            <a:r>
              <a:rPr lang="en-US" dirty="0"/>
              <a:t>, so if we have two variables, named num and Num in a C program, the compiler will treat them as two distinct </a:t>
            </a:r>
            <a:r>
              <a:rPr lang="en-US"/>
              <a:t>variables.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programs –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609600" y="2783540"/>
            <a:ext cx="10972800" cy="35410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 programs consist of </a:t>
            </a:r>
            <a:r>
              <a:rPr lang="en-US" dirty="0">
                <a:solidFill>
                  <a:srgbClr val="00B050"/>
                </a:solidFill>
              </a:rPr>
              <a:t>zero or more</a:t>
            </a:r>
            <a:r>
              <a:rPr lang="en-US" dirty="0"/>
              <a:t>:</a:t>
            </a:r>
          </a:p>
          <a:p>
            <a:r>
              <a:rPr lang="en-US" dirty="0"/>
              <a:t>int x; //decl.</a:t>
            </a:r>
          </a:p>
          <a:p>
            <a:r>
              <a:rPr lang="en-US" dirty="0"/>
              <a:t>int funct1(int a, int b); // decl.</a:t>
            </a:r>
          </a:p>
          <a:p>
            <a:r>
              <a:rPr lang="en-US" dirty="0"/>
              <a:t>int x = 10;</a:t>
            </a:r>
          </a:p>
          <a:p>
            <a:r>
              <a:rPr lang="en-US" dirty="0"/>
              <a:t>int funct1(int a, int b){ 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lvl="1"/>
            <a:r>
              <a:rPr lang="en-US" b="1" dirty="0"/>
              <a:t>preprocessor directives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declarations</a:t>
            </a:r>
            <a:r>
              <a:rPr lang="en-US" dirty="0"/>
              <a:t> and </a:t>
            </a:r>
          </a:p>
          <a:p>
            <a:pPr lvl="1"/>
            <a:r>
              <a:rPr lang="en-US" b="1" dirty="0"/>
              <a:t>definitions </a:t>
            </a:r>
          </a:p>
          <a:p>
            <a:pPr marL="393192" lvl="1" indent="0">
              <a:buNone/>
            </a:pPr>
            <a:r>
              <a:rPr lang="en-US" dirty="0"/>
              <a:t>of: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One or more functions </a:t>
            </a:r>
            <a:r>
              <a:rPr lang="en-US" dirty="0"/>
              <a:t>(which may contain variable declarations or definitions), and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Zero or more variables </a:t>
            </a:r>
            <a:r>
              <a:rPr lang="en-US" dirty="0"/>
              <a:t>declared or defined outside of any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622253"/>
          </a:xfrm>
        </p:spPr>
        <p:txBody>
          <a:bodyPr>
            <a:normAutofit/>
          </a:bodyPr>
          <a:lstStyle/>
          <a:p>
            <a:r>
              <a:rPr lang="en-US" dirty="0"/>
              <a:t>More on C programs – declarations and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Notice that all three versions of the Hello program have a </a:t>
            </a:r>
            <a:r>
              <a:rPr lang="en-US" b="1" dirty="0"/>
              <a:t>main() function</a:t>
            </a:r>
            <a:r>
              <a:rPr lang="en-US" dirty="0"/>
              <a:t>. Every C program must have exactly one main function, and program execution always begins in this function. </a:t>
            </a:r>
          </a:p>
          <a:p>
            <a:r>
              <a:rPr lang="en-US" dirty="0"/>
              <a:t>main() does not necessarily have to be the first function defined in the program file.</a:t>
            </a:r>
          </a:p>
          <a:p>
            <a:r>
              <a:rPr lang="en-US" dirty="0"/>
              <a:t>Also, notice that, although Java also has a main method, it is in a class, but C has no classes!</a:t>
            </a:r>
          </a:p>
          <a:p>
            <a:r>
              <a:rPr lang="en-US" dirty="0"/>
              <a:t>In C, technically, we have </a:t>
            </a:r>
            <a:r>
              <a:rPr lang="en-US" i="1" dirty="0"/>
              <a:t>no </a:t>
            </a:r>
            <a:r>
              <a:rPr lang="en-US" b="1" i="1" dirty="0"/>
              <a:t>methods</a:t>
            </a:r>
            <a:r>
              <a:rPr lang="en-US" dirty="0"/>
              <a:t>, only </a:t>
            </a:r>
            <a:r>
              <a:rPr lang="en-US" b="1" i="1" dirty="0"/>
              <a:t>functions</a:t>
            </a:r>
            <a:r>
              <a:rPr lang="en-US" dirty="0"/>
              <a:t>. </a:t>
            </a:r>
            <a:r>
              <a:rPr lang="en-US" b="1" i="1" dirty="0"/>
              <a:t>Please pay attention to this distinction</a:t>
            </a:r>
            <a:r>
              <a:rPr lang="en-US" dirty="0"/>
              <a:t>. </a:t>
            </a:r>
          </a:p>
          <a:p>
            <a:r>
              <a:rPr lang="en-US" dirty="0"/>
              <a:t>(remember </a:t>
            </a:r>
            <a:r>
              <a:rPr lang="en-US" b="1" dirty="0"/>
              <a:t>the correct programming model and terminology</a:t>
            </a:r>
            <a:r>
              <a:rPr lang="en-US" dirty="0"/>
              <a:t> for the language being discussed)!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C programs – main and other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118" y="1156447"/>
            <a:ext cx="10977282" cy="48508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number of statements grouped into a single logical unit are called a function</a:t>
            </a:r>
          </a:p>
          <a:p>
            <a:r>
              <a:rPr lang="en-US" dirty="0"/>
              <a:t>REMEMEBER: It is required to have a single function ‘main’ in every C program</a:t>
            </a:r>
          </a:p>
          <a:p>
            <a:r>
              <a:rPr lang="en-US" dirty="0"/>
              <a:t>A function </a:t>
            </a:r>
            <a:r>
              <a:rPr lang="en-US" dirty="0">
                <a:solidFill>
                  <a:srgbClr val="00B050"/>
                </a:solidFill>
              </a:rPr>
              <a:t>prototype</a:t>
            </a:r>
            <a:r>
              <a:rPr lang="en-US" dirty="0"/>
              <a:t> is a function declaration or definition which includes:</a:t>
            </a:r>
          </a:p>
          <a:p>
            <a:pPr lvl="1"/>
            <a:r>
              <a:rPr lang="en-US" dirty="0"/>
              <a:t>Information about the number of arguments</a:t>
            </a:r>
          </a:p>
          <a:p>
            <a:pPr lvl="1"/>
            <a:r>
              <a:rPr lang="en-US" dirty="0"/>
              <a:t>Information about the types of arguments</a:t>
            </a:r>
          </a:p>
          <a:p>
            <a:pPr lvl="1"/>
            <a:r>
              <a:rPr lang="en-US" dirty="0"/>
              <a:t>What type of value the function returns</a:t>
            </a:r>
          </a:p>
          <a:p>
            <a:pPr lvl="1"/>
            <a:r>
              <a:rPr lang="en-US" b="1" dirty="0"/>
              <a:t>NO CODE!</a:t>
            </a:r>
          </a:p>
          <a:p>
            <a:pPr lvl="1"/>
            <a:r>
              <a:rPr lang="en-US" dirty="0"/>
              <a:t>Example:  </a:t>
            </a:r>
            <a:r>
              <a:rPr lang="en-US" b="1" dirty="0"/>
              <a:t>float </a:t>
            </a:r>
            <a:r>
              <a:rPr lang="en-US" b="1" dirty="0" err="1"/>
              <a:t>add_floats</a:t>
            </a:r>
            <a:r>
              <a:rPr lang="en-US" b="1" dirty="0"/>
              <a:t>(float a, float b);</a:t>
            </a:r>
          </a:p>
          <a:p>
            <a:pPr marL="393192" lvl="1" indent="0">
              <a:buNone/>
            </a:pPr>
            <a:r>
              <a:rPr lang="en-US" b="1" dirty="0"/>
              <a:t>	note that there is a ‘;’ at the end rather than {}</a:t>
            </a:r>
          </a:p>
          <a:p>
            <a:r>
              <a:rPr lang="en-US" dirty="0"/>
              <a:t>Although you are allowed </a:t>
            </a:r>
            <a:r>
              <a:rPr lang="en-US" b="1" i="1" dirty="0"/>
              <a:t>not to specify  </a:t>
            </a:r>
            <a:r>
              <a:rPr lang="en-US" dirty="0"/>
              <a:t>any information about a function’s arguments in a declaration, it is purely because of backwards compatibility with Old C and should be avoided (poor coding style).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3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 passes arguments to functions by value</a:t>
            </a:r>
          </a:p>
          <a:p>
            <a:endParaRPr lang="en-US" dirty="0"/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mult_values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a,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b);</a:t>
            </a:r>
          </a:p>
          <a:p>
            <a:pPr lvl="1"/>
            <a:r>
              <a:rPr lang="en-US" dirty="0"/>
              <a:t>This insures that the values passed to the function can not be changed in the </a:t>
            </a:r>
            <a:r>
              <a:rPr lang="en-US" dirty="0">
                <a:solidFill>
                  <a:srgbClr val="00B050"/>
                </a:solidFill>
              </a:rPr>
              <a:t>calling function </a:t>
            </a:r>
            <a:r>
              <a:rPr lang="en-US" dirty="0"/>
              <a:t>by the </a:t>
            </a:r>
            <a:r>
              <a:rPr lang="en-US" dirty="0">
                <a:solidFill>
                  <a:srgbClr val="0070C0"/>
                </a:solidFill>
              </a:rPr>
              <a:t>called function</a:t>
            </a:r>
            <a:r>
              <a:rPr lang="en-US" dirty="0"/>
              <a:t>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But, what if that’s what we would like to have happen?  </a:t>
            </a:r>
          </a:p>
          <a:p>
            <a:pPr lvl="1"/>
            <a:r>
              <a:rPr lang="en-US" dirty="0"/>
              <a:t>That’s when pointers get involved and we use what is called “pass by reference”.</a:t>
            </a:r>
          </a:p>
          <a:p>
            <a:pPr lvl="1"/>
            <a:r>
              <a:rPr lang="en-US" dirty="0"/>
              <a:t>We’ll look at this when we look at pointers.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int </a:t>
            </a:r>
            <a:r>
              <a:rPr lang="en-US" dirty="0" err="1">
                <a:solidFill>
                  <a:srgbClr val="00B050"/>
                </a:solidFill>
              </a:rPr>
              <a:t>mult_values</a:t>
            </a:r>
            <a:r>
              <a:rPr lang="en-US" dirty="0">
                <a:solidFill>
                  <a:srgbClr val="00B050"/>
                </a:solidFill>
              </a:rPr>
              <a:t> (int a, int b)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++a;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++b;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Return 0;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int main()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int x = 10, y = 20;</a:t>
            </a:r>
          </a:p>
          <a:p>
            <a:pPr marL="109728" indent="0">
              <a:buNone/>
            </a:pPr>
            <a:r>
              <a:rPr lang="en-US" dirty="0" err="1">
                <a:solidFill>
                  <a:srgbClr val="00B050"/>
                </a:solidFill>
              </a:rPr>
              <a:t>mult_values</a:t>
            </a:r>
            <a:r>
              <a:rPr lang="en-US" dirty="0">
                <a:solidFill>
                  <a:srgbClr val="00B050"/>
                </a:solidFill>
              </a:rPr>
              <a:t> (x, y); /*    X = 12; y = 21; */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("x: %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\n", x);</a:t>
            </a:r>
          </a:p>
          <a:p>
            <a:pPr marL="109728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("y: %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\n", y);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return 0;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……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call by value</a:t>
            </a:r>
          </a:p>
        </p:txBody>
      </p:sp>
    </p:spTree>
    <p:extLst>
      <p:ext uri="{BB962C8B-B14F-4D97-AF65-F5344CB8AC3E}">
        <p14:creationId xmlns:p14="http://schemas.microsoft.com/office/powerpoint/2010/main" val="209313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is procedural, not object-oriented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is fully compiled (to machine code), not to byte-code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allows direct manipulation of memory (via pointers)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does not have garbage collection; the software writer has to do explicit memory management when it is required, and failure to do so can result in significant problems (e.g., </a:t>
            </a:r>
            <a:r>
              <a:rPr lang="en-US" sz="2400" b="1" dirty="0"/>
              <a:t>memory leaks</a:t>
            </a:r>
            <a:r>
              <a:rPr lang="en-US" sz="2400" dirty="0"/>
              <a:t>, where the memory used by the program may grow potentially without bound)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Many of the basic language constructs in C act similarly to the way they work in Java; nonetheless, there are sometimes important differences which need to be understood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has many nuanced, yet important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Joy of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618564" y="1223683"/>
            <a:ext cx="10963835" cy="4783610"/>
          </a:xfrm>
        </p:spPr>
        <p:txBody>
          <a:bodyPr>
            <a:normAutofit fontScale="70000" lnSpcReduction="20000"/>
          </a:bodyPr>
          <a:lstStyle/>
          <a:p>
            <a:pPr marL="108000" indent="0">
              <a:buNone/>
            </a:pPr>
            <a:endParaRPr lang="en-US" dirty="0"/>
          </a:p>
          <a:p>
            <a:r>
              <a:rPr lang="en-US" b="1" dirty="0"/>
              <a:t>Declaration </a:t>
            </a:r>
            <a:r>
              <a:rPr lang="en-US" dirty="0"/>
              <a:t>(</a:t>
            </a:r>
            <a:r>
              <a:rPr lang="en-US" i="1" dirty="0"/>
              <a:t>type information only, no value(s)</a:t>
            </a:r>
            <a:r>
              <a:rPr lang="en-US" dirty="0"/>
              <a:t>): </a:t>
            </a:r>
            <a:endParaRPr lang="en-US" i="1" dirty="0"/>
          </a:p>
          <a:p>
            <a:pPr lvl="1"/>
            <a:r>
              <a:rPr lang="en-US" dirty="0"/>
              <a:t>Variable</a:t>
            </a:r>
          </a:p>
          <a:p>
            <a:pPr lvl="2"/>
            <a:r>
              <a:rPr lang="en-US" dirty="0"/>
              <a:t>it tells the compiler the type of a variable, but not its value:  </a:t>
            </a:r>
            <a:r>
              <a:rPr lang="en-US" b="1" dirty="0" err="1"/>
              <a:t>int</a:t>
            </a:r>
            <a:r>
              <a:rPr lang="en-US" b="1" dirty="0"/>
              <a:t> y;</a:t>
            </a:r>
          </a:p>
          <a:p>
            <a:pPr lvl="2"/>
            <a:r>
              <a:rPr lang="en-US" dirty="0"/>
              <a:t>can only be </a:t>
            </a:r>
            <a:r>
              <a:rPr lang="en-US" b="1" dirty="0"/>
              <a:t>declared</a:t>
            </a:r>
            <a:r>
              <a:rPr lang="en-US" dirty="0"/>
              <a:t> once in a given </a:t>
            </a:r>
            <a:r>
              <a:rPr lang="en-US" b="1" dirty="0"/>
              <a:t>block</a:t>
            </a:r>
            <a:r>
              <a:rPr lang="en-US" dirty="0"/>
              <a:t> in a C program; 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it tells the compiler the return type, and the number and types of its parameters (parameter names are optional), the is called a </a:t>
            </a:r>
            <a:r>
              <a:rPr lang="en-US" b="1" dirty="0"/>
              <a:t>prototype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can be </a:t>
            </a:r>
            <a:r>
              <a:rPr lang="en-US" b="1" dirty="0"/>
              <a:t>declared</a:t>
            </a:r>
            <a:r>
              <a:rPr lang="en-US" dirty="0"/>
              <a:t> multiple times in a C program, as long as all of the declarations are consistent (that is, identical with respect to types/# parameters). </a:t>
            </a:r>
          </a:p>
          <a:p>
            <a:pPr marL="630936" lvl="2" indent="0">
              <a:buNone/>
            </a:pPr>
            <a:endParaRPr lang="en-US" dirty="0"/>
          </a:p>
          <a:p>
            <a:r>
              <a:rPr lang="en-US" b="1" dirty="0"/>
              <a:t>Definition (</a:t>
            </a:r>
            <a:r>
              <a:rPr lang="en-US" b="1" i="1" dirty="0"/>
              <a:t>type information and value</a:t>
            </a:r>
            <a:r>
              <a:rPr lang="en-US" b="1" dirty="0"/>
              <a:t>): </a:t>
            </a:r>
            <a:endParaRPr lang="en-US" dirty="0"/>
          </a:p>
          <a:p>
            <a:pPr lvl="1"/>
            <a:r>
              <a:rPr lang="en-US" dirty="0"/>
              <a:t>Variable</a:t>
            </a:r>
          </a:p>
          <a:p>
            <a:pPr lvl="2"/>
            <a:r>
              <a:rPr lang="en-US" dirty="0"/>
              <a:t>it tells the compiler the type of the variable </a:t>
            </a:r>
            <a:r>
              <a:rPr lang="en-US" b="1" i="1" dirty="0"/>
              <a:t>and</a:t>
            </a:r>
            <a:r>
              <a:rPr lang="en-US" dirty="0"/>
              <a:t>  </a:t>
            </a:r>
            <a:r>
              <a:rPr lang="en-US" b="1" dirty="0"/>
              <a:t>the initial value</a:t>
            </a:r>
            <a:r>
              <a:rPr lang="en-US" dirty="0"/>
              <a:t>. </a:t>
            </a:r>
            <a:r>
              <a:rPr lang="en-US" b="1" dirty="0" err="1"/>
              <a:t>int</a:t>
            </a:r>
            <a:r>
              <a:rPr lang="en-US" b="1" dirty="0"/>
              <a:t> y = 10;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it tells the compiler the return type, parameter types, and </a:t>
            </a:r>
            <a:r>
              <a:rPr lang="en-US" b="1" dirty="0"/>
              <a:t>the code </a:t>
            </a:r>
            <a:r>
              <a:rPr lang="en-US" dirty="0"/>
              <a:t>that should be executed (i.e., the statements) when the function is called. </a:t>
            </a:r>
          </a:p>
          <a:p>
            <a:pPr lvl="1"/>
            <a:r>
              <a:rPr lang="en-US" dirty="0"/>
              <a:t>A given variable or function can only be </a:t>
            </a:r>
            <a:r>
              <a:rPr lang="en-US" b="1" dirty="0"/>
              <a:t>defined</a:t>
            </a:r>
            <a:r>
              <a:rPr lang="en-US" dirty="0"/>
              <a:t> once in a C program. </a:t>
            </a:r>
          </a:p>
          <a:p>
            <a:pPr lvl="1"/>
            <a:r>
              <a:rPr lang="en-US" dirty="0"/>
              <a:t>Note that a definition is </a:t>
            </a:r>
            <a:r>
              <a:rPr lang="en-US" b="1" i="1" dirty="0"/>
              <a:t>also</a:t>
            </a:r>
            <a:r>
              <a:rPr lang="en-US" dirty="0"/>
              <a:t> a declaration, since it contains type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0">
              <a:buNone/>
            </a:pPr>
            <a:endParaRPr lang="en-US" dirty="0"/>
          </a:p>
          <a:p>
            <a:r>
              <a:rPr lang="en-US" dirty="0"/>
              <a:t>In C: </a:t>
            </a:r>
          </a:p>
          <a:p>
            <a:pPr lvl="1"/>
            <a:r>
              <a:rPr lang="en-US" dirty="0"/>
              <a:t>A variable must be </a:t>
            </a:r>
            <a:r>
              <a:rPr lang="en-US" b="1" dirty="0"/>
              <a:t>declared</a:t>
            </a:r>
            <a:r>
              <a:rPr lang="en-US" dirty="0"/>
              <a:t> (but not necessarily </a:t>
            </a:r>
            <a:r>
              <a:rPr lang="en-US" b="1" dirty="0"/>
              <a:t>defined</a:t>
            </a:r>
            <a:r>
              <a:rPr lang="en-US" dirty="0"/>
              <a:t>) before it can be referenced in a non-declarative statement.</a:t>
            </a:r>
          </a:p>
          <a:p>
            <a:pPr lvl="1"/>
            <a:r>
              <a:rPr lang="en-US" dirty="0"/>
              <a:t>A function must be </a:t>
            </a:r>
            <a:r>
              <a:rPr lang="en-US" b="1" dirty="0"/>
              <a:t>declared</a:t>
            </a:r>
            <a:r>
              <a:rPr lang="en-US" dirty="0"/>
              <a:t> (but not necessarily </a:t>
            </a:r>
            <a:r>
              <a:rPr lang="en-US" b="1" dirty="0"/>
              <a:t>defined</a:t>
            </a:r>
            <a:r>
              <a:rPr lang="en-US" dirty="0"/>
              <a:t>) before it can be referenced in a non-declarative statement (that is, before it can be </a:t>
            </a:r>
            <a:r>
              <a:rPr lang="en-US" i="1" dirty="0"/>
              <a:t>called or invoked</a:t>
            </a:r>
            <a:r>
              <a:rPr lang="en-US" dirty="0"/>
              <a:t>) 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 (more)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5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618564" y="1169895"/>
            <a:ext cx="10963835" cy="48373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Functions consist of one or more blocks (blocks can legally be empty).</a:t>
            </a:r>
          </a:p>
          <a:p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in ANSI C has this form:</a:t>
            </a:r>
          </a:p>
          <a:p>
            <a:pPr marL="393192" lvl="1" indent="0">
              <a:buNone/>
            </a:pPr>
            <a:r>
              <a:rPr lang="en-US" dirty="0"/>
              <a:t>{            /* left curly brace */</a:t>
            </a:r>
          </a:p>
          <a:p>
            <a:pPr marL="393192" lvl="1" indent="0">
              <a:buNone/>
            </a:pPr>
            <a:r>
              <a:rPr lang="en-US" dirty="0"/>
              <a:t>    </a:t>
            </a:r>
            <a:r>
              <a:rPr lang="en-US" b="1" dirty="0"/>
              <a:t>Zero or more </a:t>
            </a:r>
            <a:r>
              <a:rPr lang="en-US" dirty="0">
                <a:solidFill>
                  <a:srgbClr val="00B050"/>
                </a:solidFill>
              </a:rPr>
              <a:t>variable declarations</a:t>
            </a:r>
          </a:p>
          <a:p>
            <a:pPr marL="393192" lvl="1" indent="0">
              <a:buNone/>
            </a:pPr>
            <a:r>
              <a:rPr lang="en-US" dirty="0"/>
              <a:t>    </a:t>
            </a:r>
            <a:r>
              <a:rPr lang="en-US" b="1" dirty="0"/>
              <a:t>Zero or more </a:t>
            </a:r>
            <a:r>
              <a:rPr lang="en-US" dirty="0">
                <a:solidFill>
                  <a:srgbClr val="0070C0"/>
                </a:solidFill>
              </a:rPr>
              <a:t>non-declarative statements</a:t>
            </a:r>
          </a:p>
          <a:p>
            <a:pPr marL="393192" lvl="1" indent="0">
              <a:buNone/>
            </a:pPr>
            <a:r>
              <a:rPr lang="en-US" dirty="0"/>
              <a:t>}	/* right curly brace */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In ANSI C, all declarations in the block must precede the first non-declarative statement (i.e., no just-in-time declaration in ANSI C).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sz="1800" dirty="0"/>
              <a:t>Yes, I know just-in-time declarations are more efficient.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dirty="0"/>
              <a:t>Nested blocks are valid in C, but nested functions are </a:t>
            </a:r>
            <a:r>
              <a:rPr lang="en-US" i="1" dirty="0"/>
              <a:t>not valid </a:t>
            </a:r>
            <a:r>
              <a:rPr lang="en-US" dirty="0"/>
              <a:t>(that is, the compiler will generate errors, and will not produce an executable, if your source code contains one or more nested functions).</a:t>
            </a:r>
          </a:p>
          <a:p>
            <a:pPr lvl="1"/>
            <a:r>
              <a:rPr lang="en-US" dirty="0"/>
              <a:t>If you tried to “nest” functions, then you would be defining one function within a block in another function. </a:t>
            </a:r>
          </a:p>
          <a:p>
            <a:pPr lvl="1"/>
            <a:r>
              <a:rPr lang="en-US" dirty="0"/>
              <a:t>Other languages (e.g. ALGOL, MATLAB, C# (after 7.0), Scala) do support this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In C, all functions have </a:t>
            </a:r>
            <a:r>
              <a:rPr lang="en-US" b="1" dirty="0">
                <a:solidFill>
                  <a:srgbClr val="00B050"/>
                </a:solidFill>
              </a:rPr>
              <a:t>file scope</a:t>
            </a:r>
            <a:r>
              <a:rPr lang="en-US" dirty="0"/>
              <a:t>. This means that any function declared in a file can be called from anywhere in the same file, </a:t>
            </a:r>
            <a:r>
              <a:rPr lang="en-US" u="sng" dirty="0"/>
              <a:t>after the point at which the function is declared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In C, variables can have either </a:t>
            </a:r>
            <a:r>
              <a:rPr lang="en-US" b="1" dirty="0">
                <a:solidFill>
                  <a:srgbClr val="00B050"/>
                </a:solidFill>
              </a:rPr>
              <a:t>file scope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block scope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depending upon where they are declared. Block scope means that the variable is only accessible </a:t>
            </a:r>
            <a:r>
              <a:rPr lang="en-US" b="1" dirty="0">
                <a:solidFill>
                  <a:srgbClr val="0070C0"/>
                </a:solidFill>
              </a:rPr>
              <a:t>by the variable name </a:t>
            </a:r>
            <a:r>
              <a:rPr lang="en-US" dirty="0"/>
              <a:t>within the block where it was declared.</a:t>
            </a:r>
          </a:p>
          <a:p>
            <a:pPr lvl="1"/>
            <a:r>
              <a:rPr lang="en-US" dirty="0"/>
              <a:t>The caveat “by the variable name” is important.  We will revisit this when we cover pointers.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and other functions (more)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118" y="1143000"/>
            <a:ext cx="5029200" cy="488128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109728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/>
              <a:t>&gt;</a:t>
            </a:r>
          </a:p>
          <a:p>
            <a:pPr marL="109728" indent="0">
              <a:buNone/>
            </a:pPr>
            <a:r>
              <a:rPr lang="en-US" b="1" dirty="0" err="1">
                <a:highlight>
                  <a:srgbClr val="FFFF00"/>
                </a:highlight>
              </a:rPr>
              <a:t>int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function_level</a:t>
            </a:r>
            <a:r>
              <a:rPr lang="en-US" b="1" dirty="0">
                <a:highlight>
                  <a:srgbClr val="FFFF00"/>
                </a:highlight>
              </a:rPr>
              <a:t>=0;</a:t>
            </a:r>
          </a:p>
          <a:p>
            <a:pPr marL="109728" indent="0">
              <a:buNone/>
            </a:pPr>
            <a:r>
              <a:rPr lang="en-US" b="1" dirty="0"/>
              <a:t>int </a:t>
            </a:r>
            <a:r>
              <a:rPr lang="en-US" b="1" dirty="0" err="1"/>
              <a:t>functionA</a:t>
            </a:r>
            <a:r>
              <a:rPr lang="en-US" b="1" dirty="0"/>
              <a:t>(int a, float b);</a:t>
            </a:r>
          </a:p>
          <a:p>
            <a:pPr marL="109728" indent="0">
              <a:buNone/>
            </a:pPr>
            <a:r>
              <a:rPr lang="en-US" b="1" dirty="0"/>
              <a:t>int </a:t>
            </a:r>
            <a:r>
              <a:rPr lang="en-US" b="1" dirty="0" err="1"/>
              <a:t>functionB</a:t>
            </a:r>
            <a:r>
              <a:rPr lang="en-US" b="1" dirty="0"/>
              <a:t>(int a, float b);</a:t>
            </a:r>
          </a:p>
          <a:p>
            <a:pPr marL="109728" indent="0">
              <a:buNone/>
            </a:pPr>
            <a:r>
              <a:rPr lang="en-US" b="1" dirty="0"/>
              <a:t>main(){</a:t>
            </a:r>
          </a:p>
          <a:p>
            <a:pPr marL="109728" indent="0">
              <a:buNone/>
            </a:pPr>
            <a:r>
              <a:rPr lang="en-US" b="1" dirty="0"/>
              <a:t>	.</a:t>
            </a:r>
          </a:p>
          <a:p>
            <a:pPr marL="109728" indent="0">
              <a:buNone/>
            </a:pPr>
            <a:r>
              <a:rPr lang="en-US" b="1" dirty="0"/>
              <a:t>	.</a:t>
            </a:r>
          </a:p>
          <a:p>
            <a:pPr marL="109728" indent="0">
              <a:buNone/>
            </a:pPr>
            <a:r>
              <a:rPr lang="en-US" b="1" dirty="0"/>
              <a:t>	</a:t>
            </a:r>
            <a:r>
              <a:rPr lang="en-US" b="1" dirty="0" err="1"/>
              <a:t>function_level</a:t>
            </a:r>
            <a:r>
              <a:rPr lang="en-US" b="1" dirty="0"/>
              <a:t> = ‘M’;</a:t>
            </a:r>
          </a:p>
          <a:p>
            <a:pPr marL="109728" indent="0">
              <a:buNone/>
            </a:pPr>
            <a:r>
              <a:rPr lang="en-US" b="1" dirty="0"/>
              <a:t>	variable2 = </a:t>
            </a:r>
            <a:r>
              <a:rPr lang="en-US" b="1" dirty="0" err="1"/>
              <a:t>functionA</a:t>
            </a:r>
            <a:r>
              <a:rPr lang="en-US" b="1" dirty="0"/>
              <a:t>(variable1, float_val1);</a:t>
            </a:r>
          </a:p>
          <a:p>
            <a:pPr marL="109728" indent="0">
              <a:buNone/>
            </a:pPr>
            <a:r>
              <a:rPr lang="en-US" b="1" dirty="0"/>
              <a:t>	variable3 = </a:t>
            </a:r>
            <a:r>
              <a:rPr lang="en-US" b="1" dirty="0" err="1"/>
              <a:t>functionB</a:t>
            </a:r>
            <a:r>
              <a:rPr lang="en-US" b="1" dirty="0"/>
              <a:t>(variable1, float_val1);</a:t>
            </a:r>
          </a:p>
          <a:p>
            <a:pPr marL="109728" indent="0">
              <a:buNone/>
            </a:pPr>
            <a:r>
              <a:rPr lang="en-US" b="1" dirty="0"/>
              <a:t>}</a:t>
            </a:r>
          </a:p>
          <a:p>
            <a:pPr marL="109728" indent="0">
              <a:buNone/>
            </a:pPr>
            <a:r>
              <a:rPr lang="en-US" b="1" dirty="0"/>
              <a:t>float </a:t>
            </a:r>
            <a:r>
              <a:rPr lang="en-US" b="1" dirty="0" err="1"/>
              <a:t>functionC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float b);</a:t>
            </a:r>
          </a:p>
          <a:p>
            <a:pPr marL="109728" indent="0">
              <a:buNone/>
            </a:pPr>
            <a:r>
              <a:rPr lang="en-US" b="1" dirty="0"/>
              <a:t>float </a:t>
            </a:r>
            <a:r>
              <a:rPr lang="en-US" b="1" dirty="0" err="1"/>
              <a:t>new_float</a:t>
            </a:r>
            <a:r>
              <a:rPr lang="en-US" b="1" dirty="0"/>
              <a:t>;</a:t>
            </a:r>
          </a:p>
          <a:p>
            <a:pPr marL="109728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functionA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float b){	</a:t>
            </a:r>
          </a:p>
          <a:p>
            <a:pPr marL="109728" indent="0">
              <a:buNone/>
            </a:pPr>
            <a:r>
              <a:rPr lang="en-US" b="1" dirty="0"/>
              <a:t>	/* code within not germane*/</a:t>
            </a:r>
          </a:p>
          <a:p>
            <a:pPr marL="109728" indent="0">
              <a:buNone/>
            </a:pPr>
            <a:r>
              <a:rPr lang="en-US" b="1" dirty="0"/>
              <a:t>}</a:t>
            </a:r>
          </a:p>
          <a:p>
            <a:pPr marL="109728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functionB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float b){</a:t>
            </a:r>
          </a:p>
          <a:p>
            <a:pPr marL="109728" indent="0">
              <a:buNone/>
            </a:pPr>
            <a:r>
              <a:rPr lang="en-US" b="1" dirty="0"/>
              <a:t>	.</a:t>
            </a:r>
          </a:p>
          <a:p>
            <a:pPr marL="109728" indent="0">
              <a:buNone/>
            </a:pPr>
            <a:r>
              <a:rPr lang="en-US" b="1" dirty="0"/>
              <a:t>	.</a:t>
            </a:r>
          </a:p>
          <a:p>
            <a:pPr marL="109728" indent="0">
              <a:buNone/>
            </a:pPr>
            <a:r>
              <a:rPr lang="en-US" b="1" dirty="0"/>
              <a:t>	</a:t>
            </a:r>
            <a:r>
              <a:rPr lang="en-US" b="1" dirty="0" err="1"/>
              <a:t>function_level</a:t>
            </a:r>
            <a:r>
              <a:rPr lang="en-US" b="1" dirty="0"/>
              <a:t>=‘B’;</a:t>
            </a:r>
          </a:p>
          <a:p>
            <a:pPr marL="109728" indent="0">
              <a:buNone/>
            </a:pPr>
            <a:r>
              <a:rPr lang="en-US" b="1" dirty="0"/>
              <a:t>	</a:t>
            </a:r>
            <a:r>
              <a:rPr lang="en-US" b="1" dirty="0" err="1"/>
              <a:t>new_float</a:t>
            </a:r>
            <a:r>
              <a:rPr lang="en-US" b="1" dirty="0"/>
              <a:t>=</a:t>
            </a:r>
            <a:r>
              <a:rPr lang="en-US" b="1" dirty="0" err="1"/>
              <a:t>functionC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/>
              <a:t>);</a:t>
            </a:r>
          </a:p>
          <a:p>
            <a:pPr marL="109728" indent="0">
              <a:buNone/>
            </a:pPr>
            <a:r>
              <a:rPr lang="en-US" b="1" dirty="0"/>
              <a:t>}</a:t>
            </a:r>
          </a:p>
          <a:p>
            <a:pPr marL="109728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functionC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float b){</a:t>
            </a:r>
          </a:p>
          <a:p>
            <a:pPr marL="109728" indent="0">
              <a:buNone/>
            </a:pPr>
            <a:r>
              <a:rPr lang="en-US" b="1" dirty="0"/>
              <a:t>	/* code within not germane */</a:t>
            </a:r>
          </a:p>
          <a:p>
            <a:pPr marL="109728" indent="0">
              <a:buNone/>
            </a:pPr>
            <a:r>
              <a:rPr lang="en-US" b="1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 Example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07978" y="1902759"/>
            <a:ext cx="1308846" cy="3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2958353" y="1748118"/>
            <a:ext cx="45719" cy="309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6824" y="1705544"/>
            <a:ext cx="59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Function prototypes for </a:t>
            </a:r>
            <a:r>
              <a:rPr lang="en-US" sz="1200" dirty="0" err="1"/>
              <a:t>functionA</a:t>
            </a:r>
            <a:r>
              <a:rPr lang="en-US" sz="1200" dirty="0"/>
              <a:t>() and </a:t>
            </a:r>
            <a:r>
              <a:rPr lang="en-US" sz="1200" dirty="0" err="1"/>
              <a:t>functionB</a:t>
            </a:r>
            <a:r>
              <a:rPr lang="en-US" sz="1200" dirty="0"/>
              <a:t>(). They can be used anywhere within this file from this point down.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3882" y="3455894"/>
            <a:ext cx="1792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6824" y="2994229"/>
            <a:ext cx="588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Function prototype for </a:t>
            </a:r>
            <a:r>
              <a:rPr lang="en-US" sz="1200" dirty="0" err="1"/>
              <a:t>functionC</a:t>
            </a:r>
            <a:r>
              <a:rPr lang="en-US" sz="1200" dirty="0"/>
              <a:t>(). It can be used anywhere within this file from this point down. (i.e. main() can’t call </a:t>
            </a:r>
            <a:r>
              <a:rPr lang="en-US" sz="1200" dirty="0" err="1"/>
              <a:t>functionC</a:t>
            </a:r>
            <a:r>
              <a:rPr lang="en-US" sz="1200" dirty="0"/>
              <a:t>(), but </a:t>
            </a:r>
            <a:r>
              <a:rPr lang="en-US" sz="1200" dirty="0" err="1"/>
              <a:t>functionA</a:t>
            </a:r>
            <a:r>
              <a:rPr lang="en-US" sz="1200" dirty="0"/>
              <a:t>() or </a:t>
            </a:r>
            <a:r>
              <a:rPr lang="en-US" sz="1200" dirty="0" err="1"/>
              <a:t>functionB</a:t>
            </a:r>
            <a:r>
              <a:rPr lang="en-US" sz="1200" dirty="0"/>
              <a:t>() or </a:t>
            </a:r>
            <a:r>
              <a:rPr lang="en-US" sz="1200" dirty="0" err="1"/>
              <a:t>functionC</a:t>
            </a:r>
            <a:r>
              <a:rPr lang="en-US" sz="1200" dirty="0"/>
              <a:t>() could call it.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9224" y="1199041"/>
            <a:ext cx="59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variable </a:t>
            </a:r>
            <a:r>
              <a:rPr lang="en-US" sz="1200" dirty="0" err="1"/>
              <a:t>function_level</a:t>
            </a:r>
            <a:r>
              <a:rPr lang="en-US" sz="1200" dirty="0"/>
              <a:t> can be used anywhere within this file from this point down.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72553" y="1429873"/>
            <a:ext cx="2344271" cy="11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224" y="3697956"/>
            <a:ext cx="506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variable </a:t>
            </a:r>
            <a:r>
              <a:rPr lang="en-US" sz="1200" dirty="0" err="1"/>
              <a:t>new_float</a:t>
            </a:r>
            <a:r>
              <a:rPr lang="en-US" sz="1200" dirty="0"/>
              <a:t> can be used anywhere within this file from this point down. (i.e. main() can’t reference </a:t>
            </a:r>
            <a:r>
              <a:rPr lang="en-US" sz="1200" dirty="0" err="1"/>
              <a:t>new_float</a:t>
            </a:r>
            <a:r>
              <a:rPr lang="en-US" sz="1200" dirty="0"/>
              <a:t>, but </a:t>
            </a:r>
            <a:r>
              <a:rPr lang="en-US" sz="1200" dirty="0" err="1"/>
              <a:t>functionA</a:t>
            </a:r>
            <a:r>
              <a:rPr lang="en-US" sz="1200" dirty="0"/>
              <a:t>() or </a:t>
            </a:r>
            <a:r>
              <a:rPr lang="en-US" sz="1200" dirty="0" err="1"/>
              <a:t>functionB</a:t>
            </a:r>
            <a:r>
              <a:rPr lang="en-US" sz="1200" dirty="0"/>
              <a:t>() or </a:t>
            </a:r>
            <a:r>
              <a:rPr lang="en-US" sz="1200" dirty="0" err="1"/>
              <a:t>functionC</a:t>
            </a:r>
            <a:r>
              <a:rPr lang="en-US" sz="1200" dirty="0"/>
              <a:t>() can.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030506" y="3640560"/>
            <a:ext cx="2586318" cy="24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5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8000" indent="0">
              <a:buNone/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8000" indent="0">
              <a:buNone/>
            </a:pPr>
            <a:r>
              <a:rPr lang="en-US" dirty="0"/>
              <a:t>	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1080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main() {	</a:t>
            </a:r>
          </a:p>
          <a:p>
            <a:pPr marL="10800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total = 0;		/* variable declaration </a:t>
            </a:r>
            <a:r>
              <a:rPr lang="en-US" b="1" dirty="0"/>
              <a:t>and</a:t>
            </a:r>
            <a:r>
              <a:rPr lang="en-US" dirty="0"/>
              <a:t> definition */</a:t>
            </a:r>
          </a:p>
          <a:p>
            <a:pPr marL="10800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				/* variable declaration */</a:t>
            </a:r>
          </a:p>
          <a:p>
            <a:pPr marL="10800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values[4] = {12, 14, 18, 20}; /* array variable </a:t>
            </a:r>
          </a:p>
          <a:p>
            <a:pPr marL="108000" indent="0">
              <a:buNone/>
            </a:pPr>
            <a:r>
              <a:rPr lang="en-US" dirty="0"/>
              <a:t>							declaration </a:t>
            </a:r>
            <a:r>
              <a:rPr lang="en-US" b="1" dirty="0"/>
              <a:t>and</a:t>
            </a:r>
            <a:r>
              <a:rPr lang="en-US" dirty="0"/>
              <a:t> definition */</a:t>
            </a:r>
          </a:p>
          <a:p>
            <a:pPr marL="108000" indent="0">
              <a:buNone/>
            </a:pPr>
            <a:r>
              <a:rPr lang="en-US" dirty="0"/>
              <a:t>	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4; </a:t>
            </a:r>
            <a:r>
              <a:rPr lang="en-US" dirty="0" err="1"/>
              <a:t>i</a:t>
            </a:r>
            <a:r>
              <a:rPr lang="en-US" dirty="0"/>
              <a:t>++) {   /* nested block */	</a:t>
            </a:r>
          </a:p>
          <a:p>
            <a:pPr marL="108000" indent="0">
              <a:buNone/>
            </a:pPr>
            <a:r>
              <a:rPr lang="en-US" dirty="0"/>
              <a:t>			total = total + values[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08000" indent="0">
              <a:buNone/>
            </a:pPr>
            <a:r>
              <a:rPr lang="en-US" dirty="0"/>
              <a:t>		}</a:t>
            </a:r>
          </a:p>
          <a:p>
            <a:pPr marL="10800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(“The total is: %i\n”, total);</a:t>
            </a:r>
          </a:p>
          <a:p>
            <a:pPr marL="108000" indent="0">
              <a:buNone/>
            </a:pPr>
            <a:r>
              <a:rPr lang="en-US" dirty="0"/>
              <a:t>		return (EXIT_SUCCESS);</a:t>
            </a:r>
          </a:p>
          <a:p>
            <a:pPr marL="108000" indent="0">
              <a:buNone/>
            </a:pPr>
            <a:r>
              <a:rPr lang="en-US" dirty="0"/>
              <a:t>	}						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does not support the notion of Classes or Objects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does not itself support Encapsulation, as all memory is technically accessible and modifiable by any instruction of an executable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does not itself support class Inheritance.</a:t>
            </a:r>
          </a:p>
          <a:p>
            <a:pPr marL="565200" lvl="0" indent="-457200">
              <a:buFont typeface="Arial" pitchFamily="34" charset="0"/>
              <a:buChar char="•"/>
            </a:pPr>
            <a:r>
              <a:rPr lang="en-US" sz="2400" dirty="0"/>
              <a:t>C is not an object oriented language, it is procedural.</a:t>
            </a:r>
          </a:p>
          <a:p>
            <a:pPr marL="10800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does NOT...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this class, we will learn ANSI C, which was originally standardized in 1989 by the American National Standards Institute. This version of C is sometimes referred to as “C89” (also sometimes referred to as “Standard C”). The ISO, or International Standards Organization, also adopted an equivalent version of C in 1990, which is often referred to as C90. Therefore, C89 and C90 are, in effect, equivalent.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There are later versions of C, for example, C99, which differ from ANSI C; for example, they may support features that ANSI C does not support (</a:t>
            </a:r>
            <a:r>
              <a:rPr lang="en-US" sz="2800" b="1" dirty="0"/>
              <a:t>such as just-in-time declaration</a:t>
            </a:r>
            <a:r>
              <a:rPr lang="en-US" sz="2800" dirty="0"/>
              <a:t>, for example).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102659"/>
            <a:ext cx="11031071" cy="49046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computer science, we distinguish events that can occur when a program is being compiled or built, called </a:t>
            </a:r>
            <a:r>
              <a:rPr lang="en-US" b="1" dirty="0">
                <a:solidFill>
                  <a:srgbClr val="00B050"/>
                </a:solidFill>
              </a:rPr>
              <a:t>compile time</a:t>
            </a:r>
            <a:r>
              <a:rPr lang="en-US" dirty="0"/>
              <a:t>, from events which can occur when the program is actually being executed, or running, called </a:t>
            </a:r>
            <a:r>
              <a:rPr lang="en-US" b="1" dirty="0">
                <a:solidFill>
                  <a:srgbClr val="0070C0"/>
                </a:solidFill>
              </a:rPr>
              <a:t>run time</a:t>
            </a:r>
            <a:r>
              <a:rPr lang="en-US" dirty="0"/>
              <a:t>.</a:t>
            </a:r>
          </a:p>
          <a:p>
            <a:r>
              <a:rPr lang="en-US" dirty="0"/>
              <a:t>Certain kinds of errors can be identified (or occur) only at </a:t>
            </a:r>
            <a:r>
              <a:rPr lang="en-US" b="1" dirty="0">
                <a:solidFill>
                  <a:srgbClr val="00B050"/>
                </a:solidFill>
              </a:rPr>
              <a:t>compile time</a:t>
            </a:r>
            <a:r>
              <a:rPr lang="en-US" dirty="0"/>
              <a:t>, and while others only at </a:t>
            </a:r>
            <a:r>
              <a:rPr lang="en-US" b="1" dirty="0">
                <a:solidFill>
                  <a:srgbClr val="0070C0"/>
                </a:solidFill>
              </a:rPr>
              <a:t>run time</a:t>
            </a:r>
            <a:r>
              <a:rPr lang="en-US" dirty="0"/>
              <a:t>.</a:t>
            </a:r>
          </a:p>
          <a:p>
            <a:r>
              <a:rPr lang="en-US" dirty="0"/>
              <a:t>Errors which occur at compile/build time: </a:t>
            </a:r>
            <a:r>
              <a:rPr lang="en-US" b="1" i="1" dirty="0">
                <a:solidFill>
                  <a:srgbClr val="00B050"/>
                </a:solidFill>
              </a:rPr>
              <a:t>syntax errors </a:t>
            </a:r>
            <a:r>
              <a:rPr lang="en-US" dirty="0"/>
              <a:t>[these make a program </a:t>
            </a:r>
            <a:r>
              <a:rPr lang="en-US" i="1" dirty="0"/>
              <a:t>invalid, </a:t>
            </a:r>
            <a:r>
              <a:rPr lang="en-US" dirty="0"/>
              <a:t>i.e., in the case of C, </a:t>
            </a:r>
            <a:r>
              <a:rPr lang="en-US" i="1" dirty="0"/>
              <a:t>not a valid C program</a:t>
            </a:r>
            <a:r>
              <a:rPr lang="en-US" dirty="0"/>
              <a:t>], </a:t>
            </a:r>
            <a:r>
              <a:rPr lang="en-US" b="1" i="1" dirty="0">
                <a:solidFill>
                  <a:srgbClr val="00B050"/>
                </a:solidFill>
              </a:rPr>
              <a:t>or possibly linkage errors – more on this in a few weeks</a:t>
            </a:r>
            <a:r>
              <a:rPr lang="en-US" b="1" i="1" dirty="0"/>
              <a:t>. </a:t>
            </a:r>
            <a:r>
              <a:rPr lang="en-US" dirty="0"/>
              <a:t>In this case, the </a:t>
            </a:r>
            <a:r>
              <a:rPr lang="en-US" dirty="0">
                <a:solidFill>
                  <a:srgbClr val="00B050"/>
                </a:solidFill>
              </a:rPr>
              <a:t>compiler may or may not generate an executable depending upon the severity of the error.</a:t>
            </a:r>
          </a:p>
          <a:p>
            <a:r>
              <a:rPr lang="en-US" dirty="0"/>
              <a:t>Compile/build time events are often referred to as </a:t>
            </a:r>
            <a:r>
              <a:rPr lang="en-US" b="1" i="1" dirty="0">
                <a:solidFill>
                  <a:srgbClr val="00B050"/>
                </a:solidFill>
              </a:rPr>
              <a:t>static</a:t>
            </a:r>
            <a:r>
              <a:rPr lang="en-US" dirty="0"/>
              <a:t>, and run time events as </a:t>
            </a:r>
            <a:r>
              <a:rPr lang="en-US" b="1" i="1" dirty="0">
                <a:solidFill>
                  <a:srgbClr val="0070C0"/>
                </a:solidFill>
              </a:rPr>
              <a:t>dynamic</a:t>
            </a:r>
            <a:r>
              <a:rPr lang="en-US" dirty="0"/>
              <a:t>.</a:t>
            </a:r>
          </a:p>
          <a:p>
            <a:r>
              <a:rPr lang="en-US" dirty="0"/>
              <a:t>Errors which occur at </a:t>
            </a:r>
            <a:r>
              <a:rPr lang="en-US" b="1" dirty="0">
                <a:solidFill>
                  <a:srgbClr val="0070C0"/>
                </a:solidFill>
              </a:rPr>
              <a:t>run time</a:t>
            </a:r>
            <a:r>
              <a:rPr lang="en-US" dirty="0"/>
              <a:t> are </a:t>
            </a:r>
            <a:r>
              <a:rPr lang="en-US" b="1" i="1" dirty="0">
                <a:solidFill>
                  <a:srgbClr val="0070C0"/>
                </a:solidFill>
              </a:rPr>
              <a:t>semantic errors </a:t>
            </a:r>
            <a:r>
              <a:rPr lang="en-US" dirty="0"/>
              <a:t>[these do not make a program invalid, because only a valid program can actually be built and then executed]. An example of such an error would be </a:t>
            </a:r>
            <a:r>
              <a:rPr lang="en-US" b="1" dirty="0"/>
              <a:t>division by zero </a:t>
            </a:r>
            <a:r>
              <a:rPr lang="en-US" dirty="0"/>
              <a:t>or some other logic error. The compiler can not discover such an error, but when the program runs, an exception will sometimes be generated (e.g. </a:t>
            </a:r>
            <a:r>
              <a:rPr lang="en-US" b="1" dirty="0"/>
              <a:t>segmentation fault</a:t>
            </a:r>
            <a:r>
              <a:rPr lang="en-US" dirty="0"/>
              <a:t>), and the operating system will terminate the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4" y="274638"/>
            <a:ext cx="11004176" cy="949044"/>
          </a:xfrm>
        </p:spPr>
        <p:txBody>
          <a:bodyPr/>
          <a:lstStyle/>
          <a:p>
            <a:r>
              <a:rPr lang="en-US" dirty="0"/>
              <a:t>Compile time versus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29" y="1398494"/>
            <a:ext cx="11031071" cy="46087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Four General Categories of Statements in Computer Languages</a:t>
            </a:r>
          </a:p>
          <a:p>
            <a:pPr lvl="1"/>
            <a:r>
              <a:rPr lang="en-US" sz="2400" b="1" dirty="0"/>
              <a:t>Declarations</a:t>
            </a:r>
            <a:r>
              <a:rPr lang="en-US" sz="2400" dirty="0"/>
              <a:t> (optional in some languages like Python)</a:t>
            </a:r>
          </a:p>
          <a:p>
            <a:pPr lvl="1"/>
            <a:r>
              <a:rPr lang="en-US" sz="2400" b="1" dirty="0"/>
              <a:t>Data Movement 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Memory to function variables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Function variables to function variables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Function variables to memory</a:t>
            </a:r>
          </a:p>
          <a:p>
            <a:pPr lvl="1"/>
            <a:r>
              <a:rPr lang="en-US" sz="2400" b="1" dirty="0"/>
              <a:t>Arithmetic/Logical Operations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Compare something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Calculate something</a:t>
            </a:r>
          </a:p>
          <a:p>
            <a:pPr lvl="1"/>
            <a:r>
              <a:rPr lang="en-US" sz="2400" b="1" dirty="0"/>
              <a:t>Control-Flow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Procedure/</a:t>
            </a:r>
            <a:r>
              <a:rPr lang="en-US" sz="2200" b="1" dirty="0"/>
              <a:t>function</a:t>
            </a:r>
            <a:r>
              <a:rPr lang="en-US" sz="2200" dirty="0"/>
              <a:t> calls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Looping</a:t>
            </a:r>
          </a:p>
          <a:p>
            <a:pPr lvl="2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Conditionals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17814"/>
            <a:ext cx="5642783" cy="24608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/* Version 1 */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#include &lt;</a:t>
            </a:r>
            <a:r>
              <a:rPr lang="en-US" sz="2800" dirty="0" err="1">
                <a:solidFill>
                  <a:srgbClr val="0070C0"/>
                </a:solidFill>
              </a:rPr>
              <a:t>stdio.h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void main (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argc</a:t>
            </a:r>
            <a:r>
              <a:rPr lang="en-US" sz="2800" dirty="0">
                <a:solidFill>
                  <a:srgbClr val="0070C0"/>
                </a:solidFill>
              </a:rPr>
              <a:t>, char **</a:t>
            </a:r>
            <a:r>
              <a:rPr lang="en-US" sz="2800" dirty="0" err="1">
                <a:solidFill>
                  <a:srgbClr val="0070C0"/>
                </a:solidFill>
              </a:rPr>
              <a:t>argv</a:t>
            </a:r>
            <a:r>
              <a:rPr lang="en-US" sz="2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printf</a:t>
            </a:r>
            <a:r>
              <a:rPr lang="en-US" sz="2800" dirty="0">
                <a:solidFill>
                  <a:srgbClr val="0070C0"/>
                </a:solidFill>
              </a:rPr>
              <a:t>(“Hello, ”);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printf</a:t>
            </a:r>
            <a:r>
              <a:rPr lang="en-US" sz="2800" dirty="0">
                <a:solidFill>
                  <a:srgbClr val="0070C0"/>
                </a:solidFill>
              </a:rPr>
              <a:t>(“World!\n”);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461683"/>
            <a:ext cx="8596668" cy="820994"/>
          </a:xfrm>
        </p:spPr>
        <p:txBody>
          <a:bodyPr>
            <a:normAutofit/>
          </a:bodyPr>
          <a:lstStyle/>
          <a:p>
            <a:r>
              <a:rPr lang="en-US" sz="3600" dirty="0"/>
              <a:t>First C program: Hello World* </a:t>
            </a:r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6624918" y="1317814"/>
            <a:ext cx="5567082" cy="2633471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/* Version 2  */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 defTabSz="914400">
              <a:buFont typeface="Wingdings 3"/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defTabSz="914400">
              <a:buFont typeface="Wingdings 3"/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main (void) {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	printf(“Hello, World!\n”); 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           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y = 12;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            y++;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	return (0);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defTabSz="914400"/>
            <a:endParaRPr lang="en-US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6612560" y="4090059"/>
            <a:ext cx="4917136" cy="276794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/* Version 3 */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stdlib.h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mymacro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  <a:p>
            <a:pPr marL="0" indent="0" defTabSz="914400">
              <a:buFont typeface="Wingdings 3"/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 () {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	printf(“Hello, World!\n”); 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	return (EXIT_SUCCESS);</a:t>
            </a:r>
          </a:p>
          <a:p>
            <a:pPr marL="0" indent="0" defTabSz="914400">
              <a:buFont typeface="Wingdings 3"/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defTabSz="91440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7" y="4090059"/>
            <a:ext cx="5270879" cy="1065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0406" y="5207616"/>
            <a:ext cx="5444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argc</a:t>
            </a:r>
            <a:r>
              <a:rPr lang="en-US" dirty="0"/>
              <a:t> = 9</a:t>
            </a:r>
          </a:p>
          <a:p>
            <a:r>
              <a:rPr lang="en-US" dirty="0" err="1"/>
              <a:t>Argv</a:t>
            </a:r>
            <a:r>
              <a:rPr lang="en-US" dirty="0"/>
              <a:t> = {“./</a:t>
            </a:r>
            <a:r>
              <a:rPr lang="en-US" dirty="0" err="1"/>
              <a:t>test”“with</a:t>
            </a:r>
            <a:r>
              <a:rPr lang="en-US" dirty="0"/>
              <a:t>”, “some”, “arguments”, “1”, “2”, “3”, “and”, “others”}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the lines at the top which begin with the # character. These are known as </a:t>
            </a:r>
            <a:r>
              <a:rPr lang="en-US" b="1" dirty="0"/>
              <a:t>preprocessor directives</a:t>
            </a:r>
            <a:r>
              <a:rPr lang="en-US" dirty="0"/>
              <a:t>, and are used by a translation program called </a:t>
            </a:r>
            <a:r>
              <a:rPr lang="en-US" b="1" dirty="0"/>
              <a:t>the preprocessor</a:t>
            </a:r>
            <a:r>
              <a:rPr lang="en-US" dirty="0"/>
              <a:t>, which is the first program called when you build C source code (in our case, with gcc).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Required Reading:  Pointers on C</a:t>
            </a:r>
            <a:r>
              <a:rPr lang="en-US" dirty="0"/>
              <a:t>, Chapter 14, </a:t>
            </a:r>
            <a:r>
              <a:rPr lang="en-US" i="1" dirty="0"/>
              <a:t>The </a:t>
            </a:r>
            <a:r>
              <a:rPr lang="en-US" i="1" dirty="0" err="1"/>
              <a:t>Preprocesssor</a:t>
            </a:r>
            <a:endParaRPr lang="en-US" i="1" dirty="0"/>
          </a:p>
          <a:p>
            <a:pPr marL="393192" lvl="1" indent="0">
              <a:buNone/>
            </a:pP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programs - Preprocessor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is from </a:t>
            </a:r>
            <a:r>
              <a:rPr lang="en-US" dirty="0" err="1">
                <a:solidFill>
                  <a:srgbClr val="00B050"/>
                </a:solidFill>
              </a:rPr>
              <a:t>sourcecode.c</a:t>
            </a:r>
            <a:r>
              <a:rPr lang="en-US" dirty="0"/>
              <a:t> and output goes to </a:t>
            </a:r>
            <a:r>
              <a:rPr lang="en-US" dirty="0" err="1">
                <a:solidFill>
                  <a:srgbClr val="00B050"/>
                </a:solidFill>
              </a:rPr>
              <a:t>sourcecode.i</a:t>
            </a: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Strips all comments from </a:t>
            </a:r>
            <a:r>
              <a:rPr lang="en-US" dirty="0" err="1"/>
              <a:t>sourcecode.c</a:t>
            </a: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Using any </a:t>
            </a:r>
            <a:r>
              <a:rPr lang="en-US" b="1" dirty="0">
                <a:solidFill>
                  <a:srgbClr val="00B050"/>
                </a:solidFill>
              </a:rPr>
              <a:t>#include file </a:t>
            </a:r>
            <a:r>
              <a:rPr lang="en-US" dirty="0"/>
              <a:t>preprocessor directives in to the source code file, copy the entire contents of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to </a:t>
            </a:r>
            <a:r>
              <a:rPr lang="en-US" dirty="0" err="1"/>
              <a:t>sourcecode.i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Replace any MACROs.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585768"/>
            <a:ext cx="5791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25177</TotalTime>
  <Words>2931</Words>
  <Application>Microsoft Office PowerPoint</Application>
  <PresentationFormat>Widescreen</PresentationFormat>
  <Paragraphs>280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Arimo</vt:lpstr>
      <vt:lpstr>Calibri</vt:lpstr>
      <vt:lpstr>Lucida Sans Unicode</vt:lpstr>
      <vt:lpstr>Verdana</vt:lpstr>
      <vt:lpstr>Wingdings 2</vt:lpstr>
      <vt:lpstr>Wingdings 3</vt:lpstr>
      <vt:lpstr>Concourse</vt:lpstr>
      <vt:lpstr>Intro to C</vt:lpstr>
      <vt:lpstr>The Joy of C</vt:lpstr>
      <vt:lpstr>C does NOT...</vt:lpstr>
      <vt:lpstr>ANSI C</vt:lpstr>
      <vt:lpstr>Compile time versus run time</vt:lpstr>
      <vt:lpstr>The Bigger Picture </vt:lpstr>
      <vt:lpstr>First C program: Hello World* </vt:lpstr>
      <vt:lpstr>Hello programs - Preprocessor</vt:lpstr>
      <vt:lpstr>Preprocessor Tasks</vt:lpstr>
      <vt:lpstr>Preprocessor output file: test.i</vt:lpstr>
      <vt:lpstr>Preprocessor (continued)</vt:lpstr>
      <vt:lpstr>Preprocessor (continued)</vt:lpstr>
      <vt:lpstr>Hello programs – EXIT_SUCCESS macro</vt:lpstr>
      <vt:lpstr>Hello programs – statements</vt:lpstr>
      <vt:lpstr>More on C programs – declarations and definitions</vt:lpstr>
      <vt:lpstr>More on C programs – main and other functions</vt:lpstr>
      <vt:lpstr>Functions</vt:lpstr>
      <vt:lpstr>Functions</vt:lpstr>
      <vt:lpstr>Example – call by value</vt:lpstr>
      <vt:lpstr>Declarations and definitions</vt:lpstr>
      <vt:lpstr>Declarations and definitions (more)</vt:lpstr>
      <vt:lpstr>main and other functions (more)</vt:lpstr>
      <vt:lpstr>File Scope Example</vt:lpstr>
      <vt:lpstr>Another example C program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Mike Green</dc:creator>
  <cp:lastModifiedBy>Mohammad AbuShattal</cp:lastModifiedBy>
  <cp:revision>291</cp:revision>
  <cp:lastPrinted>2019-01-10T13:27:39Z</cp:lastPrinted>
  <dcterms:created xsi:type="dcterms:W3CDTF">2014-06-17T17:24:43Z</dcterms:created>
  <dcterms:modified xsi:type="dcterms:W3CDTF">2022-01-24T23:04:58Z</dcterms:modified>
</cp:coreProperties>
</file>