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4"/>
  </p:notesMasterIdLst>
  <p:handoutMasterIdLst>
    <p:handoutMasterId r:id="rId15"/>
  </p:handoutMasterIdLst>
  <p:sldIdLst>
    <p:sldId id="300" r:id="rId2"/>
    <p:sldId id="428" r:id="rId3"/>
    <p:sldId id="452" r:id="rId4"/>
    <p:sldId id="383" r:id="rId5"/>
    <p:sldId id="384" r:id="rId6"/>
    <p:sldId id="385" r:id="rId7"/>
    <p:sldId id="437" r:id="rId8"/>
    <p:sldId id="386" r:id="rId9"/>
    <p:sldId id="453" r:id="rId10"/>
    <p:sldId id="387" r:id="rId11"/>
    <p:sldId id="388" r:id="rId12"/>
    <p:sldId id="432" r:id="rId13"/>
  </p:sldIdLst>
  <p:sldSz cx="10080625" cy="7559675"/>
  <p:notesSz cx="7315200" cy="96012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0" autoAdjust="0"/>
    <p:restoredTop sz="94162" autoAdjust="0"/>
  </p:normalViewPr>
  <p:slideViewPr>
    <p:cSldViewPr>
      <p:cViewPr varScale="1">
        <p:scale>
          <a:sx n="60" d="100"/>
          <a:sy n="60" d="100"/>
        </p:scale>
        <p:origin x="1348" y="6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71" tIns="42686" rIns="85371" bIns="42686" anchorCtr="0" compatLnSpc="0"/>
          <a:lstStyle/>
          <a:p>
            <a:pPr hangingPunct="0">
              <a:defRPr sz="1400"/>
            </a:pPr>
            <a:endParaRPr lang="en-US" sz="1300">
              <a:latin typeface="Arimo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71" tIns="42686" rIns="85371" bIns="42686" anchorCtr="0" compatLnSpc="0"/>
          <a:lstStyle/>
          <a:p>
            <a:pPr algn="r" hangingPunct="0">
              <a:defRPr sz="1400"/>
            </a:pPr>
            <a:endParaRPr lang="en-US" sz="1300">
              <a:latin typeface="Arimo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71" tIns="42686" rIns="85371" bIns="42686" anchor="b" anchorCtr="0" compatLnSpc="0"/>
          <a:lstStyle/>
          <a:p>
            <a:pPr hangingPunct="0">
              <a:defRPr sz="1400"/>
            </a:pPr>
            <a:endParaRPr lang="en-US" sz="1300">
              <a:latin typeface="Arimo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71" tIns="42686" rIns="85371" bIns="42686" anchor="b" anchorCtr="0" compatLnSpc="0"/>
          <a:lstStyle/>
          <a:p>
            <a:pPr algn="r" hangingPunct="0">
              <a:defRPr sz="1400"/>
            </a:pPr>
            <a:fld id="{DC98ABF2-9C9E-4CDD-BEE1-A7FE95BE8256}" type="slidenum">
              <a:pPr algn="r" hangingPunct="0">
                <a:defRPr sz="1400"/>
              </a:pPr>
              <a:t>‹#›</a:t>
            </a:fld>
            <a:endParaRPr lang="en-US" sz="1300">
              <a:latin typeface="Arimo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9364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8663"/>
            <a:ext cx="4800600" cy="360045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1519" y="4560398"/>
            <a:ext cx="5851821" cy="43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3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3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3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3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C2CB2A4-5DBD-44D5-A18E-E033BE28BE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en-US" sz="2000" b="0" i="0" u="none" strike="noStrike" kern="1200">
        <a:ln>
          <a:noFill/>
        </a:ln>
        <a:latin typeface="Arimo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2CB2A4-5DBD-44D5-A18E-E033BE28B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1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0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5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2 way, but BE CONSISTENT!!!</a:t>
            </a:r>
          </a:p>
        </p:txBody>
      </p:sp>
    </p:spTree>
    <p:extLst>
      <p:ext uri="{BB962C8B-B14F-4D97-AF65-F5344CB8AC3E}">
        <p14:creationId xmlns:p14="http://schemas.microsoft.com/office/powerpoint/2010/main" val="401514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35575B-2EDC-4046-A36C-C4D8EFF81CC2}" type="datetime1">
              <a:rPr lang="en-US" smtClean="0"/>
              <a:t>1/24/2022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4895-AC2D-4636-A10B-8414AA39780C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8844AE87-D569-4D12-9F12-E39C14486BC9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5463"/>
            <a:ext cx="10080625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3479-FBF6-46AE-996F-8BC63336559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5BA0-B18A-4118-B32A-A2377B3756A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915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DB32-71D3-455E-A501-BF75951B5948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2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672" y="122237"/>
            <a:ext cx="9071640" cy="9788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371599"/>
            <a:ext cx="9071640" cy="5386680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710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3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00" y="1371599"/>
            <a:ext cx="9071640" cy="5386680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0672" y="210197"/>
            <a:ext cx="9071640" cy="978840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221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804"/>
            <a:ext cx="10080625" cy="714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26313" y="7144757"/>
            <a:ext cx="2438400" cy="52128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00" y="1371599"/>
            <a:ext cx="9071640" cy="5386680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40672" y="210197"/>
            <a:ext cx="9071640" cy="978840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9C5-047A-4EA2-891C-C3E3A5EB831C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1073-B34E-4C94-862B-02C489F6D5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804"/>
            <a:ext cx="10080625" cy="7143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5B37-D689-4B16-AB18-5B70ED4C697F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4166-28D3-4FE3-A727-D9202E5FAFE3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37D3-212A-4359-B2B0-662CB0532C86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/>
          <a:p>
            <a:fld id="{CD103DCF-DB69-48BC-8075-F0FC0007804C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7D5F-53A9-48F3-85C8-ED3BC7E319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01B562-F24A-4F1A-8ED4-77F375E2A3A5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1B8F99-A46C-4D9F-AC6A-DB581B2400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9263"/>
            <a:ext cx="10080625" cy="7143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3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6CEB94E4-228D-4322-90CF-5AC04A646A67}" type="datetime1">
              <a:rPr lang="en-US" smtClean="0"/>
              <a:t>1/24/2022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655" r:id="rId33"/>
    <p:sldLayoutId id="2147483659" r:id="rId3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CSE 2421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200850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dirty="0"/>
              <a:t>The C Language – Part 1.1</a:t>
            </a:r>
          </a:p>
          <a:p>
            <a:pPr algn="l"/>
            <a:r>
              <a:rPr lang="en-US" sz="3800" b="1" i="1" dirty="0"/>
              <a:t>Required Reading: </a:t>
            </a:r>
          </a:p>
          <a:p>
            <a:pPr algn="l"/>
            <a:r>
              <a:rPr lang="en-US" sz="3800" b="1" i="1" dirty="0"/>
              <a:t>Computer Systems: A Programmer’s Perspective, 3</a:t>
            </a:r>
            <a:r>
              <a:rPr lang="en-US" sz="3800" b="1" i="1" baseline="30000" dirty="0"/>
              <a:t>rd</a:t>
            </a:r>
            <a:r>
              <a:rPr lang="en-US" sz="3800" b="1" i="1" dirty="0"/>
              <a:t> Edition</a:t>
            </a:r>
            <a:r>
              <a:rPr lang="en-US" sz="3800" dirty="0"/>
              <a:t>, </a:t>
            </a:r>
          </a:p>
          <a:p>
            <a:pPr algn="l"/>
            <a:r>
              <a:rPr lang="en-US" sz="2500" dirty="0"/>
              <a:t>Chapter 1 thru Section 1.3</a:t>
            </a:r>
          </a:p>
          <a:p>
            <a:pPr algn="l"/>
            <a:r>
              <a:rPr lang="en-US" sz="3800" b="1" i="1" dirty="0"/>
              <a:t>Pointers on C</a:t>
            </a:r>
            <a:r>
              <a:rPr lang="en-US" sz="3800" dirty="0"/>
              <a:t>,</a:t>
            </a:r>
          </a:p>
          <a:p>
            <a:pPr algn="l"/>
            <a:r>
              <a:rPr lang="en-US" sz="2200" dirty="0"/>
              <a:t>Chapter 5 thru Section 5.1.3, 5.3 through the end of the chapter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B39-E3DF-4587-83A2-BDD2CE859BAD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3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44512" y="1341437"/>
            <a:ext cx="9032082" cy="5280489"/>
          </a:xfrm>
        </p:spPr>
        <p:txBody>
          <a:bodyPr>
            <a:normAutofit fontScale="92500" lnSpcReduction="1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Purpose: define a variable (can also be a constant) before it is used.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Format:  </a:t>
            </a:r>
            <a:r>
              <a:rPr lang="en-US" sz="2000" i="1" dirty="0"/>
              <a:t>type identifier (, identifier) </a:t>
            </a:r>
            <a:r>
              <a:rPr lang="en-US" sz="2000" dirty="0"/>
              <a:t>; Note: the parentheses here indicate </a:t>
            </a:r>
            <a:r>
              <a:rPr lang="en-US" sz="2000" i="1" dirty="0"/>
              <a:t>any number of identifiers, </a:t>
            </a:r>
            <a:r>
              <a:rPr lang="en-US" sz="2000" dirty="0"/>
              <a:t>each preceded by a comma 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Initial value:  can be assigned, but is not required (unless it is a constant)</a:t>
            </a:r>
          </a:p>
          <a:p>
            <a:pPr lvl="1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 err="1"/>
              <a:t>int</a:t>
            </a:r>
            <a:r>
              <a:rPr lang="en-US" sz="2000" b="1" dirty="0"/>
              <a:t> i, j = 5, k;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char code, category;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123;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 err="1"/>
              <a:t>const</a:t>
            </a:r>
            <a:r>
              <a:rPr lang="en-US" sz="2000" b="1" dirty="0"/>
              <a:t> float PI = 3.1415926535f;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double </a:t>
            </a:r>
            <a:r>
              <a:rPr lang="en-US" sz="2000" b="1" dirty="0" err="1"/>
              <a:t>const</a:t>
            </a:r>
            <a:r>
              <a:rPr lang="en-US" sz="2000" b="1" dirty="0"/>
              <a:t> PI = 3.1415926535;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Type conversion: aka, </a:t>
            </a:r>
            <a:r>
              <a:rPr lang="en-US" sz="2000" b="1" dirty="0"/>
              <a:t>type casting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Directing the compiler to use a variable as a different type than the one used in the declaration.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Casting “larger” types to “smaller” types is dangerous (truncation occurs), and should be done with extreme caution!!!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To cast a variable to a different type explicitly, use:  (type) identifier</a:t>
            </a:r>
          </a:p>
          <a:p>
            <a:pPr lvl="2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 err="1"/>
              <a:t>int</a:t>
            </a:r>
            <a:r>
              <a:rPr lang="en-US" sz="2000" b="1" dirty="0"/>
              <a:t> i = 65;  </a:t>
            </a:r>
          </a:p>
          <a:p>
            <a:pPr lvl="2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char </a:t>
            </a:r>
            <a:r>
              <a:rPr lang="en-US" sz="2000" b="1" dirty="0" err="1"/>
              <a:t>ch</a:t>
            </a:r>
            <a:r>
              <a:rPr lang="en-US" sz="2000" b="1" dirty="0"/>
              <a:t>; /* range -128 to 127 */</a:t>
            </a:r>
          </a:p>
          <a:p>
            <a:pPr lvl="2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 err="1"/>
              <a:t>ch</a:t>
            </a:r>
            <a:r>
              <a:rPr lang="en-US" sz="2000" b="1" dirty="0"/>
              <a:t> = (char) </a:t>
            </a:r>
            <a:r>
              <a:rPr lang="en-US" sz="2000" b="1" dirty="0" err="1"/>
              <a:t>i</a:t>
            </a:r>
            <a:r>
              <a:rPr lang="en-US" sz="2000" b="1" dirty="0"/>
              <a:t>; /* What is the value of </a:t>
            </a:r>
            <a:r>
              <a:rPr lang="en-US" sz="2000" b="1" dirty="0" err="1"/>
              <a:t>ch</a:t>
            </a:r>
            <a:r>
              <a:rPr lang="en-US" sz="2000" b="1" dirty="0"/>
              <a:t>? */</a:t>
            </a:r>
          </a:p>
          <a:p>
            <a:pPr lvl="2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What happens if we change the initial value of i to 165?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Variable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903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44512" y="1417637"/>
            <a:ext cx="9032082" cy="5554063"/>
          </a:xfrm>
        </p:spPr>
        <p:txBody>
          <a:bodyPr>
            <a:normAutofit fontScale="92500" lnSpcReduction="2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Identifier Naming </a:t>
            </a:r>
            <a:r>
              <a:rPr lang="en-US" sz="2000" b="1" dirty="0">
                <a:solidFill>
                  <a:srgbClr val="00B050"/>
                </a:solidFill>
              </a:rPr>
              <a:t>Rules</a:t>
            </a:r>
            <a:r>
              <a:rPr lang="en-US" sz="2000" b="1" dirty="0"/>
              <a:t>: names for variables, constants, types and functions.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Can use a-z, A-Z, 0-9, and _ (i.e., alphanumeric, digits, and underscore)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No other characters can be used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Case sensitive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first character must be 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letter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00B050"/>
                </a:solidFill>
              </a:rPr>
              <a:t>_</a:t>
            </a:r>
            <a:r>
              <a:rPr lang="en-US" sz="2000" b="1" dirty="0"/>
              <a:t> (Don’t use _ , though, because it is used for system purposes). 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Keywords are reserved words, and may not be used as identifiers</a:t>
            </a:r>
          </a:p>
          <a:p>
            <a:pPr lvl="2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b="1" dirty="0"/>
              <a:t>(See the following slide for C keywords)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No guarantee that any value past the 31</a:t>
            </a:r>
            <a:r>
              <a:rPr lang="en-US" sz="2000" b="1" baseline="30000" dirty="0"/>
              <a:t>st</a:t>
            </a:r>
            <a:r>
              <a:rPr lang="en-US" sz="2000" b="1" dirty="0"/>
              <a:t> character will be recognized. (i.e. will let you use more characters, but no guarantee that it will parse it.)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Identifier Naming </a:t>
            </a:r>
            <a:r>
              <a:rPr lang="en-US" sz="2000" b="1" dirty="0">
                <a:solidFill>
                  <a:srgbClr val="0070C0"/>
                </a:solidFill>
              </a:rPr>
              <a:t>Style</a:t>
            </a:r>
            <a:r>
              <a:rPr lang="en-US" sz="2000" b="1" dirty="0"/>
              <a:t> (the grader will enforce these)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Separate words with ‘_’ (this is the original style in C) </a:t>
            </a:r>
            <a:r>
              <a:rPr lang="en-US" sz="2000" b="1" dirty="0"/>
              <a:t>OR</a:t>
            </a:r>
            <a:r>
              <a:rPr lang="en-US" sz="2000" dirty="0"/>
              <a:t> capitalize the first character of each word after the first (e.g., </a:t>
            </a:r>
            <a:r>
              <a:rPr lang="en-US" sz="2000" dirty="0" err="1"/>
              <a:t>char_count</a:t>
            </a:r>
            <a:r>
              <a:rPr lang="en-US" sz="2000" dirty="0"/>
              <a:t> or </a:t>
            </a:r>
            <a:r>
              <a:rPr lang="en-US" sz="2000" dirty="0" err="1"/>
              <a:t>charCount</a:t>
            </a:r>
            <a:r>
              <a:rPr lang="en-US" sz="2000" dirty="0"/>
              <a:t>)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Use all UPPERCASE for symbolic constants or macro (code chunk)</a:t>
            </a:r>
          </a:p>
          <a:p>
            <a:pPr marL="540000" lvl="1" indent="0" rtl="0" hangingPunct="0">
              <a:spcAft>
                <a:spcPts val="0"/>
              </a:spcAft>
              <a:buNone/>
            </a:pPr>
            <a:r>
              <a:rPr lang="en-US" sz="2000" dirty="0"/>
              <a:t>      definitions. 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b="1" dirty="0"/>
              <a:t>Be consistent. Be consistent. Be consistent.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Be meaningful: Write “self-documenting code”; i.e., identifiers should give a clear idea of what a variable, constant, type or function is being used for.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Sample Identifiers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i0,  j1,  </a:t>
            </a:r>
            <a:r>
              <a:rPr lang="en-US" sz="2000" dirty="0" err="1"/>
              <a:t>student_name</a:t>
            </a:r>
            <a:r>
              <a:rPr lang="en-US" sz="2000" dirty="0"/>
              <a:t>,  </a:t>
            </a:r>
            <a:r>
              <a:rPr lang="en-US" sz="2000" b="1" dirty="0" err="1"/>
              <a:t>studentName</a:t>
            </a:r>
            <a:r>
              <a:rPr lang="en-US" sz="2000" dirty="0"/>
              <a:t>, </a:t>
            </a:r>
            <a:r>
              <a:rPr lang="en-US" sz="2000" dirty="0" err="1"/>
              <a:t>student_score</a:t>
            </a:r>
            <a:r>
              <a:rPr lang="en-US" sz="2000" dirty="0"/>
              <a:t>, </a:t>
            </a:r>
            <a:r>
              <a:rPr lang="en-US" sz="2000" dirty="0" err="1"/>
              <a:t>studentScore</a:t>
            </a:r>
            <a:r>
              <a:rPr lang="en-US" sz="2400" dirty="0"/>
              <a:t>...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/>
              <a:t>   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8312" y="350837"/>
            <a:ext cx="9072563" cy="125994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Identifier Naming Style</a:t>
            </a:r>
          </a:p>
        </p:txBody>
      </p:sp>
    </p:spTree>
    <p:extLst>
      <p:ext uri="{BB962C8B-B14F-4D97-AF65-F5344CB8AC3E}">
        <p14:creationId xmlns:p14="http://schemas.microsoft.com/office/powerpoint/2010/main" val="292925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04031" y="1570037"/>
            <a:ext cx="9072563" cy="5401663"/>
          </a:xfrm>
        </p:spPr>
        <p:txBody>
          <a:bodyPr/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/>
              <a:t>Purpose: reserves a word or identifier to have a particular meaning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/>
              <a:t>The meanings of keywords — and, indeed, the meaning of the notion of keyword — differs widely from language to language.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/>
              <a:t>You shouldn't use them for any other purpose in a C program. They are allowed, of course, within double quotation marks (as part of a string to be assigned or printed, for example; this is not using an identifier, actually).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33017" y="7063572"/>
            <a:ext cx="403225" cy="402483"/>
          </a:xfrm>
        </p:spPr>
        <p:txBody>
          <a:bodyPr/>
          <a:lstStyle/>
          <a:p>
            <a:r>
              <a:rPr dirty="0">
                <a:solidFill>
                  <a:prstClr val="white"/>
                </a:solidFill>
              </a:rPr>
              <a:t>Page </a:t>
            </a:r>
            <a:fld id="{C3D460EB-826B-42E1-9929-F26CD3F79D0C}" type="slidenum">
              <a:rPr>
                <a:solidFill>
                  <a:prstClr val="white"/>
                </a:solidFill>
              </a:rPr>
              <a:pPr/>
              <a:t>12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1" y="776127"/>
            <a:ext cx="9072563" cy="793910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Keywords – reserved identifiers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2055" y="4237037"/>
            <a:ext cx="5409720" cy="2358000"/>
          </a:xfrm>
          <a:prstGeom prst="rect">
            <a:avLst/>
          </a:prstGeom>
          <a:solidFill>
            <a:srgbClr val="A6A6A6">
              <a:alpha val="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8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763924"/>
            <a:ext cx="8703865" cy="5444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600" dirty="0"/>
              <a:t> 		</a:t>
            </a:r>
            <a:endParaRPr lang="en-US" altLang="en-US" sz="1300" dirty="0"/>
          </a:p>
          <a:p>
            <a:pPr>
              <a:buFontTx/>
              <a:buNone/>
            </a:pPr>
            <a:r>
              <a:rPr lang="en-US" altLang="en-US" sz="1300" dirty="0"/>
              <a:t>		</a:t>
            </a:r>
            <a:r>
              <a:rPr lang="en-US" altLang="en-US" sz="1300" b="1" dirty="0"/>
              <a:t>% </a:t>
            </a:r>
            <a:r>
              <a:rPr lang="en-US" altLang="en-US" sz="1300" b="1" dirty="0" err="1"/>
              <a:t>gcc</a:t>
            </a:r>
            <a:r>
              <a:rPr lang="en-US" altLang="en-US" sz="1300" b="1" dirty="0"/>
              <a:t> –o hello </a:t>
            </a:r>
            <a:r>
              <a:rPr lang="en-US" altLang="en-US" sz="1300" b="1" dirty="0" err="1"/>
              <a:t>hello.c</a:t>
            </a:r>
            <a:endParaRPr lang="en-US" altLang="en-US" sz="1300" b="1" dirty="0"/>
          </a:p>
          <a:p>
            <a:pPr>
              <a:buFontTx/>
              <a:buNone/>
            </a:pPr>
            <a:r>
              <a:rPr lang="en-US" altLang="en-US" sz="1300" dirty="0"/>
              <a:t>			Source code</a:t>
            </a:r>
          </a:p>
          <a:p>
            <a:pPr>
              <a:buFontTx/>
              <a:buNone/>
            </a:pPr>
            <a:r>
              <a:rPr lang="en-US" altLang="en-US" sz="1300" dirty="0"/>
              <a:t>		</a:t>
            </a:r>
          </a:p>
          <a:p>
            <a:pPr>
              <a:buFontTx/>
              <a:buNone/>
            </a:pPr>
            <a:r>
              <a:rPr lang="en-US" altLang="en-US" sz="1300" dirty="0"/>
              <a:t>			</a:t>
            </a:r>
          </a:p>
          <a:p>
            <a:pPr>
              <a:buFontTx/>
              <a:buNone/>
            </a:pPr>
            <a:r>
              <a:rPr lang="en-US" altLang="en-US" sz="1300" dirty="0"/>
              <a:t>		       </a:t>
            </a:r>
          </a:p>
          <a:p>
            <a:pPr>
              <a:buFontTx/>
              <a:buNone/>
            </a:pPr>
            <a:r>
              <a:rPr lang="en-US" altLang="en-US" sz="1300" dirty="0"/>
              <a:t>			Assembly Code</a:t>
            </a:r>
          </a:p>
          <a:p>
            <a:pPr>
              <a:buFontTx/>
              <a:buNone/>
            </a:pPr>
            <a:r>
              <a:rPr lang="en-US" altLang="en-US" sz="1300" dirty="0"/>
              <a:t>Libraries		</a:t>
            </a:r>
          </a:p>
          <a:p>
            <a:pPr>
              <a:buFontTx/>
              <a:buNone/>
            </a:pPr>
            <a:r>
              <a:rPr lang="en-US" altLang="en-US" sz="1300" dirty="0"/>
              <a:t>(e.g. printf() code)</a:t>
            </a:r>
            <a:r>
              <a:rPr lang="en-US" altLang="en-US" sz="1500" dirty="0"/>
              <a:t>	</a:t>
            </a:r>
            <a:r>
              <a:rPr lang="en-US" altLang="en-US" sz="1300" dirty="0"/>
              <a:t>Object Code</a:t>
            </a:r>
          </a:p>
          <a:p>
            <a:pPr>
              <a:buFontTx/>
              <a:buNone/>
            </a:pPr>
            <a:r>
              <a:rPr lang="en-US" altLang="en-US" sz="2600" dirty="0"/>
              <a:t>	         </a:t>
            </a:r>
          </a:p>
          <a:p>
            <a:pPr>
              <a:buFontTx/>
              <a:buNone/>
            </a:pPr>
            <a:r>
              <a:rPr lang="en-US" altLang="en-US" sz="2600" dirty="0"/>
              <a:t>			</a:t>
            </a:r>
            <a:r>
              <a:rPr lang="en-US" altLang="en-US" sz="1300" dirty="0"/>
              <a:t>Executable Code</a:t>
            </a:r>
          </a:p>
          <a:p>
            <a:pPr>
              <a:buFontTx/>
              <a:buNone/>
            </a:pPr>
            <a:endParaRPr lang="en-US" altLang="en-US" sz="1300" dirty="0"/>
          </a:p>
          <a:p>
            <a:pPr>
              <a:buFontTx/>
              <a:buNone/>
            </a:pPr>
            <a:r>
              <a:rPr lang="en-US" altLang="en-US" sz="2600" dirty="0"/>
              <a:t>		    			     </a:t>
            </a:r>
            <a:r>
              <a:rPr lang="en-US" altLang="en-US" sz="1800" b="1" dirty="0"/>
              <a:t>% hello</a:t>
            </a:r>
            <a:r>
              <a:rPr lang="en-US" altLang="en-US" sz="1800" dirty="0"/>
              <a:t> [executes the program]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47" y="503978"/>
            <a:ext cx="8568531" cy="1091953"/>
          </a:xfrm>
        </p:spPr>
        <p:txBody>
          <a:bodyPr/>
          <a:lstStyle/>
          <a:p>
            <a:r>
              <a:rPr lang="en-US" altLang="en-US" sz="3600" dirty="0"/>
              <a:t>The compilation (or build) system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016126" y="2687884"/>
            <a:ext cx="1423986" cy="33598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Preprocessor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016126" y="3191865"/>
            <a:ext cx="1008063" cy="2152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1500">
              <a:solidFill>
                <a:srgbClr val="000000"/>
              </a:solidFill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027482" y="3131492"/>
            <a:ext cx="1423986" cy="3359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Compiler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solidFill>
                <a:srgbClr val="000000"/>
              </a:solidFill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016126" y="3695841"/>
            <a:ext cx="1435342" cy="33598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016126" y="4367812"/>
            <a:ext cx="1435342" cy="50397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Link Editor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016126" y="1763924"/>
            <a:ext cx="1008063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accent1"/>
                </a:solidFill>
              </a:rPr>
              <a:t>hello.c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100130" y="5459765"/>
            <a:ext cx="924057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</a:rPr>
              <a:t>hello</a:t>
            </a:r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2520156" y="2099911"/>
            <a:ext cx="0" cy="58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520156" y="302387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2520156" y="3443852"/>
            <a:ext cx="0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2520156" y="4031826"/>
            <a:ext cx="0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2520156" y="4787794"/>
            <a:ext cx="0" cy="671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H="1">
            <a:off x="1848114" y="4199819"/>
            <a:ext cx="6720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1428089" y="4199819"/>
            <a:ext cx="4200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4704292" y="1595931"/>
            <a:ext cx="4450820" cy="58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Type in program source code (</a:t>
            </a:r>
            <a:r>
              <a:rPr lang="en-US" altLang="en-US" sz="1500" dirty="0" err="1">
                <a:solidFill>
                  <a:srgbClr val="000000"/>
                </a:solidFill>
              </a:rPr>
              <a:t>file.c</a:t>
            </a:r>
            <a:r>
              <a:rPr lang="en-US" altLang="en-US" sz="1500" dirty="0">
                <a:solidFill>
                  <a:srgbClr val="000000"/>
                </a:solidFill>
              </a:rPr>
              <a:t>) using 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an editor of your choice; plain text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4704290" y="2351900"/>
            <a:ext cx="4450821" cy="67197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.c + .h = .</a:t>
            </a:r>
            <a:r>
              <a:rPr lang="en-US" altLang="en-US" sz="1500" dirty="0" err="1">
                <a:solidFill>
                  <a:srgbClr val="000000"/>
                </a:solidFill>
              </a:rPr>
              <a:t>i</a:t>
            </a:r>
            <a:r>
              <a:rPr lang="en-US" altLang="en-US" sz="1500" dirty="0">
                <a:solidFill>
                  <a:srgbClr val="000000"/>
                </a:solidFill>
              </a:rPr>
              <a:t> which is the ultimate source 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code – i.e., #includes expanded and 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#defines replaced, comments removed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4704291" y="3130696"/>
            <a:ext cx="4450820" cy="2519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algn="ctr"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.</a:t>
            </a:r>
            <a:r>
              <a:rPr lang="en-US" altLang="en-US" sz="1500" dirty="0" err="1">
                <a:solidFill>
                  <a:srgbClr val="000000"/>
                </a:solidFill>
              </a:rPr>
              <a:t>i</a:t>
            </a:r>
            <a:r>
              <a:rPr lang="en-US" altLang="en-US" sz="1500" dirty="0">
                <a:solidFill>
                  <a:srgbClr val="000000"/>
                </a:solidFill>
              </a:rPr>
              <a:t> → .s which is assembler source code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4704291" y="3527848"/>
            <a:ext cx="4450820" cy="67197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.s → .o which is an object file; fragments of 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machine code with unresolved symbols, i.e., 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some addresses not yet known (</a:t>
            </a:r>
            <a:r>
              <a:rPr lang="en-US" altLang="en-US" sz="1500" dirty="0" err="1">
                <a:solidFill>
                  <a:srgbClr val="000000"/>
                </a:solidFill>
              </a:rPr>
              <a:t>vars</a:t>
            </a:r>
            <a:r>
              <a:rPr lang="en-US" altLang="en-US" sz="1500" dirty="0">
                <a:solidFill>
                  <a:srgbClr val="000000"/>
                </a:solidFill>
              </a:rPr>
              <a:t>/</a:t>
            </a:r>
            <a:r>
              <a:rPr lang="en-US" altLang="en-US" sz="1500" dirty="0" err="1">
                <a:solidFill>
                  <a:srgbClr val="000000"/>
                </a:solidFill>
              </a:rPr>
              <a:t>subrs</a:t>
            </a:r>
            <a:r>
              <a:rPr lang="en-US" altLang="en-US" sz="1500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4704290" y="4367812"/>
            <a:ext cx="4450821" cy="50397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3" tIns="50392" rIns="100783" bIns="50392" anchor="ctr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.o + library links </a:t>
            </a:r>
            <a:r>
              <a:rPr lang="en-US" altLang="en-US" sz="1500" dirty="0" err="1">
                <a:solidFill>
                  <a:srgbClr val="000000"/>
                </a:solidFill>
              </a:rPr>
              <a:t>a.out</a:t>
            </a:r>
            <a:r>
              <a:rPr lang="en-US" altLang="en-US" sz="1500" dirty="0">
                <a:solidFill>
                  <a:srgbClr val="000000"/>
                </a:solidFill>
              </a:rPr>
              <a:t> (default name);</a:t>
            </a:r>
          </a:p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resolves symbols, generates an executable</a:t>
            </a: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3024187" y="5711754"/>
            <a:ext cx="1848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3024188" y="1931917"/>
            <a:ext cx="1680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3440112" y="2771881"/>
            <a:ext cx="12641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3440112" y="3256690"/>
            <a:ext cx="12641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3451468" y="3863834"/>
            <a:ext cx="12528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3451468" y="4535805"/>
            <a:ext cx="12528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83" tIns="50392" rIns="100783" bIns="50392"/>
          <a:lstStyle/>
          <a:p>
            <a:pPr defTabSz="10079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Basic Data Types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Constants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Variables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Identifiers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Keywords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Operator Precedence and Associativity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Basic I/O (covered in a separate set of slides)</a:t>
            </a:r>
          </a:p>
          <a:p>
            <a:pPr marL="565200" lvl="0" indent="-4572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Control structures (if, while, for, etc.) (covered in a separate set of slides)</a:t>
            </a:r>
          </a:p>
          <a:p>
            <a:pPr marL="108000" lvl="0" indent="0">
              <a:spcAft>
                <a:spcPts val="0"/>
              </a:spcAft>
              <a:buNone/>
            </a:pPr>
            <a:endParaRPr lang="en-US" dirty="0"/>
          </a:p>
          <a:p>
            <a:pPr marL="108000" lvl="0" indent="0">
              <a:spcAft>
                <a:spcPts val="0"/>
              </a:spcAft>
              <a:buNone/>
            </a:pPr>
            <a:r>
              <a:rPr lang="en-US" sz="1600" dirty="0"/>
              <a:t>Can you associate one of the 4 programming language categories to each of these???</a:t>
            </a:r>
          </a:p>
          <a:p>
            <a:pPr marL="108000" lvl="0" indent="0"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C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19814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468313" y="1265237"/>
            <a:ext cx="9108282" cy="5356689"/>
          </a:xfrm>
        </p:spPr>
        <p:txBody>
          <a:bodyPr>
            <a:normAutofit fontScale="85000" lnSpcReduction="1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marL="108000" lvl="0" indent="0">
              <a:spcAft>
                <a:spcPts val="0"/>
              </a:spcAft>
              <a:buNone/>
            </a:pPr>
            <a:endParaRPr lang="en-US" sz="2800" dirty="0"/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Integer Types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– smallest addressable unit, </a:t>
            </a:r>
            <a:r>
              <a:rPr lang="en-US" sz="2000" b="1" dirty="0"/>
              <a:t>*always* </a:t>
            </a:r>
            <a:r>
              <a:rPr lang="en-US" sz="2000" dirty="0"/>
              <a:t>8 bits (1 byte); each byte has its own address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short</a:t>
            </a:r>
            <a:r>
              <a:rPr lang="en-US" sz="2000" dirty="0"/>
              <a:t> – not used as much; typically 16 bits (</a:t>
            </a:r>
            <a:r>
              <a:rPr lang="en-US" sz="2000" b="1" dirty="0"/>
              <a:t>2 bytes</a:t>
            </a:r>
            <a:r>
              <a:rPr lang="en-US" sz="2000" dirty="0"/>
              <a:t>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default type for an integer constant value; typically 32 bits (</a:t>
            </a:r>
            <a:r>
              <a:rPr lang="en-US" sz="2000" b="1" dirty="0"/>
              <a:t>4 bytes</a:t>
            </a:r>
            <a:r>
              <a:rPr lang="en-US" sz="2000" dirty="0"/>
              <a:t>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long</a:t>
            </a:r>
            <a:r>
              <a:rPr lang="en-US" sz="2000" dirty="0"/>
              <a:t> – do you really need it?; typically 64 bits (8 bytes)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long </a:t>
            </a:r>
            <a:r>
              <a:rPr lang="en-US" sz="2000" dirty="0" err="1">
                <a:solidFill>
                  <a:srgbClr val="0070C0"/>
                </a:solidFill>
              </a:rPr>
              <a:t>long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at least 64 bits, sometimes </a:t>
            </a:r>
            <a:r>
              <a:rPr lang="en-US" sz="2000" b="1" dirty="0"/>
              <a:t>128</a:t>
            </a:r>
            <a:r>
              <a:rPr lang="en-US" sz="2000" dirty="0"/>
              <a:t> bits, (only supported in C99 and after)</a:t>
            </a:r>
          </a:p>
          <a:p>
            <a:pPr marL="540000" lvl="1" indent="0">
              <a:spcAft>
                <a:spcPts val="0"/>
              </a:spcAft>
              <a:buNone/>
            </a:pPr>
            <a:endParaRPr lang="en-US" sz="2000" dirty="0"/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Floating Point Types </a:t>
            </a:r>
            <a:r>
              <a:rPr lang="en-US" sz="2000" dirty="0"/>
              <a:t>– (these are usually “inexact”, we’ll see why later)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float</a:t>
            </a:r>
            <a:r>
              <a:rPr lang="en-US" sz="2000" dirty="0"/>
              <a:t> – single precision (about 6 decimal digits of precision), (</a:t>
            </a:r>
            <a:r>
              <a:rPr lang="en-US" sz="2000" b="1" dirty="0"/>
              <a:t>4 bytes</a:t>
            </a:r>
            <a:r>
              <a:rPr lang="en-US" sz="2000" dirty="0"/>
              <a:t>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double</a:t>
            </a:r>
            <a:r>
              <a:rPr lang="en-US" sz="2000" dirty="0"/>
              <a:t> – double precision (about 15 decimal digits of precision) (</a:t>
            </a:r>
            <a:r>
              <a:rPr lang="en-US" sz="2000" b="1" dirty="0"/>
              <a:t>8 bytes</a:t>
            </a:r>
            <a:r>
              <a:rPr lang="en-US" sz="2000" dirty="0"/>
              <a:t>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long double </a:t>
            </a:r>
            <a:r>
              <a:rPr lang="en-US" sz="2000" dirty="0"/>
              <a:t>– about 30 decimal digits of precision (only C99 and after) (16 bytes)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double is constant default unless suffixed with ‘f’</a:t>
            </a:r>
          </a:p>
          <a:p>
            <a:pPr marL="540000" lvl="1" indent="0">
              <a:spcAft>
                <a:spcPts val="0"/>
              </a:spcAft>
              <a:buNone/>
            </a:pPr>
            <a:endParaRPr lang="en-US" sz="2000" dirty="0"/>
          </a:p>
          <a:p>
            <a:pPr marL="285750" lvl="0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Note that variables of type char are guaranteed to always be one byte.</a:t>
            </a:r>
          </a:p>
          <a:p>
            <a:pPr marL="0" lvl="0" indent="0">
              <a:spcAft>
                <a:spcPts val="0"/>
              </a:spcAft>
              <a:buNone/>
            </a:pPr>
            <a:endParaRPr lang="en-US" sz="2000" b="1" dirty="0"/>
          </a:p>
          <a:p>
            <a:pPr marL="285750" lvl="0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There is no fixed or maximum size for a type in C (except for char; otherwise, size depends on implementation), but the following relationships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hold:</a:t>
            </a:r>
          </a:p>
          <a:p>
            <a:pPr marL="717750" lvl="1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err="1"/>
              <a:t>sizeof</a:t>
            </a:r>
            <a:r>
              <a:rPr lang="en-US" sz="2000" dirty="0"/>
              <a:t>(char) &lt;= </a:t>
            </a:r>
            <a:r>
              <a:rPr lang="en-US" sz="2000" dirty="0" err="1"/>
              <a:t>sizeof</a:t>
            </a:r>
            <a:r>
              <a:rPr lang="en-US" sz="2000" dirty="0"/>
              <a:t>(short) &lt;=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 &lt;= </a:t>
            </a:r>
            <a:r>
              <a:rPr lang="en-US" sz="2000" dirty="0" err="1"/>
              <a:t>sizeof</a:t>
            </a:r>
            <a:r>
              <a:rPr lang="en-US" sz="2000" dirty="0"/>
              <a:t>(long)&lt;=</a:t>
            </a:r>
            <a:r>
              <a:rPr lang="en-US" sz="2000" dirty="0" err="1"/>
              <a:t>sizeof</a:t>
            </a:r>
            <a:r>
              <a:rPr lang="en-US" sz="2000" dirty="0"/>
              <a:t>(long long)</a:t>
            </a:r>
          </a:p>
          <a:p>
            <a:pPr marL="717750" lvl="1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err="1"/>
              <a:t>sizeof</a:t>
            </a:r>
            <a:r>
              <a:rPr lang="en-US" sz="2000" dirty="0"/>
              <a:t>(float) &lt;= </a:t>
            </a:r>
            <a:r>
              <a:rPr lang="en-US" sz="2000" dirty="0" err="1"/>
              <a:t>sizeof</a:t>
            </a:r>
            <a:r>
              <a:rPr lang="en-US" sz="2000" dirty="0"/>
              <a:t>(double) &lt;= </a:t>
            </a:r>
            <a:r>
              <a:rPr lang="en-US" sz="2000" dirty="0" err="1"/>
              <a:t>sizeof</a:t>
            </a:r>
            <a:r>
              <a:rPr lang="en-US" sz="2000" dirty="0"/>
              <a:t>(long double)</a:t>
            </a:r>
          </a:p>
          <a:p>
            <a:pPr marL="717750" lvl="1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True size of data types is typically dependent upon the size of the processor being used.  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4289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/>
              <a:t>Beside the basic types, there is a conceptually infinite class of derived types constructed from the fundamental types in the following ways: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arrays</a:t>
            </a:r>
            <a:r>
              <a:rPr lang="en-US" sz="2000" dirty="0"/>
              <a:t> of objects (variables or derived types) of a given type;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pointers</a:t>
            </a:r>
            <a:r>
              <a:rPr lang="en-US" sz="2000" dirty="0"/>
              <a:t> to objects of a given type;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structures</a:t>
            </a:r>
            <a:r>
              <a:rPr lang="en-US" sz="2000" dirty="0"/>
              <a:t> containing a sequence of objects (variables or derived types) of various types;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unions</a:t>
            </a:r>
            <a:r>
              <a:rPr lang="en-US" sz="2000" dirty="0"/>
              <a:t> capable of containing any of one of several objects of various types.</a:t>
            </a:r>
          </a:p>
          <a:p>
            <a:pPr marL="540000" lvl="1" indent="0">
              <a:spcAft>
                <a:spcPts val="0"/>
              </a:spcAft>
              <a:buNone/>
            </a:pPr>
            <a:endParaRPr lang="en-US" sz="2000" dirty="0"/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/>
              <a:t>In general these methods of constructing objects (variables or derived types) can be applied recursively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An array of pointers to some type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An array of characters (i.e. a string)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Structures that contain pointers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And so on.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Derived Types</a:t>
            </a:r>
          </a:p>
        </p:txBody>
      </p:sp>
    </p:spTree>
    <p:extLst>
      <p:ext uri="{BB962C8B-B14F-4D97-AF65-F5344CB8AC3E}">
        <p14:creationId xmlns:p14="http://schemas.microsoft.com/office/powerpoint/2010/main" val="260513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468312" y="3256988"/>
            <a:ext cx="9072563" cy="3268063"/>
          </a:xfrm>
        </p:spPr>
        <p:txBody>
          <a:bodyPr/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/>
              <a:t>Special characters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/>
              <a:t>Not convenient to type on a keyboard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/>
              <a:t>Use single quotes (e.g. </a:t>
            </a:r>
            <a:r>
              <a:rPr lang="en-US" sz="1800" b="1" dirty="0"/>
              <a:t>‘\n’</a:t>
            </a:r>
            <a:r>
              <a:rPr lang="en-US" sz="1800" dirty="0"/>
              <a:t>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/>
              <a:t>Looks like two characters but is really only one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1" y="776127"/>
            <a:ext cx="9072563" cy="71771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sz="3600" dirty="0"/>
              <a:t>Constants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178" y="1570037"/>
            <a:ext cx="7362360" cy="16760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76967"/>
              </p:ext>
            </p:extLst>
          </p:nvPr>
        </p:nvGraphicFramePr>
        <p:xfrm>
          <a:off x="1458912" y="4618037"/>
          <a:ext cx="5285421" cy="2179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805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\a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alert (bell) character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ct val="115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\\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>
                        <a:lnSpc>
                          <a:spcPct val="115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backslash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backspace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\?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question mark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\f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formfeed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\’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single quote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newline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\"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double quote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\r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carriage return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ooo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octal number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horizontal tab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hh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hexadecimal number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76835" marR="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\v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vertical tab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2 ways to do it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Put the </a:t>
            </a:r>
            <a:r>
              <a:rPr lang="en-US" sz="2000" dirty="0" err="1">
                <a:latin typeface="+mj-lt"/>
              </a:rPr>
              <a:t>const</a:t>
            </a:r>
            <a:r>
              <a:rPr lang="en-US" sz="2000" dirty="0">
                <a:latin typeface="+mj-lt"/>
              </a:rPr>
              <a:t> keyword after the type keyword, or before the type keyword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/>
              <a:t>Note: </a:t>
            </a:r>
            <a:r>
              <a:rPr lang="en-US" sz="2000" dirty="0"/>
              <a:t>The compiler treats these as </a:t>
            </a:r>
            <a:r>
              <a:rPr lang="en-US" sz="2000" i="1" dirty="0"/>
              <a:t>variables</a:t>
            </a:r>
            <a:r>
              <a:rPr lang="en-US" sz="2000" dirty="0"/>
              <a:t> to which any assignment is invalid.</a:t>
            </a:r>
            <a:endParaRPr lang="en-US" sz="2000" dirty="0">
              <a:latin typeface="+mj-lt"/>
            </a:endParaRP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This means the declared </a:t>
            </a:r>
            <a:r>
              <a:rPr lang="en-US" sz="2000" b="1" dirty="0" err="1">
                <a:latin typeface="+mj-lt"/>
              </a:rPr>
              <a:t>const</a:t>
            </a:r>
            <a:r>
              <a:rPr lang="en-US" sz="2000" dirty="0">
                <a:latin typeface="+mj-lt"/>
              </a:rPr>
              <a:t> must be initialized with its (constant) value as part of the declaration, because the compiler will not allow statements which make assignments to it later!  Treated as a read-only variable.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For program readability, pick one of the two ways and use it exclusively.  Be consistent!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Examples: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/>
              <a:t>float </a:t>
            </a:r>
            <a:r>
              <a:rPr lang="en-US" sz="2000" b="1" dirty="0" err="1"/>
              <a:t>const</a:t>
            </a:r>
            <a:r>
              <a:rPr lang="en-US" sz="2000" b="1" dirty="0"/>
              <a:t> PI = 3.141593f;</a:t>
            </a:r>
            <a:endParaRPr lang="en-US" sz="2000" b="1" dirty="0">
              <a:latin typeface="+mj-lt"/>
            </a:endParaRPr>
          </a:p>
          <a:p>
            <a:pPr marL="108000" lvl="0" indent="0"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err="1">
                <a:latin typeface="Arimo"/>
              </a:rPr>
              <a:t>const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/>
              <a:t>float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/>
              <a:t>PI = 3.141593f;</a:t>
            </a:r>
          </a:p>
          <a:p>
            <a:pPr marL="108000" lvl="0" indent="0">
              <a:spcAft>
                <a:spcPts val="0"/>
              </a:spcAft>
              <a:buNone/>
            </a:pPr>
            <a:endParaRPr lang="en-US" sz="2000" dirty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Uppercase used for declared constants, and also for those with #define (see below) by convention.</a:t>
            </a:r>
          </a:p>
          <a:p>
            <a:pPr marL="108000" indent="0"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Symbolic constants (with the #define directive - below) can be used anywhere a literal constant can be used, but constants defined with the </a:t>
            </a:r>
            <a:r>
              <a:rPr lang="en-US" sz="2000" dirty="0" err="1">
                <a:latin typeface="+mj-lt"/>
              </a:rPr>
              <a:t>const</a:t>
            </a:r>
            <a:r>
              <a:rPr lang="en-US" sz="2000" dirty="0">
                <a:latin typeface="+mj-lt"/>
              </a:rPr>
              <a:t> keyword can only be used </a:t>
            </a:r>
            <a:r>
              <a:rPr lang="en-US" sz="2000" i="1" dirty="0">
                <a:latin typeface="+mj-lt"/>
              </a:rPr>
              <a:t>where variables can be used</a:t>
            </a:r>
            <a:r>
              <a:rPr lang="en-US" sz="2000" dirty="0">
                <a:latin typeface="+mj-lt"/>
              </a:rPr>
              <a:t>. More on this later (with examples).</a:t>
            </a:r>
          </a:p>
          <a:p>
            <a:pPr marL="108000" indent="0"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We will say more about </a:t>
            </a:r>
            <a:r>
              <a:rPr lang="en-US" sz="2000" i="1" dirty="0"/>
              <a:t>constants as function parameters</a:t>
            </a:r>
            <a:r>
              <a:rPr lang="en-US" sz="2000" dirty="0"/>
              <a:t>, </a:t>
            </a:r>
            <a:r>
              <a:rPr lang="en-US" sz="2000" i="1" dirty="0"/>
              <a:t>pointers to constants, </a:t>
            </a:r>
            <a:r>
              <a:rPr lang="en-US" sz="2000" dirty="0"/>
              <a:t>and</a:t>
            </a:r>
            <a:r>
              <a:rPr lang="en-US" sz="2000" i="1" dirty="0"/>
              <a:t> constant pointers </a:t>
            </a:r>
            <a:r>
              <a:rPr lang="en-US" sz="2000" dirty="0"/>
              <a:t>later.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latin typeface="DejaVu Sans Mono" pitchFamily="49"/>
            </a:endParaRPr>
          </a:p>
          <a:p>
            <a:pPr marL="108000" lvl="0" indent="0">
              <a:spcAft>
                <a:spcPts val="0"/>
              </a:spcAft>
              <a:buNone/>
            </a:pPr>
            <a:endParaRPr lang="en-US" sz="2000" dirty="0">
              <a:latin typeface="DejaVu Sans Mono" pitchFamily="49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33017" y="7063572"/>
            <a:ext cx="403225" cy="402483"/>
          </a:xfrm>
        </p:spPr>
        <p:txBody>
          <a:bodyPr/>
          <a:lstStyle/>
          <a:p>
            <a:r>
              <a:rPr dirty="0">
                <a:solidFill>
                  <a:prstClr val="white"/>
                </a:solidFill>
              </a:rPr>
              <a:t>Page </a:t>
            </a:r>
            <a:fld id="{A41E6D13-67C7-46A9-B506-3BE7D0E10949}" type="slidenum">
              <a:rPr smtClean="0">
                <a:solidFill>
                  <a:prstClr val="white"/>
                </a:solidFill>
              </a:rPr>
              <a:pPr/>
              <a:t>7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dirty="0"/>
              <a:t>Declaration of Constants</a:t>
            </a:r>
          </a:p>
        </p:txBody>
      </p:sp>
    </p:spTree>
    <p:extLst>
      <p:ext uri="{BB962C8B-B14F-4D97-AF65-F5344CB8AC3E}">
        <p14:creationId xmlns:p14="http://schemas.microsoft.com/office/powerpoint/2010/main" val="398484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392112" y="1265237"/>
            <a:ext cx="9148763" cy="5715000"/>
          </a:xfrm>
        </p:spPr>
        <p:txBody>
          <a:bodyPr>
            <a:normAutofit/>
          </a:bodyPr>
          <a:lstStyle>
            <a:def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None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defPPr>
            <a:lvl1pPr marL="473760" marR="0" lvl="0" indent="-365760">
              <a:spcBef>
                <a:spcPts val="0"/>
              </a:spcBef>
              <a:spcAft>
                <a:spcPts val="1414"/>
              </a:spcAft>
              <a:buSzPct val="100000"/>
              <a:buAutoNum type="arabicParenR"/>
              <a:defRPr lang="en-US" sz="32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1pPr>
            <a:lvl2pPr marL="905760" marR="0" lvl="1" indent="-365760">
              <a:spcBef>
                <a:spcPts val="0"/>
              </a:spcBef>
              <a:spcAft>
                <a:spcPts val="1134"/>
              </a:spcAft>
              <a:buSzPct val="100000"/>
              <a:buAutoNum type="arabicParenR"/>
              <a:defRPr lang="en-US" sz="28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2pPr>
            <a:lvl3pPr marL="1373759" marR="0" lvl="2" indent="-365760">
              <a:spcBef>
                <a:spcPts val="0"/>
              </a:spcBef>
              <a:spcAft>
                <a:spcPts val="850"/>
              </a:spcAft>
              <a:buSzPct val="100000"/>
              <a:buAutoNum type="arabicParenR"/>
              <a:defRPr lang="en-US" sz="24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3pPr>
            <a:lvl4pPr marL="1877760" marR="0" lvl="3" indent="-365760">
              <a:spcBef>
                <a:spcPts val="0"/>
              </a:spcBef>
              <a:spcAft>
                <a:spcPts val="567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4pPr>
            <a:lvl5pPr marL="2309760" marR="0" lvl="4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5pPr>
            <a:lvl6pPr marL="2741760" marR="0" lvl="5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6pPr>
            <a:lvl7pPr marL="3173760" marR="0" lvl="6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7pPr>
            <a:lvl8pPr marL="3605760" marR="0" lvl="7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8pPr>
            <a:lvl9pPr marL="4037759" marR="0" lvl="8" indent="-365760">
              <a:spcBef>
                <a:spcPts val="0"/>
              </a:spcBef>
              <a:spcAft>
                <a:spcPts val="283"/>
              </a:spcAft>
              <a:buSzPct val="100000"/>
              <a:buAutoNum type="arabicParenR"/>
              <a:defRPr lang="en-US" sz="2000" b="0" i="0" u="none" strike="noStrike" kern="1200">
                <a:ln>
                  <a:noFill/>
                </a:ln>
                <a:latin typeface="Arimo" pitchFamily="18"/>
                <a:ea typeface="DejaVu Sans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A name that substitutes for a value that cannot be changed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Can be used to define a: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Constant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Statement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Mathematical expression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Uses a preprocessor directive:</a:t>
            </a:r>
          </a:p>
          <a:p>
            <a:pPr marL="108000" lvl="0" indent="0">
              <a:spcAft>
                <a:spcPts val="0"/>
              </a:spcAft>
              <a:buNone/>
            </a:pPr>
            <a:r>
              <a:rPr lang="en-US" sz="1600" dirty="0">
                <a:latin typeface="DejaVu Sans Mono" pitchFamily="49"/>
              </a:rPr>
              <a:t>	#define &lt;name&gt; &lt;value&gt;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>
                <a:latin typeface="DejaVu Sans Mono" pitchFamily="49"/>
              </a:rPr>
              <a:t>&lt;name&gt; is a text string with no white space;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latin typeface="DejaVu Sans Mono" pitchFamily="49"/>
              </a:rPr>
              <a:t>&lt;value&gt; is any </a:t>
            </a:r>
            <a:r>
              <a:rPr lang="en-US" sz="1600" i="1" dirty="0">
                <a:latin typeface="DejaVu Sans Mono" pitchFamily="49"/>
              </a:rPr>
              <a:t>text string </a:t>
            </a:r>
            <a:r>
              <a:rPr lang="en-US" sz="1600" dirty="0">
                <a:latin typeface="DejaVu Sans Mono" pitchFamily="49"/>
              </a:rPr>
              <a:t>(so it can be a mathematical expression, for example 3.1415927 * r * r)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REMINDER: No semi-colon is used for preprocessor directives.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Coding convention is to use all capital letters for the name: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#define AREA (3.141593 * r * r)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#define AREA (PI*r*r)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Can be used any place you would use the actual value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All occurrences are replaced by the preprocessor before the program is compiled by the compiler.</a:t>
            </a:r>
          </a:p>
          <a:p>
            <a:pPr lvl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Examples: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/>
              <a:t>The use of </a:t>
            </a:r>
            <a:r>
              <a:rPr lang="en-US" sz="1600" dirty="0">
                <a:latin typeface="DejaVu Sans Mono" pitchFamily="49"/>
              </a:rPr>
              <a:t>EXIT_SUCCESS</a:t>
            </a:r>
            <a:r>
              <a:rPr lang="en-US" sz="1600" dirty="0"/>
              <a:t> in </a:t>
            </a:r>
            <a:r>
              <a:rPr lang="en-US" sz="1600" dirty="0" err="1">
                <a:latin typeface="DejaVu Sans Mono" pitchFamily="49"/>
              </a:rPr>
              <a:t>hello.c</a:t>
            </a:r>
            <a:r>
              <a:rPr lang="en-US" sz="1600" dirty="0"/>
              <a:t> code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latin typeface="DejaVu Sans Mono" pitchFamily="49"/>
              </a:rPr>
              <a:t>#define PI 3.141593</a:t>
            </a:r>
          </a:p>
          <a:p>
            <a:pPr lvl="1" rtl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latin typeface="DejaVu Sans Mono" pitchFamily="49"/>
              </a:rPr>
              <a:t>#define TRUE 1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8312" y="350837"/>
            <a:ext cx="9072563" cy="125994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Aft>
                <a:spcPts val="0"/>
              </a:spcAft>
              <a:buNone/>
            </a:pPr>
            <a:r>
              <a:rPr lang="en-US" sz="3600" dirty="0"/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4929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857599-3127-4D19-947C-CEBF775C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0953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20953" indent="0">
              <a:buNone/>
            </a:pPr>
            <a:r>
              <a:rPr lang="en-US" dirty="0"/>
              <a:t>#define MUL(X, Y, Z) (X)*(Y)*(Z)</a:t>
            </a:r>
          </a:p>
          <a:p>
            <a:pPr marL="120953" indent="0">
              <a:buNone/>
            </a:pPr>
            <a:r>
              <a:rPr lang="en-US" dirty="0"/>
              <a:t>int main(){</a:t>
            </a:r>
          </a:p>
          <a:p>
            <a:pPr marL="120953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World\n");    </a:t>
            </a:r>
          </a:p>
          <a:p>
            <a:pPr marL="120953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\n", MUL(2,3,4));    </a:t>
            </a:r>
          </a:p>
          <a:p>
            <a:pPr marL="120953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\n", MUL(1+1,1+2,1+3));</a:t>
            </a:r>
          </a:p>
          <a:p>
            <a:pPr marL="120953" indent="0">
              <a:buNone/>
            </a:pPr>
            <a:endParaRPr lang="en-US" dirty="0"/>
          </a:p>
          <a:p>
            <a:pPr marL="120953" indent="0">
              <a:buNone/>
            </a:pPr>
            <a:r>
              <a:rPr lang="en-US" dirty="0"/>
              <a:t> /*      1+1*1+2*1+3 = 7         */   </a:t>
            </a:r>
          </a:p>
          <a:p>
            <a:pPr marL="120953" indent="0">
              <a:buNone/>
            </a:pPr>
            <a:endParaRPr lang="en-US" dirty="0"/>
          </a:p>
          <a:p>
            <a:pPr marL="120953" indent="0">
              <a:buNone/>
            </a:pPr>
            <a:r>
              <a:rPr lang="en-US" dirty="0"/>
              <a:t> return 0;}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0A678-C3A3-49FC-A0DB-932606E3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Symbolic Types</a:t>
            </a:r>
          </a:p>
        </p:txBody>
      </p:sp>
    </p:spTree>
    <p:extLst>
      <p:ext uri="{BB962C8B-B14F-4D97-AF65-F5344CB8AC3E}">
        <p14:creationId xmlns:p14="http://schemas.microsoft.com/office/powerpoint/2010/main" val="113701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15045</TotalTime>
  <Words>1747</Words>
  <Application>Microsoft Office PowerPoint</Application>
  <PresentationFormat>Custom</PresentationFormat>
  <Paragraphs>208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Arimo</vt:lpstr>
      <vt:lpstr>Calibri</vt:lpstr>
      <vt:lpstr>DejaVu Sans Mono</vt:lpstr>
      <vt:lpstr>Lucida Sans Unicode</vt:lpstr>
      <vt:lpstr>StarSymbol</vt:lpstr>
      <vt:lpstr>Tinos</vt:lpstr>
      <vt:lpstr>Verdana</vt:lpstr>
      <vt:lpstr>Wingdings 2</vt:lpstr>
      <vt:lpstr>Wingdings 3</vt:lpstr>
      <vt:lpstr>Concourse</vt:lpstr>
      <vt:lpstr>CSE 2421</vt:lpstr>
      <vt:lpstr>The compilation (or build) system</vt:lpstr>
      <vt:lpstr>C Language Overview</vt:lpstr>
      <vt:lpstr>Basic Data Types</vt:lpstr>
      <vt:lpstr>Derived Types</vt:lpstr>
      <vt:lpstr>Constants</vt:lpstr>
      <vt:lpstr>Declaration of Constants</vt:lpstr>
      <vt:lpstr>Symbolic Constants</vt:lpstr>
      <vt:lpstr>Example: Symbolic Types</vt:lpstr>
      <vt:lpstr>Variable Declarations</vt:lpstr>
      <vt:lpstr>Identifier Naming Style</vt:lpstr>
      <vt:lpstr>Keywords – reserved identifiers</vt:lpstr>
    </vt:vector>
  </TitlesOfParts>
  <Company>Battelle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Preston, Stephanie S</dc:creator>
  <cp:lastModifiedBy>Mohammad AbuShattal</cp:lastModifiedBy>
  <cp:revision>338</cp:revision>
  <cp:lastPrinted>2019-01-17T13:35:09Z</cp:lastPrinted>
  <dcterms:created xsi:type="dcterms:W3CDTF">2013-07-15T19:45:16Z</dcterms:created>
  <dcterms:modified xsi:type="dcterms:W3CDTF">2022-01-25T00:12:38Z</dcterms:modified>
</cp:coreProperties>
</file>