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1"/>
  </p:notesMasterIdLst>
  <p:handoutMasterIdLst>
    <p:handoutMasterId r:id="rId22"/>
  </p:handoutMasterIdLst>
  <p:sldIdLst>
    <p:sldId id="300" r:id="rId2"/>
    <p:sldId id="473" r:id="rId3"/>
    <p:sldId id="392" r:id="rId4"/>
    <p:sldId id="474" r:id="rId5"/>
    <p:sldId id="438" r:id="rId6"/>
    <p:sldId id="434" r:id="rId7"/>
    <p:sldId id="433" r:id="rId8"/>
    <p:sldId id="450" r:id="rId9"/>
    <p:sldId id="448" r:id="rId10"/>
    <p:sldId id="455" r:id="rId11"/>
    <p:sldId id="440" r:id="rId12"/>
    <p:sldId id="446" r:id="rId13"/>
    <p:sldId id="441" r:id="rId14"/>
    <p:sldId id="445" r:id="rId15"/>
    <p:sldId id="471" r:id="rId16"/>
    <p:sldId id="425" r:id="rId17"/>
    <p:sldId id="456" r:id="rId18"/>
    <p:sldId id="393" r:id="rId19"/>
    <p:sldId id="394" r:id="rId20"/>
  </p:sldIdLst>
  <p:sldSz cx="10080625" cy="7559675"/>
  <p:notesSz cx="7315200" cy="9601200"/>
  <p:defaultTextStyle>
    <a:defPPr>
      <a:defRPr lang="en-US"/>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6"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1" algn="l" defTabSz="9143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0" autoAdjust="0"/>
    <p:restoredTop sz="94162" autoAdjust="0"/>
  </p:normalViewPr>
  <p:slideViewPr>
    <p:cSldViewPr>
      <p:cViewPr varScale="1">
        <p:scale>
          <a:sx n="60" d="100"/>
          <a:sy n="60" d="100"/>
        </p:scale>
        <p:origin x="608" y="60"/>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174438" cy="479716"/>
          </a:xfrm>
          <a:prstGeom prst="rect">
            <a:avLst/>
          </a:prstGeom>
          <a:noFill/>
          <a:ln>
            <a:noFill/>
          </a:ln>
        </p:spPr>
        <p:txBody>
          <a:bodyPr vert="horz" wrap="none" lIns="85371" tIns="42686" rIns="85371" bIns="42686" anchorCtr="0" compatLnSpc="0"/>
          <a:lstStyle/>
          <a:p>
            <a:pPr hangingPunct="0">
              <a:defRPr sz="1400"/>
            </a:pPr>
            <a:endParaRPr lang="en-US" sz="1300">
              <a:latin typeface="Arimo" pitchFamily="18"/>
              <a:ea typeface="DejaVu Sans" pitchFamily="2"/>
              <a:cs typeface="Lohit Hindi" pitchFamily="2"/>
            </a:endParaRPr>
          </a:p>
        </p:txBody>
      </p:sp>
      <p:sp>
        <p:nvSpPr>
          <p:cNvPr id="3" name="Date Placeholder 2"/>
          <p:cNvSpPr txBox="1">
            <a:spLocks noGrp="1"/>
          </p:cNvSpPr>
          <p:nvPr>
            <p:ph type="dt" sz="quarter" idx="1"/>
          </p:nvPr>
        </p:nvSpPr>
        <p:spPr>
          <a:xfrm>
            <a:off x="4140423" y="0"/>
            <a:ext cx="3174438" cy="479716"/>
          </a:xfrm>
          <a:prstGeom prst="rect">
            <a:avLst/>
          </a:prstGeom>
          <a:noFill/>
          <a:ln>
            <a:noFill/>
          </a:ln>
        </p:spPr>
        <p:txBody>
          <a:bodyPr vert="horz" wrap="none" lIns="85371" tIns="42686" rIns="85371" bIns="42686" anchorCtr="0" compatLnSpc="0"/>
          <a:lstStyle/>
          <a:p>
            <a:pPr algn="r" hangingPunct="0">
              <a:defRPr sz="1400"/>
            </a:pPr>
            <a:endParaRPr lang="en-US" sz="1300">
              <a:latin typeface="Arimo" pitchFamily="18"/>
              <a:ea typeface="DejaVu Sans" pitchFamily="2"/>
              <a:cs typeface="Lohit Hindi" pitchFamily="2"/>
            </a:endParaRPr>
          </a:p>
        </p:txBody>
      </p:sp>
      <p:sp>
        <p:nvSpPr>
          <p:cNvPr id="4" name="Footer Placeholder 3"/>
          <p:cNvSpPr txBox="1">
            <a:spLocks noGrp="1"/>
          </p:cNvSpPr>
          <p:nvPr>
            <p:ph type="ftr" sz="quarter" idx="2"/>
          </p:nvPr>
        </p:nvSpPr>
        <p:spPr>
          <a:xfrm>
            <a:off x="0" y="9121140"/>
            <a:ext cx="3174438" cy="479716"/>
          </a:xfrm>
          <a:prstGeom prst="rect">
            <a:avLst/>
          </a:prstGeom>
          <a:noFill/>
          <a:ln>
            <a:noFill/>
          </a:ln>
        </p:spPr>
        <p:txBody>
          <a:bodyPr vert="horz" wrap="none" lIns="85371" tIns="42686" rIns="85371" bIns="42686" anchor="b" anchorCtr="0" compatLnSpc="0"/>
          <a:lstStyle/>
          <a:p>
            <a:pPr hangingPunct="0">
              <a:defRPr sz="1400"/>
            </a:pPr>
            <a:endParaRPr lang="en-US" sz="1300">
              <a:latin typeface="Arimo" pitchFamily="18"/>
              <a:ea typeface="DejaVu Sans" pitchFamily="2"/>
              <a:cs typeface="Lohit Hindi" pitchFamily="2"/>
            </a:endParaRPr>
          </a:p>
        </p:txBody>
      </p:sp>
      <p:sp>
        <p:nvSpPr>
          <p:cNvPr id="5" name="Slide Number Placeholder 4"/>
          <p:cNvSpPr txBox="1">
            <a:spLocks noGrp="1"/>
          </p:cNvSpPr>
          <p:nvPr>
            <p:ph type="sldNum" sz="quarter" idx="3"/>
          </p:nvPr>
        </p:nvSpPr>
        <p:spPr>
          <a:xfrm>
            <a:off x="4140423" y="9121140"/>
            <a:ext cx="3174438" cy="479716"/>
          </a:xfrm>
          <a:prstGeom prst="rect">
            <a:avLst/>
          </a:prstGeom>
          <a:noFill/>
          <a:ln>
            <a:noFill/>
          </a:ln>
        </p:spPr>
        <p:txBody>
          <a:bodyPr vert="horz" wrap="none" lIns="85371" tIns="42686" rIns="85371" bIns="42686" anchor="b" anchorCtr="0" compatLnSpc="0"/>
          <a:lstStyle/>
          <a:p>
            <a:pPr algn="r" hangingPunct="0">
              <a:defRPr sz="1400"/>
            </a:pPr>
            <a:fld id="{DC98ABF2-9C9E-4CDD-BEE1-A7FE95BE8256}" type="slidenum">
              <a:pPr algn="r" hangingPunct="0">
                <a:defRPr sz="1400"/>
              </a:pPr>
              <a:t>‹#›</a:t>
            </a:fld>
            <a:endParaRPr lang="en-US" sz="1300">
              <a:latin typeface="Arimo" pitchFamily="18"/>
              <a:ea typeface="DejaVu Sans" pitchFamily="2"/>
              <a:cs typeface="Lohit Hindi" pitchFamily="2"/>
            </a:endParaRPr>
          </a:p>
        </p:txBody>
      </p:sp>
    </p:spTree>
    <p:extLst>
      <p:ext uri="{BB962C8B-B14F-4D97-AF65-F5344CB8AC3E}">
        <p14:creationId xmlns:p14="http://schemas.microsoft.com/office/powerpoint/2010/main" val="869364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57300" y="728663"/>
            <a:ext cx="4800600" cy="3600450"/>
          </a:xfrm>
          <a:prstGeom prst="rect">
            <a:avLst/>
          </a:prstGeom>
          <a:noFill/>
          <a:ln>
            <a:noFill/>
            <a:prstDash val="solid"/>
          </a:ln>
        </p:spPr>
      </p:sp>
      <p:sp>
        <p:nvSpPr>
          <p:cNvPr id="3" name="Notes Placeholder 2"/>
          <p:cNvSpPr txBox="1">
            <a:spLocks noGrp="1"/>
          </p:cNvSpPr>
          <p:nvPr>
            <p:ph type="body" sz="quarter" idx="3"/>
          </p:nvPr>
        </p:nvSpPr>
        <p:spPr>
          <a:xfrm>
            <a:off x="731519" y="4560398"/>
            <a:ext cx="5851821" cy="4320196"/>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174438" cy="479716"/>
          </a:xfrm>
          <a:prstGeom prst="rect">
            <a:avLst/>
          </a:prstGeom>
          <a:noFill/>
          <a:ln>
            <a:noFill/>
          </a:ln>
        </p:spPr>
        <p:txBody>
          <a:bodyPr lIns="0" tIns="0" rIns="0" bIns="0" anchorCtr="0"/>
          <a:lstStyle>
            <a:lvl1pPr lvl="0" rtl="0" hangingPunct="0">
              <a:buNone/>
              <a:tabLst/>
              <a:defRPr lang="en-US" sz="1300" kern="1200">
                <a:latin typeface="Tinos"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140423" y="0"/>
            <a:ext cx="3174438" cy="479716"/>
          </a:xfrm>
          <a:prstGeom prst="rect">
            <a:avLst/>
          </a:prstGeom>
          <a:noFill/>
          <a:ln>
            <a:noFill/>
          </a:ln>
        </p:spPr>
        <p:txBody>
          <a:bodyPr lIns="0" tIns="0" rIns="0" bIns="0" anchorCtr="0"/>
          <a:lstStyle>
            <a:lvl1pPr lvl="0" algn="r" rtl="0" hangingPunct="0">
              <a:buNone/>
              <a:tabLst/>
              <a:defRPr lang="en-US" sz="1300" kern="1200">
                <a:latin typeface="Tinos"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121140"/>
            <a:ext cx="3174438" cy="479716"/>
          </a:xfrm>
          <a:prstGeom prst="rect">
            <a:avLst/>
          </a:prstGeom>
          <a:noFill/>
          <a:ln>
            <a:noFill/>
          </a:ln>
        </p:spPr>
        <p:txBody>
          <a:bodyPr lIns="0" tIns="0" rIns="0" bIns="0" anchor="b" anchorCtr="0"/>
          <a:lstStyle>
            <a:lvl1pPr lvl="0" rtl="0" hangingPunct="0">
              <a:buNone/>
              <a:tabLst/>
              <a:defRPr lang="en-US" sz="1300" kern="1200">
                <a:latin typeface="Tinos"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140423" y="9121140"/>
            <a:ext cx="3174438" cy="479716"/>
          </a:xfrm>
          <a:prstGeom prst="rect">
            <a:avLst/>
          </a:prstGeom>
          <a:noFill/>
          <a:ln>
            <a:noFill/>
          </a:ln>
        </p:spPr>
        <p:txBody>
          <a:bodyPr lIns="0" tIns="0" rIns="0" bIns="0" anchor="b" anchorCtr="0"/>
          <a:lstStyle>
            <a:lvl1pPr lvl="0" algn="r" rtl="0" hangingPunct="0">
              <a:buNone/>
              <a:tabLst/>
              <a:defRPr lang="en-US" sz="1300" kern="1200">
                <a:latin typeface="Tinos" pitchFamily="18"/>
                <a:ea typeface="DejaVu Sans" pitchFamily="2"/>
                <a:cs typeface="DejaVu Sans" pitchFamily="2"/>
              </a:defRPr>
            </a:lvl1pPr>
          </a:lstStyle>
          <a:p>
            <a:pPr lvl="0"/>
            <a:fld id="{2C2CB2A4-5DBD-44D5-A18E-E033BE28BEFC}" type="slidenum">
              <a:t>‹#›</a:t>
            </a:fld>
            <a:endParaRPr lang="en-US"/>
          </a:p>
        </p:txBody>
      </p:sp>
    </p:spTree>
    <p:extLst>
      <p:ext uri="{BB962C8B-B14F-4D97-AF65-F5344CB8AC3E}">
        <p14:creationId xmlns:p14="http://schemas.microsoft.com/office/powerpoint/2010/main" val="3655457321"/>
      </p:ext>
    </p:extLst>
  </p:cSld>
  <p:clrMap bg1="lt1" tx1="dk1" bg2="lt2" tx2="dk2" accent1="accent1" accent2="accent2" accent3="accent3" accent4="accent4" accent5="accent5" accent6="accent6" hlink="hlink" folHlink="folHlink"/>
  <p:notesStyle>
    <a:lvl1pPr marL="215978" marR="0" indent="-215978" rtl="0" hangingPunct="0">
      <a:tabLst/>
      <a:defRPr lang="en-US" sz="2000" b="0" i="0" u="none" strike="noStrike" kern="1200">
        <a:ln>
          <a:noFill/>
        </a:ln>
        <a:latin typeface="Arimo" pitchFamily="18"/>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6"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1"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0130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645892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41358"/>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9" name="Title 8"/>
          <p:cNvSpPr>
            <a:spLocks noGrp="1"/>
          </p:cNvSpPr>
          <p:nvPr>
            <p:ph type="ctrTitle"/>
          </p:nvPr>
        </p:nvSpPr>
        <p:spPr>
          <a:xfrm>
            <a:off x="756047" y="1931918"/>
            <a:ext cx="8568531" cy="2016973"/>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756047" y="3981128"/>
            <a:ext cx="8568531" cy="1322451"/>
          </a:xfrm>
        </p:spPr>
        <p:txBody>
          <a:bodyPr lIns="50397" rIns="50397"/>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a:t>Click to edit Master subtitle style</a:t>
            </a:r>
          </a:p>
        </p:txBody>
      </p:sp>
      <p:grpSp>
        <p:nvGrpSpPr>
          <p:cNvPr id="2" name="Group 1"/>
          <p:cNvGrpSpPr/>
          <p:nvPr/>
        </p:nvGrpSpPr>
        <p:grpSpPr>
          <a:xfrm>
            <a:off x="-4150" y="5459765"/>
            <a:ext cx="10084776" cy="210772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AB0777-4C60-462E-A92C-CDAFD498799C}" type="datetimeFigureOut">
              <a:rPr lang="en-US" smtClean="0"/>
              <a:t>1/26/2022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DE6EB8-52AB-45EA-A660-3E1EBFA729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504031" y="1632891"/>
            <a:ext cx="9072563" cy="483483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a:t> </a:t>
            </a:r>
            <a:fld id="{8844AE87-D569-4D12-9F12-E39C14486BC9}" type="slidenum">
              <a:rPr lang="en-US" smtClean="0">
                <a:solidFill>
                  <a:schemeClr val="bg1"/>
                </a:solidFill>
              </a:rPr>
              <a:pPr/>
              <a:t>‹#›</a:t>
            </a:fld>
            <a:endParaRPr lang="en-US" dirty="0">
              <a:solidFill>
                <a:schemeClr val="bg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5463"/>
            <a:ext cx="10080625" cy="7143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0"/>
            <a:ext cx="1959537" cy="616498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04031" y="302741"/>
            <a:ext cx="6972432" cy="616498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7D5F-53A9-48F3-85C8-ED3BC7E3199D}"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5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6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F37A17-4CCA-40D3-BFB3-CB8EAAB6D003}" type="datetime1">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0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2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3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5" name="Title 1"/>
          <p:cNvSpPr>
            <a:spLocks noGrp="1"/>
          </p:cNvSpPr>
          <p:nvPr>
            <p:ph type="title"/>
          </p:nvPr>
        </p:nvSpPr>
        <p:spPr>
          <a:xfrm>
            <a:off x="503999" y="301320"/>
            <a:ext cx="9071640" cy="978840"/>
          </a:xfrm>
        </p:spPr>
        <p:txBody>
          <a:bodyPr/>
          <a:lstStyle>
            <a:lvl1pPr>
              <a:buNone/>
              <a:defRPr/>
            </a:lvl1pPr>
          </a:lstStyle>
          <a:p>
            <a:r>
              <a:rPr lang="en-US" dirty="0"/>
              <a:t>Click to edit Master title style</a:t>
            </a:r>
          </a:p>
        </p:txBody>
      </p:sp>
      <p:sp>
        <p:nvSpPr>
          <p:cNvPr id="6"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2915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4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5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6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7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0" y="1168136"/>
            <a:ext cx="8568531" cy="2015913"/>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4324518" y="3231669"/>
            <a:ext cx="5040313" cy="1603745"/>
          </a:xfrm>
        </p:spPr>
        <p:txBody>
          <a:bodyPr lIns="100794" rIns="100794"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7D5F-53A9-48F3-85C8-ED3BC7E3199D}" type="slidenum">
              <a:rPr lang="en-US" smtClean="0"/>
              <a:pPr/>
              <a:t>‹#›</a:t>
            </a:fld>
            <a:endParaRPr lang="en-US" dirty="0"/>
          </a:p>
        </p:txBody>
      </p:sp>
      <p:sp>
        <p:nvSpPr>
          <p:cNvPr id="7" name="Chevron 6"/>
          <p:cNvSpPr/>
          <p:nvPr/>
        </p:nvSpPr>
        <p:spPr>
          <a:xfrm>
            <a:off x="4009187"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l" eaLnBrk="1" latinLnBrk="0" hangingPunct="1"/>
            <a:endParaRPr kumimoji="0" lang="en-US"/>
          </a:p>
        </p:txBody>
      </p:sp>
      <p:sp>
        <p:nvSpPr>
          <p:cNvPr id="8" name="Chevron 7"/>
          <p:cNvSpPr/>
          <p:nvPr/>
        </p:nvSpPr>
        <p:spPr>
          <a:xfrm>
            <a:off x="3803676"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8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9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0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a:t>Click to edit Master title style</a:t>
            </a:r>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7710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
        <p:nvSpPr>
          <p:cNvPr id="4" name="Slide Number Placeholder 3"/>
          <p:cNvSpPr>
            <a:spLocks noGrp="1"/>
          </p:cNvSpPr>
          <p:nvPr>
            <p:ph type="sldNum" sz="quarter" idx="12"/>
          </p:nvPr>
        </p:nvSpPr>
        <p:spPr>
          <a:xfrm>
            <a:off x="7326313"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12" name="Vertical Text Placeholder 2"/>
          <p:cNvSpPr>
            <a:spLocks noGrp="1"/>
          </p:cNvSpPr>
          <p:nvPr>
            <p:ph type="body" orient="vert" idx="1"/>
          </p:nvPr>
        </p:nvSpPr>
        <p:spPr>
          <a:xfrm>
            <a:off x="504000" y="1371599"/>
            <a:ext cx="9071640" cy="5386680"/>
          </a:xfrm>
          <a:prstGeom prst="rect">
            <a:avLst/>
          </a:prstGeom>
        </p:spPr>
        <p:txBody>
          <a:bodyPr vert="horz" lIns="91430" tIns="45716" rIns="91430" bIns="45716"/>
          <a:lstStyle>
            <a:lvl1pPr marL="565141" indent="-457152">
              <a:buFont typeface="Arial" pitchFamily="34" charset="0"/>
              <a:buChar char="•"/>
              <a:defRPr/>
            </a:lvl1pPr>
            <a:lvl2pPr marL="997096" indent="-457152">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txBox="1">
            <a:spLocks/>
          </p:cNvSpPr>
          <p:nvPr userDrawn="1"/>
        </p:nvSpPr>
        <p:spPr>
          <a:xfrm>
            <a:off x="540672" y="210197"/>
            <a:ext cx="9071640" cy="978840"/>
          </a:xfrm>
          <a:prstGeom prst="rect">
            <a:avLst/>
          </a:prstGeom>
        </p:spPr>
        <p:txBody>
          <a:bodyPr lIns="91430" tIns="45716" rIns="91430" bIns="45716"/>
          <a:lstStyle>
            <a:lvl1pPr marL="0" indent="0" algn="ctr" rtl="0" eaLnBrk="1" hangingPunct="1">
              <a:buFontTx/>
              <a:buNone/>
              <a:tabLst/>
              <a:defRPr lang="en-US" sz="4400" b="0" i="0" u="none" strike="noStrike" kern="1200">
                <a:ln>
                  <a:noFill/>
                </a:ln>
                <a:latin typeface="Arimo" pitchFamily="18"/>
              </a:defRPr>
            </a:lvl1pPr>
          </a:lstStyle>
          <a:p>
            <a:r>
              <a:rPr lang="en-US" dirty="0">
                <a:solidFill>
                  <a:sysClr val="windowText" lastClr="000000"/>
                </a:solidFill>
              </a:rPr>
              <a:t>Click to edit Master title style</a:t>
            </a:r>
          </a:p>
        </p:txBody>
      </p:sp>
    </p:spTree>
    <p:extLst>
      <p:ext uri="{BB962C8B-B14F-4D97-AF65-F5344CB8AC3E}">
        <p14:creationId xmlns:p14="http://schemas.microsoft.com/office/powerpoint/2010/main" val="7912218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
        <p:nvSpPr>
          <p:cNvPr id="4" name="Slide Number Placeholder 3"/>
          <p:cNvSpPr>
            <a:spLocks noGrp="1"/>
          </p:cNvSpPr>
          <p:nvPr>
            <p:ph type="sldNum" sz="quarter" idx="12"/>
          </p:nvPr>
        </p:nvSpPr>
        <p:spPr>
          <a:xfrm>
            <a:off x="7326313" y="7144757"/>
            <a:ext cx="2438400" cy="521280"/>
          </a:xfrm>
        </p:spPr>
        <p:txBody>
          <a:bodyPr/>
          <a:lstStyle>
            <a:lvl1pPr>
              <a:defRPr b="1">
                <a:solidFill>
                  <a:schemeClr val="bg1"/>
                </a:solidFill>
              </a:defRPr>
            </a:lvl1pPr>
          </a:lstStyle>
          <a:p>
            <a:fld id="{54E8E6B6-5530-47A9-B9B8-3C7DFF5C1929}" type="slidenum">
              <a:rPr lang="en-US" smtClean="0"/>
              <a:pPr/>
              <a:t>‹#›</a:t>
            </a:fld>
            <a:r>
              <a:rPr lang="en-US" dirty="0"/>
              <a:t> </a:t>
            </a:r>
          </a:p>
        </p:txBody>
      </p:sp>
      <p:sp>
        <p:nvSpPr>
          <p:cNvPr id="6" name="Vertical Text Placeholder 2"/>
          <p:cNvSpPr>
            <a:spLocks noGrp="1"/>
          </p:cNvSpPr>
          <p:nvPr>
            <p:ph type="body" orient="vert" idx="1"/>
          </p:nvPr>
        </p:nvSpPr>
        <p:spPr>
          <a:xfrm>
            <a:off x="504000" y="1371599"/>
            <a:ext cx="9071640" cy="5386680"/>
          </a:xfrm>
          <a:prstGeom prst="rect">
            <a:avLst/>
          </a:prstGeom>
        </p:spPr>
        <p:txBody>
          <a:bodyPr vert="horz" lIns="91430" tIns="45716" rIns="91430" bIns="45716"/>
          <a:lstStyle>
            <a:lvl1pPr marL="565141" indent="-457152">
              <a:buFont typeface="Arial" pitchFamily="34" charset="0"/>
              <a:buChar char="•"/>
              <a:defRPr/>
            </a:lvl1pPr>
            <a:lvl2pPr marL="997096" indent="-457152">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levelaa</a:t>
            </a:r>
            <a:endParaRPr lang="en-US" dirty="0"/>
          </a:p>
        </p:txBody>
      </p:sp>
      <p:sp>
        <p:nvSpPr>
          <p:cNvPr id="8" name="Title 1"/>
          <p:cNvSpPr txBox="1">
            <a:spLocks/>
          </p:cNvSpPr>
          <p:nvPr userDrawn="1"/>
        </p:nvSpPr>
        <p:spPr>
          <a:xfrm>
            <a:off x="540672" y="210197"/>
            <a:ext cx="9071640" cy="978840"/>
          </a:xfrm>
          <a:prstGeom prst="rect">
            <a:avLst/>
          </a:prstGeom>
        </p:spPr>
        <p:txBody>
          <a:bodyPr lIns="91430" tIns="45716" rIns="91430" bIns="45716"/>
          <a:lstStyle>
            <a:lvl1pPr marL="0" indent="0" algn="ctr" rtl="0" eaLnBrk="1" hangingPunct="1">
              <a:buFontTx/>
              <a:buNone/>
              <a:tabLst/>
              <a:defRPr lang="en-US" sz="4400" b="0" i="0" u="none" strike="noStrike" kern="1200">
                <a:ln>
                  <a:noFill/>
                </a:ln>
                <a:latin typeface="Arimo" pitchFamily="18"/>
              </a:defRPr>
            </a:lvl1pPr>
          </a:lstStyle>
          <a:p>
            <a:r>
              <a:rPr lang="en-US" dirty="0">
                <a:solidFill>
                  <a:sysClr val="windowText" lastClr="000000"/>
                </a:solidFill>
              </a:rPr>
              <a:t>Click to edit Master title style</a:t>
            </a:r>
          </a:p>
        </p:txBody>
      </p:sp>
    </p:spTree>
    <p:extLst>
      <p:ext uri="{BB962C8B-B14F-4D97-AF65-F5344CB8AC3E}">
        <p14:creationId xmlns:p14="http://schemas.microsoft.com/office/powerpoint/2010/main" val="115810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51073-B34E-4C94-862B-02C489F6D5B3}"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C7D5F-53A9-48F3-85C8-ED3BC7E319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AB0777-4C60-462E-A92C-CDAFD498799C}"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C7D5F-53A9-48F3-85C8-ED3BC7E3199D}"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C7D5F-53A9-48F3-85C8-ED3BC7E3199D}" type="slidenum">
              <a:rPr lang="en-US" smtClean="0"/>
              <a:pPr/>
              <a:t>‹#›</a:t>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008063" y="302387"/>
            <a:ext cx="8245951" cy="5039783"/>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7416086" y="7063571"/>
            <a:ext cx="2116931" cy="403183"/>
          </a:xfrm>
        </p:spPr>
        <p:txBody>
          <a:bodyPr/>
          <a:lstStyle/>
          <a:p>
            <a:fld id="{0EAB0777-4C60-462E-A92C-CDAFD498799C}"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7D5F-53A9-48F3-85C8-ED3BC7E319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6000343"/>
            <a:ext cx="7896490" cy="714556"/>
          </a:xfrm>
          <a:noFill/>
        </p:spPr>
        <p:txBody>
          <a:bodyPr lIns="100794" tIns="0" rIns="100794" anchor="t"/>
          <a:lstStyle>
            <a:lvl1pPr marL="0" marR="20159" indent="0" algn="r">
              <a:buNone/>
              <a:defRPr sz="1500"/>
            </a:lvl1pPr>
            <a:lvl2pPr>
              <a:defRPr sz="1300"/>
            </a:lvl2pPr>
            <a:lvl3pPr>
              <a:defRPr sz="1100"/>
            </a:lvl3pPr>
            <a:lvl4pPr>
              <a:defRPr sz="1000"/>
            </a:lvl4pPr>
            <a:lvl5pPr>
              <a:defRPr sz="10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EAB0777-4C60-462E-A92C-CDAFD498799C}" type="datetimeFigureOut">
              <a:rPr lang="en-US" smtClean="0"/>
              <a:t>1/26/2022</a:t>
            </a:fld>
            <a:endParaRPr lang="en-US"/>
          </a:p>
        </p:txBody>
      </p:sp>
      <p:sp>
        <p:nvSpPr>
          <p:cNvPr id="6" name="Footer Placeholder 5"/>
          <p:cNvSpPr>
            <a:spLocks noGrp="1"/>
          </p:cNvSpPr>
          <p:nvPr>
            <p:ph type="ftr" sz="quarter" idx="11"/>
          </p:nvPr>
        </p:nvSpPr>
        <p:spPr>
          <a:xfrm>
            <a:off x="4828726" y="7063572"/>
            <a:ext cx="2591463" cy="40248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1B8F99-A46C-4D9F-AC6A-DB581B240071}" type="slidenum">
              <a:rPr lang="en-US" smtClean="0"/>
              <a:pPr/>
              <a:t>‹#›</a:t>
            </a:fld>
            <a:endParaRPr lang="en-US" dirty="0"/>
          </a:p>
        </p:txBody>
      </p:sp>
      <p:sp>
        <p:nvSpPr>
          <p:cNvPr id="2" name="Title 1"/>
          <p:cNvSpPr>
            <a:spLocks noGrp="1"/>
          </p:cNvSpPr>
          <p:nvPr>
            <p:ph type="title"/>
          </p:nvPr>
        </p:nvSpPr>
        <p:spPr>
          <a:xfrm>
            <a:off x="252016"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9" name="Freeform 8"/>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0" name="Right Triangle 9"/>
          <p:cNvSpPr>
            <a:spLocks/>
          </p:cNvSpPr>
          <p:nvPr/>
        </p:nvSpPr>
        <p:spPr bwMode="auto">
          <a:xfrm>
            <a:off x="-6661" y="6383784"/>
            <a:ext cx="3750815" cy="11914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p>
            <a:pPr algn="ctr" eaLnBrk="1" latinLnBrk="0" hangingPunct="1"/>
            <a:endParaRPr kumimoji="0" lang="en-US"/>
          </a:p>
        </p:txBody>
      </p:sp>
      <p:cxnSp>
        <p:nvCxnSpPr>
          <p:cNvPr id="11" name="Straight Connector 10"/>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2"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l" eaLnBrk="1" latinLnBrk="0" hangingPunct="1"/>
            <a:endParaRPr kumimoji="0" lang="en-US"/>
          </a:p>
        </p:txBody>
      </p:sp>
      <p:sp>
        <p:nvSpPr>
          <p:cNvPr id="13" name="Chevron 12"/>
          <p:cNvSpPr/>
          <p:nvPr/>
        </p:nvSpPr>
        <p:spPr>
          <a:xfrm>
            <a:off x="9346071"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p>
            <a:pPr algn="l" eaLnBrk="1" latinLnBrk="0" hangingPunct="1"/>
            <a:endParaRPr kumimoji="0" lang="en-US"/>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99263"/>
            <a:ext cx="10080625" cy="7143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Freeform 11"/>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Right Triangle 13"/>
          <p:cNvSpPr>
            <a:spLocks/>
          </p:cNvSpPr>
          <p:nvPr/>
        </p:nvSpPr>
        <p:spPr bwMode="auto">
          <a:xfrm>
            <a:off x="-6661" y="6383784"/>
            <a:ext cx="3750815" cy="1191457"/>
          </a:xfrm>
          <a:prstGeom prst="rtTriangle">
            <a:avLst/>
          </a:prstGeom>
          <a:blipFill>
            <a:blip r:embed="rId3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p>
            <a:pPr algn="ctr" eaLnBrk="1" latinLnBrk="0" hangingPunct="1"/>
            <a:endParaRPr kumimoji="0" lang="en-US"/>
          </a:p>
        </p:txBody>
      </p:sp>
      <p:cxnSp>
        <p:nvCxnSpPr>
          <p:cNvPr id="15" name="Straight Connector 14"/>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lIns="100794" tIns="50397" rIns="100794" bIns="50397"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504031" y="1632890"/>
            <a:ext cx="9072563" cy="4989036"/>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7416086" y="7063571"/>
            <a:ext cx="2116931" cy="403183"/>
          </a:xfrm>
          <a:prstGeom prst="rect">
            <a:avLst/>
          </a:prstGeom>
        </p:spPr>
        <p:txBody>
          <a:bodyPr vert="horz" lIns="100794" tIns="50397" rIns="100794" bIns="50397" anchor="b"/>
          <a:lstStyle>
            <a:lvl1pPr algn="l" eaLnBrk="1" latinLnBrk="0" hangingPunct="1">
              <a:defRPr kumimoji="0" sz="1100">
                <a:solidFill>
                  <a:schemeClr val="tx1"/>
                </a:solidFill>
              </a:defRPr>
            </a:lvl1pPr>
            <a:extLst/>
          </a:lstStyle>
          <a:p>
            <a:fld id="{0EAB0777-4C60-462E-A92C-CDAFD498799C}" type="datetimeFigureOut">
              <a:rPr lang="en-US" smtClean="0"/>
              <a:t>1/26/2022</a:t>
            </a:fld>
            <a:endParaRPr lang="en-US"/>
          </a:p>
        </p:txBody>
      </p:sp>
      <p:sp>
        <p:nvSpPr>
          <p:cNvPr id="22" name="Footer Placeholder 21"/>
          <p:cNvSpPr>
            <a:spLocks noGrp="1"/>
          </p:cNvSpPr>
          <p:nvPr>
            <p:ph type="ftr" sz="quarter" idx="3"/>
          </p:nvPr>
        </p:nvSpPr>
        <p:spPr>
          <a:xfrm>
            <a:off x="4828726" y="7063572"/>
            <a:ext cx="2591463" cy="402483"/>
          </a:xfrm>
          <a:prstGeom prst="rect">
            <a:avLst/>
          </a:prstGeom>
        </p:spPr>
        <p:txBody>
          <a:bodyPr vert="horz" lIns="100794" tIns="50397" rIns="100794" bIns="50397"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9533017" y="7063572"/>
            <a:ext cx="403225" cy="402483"/>
          </a:xfrm>
          <a:prstGeom prst="rect">
            <a:avLst/>
          </a:prstGeom>
        </p:spPr>
        <p:txBody>
          <a:bodyPr vert="horz" lIns="100794" tIns="50397" rIns="100794" bIns="50397" anchor="b"/>
          <a:lstStyle>
            <a:lvl1pPr algn="r" eaLnBrk="1" latinLnBrk="0" hangingPunct="1">
              <a:defRPr kumimoji="0" sz="1100" b="0">
                <a:solidFill>
                  <a:schemeClr val="tx1"/>
                </a:solidFill>
              </a:defRPr>
            </a:lvl1pPr>
            <a:extLst/>
          </a:lstStyle>
          <a:p>
            <a:endParaRPr lang="en-US" dirty="0"/>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655" r:id="rId33"/>
    <p:sldLayoutId id="2147483659" r:id="rId34"/>
  </p:sldLayoutIdLst>
  <p:hf hdr="0" dt="0"/>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177" indent="-282224"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401" indent="-251986"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467" indent="-251986"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929" indent="-251986"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915" indent="-251986"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r"/>
            <a:r>
              <a:rPr lang="en-US" dirty="0"/>
              <a:t>CSE 2421</a:t>
            </a:r>
          </a:p>
        </p:txBody>
      </p:sp>
      <p:sp>
        <p:nvSpPr>
          <p:cNvPr id="5" name="Subtitle 4"/>
          <p:cNvSpPr>
            <a:spLocks noGrp="1"/>
          </p:cNvSpPr>
          <p:nvPr>
            <p:ph type="subTitle" idx="1"/>
          </p:nvPr>
        </p:nvSpPr>
        <p:spPr>
          <a:xfrm>
            <a:off x="756047" y="3981128"/>
            <a:ext cx="8568531" cy="2008509"/>
          </a:xfrm>
        </p:spPr>
        <p:txBody>
          <a:bodyPr>
            <a:normAutofit fontScale="55000" lnSpcReduction="20000"/>
          </a:bodyPr>
          <a:lstStyle/>
          <a:p>
            <a:pPr algn="r"/>
            <a:r>
              <a:rPr lang="en-US" dirty="0"/>
              <a:t>The C Language – Part 1.2</a:t>
            </a:r>
          </a:p>
          <a:p>
            <a:pPr algn="l"/>
            <a:r>
              <a:rPr lang="en-US" sz="3800" b="1" i="1" dirty="0"/>
              <a:t>Required Reading: </a:t>
            </a:r>
          </a:p>
          <a:p>
            <a:pPr algn="l"/>
            <a:r>
              <a:rPr lang="en-US" sz="3800" b="1" i="1" dirty="0"/>
              <a:t>Computer Systems: A Programmer’s Perspective, 3</a:t>
            </a:r>
            <a:r>
              <a:rPr lang="en-US" sz="3800" b="1" i="1" baseline="30000" dirty="0"/>
              <a:t>rd</a:t>
            </a:r>
            <a:r>
              <a:rPr lang="en-US" sz="3800" b="1" i="1" dirty="0"/>
              <a:t> Edition</a:t>
            </a:r>
            <a:r>
              <a:rPr lang="en-US" sz="3800" dirty="0"/>
              <a:t>, </a:t>
            </a:r>
          </a:p>
          <a:p>
            <a:pPr algn="l"/>
            <a:r>
              <a:rPr lang="en-US" sz="2500" dirty="0"/>
              <a:t>Chapter 1 thru Section 1.3</a:t>
            </a:r>
          </a:p>
          <a:p>
            <a:pPr algn="l"/>
            <a:r>
              <a:rPr lang="en-US" sz="3800" b="1" i="1" dirty="0"/>
              <a:t>Pointers on C</a:t>
            </a:r>
            <a:r>
              <a:rPr lang="en-US" sz="3800" dirty="0"/>
              <a:t>,</a:t>
            </a:r>
          </a:p>
          <a:p>
            <a:pPr algn="l"/>
            <a:r>
              <a:rPr lang="en-US" sz="2200" dirty="0"/>
              <a:t>Chapter 5 thru Section 5.1.3, 5.3 through the end of the chapter</a:t>
            </a:r>
          </a:p>
          <a:p>
            <a:pPr algn="l"/>
            <a:endParaRPr lang="en-US" sz="2000" dirty="0"/>
          </a:p>
          <a:p>
            <a:pPr algn="l"/>
            <a:endParaRPr lang="en-US" sz="2000" dirty="0"/>
          </a:p>
          <a:p>
            <a:pPr algn="l"/>
            <a:endParaRPr lang="en-US" sz="2000" dirty="0"/>
          </a:p>
          <a:p>
            <a:pPr algn="r"/>
            <a:endParaRPr lang="en-US" dirty="0"/>
          </a:p>
        </p:txBody>
      </p:sp>
    </p:spTree>
    <p:extLst>
      <p:ext uri="{BB962C8B-B14F-4D97-AF65-F5344CB8AC3E}">
        <p14:creationId xmlns:p14="http://schemas.microsoft.com/office/powerpoint/2010/main" val="121893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a:xfrm>
            <a:off x="504031" y="1493837"/>
            <a:ext cx="9072563" cy="5791200"/>
          </a:xfrm>
        </p:spPr>
        <p:txBody>
          <a:bodyPr>
            <a:normAutofit/>
          </a:bodyPr>
          <a:lstStyle/>
          <a:p>
            <a:pPr marL="108000" indent="0">
              <a:buNone/>
            </a:pPr>
            <a:r>
              <a:rPr lang="pt-BR" sz="1600" dirty="0"/>
              <a:t>#include &lt;stdio.h&gt;</a:t>
            </a:r>
          </a:p>
          <a:p>
            <a:pPr marL="108000" indent="0">
              <a:buNone/>
            </a:pPr>
            <a:r>
              <a:rPr lang="pt-BR" sz="1600" dirty="0"/>
              <a:t>/* program to show associativity of the “/” operator */</a:t>
            </a:r>
          </a:p>
          <a:p>
            <a:pPr marL="108000" indent="0">
              <a:buNone/>
            </a:pPr>
            <a:r>
              <a:rPr lang="pt-BR" sz="1600" dirty="0"/>
              <a:t>int main() {</a:t>
            </a:r>
          </a:p>
          <a:p>
            <a:pPr marL="108000" indent="0">
              <a:buNone/>
            </a:pPr>
            <a:r>
              <a:rPr lang="pt-BR" sz="1600" dirty="0"/>
              <a:t>    float num1;</a:t>
            </a:r>
          </a:p>
          <a:p>
            <a:pPr marL="108000" indent="0">
              <a:buNone/>
            </a:pPr>
            <a:r>
              <a:rPr lang="pt-BR" sz="1600" dirty="0"/>
              <a:t>    float num2; </a:t>
            </a:r>
          </a:p>
          <a:p>
            <a:pPr marL="108000" indent="0">
              <a:buNone/>
            </a:pPr>
            <a:r>
              <a:rPr lang="pt-BR" sz="1600" dirty="0"/>
              <a:t>    float num3;</a:t>
            </a:r>
          </a:p>
          <a:p>
            <a:pPr marL="108000" indent="0">
              <a:buNone/>
            </a:pPr>
            <a:r>
              <a:rPr lang="pt-BR" sz="1600" dirty="0"/>
              <a:t>    num1 = 2.0 / 1.0 / 2.0;</a:t>
            </a:r>
          </a:p>
          <a:p>
            <a:pPr marL="108000" indent="0">
              <a:buNone/>
            </a:pPr>
            <a:r>
              <a:rPr lang="pt-BR" sz="1600" dirty="0"/>
              <a:t>    num2 = (2.0 / 1.0) / 2.0;</a:t>
            </a:r>
          </a:p>
          <a:p>
            <a:pPr marL="108000" indent="0">
              <a:buNone/>
            </a:pPr>
            <a:r>
              <a:rPr lang="pt-BR" sz="1600" dirty="0"/>
              <a:t>    num3 = 2.0 / (1.0 / 2.0);</a:t>
            </a:r>
          </a:p>
          <a:p>
            <a:pPr marL="108000" indent="0">
              <a:buNone/>
            </a:pPr>
            <a:r>
              <a:rPr lang="pt-BR" sz="1600" dirty="0"/>
              <a:t>    printf("num1 is: %f \n", num1);	/*   </a:t>
            </a:r>
            <a:r>
              <a:rPr lang="en-US" sz="1600" dirty="0"/>
              <a:t>num1 is: 1.000000 	*/</a:t>
            </a:r>
            <a:endParaRPr lang="pt-BR" sz="1600" dirty="0"/>
          </a:p>
          <a:p>
            <a:pPr marL="108000" indent="0">
              <a:buNone/>
            </a:pPr>
            <a:r>
              <a:rPr lang="pt-BR" sz="1600" dirty="0"/>
              <a:t>    printf("num2 is: %f \n", num2);	/*   </a:t>
            </a:r>
            <a:r>
              <a:rPr lang="en-US" sz="1600" dirty="0"/>
              <a:t>num2 is: 1.000000 </a:t>
            </a:r>
          </a:p>
          <a:p>
            <a:pPr marL="108000" indent="0">
              <a:buNone/>
            </a:pPr>
            <a:r>
              <a:rPr lang="en-US" sz="1600" dirty="0"/>
              <a:t>					Result with L-R associativity */</a:t>
            </a:r>
          </a:p>
          <a:p>
            <a:pPr marL="108000" indent="0">
              <a:buNone/>
            </a:pPr>
            <a:endParaRPr lang="pt-BR" sz="1600" dirty="0"/>
          </a:p>
          <a:p>
            <a:pPr marL="108000" indent="0">
              <a:buNone/>
            </a:pPr>
            <a:r>
              <a:rPr lang="pt-BR" sz="1600" dirty="0"/>
              <a:t>    printf("num3 is: %f \n", num3);	/*   </a:t>
            </a:r>
            <a:r>
              <a:rPr lang="en-US" sz="1600" dirty="0"/>
              <a:t>num3 is: 4.000000 </a:t>
            </a:r>
          </a:p>
          <a:p>
            <a:pPr marL="108000" indent="0">
              <a:buNone/>
            </a:pPr>
            <a:r>
              <a:rPr lang="en-US" sz="1600" dirty="0"/>
              <a:t>					Result with R-L associativity    */</a:t>
            </a:r>
            <a:endParaRPr lang="pt-BR" sz="1600" dirty="0"/>
          </a:p>
          <a:p>
            <a:pPr marL="108000" indent="0">
              <a:buNone/>
            </a:pPr>
            <a:r>
              <a:rPr lang="pt-BR" sz="1600" dirty="0"/>
              <a:t>}</a:t>
            </a:r>
          </a:p>
        </p:txBody>
      </p:sp>
      <p:sp>
        <p:nvSpPr>
          <p:cNvPr id="2" name="Slide Number Placeholder 1"/>
          <p:cNvSpPr>
            <a:spLocks noGrp="1"/>
          </p:cNvSpPr>
          <p:nvPr>
            <p:ph type="sldNum" sz="quarter" idx="4294967295"/>
          </p:nvPr>
        </p:nvSpPr>
        <p:spPr>
          <a:xfrm>
            <a:off x="9533017" y="7063572"/>
            <a:ext cx="403225" cy="402483"/>
          </a:xfrm>
        </p:spPr>
        <p:txBody>
          <a:bodyPr/>
          <a:lstStyle/>
          <a:p>
            <a:fld id="{54E8E6B6-5530-47A9-B9B8-3C7DFF5C1929}" type="slidenum">
              <a:rPr smtClean="0">
                <a:solidFill>
                  <a:prstClr val="white"/>
                </a:solidFill>
              </a:rPr>
              <a:pPr/>
              <a:t>10</a:t>
            </a:fld>
            <a:r>
              <a:rPr dirty="0">
                <a:solidFill>
                  <a:prstClr val="white"/>
                </a:solidFill>
              </a:rPr>
              <a:t> </a:t>
            </a:r>
          </a:p>
        </p:txBody>
      </p:sp>
      <p:sp>
        <p:nvSpPr>
          <p:cNvPr id="3" name="Title 2"/>
          <p:cNvSpPr>
            <a:spLocks noGrp="1"/>
          </p:cNvSpPr>
          <p:nvPr>
            <p:ph type="title"/>
          </p:nvPr>
        </p:nvSpPr>
        <p:spPr>
          <a:xfrm>
            <a:off x="468312" y="350837"/>
            <a:ext cx="9072563" cy="1259946"/>
          </a:xfrm>
        </p:spPr>
        <p:txBody>
          <a:bodyPr/>
          <a:lstStyle/>
          <a:p>
            <a:r>
              <a:rPr lang="en-US" dirty="0"/>
              <a:t>Associativity</a:t>
            </a:r>
          </a:p>
        </p:txBody>
      </p:sp>
    </p:spTree>
    <p:extLst>
      <p:ext uri="{BB962C8B-B14F-4D97-AF65-F5344CB8AC3E}">
        <p14:creationId xmlns:p14="http://schemas.microsoft.com/office/powerpoint/2010/main" val="341780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2" y="1341437"/>
            <a:ext cx="9071640" cy="5386680"/>
          </a:xfrm>
        </p:spPr>
        <p:txBody>
          <a:bodyPr>
            <a:normAutofit/>
          </a:bodyPr>
          <a:lstStyle/>
          <a:p>
            <a:pPr marL="120953" indent="0">
              <a:buNone/>
            </a:pPr>
            <a:endParaRPr lang="en-US" sz="2400" dirty="0"/>
          </a:p>
          <a:p>
            <a:r>
              <a:rPr lang="en-US" sz="2400" dirty="0"/>
              <a:t>Let’s see how an expression is evaluated, using the precedence and associativity in C.</a:t>
            </a:r>
          </a:p>
          <a:p>
            <a:r>
              <a:rPr lang="en-US" sz="2400" dirty="0"/>
              <a:t>Suppose, before this statement is executed, </a:t>
            </a:r>
          </a:p>
          <a:p>
            <a:pPr lvl="1"/>
            <a:r>
              <a:rPr lang="en-US" sz="1900" dirty="0"/>
              <a:t>a = 1, b = 3, and c = 5:</a:t>
            </a:r>
          </a:p>
          <a:p>
            <a:endParaRPr lang="en-US" sz="2400" dirty="0"/>
          </a:p>
          <a:p>
            <a:pPr marL="119048" indent="0">
              <a:buNone/>
            </a:pPr>
            <a:r>
              <a:rPr lang="en-US" sz="2400" dirty="0"/>
              <a:t>	d = ++a * c + b++; </a:t>
            </a:r>
          </a:p>
          <a:p>
            <a:pPr marL="119048" indent="0">
              <a:buNone/>
            </a:pPr>
            <a:endParaRPr lang="en-US" sz="2400" dirty="0"/>
          </a:p>
          <a:p>
            <a:r>
              <a:rPr lang="en-US" sz="2400" dirty="0"/>
              <a:t>How does the compiler determine the order of operations?</a:t>
            </a:r>
          </a:p>
        </p:txBody>
      </p:sp>
      <p:sp>
        <p:nvSpPr>
          <p:cNvPr id="2" name="Title 1"/>
          <p:cNvSpPr>
            <a:spLocks noGrp="1"/>
          </p:cNvSpPr>
          <p:nvPr>
            <p:ph type="title"/>
          </p:nvPr>
        </p:nvSpPr>
        <p:spPr/>
        <p:txBody>
          <a:bodyPr/>
          <a:lstStyle/>
          <a:p>
            <a:r>
              <a:rPr lang="en-US" dirty="0"/>
              <a:t>Example for Precedence</a:t>
            </a:r>
          </a:p>
        </p:txBody>
      </p:sp>
    </p:spTree>
    <p:extLst>
      <p:ext uri="{BB962C8B-B14F-4D97-AF65-F5344CB8AC3E}">
        <p14:creationId xmlns:p14="http://schemas.microsoft.com/office/powerpoint/2010/main" val="111998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392112" y="1036637"/>
            <a:ext cx="9071640" cy="5451120"/>
          </a:xfrm>
        </p:spPr>
        <p:txBody>
          <a:bodyPr>
            <a:normAutofit fontScale="85000" lnSpcReduction="20000"/>
          </a:bodyPr>
          <a:lstStyle/>
          <a:p>
            <a:pPr marL="119048" indent="0">
              <a:buNone/>
            </a:pPr>
            <a:endParaRPr lang="en-US" sz="2400" dirty="0"/>
          </a:p>
          <a:p>
            <a:endParaRPr lang="en-US" sz="2400" dirty="0"/>
          </a:p>
          <a:p>
            <a:endParaRPr lang="en-US" sz="2400" dirty="0"/>
          </a:p>
          <a:p>
            <a:r>
              <a:rPr lang="en-US" sz="2400" dirty="0"/>
              <a:t>How does the compiler determine the order of operations?</a:t>
            </a:r>
          </a:p>
          <a:p>
            <a:r>
              <a:rPr lang="en-US" sz="2400" dirty="0"/>
              <a:t>We can take the view that the compiler does the binary operation with the </a:t>
            </a:r>
            <a:r>
              <a:rPr lang="en-US" sz="2400" b="1" dirty="0"/>
              <a:t>highest precedence first</a:t>
            </a:r>
            <a:r>
              <a:rPr lang="en-US" sz="2400" dirty="0"/>
              <a:t>, then next highest, but expressions with unary operators are not evaluated until they need to be, in order to evaluate a larger expression of which they are a part.</a:t>
            </a:r>
          </a:p>
          <a:p>
            <a:r>
              <a:rPr lang="en-US" sz="2400" dirty="0"/>
              <a:t>We will also suppose that operands of </a:t>
            </a:r>
            <a:r>
              <a:rPr lang="en-US" sz="2400" b="1" dirty="0"/>
              <a:t>binary operators are evaluated left to right</a:t>
            </a:r>
            <a:r>
              <a:rPr lang="en-US" sz="2400" dirty="0"/>
              <a:t> (this is true for most compilers, and it is true for ours).</a:t>
            </a:r>
          </a:p>
          <a:p>
            <a:r>
              <a:rPr lang="en-US" sz="2400" dirty="0"/>
              <a:t>A good practice is to use parentheses to show the order of evaluation, starting with the binary operator which has the highest precedence, and going to the lowest, </a:t>
            </a:r>
            <a:r>
              <a:rPr lang="en-US" sz="2400" b="1" dirty="0"/>
              <a:t>considering associativity where necessary.</a:t>
            </a:r>
          </a:p>
          <a:p>
            <a:r>
              <a:rPr lang="en-US" sz="2400" dirty="0"/>
              <a:t>So, let’s try to parenthesize the binary operators in the expression above, after parenthesizing all unary operator expressions (unary operators have higher precedence than all binary operators generally).</a:t>
            </a:r>
          </a:p>
        </p:txBody>
      </p:sp>
      <p:sp>
        <p:nvSpPr>
          <p:cNvPr id="2" name="Title 1"/>
          <p:cNvSpPr>
            <a:spLocks noGrp="1"/>
          </p:cNvSpPr>
          <p:nvPr>
            <p:ph type="title"/>
          </p:nvPr>
        </p:nvSpPr>
        <p:spPr/>
        <p:txBody>
          <a:bodyPr/>
          <a:lstStyle/>
          <a:p>
            <a:r>
              <a:rPr lang="en-US" dirty="0"/>
              <a:t>Example for Precedence</a:t>
            </a:r>
          </a:p>
        </p:txBody>
      </p:sp>
    </p:spTree>
    <p:extLst>
      <p:ext uri="{BB962C8B-B14F-4D97-AF65-F5344CB8AC3E}">
        <p14:creationId xmlns:p14="http://schemas.microsoft.com/office/powerpoint/2010/main" val="201899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2" y="1341437"/>
            <a:ext cx="9071640" cy="5386680"/>
          </a:xfrm>
        </p:spPr>
        <p:txBody>
          <a:bodyPr>
            <a:normAutofit lnSpcReduction="10000"/>
          </a:bodyPr>
          <a:lstStyle/>
          <a:p>
            <a:pPr marL="119048" indent="0">
              <a:buNone/>
            </a:pPr>
            <a:endParaRPr lang="en-US" sz="2800" dirty="0"/>
          </a:p>
          <a:p>
            <a:pPr marL="119048" indent="0">
              <a:buNone/>
            </a:pPr>
            <a:endParaRPr lang="en-US" sz="2800" dirty="0"/>
          </a:p>
          <a:p>
            <a:pPr marL="119048" indent="0">
              <a:buNone/>
            </a:pPr>
            <a:r>
              <a:rPr lang="en-US" sz="2800" dirty="0"/>
              <a:t>Parenthesize unary operators:	</a:t>
            </a:r>
          </a:p>
          <a:p>
            <a:pPr marL="119048" indent="0">
              <a:buNone/>
            </a:pPr>
            <a:r>
              <a:rPr lang="en-US" sz="2800" dirty="0"/>
              <a:t>	</a:t>
            </a:r>
            <a:r>
              <a:rPr lang="en-US" sz="2400" dirty="0"/>
              <a:t>d = (++a) * c + (b++);</a:t>
            </a:r>
          </a:p>
          <a:p>
            <a:pPr marL="119048" indent="0">
              <a:buNone/>
            </a:pPr>
            <a:endParaRPr lang="en-US" sz="2000" dirty="0"/>
          </a:p>
          <a:p>
            <a:pPr marL="119048" indent="0">
              <a:buNone/>
            </a:pPr>
            <a:r>
              <a:rPr lang="en-US" sz="2400" dirty="0"/>
              <a:t>Precedence of binary operators: * first, then +, then = </a:t>
            </a:r>
          </a:p>
          <a:p>
            <a:pPr marL="119048" indent="0">
              <a:buNone/>
            </a:pPr>
            <a:endParaRPr lang="en-US" sz="2400" dirty="0"/>
          </a:p>
          <a:p>
            <a:pPr marL="119048" indent="0">
              <a:buNone/>
            </a:pPr>
            <a:r>
              <a:rPr lang="en-US" sz="2400" dirty="0"/>
              <a:t>Now we can add the rest of the parentheses:</a:t>
            </a:r>
          </a:p>
          <a:p>
            <a:pPr marL="119048" indent="0">
              <a:buNone/>
            </a:pPr>
            <a:endParaRPr lang="en-US" sz="2400" dirty="0"/>
          </a:p>
          <a:p>
            <a:pPr marL="119048" indent="0">
              <a:buNone/>
            </a:pPr>
            <a:r>
              <a:rPr lang="en-US" sz="2400" dirty="0"/>
              <a:t>	d = (((++a) * c) + (b++));</a:t>
            </a:r>
          </a:p>
          <a:p>
            <a:pPr marL="119048" indent="0">
              <a:buNone/>
            </a:pPr>
            <a:endParaRPr lang="en-US" sz="2400" dirty="0"/>
          </a:p>
          <a:p>
            <a:pPr marL="119048" indent="0">
              <a:buNone/>
            </a:pPr>
            <a:r>
              <a:rPr lang="en-US" sz="2400" dirty="0"/>
              <a:t>What is d after execution of this statement (Remember, before this statement, a = 1, b = 3, and c = 5)?</a:t>
            </a:r>
          </a:p>
          <a:p>
            <a:pPr marL="119048" indent="0">
              <a:buNone/>
            </a:pPr>
            <a:endParaRPr lang="en-US" sz="2400" dirty="0"/>
          </a:p>
        </p:txBody>
      </p:sp>
      <p:sp>
        <p:nvSpPr>
          <p:cNvPr id="2" name="Title 1"/>
          <p:cNvSpPr>
            <a:spLocks noGrp="1"/>
          </p:cNvSpPr>
          <p:nvPr>
            <p:ph type="title"/>
          </p:nvPr>
        </p:nvSpPr>
        <p:spPr/>
        <p:txBody>
          <a:bodyPr/>
          <a:lstStyle/>
          <a:p>
            <a:r>
              <a:rPr lang="en-US" dirty="0"/>
              <a:t>Example for Precedence</a:t>
            </a:r>
          </a:p>
        </p:txBody>
      </p:sp>
    </p:spTree>
    <p:extLst>
      <p:ext uri="{BB962C8B-B14F-4D97-AF65-F5344CB8AC3E}">
        <p14:creationId xmlns:p14="http://schemas.microsoft.com/office/powerpoint/2010/main" val="78101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2" y="1722437"/>
            <a:ext cx="9071640" cy="5005680"/>
          </a:xfrm>
        </p:spPr>
        <p:txBody>
          <a:bodyPr>
            <a:normAutofit/>
          </a:bodyPr>
          <a:lstStyle/>
          <a:p>
            <a:pPr marL="119048" indent="0">
              <a:buNone/>
            </a:pPr>
            <a:r>
              <a:rPr lang="en-US" sz="2800" dirty="0"/>
              <a:t>a = 1, b = 3, and c = 5</a:t>
            </a:r>
          </a:p>
          <a:p>
            <a:pPr marL="119048" indent="0">
              <a:buNone/>
            </a:pPr>
            <a:r>
              <a:rPr lang="en-US" sz="2800" dirty="0"/>
              <a:t>Value of expression</a:t>
            </a:r>
          </a:p>
          <a:p>
            <a:pPr marL="119048" indent="0">
              <a:buNone/>
            </a:pPr>
            <a:r>
              <a:rPr lang="en-US" sz="2800" dirty="0"/>
              <a:t>               2        5           3</a:t>
            </a:r>
          </a:p>
          <a:p>
            <a:pPr marL="119048" indent="0">
              <a:buNone/>
            </a:pPr>
            <a:r>
              <a:rPr lang="en-US" sz="2800" dirty="0"/>
              <a:t>  (</a:t>
            </a:r>
            <a:r>
              <a:rPr lang="en-US" dirty="0"/>
              <a:t>d = (((++a) * c) + (b++)));</a:t>
            </a:r>
          </a:p>
          <a:p>
            <a:pPr marL="119048" indent="0">
              <a:buNone/>
            </a:pPr>
            <a:endParaRPr lang="en-US" dirty="0"/>
          </a:p>
          <a:p>
            <a:pPr marL="119048" indent="0">
              <a:buNone/>
            </a:pPr>
            <a:r>
              <a:rPr lang="en-US" dirty="0"/>
              <a:t>   d = (2 * 5) + 3</a:t>
            </a:r>
          </a:p>
          <a:p>
            <a:pPr marL="119048" indent="0">
              <a:buNone/>
            </a:pPr>
            <a:endParaRPr lang="en-US" dirty="0"/>
          </a:p>
          <a:p>
            <a:pPr marL="119048" indent="0">
              <a:buNone/>
            </a:pPr>
            <a:r>
              <a:rPr lang="en-US" dirty="0"/>
              <a:t>So, d has the value 13 after the statement is executed (a = 2, b = 4, and c = 5)</a:t>
            </a:r>
          </a:p>
          <a:p>
            <a:pPr marL="119048" indent="0">
              <a:buNone/>
            </a:pPr>
            <a:endParaRPr lang="en-US" sz="2000" dirty="0"/>
          </a:p>
          <a:p>
            <a:pPr marL="119048" indent="0">
              <a:buNone/>
            </a:pPr>
            <a:endParaRPr lang="en-US" sz="2400" dirty="0"/>
          </a:p>
          <a:p>
            <a:pPr marL="119048" indent="0">
              <a:buNone/>
            </a:pPr>
            <a:endParaRPr lang="en-US" sz="2400" dirty="0"/>
          </a:p>
        </p:txBody>
      </p:sp>
      <p:sp>
        <p:nvSpPr>
          <p:cNvPr id="2" name="Title 1"/>
          <p:cNvSpPr>
            <a:spLocks noGrp="1"/>
          </p:cNvSpPr>
          <p:nvPr>
            <p:ph type="title"/>
          </p:nvPr>
        </p:nvSpPr>
        <p:spPr>
          <a:xfrm>
            <a:off x="163512" y="503237"/>
            <a:ext cx="9377363" cy="1412346"/>
          </a:xfrm>
        </p:spPr>
        <p:txBody>
          <a:bodyPr>
            <a:normAutofit fontScale="90000"/>
          </a:bodyPr>
          <a:lstStyle/>
          <a:p>
            <a:r>
              <a:rPr lang="en-US" dirty="0"/>
              <a:t>Example for Precedence (continued)</a:t>
            </a:r>
          </a:p>
        </p:txBody>
      </p:sp>
    </p:spTree>
    <p:extLst>
      <p:ext uri="{BB962C8B-B14F-4D97-AF65-F5344CB8AC3E}">
        <p14:creationId xmlns:p14="http://schemas.microsoft.com/office/powerpoint/2010/main" val="334051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4031" y="1632890"/>
            <a:ext cx="4612481" cy="5499747"/>
          </a:xfrm>
        </p:spPr>
        <p:txBody>
          <a:bodyPr>
            <a:normAutofit fontScale="32500" lnSpcReduction="20000"/>
          </a:bodyPr>
          <a:lstStyle/>
          <a:p>
            <a:r>
              <a:rPr lang="en-US" dirty="0"/>
              <a:t>#include &lt;</a:t>
            </a:r>
            <a:r>
              <a:rPr lang="en-US" dirty="0" err="1"/>
              <a:t>stdio.h</a:t>
            </a:r>
            <a:r>
              <a:rPr lang="en-US" dirty="0"/>
              <a:t>&gt;</a:t>
            </a:r>
          </a:p>
          <a:p>
            <a:r>
              <a:rPr lang="en-US" dirty="0"/>
              <a:t>int  main()</a:t>
            </a:r>
          </a:p>
          <a:p>
            <a:r>
              <a:rPr lang="en-US" dirty="0"/>
              <a:t>{</a:t>
            </a:r>
          </a:p>
          <a:p>
            <a:r>
              <a:rPr lang="en-US" dirty="0"/>
              <a:t>        int a, b, c, d;</a:t>
            </a:r>
          </a:p>
          <a:p>
            <a:endParaRPr lang="en-US" dirty="0"/>
          </a:p>
          <a:p>
            <a:r>
              <a:rPr lang="en-US" dirty="0"/>
              <a:t>        a=1;</a:t>
            </a:r>
          </a:p>
          <a:p>
            <a:r>
              <a:rPr lang="en-US" dirty="0"/>
              <a:t>        b=3;</a:t>
            </a:r>
          </a:p>
          <a:p>
            <a:r>
              <a:rPr lang="en-US" dirty="0"/>
              <a:t>        c=5;</a:t>
            </a:r>
          </a:p>
          <a:p>
            <a:r>
              <a:rPr lang="en-US" dirty="0"/>
              <a:t>        d = ++a * c + b++;</a:t>
            </a:r>
          </a:p>
          <a:p>
            <a:r>
              <a:rPr lang="en-US" dirty="0"/>
              <a:t>        </a:t>
            </a:r>
            <a:r>
              <a:rPr lang="en-US" dirty="0" err="1"/>
              <a:t>printf</a:t>
            </a:r>
            <a:r>
              <a:rPr lang="en-US" dirty="0"/>
              <a:t>("d = %</a:t>
            </a:r>
            <a:r>
              <a:rPr lang="en-US" dirty="0" err="1"/>
              <a:t>i</a:t>
            </a:r>
            <a:r>
              <a:rPr lang="en-US" dirty="0"/>
              <a:t>, when no </a:t>
            </a:r>
            <a:r>
              <a:rPr lang="en-US" dirty="0" err="1"/>
              <a:t>parens</a:t>
            </a:r>
            <a:r>
              <a:rPr lang="en-US" dirty="0"/>
              <a:t> are used.\n", d);</a:t>
            </a:r>
          </a:p>
          <a:p>
            <a:r>
              <a:rPr lang="en-US" dirty="0"/>
              <a:t>        </a:t>
            </a:r>
            <a:r>
              <a:rPr lang="en-US" dirty="0" err="1"/>
              <a:t>printf</a:t>
            </a:r>
            <a:r>
              <a:rPr lang="en-US" dirty="0"/>
              <a:t>("a=%</a:t>
            </a:r>
            <a:r>
              <a:rPr lang="en-US" dirty="0" err="1"/>
              <a:t>i</a:t>
            </a:r>
            <a:r>
              <a:rPr lang="en-US" dirty="0"/>
              <a:t>, b=%</a:t>
            </a:r>
            <a:r>
              <a:rPr lang="en-US" dirty="0" err="1"/>
              <a:t>i</a:t>
            </a:r>
            <a:r>
              <a:rPr lang="en-US" dirty="0"/>
              <a:t>, c=%</a:t>
            </a:r>
            <a:r>
              <a:rPr lang="en-US" dirty="0" err="1"/>
              <a:t>i</a:t>
            </a:r>
            <a:r>
              <a:rPr lang="en-US" dirty="0"/>
              <a:t>\n", a, b, c);</a:t>
            </a:r>
          </a:p>
          <a:p>
            <a:endParaRPr lang="en-US" dirty="0"/>
          </a:p>
          <a:p>
            <a:r>
              <a:rPr lang="en-US" dirty="0"/>
              <a:t>        a=1;</a:t>
            </a:r>
          </a:p>
          <a:p>
            <a:r>
              <a:rPr lang="en-US" dirty="0"/>
              <a:t>        b=3;</a:t>
            </a:r>
          </a:p>
          <a:p>
            <a:r>
              <a:rPr lang="en-US" dirty="0"/>
              <a:t>        c=5;</a:t>
            </a:r>
          </a:p>
          <a:p>
            <a:r>
              <a:rPr lang="en-US" dirty="0"/>
              <a:t>        d = (++a) * c + (b++);</a:t>
            </a:r>
          </a:p>
          <a:p>
            <a:r>
              <a:rPr lang="en-US" dirty="0"/>
              <a:t>        </a:t>
            </a:r>
            <a:r>
              <a:rPr lang="en-US" dirty="0" err="1"/>
              <a:t>printf</a:t>
            </a:r>
            <a:r>
              <a:rPr lang="en-US" dirty="0"/>
              <a:t>("d = %d, when some </a:t>
            </a:r>
            <a:r>
              <a:rPr lang="en-US" dirty="0" err="1"/>
              <a:t>parens</a:t>
            </a:r>
            <a:r>
              <a:rPr lang="en-US" dirty="0"/>
              <a:t> are used.\n", d);</a:t>
            </a:r>
          </a:p>
          <a:p>
            <a:r>
              <a:rPr lang="en-US" dirty="0"/>
              <a:t>        </a:t>
            </a:r>
            <a:r>
              <a:rPr lang="en-US" dirty="0" err="1"/>
              <a:t>printf</a:t>
            </a:r>
            <a:r>
              <a:rPr lang="en-US" dirty="0"/>
              <a:t>("a=%d, b=%d, c=%d\n", a, b, c);</a:t>
            </a:r>
          </a:p>
          <a:p>
            <a:endParaRPr lang="en-US" dirty="0"/>
          </a:p>
          <a:p>
            <a:r>
              <a:rPr lang="en-US" dirty="0"/>
              <a:t>        a=1;</a:t>
            </a:r>
          </a:p>
          <a:p>
            <a:r>
              <a:rPr lang="en-US" dirty="0"/>
              <a:t>        b=3;</a:t>
            </a:r>
          </a:p>
          <a:p>
            <a:r>
              <a:rPr lang="en-US" dirty="0"/>
              <a:t>        c=5;</a:t>
            </a:r>
          </a:p>
          <a:p>
            <a:r>
              <a:rPr lang="en-US" dirty="0"/>
              <a:t>        d = (((++a) * c) + (b++));</a:t>
            </a:r>
          </a:p>
          <a:p>
            <a:r>
              <a:rPr lang="en-US" dirty="0"/>
              <a:t>        </a:t>
            </a:r>
            <a:r>
              <a:rPr lang="en-US" dirty="0" err="1"/>
              <a:t>printf</a:t>
            </a:r>
            <a:r>
              <a:rPr lang="en-US" dirty="0"/>
              <a:t>("d = %</a:t>
            </a:r>
            <a:r>
              <a:rPr lang="en-US" dirty="0" err="1"/>
              <a:t>i</a:t>
            </a:r>
            <a:r>
              <a:rPr lang="en-US" dirty="0"/>
              <a:t>, when all </a:t>
            </a:r>
            <a:r>
              <a:rPr lang="en-US" dirty="0" err="1"/>
              <a:t>parens</a:t>
            </a:r>
            <a:r>
              <a:rPr lang="en-US" dirty="0"/>
              <a:t> are used.\n", d);</a:t>
            </a:r>
          </a:p>
          <a:p>
            <a:r>
              <a:rPr lang="en-US" dirty="0"/>
              <a:t>        </a:t>
            </a:r>
            <a:r>
              <a:rPr lang="en-US" dirty="0" err="1"/>
              <a:t>printf</a:t>
            </a:r>
            <a:r>
              <a:rPr lang="en-US" dirty="0"/>
              <a:t>("a=%</a:t>
            </a:r>
            <a:r>
              <a:rPr lang="en-US" dirty="0" err="1"/>
              <a:t>i</a:t>
            </a:r>
            <a:r>
              <a:rPr lang="en-US" dirty="0"/>
              <a:t>, b=%</a:t>
            </a:r>
            <a:r>
              <a:rPr lang="en-US" dirty="0" err="1"/>
              <a:t>i</a:t>
            </a:r>
            <a:r>
              <a:rPr lang="en-US" dirty="0"/>
              <a:t>, c=%</a:t>
            </a:r>
            <a:r>
              <a:rPr lang="en-US" dirty="0" err="1"/>
              <a:t>i</a:t>
            </a:r>
            <a:r>
              <a:rPr lang="en-US" dirty="0"/>
              <a:t>\n", a, b, c);</a:t>
            </a:r>
          </a:p>
          <a:p>
            <a:r>
              <a:rPr lang="en-US" dirty="0"/>
              <a:t>        </a:t>
            </a:r>
          </a:p>
          <a:p>
            <a:r>
              <a:rPr lang="en-US" dirty="0"/>
              <a:t>        return 0;</a:t>
            </a:r>
          </a:p>
          <a:p>
            <a:r>
              <a:rPr lang="en-US" dirty="0"/>
              <a:t>}</a:t>
            </a:r>
          </a:p>
        </p:txBody>
      </p:sp>
      <p:sp>
        <p:nvSpPr>
          <p:cNvPr id="4" name="Title 3"/>
          <p:cNvSpPr>
            <a:spLocks noGrp="1"/>
          </p:cNvSpPr>
          <p:nvPr>
            <p:ph type="title"/>
          </p:nvPr>
        </p:nvSpPr>
        <p:spPr/>
        <p:txBody>
          <a:bodyPr/>
          <a:lstStyle/>
          <a:p>
            <a:r>
              <a:rPr lang="en-US" dirty="0"/>
              <a:t>Does </a:t>
            </a:r>
            <a:r>
              <a:rPr lang="en-US" dirty="0" err="1"/>
              <a:t>parens</a:t>
            </a:r>
            <a:r>
              <a:rPr lang="en-US" dirty="0"/>
              <a:t> </a:t>
            </a:r>
            <a:r>
              <a:rPr lang="en-US"/>
              <a:t>change b++???</a:t>
            </a:r>
            <a:endParaRPr lang="en-US" dirty="0"/>
          </a:p>
        </p:txBody>
      </p:sp>
      <p:sp>
        <p:nvSpPr>
          <p:cNvPr id="5" name="Content Placeholder 1"/>
          <p:cNvSpPr txBox="1">
            <a:spLocks/>
          </p:cNvSpPr>
          <p:nvPr/>
        </p:nvSpPr>
        <p:spPr>
          <a:xfrm>
            <a:off x="5116512" y="1562683"/>
            <a:ext cx="4800600" cy="5036554"/>
          </a:xfrm>
          <a:prstGeom prst="rect">
            <a:avLst/>
          </a:prstGeom>
        </p:spPr>
        <p:txBody>
          <a:bodyPr vert="horz" lIns="100794" tIns="50397" rIns="100794" bIns="50397">
            <a:normAutofit/>
          </a:bodyPr>
          <a:lstStyle>
            <a:lvl1pPr marL="403177" indent="-282224"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401" indent="-251986"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467" indent="-251986"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929" indent="-251986"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915" indent="-251986"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a:lstStyle>
          <a:p>
            <a:pPr marL="120953" indent="0" defTabSz="914400">
              <a:buNone/>
            </a:pPr>
            <a:r>
              <a:rPr lang="en-US" sz="1600" dirty="0"/>
              <a:t>[jones.5684@cse-fac2 test]$ </a:t>
            </a:r>
            <a:r>
              <a:rPr lang="en-US" sz="1600" dirty="0" err="1"/>
              <a:t>gcc</a:t>
            </a:r>
            <a:r>
              <a:rPr lang="en-US" sz="1600" dirty="0"/>
              <a:t> -</a:t>
            </a:r>
            <a:r>
              <a:rPr lang="en-US" sz="1600" dirty="0" err="1"/>
              <a:t>ansi</a:t>
            </a:r>
            <a:r>
              <a:rPr lang="en-US" sz="1600" dirty="0"/>
              <a:t> -pedantic -o precedence </a:t>
            </a:r>
            <a:r>
              <a:rPr lang="en-US" sz="1600" dirty="0" err="1"/>
              <a:t>precedence.c</a:t>
            </a:r>
            <a:endParaRPr lang="en-US" sz="1600" dirty="0"/>
          </a:p>
          <a:p>
            <a:pPr marL="120953" indent="0" defTabSz="914400">
              <a:buNone/>
            </a:pPr>
            <a:r>
              <a:rPr lang="en-US" sz="1600" dirty="0"/>
              <a:t>[jones.5684@cse-fac2 test]$ precedence</a:t>
            </a:r>
          </a:p>
          <a:p>
            <a:pPr marL="120953" indent="0" defTabSz="914400">
              <a:buNone/>
            </a:pPr>
            <a:r>
              <a:rPr lang="en-US" sz="1600" dirty="0"/>
              <a:t>d = 13, when no </a:t>
            </a:r>
            <a:r>
              <a:rPr lang="en-US" sz="1600" dirty="0" err="1"/>
              <a:t>parens</a:t>
            </a:r>
            <a:r>
              <a:rPr lang="en-US" sz="1600" dirty="0"/>
              <a:t> are used.</a:t>
            </a:r>
          </a:p>
          <a:p>
            <a:pPr marL="120953" indent="0" defTabSz="914400">
              <a:buNone/>
            </a:pPr>
            <a:r>
              <a:rPr lang="en-US" sz="1600" dirty="0"/>
              <a:t>a=2, b=4, c=5</a:t>
            </a:r>
          </a:p>
          <a:p>
            <a:pPr marL="120953" indent="0" defTabSz="914400">
              <a:buNone/>
            </a:pPr>
            <a:r>
              <a:rPr lang="en-US" sz="1600" dirty="0"/>
              <a:t>d = 13, when some </a:t>
            </a:r>
            <a:r>
              <a:rPr lang="en-US" sz="1600" dirty="0" err="1"/>
              <a:t>parens</a:t>
            </a:r>
            <a:r>
              <a:rPr lang="en-US" sz="1600" dirty="0"/>
              <a:t> are used.</a:t>
            </a:r>
          </a:p>
          <a:p>
            <a:pPr marL="120953" indent="0" defTabSz="914400">
              <a:buNone/>
            </a:pPr>
            <a:r>
              <a:rPr lang="en-US" sz="1600" dirty="0"/>
              <a:t>a=2, b=4, c=5</a:t>
            </a:r>
          </a:p>
          <a:p>
            <a:pPr marL="120953" indent="0" defTabSz="914400">
              <a:buNone/>
            </a:pPr>
            <a:r>
              <a:rPr lang="en-US" sz="1600" dirty="0"/>
              <a:t>d = 13, when all </a:t>
            </a:r>
            <a:r>
              <a:rPr lang="en-US" sz="1600" dirty="0" err="1"/>
              <a:t>parens</a:t>
            </a:r>
            <a:r>
              <a:rPr lang="en-US" sz="1600" dirty="0"/>
              <a:t> are used.</a:t>
            </a:r>
          </a:p>
          <a:p>
            <a:pPr marL="120953" indent="0" defTabSz="914400">
              <a:buNone/>
            </a:pPr>
            <a:r>
              <a:rPr lang="en-US" sz="1600" dirty="0"/>
              <a:t>a=2, b=4, c=5</a:t>
            </a:r>
          </a:p>
          <a:p>
            <a:pPr marL="120953" indent="0" defTabSz="914400">
              <a:buNone/>
            </a:pPr>
            <a:r>
              <a:rPr lang="en-US" sz="1600" dirty="0"/>
              <a:t>[jones.5684@cse-fac2 test]$</a:t>
            </a:r>
          </a:p>
        </p:txBody>
      </p:sp>
    </p:spTree>
    <p:extLst>
      <p:ext uri="{BB962C8B-B14F-4D97-AF65-F5344CB8AC3E}">
        <p14:creationId xmlns:p14="http://schemas.microsoft.com/office/powerpoint/2010/main" val="377442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1" y="1493837"/>
            <a:ext cx="9448801" cy="5105400"/>
          </a:xfrm>
        </p:spPr>
        <p:txBody>
          <a:bodyPr>
            <a:normAutofit lnSpcReduction="10000"/>
          </a:bodyPr>
          <a:lstStyle/>
          <a:p>
            <a:r>
              <a:rPr lang="en-US" sz="2000" dirty="0"/>
              <a:t>In C, assignments are</a:t>
            </a:r>
            <a:r>
              <a:rPr lang="en-US" sz="2000" b="1" dirty="0"/>
              <a:t> expressions</a:t>
            </a:r>
            <a:r>
              <a:rPr lang="en-US" sz="2000" dirty="0"/>
              <a:t>. This means that an assignment expression, just as any expression, has </a:t>
            </a:r>
            <a:r>
              <a:rPr lang="en-US" sz="2000" b="1" dirty="0"/>
              <a:t>a value</a:t>
            </a:r>
            <a:r>
              <a:rPr lang="en-US" sz="2000" dirty="0"/>
              <a:t>, which is the value of the rightmost expression.</a:t>
            </a:r>
          </a:p>
          <a:p>
            <a:r>
              <a:rPr lang="en-US" sz="2000" dirty="0"/>
              <a:t>Lowest precedence (except for the comma operator)</a:t>
            </a:r>
          </a:p>
          <a:p>
            <a:r>
              <a:rPr lang="en-US" sz="2000" dirty="0"/>
              <a:t>Embedded assignments - legal anywhere an expression is legal.</a:t>
            </a:r>
          </a:p>
          <a:p>
            <a:pPr lvl="1"/>
            <a:r>
              <a:rPr lang="en-US" sz="2000" dirty="0"/>
              <a:t>This allows multiple assignment: </a:t>
            </a:r>
            <a:r>
              <a:rPr lang="en-US" sz="2000" b="1" dirty="0"/>
              <a:t>a = b = 1</a:t>
            </a:r>
            <a:r>
              <a:rPr lang="en-US" sz="2000" dirty="0"/>
              <a:t>;    /*R-L associativity */</a:t>
            </a:r>
          </a:p>
          <a:p>
            <a:pPr lvl="1"/>
            <a:r>
              <a:rPr lang="en-US" sz="2000" dirty="0"/>
              <a:t>We’ll see how these are used in C a bit later.</a:t>
            </a:r>
          </a:p>
          <a:p>
            <a:pPr lvl="1"/>
            <a:r>
              <a:rPr lang="en-US" sz="2000" dirty="0"/>
              <a:t>Other assignment operators (compound assignment operators)  –  same associativity  –  R-L </a:t>
            </a:r>
          </a:p>
          <a:p>
            <a:pPr lvl="2"/>
            <a:r>
              <a:rPr lang="en-US" sz="2000" dirty="0"/>
              <a:t>+= , –=  , *= , /= , %=     </a:t>
            </a:r>
          </a:p>
          <a:p>
            <a:r>
              <a:rPr lang="en-US" sz="2000" b="1" dirty="0"/>
              <a:t>NOTE: </a:t>
            </a:r>
            <a:r>
              <a:rPr lang="en-US" sz="2000" dirty="0"/>
              <a:t>Using an assignment operator (</a:t>
            </a:r>
            <a:r>
              <a:rPr lang="en-US" sz="2000" b="1" dirty="0"/>
              <a:t>=</a:t>
            </a:r>
            <a:r>
              <a:rPr lang="en-US" sz="2000" dirty="0"/>
              <a:t>) is legal anywhere it is legal to compare for equality (==), so it is not a syntax error (some compilers may give a warning, although </a:t>
            </a:r>
            <a:r>
              <a:rPr lang="en-US" sz="2000" b="1" dirty="0"/>
              <a:t>our compiler will not!!</a:t>
            </a:r>
            <a:r>
              <a:rPr lang="en-US" sz="2000" dirty="0"/>
              <a:t>!). </a:t>
            </a:r>
          </a:p>
          <a:p>
            <a:pPr marL="120953" indent="0">
              <a:buNone/>
            </a:pPr>
            <a:r>
              <a:rPr lang="en-US" sz="2000" dirty="0"/>
              <a:t>x = y; </a:t>
            </a:r>
          </a:p>
          <a:p>
            <a:pPr marL="120953" indent="0">
              <a:buNone/>
            </a:pPr>
            <a:r>
              <a:rPr lang="en-US" sz="2000" dirty="0"/>
              <a:t>x == y;  T/F</a:t>
            </a:r>
          </a:p>
        </p:txBody>
      </p:sp>
      <p:sp>
        <p:nvSpPr>
          <p:cNvPr id="2" name="Title 1"/>
          <p:cNvSpPr>
            <a:spLocks noGrp="1"/>
          </p:cNvSpPr>
          <p:nvPr>
            <p:ph type="title"/>
          </p:nvPr>
        </p:nvSpPr>
        <p:spPr/>
        <p:txBody>
          <a:bodyPr/>
          <a:lstStyle/>
          <a:p>
            <a:r>
              <a:rPr lang="en-US" dirty="0"/>
              <a:t>Assignment Operator</a:t>
            </a:r>
          </a:p>
        </p:txBody>
      </p:sp>
    </p:spTree>
    <p:extLst>
      <p:ext uri="{BB962C8B-B14F-4D97-AF65-F5344CB8AC3E}">
        <p14:creationId xmlns:p14="http://schemas.microsoft.com/office/powerpoint/2010/main" val="366025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20953" indent="0">
              <a:buNone/>
            </a:pPr>
            <a:r>
              <a:rPr lang="en-US" dirty="0"/>
              <a:t>In Spring 1993, in the Operating System development group at </a:t>
            </a:r>
            <a:r>
              <a:rPr lang="en-US" b="1" dirty="0"/>
              <a:t>SunSoft</a:t>
            </a:r>
            <a:r>
              <a:rPr lang="en-US" dirty="0"/>
              <a:t>, we had a “priority-one” bug report come in describing a problem in the asynchronous I/O library. The bug was holding up the sale of $20 million worth of hardware to a customer who specifically needed the library functionality, so we were extremely motivated to find it.  After some intensive debugging sessions, the problem was finally traced to a statement that read:  </a:t>
            </a:r>
          </a:p>
          <a:p>
            <a:pPr marL="120953" indent="0">
              <a:buNone/>
            </a:pPr>
            <a:endParaRPr lang="en-US" dirty="0"/>
          </a:p>
          <a:p>
            <a:pPr marL="120953" indent="0">
              <a:buNone/>
            </a:pPr>
            <a:r>
              <a:rPr lang="en-US" b="1" dirty="0"/>
              <a:t>x==2;       </a:t>
            </a:r>
            <a:endParaRPr lang="en-US" dirty="0"/>
          </a:p>
          <a:p>
            <a:pPr marL="120953" indent="0">
              <a:buNone/>
            </a:pPr>
            <a:r>
              <a:rPr lang="en-US" dirty="0"/>
              <a:t>It was a typo for what was intended to be an assignment statement.  The programmer’s finger had bounced on the “equals’ key, accidentally pressing it twice instead of once.  The statement as written compared x to 2, generated true or false, and discarded the result.</a:t>
            </a:r>
          </a:p>
          <a:p>
            <a:pPr marL="120953" indent="0">
              <a:buNone/>
            </a:pPr>
            <a:endParaRPr lang="en-US" dirty="0"/>
          </a:p>
          <a:p>
            <a:pPr marL="120953" indent="0">
              <a:buNone/>
            </a:pPr>
            <a:r>
              <a:rPr lang="en-US" dirty="0"/>
              <a:t>C is enough of an expression language that the compiler did not complain about a statement which evaluated an expression, had no side-effects, and simply threw away the result.  We didn’t know whether to bless our good fortune at locating the problem, or cry with frustration at such a common typing error causing such an expensive problem</a:t>
            </a:r>
          </a:p>
        </p:txBody>
      </p:sp>
      <p:sp>
        <p:nvSpPr>
          <p:cNvPr id="4" name="Title 3"/>
          <p:cNvSpPr>
            <a:spLocks noGrp="1"/>
          </p:cNvSpPr>
          <p:nvPr>
            <p:ph type="title"/>
          </p:nvPr>
        </p:nvSpPr>
        <p:spPr/>
        <p:txBody>
          <a:bodyPr>
            <a:normAutofit/>
          </a:bodyPr>
          <a:lstStyle/>
          <a:p>
            <a:r>
              <a:rPr lang="en-US" dirty="0"/>
              <a:t>The $20 Million Bug</a:t>
            </a:r>
            <a:br>
              <a:rPr lang="en-US" dirty="0"/>
            </a:br>
            <a:r>
              <a:rPr lang="en-US" sz="2000" i="1" dirty="0"/>
              <a:t>Expert C </a:t>
            </a:r>
            <a:r>
              <a:rPr lang="en-US" sz="2000" i="1" dirty="0" err="1"/>
              <a:t>Programming:Deep</a:t>
            </a:r>
            <a:r>
              <a:rPr lang="en-US" sz="2000" i="1" dirty="0"/>
              <a:t> C Secrets</a:t>
            </a:r>
            <a:r>
              <a:rPr lang="en-US" sz="2000" dirty="0"/>
              <a:t>, Peter Van Der Linden</a:t>
            </a:r>
          </a:p>
        </p:txBody>
      </p:sp>
    </p:spTree>
    <p:extLst>
      <p:ext uri="{BB962C8B-B14F-4D97-AF65-F5344CB8AC3E}">
        <p14:creationId xmlns:p14="http://schemas.microsoft.com/office/powerpoint/2010/main" val="4257710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lnSpcReduction="10000"/>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lvl="0">
              <a:spcAft>
                <a:spcPts val="0"/>
              </a:spcAft>
              <a:buFont typeface="Arial" pitchFamily="34" charset="0"/>
              <a:buChar char="•"/>
            </a:pPr>
            <a:r>
              <a:rPr lang="en-US" sz="2400" dirty="0"/>
              <a:t>Mathematical Symbols</a:t>
            </a:r>
          </a:p>
          <a:p>
            <a:pPr lvl="1" rtl="0" hangingPunct="0">
              <a:spcAft>
                <a:spcPts val="0"/>
              </a:spcAft>
              <a:buFont typeface="Arial" pitchFamily="34" charset="0"/>
              <a:buChar char="•"/>
            </a:pPr>
            <a:r>
              <a:rPr lang="en-US" sz="2000" dirty="0"/>
              <a:t>+ - * / %</a:t>
            </a:r>
          </a:p>
          <a:p>
            <a:pPr lvl="1" rtl="0" hangingPunct="0">
              <a:spcAft>
                <a:spcPts val="0"/>
              </a:spcAft>
              <a:buFont typeface="Arial" pitchFamily="34" charset="0"/>
              <a:buChar char="•"/>
            </a:pPr>
            <a:r>
              <a:rPr lang="en-US" sz="2000" dirty="0"/>
              <a:t>addition, subtraction, multiplication, division, modulus</a:t>
            </a:r>
          </a:p>
          <a:p>
            <a:pPr lvl="0">
              <a:spcAft>
                <a:spcPts val="0"/>
              </a:spcAft>
              <a:buFont typeface="Arial" pitchFamily="34" charset="0"/>
              <a:buChar char="•"/>
            </a:pPr>
            <a:r>
              <a:rPr lang="en-US" sz="2400" dirty="0"/>
              <a:t>Works for both integers and float</a:t>
            </a:r>
          </a:p>
          <a:p>
            <a:pPr lvl="1" rtl="0" hangingPunct="0">
              <a:spcAft>
                <a:spcPts val="0"/>
              </a:spcAft>
              <a:buFont typeface="Arial" pitchFamily="34" charset="0"/>
              <a:buChar char="•"/>
            </a:pPr>
            <a:r>
              <a:rPr lang="en-US" sz="2000" dirty="0"/>
              <a:t>+ - * /	</a:t>
            </a:r>
          </a:p>
          <a:p>
            <a:pPr lvl="1" rtl="0" hangingPunct="0">
              <a:spcAft>
                <a:spcPts val="0"/>
              </a:spcAft>
              <a:buFont typeface="Arial" pitchFamily="34" charset="0"/>
              <a:buChar char="•"/>
            </a:pPr>
            <a:r>
              <a:rPr lang="en-US" sz="2000" b="1" dirty="0"/>
              <a:t>/ </a:t>
            </a:r>
            <a:r>
              <a:rPr lang="en-US" sz="2000" dirty="0"/>
              <a:t>operator performs integer division if both operands are integer, i.e., </a:t>
            </a:r>
            <a:r>
              <a:rPr lang="en-US" sz="2000" i="1" dirty="0"/>
              <a:t>truncates</a:t>
            </a:r>
            <a:r>
              <a:rPr lang="en-US" sz="2000" dirty="0"/>
              <a:t>; otherwise, if at least one operand is float, performs floating point division (i.e., </a:t>
            </a:r>
            <a:r>
              <a:rPr lang="en-US" sz="2000" b="1" i="1" dirty="0"/>
              <a:t>casting</a:t>
            </a:r>
            <a:r>
              <a:rPr lang="en-US" sz="2000" dirty="0"/>
              <a:t> is used – more on this later).</a:t>
            </a:r>
          </a:p>
          <a:p>
            <a:pPr lvl="0">
              <a:spcAft>
                <a:spcPts val="0"/>
              </a:spcAft>
              <a:buFont typeface="Arial" pitchFamily="34" charset="0"/>
              <a:buChar char="•"/>
            </a:pPr>
            <a:r>
              <a:rPr lang="en-US" sz="2400" dirty="0"/>
              <a:t>% operator divides two integer operands and gives integer result of the remainder</a:t>
            </a:r>
          </a:p>
          <a:p>
            <a:pPr lvl="0">
              <a:spcAft>
                <a:spcPts val="0"/>
              </a:spcAft>
              <a:buFont typeface="Arial" pitchFamily="34" charset="0"/>
              <a:buChar char="•"/>
            </a:pPr>
            <a:r>
              <a:rPr lang="en-US" sz="2400" b="1" dirty="0"/>
              <a:t>Associativity – L-R. </a:t>
            </a:r>
          </a:p>
          <a:p>
            <a:pPr lvl="0">
              <a:spcAft>
                <a:spcPts val="0"/>
              </a:spcAft>
              <a:buFont typeface="Arial" pitchFamily="34" charset="0"/>
              <a:buChar char="•"/>
            </a:pPr>
            <a:r>
              <a:rPr lang="en-US" sz="2400" dirty="0"/>
              <a:t>Precedence:</a:t>
            </a:r>
          </a:p>
          <a:p>
            <a:pPr lvl="0">
              <a:spcAft>
                <a:spcPts val="0"/>
              </a:spcAft>
              <a:buFont typeface="Arial" pitchFamily="34" charset="0"/>
              <a:buChar char="•"/>
            </a:pPr>
            <a:r>
              <a:rPr lang="en-US" sz="2400" dirty="0"/>
              <a:t>++, -- postfix and prefix operator</a:t>
            </a:r>
          </a:p>
          <a:p>
            <a:pPr marL="540000" lvl="1" indent="0" rtl="0" hangingPunct="0">
              <a:spcAft>
                <a:spcPts val="0"/>
              </a:spcAft>
              <a:buNone/>
            </a:pPr>
            <a:r>
              <a:rPr lang="en-US" sz="2000" dirty="0"/>
              <a:t>1. ()</a:t>
            </a:r>
          </a:p>
          <a:p>
            <a:pPr marL="540000" lvl="1" indent="0" rtl="0" hangingPunct="0">
              <a:spcAft>
                <a:spcPts val="0"/>
              </a:spcAft>
              <a:buNone/>
            </a:pPr>
            <a:r>
              <a:rPr lang="en-US" sz="2000" dirty="0"/>
              <a:t>2. * / %</a:t>
            </a:r>
          </a:p>
          <a:p>
            <a:pPr marL="540000" lvl="1" indent="0" rtl="0" hangingPunct="0">
              <a:spcAft>
                <a:spcPts val="0"/>
              </a:spcAft>
              <a:buNone/>
            </a:pPr>
            <a:r>
              <a:rPr lang="en-US" sz="2000" dirty="0"/>
              <a:t>3. </a:t>
            </a:r>
            <a:r>
              <a:rPr lang="en-US" sz="2000" i="1" dirty="0"/>
              <a:t>+ -</a:t>
            </a:r>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a:t>Arithmetic Operators</a:t>
            </a:r>
          </a:p>
        </p:txBody>
      </p:sp>
    </p:spTree>
    <p:extLst>
      <p:ext uri="{BB962C8B-B14F-4D97-AF65-F5344CB8AC3E}">
        <p14:creationId xmlns:p14="http://schemas.microsoft.com/office/powerpoint/2010/main" val="3192633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504031" y="1570037"/>
            <a:ext cx="9072563" cy="5401663"/>
          </a:xfrm>
        </p:spPr>
        <p:txBody>
          <a:bodyPr/>
          <a:lstStyle/>
          <a:p>
            <a:pPr>
              <a:spcAft>
                <a:spcPts val="0"/>
              </a:spcAft>
            </a:pPr>
            <a:r>
              <a:rPr lang="en-US" sz="1600" dirty="0"/>
              <a:t>++a and a++ have the behavior of a = a + 1</a:t>
            </a:r>
          </a:p>
          <a:p>
            <a:pPr>
              <a:spcAft>
                <a:spcPts val="0"/>
              </a:spcAft>
            </a:pPr>
            <a:r>
              <a:rPr lang="en-US" sz="1600" dirty="0"/>
              <a:t>--a and a-- have the behavior of a = a – 1</a:t>
            </a:r>
          </a:p>
          <a:p>
            <a:pPr lvl="1"/>
            <a:r>
              <a:rPr lang="en-US" sz="1600" dirty="0"/>
              <a:t>++a </a:t>
            </a:r>
            <a:r>
              <a:rPr lang="en-US" sz="1600" dirty="0">
                <a:sym typeface="Wingdings" pitchFamily="2" charset="2"/>
              </a:rPr>
              <a:t></a:t>
            </a:r>
            <a:r>
              <a:rPr lang="en-US" sz="1600" dirty="0"/>
              <a:t> a is incremented BEFORE a is evaluated in the expression</a:t>
            </a:r>
          </a:p>
          <a:p>
            <a:pPr lvl="1"/>
            <a:r>
              <a:rPr lang="en-US" sz="1600" dirty="0"/>
              <a:t>--a </a:t>
            </a:r>
            <a:r>
              <a:rPr lang="en-US" sz="1600" dirty="0">
                <a:sym typeface="Wingdings" pitchFamily="2" charset="2"/>
              </a:rPr>
              <a:t></a:t>
            </a:r>
            <a:r>
              <a:rPr lang="en-US" sz="1600" dirty="0"/>
              <a:t> a is decremented BEFORE a is evaluated in the expression</a:t>
            </a:r>
          </a:p>
          <a:p>
            <a:pPr lvl="1"/>
            <a:r>
              <a:rPr lang="en-US" sz="1600" dirty="0"/>
              <a:t>a++ </a:t>
            </a:r>
            <a:r>
              <a:rPr lang="en-US" sz="1600" dirty="0">
                <a:sym typeface="Wingdings" pitchFamily="2" charset="2"/>
              </a:rPr>
              <a:t></a:t>
            </a:r>
            <a:r>
              <a:rPr lang="en-US" sz="1600" dirty="0"/>
              <a:t> a is incremented AFTER a is evaluated in the expression</a:t>
            </a:r>
          </a:p>
          <a:p>
            <a:pPr lvl="1"/>
            <a:r>
              <a:rPr lang="en-US" sz="1600" dirty="0"/>
              <a:t>a-- </a:t>
            </a:r>
            <a:r>
              <a:rPr lang="en-US" sz="1600" dirty="0">
                <a:sym typeface="Wingdings" pitchFamily="2" charset="2"/>
              </a:rPr>
              <a:t></a:t>
            </a:r>
            <a:r>
              <a:rPr lang="en-US" sz="1600" dirty="0"/>
              <a:t> a is decremented AFTER a is evaluated in the expression</a:t>
            </a:r>
          </a:p>
          <a:p>
            <a:pPr marL="540000" lvl="1" indent="0" algn="ctr">
              <a:spcAft>
                <a:spcPts val="0"/>
              </a:spcAft>
              <a:buNone/>
            </a:pPr>
            <a:r>
              <a:rPr lang="en-US" sz="1600" dirty="0"/>
              <a:t>In both examples below, the final value of a is 2</a:t>
            </a:r>
          </a:p>
          <a:p>
            <a:pPr lvl="1"/>
            <a:r>
              <a:rPr lang="en-US" sz="1600" b="1" dirty="0"/>
              <a:t>++a-- </a:t>
            </a:r>
            <a:r>
              <a:rPr lang="en-US" sz="1600" dirty="0">
                <a:sym typeface="Wingdings" pitchFamily="2" charset="2"/>
              </a:rPr>
              <a:t></a:t>
            </a:r>
            <a:r>
              <a:rPr lang="en-US" sz="1600" dirty="0"/>
              <a:t> compiler will accept, but behavior is undefined/inexact</a:t>
            </a:r>
          </a:p>
          <a:p>
            <a:pPr lvl="5"/>
            <a:r>
              <a:rPr lang="en-US" sz="1100" dirty="0"/>
              <a:t>(pick a compiler and roll the dice.)</a:t>
            </a:r>
          </a:p>
          <a:p>
            <a:pPr marL="540000" lvl="1" indent="0" algn="ctr">
              <a:spcAft>
                <a:spcPts val="0"/>
              </a:spcAft>
              <a:buNone/>
            </a:pPr>
            <a:endParaRPr lang="en-US" sz="2000" dirty="0"/>
          </a:p>
        </p:txBody>
      </p:sp>
      <p:sp>
        <p:nvSpPr>
          <p:cNvPr id="2" name="Title 1"/>
          <p:cNvSpPr>
            <a:spLocks noGrp="1"/>
          </p:cNvSpPr>
          <p:nvPr>
            <p:ph type="title"/>
          </p:nvPr>
        </p:nvSpPr>
        <p:spPr>
          <a:xfrm>
            <a:off x="504031" y="776127"/>
            <a:ext cx="9072563" cy="870110"/>
          </a:xfrm>
        </p:spPr>
        <p:txBody>
          <a:bodyPr>
            <a:normAutofit/>
          </a:bodyPr>
          <a:lstStyle/>
          <a:p>
            <a:pPr>
              <a:buNone/>
            </a:pPr>
            <a:r>
              <a:rPr lang="en-US" dirty="0"/>
              <a:t>Unary Operators</a:t>
            </a:r>
          </a:p>
        </p:txBody>
      </p:sp>
      <p:sp>
        <p:nvSpPr>
          <p:cNvPr id="4" name="TextBox 3"/>
          <p:cNvSpPr txBox="1"/>
          <p:nvPr/>
        </p:nvSpPr>
        <p:spPr>
          <a:xfrm>
            <a:off x="4964112" y="4922837"/>
            <a:ext cx="3124200" cy="2031325"/>
          </a:xfrm>
          <a:prstGeom prst="rect">
            <a:avLst/>
          </a:prstGeom>
          <a:solidFill>
            <a:schemeClr val="bg1">
              <a:lumMod val="75000"/>
            </a:schemeClr>
          </a:solidFill>
          <a:ln>
            <a:solidFill>
              <a:srgbClr val="FF0000"/>
            </a:solidFill>
          </a:ln>
        </p:spPr>
        <p:txBody>
          <a:bodyPr wrap="square" rtlCol="0">
            <a:spAutoFit/>
          </a:bodyPr>
          <a:lstStyle/>
          <a:p>
            <a:r>
              <a:rPr lang="en-US" b="1" dirty="0"/>
              <a:t>int main()  </a:t>
            </a:r>
          </a:p>
          <a:p>
            <a:r>
              <a:rPr lang="en-US" b="1" dirty="0"/>
              <a:t>{</a:t>
            </a:r>
          </a:p>
          <a:p>
            <a:r>
              <a:rPr lang="en-US" b="1" dirty="0"/>
              <a:t>    int a = 1;</a:t>
            </a:r>
          </a:p>
          <a:p>
            <a:r>
              <a:rPr lang="en-US" b="1" dirty="0"/>
              <a:t>    printf (“ a is %d”, a++);</a:t>
            </a:r>
          </a:p>
          <a:p>
            <a:r>
              <a:rPr lang="en-US" b="1" dirty="0"/>
              <a:t>    return 0; </a:t>
            </a:r>
          </a:p>
          <a:p>
            <a:r>
              <a:rPr lang="en-US" b="1" dirty="0"/>
              <a:t> }</a:t>
            </a:r>
          </a:p>
          <a:p>
            <a:r>
              <a:rPr lang="en-US" b="1" dirty="0"/>
              <a:t>/* 1 will be printed */</a:t>
            </a:r>
          </a:p>
        </p:txBody>
      </p:sp>
      <p:sp>
        <p:nvSpPr>
          <p:cNvPr id="5" name="TextBox 4"/>
          <p:cNvSpPr txBox="1"/>
          <p:nvPr/>
        </p:nvSpPr>
        <p:spPr>
          <a:xfrm>
            <a:off x="925512" y="4922837"/>
            <a:ext cx="3036888" cy="2031325"/>
          </a:xfrm>
          <a:prstGeom prst="rect">
            <a:avLst/>
          </a:prstGeom>
          <a:solidFill>
            <a:schemeClr val="bg1">
              <a:lumMod val="75000"/>
            </a:schemeClr>
          </a:solidFill>
          <a:ln>
            <a:solidFill>
              <a:srgbClr val="FF0000"/>
            </a:solidFill>
          </a:ln>
        </p:spPr>
        <p:txBody>
          <a:bodyPr wrap="square" rtlCol="0">
            <a:spAutoFit/>
          </a:bodyPr>
          <a:lstStyle/>
          <a:p>
            <a:r>
              <a:rPr lang="en-US" b="1" dirty="0"/>
              <a:t>int main()  </a:t>
            </a:r>
          </a:p>
          <a:p>
            <a:r>
              <a:rPr lang="en-US" b="1" dirty="0"/>
              <a:t>{</a:t>
            </a:r>
          </a:p>
          <a:p>
            <a:r>
              <a:rPr lang="en-US" b="1" dirty="0"/>
              <a:t>    int a = 1;</a:t>
            </a:r>
          </a:p>
          <a:p>
            <a:r>
              <a:rPr lang="en-US" b="1" dirty="0"/>
              <a:t>    printf (“ a is %d”, ++a);</a:t>
            </a:r>
          </a:p>
          <a:p>
            <a:r>
              <a:rPr lang="en-US" b="1" dirty="0"/>
              <a:t>    return 0;  </a:t>
            </a:r>
          </a:p>
          <a:p>
            <a:r>
              <a:rPr lang="en-US" b="1" dirty="0"/>
              <a:t>}</a:t>
            </a:r>
          </a:p>
          <a:p>
            <a:r>
              <a:rPr lang="en-US" b="1" dirty="0"/>
              <a:t>/* 2 will be printed  */</a:t>
            </a:r>
          </a:p>
        </p:txBody>
      </p:sp>
    </p:spTree>
    <p:extLst>
      <p:ext uri="{BB962C8B-B14F-4D97-AF65-F5344CB8AC3E}">
        <p14:creationId xmlns:p14="http://schemas.microsoft.com/office/powerpoint/2010/main" val="201003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solidFill>
                  <a:srgbClr val="00B050"/>
                </a:solidFill>
              </a:rPr>
              <a:t>lvalue</a:t>
            </a:r>
            <a:r>
              <a:rPr lang="en-US" dirty="0">
                <a:solidFill>
                  <a:srgbClr val="00B050"/>
                </a:solidFill>
              </a:rPr>
              <a:t>/</a:t>
            </a:r>
            <a:r>
              <a:rPr lang="en-US" dirty="0" err="1">
                <a:solidFill>
                  <a:srgbClr val="00B050"/>
                </a:solidFill>
              </a:rPr>
              <a:t>Lvalue</a:t>
            </a:r>
            <a:r>
              <a:rPr lang="en-US" dirty="0">
                <a:solidFill>
                  <a:srgbClr val="00B050"/>
                </a:solidFill>
              </a:rPr>
              <a:t>/L-value</a:t>
            </a:r>
            <a:r>
              <a:rPr lang="en-US" dirty="0"/>
              <a:t>: That operand found on the left side of the assignment operator.</a:t>
            </a:r>
          </a:p>
          <a:p>
            <a:pPr lvl="1"/>
            <a:r>
              <a:rPr lang="en-US" dirty="0">
                <a:solidFill>
                  <a:srgbClr val="FF0000"/>
                </a:solidFill>
              </a:rPr>
              <a:t>All </a:t>
            </a:r>
            <a:r>
              <a:rPr lang="en-US" dirty="0">
                <a:solidFill>
                  <a:srgbClr val="00B050"/>
                </a:solidFill>
              </a:rPr>
              <a:t>L-values</a:t>
            </a:r>
            <a:r>
              <a:rPr lang="en-US" dirty="0">
                <a:solidFill>
                  <a:srgbClr val="FF0000"/>
                </a:solidFill>
              </a:rPr>
              <a:t> must be modifiable since they are being assigned a value.</a:t>
            </a:r>
          </a:p>
          <a:p>
            <a:pPr lvl="1"/>
            <a:r>
              <a:rPr lang="en-US" dirty="0">
                <a:solidFill>
                  <a:srgbClr val="FF0000"/>
                </a:solidFill>
              </a:rPr>
              <a:t>X = 10;</a:t>
            </a:r>
          </a:p>
          <a:p>
            <a:r>
              <a:rPr lang="en-US" dirty="0" err="1">
                <a:solidFill>
                  <a:srgbClr val="0070C0"/>
                </a:solidFill>
              </a:rPr>
              <a:t>rvalue</a:t>
            </a:r>
            <a:r>
              <a:rPr lang="en-US" dirty="0">
                <a:solidFill>
                  <a:srgbClr val="0070C0"/>
                </a:solidFill>
              </a:rPr>
              <a:t>/</a:t>
            </a:r>
            <a:r>
              <a:rPr lang="en-US" dirty="0" err="1">
                <a:solidFill>
                  <a:srgbClr val="0070C0"/>
                </a:solidFill>
              </a:rPr>
              <a:t>Rvalue</a:t>
            </a:r>
            <a:r>
              <a:rPr lang="en-US" dirty="0">
                <a:solidFill>
                  <a:srgbClr val="0070C0"/>
                </a:solidFill>
              </a:rPr>
              <a:t>/R-value</a:t>
            </a:r>
            <a:r>
              <a:rPr lang="en-US" dirty="0"/>
              <a:t>: That expression found on the right side of the assignment operator.</a:t>
            </a:r>
          </a:p>
          <a:p>
            <a:pPr lvl="1"/>
            <a:r>
              <a:rPr lang="en-US" dirty="0">
                <a:solidFill>
                  <a:srgbClr val="0070C0"/>
                </a:solidFill>
              </a:rPr>
              <a:t>R-values</a:t>
            </a:r>
            <a:r>
              <a:rPr lang="en-US" dirty="0"/>
              <a:t> can be constants, expressions, be a return value from a function, etc.</a:t>
            </a:r>
          </a:p>
          <a:p>
            <a:pPr lvl="1"/>
            <a:r>
              <a:rPr lang="en-US" dirty="0" err="1"/>
              <a:t>int</a:t>
            </a:r>
            <a:r>
              <a:rPr lang="en-US" dirty="0"/>
              <a:t> y = z*x;</a:t>
            </a:r>
          </a:p>
          <a:p>
            <a:pPr lvl="1"/>
            <a:endParaRPr lang="en-US" dirty="0"/>
          </a:p>
        </p:txBody>
      </p:sp>
      <p:sp>
        <p:nvSpPr>
          <p:cNvPr id="4" name="Title 3"/>
          <p:cNvSpPr>
            <a:spLocks noGrp="1"/>
          </p:cNvSpPr>
          <p:nvPr>
            <p:ph type="title"/>
          </p:nvPr>
        </p:nvSpPr>
        <p:spPr/>
        <p:txBody>
          <a:bodyPr/>
          <a:lstStyle/>
          <a:p>
            <a:r>
              <a:rPr lang="en-US" dirty="0"/>
              <a:t>Terminology</a:t>
            </a:r>
          </a:p>
        </p:txBody>
      </p:sp>
    </p:spTree>
    <p:extLst>
      <p:ext uri="{BB962C8B-B14F-4D97-AF65-F5344CB8AC3E}">
        <p14:creationId xmlns:p14="http://schemas.microsoft.com/office/powerpoint/2010/main" val="152513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2" name="Title 1"/>
          <p:cNvSpPr txBox="1">
            <a:spLocks noGrp="1"/>
          </p:cNvSpPr>
          <p:nvPr>
            <p:ph type="title"/>
          </p:nvPr>
        </p:nvSpPr>
        <p:spPr>
          <a:xfrm>
            <a:off x="504031" y="776127"/>
            <a:ext cx="9072563" cy="793910"/>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a:t>Operators</a:t>
            </a:r>
          </a:p>
        </p:txBody>
      </p:sp>
      <p:pic>
        <p:nvPicPr>
          <p:cNvPr id="3" name="Picture 3"/>
          <p:cNvPicPr>
            <a:picLocks noChangeAspect="1"/>
          </p:cNvPicPr>
          <p:nvPr/>
        </p:nvPicPr>
        <p:blipFill rotWithShape="1">
          <a:blip r:embed="rId3">
            <a:lum/>
            <a:alphaModFix/>
          </a:blip>
          <a:srcRect l="1816" t="15662" r="2557" b="2631"/>
          <a:stretch/>
        </p:blipFill>
        <p:spPr>
          <a:xfrm>
            <a:off x="1001712" y="1545190"/>
            <a:ext cx="7581759" cy="5325448"/>
          </a:xfrm>
          <a:prstGeom prst="rect">
            <a:avLst/>
          </a:prstGeom>
          <a:noFill/>
          <a:ln>
            <a:noFill/>
          </a:ln>
        </p:spPr>
      </p:pic>
      <p:sp>
        <p:nvSpPr>
          <p:cNvPr id="5" name="Rectangle 4">
            <a:extLst>
              <a:ext uri="{FF2B5EF4-FFF2-40B4-BE49-F238E27FC236}">
                <a16:creationId xmlns:a16="http://schemas.microsoft.com/office/drawing/2014/main" id="{5384191B-DF92-481D-91F9-CC92544D22FB}"/>
              </a:ext>
            </a:extLst>
          </p:cNvPr>
          <p:cNvSpPr/>
          <p:nvPr/>
        </p:nvSpPr>
        <p:spPr>
          <a:xfrm>
            <a:off x="1001712" y="1951037"/>
            <a:ext cx="1981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37D9F6A-2E37-4BE8-8ACC-BE8299A68D31}"/>
              </a:ext>
            </a:extLst>
          </p:cNvPr>
          <p:cNvSpPr/>
          <p:nvPr/>
        </p:nvSpPr>
        <p:spPr>
          <a:xfrm>
            <a:off x="1001712" y="6545726"/>
            <a:ext cx="2362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80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int x = 0b1111;  x = 15</a:t>
            </a:r>
          </a:p>
          <a:p>
            <a:r>
              <a:rPr lang="en-US" dirty="0"/>
              <a:t>int y = 0b1110;  y = 14</a:t>
            </a:r>
          </a:p>
          <a:p>
            <a:r>
              <a:rPr lang="en-US" dirty="0"/>
              <a:t>int x = 15;</a:t>
            </a:r>
          </a:p>
          <a:p>
            <a:r>
              <a:rPr lang="en-US" dirty="0"/>
              <a:t>Int y = 14;</a:t>
            </a:r>
          </a:p>
          <a:p>
            <a:endParaRPr lang="en-US" dirty="0"/>
          </a:p>
          <a:p>
            <a:r>
              <a:rPr lang="en-US" dirty="0" err="1"/>
              <a:t>int</a:t>
            </a:r>
            <a:r>
              <a:rPr lang="en-US" dirty="0"/>
              <a:t> x = 15, y = 14;</a:t>
            </a:r>
          </a:p>
          <a:p>
            <a:r>
              <a:rPr lang="en-US" dirty="0">
                <a:highlight>
                  <a:srgbClr val="FFFF00"/>
                </a:highlight>
              </a:rPr>
              <a:t>x &amp; y </a:t>
            </a:r>
            <a:r>
              <a:rPr lang="en-US" dirty="0"/>
              <a:t>: bit wise operator</a:t>
            </a:r>
          </a:p>
          <a:p>
            <a:r>
              <a:rPr lang="en-US" dirty="0"/>
              <a:t>x &amp;&amp; y : true or false in </a:t>
            </a:r>
            <a:r>
              <a:rPr lang="en-US" b="1" dirty="0"/>
              <a:t>0</a:t>
            </a:r>
            <a:r>
              <a:rPr lang="en-US" dirty="0"/>
              <a:t> or </a:t>
            </a:r>
            <a:r>
              <a:rPr lang="en-US" b="1" dirty="0"/>
              <a:t>1</a:t>
            </a:r>
          </a:p>
          <a:p>
            <a:r>
              <a:rPr lang="en-US" dirty="0"/>
              <a:t>~x : 0000</a:t>
            </a:r>
          </a:p>
          <a:p>
            <a:r>
              <a:rPr lang="en-US" dirty="0" err="1"/>
              <a:t>int</a:t>
            </a:r>
            <a:r>
              <a:rPr lang="en-US" dirty="0"/>
              <a:t> *p;</a:t>
            </a:r>
          </a:p>
          <a:p>
            <a:r>
              <a:rPr lang="en-US" dirty="0"/>
              <a:t>x * y;</a:t>
            </a:r>
          </a:p>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70356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p:txBody>
          <a:bodyPr>
            <a:normAutofit fontScale="92500" lnSpcReduction="10000"/>
          </a:bodyPr>
          <a:lstStyle/>
          <a:p>
            <a:r>
              <a:rPr lang="en-US" sz="2400" dirty="0"/>
              <a:t>C operators can be classified according to the number of operands which they take.</a:t>
            </a:r>
          </a:p>
          <a:p>
            <a:r>
              <a:rPr lang="en-US" sz="2400" dirty="0"/>
              <a:t>C has unary operators, binary operators, and one ternary operator (the conditional operator </a:t>
            </a:r>
            <a:r>
              <a:rPr lang="en-US" sz="2400" b="1" dirty="0"/>
              <a:t>? : </a:t>
            </a:r>
            <a:r>
              <a:rPr lang="en-US" sz="2400" dirty="0"/>
              <a:t>)</a:t>
            </a:r>
          </a:p>
          <a:p>
            <a:r>
              <a:rPr lang="en-US" sz="2400" dirty="0"/>
              <a:t>The operands of C operators are expressions, which can be constants, variables, or expressions which contain one or more operators. </a:t>
            </a:r>
          </a:p>
          <a:p>
            <a:r>
              <a:rPr lang="en-US" sz="2400" dirty="0"/>
              <a:t>Expressions will always be </a:t>
            </a:r>
            <a:r>
              <a:rPr lang="en-US" sz="2400" i="1" dirty="0"/>
              <a:t>evaluated </a:t>
            </a:r>
            <a:r>
              <a:rPr lang="en-US" sz="2400" dirty="0"/>
              <a:t>by the code which the compiler generates; that is, an expression has </a:t>
            </a:r>
            <a:r>
              <a:rPr lang="en-US" sz="2400" b="1" dirty="0"/>
              <a:t>a value </a:t>
            </a:r>
            <a:r>
              <a:rPr lang="en-US" sz="2400" dirty="0"/>
              <a:t>(which has </a:t>
            </a:r>
            <a:r>
              <a:rPr lang="en-US" sz="2400" b="1" dirty="0"/>
              <a:t>a type</a:t>
            </a:r>
            <a:r>
              <a:rPr lang="en-US" sz="2400" dirty="0"/>
              <a:t>, of course).</a:t>
            </a:r>
          </a:p>
          <a:p>
            <a:r>
              <a:rPr lang="en-US" sz="2400" dirty="0"/>
              <a:t>There is a table of operators posted on Carmen which shows which operators are unary, binary or ternary, and the precedence and associativity of each operator (</a:t>
            </a:r>
            <a:r>
              <a:rPr lang="en-US" sz="2400" b="1" dirty="0"/>
              <a:t>precedence</a:t>
            </a:r>
            <a:r>
              <a:rPr lang="en-US" sz="2400" dirty="0"/>
              <a:t>/</a:t>
            </a:r>
            <a:r>
              <a:rPr lang="en-US" sz="2400" b="1" dirty="0"/>
              <a:t>associativity</a:t>
            </a:r>
            <a:r>
              <a:rPr lang="en-US" sz="2400" dirty="0"/>
              <a:t> covered below).</a:t>
            </a:r>
          </a:p>
        </p:txBody>
      </p:sp>
      <p:sp>
        <p:nvSpPr>
          <p:cNvPr id="2" name="Slide Number Placeholder 1"/>
          <p:cNvSpPr>
            <a:spLocks noGrp="1"/>
          </p:cNvSpPr>
          <p:nvPr>
            <p:ph type="sldNum" sz="quarter" idx="4294967295"/>
          </p:nvPr>
        </p:nvSpPr>
        <p:spPr>
          <a:xfrm>
            <a:off x="9533017" y="7063572"/>
            <a:ext cx="403225" cy="402483"/>
          </a:xfrm>
        </p:spPr>
        <p:txBody>
          <a:bodyPr/>
          <a:lstStyle/>
          <a:p>
            <a:fld id="{54E8E6B6-5530-47A9-B9B8-3C7DFF5C1929}" type="slidenum">
              <a:rPr smtClean="0">
                <a:solidFill>
                  <a:prstClr val="white"/>
                </a:solidFill>
              </a:rPr>
              <a:pPr/>
              <a:t>5</a:t>
            </a:fld>
            <a:r>
              <a:rPr>
                <a:solidFill>
                  <a:prstClr val="white"/>
                </a:solidFill>
              </a:rPr>
              <a:t> </a:t>
            </a:r>
            <a:endParaRPr dirty="0">
              <a:solidFill>
                <a:prstClr val="white"/>
              </a:solidFill>
            </a:endParaRPr>
          </a:p>
        </p:txBody>
      </p:sp>
      <p:sp>
        <p:nvSpPr>
          <p:cNvPr id="3" name="Title 2"/>
          <p:cNvSpPr>
            <a:spLocks noGrp="1"/>
          </p:cNvSpPr>
          <p:nvPr>
            <p:ph type="title"/>
          </p:nvPr>
        </p:nvSpPr>
        <p:spPr/>
        <p:txBody>
          <a:bodyPr/>
          <a:lstStyle/>
          <a:p>
            <a:r>
              <a:rPr lang="en-US" dirty="0"/>
              <a:t>Operators - continued</a:t>
            </a:r>
          </a:p>
        </p:txBody>
      </p:sp>
    </p:spTree>
    <p:extLst>
      <p:ext uri="{BB962C8B-B14F-4D97-AF65-F5344CB8AC3E}">
        <p14:creationId xmlns:p14="http://schemas.microsoft.com/office/powerpoint/2010/main" val="356988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p:txBody>
          <a:bodyPr>
            <a:normAutofit fontScale="92500" lnSpcReduction="20000"/>
          </a:bodyPr>
          <a:lstStyle/>
          <a:p>
            <a:r>
              <a:rPr lang="en-US" sz="2400" dirty="0"/>
              <a:t>Precedence refers to the relationship between two operators in terms of the order in which the operations are performed.</a:t>
            </a:r>
          </a:p>
          <a:p>
            <a:r>
              <a:rPr lang="en-US" sz="2400" dirty="0"/>
              <a:t>Precedence is a binary relation, that is, it is defined with respect to pairs of (adjacent) operators. Binary operators are adjacent if they have one operand in common; unary operators are adjacent if they have the same operand.</a:t>
            </a:r>
          </a:p>
          <a:p>
            <a:r>
              <a:rPr lang="en-US" sz="2400" dirty="0"/>
              <a:t>We can always enforce a precedence different from the precedence specified by the language for 2 operators by using parentheses, because operations inside parentheses are done first (Have the highest precedence).</a:t>
            </a:r>
          </a:p>
          <a:p>
            <a:r>
              <a:rPr lang="en-US" sz="2400" dirty="0"/>
              <a:t>If two adjacent operators have </a:t>
            </a:r>
            <a:r>
              <a:rPr lang="en-US" sz="2400" i="1" dirty="0"/>
              <a:t>the same precedence</a:t>
            </a:r>
            <a:r>
              <a:rPr lang="en-US" sz="2400" dirty="0"/>
              <a:t>, then </a:t>
            </a:r>
            <a:r>
              <a:rPr lang="en-US" sz="2400" b="1" i="1" dirty="0"/>
              <a:t>associativity</a:t>
            </a:r>
            <a:r>
              <a:rPr lang="en-US" sz="2400" dirty="0"/>
              <a:t> is relevant.</a:t>
            </a:r>
          </a:p>
          <a:p>
            <a:r>
              <a:rPr lang="en-US" sz="2400" b="1" dirty="0"/>
              <a:t>L-R associativity </a:t>
            </a:r>
            <a:r>
              <a:rPr lang="en-US" sz="2400" dirty="0"/>
              <a:t>means that the operation specified by the leftmost operator is done first, and then the one specified by the rightmost operator. R-L associativity, of course, means the opposite order.</a:t>
            </a:r>
          </a:p>
          <a:p>
            <a:r>
              <a:rPr lang="en-US" sz="2400" dirty="0"/>
              <a:t>++, (), and --, * and / , + and - </a:t>
            </a:r>
          </a:p>
        </p:txBody>
      </p:sp>
      <p:sp>
        <p:nvSpPr>
          <p:cNvPr id="3" name="Title 2"/>
          <p:cNvSpPr>
            <a:spLocks noGrp="1"/>
          </p:cNvSpPr>
          <p:nvPr>
            <p:ph type="title"/>
          </p:nvPr>
        </p:nvSpPr>
        <p:spPr/>
        <p:txBody>
          <a:bodyPr/>
          <a:lstStyle/>
          <a:p>
            <a:r>
              <a:rPr lang="en-US" dirty="0"/>
              <a:t>Precedence and Associativity</a:t>
            </a:r>
          </a:p>
        </p:txBody>
      </p:sp>
    </p:spTree>
    <p:extLst>
      <p:ext uri="{BB962C8B-B14F-4D97-AF65-F5344CB8AC3E}">
        <p14:creationId xmlns:p14="http://schemas.microsoft.com/office/powerpoint/2010/main" val="342771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p:txBody>
          <a:bodyPr>
            <a:normAutofit/>
          </a:bodyPr>
          <a:lstStyle/>
          <a:p>
            <a:pPr marL="108000" indent="0">
              <a:buNone/>
            </a:pPr>
            <a:r>
              <a:rPr lang="pt-BR" sz="1700" dirty="0"/>
              <a:t>#include &lt;stdio.h&gt;</a:t>
            </a:r>
          </a:p>
          <a:p>
            <a:pPr marL="108000" indent="0">
              <a:buNone/>
            </a:pPr>
            <a:r>
              <a:rPr lang="pt-BR" sz="1700" dirty="0"/>
              <a:t>/* program to show associativity of the “/” operator */</a:t>
            </a:r>
          </a:p>
          <a:p>
            <a:pPr marL="108000" indent="0">
              <a:buNone/>
            </a:pPr>
            <a:r>
              <a:rPr lang="pt-BR" sz="1700" dirty="0"/>
              <a:t>int main() {</a:t>
            </a:r>
          </a:p>
          <a:p>
            <a:pPr marL="108000" indent="0">
              <a:buNone/>
            </a:pPr>
            <a:r>
              <a:rPr lang="pt-BR" sz="1700" dirty="0"/>
              <a:t>    float num1;</a:t>
            </a:r>
          </a:p>
          <a:p>
            <a:pPr marL="108000" indent="0">
              <a:buNone/>
            </a:pPr>
            <a:r>
              <a:rPr lang="pt-BR" sz="1700" dirty="0"/>
              <a:t>    float num2; </a:t>
            </a:r>
          </a:p>
          <a:p>
            <a:pPr marL="108000" indent="0">
              <a:buNone/>
            </a:pPr>
            <a:r>
              <a:rPr lang="pt-BR" sz="1700" dirty="0"/>
              <a:t>    float num3;</a:t>
            </a:r>
          </a:p>
          <a:p>
            <a:pPr marL="108000" indent="0">
              <a:buNone/>
            </a:pPr>
            <a:r>
              <a:rPr lang="pt-BR" sz="1700" dirty="0"/>
              <a:t>    num1 = 2.0 / 1.0 / 2.0;</a:t>
            </a:r>
          </a:p>
          <a:p>
            <a:pPr marL="108000" indent="0">
              <a:buNone/>
            </a:pPr>
            <a:r>
              <a:rPr lang="pt-BR" sz="1700" dirty="0"/>
              <a:t>    num2 = (2.0 / 1.0) / 2.0;</a:t>
            </a:r>
          </a:p>
          <a:p>
            <a:pPr marL="108000" indent="0">
              <a:buNone/>
            </a:pPr>
            <a:r>
              <a:rPr lang="pt-BR" sz="1700" dirty="0"/>
              <a:t>    num3 = 2.0 / (1.0 / 2.0);</a:t>
            </a:r>
          </a:p>
          <a:p>
            <a:pPr marL="108000" indent="0">
              <a:buNone/>
            </a:pPr>
            <a:r>
              <a:rPr lang="pt-BR" sz="1700" dirty="0"/>
              <a:t>    printf("num1 is: %f \n", num1);</a:t>
            </a:r>
          </a:p>
          <a:p>
            <a:pPr marL="108000" indent="0">
              <a:buNone/>
            </a:pPr>
            <a:r>
              <a:rPr lang="pt-BR" sz="1700" dirty="0"/>
              <a:t>    printf("num2 is: %f \n", num2);	</a:t>
            </a:r>
          </a:p>
          <a:p>
            <a:pPr marL="108000" indent="0">
              <a:buNone/>
            </a:pPr>
            <a:r>
              <a:rPr lang="pt-BR" sz="1700" dirty="0"/>
              <a:t>    printf("num3 is: %f \n", num3);</a:t>
            </a:r>
          </a:p>
          <a:p>
            <a:pPr marL="108000" indent="0">
              <a:buNone/>
            </a:pPr>
            <a:r>
              <a:rPr lang="pt-BR" sz="1700" dirty="0"/>
              <a:t>}</a:t>
            </a:r>
          </a:p>
          <a:p>
            <a:r>
              <a:rPr lang="en-US" sz="2400" dirty="0"/>
              <a:t>What is printed?</a:t>
            </a:r>
          </a:p>
        </p:txBody>
      </p:sp>
      <p:sp>
        <p:nvSpPr>
          <p:cNvPr id="2" name="Slide Number Placeholder 1"/>
          <p:cNvSpPr>
            <a:spLocks noGrp="1"/>
          </p:cNvSpPr>
          <p:nvPr>
            <p:ph type="sldNum" sz="quarter" idx="4294967295"/>
          </p:nvPr>
        </p:nvSpPr>
        <p:spPr>
          <a:xfrm>
            <a:off x="9533017" y="7063572"/>
            <a:ext cx="403225" cy="402483"/>
          </a:xfrm>
        </p:spPr>
        <p:txBody>
          <a:bodyPr/>
          <a:lstStyle/>
          <a:p>
            <a:fld id="{54E8E6B6-5530-47A9-B9B8-3C7DFF5C1929}" type="slidenum">
              <a:rPr smtClean="0">
                <a:solidFill>
                  <a:prstClr val="white"/>
                </a:solidFill>
              </a:rPr>
              <a:pPr/>
              <a:t>7</a:t>
            </a:fld>
            <a:r>
              <a:rPr dirty="0">
                <a:solidFill>
                  <a:prstClr val="white"/>
                </a:solidFill>
              </a:rPr>
              <a:t> </a:t>
            </a:r>
          </a:p>
        </p:txBody>
      </p:sp>
      <p:sp>
        <p:nvSpPr>
          <p:cNvPr id="3" name="Title 2"/>
          <p:cNvSpPr>
            <a:spLocks noGrp="1"/>
          </p:cNvSpPr>
          <p:nvPr>
            <p:ph type="title"/>
          </p:nvPr>
        </p:nvSpPr>
        <p:spPr/>
        <p:txBody>
          <a:bodyPr/>
          <a:lstStyle/>
          <a:p>
            <a:r>
              <a:rPr lang="en-US" dirty="0"/>
              <a:t>Associativity</a:t>
            </a:r>
          </a:p>
        </p:txBody>
      </p:sp>
    </p:spTree>
    <p:extLst>
      <p:ext uri="{BB962C8B-B14F-4D97-AF65-F5344CB8AC3E}">
        <p14:creationId xmlns:p14="http://schemas.microsoft.com/office/powerpoint/2010/main" val="52510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p:txBody>
          <a:bodyPr>
            <a:normAutofit/>
          </a:bodyPr>
          <a:lstStyle/>
          <a:p>
            <a:pPr marL="108000" indent="0">
              <a:buNone/>
            </a:pPr>
            <a:r>
              <a:rPr lang="pt-BR" sz="1600" dirty="0"/>
              <a:t>#include &lt;stdio.h&gt;</a:t>
            </a:r>
          </a:p>
          <a:p>
            <a:pPr marL="108000" indent="0">
              <a:buNone/>
            </a:pPr>
            <a:r>
              <a:rPr lang="pt-BR" sz="1600" dirty="0"/>
              <a:t>/* program to show associativity of the “/” operator */</a:t>
            </a:r>
          </a:p>
          <a:p>
            <a:pPr marL="108000" indent="0">
              <a:buNone/>
            </a:pPr>
            <a:r>
              <a:rPr lang="pt-BR" sz="1600" dirty="0"/>
              <a:t>int main() {</a:t>
            </a:r>
          </a:p>
          <a:p>
            <a:pPr marL="108000" indent="0">
              <a:buNone/>
            </a:pPr>
            <a:r>
              <a:rPr lang="pt-BR" sz="1600" dirty="0"/>
              <a:t>    float num1;</a:t>
            </a:r>
          </a:p>
          <a:p>
            <a:pPr marL="108000" indent="0">
              <a:buNone/>
            </a:pPr>
            <a:r>
              <a:rPr lang="pt-BR" sz="1600" dirty="0"/>
              <a:t>    float num2; </a:t>
            </a:r>
          </a:p>
          <a:p>
            <a:pPr marL="108000" indent="0">
              <a:buNone/>
            </a:pPr>
            <a:r>
              <a:rPr lang="pt-BR" sz="1600" dirty="0"/>
              <a:t>    float num3;</a:t>
            </a:r>
          </a:p>
          <a:p>
            <a:pPr marL="108000" indent="0">
              <a:buNone/>
            </a:pPr>
            <a:r>
              <a:rPr lang="pt-BR" sz="1600" dirty="0"/>
              <a:t>    num1 = 2.0 / 1.0 / 2.0;</a:t>
            </a:r>
          </a:p>
          <a:p>
            <a:pPr marL="108000" indent="0">
              <a:buNone/>
            </a:pPr>
            <a:r>
              <a:rPr lang="pt-BR" sz="1600" dirty="0"/>
              <a:t>    num2 = (2.0 / 1.0) / 2.0;</a:t>
            </a:r>
          </a:p>
          <a:p>
            <a:pPr marL="108000" indent="0">
              <a:buNone/>
            </a:pPr>
            <a:r>
              <a:rPr lang="pt-BR" sz="1600" dirty="0"/>
              <a:t>    num3 = 2.0 / (1.0 / 2.0);</a:t>
            </a:r>
          </a:p>
          <a:p>
            <a:pPr marL="108000" indent="0">
              <a:buNone/>
            </a:pPr>
            <a:r>
              <a:rPr lang="pt-BR" sz="1600" dirty="0"/>
              <a:t>    printf("num1 is: %f \n", num1);	/* </a:t>
            </a:r>
            <a:r>
              <a:rPr lang="en-US" sz="1600" dirty="0"/>
              <a:t>num1 is: 1.000000 	*/</a:t>
            </a:r>
            <a:endParaRPr lang="pt-BR" sz="1600" dirty="0"/>
          </a:p>
          <a:p>
            <a:pPr marL="108000" indent="0">
              <a:buNone/>
            </a:pPr>
            <a:r>
              <a:rPr lang="pt-BR" sz="1600" dirty="0"/>
              <a:t>    printf("num2 is: %f \n", num2);		</a:t>
            </a:r>
          </a:p>
          <a:p>
            <a:pPr marL="108000" indent="0">
              <a:buNone/>
            </a:pPr>
            <a:r>
              <a:rPr lang="pt-BR" sz="1600" dirty="0"/>
              <a:t>    printf("num3 is: %f \n", num3);	</a:t>
            </a:r>
          </a:p>
          <a:p>
            <a:pPr marL="108000" indent="0">
              <a:buNone/>
            </a:pPr>
            <a:r>
              <a:rPr lang="pt-BR" sz="1600" dirty="0"/>
              <a:t>}</a:t>
            </a:r>
          </a:p>
        </p:txBody>
      </p:sp>
      <p:sp>
        <p:nvSpPr>
          <p:cNvPr id="2" name="Slide Number Placeholder 1"/>
          <p:cNvSpPr>
            <a:spLocks noGrp="1"/>
          </p:cNvSpPr>
          <p:nvPr>
            <p:ph type="sldNum" sz="quarter" idx="4294967295"/>
          </p:nvPr>
        </p:nvSpPr>
        <p:spPr>
          <a:xfrm>
            <a:off x="9533017" y="7063572"/>
            <a:ext cx="403225" cy="402483"/>
          </a:xfrm>
        </p:spPr>
        <p:txBody>
          <a:bodyPr/>
          <a:lstStyle/>
          <a:p>
            <a:fld id="{54E8E6B6-5530-47A9-B9B8-3C7DFF5C1929}" type="slidenum">
              <a:rPr smtClean="0">
                <a:solidFill>
                  <a:prstClr val="white"/>
                </a:solidFill>
              </a:rPr>
              <a:pPr/>
              <a:t>8</a:t>
            </a:fld>
            <a:r>
              <a:rPr dirty="0">
                <a:solidFill>
                  <a:prstClr val="white"/>
                </a:solidFill>
              </a:rPr>
              <a:t> </a:t>
            </a:r>
          </a:p>
        </p:txBody>
      </p:sp>
      <p:sp>
        <p:nvSpPr>
          <p:cNvPr id="3" name="Title 2"/>
          <p:cNvSpPr>
            <a:spLocks noGrp="1"/>
          </p:cNvSpPr>
          <p:nvPr>
            <p:ph type="title"/>
          </p:nvPr>
        </p:nvSpPr>
        <p:spPr/>
        <p:txBody>
          <a:bodyPr/>
          <a:lstStyle/>
          <a:p>
            <a:r>
              <a:rPr lang="en-US" dirty="0"/>
              <a:t>Associativity</a:t>
            </a:r>
          </a:p>
        </p:txBody>
      </p:sp>
    </p:spTree>
    <p:extLst>
      <p:ext uri="{BB962C8B-B14F-4D97-AF65-F5344CB8AC3E}">
        <p14:creationId xmlns:p14="http://schemas.microsoft.com/office/powerpoint/2010/main" val="279827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a:xfrm>
            <a:off x="504031" y="1493837"/>
            <a:ext cx="9072563" cy="5791200"/>
          </a:xfrm>
        </p:spPr>
        <p:txBody>
          <a:bodyPr>
            <a:normAutofit/>
          </a:bodyPr>
          <a:lstStyle/>
          <a:p>
            <a:pPr marL="108000" indent="0">
              <a:buNone/>
            </a:pPr>
            <a:r>
              <a:rPr lang="pt-BR" sz="1600" dirty="0"/>
              <a:t>#include &lt;stdio.h&gt;</a:t>
            </a:r>
          </a:p>
          <a:p>
            <a:pPr marL="108000" indent="0">
              <a:buNone/>
            </a:pPr>
            <a:r>
              <a:rPr lang="pt-BR" sz="1600" dirty="0"/>
              <a:t>/* program to show associativity of the “/” operator */</a:t>
            </a:r>
          </a:p>
          <a:p>
            <a:pPr marL="108000" indent="0">
              <a:buNone/>
            </a:pPr>
            <a:r>
              <a:rPr lang="pt-BR" sz="1600" dirty="0"/>
              <a:t>int main() {</a:t>
            </a:r>
          </a:p>
          <a:p>
            <a:pPr marL="108000" indent="0">
              <a:buNone/>
            </a:pPr>
            <a:r>
              <a:rPr lang="pt-BR" sz="1600" dirty="0"/>
              <a:t>    float num1;</a:t>
            </a:r>
          </a:p>
          <a:p>
            <a:pPr marL="108000" indent="0">
              <a:buNone/>
            </a:pPr>
            <a:r>
              <a:rPr lang="pt-BR" sz="1600" dirty="0"/>
              <a:t>    float num2; </a:t>
            </a:r>
          </a:p>
          <a:p>
            <a:pPr marL="108000" indent="0">
              <a:buNone/>
            </a:pPr>
            <a:r>
              <a:rPr lang="pt-BR" sz="1600" dirty="0"/>
              <a:t>    float num3;</a:t>
            </a:r>
          </a:p>
          <a:p>
            <a:pPr marL="108000" indent="0">
              <a:buNone/>
            </a:pPr>
            <a:r>
              <a:rPr lang="pt-BR" sz="1600" dirty="0"/>
              <a:t>    num1 = 2.0 / 1.0 / 2.0;</a:t>
            </a:r>
          </a:p>
          <a:p>
            <a:pPr marL="108000" indent="0">
              <a:buNone/>
            </a:pPr>
            <a:r>
              <a:rPr lang="pt-BR" sz="1600" dirty="0"/>
              <a:t>    num2 = (2.0 / 1.0) / 2.0;</a:t>
            </a:r>
          </a:p>
          <a:p>
            <a:pPr marL="108000" indent="0">
              <a:buNone/>
            </a:pPr>
            <a:r>
              <a:rPr lang="pt-BR" sz="1600" dirty="0"/>
              <a:t>    num3 = 2.0 / (1.0 / 2.0);</a:t>
            </a:r>
          </a:p>
          <a:p>
            <a:pPr marL="108000" indent="0">
              <a:buNone/>
            </a:pPr>
            <a:r>
              <a:rPr lang="pt-BR" sz="1600" dirty="0"/>
              <a:t>    printf("num1 is: %f \n", num1);	/*   </a:t>
            </a:r>
            <a:r>
              <a:rPr lang="en-US" sz="1600" dirty="0"/>
              <a:t>num1 is: 1.000000 	*/</a:t>
            </a:r>
            <a:endParaRPr lang="pt-BR" sz="1600" dirty="0"/>
          </a:p>
          <a:p>
            <a:pPr marL="108000" indent="0">
              <a:buNone/>
            </a:pPr>
            <a:r>
              <a:rPr lang="pt-BR" sz="1600" dirty="0"/>
              <a:t>    printf("num2 is: %f \n", num2);	/*   </a:t>
            </a:r>
            <a:r>
              <a:rPr lang="en-US" sz="1600" dirty="0"/>
              <a:t>num2 is: 1.000000 </a:t>
            </a:r>
          </a:p>
          <a:p>
            <a:pPr marL="108000" indent="0">
              <a:buNone/>
            </a:pPr>
            <a:r>
              <a:rPr lang="en-US" sz="1600" dirty="0"/>
              <a:t>					Result with L-R associativity */</a:t>
            </a:r>
          </a:p>
          <a:p>
            <a:pPr marL="108000" indent="0">
              <a:buNone/>
            </a:pPr>
            <a:endParaRPr lang="pt-BR" sz="1600" dirty="0"/>
          </a:p>
          <a:p>
            <a:pPr marL="108000" indent="0">
              <a:buNone/>
            </a:pPr>
            <a:r>
              <a:rPr lang="pt-BR" sz="1600" dirty="0"/>
              <a:t>    printf("num3 is: %f \n", num3);	</a:t>
            </a:r>
          </a:p>
          <a:p>
            <a:pPr marL="108000" indent="0">
              <a:buNone/>
            </a:pPr>
            <a:r>
              <a:rPr lang="pt-BR" sz="1600" dirty="0"/>
              <a:t>}</a:t>
            </a:r>
          </a:p>
        </p:txBody>
      </p:sp>
      <p:sp>
        <p:nvSpPr>
          <p:cNvPr id="2" name="Slide Number Placeholder 1"/>
          <p:cNvSpPr>
            <a:spLocks noGrp="1"/>
          </p:cNvSpPr>
          <p:nvPr>
            <p:ph type="sldNum" sz="quarter" idx="4294967295"/>
          </p:nvPr>
        </p:nvSpPr>
        <p:spPr>
          <a:xfrm>
            <a:off x="9533017" y="7063572"/>
            <a:ext cx="403225" cy="402483"/>
          </a:xfrm>
        </p:spPr>
        <p:txBody>
          <a:bodyPr/>
          <a:lstStyle/>
          <a:p>
            <a:fld id="{54E8E6B6-5530-47A9-B9B8-3C7DFF5C1929}" type="slidenum">
              <a:rPr smtClean="0">
                <a:solidFill>
                  <a:prstClr val="white"/>
                </a:solidFill>
              </a:rPr>
              <a:pPr/>
              <a:t>9</a:t>
            </a:fld>
            <a:r>
              <a:rPr dirty="0">
                <a:solidFill>
                  <a:prstClr val="white"/>
                </a:solidFill>
              </a:rPr>
              <a:t> </a:t>
            </a:r>
          </a:p>
        </p:txBody>
      </p:sp>
      <p:sp>
        <p:nvSpPr>
          <p:cNvPr id="3" name="Title 2"/>
          <p:cNvSpPr>
            <a:spLocks noGrp="1"/>
          </p:cNvSpPr>
          <p:nvPr>
            <p:ph type="title"/>
          </p:nvPr>
        </p:nvSpPr>
        <p:spPr>
          <a:xfrm>
            <a:off x="468312" y="350837"/>
            <a:ext cx="9072563" cy="1259946"/>
          </a:xfrm>
        </p:spPr>
        <p:txBody>
          <a:bodyPr/>
          <a:lstStyle/>
          <a:p>
            <a:r>
              <a:rPr lang="en-US" dirty="0"/>
              <a:t>Associativity</a:t>
            </a:r>
          </a:p>
        </p:txBody>
      </p:sp>
    </p:spTree>
    <p:extLst>
      <p:ext uri="{BB962C8B-B14F-4D97-AF65-F5344CB8AC3E}">
        <p14:creationId xmlns:p14="http://schemas.microsoft.com/office/powerpoint/2010/main" val="750794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15147</TotalTime>
  <Words>2354</Words>
  <Application>Microsoft Office PowerPoint</Application>
  <PresentationFormat>Custom</PresentationFormat>
  <Paragraphs>243</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Arimo</vt:lpstr>
      <vt:lpstr>Calibri</vt:lpstr>
      <vt:lpstr>Lucida Sans Unicode</vt:lpstr>
      <vt:lpstr>StarSymbol</vt:lpstr>
      <vt:lpstr>Tinos</vt:lpstr>
      <vt:lpstr>Verdana</vt:lpstr>
      <vt:lpstr>Wingdings 2</vt:lpstr>
      <vt:lpstr>Wingdings 3</vt:lpstr>
      <vt:lpstr>Concourse</vt:lpstr>
      <vt:lpstr>CSE 2421</vt:lpstr>
      <vt:lpstr>Terminology</vt:lpstr>
      <vt:lpstr>Operators</vt:lpstr>
      <vt:lpstr>PowerPoint Presentation</vt:lpstr>
      <vt:lpstr>Operators - continued</vt:lpstr>
      <vt:lpstr>Precedence and Associativity</vt:lpstr>
      <vt:lpstr>Associativity</vt:lpstr>
      <vt:lpstr>Associativity</vt:lpstr>
      <vt:lpstr>Associativity</vt:lpstr>
      <vt:lpstr>Associativity</vt:lpstr>
      <vt:lpstr>Example for Precedence</vt:lpstr>
      <vt:lpstr>Example for Precedence</vt:lpstr>
      <vt:lpstr>Example for Precedence</vt:lpstr>
      <vt:lpstr>Example for Precedence (continued)</vt:lpstr>
      <vt:lpstr>Does parens change b++???</vt:lpstr>
      <vt:lpstr>Assignment Operator</vt:lpstr>
      <vt:lpstr>The $20 Million Bug Expert C Programming:Deep C Secrets, Peter Van Der Linden</vt:lpstr>
      <vt:lpstr>Arithmetic Operators</vt:lpstr>
      <vt:lpstr>Unary Operators</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Preston, Stephanie S</dc:creator>
  <cp:lastModifiedBy>Mohammad AbuShattal</cp:lastModifiedBy>
  <cp:revision>355</cp:revision>
  <cp:lastPrinted>2019-01-17T13:35:09Z</cp:lastPrinted>
  <dcterms:created xsi:type="dcterms:W3CDTF">2013-07-15T19:45:16Z</dcterms:created>
  <dcterms:modified xsi:type="dcterms:W3CDTF">2022-01-26T23:15:19Z</dcterms:modified>
</cp:coreProperties>
</file>