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34"/>
  </p:notesMasterIdLst>
  <p:handoutMasterIdLst>
    <p:handoutMasterId r:id="rId35"/>
  </p:handoutMasterIdLst>
  <p:sldIdLst>
    <p:sldId id="300" r:id="rId2"/>
    <p:sldId id="474" r:id="rId3"/>
    <p:sldId id="475" r:id="rId4"/>
    <p:sldId id="459" r:id="rId5"/>
    <p:sldId id="476" r:id="rId6"/>
    <p:sldId id="478" r:id="rId7"/>
    <p:sldId id="460" r:id="rId8"/>
    <p:sldId id="461" r:id="rId9"/>
    <p:sldId id="462" r:id="rId10"/>
    <p:sldId id="463" r:id="rId11"/>
    <p:sldId id="464" r:id="rId12"/>
    <p:sldId id="465" r:id="rId13"/>
    <p:sldId id="466" r:id="rId14"/>
    <p:sldId id="467" r:id="rId15"/>
    <p:sldId id="477" r:id="rId16"/>
    <p:sldId id="480" r:id="rId17"/>
    <p:sldId id="468" r:id="rId18"/>
    <p:sldId id="395" r:id="rId19"/>
    <p:sldId id="396" r:id="rId20"/>
    <p:sldId id="469" r:id="rId21"/>
    <p:sldId id="479" r:id="rId22"/>
    <p:sldId id="470" r:id="rId23"/>
    <p:sldId id="397" r:id="rId24"/>
    <p:sldId id="398" r:id="rId25"/>
    <p:sldId id="451" r:id="rId26"/>
    <p:sldId id="453" r:id="rId27"/>
    <p:sldId id="454" r:id="rId28"/>
    <p:sldId id="401" r:id="rId29"/>
    <p:sldId id="402" r:id="rId30"/>
    <p:sldId id="403" r:id="rId31"/>
    <p:sldId id="443" r:id="rId32"/>
    <p:sldId id="472" r:id="rId33"/>
  </p:sldIdLst>
  <p:sldSz cx="10080625" cy="7559675"/>
  <p:notesSz cx="7315200" cy="9601200"/>
  <p:defaultTextStyle>
    <a:defPPr>
      <a:defRPr lang="en-US"/>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6"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1" algn="l" defTabSz="91430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0" autoAdjust="0"/>
    <p:restoredTop sz="94162" autoAdjust="0"/>
  </p:normalViewPr>
  <p:slideViewPr>
    <p:cSldViewPr>
      <p:cViewPr varScale="1">
        <p:scale>
          <a:sx n="60" d="100"/>
          <a:sy n="60" d="100"/>
        </p:scale>
        <p:origin x="1348" y="60"/>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174438" cy="479716"/>
          </a:xfrm>
          <a:prstGeom prst="rect">
            <a:avLst/>
          </a:prstGeom>
          <a:noFill/>
          <a:ln>
            <a:noFill/>
          </a:ln>
        </p:spPr>
        <p:txBody>
          <a:bodyPr vert="horz" wrap="none" lIns="85371" tIns="42686" rIns="85371" bIns="42686" anchorCtr="0" compatLnSpc="0"/>
          <a:lstStyle/>
          <a:p>
            <a:pPr hangingPunct="0">
              <a:defRPr sz="1400"/>
            </a:pPr>
            <a:endParaRPr lang="en-US" sz="1300">
              <a:latin typeface="Arimo" pitchFamily="18"/>
              <a:ea typeface="DejaVu Sans" pitchFamily="2"/>
              <a:cs typeface="Lohit Hindi" pitchFamily="2"/>
            </a:endParaRPr>
          </a:p>
        </p:txBody>
      </p:sp>
      <p:sp>
        <p:nvSpPr>
          <p:cNvPr id="3" name="Date Placeholder 2"/>
          <p:cNvSpPr txBox="1">
            <a:spLocks noGrp="1"/>
          </p:cNvSpPr>
          <p:nvPr>
            <p:ph type="dt" sz="quarter" idx="1"/>
          </p:nvPr>
        </p:nvSpPr>
        <p:spPr>
          <a:xfrm>
            <a:off x="4140423" y="0"/>
            <a:ext cx="3174438" cy="479716"/>
          </a:xfrm>
          <a:prstGeom prst="rect">
            <a:avLst/>
          </a:prstGeom>
          <a:noFill/>
          <a:ln>
            <a:noFill/>
          </a:ln>
        </p:spPr>
        <p:txBody>
          <a:bodyPr vert="horz" wrap="none" lIns="85371" tIns="42686" rIns="85371" bIns="42686" anchorCtr="0" compatLnSpc="0"/>
          <a:lstStyle/>
          <a:p>
            <a:pPr algn="r" hangingPunct="0">
              <a:defRPr sz="1400"/>
            </a:pPr>
            <a:endParaRPr lang="en-US" sz="1300">
              <a:latin typeface="Arimo" pitchFamily="18"/>
              <a:ea typeface="DejaVu Sans" pitchFamily="2"/>
              <a:cs typeface="Lohit Hindi" pitchFamily="2"/>
            </a:endParaRPr>
          </a:p>
        </p:txBody>
      </p:sp>
      <p:sp>
        <p:nvSpPr>
          <p:cNvPr id="4" name="Footer Placeholder 3"/>
          <p:cNvSpPr txBox="1">
            <a:spLocks noGrp="1"/>
          </p:cNvSpPr>
          <p:nvPr>
            <p:ph type="ftr" sz="quarter" idx="2"/>
          </p:nvPr>
        </p:nvSpPr>
        <p:spPr>
          <a:xfrm>
            <a:off x="0" y="9121140"/>
            <a:ext cx="3174438" cy="479716"/>
          </a:xfrm>
          <a:prstGeom prst="rect">
            <a:avLst/>
          </a:prstGeom>
          <a:noFill/>
          <a:ln>
            <a:noFill/>
          </a:ln>
        </p:spPr>
        <p:txBody>
          <a:bodyPr vert="horz" wrap="none" lIns="85371" tIns="42686" rIns="85371" bIns="42686" anchor="b" anchorCtr="0" compatLnSpc="0"/>
          <a:lstStyle/>
          <a:p>
            <a:pPr hangingPunct="0">
              <a:defRPr sz="1400"/>
            </a:pPr>
            <a:endParaRPr lang="en-US" sz="1300">
              <a:latin typeface="Arimo" pitchFamily="18"/>
              <a:ea typeface="DejaVu Sans" pitchFamily="2"/>
              <a:cs typeface="Lohit Hindi" pitchFamily="2"/>
            </a:endParaRPr>
          </a:p>
        </p:txBody>
      </p:sp>
      <p:sp>
        <p:nvSpPr>
          <p:cNvPr id="5" name="Slide Number Placeholder 4"/>
          <p:cNvSpPr txBox="1">
            <a:spLocks noGrp="1"/>
          </p:cNvSpPr>
          <p:nvPr>
            <p:ph type="sldNum" sz="quarter" idx="3"/>
          </p:nvPr>
        </p:nvSpPr>
        <p:spPr>
          <a:xfrm>
            <a:off x="4140423" y="9121140"/>
            <a:ext cx="3174438" cy="479716"/>
          </a:xfrm>
          <a:prstGeom prst="rect">
            <a:avLst/>
          </a:prstGeom>
          <a:noFill/>
          <a:ln>
            <a:noFill/>
          </a:ln>
        </p:spPr>
        <p:txBody>
          <a:bodyPr vert="horz" wrap="none" lIns="85371" tIns="42686" rIns="85371" bIns="42686" anchor="b" anchorCtr="0" compatLnSpc="0"/>
          <a:lstStyle/>
          <a:p>
            <a:pPr algn="r" hangingPunct="0">
              <a:defRPr sz="1400"/>
            </a:pPr>
            <a:fld id="{DC98ABF2-9C9E-4CDD-BEE1-A7FE95BE8256}" type="slidenum">
              <a:pPr algn="r" hangingPunct="0">
                <a:defRPr sz="1400"/>
              </a:pPr>
              <a:t>‹#›</a:t>
            </a:fld>
            <a:endParaRPr lang="en-US" sz="1300">
              <a:latin typeface="Arimo" pitchFamily="18"/>
              <a:ea typeface="DejaVu Sans" pitchFamily="2"/>
              <a:cs typeface="Lohit Hindi" pitchFamily="2"/>
            </a:endParaRPr>
          </a:p>
        </p:txBody>
      </p:sp>
    </p:spTree>
    <p:extLst>
      <p:ext uri="{BB962C8B-B14F-4D97-AF65-F5344CB8AC3E}">
        <p14:creationId xmlns:p14="http://schemas.microsoft.com/office/powerpoint/2010/main" val="869364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57300" y="728663"/>
            <a:ext cx="4800600" cy="3600450"/>
          </a:xfrm>
          <a:prstGeom prst="rect">
            <a:avLst/>
          </a:prstGeom>
          <a:noFill/>
          <a:ln>
            <a:noFill/>
            <a:prstDash val="solid"/>
          </a:ln>
        </p:spPr>
      </p:sp>
      <p:sp>
        <p:nvSpPr>
          <p:cNvPr id="3" name="Notes Placeholder 2"/>
          <p:cNvSpPr txBox="1">
            <a:spLocks noGrp="1"/>
          </p:cNvSpPr>
          <p:nvPr>
            <p:ph type="body" sz="quarter" idx="3"/>
          </p:nvPr>
        </p:nvSpPr>
        <p:spPr>
          <a:xfrm>
            <a:off x="731519" y="4560398"/>
            <a:ext cx="5851821" cy="4320196"/>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174438" cy="479716"/>
          </a:xfrm>
          <a:prstGeom prst="rect">
            <a:avLst/>
          </a:prstGeom>
          <a:noFill/>
          <a:ln>
            <a:noFill/>
          </a:ln>
        </p:spPr>
        <p:txBody>
          <a:bodyPr lIns="0" tIns="0" rIns="0" bIns="0" anchorCtr="0"/>
          <a:lstStyle>
            <a:lvl1pPr lvl="0" rtl="0" hangingPunct="0">
              <a:buNone/>
              <a:tabLst/>
              <a:defRPr lang="en-US" sz="1300" kern="1200">
                <a:latin typeface="Tinos"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140423" y="0"/>
            <a:ext cx="3174438" cy="479716"/>
          </a:xfrm>
          <a:prstGeom prst="rect">
            <a:avLst/>
          </a:prstGeom>
          <a:noFill/>
          <a:ln>
            <a:noFill/>
          </a:ln>
        </p:spPr>
        <p:txBody>
          <a:bodyPr lIns="0" tIns="0" rIns="0" bIns="0" anchorCtr="0"/>
          <a:lstStyle>
            <a:lvl1pPr lvl="0" algn="r" rtl="0" hangingPunct="0">
              <a:buNone/>
              <a:tabLst/>
              <a:defRPr lang="en-US" sz="1300" kern="1200">
                <a:latin typeface="Tinos"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9121140"/>
            <a:ext cx="3174438" cy="479716"/>
          </a:xfrm>
          <a:prstGeom prst="rect">
            <a:avLst/>
          </a:prstGeom>
          <a:noFill/>
          <a:ln>
            <a:noFill/>
          </a:ln>
        </p:spPr>
        <p:txBody>
          <a:bodyPr lIns="0" tIns="0" rIns="0" bIns="0" anchor="b" anchorCtr="0"/>
          <a:lstStyle>
            <a:lvl1pPr lvl="0" rtl="0" hangingPunct="0">
              <a:buNone/>
              <a:tabLst/>
              <a:defRPr lang="en-US" sz="1300" kern="1200">
                <a:latin typeface="Tinos"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140423" y="9121140"/>
            <a:ext cx="3174438" cy="479716"/>
          </a:xfrm>
          <a:prstGeom prst="rect">
            <a:avLst/>
          </a:prstGeom>
          <a:noFill/>
          <a:ln>
            <a:noFill/>
          </a:ln>
        </p:spPr>
        <p:txBody>
          <a:bodyPr lIns="0" tIns="0" rIns="0" bIns="0" anchor="b" anchorCtr="0"/>
          <a:lstStyle>
            <a:lvl1pPr lvl="0" algn="r" rtl="0" hangingPunct="0">
              <a:buNone/>
              <a:tabLst/>
              <a:defRPr lang="en-US" sz="1300" kern="1200">
                <a:latin typeface="Tinos" pitchFamily="18"/>
                <a:ea typeface="DejaVu Sans" pitchFamily="2"/>
                <a:cs typeface="DejaVu Sans" pitchFamily="2"/>
              </a:defRPr>
            </a:lvl1pPr>
          </a:lstStyle>
          <a:p>
            <a:pPr lvl="0"/>
            <a:fld id="{2C2CB2A4-5DBD-44D5-A18E-E033BE28BEFC}" type="slidenum">
              <a:t>‹#›</a:t>
            </a:fld>
            <a:endParaRPr lang="en-US"/>
          </a:p>
        </p:txBody>
      </p:sp>
    </p:spTree>
    <p:extLst>
      <p:ext uri="{BB962C8B-B14F-4D97-AF65-F5344CB8AC3E}">
        <p14:creationId xmlns:p14="http://schemas.microsoft.com/office/powerpoint/2010/main" val="3655457321"/>
      </p:ext>
    </p:extLst>
  </p:cSld>
  <p:clrMap bg1="lt1" tx1="dk1" bg2="lt2" tx2="dk2" accent1="accent1" accent2="accent2" accent3="accent3" accent4="accent4" accent5="accent5" accent6="accent6" hlink="hlink" folHlink="folHlink"/>
  <p:notesStyle>
    <a:lvl1pPr marL="215978" marR="0" indent="-215978" rtl="0" hangingPunct="0">
      <a:tabLst/>
      <a:defRPr lang="en-US" sz="2000" b="0" i="0" u="none" strike="noStrike" kern="1200">
        <a:ln>
          <a:noFill/>
        </a:ln>
        <a:latin typeface="Arimo" pitchFamily="18"/>
      </a:defRPr>
    </a:lvl1pPr>
    <a:lvl2pPr marL="457152"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7" algn="l" defTabSz="914305" rtl="0" eaLnBrk="1" latinLnBrk="0" hangingPunct="1">
      <a:defRPr sz="1200" kern="1200">
        <a:solidFill>
          <a:schemeClr val="tx1"/>
        </a:solidFill>
        <a:latin typeface="+mn-lt"/>
        <a:ea typeface="+mn-ea"/>
        <a:cs typeface="+mn-cs"/>
      </a:defRPr>
    </a:lvl4pPr>
    <a:lvl5pPr marL="1828610" algn="l" defTabSz="914305" rtl="0" eaLnBrk="1" latinLnBrk="0" hangingPunct="1">
      <a:defRPr sz="1200" kern="1200">
        <a:solidFill>
          <a:schemeClr val="tx1"/>
        </a:solidFill>
        <a:latin typeface="+mn-lt"/>
        <a:ea typeface="+mn-ea"/>
        <a:cs typeface="+mn-cs"/>
      </a:defRPr>
    </a:lvl5pPr>
    <a:lvl6pPr marL="2285763" algn="l" defTabSz="914305" rtl="0" eaLnBrk="1" latinLnBrk="0" hangingPunct="1">
      <a:defRPr sz="1200" kern="1200">
        <a:solidFill>
          <a:schemeClr val="tx1"/>
        </a:solidFill>
        <a:latin typeface="+mn-lt"/>
        <a:ea typeface="+mn-ea"/>
        <a:cs typeface="+mn-cs"/>
      </a:defRPr>
    </a:lvl6pPr>
    <a:lvl7pPr marL="2742916"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1"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2C2CB2A4-5DBD-44D5-A18E-E033BE28BEFC}" type="slidenum">
              <a:rPr lang="en-US" smtClean="0"/>
              <a:t>8</a:t>
            </a:fld>
            <a:endParaRPr lang="en-US"/>
          </a:p>
        </p:txBody>
      </p:sp>
    </p:spTree>
    <p:extLst>
      <p:ext uri="{BB962C8B-B14F-4D97-AF65-F5344CB8AC3E}">
        <p14:creationId xmlns:p14="http://schemas.microsoft.com/office/powerpoint/2010/main" val="1245326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2C2CB2A4-5DBD-44D5-A18E-E033BE28BEFC}" type="slidenum">
              <a:rPr lang="en-US" smtClean="0"/>
              <a:t>18</a:t>
            </a:fld>
            <a:endParaRPr lang="en-US" dirty="0"/>
          </a:p>
        </p:txBody>
      </p:sp>
    </p:spTree>
    <p:extLst>
      <p:ext uri="{BB962C8B-B14F-4D97-AF65-F5344CB8AC3E}">
        <p14:creationId xmlns:p14="http://schemas.microsoft.com/office/powerpoint/2010/main" val="378426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2C2CB2A4-5DBD-44D5-A18E-E033BE28BEFC}" type="slidenum">
              <a:rPr lang="en-US" smtClean="0"/>
              <a:t>19</a:t>
            </a:fld>
            <a:endParaRPr lang="en-US"/>
          </a:p>
        </p:txBody>
      </p:sp>
    </p:spTree>
    <p:extLst>
      <p:ext uri="{BB962C8B-B14F-4D97-AF65-F5344CB8AC3E}">
        <p14:creationId xmlns:p14="http://schemas.microsoft.com/office/powerpoint/2010/main" val="3924684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2C2CB2A4-5DBD-44D5-A18E-E033BE28BEFC}" type="slidenum">
              <a:rPr lang="en-US" smtClean="0"/>
              <a:t>22</a:t>
            </a:fld>
            <a:endParaRPr lang="en-US"/>
          </a:p>
        </p:txBody>
      </p:sp>
    </p:spTree>
    <p:extLst>
      <p:ext uri="{BB962C8B-B14F-4D97-AF65-F5344CB8AC3E}">
        <p14:creationId xmlns:p14="http://schemas.microsoft.com/office/powerpoint/2010/main" val="429044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941027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11341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32903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141358"/>
            <a:ext cx="1008844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9" name="Title 8"/>
          <p:cNvSpPr>
            <a:spLocks noGrp="1"/>
          </p:cNvSpPr>
          <p:nvPr>
            <p:ph type="ctrTitle"/>
          </p:nvPr>
        </p:nvSpPr>
        <p:spPr>
          <a:xfrm>
            <a:off x="756047" y="1931918"/>
            <a:ext cx="8568531" cy="2016973"/>
          </a:xfrm>
        </p:spPr>
        <p:txBody>
          <a:bodyPr vert="horz" anchor="b">
            <a:normAutofit/>
            <a:scene3d>
              <a:camera prst="orthographicFront"/>
              <a:lightRig rig="soft" dir="t"/>
            </a:scene3d>
            <a:sp3d prstMaterial="softEdge">
              <a:bevelT w="25400" h="25400"/>
            </a:sp3d>
          </a:bodyPr>
          <a:lstStyle>
            <a:lvl1pPr algn="r">
              <a:defRPr sz="53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756047" y="3981128"/>
            <a:ext cx="8568531" cy="1322451"/>
          </a:xfrm>
        </p:spPr>
        <p:txBody>
          <a:bodyPr lIns="50397" rIns="50397"/>
          <a:lstStyle>
            <a:lvl1pPr marL="0" marR="70556" indent="0" algn="r">
              <a:buNone/>
              <a:defRPr>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extLst/>
          </a:lstStyle>
          <a:p>
            <a:r>
              <a:rPr kumimoji="0" lang="en-US"/>
              <a:t>Click to edit Master subtitle style</a:t>
            </a:r>
          </a:p>
        </p:txBody>
      </p:sp>
      <p:grpSp>
        <p:nvGrpSpPr>
          <p:cNvPr id="2" name="Group 1"/>
          <p:cNvGrpSpPr/>
          <p:nvPr/>
        </p:nvGrpSpPr>
        <p:grpSpPr>
          <a:xfrm>
            <a:off x="-4150" y="5459765"/>
            <a:ext cx="10084776" cy="2107723"/>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EAB0777-4C60-462E-A92C-CDAFD498799C}" type="datetimeFigureOut">
              <a:rPr lang="en-US" smtClean="0"/>
              <a:t>1/27/2022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9DE6EB8-52AB-45EA-A660-3E1EBFA729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504031" y="1632891"/>
            <a:ext cx="9072563" cy="483483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t> </a:t>
            </a:r>
            <a:fld id="{8844AE87-D569-4D12-9F12-E39C14486BC9}" type="slidenum">
              <a:rPr lang="en-US" smtClean="0">
                <a:solidFill>
                  <a:schemeClr val="bg1"/>
                </a:solidFill>
              </a:rPr>
              <a:pPr/>
              <a:t>‹#›</a:t>
            </a:fld>
            <a:endParaRPr lang="en-US" dirty="0">
              <a:solidFill>
                <a:schemeClr val="bg1"/>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5463"/>
            <a:ext cx="10080625" cy="71437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5049" y="302740"/>
            <a:ext cx="1959537" cy="616498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04031" y="302741"/>
            <a:ext cx="6972432" cy="616498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7D5F-53A9-48F3-85C8-ED3BC7E3199D}"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1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4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5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6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F37A17-4CCA-40D3-BFB3-CB8EAAB6D003}" type="datetime1">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7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9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0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1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2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3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5" name="Title 1"/>
          <p:cNvSpPr>
            <a:spLocks noGrp="1"/>
          </p:cNvSpPr>
          <p:nvPr>
            <p:ph type="title"/>
          </p:nvPr>
        </p:nvSpPr>
        <p:spPr>
          <a:xfrm>
            <a:off x="503999" y="301320"/>
            <a:ext cx="9071640" cy="978840"/>
          </a:xfrm>
        </p:spPr>
        <p:txBody>
          <a:bodyPr/>
          <a:lstStyle>
            <a:lvl1pPr>
              <a:buNone/>
              <a:defRPr/>
            </a:lvl1pPr>
          </a:lstStyle>
          <a:p>
            <a:r>
              <a:rPr lang="en-US" dirty="0"/>
              <a:t>Click to edit Master title style</a:t>
            </a:r>
          </a:p>
        </p:txBody>
      </p:sp>
      <p:sp>
        <p:nvSpPr>
          <p:cNvPr id="6"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29157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4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5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6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7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96370" y="1168136"/>
            <a:ext cx="8568531" cy="2015913"/>
          </a:xfrm>
        </p:spPr>
        <p:txBody>
          <a:bodyPr vert="horz" anchor="b">
            <a:normAutofit/>
            <a:scene3d>
              <a:camera prst="orthographicFront"/>
              <a:lightRig rig="soft" dir="t"/>
            </a:scene3d>
            <a:sp3d prstMaterial="softEdge">
              <a:bevelT w="25400" h="25400"/>
            </a:sp3d>
          </a:bodyPr>
          <a:lstStyle>
            <a:lvl1pPr algn="r">
              <a:buNone/>
              <a:defRPr sz="53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4324518" y="3231669"/>
            <a:ext cx="5040313" cy="1603745"/>
          </a:xfrm>
        </p:spPr>
        <p:txBody>
          <a:bodyPr lIns="100794" rIns="100794" anchor="t"/>
          <a:lstStyle>
            <a:lvl1pPr marL="0" indent="0" algn="l">
              <a:buNone/>
              <a:defRPr sz="25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7D5F-53A9-48F3-85C8-ED3BC7E3199D}" type="slidenum">
              <a:rPr lang="en-US" smtClean="0"/>
              <a:pPr/>
              <a:t>‹#›</a:t>
            </a:fld>
            <a:endParaRPr lang="en-US" dirty="0"/>
          </a:p>
        </p:txBody>
      </p:sp>
      <p:sp>
        <p:nvSpPr>
          <p:cNvPr id="7" name="Chevron 6"/>
          <p:cNvSpPr/>
          <p:nvPr/>
        </p:nvSpPr>
        <p:spPr>
          <a:xfrm>
            <a:off x="4009187"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l" eaLnBrk="1" latinLnBrk="0" hangingPunct="1"/>
            <a:endParaRPr kumimoji="0" lang="en-US"/>
          </a:p>
        </p:txBody>
      </p:sp>
      <p:sp>
        <p:nvSpPr>
          <p:cNvPr id="8" name="Chevron 7"/>
          <p:cNvSpPr/>
          <p:nvPr/>
        </p:nvSpPr>
        <p:spPr>
          <a:xfrm>
            <a:off x="3803676"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8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9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0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
        <p:nvSpPr>
          <p:cNvPr id="4" name="Slide Number Placeholder 3"/>
          <p:cNvSpPr>
            <a:spLocks noGrp="1"/>
          </p:cNvSpPr>
          <p:nvPr>
            <p:ph type="sldNum" sz="quarter" idx="12"/>
          </p:nvPr>
        </p:nvSpPr>
        <p:spPr>
          <a:xfrm>
            <a:off x="7326313"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12" name="Vertical Text Placeholder 2"/>
          <p:cNvSpPr>
            <a:spLocks noGrp="1"/>
          </p:cNvSpPr>
          <p:nvPr>
            <p:ph type="body" orient="vert" idx="1"/>
          </p:nvPr>
        </p:nvSpPr>
        <p:spPr>
          <a:xfrm>
            <a:off x="504000" y="1371599"/>
            <a:ext cx="9071640" cy="5386680"/>
          </a:xfrm>
          <a:prstGeom prst="rect">
            <a:avLst/>
          </a:prstGeom>
        </p:spPr>
        <p:txBody>
          <a:bodyPr vert="horz" lIns="91430" tIns="45716" rIns="91430" bIns="45716"/>
          <a:lstStyle>
            <a:lvl1pPr marL="565141" indent="-457152">
              <a:buFont typeface="Arial" pitchFamily="34" charset="0"/>
              <a:buChar char="•"/>
              <a:defRPr/>
            </a:lvl1pPr>
            <a:lvl2pPr marL="997096" indent="-457152">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txBox="1">
            <a:spLocks/>
          </p:cNvSpPr>
          <p:nvPr userDrawn="1"/>
        </p:nvSpPr>
        <p:spPr>
          <a:xfrm>
            <a:off x="540672" y="210197"/>
            <a:ext cx="9071640" cy="978840"/>
          </a:xfrm>
          <a:prstGeom prst="rect">
            <a:avLst/>
          </a:prstGeom>
        </p:spPr>
        <p:txBody>
          <a:bodyPr lIns="91430" tIns="45716" rIns="91430" bIns="45716"/>
          <a:lstStyle>
            <a:lvl1pPr marL="0" indent="0" algn="ctr" rtl="0" eaLnBrk="1" hangingPunct="1">
              <a:buFontTx/>
              <a:buNone/>
              <a:tabLst/>
              <a:defRPr lang="en-US" sz="4400" b="0" i="0" u="none" strike="noStrike" kern="1200">
                <a:ln>
                  <a:noFill/>
                </a:ln>
                <a:latin typeface="Arimo" pitchFamily="18"/>
              </a:defRPr>
            </a:lvl1pPr>
          </a:lstStyle>
          <a:p>
            <a:r>
              <a:rPr lang="en-US" dirty="0">
                <a:solidFill>
                  <a:sysClr val="windowText" lastClr="000000"/>
                </a:solidFill>
              </a:rPr>
              <a:t>Click to edit Master title style</a:t>
            </a:r>
          </a:p>
        </p:txBody>
      </p:sp>
    </p:spTree>
    <p:extLst>
      <p:ext uri="{BB962C8B-B14F-4D97-AF65-F5344CB8AC3E}">
        <p14:creationId xmlns:p14="http://schemas.microsoft.com/office/powerpoint/2010/main" val="7912218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
        <p:nvSpPr>
          <p:cNvPr id="4" name="Slide Number Placeholder 3"/>
          <p:cNvSpPr>
            <a:spLocks noGrp="1"/>
          </p:cNvSpPr>
          <p:nvPr>
            <p:ph type="sldNum" sz="quarter" idx="12"/>
          </p:nvPr>
        </p:nvSpPr>
        <p:spPr>
          <a:xfrm>
            <a:off x="7326313"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6" name="Vertical Text Placeholder 2"/>
          <p:cNvSpPr>
            <a:spLocks noGrp="1"/>
          </p:cNvSpPr>
          <p:nvPr>
            <p:ph type="body" orient="vert" idx="1"/>
          </p:nvPr>
        </p:nvSpPr>
        <p:spPr>
          <a:xfrm>
            <a:off x="504000" y="1371599"/>
            <a:ext cx="9071640" cy="5386680"/>
          </a:xfrm>
          <a:prstGeom prst="rect">
            <a:avLst/>
          </a:prstGeom>
        </p:spPr>
        <p:txBody>
          <a:bodyPr vert="horz" lIns="91430" tIns="45716" rIns="91430" bIns="45716"/>
          <a:lstStyle>
            <a:lvl1pPr marL="565141" indent="-457152">
              <a:buFont typeface="Arial" pitchFamily="34" charset="0"/>
              <a:buChar char="•"/>
              <a:defRPr/>
            </a:lvl1pPr>
            <a:lvl2pPr marL="997096" indent="-457152">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levelaa</a:t>
            </a:r>
            <a:endParaRPr lang="en-US" dirty="0"/>
          </a:p>
        </p:txBody>
      </p:sp>
      <p:sp>
        <p:nvSpPr>
          <p:cNvPr id="8" name="Title 1"/>
          <p:cNvSpPr txBox="1">
            <a:spLocks/>
          </p:cNvSpPr>
          <p:nvPr userDrawn="1"/>
        </p:nvSpPr>
        <p:spPr>
          <a:xfrm>
            <a:off x="540672" y="210197"/>
            <a:ext cx="9071640" cy="978840"/>
          </a:xfrm>
          <a:prstGeom prst="rect">
            <a:avLst/>
          </a:prstGeom>
        </p:spPr>
        <p:txBody>
          <a:bodyPr lIns="91430" tIns="45716" rIns="91430" bIns="45716"/>
          <a:lstStyle>
            <a:lvl1pPr marL="0" indent="0" algn="ctr" rtl="0" eaLnBrk="1" hangingPunct="1">
              <a:buFontTx/>
              <a:buNone/>
              <a:tabLst/>
              <a:defRPr lang="en-US" sz="4400" b="0" i="0" u="none" strike="noStrike" kern="1200">
                <a:ln>
                  <a:noFill/>
                </a:ln>
                <a:latin typeface="Arimo" pitchFamily="18"/>
              </a:defRPr>
            </a:lvl1pPr>
          </a:lstStyle>
          <a:p>
            <a:r>
              <a:rPr lang="en-US" dirty="0">
                <a:solidFill>
                  <a:sysClr val="windowText" lastClr="000000"/>
                </a:solidFill>
              </a:rPr>
              <a:t>Click to edit Master title style</a:t>
            </a:r>
          </a:p>
        </p:txBody>
      </p:sp>
    </p:spTree>
    <p:extLst>
      <p:ext uri="{BB962C8B-B14F-4D97-AF65-F5344CB8AC3E}">
        <p14:creationId xmlns:p14="http://schemas.microsoft.com/office/powerpoint/2010/main" val="115810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031"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124318"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51073-B34E-4C94-862B-02C489F6D5B3}"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300987"/>
            <a:ext cx="9072563" cy="1259946"/>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504031" y="5963744"/>
            <a:ext cx="4454027"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120819" y="5963744"/>
            <a:ext cx="4455776"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4031" y="1592067"/>
            <a:ext cx="4454027" cy="4345064"/>
          </a:xfrm>
          <a:ln>
            <a:noFill/>
            <a:prstDash val="sysDash"/>
            <a:miter lim="800000"/>
          </a:ln>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120818" y="1592067"/>
            <a:ext cx="4455776" cy="4345064"/>
          </a:xfrm>
          <a:ln>
            <a:noFill/>
            <a:prstDash val="sysDash"/>
            <a:miter lim="800000"/>
          </a:ln>
        </p:spPr>
        <p:txBody>
          <a:bodyPr/>
          <a:lstStyle>
            <a:lvl1pPr>
              <a:spcBef>
                <a:spcPts val="0"/>
              </a:spcBef>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C7D5F-53A9-48F3-85C8-ED3BC7E3199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AB0777-4C60-462E-A92C-CDAFD498799C}"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C7D5F-53A9-48F3-85C8-ED3BC7E3199D}"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2C7D5F-53A9-48F3-85C8-ED3BC7E3199D}" type="slidenum">
              <a:rPr lang="en-US" smtClean="0"/>
              <a:pPr/>
              <a:t>‹#›</a:t>
            </a:fld>
            <a:endParaRPr lang="en-US"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8063" y="5375769"/>
            <a:ext cx="8248138" cy="503978"/>
          </a:xfrm>
        </p:spPr>
        <p:txBody>
          <a:bodyPr vert="horz" anchor="t">
            <a:noAutofit/>
            <a:sp3d prstMaterial="softEdge">
              <a:bevelT w="0" h="0"/>
            </a:sp3d>
          </a:bodyPr>
          <a:lstStyle>
            <a:lvl1pPr algn="r">
              <a:buNone/>
              <a:defRPr sz="28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872302" y="5903008"/>
            <a:ext cx="4381712" cy="1007957"/>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008063" y="302387"/>
            <a:ext cx="8245951" cy="5039783"/>
          </a:xfrm>
        </p:spPr>
        <p:txBody>
          <a:bodyPr/>
          <a:lstStyle>
            <a:lvl1pPr>
              <a:defRPr sz="3500"/>
            </a:lvl1pPr>
            <a:lvl2pPr>
              <a:defRPr sz="3100"/>
            </a:lvl2pPr>
            <a:lvl3pPr>
              <a:defRPr sz="2600"/>
            </a:lvl3pPr>
            <a:lvl4pPr>
              <a:defRPr sz="2200"/>
            </a:lvl4pPr>
            <a:lvl5pPr>
              <a:defRPr sz="22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7416086" y="7063571"/>
            <a:ext cx="2116931" cy="403183"/>
          </a:xfrm>
        </p:spPr>
        <p:txBody>
          <a:bodyPr/>
          <a:lstStyle/>
          <a:p>
            <a:fld id="{0EAB0777-4C60-462E-A92C-CDAFD498799C}"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C7D5F-53A9-48F3-85C8-ED3BC7E3199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8129" y="6000343"/>
            <a:ext cx="7896490" cy="714556"/>
          </a:xfrm>
          <a:noFill/>
        </p:spPr>
        <p:txBody>
          <a:bodyPr lIns="100794" tIns="0" rIns="100794" anchor="t"/>
          <a:lstStyle>
            <a:lvl1pPr marL="0" marR="20159" indent="0" algn="r">
              <a:buNone/>
              <a:defRPr sz="1500"/>
            </a:lvl1pPr>
            <a:lvl2pPr>
              <a:defRPr sz="1300"/>
            </a:lvl2pPr>
            <a:lvl3pPr>
              <a:defRPr sz="1100"/>
            </a:lvl3pPr>
            <a:lvl4pPr>
              <a:defRPr sz="1000"/>
            </a:lvl4pPr>
            <a:lvl5pPr>
              <a:defRPr sz="10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52016" y="209405"/>
            <a:ext cx="9576594" cy="4838192"/>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5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EAB0777-4C60-462E-A92C-CDAFD498799C}" type="datetimeFigureOut">
              <a:rPr lang="en-US" smtClean="0"/>
              <a:t>1/27/2022</a:t>
            </a:fld>
            <a:endParaRPr lang="en-US"/>
          </a:p>
        </p:txBody>
      </p:sp>
      <p:sp>
        <p:nvSpPr>
          <p:cNvPr id="6" name="Footer Placeholder 5"/>
          <p:cNvSpPr>
            <a:spLocks noGrp="1"/>
          </p:cNvSpPr>
          <p:nvPr>
            <p:ph type="ftr" sz="quarter" idx="11"/>
          </p:nvPr>
        </p:nvSpPr>
        <p:spPr>
          <a:xfrm>
            <a:off x="4828726" y="7063572"/>
            <a:ext cx="2591463" cy="402483"/>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1B8F99-A46C-4D9F-AC6A-DB581B240071}" type="slidenum">
              <a:rPr lang="en-US" smtClean="0"/>
              <a:pPr/>
              <a:t>‹#›</a:t>
            </a:fld>
            <a:endParaRPr lang="en-US" dirty="0"/>
          </a:p>
        </p:txBody>
      </p:sp>
      <p:sp>
        <p:nvSpPr>
          <p:cNvPr id="2" name="Title 1"/>
          <p:cNvSpPr>
            <a:spLocks noGrp="1"/>
          </p:cNvSpPr>
          <p:nvPr>
            <p:ph type="title"/>
          </p:nvPr>
        </p:nvSpPr>
        <p:spPr>
          <a:xfrm>
            <a:off x="252016" y="5362896"/>
            <a:ext cx="8902603" cy="620242"/>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550414" y="6553191"/>
            <a:ext cx="5446695" cy="101531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9" name="Freeform 8"/>
          <p:cNvSpPr>
            <a:spLocks/>
          </p:cNvSpPr>
          <p:nvPr/>
        </p:nvSpPr>
        <p:spPr bwMode="auto">
          <a:xfrm>
            <a:off x="535470" y="6546660"/>
            <a:ext cx="4068466" cy="102895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0" name="Right Triangle 9"/>
          <p:cNvSpPr>
            <a:spLocks/>
          </p:cNvSpPr>
          <p:nvPr/>
        </p:nvSpPr>
        <p:spPr bwMode="auto">
          <a:xfrm>
            <a:off x="-6661" y="6383784"/>
            <a:ext cx="3750815" cy="11914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p>
            <a:pPr algn="ctr" eaLnBrk="1" latinLnBrk="0" hangingPunct="1"/>
            <a:endParaRPr kumimoji="0" lang="en-US"/>
          </a:p>
        </p:txBody>
      </p:sp>
      <p:cxnSp>
        <p:nvCxnSpPr>
          <p:cNvPr id="11" name="Straight Connector 10"/>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551582"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l" eaLnBrk="1" latinLnBrk="0" hangingPunct="1"/>
            <a:endParaRPr kumimoji="0" lang="en-US"/>
          </a:p>
        </p:txBody>
      </p:sp>
      <p:sp>
        <p:nvSpPr>
          <p:cNvPr id="13" name="Chevron 12"/>
          <p:cNvSpPr/>
          <p:nvPr/>
        </p:nvSpPr>
        <p:spPr>
          <a:xfrm>
            <a:off x="9346071"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l" eaLnBrk="1" latinLnBrk="0" hangingPunct="1"/>
            <a:endParaRPr kumimoji="0" lang="en-US"/>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99263"/>
            <a:ext cx="10080625" cy="71437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50414" y="6553191"/>
            <a:ext cx="5446695" cy="101531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2" name="Freeform 11"/>
          <p:cNvSpPr>
            <a:spLocks/>
          </p:cNvSpPr>
          <p:nvPr/>
        </p:nvSpPr>
        <p:spPr bwMode="auto">
          <a:xfrm>
            <a:off x="535470" y="6546660"/>
            <a:ext cx="4068466" cy="102895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4" name="Right Triangle 13"/>
          <p:cNvSpPr>
            <a:spLocks/>
          </p:cNvSpPr>
          <p:nvPr/>
        </p:nvSpPr>
        <p:spPr bwMode="auto">
          <a:xfrm>
            <a:off x="-6661" y="6383784"/>
            <a:ext cx="3750815" cy="1191457"/>
          </a:xfrm>
          <a:prstGeom prst="rtTriangle">
            <a:avLst/>
          </a:prstGeom>
          <a:blipFill>
            <a:blip r:embed="rId3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p>
            <a:pPr algn="ctr" eaLnBrk="1" latinLnBrk="0" hangingPunct="1"/>
            <a:endParaRPr kumimoji="0" lang="en-US"/>
          </a:p>
        </p:txBody>
      </p:sp>
      <p:cxnSp>
        <p:nvCxnSpPr>
          <p:cNvPr id="15" name="Straight Connector 14"/>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4031" y="302737"/>
            <a:ext cx="9072563" cy="1259946"/>
          </a:xfrm>
          <a:prstGeom prst="rect">
            <a:avLst/>
          </a:prstGeom>
        </p:spPr>
        <p:txBody>
          <a:bodyPr vert="horz" lIns="100794" tIns="50397" rIns="100794" bIns="50397"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504031" y="1632890"/>
            <a:ext cx="9072563" cy="4989036"/>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7416086" y="7063571"/>
            <a:ext cx="2116931" cy="403183"/>
          </a:xfrm>
          <a:prstGeom prst="rect">
            <a:avLst/>
          </a:prstGeom>
        </p:spPr>
        <p:txBody>
          <a:bodyPr vert="horz" lIns="100794" tIns="50397" rIns="100794" bIns="50397" anchor="b"/>
          <a:lstStyle>
            <a:lvl1pPr algn="l" eaLnBrk="1" latinLnBrk="0" hangingPunct="1">
              <a:defRPr kumimoji="0" sz="1100">
                <a:solidFill>
                  <a:schemeClr val="tx1"/>
                </a:solidFill>
              </a:defRPr>
            </a:lvl1pPr>
            <a:extLst/>
          </a:lstStyle>
          <a:p>
            <a:fld id="{0EAB0777-4C60-462E-A92C-CDAFD498799C}" type="datetimeFigureOut">
              <a:rPr lang="en-US" smtClean="0"/>
              <a:t>1/27/2022</a:t>
            </a:fld>
            <a:endParaRPr lang="en-US"/>
          </a:p>
        </p:txBody>
      </p:sp>
      <p:sp>
        <p:nvSpPr>
          <p:cNvPr id="22" name="Footer Placeholder 21"/>
          <p:cNvSpPr>
            <a:spLocks noGrp="1"/>
          </p:cNvSpPr>
          <p:nvPr>
            <p:ph type="ftr" sz="quarter" idx="3"/>
          </p:nvPr>
        </p:nvSpPr>
        <p:spPr>
          <a:xfrm>
            <a:off x="4828726" y="7063572"/>
            <a:ext cx="2591463" cy="402483"/>
          </a:xfrm>
          <a:prstGeom prst="rect">
            <a:avLst/>
          </a:prstGeom>
        </p:spPr>
        <p:txBody>
          <a:bodyPr vert="horz" lIns="100794" tIns="50397" rIns="100794" bIns="50397" anchor="b"/>
          <a:lstStyle>
            <a:lvl1pPr algn="r" eaLnBrk="1" latinLnBrk="0" hangingPunct="1">
              <a:defRPr kumimoji="0" sz="1100">
                <a:solidFill>
                  <a:schemeClr val="tx1"/>
                </a:solidFill>
              </a:defRPr>
            </a:lvl1pPr>
            <a:extLst/>
          </a:lstStyle>
          <a:p>
            <a:endParaRPr lang="en-US"/>
          </a:p>
        </p:txBody>
      </p:sp>
      <p:sp>
        <p:nvSpPr>
          <p:cNvPr id="18" name="Slide Number Placeholder 17"/>
          <p:cNvSpPr>
            <a:spLocks noGrp="1"/>
          </p:cNvSpPr>
          <p:nvPr>
            <p:ph type="sldNum" sz="quarter" idx="4"/>
          </p:nvPr>
        </p:nvSpPr>
        <p:spPr>
          <a:xfrm>
            <a:off x="9533017" y="7063572"/>
            <a:ext cx="403225" cy="402483"/>
          </a:xfrm>
          <a:prstGeom prst="rect">
            <a:avLst/>
          </a:prstGeom>
        </p:spPr>
        <p:txBody>
          <a:bodyPr vert="horz" lIns="100794" tIns="50397" rIns="100794" bIns="50397" anchor="b"/>
          <a:lstStyle>
            <a:lvl1pPr algn="r" eaLnBrk="1" latinLnBrk="0" hangingPunct="1">
              <a:defRPr kumimoji="0" sz="1100" b="0">
                <a:solidFill>
                  <a:schemeClr val="tx1"/>
                </a:solidFill>
              </a:defRPr>
            </a:lvl1pPr>
            <a:extLst/>
          </a:lstStyle>
          <a:p>
            <a:endParaRPr lang="en-US" dirty="0"/>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8" r:id="rId29"/>
    <p:sldLayoutId id="2147483799" r:id="rId30"/>
    <p:sldLayoutId id="2147483800" r:id="rId31"/>
    <p:sldLayoutId id="2147483801" r:id="rId32"/>
    <p:sldLayoutId id="2147483655" r:id="rId33"/>
    <p:sldLayoutId id="2147483659" r:id="rId34"/>
  </p:sldLayoutIdLst>
  <p:hf hdr="0" dt="0"/>
  <p:txStyles>
    <p:titleStyle>
      <a:lvl1pPr algn="l" rtl="0" eaLnBrk="1" latinLnBrk="0" hangingPunct="1">
        <a:spcBef>
          <a:spcPct val="0"/>
        </a:spcBef>
        <a:buNone/>
        <a:defRPr kumimoji="0" sz="45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03177" indent="-282224" algn="l" rtl="0" eaLnBrk="1" latinLnBrk="0" hangingPunct="1">
        <a:spcBef>
          <a:spcPts val="441"/>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85401" indent="-251986" algn="l" rtl="0" eaLnBrk="1" latinLnBrk="0" hangingPunct="1">
        <a:spcBef>
          <a:spcPts val="357"/>
        </a:spcBef>
        <a:buClr>
          <a:schemeClr val="accent1"/>
        </a:buClr>
        <a:buFont typeface="Verdana"/>
        <a:buChar char="◦"/>
        <a:defRPr kumimoji="0" sz="2500" kern="1200">
          <a:solidFill>
            <a:schemeClr val="tx1"/>
          </a:solidFill>
          <a:latin typeface="+mn-lt"/>
          <a:ea typeface="+mn-ea"/>
          <a:cs typeface="+mn-cs"/>
        </a:defRPr>
      </a:lvl2pPr>
      <a:lvl3pPr marL="947467" indent="-251986" algn="l" rtl="0" eaLnBrk="1" latinLnBrk="0" hangingPunct="1">
        <a:spcBef>
          <a:spcPts val="386"/>
        </a:spcBef>
        <a:buClr>
          <a:schemeClr val="accent2"/>
        </a:buClr>
        <a:buSzPct val="100000"/>
        <a:buFont typeface="Wingdings 2"/>
        <a:buChar char=""/>
        <a:defRPr kumimoji="0" sz="2300" kern="1200">
          <a:solidFill>
            <a:schemeClr val="tx1"/>
          </a:solidFill>
          <a:latin typeface="+mn-lt"/>
          <a:ea typeface="+mn-ea"/>
          <a:cs typeface="+mn-cs"/>
        </a:defRPr>
      </a:lvl3pPr>
      <a:lvl4pPr marL="1259929" indent="-251986" algn="l" rtl="0" eaLnBrk="1" latinLnBrk="0" hangingPunct="1">
        <a:spcBef>
          <a:spcPts val="386"/>
        </a:spcBef>
        <a:buClr>
          <a:schemeClr val="accent2"/>
        </a:buClr>
        <a:buFont typeface="Wingdings 2"/>
        <a:buChar char=""/>
        <a:defRPr kumimoji="0" sz="2100" kern="1200">
          <a:solidFill>
            <a:schemeClr val="tx1"/>
          </a:solidFill>
          <a:latin typeface="+mn-lt"/>
          <a:ea typeface="+mn-ea"/>
          <a:cs typeface="+mn-cs"/>
        </a:defRPr>
      </a:lvl4pPr>
      <a:lvl5pPr marL="1511915" indent="-251986" algn="l" rtl="0" eaLnBrk="1" latinLnBrk="0" hangingPunct="1">
        <a:spcBef>
          <a:spcPts val="386"/>
        </a:spcBef>
        <a:buClr>
          <a:schemeClr val="accent2"/>
        </a:buClr>
        <a:buFont typeface="Wingdings 2"/>
        <a:buChar char=""/>
        <a:defRPr kumimoji="0" sz="2000" kern="1200">
          <a:solidFill>
            <a:schemeClr val="tx1"/>
          </a:solidFill>
          <a:latin typeface="+mn-lt"/>
          <a:ea typeface="+mn-ea"/>
          <a:cs typeface="+mn-cs"/>
        </a:defRPr>
      </a:lvl5pPr>
      <a:lvl6pPr marL="1763900" indent="-251986" algn="l" rtl="0" eaLnBrk="1" latinLnBrk="0" hangingPunct="1">
        <a:spcBef>
          <a:spcPts val="386"/>
        </a:spcBef>
        <a:buClr>
          <a:schemeClr val="accent3"/>
        </a:buClr>
        <a:buFont typeface="Wingdings 2"/>
        <a:buChar char=""/>
        <a:defRPr kumimoji="0" sz="2000" kern="1200">
          <a:solidFill>
            <a:schemeClr val="tx1"/>
          </a:solidFill>
          <a:latin typeface="+mn-lt"/>
          <a:ea typeface="+mn-ea"/>
          <a:cs typeface="+mn-cs"/>
        </a:defRPr>
      </a:lvl6pPr>
      <a:lvl7pPr marL="2015886"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7pPr>
      <a:lvl8pPr marL="2267872"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8pPr>
      <a:lvl9pPr marL="2519858" indent="-251986" algn="l" rtl="0" eaLnBrk="1" latinLnBrk="0" hangingPunct="1">
        <a:spcBef>
          <a:spcPts val="386"/>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mathsisfun.com/binary-decimal-hexadecimal-converter.html" TargetMode="External"/><Relationship Id="rId2" Type="http://schemas.openxmlformats.org/officeDocument/2006/relationships/hyperlink" Target="https://madformath.com/calculators/basic-math/base-converters/decimal-to-binary-converter-with-steps/decimal-to-binary-converter-with-step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r"/>
            <a:r>
              <a:rPr lang="en-US" dirty="0"/>
              <a:t>CSE 2421</a:t>
            </a:r>
          </a:p>
        </p:txBody>
      </p:sp>
      <p:sp>
        <p:nvSpPr>
          <p:cNvPr id="5" name="Subtitle 4"/>
          <p:cNvSpPr>
            <a:spLocks noGrp="1"/>
          </p:cNvSpPr>
          <p:nvPr>
            <p:ph type="subTitle" idx="1"/>
          </p:nvPr>
        </p:nvSpPr>
        <p:spPr/>
        <p:txBody>
          <a:bodyPr>
            <a:normAutofit fontScale="70000" lnSpcReduction="20000"/>
          </a:bodyPr>
          <a:lstStyle/>
          <a:p>
            <a:pPr algn="r"/>
            <a:r>
              <a:rPr lang="en-US" dirty="0"/>
              <a:t>The C Language – Part 2</a:t>
            </a:r>
          </a:p>
          <a:p>
            <a:pPr algn="l"/>
            <a:r>
              <a:rPr lang="en-US" sz="3200" b="1" i="1" dirty="0"/>
              <a:t>Required Reading: </a:t>
            </a:r>
          </a:p>
          <a:p>
            <a:pPr algn="l"/>
            <a:r>
              <a:rPr lang="en-US" sz="3200" b="1" i="1" dirty="0"/>
              <a:t>Computer Systems: A Programmer’s Perspective, 3</a:t>
            </a:r>
            <a:r>
              <a:rPr lang="en-US" sz="3200" b="1" i="1" baseline="30000" dirty="0"/>
              <a:t>rd</a:t>
            </a:r>
            <a:r>
              <a:rPr lang="en-US" sz="3200" b="1" i="1" dirty="0"/>
              <a:t> Edition</a:t>
            </a:r>
            <a:r>
              <a:rPr lang="en-US" sz="3200" dirty="0"/>
              <a:t>, </a:t>
            </a:r>
            <a:endParaRPr lang="en-US" sz="2000" dirty="0"/>
          </a:p>
          <a:p>
            <a:pPr algn="l"/>
            <a:r>
              <a:rPr lang="en-US" sz="2000" dirty="0"/>
              <a:t>Chapter 2 thru Section 2.1.2</a:t>
            </a:r>
          </a:p>
          <a:p>
            <a:pPr algn="r"/>
            <a:endParaRPr lang="en-US" dirty="0"/>
          </a:p>
        </p:txBody>
      </p:sp>
    </p:spTree>
    <p:extLst>
      <p:ext uri="{BB962C8B-B14F-4D97-AF65-F5344CB8AC3E}">
        <p14:creationId xmlns:p14="http://schemas.microsoft.com/office/powerpoint/2010/main" val="121893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409058" y="198437"/>
            <a:ext cx="9071372" cy="978591"/>
          </a:xfrm>
          <a:prstGeom prst="rect">
            <a:avLst/>
          </a:prstGeom>
        </p:spPr>
        <p:txBody>
          <a:bodyPr lIns="0" tIns="0" rIns="0" bIns="0" anchor="ctr"/>
          <a:lstStyle/>
          <a:p>
            <a:pPr>
              <a:lnSpc>
                <a:spcPct val="100000"/>
              </a:lnSpc>
            </a:pPr>
            <a:r>
              <a:rPr lang="en-US" sz="4400" dirty="0">
                <a:latin typeface="Times New Roman"/>
              </a:rPr>
              <a:t>Example: Convert (221)</a:t>
            </a:r>
            <a:r>
              <a:rPr lang="en-US" sz="4400" baseline="-25000" dirty="0">
                <a:latin typeface="Times New Roman"/>
              </a:rPr>
              <a:t>10</a:t>
            </a:r>
            <a:r>
              <a:rPr lang="en-US" sz="4400" dirty="0">
                <a:latin typeface="Times New Roman"/>
              </a:rPr>
              <a:t> to binary</a:t>
            </a:r>
            <a:endParaRPr dirty="0"/>
          </a:p>
        </p:txBody>
      </p:sp>
      <p:sp>
        <p:nvSpPr>
          <p:cNvPr id="414" name="TextShape 2"/>
          <p:cNvSpPr txBox="1"/>
          <p:nvPr/>
        </p:nvSpPr>
        <p:spPr>
          <a:xfrm>
            <a:off x="504031" y="1112837"/>
            <a:ext cx="9071372" cy="6096000"/>
          </a:xfrm>
          <a:prstGeom prst="rect">
            <a:avLst/>
          </a:prstGeom>
        </p:spPr>
        <p:txBody>
          <a:bodyPr lIns="0" tIns="0" rIns="0" bIns="0"/>
          <a:lstStyle/>
          <a:p>
            <a:r>
              <a:rPr lang="en-US" dirty="0">
                <a:latin typeface="Times New Roman"/>
                <a:ea typeface="DejaVu Sans"/>
              </a:rPr>
              <a:t>	</a:t>
            </a:r>
            <a:r>
              <a:rPr lang="en-US" u="sng" dirty="0">
                <a:latin typeface="Times New Roman"/>
                <a:ea typeface="DejaVu Sans"/>
              </a:rPr>
              <a:t>Quotient</a:t>
            </a:r>
            <a:r>
              <a:rPr lang="en-US" dirty="0">
                <a:latin typeface="Times New Roman"/>
                <a:ea typeface="DejaVu Sans"/>
              </a:rPr>
              <a:t>	  </a:t>
            </a:r>
            <a:r>
              <a:rPr lang="en-US" u="sng" dirty="0">
                <a:latin typeface="Times New Roman"/>
                <a:ea typeface="DejaVu Sans"/>
              </a:rPr>
              <a:t>Remainder</a:t>
            </a:r>
            <a:endParaRPr lang="en-US" dirty="0"/>
          </a:p>
          <a:p>
            <a:r>
              <a:rPr lang="en-US" dirty="0">
                <a:latin typeface="Times New Roman"/>
                <a:ea typeface="DejaVu Sans"/>
              </a:rPr>
              <a:t>2	   221	     1</a:t>
            </a:r>
            <a:endParaRPr lang="en-US" dirty="0"/>
          </a:p>
          <a:p>
            <a:r>
              <a:rPr lang="en-US" dirty="0">
                <a:latin typeface="Times New Roman"/>
                <a:ea typeface="DejaVu Sans"/>
              </a:rPr>
              <a:t>2	   110	     0</a:t>
            </a:r>
            <a:endParaRPr lang="en-US" dirty="0"/>
          </a:p>
          <a:p>
            <a:pPr marL="377979" indent="-377979">
              <a:buAutoNum type="arabicPlain" startAt="2"/>
            </a:pPr>
            <a:r>
              <a:rPr lang="en-US" dirty="0">
                <a:latin typeface="Times New Roman"/>
                <a:ea typeface="DejaVu Sans"/>
              </a:rPr>
              <a:t>   	    55	     1</a:t>
            </a:r>
            <a:endParaRPr dirty="0"/>
          </a:p>
          <a:p>
            <a:r>
              <a:rPr lang="en-US" dirty="0">
                <a:latin typeface="Times New Roman"/>
                <a:ea typeface="DejaVu Sans"/>
              </a:rPr>
              <a:t>2	    27	     1     </a:t>
            </a:r>
            <a:endParaRPr dirty="0"/>
          </a:p>
          <a:p>
            <a:pPr>
              <a:lnSpc>
                <a:spcPct val="100000"/>
              </a:lnSpc>
            </a:pPr>
            <a:r>
              <a:rPr lang="en-US" dirty="0">
                <a:latin typeface="Times New Roman"/>
                <a:ea typeface="DejaVu Sans"/>
              </a:rPr>
              <a:t>2	    13	     1</a:t>
            </a:r>
            <a:endParaRPr dirty="0"/>
          </a:p>
          <a:p>
            <a:pPr>
              <a:lnSpc>
                <a:spcPct val="100000"/>
              </a:lnSpc>
            </a:pPr>
            <a:r>
              <a:rPr lang="en-US" dirty="0">
                <a:latin typeface="Times New Roman"/>
                <a:ea typeface="DejaVu Sans"/>
              </a:rPr>
              <a:t>2	     6	     0</a:t>
            </a:r>
            <a:endParaRPr dirty="0"/>
          </a:p>
          <a:p>
            <a:pPr>
              <a:lnSpc>
                <a:spcPct val="100000"/>
              </a:lnSpc>
            </a:pPr>
            <a:r>
              <a:rPr lang="en-US" dirty="0">
                <a:latin typeface="Times New Roman"/>
                <a:ea typeface="DejaVu Sans"/>
              </a:rPr>
              <a:t>2	     3	     1</a:t>
            </a:r>
            <a:endParaRPr dirty="0"/>
          </a:p>
          <a:p>
            <a:pPr>
              <a:lnSpc>
                <a:spcPct val="100000"/>
              </a:lnSpc>
            </a:pPr>
            <a:r>
              <a:rPr lang="en-US" dirty="0">
                <a:latin typeface="Times New Roman"/>
                <a:ea typeface="DejaVu Sans"/>
              </a:rPr>
              <a:t>2	     1	     1</a:t>
            </a:r>
            <a:endParaRPr dirty="0"/>
          </a:p>
          <a:p>
            <a:pPr>
              <a:lnSpc>
                <a:spcPct val="100000"/>
              </a:lnSpc>
            </a:pPr>
            <a:r>
              <a:rPr lang="en-US" dirty="0">
                <a:latin typeface="Times New Roman"/>
                <a:ea typeface="DejaVu Sans"/>
              </a:rPr>
              <a:t>       	     0</a:t>
            </a:r>
            <a:endParaRPr dirty="0"/>
          </a:p>
          <a:p>
            <a:pPr>
              <a:lnSpc>
                <a:spcPct val="100000"/>
              </a:lnSpc>
            </a:pPr>
            <a:endParaRPr dirty="0"/>
          </a:p>
          <a:p>
            <a:r>
              <a:rPr lang="en-US" dirty="0">
                <a:latin typeface="Times New Roman"/>
                <a:ea typeface="DejaVu Sans"/>
              </a:rPr>
              <a:t>Write the remainders in order from the last one obtained, to the first one obtained:  </a:t>
            </a:r>
          </a:p>
          <a:p>
            <a:r>
              <a:rPr lang="en-US" dirty="0">
                <a:latin typeface="Times New Roman"/>
                <a:ea typeface="DejaVu Sans"/>
              </a:rPr>
              <a:t>(221)</a:t>
            </a:r>
            <a:r>
              <a:rPr lang="en-US" baseline="-25000" dirty="0">
                <a:latin typeface="Times New Roman"/>
                <a:ea typeface="DejaVu Sans"/>
              </a:rPr>
              <a:t>10</a:t>
            </a:r>
            <a:r>
              <a:rPr lang="en-US" dirty="0">
                <a:latin typeface="Times New Roman"/>
                <a:ea typeface="DejaVu Sans"/>
              </a:rPr>
              <a:t>  =  (11011101)</a:t>
            </a:r>
            <a:r>
              <a:rPr lang="en-US" baseline="-25000" dirty="0">
                <a:latin typeface="Times New Roman"/>
                <a:ea typeface="DejaVu Sans"/>
              </a:rPr>
              <a:t>2</a:t>
            </a:r>
            <a:r>
              <a:rPr lang="en-US" dirty="0">
                <a:latin typeface="Times New Roman"/>
                <a:ea typeface="DejaVu Sans"/>
              </a:rPr>
              <a:t> = 0000 1101 1101</a:t>
            </a:r>
            <a:endParaRPr dirty="0"/>
          </a:p>
          <a:p>
            <a:pPr>
              <a:lnSpc>
                <a:spcPct val="100000"/>
              </a:lnSpc>
            </a:pPr>
            <a:r>
              <a:rPr lang="en-US" dirty="0">
                <a:latin typeface="Times New Roman"/>
                <a:ea typeface="DejaVu Sans"/>
              </a:rPr>
              <a:t>Thus, this expresses the binary representation of the original decimal number.</a:t>
            </a:r>
            <a:endParaRPr lang="en-US" dirty="0">
              <a:solidFill>
                <a:srgbClr val="00B050"/>
              </a:solidFill>
              <a:latin typeface="Times New Roman"/>
            </a:endParaRPr>
          </a:p>
          <a:p>
            <a:pPr>
              <a:lnSpc>
                <a:spcPct val="100000"/>
              </a:lnSpc>
            </a:pPr>
            <a:r>
              <a:rPr lang="en-US" dirty="0">
                <a:solidFill>
                  <a:srgbClr val="00B050"/>
                </a:solidFill>
                <a:latin typeface="Times New Roman"/>
              </a:rPr>
              <a:t>Why should we ultimately represent decimal 221 with 12 binary digits?</a:t>
            </a:r>
          </a:p>
          <a:p>
            <a:pPr marL="742902" lvl="1" indent="-285750">
              <a:buFont typeface="Wingdings" panose="05000000000000000000" pitchFamily="2" charset="2"/>
              <a:buChar char="Ø"/>
            </a:pPr>
            <a:r>
              <a:rPr lang="en-US" dirty="0">
                <a:solidFill>
                  <a:srgbClr val="00B050"/>
                </a:solidFill>
                <a:latin typeface="Times New Roman"/>
              </a:rPr>
              <a:t>We need at least 8 to represent 221, but, when looking at the value in 8 binary digits, we really can’t tell whether we should be interpreting the value as unsigned or signed since the most significant bit is 1, so we should used AT LEAST 9 digits.</a:t>
            </a:r>
          </a:p>
          <a:p>
            <a:pPr marL="742902" lvl="1" indent="-285750">
              <a:buFont typeface="Wingdings" panose="05000000000000000000" pitchFamily="2" charset="2"/>
              <a:buChar char="Ø"/>
            </a:pPr>
            <a:r>
              <a:rPr lang="en-US" dirty="0">
                <a:solidFill>
                  <a:srgbClr val="00B050"/>
                </a:solidFill>
                <a:latin typeface="Times New Roman"/>
              </a:rPr>
              <a:t>Using a number of digits to represent a value that is a multiple of 4, makes it easier to convert from binary to hex</a:t>
            </a:r>
            <a:endParaRPr dirty="0">
              <a:solidFill>
                <a:srgbClr val="00B050"/>
              </a:solidFill>
            </a:endParaRPr>
          </a:p>
        </p:txBody>
      </p:sp>
      <p:cxnSp>
        <p:nvCxnSpPr>
          <p:cNvPr id="3" name="Straight Arrow Connector 2"/>
          <p:cNvCxnSpPr/>
          <p:nvPr/>
        </p:nvCxnSpPr>
        <p:spPr>
          <a:xfrm flipV="1">
            <a:off x="3668712" y="1570037"/>
            <a:ext cx="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28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504031" y="302784"/>
            <a:ext cx="9072166" cy="1259549"/>
          </a:xfrm>
          <a:prstGeom prst="rect">
            <a:avLst/>
          </a:prstGeom>
        </p:spPr>
        <p:txBody>
          <a:bodyPr lIns="100794" tIns="50397" rIns="100794" bIns="50397" anchor="ctr"/>
          <a:lstStyle/>
          <a:p>
            <a:pPr algn="ctr">
              <a:lnSpc>
                <a:spcPct val="100000"/>
              </a:lnSpc>
            </a:pPr>
            <a:r>
              <a:rPr lang="en-US" sz="4900" dirty="0">
                <a:solidFill>
                  <a:srgbClr val="000000"/>
                </a:solidFill>
                <a:latin typeface="Times New Roman"/>
              </a:rPr>
              <a:t>Binary to Hex correspondence</a:t>
            </a:r>
            <a:endParaRPr dirty="0"/>
          </a:p>
        </p:txBody>
      </p:sp>
      <p:sp>
        <p:nvSpPr>
          <p:cNvPr id="416" name="TextShape 2"/>
          <p:cNvSpPr txBox="1"/>
          <p:nvPr/>
        </p:nvSpPr>
        <p:spPr>
          <a:xfrm>
            <a:off x="504031" y="1562333"/>
            <a:ext cx="9260680" cy="5190183"/>
          </a:xfrm>
          <a:prstGeom prst="rect">
            <a:avLst/>
          </a:prstGeom>
        </p:spPr>
        <p:txBody>
          <a:bodyPr lIns="100794" tIns="50397" rIns="100794" bIns="50397"/>
          <a:lstStyle/>
          <a:p>
            <a:pPr>
              <a:lnSpc>
                <a:spcPct val="100000"/>
              </a:lnSpc>
            </a:pPr>
            <a:r>
              <a:rPr lang="en-US" sz="2600" dirty="0">
                <a:solidFill>
                  <a:srgbClr val="000000"/>
                </a:solidFill>
                <a:latin typeface="Times New Roman"/>
              </a:rPr>
              <a:t>     </a:t>
            </a:r>
            <a:r>
              <a:rPr lang="en-US" sz="2400" dirty="0">
                <a:solidFill>
                  <a:srgbClr val="000000"/>
                </a:solidFill>
                <a:latin typeface="Times New Roman"/>
              </a:rPr>
              <a:t>4 binary digits can be converted to a single hex digit, as shown below.</a:t>
            </a:r>
          </a:p>
          <a:p>
            <a:pPr>
              <a:lnSpc>
                <a:spcPct val="100000"/>
              </a:lnSpc>
            </a:pPr>
            <a:endParaRPr lang="en-US" sz="2600" dirty="0">
              <a:solidFill>
                <a:srgbClr val="000000"/>
              </a:solidFill>
              <a:latin typeface="Times New Roman"/>
            </a:endParaRPr>
          </a:p>
          <a:p>
            <a:pPr lvl="2"/>
            <a:r>
              <a:rPr lang="en-US" sz="2600" dirty="0">
                <a:solidFill>
                  <a:srgbClr val="000000"/>
                </a:solidFill>
                <a:latin typeface="Times New Roman"/>
              </a:rPr>
              <a:t>     </a:t>
            </a:r>
            <a:r>
              <a:rPr lang="en-US" sz="2600" u="sng" dirty="0">
                <a:solidFill>
                  <a:srgbClr val="000000"/>
                </a:solidFill>
                <a:latin typeface="Times New Roman"/>
              </a:rPr>
              <a:t>Binary</a:t>
            </a:r>
            <a:r>
              <a:rPr lang="en-US" sz="2600" dirty="0">
                <a:solidFill>
                  <a:srgbClr val="000000"/>
                </a:solidFill>
                <a:latin typeface="Times New Roman"/>
              </a:rPr>
              <a:t>	</a:t>
            </a:r>
            <a:r>
              <a:rPr lang="en-US" sz="2600" u="sng" dirty="0">
                <a:solidFill>
                  <a:srgbClr val="000000"/>
                </a:solidFill>
                <a:latin typeface="Times New Roman"/>
              </a:rPr>
              <a:t>Hex</a:t>
            </a:r>
            <a:r>
              <a:rPr lang="en-US" sz="2600" dirty="0">
                <a:solidFill>
                  <a:srgbClr val="000000"/>
                </a:solidFill>
                <a:latin typeface="Times New Roman"/>
              </a:rPr>
              <a:t>		</a:t>
            </a:r>
            <a:r>
              <a:rPr lang="en-US" sz="2600" u="sng" dirty="0">
                <a:solidFill>
                  <a:srgbClr val="000000"/>
                </a:solidFill>
                <a:latin typeface="Times New Roman"/>
              </a:rPr>
              <a:t>Binary</a:t>
            </a:r>
            <a:r>
              <a:rPr lang="en-US" sz="2600" dirty="0">
                <a:solidFill>
                  <a:srgbClr val="000000"/>
                </a:solidFill>
                <a:latin typeface="Times New Roman"/>
              </a:rPr>
              <a:t>	    </a:t>
            </a:r>
            <a:r>
              <a:rPr lang="en-US" sz="2600" u="sng" dirty="0">
                <a:solidFill>
                  <a:srgbClr val="000000"/>
                </a:solidFill>
                <a:latin typeface="Times New Roman"/>
              </a:rPr>
              <a:t>Hex</a:t>
            </a:r>
            <a:endParaRPr dirty="0"/>
          </a:p>
          <a:p>
            <a:pPr lvl="2"/>
            <a:r>
              <a:rPr lang="en-US" sz="2600" dirty="0">
                <a:solidFill>
                  <a:srgbClr val="000000"/>
                </a:solidFill>
                <a:latin typeface="Times New Roman"/>
              </a:rPr>
              <a:t>      0000	   0		 1000	     8</a:t>
            </a:r>
            <a:endParaRPr dirty="0"/>
          </a:p>
          <a:p>
            <a:pPr lvl="2"/>
            <a:r>
              <a:rPr lang="en-US" sz="2600" dirty="0">
                <a:solidFill>
                  <a:srgbClr val="000000"/>
                </a:solidFill>
                <a:latin typeface="Times New Roman"/>
              </a:rPr>
              <a:t>      0001	   1		 1001	     9</a:t>
            </a:r>
            <a:endParaRPr dirty="0"/>
          </a:p>
          <a:p>
            <a:pPr lvl="2"/>
            <a:r>
              <a:rPr lang="en-US" sz="2600" dirty="0">
                <a:solidFill>
                  <a:srgbClr val="000000"/>
                </a:solidFill>
                <a:latin typeface="Times New Roman"/>
              </a:rPr>
              <a:t>      0010	   2		 1010	     A</a:t>
            </a:r>
            <a:endParaRPr dirty="0"/>
          </a:p>
          <a:p>
            <a:pPr lvl="2"/>
            <a:r>
              <a:rPr lang="en-US" sz="2600" dirty="0">
                <a:solidFill>
                  <a:srgbClr val="000000"/>
                </a:solidFill>
                <a:latin typeface="Times New Roman"/>
              </a:rPr>
              <a:t>      0011	   3		 1011	     B</a:t>
            </a:r>
            <a:endParaRPr dirty="0"/>
          </a:p>
          <a:p>
            <a:pPr lvl="2"/>
            <a:r>
              <a:rPr lang="en-US" sz="2600" dirty="0">
                <a:solidFill>
                  <a:srgbClr val="000000"/>
                </a:solidFill>
                <a:latin typeface="Times New Roman"/>
              </a:rPr>
              <a:t>      0100	   4		 1100	     C</a:t>
            </a:r>
            <a:endParaRPr dirty="0"/>
          </a:p>
          <a:p>
            <a:pPr lvl="2"/>
            <a:r>
              <a:rPr lang="en-US" sz="2600" dirty="0">
                <a:solidFill>
                  <a:srgbClr val="000000"/>
                </a:solidFill>
                <a:latin typeface="Times New Roman"/>
              </a:rPr>
              <a:t>      0101	   5		 1101	     D</a:t>
            </a:r>
            <a:endParaRPr dirty="0"/>
          </a:p>
          <a:p>
            <a:pPr lvl="2"/>
            <a:r>
              <a:rPr lang="en-US" sz="2600" dirty="0">
                <a:solidFill>
                  <a:srgbClr val="000000"/>
                </a:solidFill>
                <a:latin typeface="Times New Roman"/>
              </a:rPr>
              <a:t>      0110	   6		 1110	     E</a:t>
            </a:r>
            <a:endParaRPr dirty="0"/>
          </a:p>
          <a:p>
            <a:pPr lvl="2"/>
            <a:r>
              <a:rPr lang="en-US" sz="2600" dirty="0">
                <a:solidFill>
                  <a:srgbClr val="000000"/>
                </a:solidFill>
                <a:latin typeface="Times New Roman"/>
              </a:rPr>
              <a:t>      0111	   7		 1111	     F</a:t>
            </a:r>
          </a:p>
          <a:p>
            <a:pPr lvl="2"/>
            <a:endParaRPr lang="en-US" dirty="0"/>
          </a:p>
          <a:p>
            <a:pPr lvl="2"/>
            <a:r>
              <a:rPr lang="en-US" sz="2600" dirty="0">
                <a:solidFill>
                  <a:srgbClr val="000000"/>
                </a:solidFill>
                <a:latin typeface="Times New Roman"/>
              </a:rPr>
              <a:t>So how many hex digits does it take to represent 1 byte?</a:t>
            </a:r>
          </a:p>
        </p:txBody>
      </p:sp>
    </p:spTree>
    <p:extLst>
      <p:ext uri="{BB962C8B-B14F-4D97-AF65-F5344CB8AC3E}">
        <p14:creationId xmlns:p14="http://schemas.microsoft.com/office/powerpoint/2010/main" val="105614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1"/>
          <p:nvPr/>
        </p:nvSpPr>
        <p:spPr>
          <a:xfrm>
            <a:off x="420015" y="1195918"/>
            <a:ext cx="9071372" cy="978591"/>
          </a:xfrm>
          <a:prstGeom prst="rect">
            <a:avLst/>
          </a:prstGeom>
        </p:spPr>
        <p:txBody>
          <a:bodyPr lIns="0" tIns="0" rIns="0" bIns="0" anchor="ctr"/>
          <a:lstStyle/>
          <a:p>
            <a:pPr>
              <a:lnSpc>
                <a:spcPct val="100000"/>
              </a:lnSpc>
            </a:pPr>
            <a:r>
              <a:rPr lang="en-US" sz="3500" dirty="0">
                <a:latin typeface="Times New Roman"/>
              </a:rPr>
              <a:t>Example: Convert (743)</a:t>
            </a:r>
            <a:r>
              <a:rPr lang="en-US" sz="3500" baseline="-25000" dirty="0">
                <a:latin typeface="Times New Roman"/>
              </a:rPr>
              <a:t>10</a:t>
            </a:r>
            <a:r>
              <a:rPr lang="en-US" sz="3500" dirty="0">
                <a:latin typeface="Times New Roman"/>
              </a:rPr>
              <a:t> to hexadecimal</a:t>
            </a:r>
            <a:endParaRPr dirty="0"/>
          </a:p>
        </p:txBody>
      </p:sp>
      <p:sp>
        <p:nvSpPr>
          <p:cNvPr id="418" name="TextShape 2"/>
          <p:cNvSpPr txBox="1"/>
          <p:nvPr/>
        </p:nvSpPr>
        <p:spPr>
          <a:xfrm>
            <a:off x="504031" y="2432243"/>
            <a:ext cx="9071372" cy="4325432"/>
          </a:xfrm>
          <a:prstGeom prst="rect">
            <a:avLst/>
          </a:prstGeom>
        </p:spPr>
        <p:txBody>
          <a:bodyPr lIns="0" tIns="0" rIns="0" bIns="0"/>
          <a:lstStyle/>
          <a:p>
            <a:endParaRPr dirty="0"/>
          </a:p>
          <a:p>
            <a:r>
              <a:rPr lang="en-US" dirty="0">
                <a:latin typeface="Times New Roman"/>
                <a:ea typeface="DejaVu Sans"/>
              </a:rPr>
              <a:t>Note: Since remainders can have values from 0 to b - 1, that is, 0 to 15 in this case, we use F for 15, E for 14, D for 13, C for 12, B for 11, and A for 10</a:t>
            </a:r>
            <a:endParaRPr dirty="0"/>
          </a:p>
          <a:p>
            <a:endParaRPr dirty="0"/>
          </a:p>
          <a:p>
            <a:r>
              <a:rPr lang="en-US" dirty="0">
                <a:latin typeface="Times New Roman"/>
                <a:ea typeface="DejaVu Sans"/>
              </a:rPr>
              <a:t>	</a:t>
            </a:r>
            <a:r>
              <a:rPr lang="en-US" u="sng" dirty="0">
                <a:latin typeface="Times New Roman"/>
                <a:ea typeface="DejaVu Sans"/>
              </a:rPr>
              <a:t>Quotient</a:t>
            </a:r>
            <a:r>
              <a:rPr lang="en-US" dirty="0">
                <a:latin typeface="Times New Roman"/>
                <a:ea typeface="DejaVu Sans"/>
              </a:rPr>
              <a:t>   </a:t>
            </a:r>
            <a:r>
              <a:rPr lang="en-US" u="sng" dirty="0">
                <a:latin typeface="Times New Roman"/>
                <a:ea typeface="DejaVu Sans"/>
              </a:rPr>
              <a:t>Remainder</a:t>
            </a:r>
            <a:endParaRPr dirty="0"/>
          </a:p>
          <a:p>
            <a:r>
              <a:rPr lang="en-US" dirty="0">
                <a:latin typeface="Times New Roman"/>
                <a:ea typeface="DejaVu Sans"/>
              </a:rPr>
              <a:t>16	    743	         7     </a:t>
            </a:r>
            <a:endParaRPr dirty="0"/>
          </a:p>
          <a:p>
            <a:r>
              <a:rPr lang="en-US" dirty="0">
                <a:latin typeface="Times New Roman"/>
                <a:ea typeface="DejaVu Sans"/>
              </a:rPr>
              <a:t>16      	     46	         E</a:t>
            </a:r>
            <a:endParaRPr dirty="0"/>
          </a:p>
          <a:p>
            <a:r>
              <a:rPr lang="en-US" dirty="0">
                <a:latin typeface="Times New Roman"/>
                <a:ea typeface="DejaVu Sans"/>
              </a:rPr>
              <a:t>16      	      2	         2</a:t>
            </a:r>
            <a:endParaRPr dirty="0"/>
          </a:p>
          <a:p>
            <a:r>
              <a:rPr lang="en-US" dirty="0">
                <a:latin typeface="Times New Roman"/>
                <a:ea typeface="DejaVu Sans"/>
              </a:rPr>
              <a:t> 	      0	    </a:t>
            </a:r>
            <a:endParaRPr dirty="0"/>
          </a:p>
          <a:p>
            <a:pPr>
              <a:lnSpc>
                <a:spcPct val="100000"/>
              </a:lnSpc>
            </a:pPr>
            <a:endParaRPr dirty="0"/>
          </a:p>
          <a:p>
            <a:pPr>
              <a:lnSpc>
                <a:spcPct val="100000"/>
              </a:lnSpc>
            </a:pPr>
            <a:r>
              <a:rPr lang="en-US" dirty="0">
                <a:latin typeface="Times New Roman"/>
                <a:ea typeface="DejaVu Sans"/>
              </a:rPr>
              <a:t>Therefore, if we write the remainders in order from the last one obtained to the first one obtained, we have:   </a:t>
            </a:r>
            <a:endParaRPr dirty="0"/>
          </a:p>
          <a:p>
            <a:pPr>
              <a:lnSpc>
                <a:spcPct val="100000"/>
              </a:lnSpc>
            </a:pPr>
            <a:r>
              <a:rPr lang="en-US" dirty="0">
                <a:latin typeface="Times New Roman"/>
                <a:ea typeface="DejaVu Sans"/>
              </a:rPr>
              <a:t>	(743)</a:t>
            </a:r>
            <a:r>
              <a:rPr lang="en-US" baseline="-25000" dirty="0">
                <a:latin typeface="Times New Roman"/>
                <a:ea typeface="DejaVu Sans"/>
              </a:rPr>
              <a:t>10</a:t>
            </a:r>
            <a:r>
              <a:rPr lang="en-US" dirty="0">
                <a:latin typeface="Times New Roman"/>
                <a:ea typeface="DejaVu Sans"/>
              </a:rPr>
              <a:t>  =  (2E7)</a:t>
            </a:r>
            <a:r>
              <a:rPr lang="en-US" baseline="-25000" dirty="0">
                <a:latin typeface="Times New Roman"/>
                <a:ea typeface="DejaVu Sans"/>
              </a:rPr>
              <a:t>16</a:t>
            </a:r>
            <a:endParaRPr baseline="-25000" dirty="0"/>
          </a:p>
          <a:p>
            <a:pPr>
              <a:lnSpc>
                <a:spcPct val="100000"/>
              </a:lnSpc>
            </a:pPr>
            <a:endParaRPr dirty="0"/>
          </a:p>
        </p:txBody>
      </p:sp>
      <p:cxnSp>
        <p:nvCxnSpPr>
          <p:cNvPr id="3" name="Straight Arrow Connector 2"/>
          <p:cNvCxnSpPr/>
          <p:nvPr/>
        </p:nvCxnSpPr>
        <p:spPr>
          <a:xfrm flipV="1">
            <a:off x="3668712" y="3856037"/>
            <a:ext cx="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9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504031" y="1294522"/>
            <a:ext cx="9071372" cy="978591"/>
          </a:xfrm>
          <a:prstGeom prst="rect">
            <a:avLst/>
          </a:prstGeom>
        </p:spPr>
        <p:txBody>
          <a:bodyPr lIns="0" tIns="0" rIns="0" bIns="0" anchor="ctr"/>
          <a:lstStyle/>
          <a:p>
            <a:pPr>
              <a:lnSpc>
                <a:spcPct val="100000"/>
              </a:lnSpc>
            </a:pPr>
            <a:r>
              <a:rPr lang="en-US" sz="4000" dirty="0">
                <a:latin typeface="Times New Roman"/>
              </a:rPr>
              <a:t>To convert from base b to decimal</a:t>
            </a:r>
            <a:endParaRPr dirty="0"/>
          </a:p>
        </p:txBody>
      </p:sp>
      <p:sp>
        <p:nvSpPr>
          <p:cNvPr id="420" name="TextShape 2"/>
          <p:cNvSpPr txBox="1"/>
          <p:nvPr/>
        </p:nvSpPr>
        <p:spPr>
          <a:xfrm>
            <a:off x="504031" y="2273114"/>
            <a:ext cx="9071372" cy="4484561"/>
          </a:xfrm>
          <a:prstGeom prst="rect">
            <a:avLst/>
          </a:prstGeom>
        </p:spPr>
        <p:txBody>
          <a:bodyPr lIns="0" tIns="0" rIns="0" bIns="0"/>
          <a:lstStyle/>
          <a:p>
            <a:pPr>
              <a:lnSpc>
                <a:spcPct val="100000"/>
              </a:lnSpc>
              <a:buFont typeface="Arial"/>
              <a:buChar char="•"/>
            </a:pPr>
            <a:r>
              <a:rPr lang="en-US" sz="3100" dirty="0">
                <a:latin typeface="Times New Roman"/>
                <a:ea typeface="DejaVu Sans"/>
              </a:rPr>
              <a:t>We can do the conversion by multiplying the value of each digit, </a:t>
            </a:r>
            <a:r>
              <a:rPr lang="en-US" sz="3100" dirty="0" err="1">
                <a:latin typeface="Times New Roman"/>
                <a:ea typeface="DejaVu Sans"/>
              </a:rPr>
              <a:t>d</a:t>
            </a:r>
            <a:r>
              <a:rPr lang="en-US" sz="3100" baseline="-25000" dirty="0" err="1">
                <a:latin typeface="Times New Roman"/>
                <a:ea typeface="DejaVu Sans"/>
              </a:rPr>
              <a:t>m</a:t>
            </a:r>
            <a:r>
              <a:rPr lang="en-US" sz="3100" baseline="-25000" dirty="0">
                <a:latin typeface="Times New Roman"/>
                <a:ea typeface="DejaVu Sans"/>
              </a:rPr>
              <a:t>, </a:t>
            </a:r>
            <a:r>
              <a:rPr lang="en-US" sz="3100" dirty="0">
                <a:latin typeface="Times New Roman"/>
              </a:rPr>
              <a:t>by </a:t>
            </a:r>
            <a:r>
              <a:rPr lang="en-US" sz="3100" dirty="0" err="1">
                <a:latin typeface="Times New Roman"/>
              </a:rPr>
              <a:t>d</a:t>
            </a:r>
            <a:r>
              <a:rPr lang="en-US" sz="3100" baseline="30000" dirty="0" err="1">
                <a:latin typeface="Times New Roman"/>
              </a:rPr>
              <a:t>m</a:t>
            </a:r>
            <a:r>
              <a:rPr lang="en-US" sz="3100" dirty="0">
                <a:latin typeface="Times New Roman"/>
                <a:ea typeface="DejaVu Sans"/>
              </a:rPr>
              <a:t>, for m from 0 (least significant digit) to n-1 (most significant digit) for an n digit number, and by summing all the products obtained in this way.</a:t>
            </a:r>
            <a:endParaRPr dirty="0"/>
          </a:p>
        </p:txBody>
      </p:sp>
    </p:spTree>
    <p:extLst>
      <p:ext uri="{BB962C8B-B14F-4D97-AF65-F5344CB8AC3E}">
        <p14:creationId xmlns:p14="http://schemas.microsoft.com/office/powerpoint/2010/main" val="130423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376186" y="1261653"/>
            <a:ext cx="9071372" cy="978591"/>
          </a:xfrm>
          <a:prstGeom prst="rect">
            <a:avLst/>
          </a:prstGeom>
        </p:spPr>
        <p:txBody>
          <a:bodyPr lIns="0" tIns="0" rIns="0" bIns="0" anchor="ctr"/>
          <a:lstStyle/>
          <a:p>
            <a:pPr>
              <a:lnSpc>
                <a:spcPct val="100000"/>
              </a:lnSpc>
            </a:pPr>
            <a:r>
              <a:rPr lang="en-US" sz="3500" dirty="0">
                <a:latin typeface="Times New Roman"/>
              </a:rPr>
              <a:t>Example of conversion from base b to decimal</a:t>
            </a:r>
            <a:endParaRPr sz="3500" dirty="0"/>
          </a:p>
        </p:txBody>
      </p:sp>
      <p:sp>
        <p:nvSpPr>
          <p:cNvPr id="422" name="TextShape 2"/>
          <p:cNvSpPr txBox="1"/>
          <p:nvPr/>
        </p:nvSpPr>
        <p:spPr>
          <a:xfrm>
            <a:off x="504031" y="2826661"/>
            <a:ext cx="9071372" cy="4095354"/>
          </a:xfrm>
          <a:prstGeom prst="rect">
            <a:avLst/>
          </a:prstGeom>
        </p:spPr>
        <p:txBody>
          <a:bodyPr lIns="0" tIns="0" rIns="0" bIns="0"/>
          <a:lstStyle/>
          <a:p>
            <a:pPr>
              <a:lnSpc>
                <a:spcPct val="100000"/>
              </a:lnSpc>
              <a:buFont typeface="Arial"/>
              <a:buChar char="•"/>
            </a:pPr>
            <a:r>
              <a:rPr lang="en-US" sz="3100" dirty="0">
                <a:latin typeface="Times New Roman"/>
                <a:ea typeface="DejaVu Sans"/>
              </a:rPr>
              <a:t>Problem: Convert (5377)</a:t>
            </a:r>
            <a:r>
              <a:rPr lang="en-US" sz="3100" baseline="-25000" dirty="0">
                <a:latin typeface="Times New Roman"/>
                <a:ea typeface="DejaVu Sans"/>
              </a:rPr>
              <a:t>8</a:t>
            </a:r>
            <a:r>
              <a:rPr lang="en-US" sz="3100" dirty="0">
                <a:latin typeface="Times New Roman"/>
                <a:ea typeface="DejaVu Sans"/>
              </a:rPr>
              <a:t> to decimal.</a:t>
            </a:r>
          </a:p>
          <a:p>
            <a:pPr>
              <a:lnSpc>
                <a:spcPct val="100000"/>
              </a:lnSpc>
            </a:pPr>
            <a:endParaRPr dirty="0"/>
          </a:p>
          <a:p>
            <a:pPr>
              <a:lnSpc>
                <a:spcPct val="100000"/>
              </a:lnSpc>
              <a:buFont typeface="Arial"/>
              <a:buChar char="•"/>
            </a:pPr>
            <a:r>
              <a:rPr lang="en-US" sz="3100" dirty="0">
                <a:latin typeface="Times New Roman"/>
                <a:ea typeface="DejaVu Sans"/>
              </a:rPr>
              <a:t>Solution: </a:t>
            </a:r>
            <a:endParaRPr dirty="0"/>
          </a:p>
          <a:p>
            <a:pPr>
              <a:lnSpc>
                <a:spcPct val="100000"/>
              </a:lnSpc>
            </a:pPr>
            <a:r>
              <a:rPr lang="en-US" sz="3100" dirty="0">
                <a:latin typeface="Times New Roman"/>
                <a:ea typeface="DejaVu Sans"/>
              </a:rPr>
              <a:t>	(5377)</a:t>
            </a:r>
            <a:r>
              <a:rPr lang="en-US" sz="3100" baseline="-25000" dirty="0">
                <a:latin typeface="Times New Roman"/>
                <a:ea typeface="DejaVu Sans"/>
              </a:rPr>
              <a:t>8</a:t>
            </a:r>
            <a:r>
              <a:rPr lang="en-US" sz="3100" dirty="0">
                <a:latin typeface="Times New Roman"/>
                <a:ea typeface="DejaVu Sans"/>
              </a:rPr>
              <a:t> = 5 * 8</a:t>
            </a:r>
            <a:r>
              <a:rPr lang="en-US" sz="3100" baseline="30000" dirty="0">
                <a:latin typeface="Times New Roman"/>
                <a:ea typeface="DejaVu Sans"/>
              </a:rPr>
              <a:t>3</a:t>
            </a:r>
            <a:r>
              <a:rPr lang="en-US" sz="3100" dirty="0">
                <a:latin typeface="Times New Roman"/>
                <a:ea typeface="DejaVu Sans"/>
              </a:rPr>
              <a:t>    + 3 * 8</a:t>
            </a:r>
            <a:r>
              <a:rPr lang="en-US" sz="3100" baseline="30000" dirty="0">
                <a:latin typeface="Times New Roman"/>
                <a:ea typeface="DejaVu Sans"/>
              </a:rPr>
              <a:t>2</a:t>
            </a:r>
            <a:r>
              <a:rPr lang="en-US" sz="3100" dirty="0">
                <a:latin typeface="Times New Roman"/>
                <a:ea typeface="DejaVu Sans"/>
              </a:rPr>
              <a:t>  + 7 * 8</a:t>
            </a:r>
            <a:r>
              <a:rPr lang="en-US" sz="3100" baseline="30000" dirty="0">
                <a:latin typeface="Times New Roman"/>
                <a:ea typeface="DejaVu Sans"/>
              </a:rPr>
              <a:t>1</a:t>
            </a:r>
            <a:r>
              <a:rPr lang="en-US" sz="3100" dirty="0">
                <a:latin typeface="Times New Roman"/>
                <a:ea typeface="DejaVu Sans"/>
              </a:rPr>
              <a:t> + 7 * 8</a:t>
            </a:r>
            <a:r>
              <a:rPr lang="en-US" sz="3100" baseline="30000" dirty="0">
                <a:latin typeface="Times New Roman"/>
                <a:ea typeface="DejaVu Sans"/>
              </a:rPr>
              <a:t>0</a:t>
            </a:r>
            <a:endParaRPr baseline="30000" dirty="0"/>
          </a:p>
          <a:p>
            <a:pPr>
              <a:lnSpc>
                <a:spcPct val="100000"/>
              </a:lnSpc>
            </a:pPr>
            <a:r>
              <a:rPr lang="en-US" sz="3100" dirty="0">
                <a:latin typeface="Times New Roman"/>
                <a:ea typeface="DejaVu Sans"/>
              </a:rPr>
              <a:t>		    = 5 * 512 + 3 * 64 + 7 * 8   + 7 * 1</a:t>
            </a:r>
            <a:endParaRPr dirty="0"/>
          </a:p>
          <a:p>
            <a:pPr>
              <a:lnSpc>
                <a:spcPct val="100000"/>
              </a:lnSpc>
            </a:pPr>
            <a:r>
              <a:rPr lang="en-US" sz="3100" dirty="0">
                <a:latin typeface="Times New Roman"/>
                <a:ea typeface="DejaVu Sans"/>
              </a:rPr>
              <a:t>		    = 2,560    + 192     + 56       + 7</a:t>
            </a:r>
            <a:endParaRPr dirty="0"/>
          </a:p>
          <a:p>
            <a:pPr>
              <a:lnSpc>
                <a:spcPct val="100000"/>
              </a:lnSpc>
            </a:pPr>
            <a:r>
              <a:rPr lang="en-US" sz="3100" dirty="0">
                <a:latin typeface="Times New Roman"/>
                <a:ea typeface="DejaVu Sans"/>
              </a:rPr>
              <a:t>		    = 2,815</a:t>
            </a:r>
            <a:endParaRPr dirty="0"/>
          </a:p>
        </p:txBody>
      </p:sp>
    </p:spTree>
    <p:extLst>
      <p:ext uri="{BB962C8B-B14F-4D97-AF65-F5344CB8AC3E}">
        <p14:creationId xmlns:p14="http://schemas.microsoft.com/office/powerpoint/2010/main" val="334616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376186" y="1261653"/>
            <a:ext cx="9071372" cy="978591"/>
          </a:xfrm>
          <a:prstGeom prst="rect">
            <a:avLst/>
          </a:prstGeom>
        </p:spPr>
        <p:txBody>
          <a:bodyPr lIns="0" tIns="0" rIns="0" bIns="0" anchor="ctr"/>
          <a:lstStyle/>
          <a:p>
            <a:pPr>
              <a:lnSpc>
                <a:spcPct val="100000"/>
              </a:lnSpc>
            </a:pPr>
            <a:r>
              <a:rPr lang="en-US" sz="3500" dirty="0">
                <a:latin typeface="Times New Roman"/>
              </a:rPr>
              <a:t>Example of conversion from base b to decimal</a:t>
            </a:r>
            <a:endParaRPr sz="3500" dirty="0"/>
          </a:p>
        </p:txBody>
      </p:sp>
      <p:sp>
        <p:nvSpPr>
          <p:cNvPr id="422" name="TextShape 2"/>
          <p:cNvSpPr txBox="1"/>
          <p:nvPr/>
        </p:nvSpPr>
        <p:spPr>
          <a:xfrm>
            <a:off x="504031" y="2826661"/>
            <a:ext cx="9071372" cy="4095354"/>
          </a:xfrm>
          <a:prstGeom prst="rect">
            <a:avLst/>
          </a:prstGeom>
        </p:spPr>
        <p:txBody>
          <a:bodyPr lIns="0" tIns="0" rIns="0" bIns="0"/>
          <a:lstStyle/>
          <a:p>
            <a:pPr>
              <a:lnSpc>
                <a:spcPct val="100000"/>
              </a:lnSpc>
              <a:buFont typeface="Arial"/>
              <a:buChar char="•"/>
            </a:pPr>
            <a:r>
              <a:rPr lang="en-US" sz="3100" dirty="0">
                <a:latin typeface="Times New Roman"/>
                <a:ea typeface="DejaVu Sans"/>
              </a:rPr>
              <a:t>Problem: Convert (5377)</a:t>
            </a:r>
            <a:r>
              <a:rPr lang="en-US" sz="3100" baseline="-25000" dirty="0">
                <a:latin typeface="Times New Roman"/>
                <a:ea typeface="DejaVu Sans"/>
              </a:rPr>
              <a:t>16</a:t>
            </a:r>
            <a:r>
              <a:rPr lang="en-US" sz="3100" dirty="0">
                <a:latin typeface="Times New Roman"/>
                <a:ea typeface="DejaVu Sans"/>
              </a:rPr>
              <a:t> to decimal.</a:t>
            </a:r>
          </a:p>
          <a:p>
            <a:pPr>
              <a:lnSpc>
                <a:spcPct val="100000"/>
              </a:lnSpc>
            </a:pPr>
            <a:endParaRPr dirty="0"/>
          </a:p>
          <a:p>
            <a:pPr>
              <a:lnSpc>
                <a:spcPct val="100000"/>
              </a:lnSpc>
              <a:buFont typeface="Arial"/>
              <a:buChar char="•"/>
            </a:pPr>
            <a:r>
              <a:rPr lang="en-US" sz="3100" dirty="0">
                <a:latin typeface="Times New Roman"/>
                <a:ea typeface="DejaVu Sans"/>
              </a:rPr>
              <a:t>Solution: </a:t>
            </a:r>
            <a:endParaRPr dirty="0"/>
          </a:p>
          <a:p>
            <a:pPr>
              <a:lnSpc>
                <a:spcPct val="100000"/>
              </a:lnSpc>
            </a:pPr>
            <a:r>
              <a:rPr lang="en-US" sz="3100" dirty="0">
                <a:latin typeface="Times New Roman"/>
                <a:ea typeface="DejaVu Sans"/>
              </a:rPr>
              <a:t>	(5377)</a:t>
            </a:r>
            <a:r>
              <a:rPr lang="en-US" sz="3100" baseline="-25000" dirty="0">
                <a:latin typeface="Times New Roman"/>
                <a:ea typeface="DejaVu Sans"/>
              </a:rPr>
              <a:t>16</a:t>
            </a:r>
            <a:r>
              <a:rPr lang="en-US" sz="3100" dirty="0">
                <a:latin typeface="Times New Roman"/>
                <a:ea typeface="DejaVu Sans"/>
              </a:rPr>
              <a:t> = 5 * 16</a:t>
            </a:r>
            <a:r>
              <a:rPr lang="en-US" sz="3100" baseline="30000" dirty="0">
                <a:latin typeface="Times New Roman"/>
                <a:ea typeface="DejaVu Sans"/>
              </a:rPr>
              <a:t>3</a:t>
            </a:r>
            <a:r>
              <a:rPr lang="en-US" sz="3100" dirty="0">
                <a:latin typeface="Times New Roman"/>
                <a:ea typeface="DejaVu Sans"/>
              </a:rPr>
              <a:t>    + 3 * 16</a:t>
            </a:r>
            <a:r>
              <a:rPr lang="en-US" sz="3100" baseline="30000" dirty="0">
                <a:latin typeface="Times New Roman"/>
                <a:ea typeface="DejaVu Sans"/>
              </a:rPr>
              <a:t>2</a:t>
            </a:r>
            <a:r>
              <a:rPr lang="en-US" sz="3100" dirty="0">
                <a:latin typeface="Times New Roman"/>
                <a:ea typeface="DejaVu Sans"/>
              </a:rPr>
              <a:t> + 7 * 16</a:t>
            </a:r>
            <a:r>
              <a:rPr lang="en-US" sz="3100" baseline="30000" dirty="0">
                <a:latin typeface="Times New Roman"/>
                <a:ea typeface="DejaVu Sans"/>
              </a:rPr>
              <a:t>1</a:t>
            </a:r>
            <a:r>
              <a:rPr lang="en-US" sz="3100" dirty="0">
                <a:latin typeface="Times New Roman"/>
                <a:ea typeface="DejaVu Sans"/>
              </a:rPr>
              <a:t> + 7 * 16</a:t>
            </a:r>
            <a:r>
              <a:rPr lang="en-US" sz="3100" baseline="30000" dirty="0">
                <a:latin typeface="Times New Roman"/>
                <a:ea typeface="DejaVu Sans"/>
              </a:rPr>
              <a:t>0</a:t>
            </a:r>
            <a:endParaRPr baseline="30000" dirty="0"/>
          </a:p>
          <a:p>
            <a:pPr>
              <a:lnSpc>
                <a:spcPct val="100000"/>
              </a:lnSpc>
            </a:pPr>
            <a:r>
              <a:rPr lang="en-US" sz="3100" dirty="0">
                <a:latin typeface="Times New Roman"/>
                <a:ea typeface="DejaVu Sans"/>
              </a:rPr>
              <a:t>		     = 5 * 4096 + 3 * 256 + 7 * 16  + 7 * 1</a:t>
            </a:r>
            <a:endParaRPr dirty="0"/>
          </a:p>
          <a:p>
            <a:pPr>
              <a:lnSpc>
                <a:spcPct val="100000"/>
              </a:lnSpc>
            </a:pPr>
            <a:r>
              <a:rPr lang="en-US" sz="3100" dirty="0">
                <a:latin typeface="Times New Roman"/>
                <a:ea typeface="DejaVu Sans"/>
              </a:rPr>
              <a:t>		     = 20,480    + 768       + 112      + 7</a:t>
            </a:r>
            <a:endParaRPr dirty="0"/>
          </a:p>
          <a:p>
            <a:pPr>
              <a:lnSpc>
                <a:spcPct val="100000"/>
              </a:lnSpc>
            </a:pPr>
            <a:r>
              <a:rPr lang="en-US" sz="3100" dirty="0">
                <a:latin typeface="Times New Roman"/>
                <a:ea typeface="DejaVu Sans"/>
              </a:rPr>
              <a:t>		     = 21,367</a:t>
            </a:r>
            <a:endParaRPr dirty="0"/>
          </a:p>
        </p:txBody>
      </p:sp>
    </p:spTree>
    <p:extLst>
      <p:ext uri="{BB962C8B-B14F-4D97-AF65-F5344CB8AC3E}">
        <p14:creationId xmlns:p14="http://schemas.microsoft.com/office/powerpoint/2010/main" val="619536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376186" y="1261653"/>
            <a:ext cx="9071372" cy="978591"/>
          </a:xfrm>
          <a:prstGeom prst="rect">
            <a:avLst/>
          </a:prstGeom>
        </p:spPr>
        <p:txBody>
          <a:bodyPr lIns="0" tIns="0" rIns="0" bIns="0" anchor="ctr"/>
          <a:lstStyle/>
          <a:p>
            <a:pPr>
              <a:lnSpc>
                <a:spcPct val="100000"/>
              </a:lnSpc>
            </a:pPr>
            <a:r>
              <a:rPr lang="en-US" sz="3500" dirty="0">
                <a:latin typeface="Times New Roman"/>
              </a:rPr>
              <a:t>Useful Links for binary/decimal/hexadecimal numbers conversion:</a:t>
            </a:r>
            <a:endParaRPr sz="3500" dirty="0"/>
          </a:p>
        </p:txBody>
      </p:sp>
      <p:sp>
        <p:nvSpPr>
          <p:cNvPr id="422" name="TextShape 2"/>
          <p:cNvSpPr txBox="1"/>
          <p:nvPr/>
        </p:nvSpPr>
        <p:spPr>
          <a:xfrm>
            <a:off x="504031" y="2826661"/>
            <a:ext cx="9071372" cy="4095354"/>
          </a:xfrm>
          <a:prstGeom prst="rect">
            <a:avLst/>
          </a:prstGeom>
        </p:spPr>
        <p:txBody>
          <a:bodyPr lIns="0" tIns="0" rIns="0" bIns="0"/>
          <a:lstStyle/>
          <a:p>
            <a:pPr>
              <a:lnSpc>
                <a:spcPct val="100000"/>
              </a:lnSpc>
              <a:buFont typeface="Arial"/>
              <a:buChar char="•"/>
            </a:pPr>
            <a:r>
              <a:rPr lang="en-US" sz="2400" dirty="0">
                <a:latin typeface="Times New Roman"/>
                <a:ea typeface="DejaVu Sans"/>
                <a:hlinkClick r:id="rId2"/>
              </a:rPr>
              <a:t>https://madformath.com/calculators/basic-math/base-converters/decimal-to-binary-converter-with-steps/decimal-to-binary-converter-with-steps</a:t>
            </a:r>
            <a:endParaRPr lang="en-US" sz="2400" dirty="0">
              <a:latin typeface="Times New Roman"/>
              <a:ea typeface="DejaVu Sans"/>
            </a:endParaRPr>
          </a:p>
          <a:p>
            <a:pPr>
              <a:lnSpc>
                <a:spcPct val="100000"/>
              </a:lnSpc>
              <a:buFont typeface="Arial"/>
              <a:buChar char="•"/>
            </a:pPr>
            <a:endParaRPr lang="en-US" sz="2400" dirty="0">
              <a:latin typeface="Times New Roman"/>
            </a:endParaRPr>
          </a:p>
          <a:p>
            <a:pPr>
              <a:lnSpc>
                <a:spcPct val="100000"/>
              </a:lnSpc>
              <a:buFont typeface="Arial"/>
              <a:buChar char="•"/>
            </a:pPr>
            <a:endParaRPr lang="en-US" sz="2400" dirty="0">
              <a:latin typeface="Times New Roman"/>
            </a:endParaRPr>
          </a:p>
          <a:p>
            <a:pPr>
              <a:lnSpc>
                <a:spcPct val="100000"/>
              </a:lnSpc>
              <a:buFont typeface="Arial"/>
              <a:buChar char="•"/>
            </a:pPr>
            <a:r>
              <a:rPr lang="en-US" sz="2400" dirty="0">
                <a:hlinkClick r:id="rId3"/>
              </a:rPr>
              <a:t>https://www.mathsisfun.com/binary-decimal-hexadecimal-converter.html</a:t>
            </a:r>
            <a:endParaRPr lang="en-US" sz="2400" dirty="0">
              <a:latin typeface="Times New Roman"/>
            </a:endParaRPr>
          </a:p>
          <a:p>
            <a:pPr>
              <a:lnSpc>
                <a:spcPct val="100000"/>
              </a:lnSpc>
              <a:buFont typeface="Arial"/>
              <a:buChar char="•"/>
            </a:pPr>
            <a:endParaRPr sz="2400" dirty="0"/>
          </a:p>
        </p:txBody>
      </p:sp>
    </p:spTree>
    <p:extLst>
      <p:ext uri="{BB962C8B-B14F-4D97-AF65-F5344CB8AC3E}">
        <p14:creationId xmlns:p14="http://schemas.microsoft.com/office/powerpoint/2010/main" val="42162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These few slides give the basics.</a:t>
            </a:r>
          </a:p>
          <a:p>
            <a:r>
              <a:rPr lang="en-US" dirty="0"/>
              <a:t>We’ll get a bit more involved in the 2</a:t>
            </a:r>
            <a:r>
              <a:rPr lang="en-US" baseline="30000" dirty="0"/>
              <a:t>nd</a:t>
            </a:r>
            <a:r>
              <a:rPr lang="en-US" dirty="0"/>
              <a:t> half of the semester</a:t>
            </a:r>
          </a:p>
        </p:txBody>
      </p:sp>
      <p:sp>
        <p:nvSpPr>
          <p:cNvPr id="4" name="Title 3"/>
          <p:cNvSpPr>
            <a:spLocks noGrp="1"/>
          </p:cNvSpPr>
          <p:nvPr>
            <p:ph type="title"/>
          </p:nvPr>
        </p:nvSpPr>
        <p:spPr/>
        <p:txBody>
          <a:bodyPr/>
          <a:lstStyle/>
          <a:p>
            <a:r>
              <a:rPr lang="en-US" dirty="0"/>
              <a:t>Number conversions</a:t>
            </a:r>
          </a:p>
        </p:txBody>
      </p:sp>
    </p:spTree>
    <p:extLst>
      <p:ext uri="{BB962C8B-B14F-4D97-AF65-F5344CB8AC3E}">
        <p14:creationId xmlns:p14="http://schemas.microsoft.com/office/powerpoint/2010/main" val="76620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392112" y="1341437"/>
            <a:ext cx="9148763" cy="5593475"/>
          </a:xfrm>
        </p:spPr>
        <p:txBody>
          <a:bodyPr>
            <a:normAutofit fontScale="40000" lnSpcReduction="20000"/>
          </a:bodyPr>
          <a:lstStyle/>
          <a:p>
            <a:pPr marL="108000" indent="0">
              <a:buNone/>
            </a:pPr>
            <a:r>
              <a:rPr lang="en-US" dirty="0">
                <a:solidFill>
                  <a:srgbClr val="FF0000"/>
                </a:solidFill>
              </a:rPr>
              <a:t>    &lt;&lt;         left-shift </a:t>
            </a:r>
          </a:p>
          <a:p>
            <a:pPr marL="108000" indent="0">
              <a:buNone/>
            </a:pPr>
            <a:r>
              <a:rPr lang="en-US" dirty="0">
                <a:solidFill>
                  <a:srgbClr val="FF0000"/>
                </a:solidFill>
              </a:rPr>
              <a:t>    &gt;&gt;         right-shift</a:t>
            </a:r>
          </a:p>
          <a:p>
            <a:pPr marL="108000" indent="0">
              <a:buNone/>
            </a:pPr>
            <a:r>
              <a:rPr lang="en-US" dirty="0">
                <a:solidFill>
                  <a:srgbClr val="FF0000"/>
                </a:solidFill>
              </a:rPr>
              <a:t>    &amp;           bitwise AND</a:t>
            </a:r>
          </a:p>
          <a:p>
            <a:pPr marL="108000" indent="0">
              <a:buNone/>
            </a:pPr>
            <a:r>
              <a:rPr lang="en-US" dirty="0">
                <a:solidFill>
                  <a:srgbClr val="FF0000"/>
                </a:solidFill>
              </a:rPr>
              <a:t>    |            bitwise OR</a:t>
            </a:r>
          </a:p>
          <a:p>
            <a:pPr marL="108000" indent="0">
              <a:buNone/>
            </a:pPr>
            <a:r>
              <a:rPr lang="en-US" dirty="0">
                <a:solidFill>
                  <a:srgbClr val="FF0000"/>
                </a:solidFill>
              </a:rPr>
              <a:t>    ^            bitwise exclusive-OR</a:t>
            </a:r>
          </a:p>
          <a:p>
            <a:pPr marL="108000" indent="0">
              <a:buNone/>
            </a:pPr>
            <a:r>
              <a:rPr lang="en-US" dirty="0">
                <a:solidFill>
                  <a:srgbClr val="FF0000"/>
                </a:solidFill>
              </a:rPr>
              <a:t>    ~            bitwise NOT (complement, </a:t>
            </a:r>
            <a:r>
              <a:rPr lang="en-US" b="1" dirty="0">
                <a:solidFill>
                  <a:srgbClr val="FF0000"/>
                </a:solidFill>
              </a:rPr>
              <a:t>not negation</a:t>
            </a:r>
            <a:r>
              <a:rPr lang="en-US" dirty="0">
                <a:solidFill>
                  <a:srgbClr val="FF0000"/>
                </a:solidFill>
              </a:rPr>
              <a:t>)</a:t>
            </a:r>
          </a:p>
          <a:p>
            <a:pPr marL="108000" indent="0">
              <a:buNone/>
            </a:pPr>
            <a:endParaRPr lang="en-US" dirty="0">
              <a:solidFill>
                <a:srgbClr val="FF0000"/>
              </a:solidFill>
            </a:endParaRPr>
          </a:p>
          <a:p>
            <a:pPr marL="108000" indent="0">
              <a:buNone/>
            </a:pPr>
            <a:r>
              <a:rPr lang="en-US" dirty="0"/>
              <a:t>    </a:t>
            </a:r>
          </a:p>
          <a:p>
            <a:pPr marL="108000" indent="0">
              <a:buNone/>
            </a:pPr>
            <a:r>
              <a:rPr lang="en-US" dirty="0"/>
              <a:t>    </a:t>
            </a:r>
            <a:r>
              <a:rPr lang="en-US" dirty="0">
                <a:solidFill>
                  <a:srgbClr val="00B050"/>
                </a:solidFill>
              </a:rPr>
              <a:t>&amp;&amp;        logical AND       </a:t>
            </a:r>
          </a:p>
          <a:p>
            <a:pPr marL="108000" indent="0">
              <a:buNone/>
            </a:pPr>
            <a:r>
              <a:rPr lang="en-US" dirty="0">
                <a:solidFill>
                  <a:srgbClr val="00B050"/>
                </a:solidFill>
              </a:rPr>
              <a:t>    ||          logical OR 		</a:t>
            </a:r>
            <a:r>
              <a:rPr lang="en-US" dirty="0">
                <a:solidFill>
                  <a:srgbClr val="00B050"/>
                </a:solidFill>
                <a:sym typeface="Wingdings" pitchFamily="2" charset="2"/>
              </a:rPr>
              <a:t> </a:t>
            </a:r>
            <a:r>
              <a:rPr lang="en-US" sz="4500" dirty="0">
                <a:solidFill>
                  <a:srgbClr val="00B050"/>
                </a:solidFill>
                <a:sym typeface="Wingdings" pitchFamily="2" charset="2"/>
              </a:rPr>
              <a:t>Logical operators</a:t>
            </a:r>
            <a:endParaRPr lang="en-US" sz="4500" dirty="0">
              <a:solidFill>
                <a:srgbClr val="00B050"/>
              </a:solidFill>
            </a:endParaRPr>
          </a:p>
          <a:p>
            <a:pPr marL="108000" indent="0">
              <a:buNone/>
            </a:pPr>
            <a:r>
              <a:rPr lang="en-US" dirty="0">
                <a:solidFill>
                  <a:srgbClr val="00B050"/>
                </a:solidFill>
              </a:rPr>
              <a:t>    !	logical NOT</a:t>
            </a:r>
          </a:p>
          <a:p>
            <a:pPr marL="108000" indent="0">
              <a:buNone/>
            </a:pPr>
            <a:endParaRPr lang="en-US" dirty="0"/>
          </a:p>
          <a:p>
            <a:pPr marL="108000" indent="0">
              <a:buNone/>
            </a:pPr>
            <a:r>
              <a:rPr lang="en-US" dirty="0"/>
              <a:t>    </a:t>
            </a:r>
          </a:p>
          <a:p>
            <a:pPr marL="108000" indent="0">
              <a:buNone/>
            </a:pPr>
            <a:r>
              <a:rPr lang="en-US" dirty="0">
                <a:solidFill>
                  <a:srgbClr val="0070C0"/>
                </a:solidFill>
              </a:rPr>
              <a:t>    &lt;            less than </a:t>
            </a:r>
          </a:p>
          <a:p>
            <a:pPr marL="108000" indent="0">
              <a:buNone/>
            </a:pPr>
            <a:r>
              <a:rPr lang="en-US" dirty="0">
                <a:solidFill>
                  <a:srgbClr val="0070C0"/>
                </a:solidFill>
              </a:rPr>
              <a:t>    &gt;            greater than</a:t>
            </a:r>
          </a:p>
          <a:p>
            <a:pPr marL="108000" indent="0">
              <a:buNone/>
            </a:pPr>
            <a:r>
              <a:rPr lang="en-US" dirty="0">
                <a:solidFill>
                  <a:srgbClr val="0070C0"/>
                </a:solidFill>
              </a:rPr>
              <a:t>    &lt;=          less than or equal     </a:t>
            </a:r>
          </a:p>
          <a:p>
            <a:pPr marL="108000" indent="0">
              <a:buNone/>
            </a:pPr>
            <a:r>
              <a:rPr lang="en-US" dirty="0">
                <a:solidFill>
                  <a:srgbClr val="0070C0"/>
                </a:solidFill>
              </a:rPr>
              <a:t>    &gt;=          greater than or equal       </a:t>
            </a:r>
          </a:p>
          <a:p>
            <a:pPr marL="108000" indent="0">
              <a:buNone/>
            </a:pPr>
            <a:r>
              <a:rPr lang="en-US" dirty="0">
                <a:solidFill>
                  <a:srgbClr val="0070C0"/>
                </a:solidFill>
              </a:rPr>
              <a:t>    ==          equals </a:t>
            </a:r>
          </a:p>
          <a:p>
            <a:pPr marL="108000" indent="0">
              <a:buNone/>
            </a:pPr>
            <a:r>
              <a:rPr lang="en-US" dirty="0">
                <a:solidFill>
                  <a:srgbClr val="0070C0"/>
                </a:solidFill>
              </a:rPr>
              <a:t>    !=           does not equal</a:t>
            </a:r>
          </a:p>
          <a:p>
            <a:pPr marL="108000" indent="0">
              <a:buNone/>
            </a:pPr>
            <a:endParaRPr lang="en-US" dirty="0"/>
          </a:p>
          <a:p>
            <a:pPr marL="108000" indent="0">
              <a:buNone/>
            </a:pPr>
            <a:r>
              <a:rPr lang="en-US" b="1" dirty="0"/>
              <a:t>Note 1</a:t>
            </a:r>
            <a:r>
              <a:rPr lang="en-US" dirty="0"/>
              <a:t>:  Logical operators </a:t>
            </a:r>
            <a:r>
              <a:rPr lang="en-US" b="1" dirty="0">
                <a:solidFill>
                  <a:srgbClr val="0070C0"/>
                </a:solidFill>
              </a:rPr>
              <a:t>evaluate an expression </a:t>
            </a:r>
            <a:r>
              <a:rPr lang="en-US" dirty="0"/>
              <a:t>on each side of the operator, give that</a:t>
            </a:r>
            <a:r>
              <a:rPr lang="en-US" dirty="0">
                <a:solidFill>
                  <a:srgbClr val="0070C0"/>
                </a:solidFill>
              </a:rPr>
              <a:t> expression</a:t>
            </a:r>
            <a:r>
              <a:rPr lang="en-US" dirty="0"/>
              <a:t>  a value of 1(true) or 0 (false), then perform the logical operation on the whole.</a:t>
            </a:r>
          </a:p>
          <a:p>
            <a:pPr marL="108000" indent="0">
              <a:buNone/>
            </a:pPr>
            <a:br>
              <a:rPr lang="en-US" dirty="0"/>
            </a:br>
            <a:r>
              <a:rPr lang="en-US" b="1" dirty="0"/>
              <a:t>Note 2:   </a:t>
            </a:r>
            <a:r>
              <a:rPr lang="en-US" dirty="0"/>
              <a:t>C has no such keywords as </a:t>
            </a:r>
            <a:r>
              <a:rPr lang="en-US" b="1" dirty="0"/>
              <a:t>true</a:t>
            </a:r>
            <a:r>
              <a:rPr lang="en-US" dirty="0"/>
              <a:t> or </a:t>
            </a:r>
            <a:r>
              <a:rPr lang="en-US" b="1" dirty="0"/>
              <a:t>false, </a:t>
            </a:r>
            <a:r>
              <a:rPr lang="en-US" dirty="0"/>
              <a:t>#defines are used</a:t>
            </a:r>
          </a:p>
          <a:p>
            <a:pPr marL="108000" indent="0">
              <a:buNone/>
            </a:pPr>
            <a:endParaRPr lang="en-US" dirty="0"/>
          </a:p>
          <a:p>
            <a:pPr marL="108000" indent="0">
              <a:buNone/>
            </a:pPr>
            <a:r>
              <a:rPr lang="en-US" b="1" dirty="0"/>
              <a:t>Note 3:   </a:t>
            </a:r>
            <a:r>
              <a:rPr lang="en-US" dirty="0"/>
              <a:t>‘OR’, ‘AND' , and ‘NOT': There are differences between bitwise and logical operators.  </a:t>
            </a:r>
          </a:p>
        </p:txBody>
      </p:sp>
      <p:sp>
        <p:nvSpPr>
          <p:cNvPr id="2" name="Title 1"/>
          <p:cNvSpPr>
            <a:spLocks noGrp="1"/>
          </p:cNvSpPr>
          <p:nvPr>
            <p:ph type="title"/>
          </p:nvPr>
        </p:nvSpPr>
        <p:spPr>
          <a:xfrm>
            <a:off x="468312" y="122237"/>
            <a:ext cx="9072563" cy="1259946"/>
          </a:xfrm>
        </p:spPr>
        <p:txBody>
          <a:bodyPr/>
          <a:lstStyle/>
          <a:p>
            <a:r>
              <a:rPr lang="en-US" dirty="0"/>
              <a:t>Logical Operators</a:t>
            </a:r>
          </a:p>
        </p:txBody>
      </p:sp>
      <p:sp>
        <p:nvSpPr>
          <p:cNvPr id="4" name="TextBox 3"/>
          <p:cNvSpPr txBox="1"/>
          <p:nvPr/>
        </p:nvSpPr>
        <p:spPr>
          <a:xfrm>
            <a:off x="6869112" y="1951037"/>
            <a:ext cx="2857500" cy="2862322"/>
          </a:xfrm>
          <a:prstGeom prst="rect">
            <a:avLst/>
          </a:prstGeom>
          <a:noFill/>
          <a:ln>
            <a:solidFill>
              <a:schemeClr val="tx1"/>
            </a:solidFill>
          </a:ln>
        </p:spPr>
        <p:txBody>
          <a:bodyPr wrap="square" rtlCol="0">
            <a:spAutoFit/>
          </a:bodyPr>
          <a:lstStyle/>
          <a:p>
            <a:r>
              <a:rPr lang="en-US" dirty="0">
                <a:solidFill>
                  <a:srgbClr val="FF0000"/>
                </a:solidFill>
              </a:rPr>
              <a:t>BITWISE OPERATORS:</a:t>
            </a:r>
          </a:p>
          <a:p>
            <a:r>
              <a:rPr lang="en-US" dirty="0">
                <a:solidFill>
                  <a:srgbClr val="FF0000"/>
                </a:solidFill>
              </a:rPr>
              <a:t>0 is 0</a:t>
            </a:r>
          </a:p>
          <a:p>
            <a:r>
              <a:rPr lang="en-US" dirty="0">
                <a:solidFill>
                  <a:srgbClr val="FF0000"/>
                </a:solidFill>
              </a:rPr>
              <a:t>1 is 1</a:t>
            </a:r>
          </a:p>
          <a:p>
            <a:endParaRPr lang="en-US" dirty="0"/>
          </a:p>
          <a:p>
            <a:r>
              <a:rPr lang="en-US" dirty="0">
                <a:solidFill>
                  <a:srgbClr val="00B050"/>
                </a:solidFill>
              </a:rPr>
              <a:t>LOGICAL OPERATORS:</a:t>
            </a:r>
          </a:p>
          <a:p>
            <a:r>
              <a:rPr lang="en-US" dirty="0">
                <a:solidFill>
                  <a:srgbClr val="00B050"/>
                </a:solidFill>
              </a:rPr>
              <a:t>0 is FALSE</a:t>
            </a:r>
          </a:p>
          <a:p>
            <a:r>
              <a:rPr lang="en-US" dirty="0">
                <a:solidFill>
                  <a:srgbClr val="00B050"/>
                </a:solidFill>
              </a:rPr>
              <a:t>Everything else is TRUE</a:t>
            </a:r>
          </a:p>
          <a:p>
            <a:r>
              <a:rPr lang="en-US" dirty="0">
                <a:solidFill>
                  <a:srgbClr val="00B050"/>
                </a:solidFill>
              </a:rPr>
              <a:t>Practical Result:</a:t>
            </a:r>
          </a:p>
          <a:p>
            <a:r>
              <a:rPr lang="en-US" dirty="0">
                <a:solidFill>
                  <a:srgbClr val="00B050"/>
                </a:solidFill>
              </a:rPr>
              <a:t>0 if false;</a:t>
            </a:r>
          </a:p>
          <a:p>
            <a:r>
              <a:rPr lang="en-US" dirty="0">
                <a:solidFill>
                  <a:srgbClr val="00B050"/>
                </a:solidFill>
              </a:rPr>
              <a:t>1 if true</a:t>
            </a:r>
          </a:p>
        </p:txBody>
      </p:sp>
      <p:sp>
        <p:nvSpPr>
          <p:cNvPr id="5" name="Right Brace 4"/>
          <p:cNvSpPr/>
          <p:nvPr/>
        </p:nvSpPr>
        <p:spPr>
          <a:xfrm>
            <a:off x="4278312" y="1265237"/>
            <a:ext cx="381000" cy="1233055"/>
          </a:xfrm>
          <a:prstGeom prst="rightBrace">
            <a:avLst>
              <a:gd name="adj1" fmla="val 70151"/>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2982912" y="3856037"/>
            <a:ext cx="381000" cy="1392198"/>
          </a:xfrm>
          <a:prstGeom prst="rightBrace">
            <a:avLst>
              <a:gd name="adj1" fmla="val 48333"/>
              <a:gd name="adj2" fmla="val 46785"/>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p:cNvSpPr txBox="1"/>
          <p:nvPr/>
        </p:nvSpPr>
        <p:spPr>
          <a:xfrm>
            <a:off x="3363912" y="4313237"/>
            <a:ext cx="3352800" cy="369332"/>
          </a:xfrm>
          <a:prstGeom prst="rect">
            <a:avLst/>
          </a:prstGeom>
          <a:noFill/>
        </p:spPr>
        <p:txBody>
          <a:bodyPr wrap="square" rtlCol="0">
            <a:spAutoFit/>
          </a:bodyPr>
          <a:lstStyle/>
          <a:p>
            <a:r>
              <a:rPr lang="en-US" dirty="0">
                <a:solidFill>
                  <a:srgbClr val="0070C0"/>
                </a:solidFill>
                <a:sym typeface="Wingdings" pitchFamily="2" charset="2"/>
              </a:rPr>
              <a:t> relational operators</a:t>
            </a:r>
            <a:endParaRPr lang="en-US" dirty="0">
              <a:solidFill>
                <a:srgbClr val="0070C0"/>
              </a:solidFill>
            </a:endParaRPr>
          </a:p>
        </p:txBody>
      </p:sp>
      <p:sp>
        <p:nvSpPr>
          <p:cNvPr id="9" name="TextBox 8"/>
          <p:cNvSpPr txBox="1"/>
          <p:nvPr/>
        </p:nvSpPr>
        <p:spPr>
          <a:xfrm>
            <a:off x="4430712" y="1722437"/>
            <a:ext cx="3352800" cy="369332"/>
          </a:xfrm>
          <a:prstGeom prst="rect">
            <a:avLst/>
          </a:prstGeom>
          <a:noFill/>
        </p:spPr>
        <p:txBody>
          <a:bodyPr wrap="square" rtlCol="0">
            <a:spAutoFit/>
          </a:bodyPr>
          <a:lstStyle/>
          <a:p>
            <a:r>
              <a:rPr lang="en-US" dirty="0">
                <a:solidFill>
                  <a:srgbClr val="FF0000"/>
                </a:solidFill>
                <a:sym typeface="Wingdings" pitchFamily="2" charset="2"/>
              </a:rPr>
              <a:t></a:t>
            </a:r>
            <a:r>
              <a:rPr lang="en-US" dirty="0">
                <a:sym typeface="Wingdings" pitchFamily="2" charset="2"/>
              </a:rPr>
              <a:t> </a:t>
            </a:r>
            <a:r>
              <a:rPr lang="en-US" dirty="0">
                <a:solidFill>
                  <a:srgbClr val="FF0000"/>
                </a:solidFill>
                <a:sym typeface="Wingdings" pitchFamily="2" charset="2"/>
              </a:rPr>
              <a:t>Bitwise operators</a:t>
            </a:r>
            <a:endParaRPr lang="en-US" dirty="0">
              <a:solidFill>
                <a:srgbClr val="FF0000"/>
              </a:solidFill>
            </a:endParaRPr>
          </a:p>
        </p:txBody>
      </p:sp>
      <p:sp>
        <p:nvSpPr>
          <p:cNvPr id="10" name="Right Brace 9"/>
          <p:cNvSpPr/>
          <p:nvPr/>
        </p:nvSpPr>
        <p:spPr>
          <a:xfrm>
            <a:off x="2297112" y="2851582"/>
            <a:ext cx="381000" cy="699655"/>
          </a:xfrm>
          <a:prstGeom prst="rightBrace">
            <a:avLst>
              <a:gd name="adj1" fmla="val 70151"/>
              <a:gd name="adj2" fmla="val 50000"/>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B050"/>
              </a:solidFill>
            </a:endParaRPr>
          </a:p>
        </p:txBody>
      </p:sp>
    </p:spTree>
    <p:extLst>
      <p:ext uri="{BB962C8B-B14F-4D97-AF65-F5344CB8AC3E}">
        <p14:creationId xmlns:p14="http://schemas.microsoft.com/office/powerpoint/2010/main" val="393721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Does this remind anyone of Foundations I? It should.</a:t>
            </a:r>
          </a:p>
        </p:txBody>
      </p:sp>
      <p:sp>
        <p:nvSpPr>
          <p:cNvPr id="2" name="Title 1"/>
          <p:cNvSpPr>
            <a:spLocks noGrp="1"/>
          </p:cNvSpPr>
          <p:nvPr>
            <p:ph type="title"/>
          </p:nvPr>
        </p:nvSpPr>
        <p:spPr>
          <a:xfrm>
            <a:off x="468312" y="503237"/>
            <a:ext cx="9072563" cy="1259946"/>
          </a:xfrm>
        </p:spPr>
        <p:txBody>
          <a:bodyPr/>
          <a:lstStyle/>
          <a:p>
            <a:r>
              <a:rPr lang="en-US" sz="3600" dirty="0"/>
              <a:t>Logical versus Bitwise Operators example</a:t>
            </a:r>
          </a:p>
        </p:txBody>
      </p:sp>
      <p:graphicFrame>
        <p:nvGraphicFramePr>
          <p:cNvPr id="4" name="Table 3"/>
          <p:cNvGraphicFramePr>
            <a:graphicFrameLocks noGrp="1"/>
          </p:cNvGraphicFramePr>
          <p:nvPr>
            <p:extLst>
              <p:ext uri="{D42A27DB-BD31-4B8C-83A1-F6EECF244321}">
                <p14:modId xmlns:p14="http://schemas.microsoft.com/office/powerpoint/2010/main" val="1549506497"/>
              </p:ext>
            </p:extLst>
          </p:nvPr>
        </p:nvGraphicFramePr>
        <p:xfrm>
          <a:off x="544512" y="1874837"/>
          <a:ext cx="8763000" cy="4343399"/>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2190750">
                  <a:extLst>
                    <a:ext uri="{9D8B030D-6E8A-4147-A177-3AD203B41FA5}">
                      <a16:colId xmlns:a16="http://schemas.microsoft.com/office/drawing/2014/main" val="20001"/>
                    </a:ext>
                  </a:extLst>
                </a:gridCol>
                <a:gridCol w="2190750">
                  <a:extLst>
                    <a:ext uri="{9D8B030D-6E8A-4147-A177-3AD203B41FA5}">
                      <a16:colId xmlns:a16="http://schemas.microsoft.com/office/drawing/2014/main" val="20002"/>
                    </a:ext>
                  </a:extLst>
                </a:gridCol>
                <a:gridCol w="2190750">
                  <a:extLst>
                    <a:ext uri="{9D8B030D-6E8A-4147-A177-3AD203B41FA5}">
                      <a16:colId xmlns:a16="http://schemas.microsoft.com/office/drawing/2014/main" val="20003"/>
                    </a:ext>
                  </a:extLst>
                </a:gridCol>
              </a:tblGrid>
              <a:tr h="831714">
                <a:tc>
                  <a:txBody>
                    <a:bodyPr/>
                    <a:lstStyle/>
                    <a:p>
                      <a:endParaRPr lang="en-US" sz="2400" dirty="0"/>
                    </a:p>
                  </a:txBody>
                  <a:tcPr/>
                </a:tc>
                <a:tc>
                  <a:txBody>
                    <a:bodyPr/>
                    <a:lstStyle/>
                    <a:p>
                      <a:r>
                        <a:rPr lang="en-US" sz="2400" dirty="0" err="1"/>
                        <a:t>int</a:t>
                      </a:r>
                      <a:r>
                        <a:rPr lang="en-US" sz="2400" dirty="0"/>
                        <a:t> a = 10;</a:t>
                      </a:r>
                    </a:p>
                    <a:p>
                      <a:r>
                        <a:rPr lang="en-US" sz="2400" dirty="0" err="1"/>
                        <a:t>int</a:t>
                      </a:r>
                      <a:r>
                        <a:rPr lang="en-US" sz="2400" dirty="0"/>
                        <a:t> c = 0;</a:t>
                      </a:r>
                    </a:p>
                  </a:txBody>
                  <a:tcPr/>
                </a:tc>
                <a:tc>
                  <a:txBody>
                    <a:bodyPr/>
                    <a:lstStyle/>
                    <a:p>
                      <a:r>
                        <a:rPr lang="en-US" sz="2400" dirty="0" err="1"/>
                        <a:t>int</a:t>
                      </a:r>
                      <a:r>
                        <a:rPr lang="en-US" sz="2400" dirty="0"/>
                        <a:t> a = 10;</a:t>
                      </a:r>
                    </a:p>
                    <a:p>
                      <a:r>
                        <a:rPr lang="en-US" sz="2400" dirty="0" err="1"/>
                        <a:t>int</a:t>
                      </a:r>
                      <a:r>
                        <a:rPr lang="en-US" sz="2400" dirty="0"/>
                        <a:t> c = 1;</a:t>
                      </a:r>
                    </a:p>
                  </a:txBody>
                  <a:tcPr/>
                </a:tc>
                <a:tc>
                  <a:txBody>
                    <a:bodyPr/>
                    <a:lstStyle/>
                    <a:p>
                      <a:r>
                        <a:rPr lang="en-US" sz="2400" dirty="0" err="1"/>
                        <a:t>int</a:t>
                      </a:r>
                      <a:r>
                        <a:rPr lang="en-US" sz="2400" dirty="0"/>
                        <a:t> a = 10;</a:t>
                      </a:r>
                    </a:p>
                    <a:p>
                      <a:r>
                        <a:rPr lang="en-US" sz="2400" dirty="0" err="1"/>
                        <a:t>int</a:t>
                      </a:r>
                      <a:r>
                        <a:rPr lang="en-US" sz="2400" dirty="0"/>
                        <a:t> c =</a:t>
                      </a:r>
                      <a:r>
                        <a:rPr lang="en-US" sz="2400" baseline="0" dirty="0"/>
                        <a:t> 3;</a:t>
                      </a:r>
                      <a:endParaRPr lang="en-US" sz="2400" dirty="0"/>
                    </a:p>
                  </a:txBody>
                  <a:tcPr/>
                </a:tc>
                <a:extLst>
                  <a:ext uri="{0D108BD9-81ED-4DB2-BD59-A6C34878D82A}">
                    <a16:rowId xmlns:a16="http://schemas.microsoft.com/office/drawing/2014/main" val="10000"/>
                  </a:ext>
                </a:extLst>
              </a:tr>
              <a:tr h="1940668">
                <a:tc>
                  <a:txBody>
                    <a:bodyPr/>
                    <a:lstStyle/>
                    <a:p>
                      <a:r>
                        <a:rPr lang="en-US" sz="2400" dirty="0"/>
                        <a:t>a &amp; c</a:t>
                      </a:r>
                    </a:p>
                    <a:p>
                      <a:endParaRPr lang="en-US" sz="2400" dirty="0"/>
                    </a:p>
                    <a:p>
                      <a:r>
                        <a:rPr lang="en-US" sz="2400" dirty="0"/>
                        <a:t>Bitwise</a:t>
                      </a:r>
                    </a:p>
                  </a:txBody>
                  <a:tcPr/>
                </a:tc>
                <a:tc>
                  <a:txBody>
                    <a:bodyPr/>
                    <a:lstStyle/>
                    <a:p>
                      <a:r>
                        <a:rPr lang="en-US" sz="2400" dirty="0"/>
                        <a:t>a=10=1010b</a:t>
                      </a:r>
                    </a:p>
                    <a:p>
                      <a:r>
                        <a:rPr lang="en-US" sz="2400" dirty="0"/>
                        <a:t>c=  0=0000b</a:t>
                      </a:r>
                    </a:p>
                    <a:p>
                      <a:r>
                        <a:rPr lang="en-US" sz="2400" baseline="0" dirty="0"/>
                        <a:t>-----------</a:t>
                      </a:r>
                    </a:p>
                    <a:p>
                      <a:r>
                        <a:rPr lang="en-US" sz="2400" baseline="0" dirty="0"/>
                        <a:t>          0000b</a:t>
                      </a:r>
                    </a:p>
                    <a:p>
                      <a:r>
                        <a:rPr lang="en-US" sz="2400" baseline="0" dirty="0"/>
                        <a:t>0</a:t>
                      </a:r>
                      <a:r>
                        <a:rPr lang="en-US" sz="2400" baseline="-25000" dirty="0"/>
                        <a:t>10</a:t>
                      </a:r>
                      <a:endParaRPr lang="en-US" sz="2400" dirty="0"/>
                    </a:p>
                  </a:txBody>
                  <a:tcPr/>
                </a:tc>
                <a:tc>
                  <a:txBody>
                    <a:bodyPr/>
                    <a:lstStyle/>
                    <a:p>
                      <a:r>
                        <a:rPr lang="en-US" sz="2400" dirty="0"/>
                        <a:t>a=10=1010b</a:t>
                      </a:r>
                    </a:p>
                    <a:p>
                      <a:r>
                        <a:rPr lang="en-US" sz="2400" dirty="0"/>
                        <a:t>c= </a:t>
                      </a:r>
                      <a:r>
                        <a:rPr lang="en-US" sz="2400" baseline="0" dirty="0"/>
                        <a:t> 1</a:t>
                      </a:r>
                      <a:r>
                        <a:rPr lang="en-US" sz="2400" dirty="0"/>
                        <a:t>=0001b</a:t>
                      </a:r>
                    </a:p>
                    <a:p>
                      <a:r>
                        <a:rPr lang="en-US" sz="2400" baseline="0" dirty="0"/>
                        <a:t>-----------</a:t>
                      </a:r>
                    </a:p>
                    <a:p>
                      <a:r>
                        <a:rPr lang="en-US" sz="2400" baseline="0" dirty="0"/>
                        <a:t>          0000b </a:t>
                      </a:r>
                    </a:p>
                    <a:p>
                      <a:r>
                        <a:rPr lang="en-US" sz="2400" dirty="0"/>
                        <a:t>0</a:t>
                      </a:r>
                      <a:r>
                        <a:rPr lang="en-US" sz="2400" baseline="-25000" dirty="0"/>
                        <a:t>10</a:t>
                      </a:r>
                      <a:endParaRPr lang="en-US" sz="2400" dirty="0"/>
                    </a:p>
                  </a:txBody>
                  <a:tcPr/>
                </a:tc>
                <a:tc>
                  <a:txBody>
                    <a:bodyPr/>
                    <a:lstStyle/>
                    <a:p>
                      <a:r>
                        <a:rPr lang="en-US" sz="2400" dirty="0"/>
                        <a:t>a=10=1010b</a:t>
                      </a:r>
                    </a:p>
                    <a:p>
                      <a:r>
                        <a:rPr lang="en-US" sz="2400" dirty="0"/>
                        <a:t>c=  3=0011b</a:t>
                      </a:r>
                    </a:p>
                    <a:p>
                      <a:r>
                        <a:rPr lang="en-US" sz="2400" baseline="0" dirty="0"/>
                        <a:t>-----------</a:t>
                      </a:r>
                    </a:p>
                    <a:p>
                      <a:r>
                        <a:rPr lang="en-US" sz="2400" baseline="0" dirty="0"/>
                        <a:t>          0010b </a:t>
                      </a:r>
                    </a:p>
                    <a:p>
                      <a:r>
                        <a:rPr lang="en-US" sz="2400" dirty="0"/>
                        <a:t>2</a:t>
                      </a:r>
                      <a:r>
                        <a:rPr lang="en-US" sz="2400" baseline="-25000" dirty="0"/>
                        <a:t>10</a:t>
                      </a:r>
                      <a:endParaRPr lang="en-US" sz="2400" dirty="0"/>
                    </a:p>
                  </a:txBody>
                  <a:tcPr/>
                </a:tc>
                <a:extLst>
                  <a:ext uri="{0D108BD9-81ED-4DB2-BD59-A6C34878D82A}">
                    <a16:rowId xmlns:a16="http://schemas.microsoft.com/office/drawing/2014/main" val="10001"/>
                  </a:ext>
                </a:extLst>
              </a:tr>
              <a:tr h="1571017">
                <a:tc>
                  <a:txBody>
                    <a:bodyPr/>
                    <a:lstStyle/>
                    <a:p>
                      <a:r>
                        <a:rPr lang="en-US" sz="2400" dirty="0"/>
                        <a:t>a &amp;&amp; c</a:t>
                      </a:r>
                    </a:p>
                    <a:p>
                      <a:endParaRPr lang="en-US" sz="2400" dirty="0"/>
                    </a:p>
                    <a:p>
                      <a:r>
                        <a:rPr lang="en-US" sz="2400" dirty="0"/>
                        <a:t>Logical</a:t>
                      </a:r>
                    </a:p>
                  </a:txBody>
                  <a:tcPr/>
                </a:tc>
                <a:tc>
                  <a:txBody>
                    <a:bodyPr/>
                    <a:lstStyle/>
                    <a:p>
                      <a:r>
                        <a:rPr lang="en-US" sz="2400" dirty="0"/>
                        <a:t>a=True</a:t>
                      </a:r>
                    </a:p>
                    <a:p>
                      <a:r>
                        <a:rPr lang="en-US" sz="2400" dirty="0"/>
                        <a:t>c=False</a:t>
                      </a:r>
                    </a:p>
                    <a:p>
                      <a:r>
                        <a:rPr lang="en-US" sz="2400" dirty="0"/>
                        <a:t>-----------</a:t>
                      </a:r>
                    </a:p>
                    <a:p>
                      <a:r>
                        <a:rPr lang="en-US" sz="2400" dirty="0"/>
                        <a:t>False</a:t>
                      </a:r>
                    </a:p>
                  </a:txBody>
                  <a:tcPr/>
                </a:tc>
                <a:tc>
                  <a:txBody>
                    <a:bodyPr/>
                    <a:lstStyle/>
                    <a:p>
                      <a:r>
                        <a:rPr lang="en-US" sz="2400" dirty="0"/>
                        <a:t>a=True</a:t>
                      </a:r>
                    </a:p>
                    <a:p>
                      <a:r>
                        <a:rPr lang="en-US" sz="2400" dirty="0"/>
                        <a:t>c=True</a:t>
                      </a:r>
                    </a:p>
                    <a:p>
                      <a:r>
                        <a:rPr lang="en-US" sz="2400" dirty="0"/>
                        <a:t>-----------</a:t>
                      </a:r>
                    </a:p>
                    <a:p>
                      <a:r>
                        <a:rPr lang="en-US" sz="2400" dirty="0"/>
                        <a:t>True</a:t>
                      </a:r>
                    </a:p>
                  </a:txBody>
                  <a:tcPr/>
                </a:tc>
                <a:tc>
                  <a:txBody>
                    <a:bodyPr/>
                    <a:lstStyle/>
                    <a:p>
                      <a:r>
                        <a:rPr lang="en-US" sz="2400" dirty="0"/>
                        <a:t>a=True</a:t>
                      </a:r>
                    </a:p>
                    <a:p>
                      <a:r>
                        <a:rPr lang="en-US" sz="2400" dirty="0"/>
                        <a:t>c=True</a:t>
                      </a:r>
                    </a:p>
                    <a:p>
                      <a:r>
                        <a:rPr lang="en-US" sz="2400" dirty="0"/>
                        <a:t>-----------</a:t>
                      </a:r>
                    </a:p>
                    <a:p>
                      <a:r>
                        <a:rPr lang="en-US" sz="2400" dirty="0"/>
                        <a:t>True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0617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400" dirty="0"/>
              <a:t>Modern computers store and process information as two-valued signals.</a:t>
            </a:r>
          </a:p>
          <a:p>
            <a:pPr marL="120953" indent="0">
              <a:buNone/>
            </a:pPr>
            <a:r>
              <a:rPr lang="en-US" sz="1200" dirty="0"/>
              <a:t>		- Bryant &amp; </a:t>
            </a:r>
            <a:r>
              <a:rPr lang="en-US" sz="1200" dirty="0" err="1"/>
              <a:t>O’Hallaron</a:t>
            </a:r>
            <a:r>
              <a:rPr lang="en-US" sz="1200" dirty="0"/>
              <a:t>, </a:t>
            </a:r>
            <a:r>
              <a:rPr lang="en-US" sz="1200" b="1" i="1" dirty="0"/>
              <a:t>Computer Systems: A Programmer’s Perspective, 3</a:t>
            </a:r>
            <a:r>
              <a:rPr lang="en-US" sz="1200" b="1" i="1" baseline="30000" dirty="0"/>
              <a:t>rd</a:t>
            </a:r>
            <a:r>
              <a:rPr lang="en-US" sz="1200" b="1" i="1" dirty="0"/>
              <a:t> Edition</a:t>
            </a:r>
            <a:endParaRPr lang="en-US" b="1" dirty="0"/>
          </a:p>
          <a:p>
            <a:endParaRPr lang="en-US" b="1" i="1" dirty="0"/>
          </a:p>
          <a:p>
            <a:r>
              <a:rPr lang="en-US" sz="2400" dirty="0"/>
              <a:t>You can think of these two signals as </a:t>
            </a:r>
            <a:r>
              <a:rPr lang="en-US" sz="2400" dirty="0">
                <a:solidFill>
                  <a:srgbClr val="0070C0"/>
                </a:solidFill>
              </a:rPr>
              <a:t>off/on</a:t>
            </a:r>
            <a:r>
              <a:rPr lang="en-US" sz="2400" dirty="0"/>
              <a:t> or </a:t>
            </a:r>
            <a:r>
              <a:rPr lang="en-US" sz="2400" dirty="0">
                <a:solidFill>
                  <a:srgbClr val="0070C0"/>
                </a:solidFill>
              </a:rPr>
              <a:t>true/false</a:t>
            </a:r>
            <a:r>
              <a:rPr lang="en-US" sz="2400" dirty="0"/>
              <a:t> or </a:t>
            </a:r>
            <a:r>
              <a:rPr lang="en-US" sz="2400" dirty="0">
                <a:solidFill>
                  <a:srgbClr val="0070C0"/>
                </a:solidFill>
              </a:rPr>
              <a:t>0/1</a:t>
            </a:r>
            <a:r>
              <a:rPr lang="en-US" sz="2400" dirty="0"/>
              <a:t>, etc.</a:t>
            </a:r>
          </a:p>
          <a:p>
            <a:pPr marL="120953" indent="0">
              <a:buNone/>
            </a:pPr>
            <a:endParaRPr lang="en-US" sz="2400" dirty="0"/>
          </a:p>
          <a:p>
            <a:pPr lvl="0">
              <a:buClr>
                <a:srgbClr val="2DA2BF"/>
              </a:buClr>
            </a:pPr>
            <a:r>
              <a:rPr lang="en-US" sz="2400" dirty="0"/>
              <a:t>In isolation, a single bit is not very useful. When we group bits together and apply some </a:t>
            </a:r>
            <a:r>
              <a:rPr lang="en-US" sz="2400" b="1" i="1" dirty="0">
                <a:solidFill>
                  <a:srgbClr val="00B050"/>
                </a:solidFill>
              </a:rPr>
              <a:t>interpretation</a:t>
            </a:r>
            <a:r>
              <a:rPr lang="en-US" sz="2400" dirty="0"/>
              <a:t>  that gives meaning to the different possible bit patterns, however, we can represent the elements of any </a:t>
            </a:r>
            <a:r>
              <a:rPr lang="en-US" sz="2400" b="1" i="1" dirty="0">
                <a:solidFill>
                  <a:srgbClr val="00B050"/>
                </a:solidFill>
              </a:rPr>
              <a:t>finite</a:t>
            </a:r>
            <a:r>
              <a:rPr lang="en-US" sz="2400" dirty="0"/>
              <a:t> set.</a:t>
            </a:r>
            <a:endParaRPr lang="en-US" sz="2400" dirty="0">
              <a:solidFill>
                <a:prstClr val="black"/>
              </a:solidFill>
            </a:endParaRPr>
          </a:p>
          <a:p>
            <a:pPr marL="120953" lvl="0" indent="0">
              <a:buClr>
                <a:srgbClr val="2DA2BF"/>
              </a:buClr>
              <a:buNone/>
            </a:pPr>
            <a:r>
              <a:rPr lang="en-US" sz="1200" dirty="0">
                <a:solidFill>
                  <a:prstClr val="black"/>
                </a:solidFill>
              </a:rPr>
              <a:t>		- Bryant &amp; </a:t>
            </a:r>
            <a:r>
              <a:rPr lang="en-US" sz="1200" dirty="0" err="1">
                <a:solidFill>
                  <a:prstClr val="black"/>
                </a:solidFill>
              </a:rPr>
              <a:t>O’Hallaron</a:t>
            </a:r>
            <a:r>
              <a:rPr lang="en-US" sz="1200" dirty="0">
                <a:solidFill>
                  <a:prstClr val="black"/>
                </a:solidFill>
              </a:rPr>
              <a:t>, </a:t>
            </a:r>
            <a:r>
              <a:rPr lang="en-US" sz="1200" b="1" i="1" dirty="0">
                <a:solidFill>
                  <a:prstClr val="black"/>
                </a:solidFill>
              </a:rPr>
              <a:t>Computer Systems: A Programmer’s Perspective, 3</a:t>
            </a:r>
            <a:r>
              <a:rPr lang="en-US" sz="1200" b="1" i="1" baseline="30000" dirty="0">
                <a:solidFill>
                  <a:prstClr val="black"/>
                </a:solidFill>
              </a:rPr>
              <a:t>rd</a:t>
            </a:r>
            <a:r>
              <a:rPr lang="en-US" sz="1200" b="1" i="1" dirty="0">
                <a:solidFill>
                  <a:prstClr val="black"/>
                </a:solidFill>
              </a:rPr>
              <a:t> Edition</a:t>
            </a:r>
            <a:endParaRPr lang="en-US" b="1" dirty="0">
              <a:solidFill>
                <a:prstClr val="black"/>
              </a:solidFill>
            </a:endParaRPr>
          </a:p>
          <a:p>
            <a:pPr marL="120953" indent="0">
              <a:buNone/>
            </a:pPr>
            <a:endParaRPr lang="en-US" sz="2400" dirty="0">
              <a:solidFill>
                <a:srgbClr val="FF0000"/>
              </a:solidFill>
            </a:endParaRPr>
          </a:p>
          <a:p>
            <a:r>
              <a:rPr lang="en-US" sz="2400" dirty="0">
                <a:solidFill>
                  <a:srgbClr val="FF0000"/>
                </a:solidFill>
              </a:rPr>
              <a:t>Note that this means a particular bit pattern could have several different interpretations depending upon its context.</a:t>
            </a:r>
          </a:p>
        </p:txBody>
      </p:sp>
      <p:sp>
        <p:nvSpPr>
          <p:cNvPr id="4" name="Title 3"/>
          <p:cNvSpPr>
            <a:spLocks noGrp="1"/>
          </p:cNvSpPr>
          <p:nvPr>
            <p:ph type="title"/>
          </p:nvPr>
        </p:nvSpPr>
        <p:spPr/>
        <p:txBody>
          <a:bodyPr/>
          <a:lstStyle/>
          <a:p>
            <a:r>
              <a:rPr lang="en-US" dirty="0"/>
              <a:t>Representing Data</a:t>
            </a:r>
          </a:p>
        </p:txBody>
      </p:sp>
    </p:spTree>
    <p:extLst>
      <p:ext uri="{BB962C8B-B14F-4D97-AF65-F5344CB8AC3E}">
        <p14:creationId xmlns:p14="http://schemas.microsoft.com/office/powerpoint/2010/main" val="253225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we represent values in binary, we can do what is called “shifting” bits either to the right or to the left.</a:t>
            </a:r>
          </a:p>
          <a:p>
            <a:pPr marL="120953" indent="0">
              <a:buNone/>
            </a:pPr>
            <a:endParaRPr lang="en-US" dirty="0"/>
          </a:p>
          <a:p>
            <a:r>
              <a:rPr lang="en-US" dirty="0"/>
              <a:t>Left shift example:</a:t>
            </a:r>
          </a:p>
          <a:p>
            <a:pPr lvl="1"/>
            <a:r>
              <a:rPr lang="en-US" dirty="0"/>
              <a:t>Binary value:  		</a:t>
            </a:r>
            <a:r>
              <a:rPr lang="en-US" dirty="0">
                <a:solidFill>
                  <a:srgbClr val="FF0000"/>
                </a:solidFill>
              </a:rPr>
              <a:t>0111 0101</a:t>
            </a:r>
          </a:p>
          <a:p>
            <a:pPr marL="433415" lvl="1" indent="0">
              <a:buNone/>
            </a:pPr>
            <a:endParaRPr lang="en-US" dirty="0"/>
          </a:p>
          <a:p>
            <a:pPr lvl="1"/>
            <a:r>
              <a:rPr lang="en-US" dirty="0"/>
              <a:t>Left shift 2 places: 		</a:t>
            </a:r>
            <a:r>
              <a:rPr lang="en-US" dirty="0">
                <a:solidFill>
                  <a:srgbClr val="FF0000"/>
                </a:solidFill>
              </a:rPr>
              <a:t>1101 01</a:t>
            </a:r>
            <a:r>
              <a:rPr lang="en-US" dirty="0"/>
              <a:t>00 (fill with 0’s)</a:t>
            </a:r>
          </a:p>
        </p:txBody>
      </p:sp>
      <p:sp>
        <p:nvSpPr>
          <p:cNvPr id="4" name="Title 3"/>
          <p:cNvSpPr>
            <a:spLocks noGrp="1"/>
          </p:cNvSpPr>
          <p:nvPr>
            <p:ph type="title"/>
          </p:nvPr>
        </p:nvSpPr>
        <p:spPr/>
        <p:txBody>
          <a:bodyPr/>
          <a:lstStyle/>
          <a:p>
            <a:r>
              <a:rPr lang="en-US" dirty="0"/>
              <a:t>Bit shifting</a:t>
            </a:r>
          </a:p>
        </p:txBody>
      </p:sp>
      <p:sp>
        <p:nvSpPr>
          <p:cNvPr id="5" name="Left Brace 4"/>
          <p:cNvSpPr/>
          <p:nvPr/>
        </p:nvSpPr>
        <p:spPr>
          <a:xfrm rot="16200000">
            <a:off x="5991288" y="3895661"/>
            <a:ext cx="536448" cy="137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rot="5400000">
            <a:off x="5534088" y="4313237"/>
            <a:ext cx="612648" cy="1295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lowchart: Manual Operation 6"/>
          <p:cNvSpPr/>
          <p:nvPr/>
        </p:nvSpPr>
        <p:spPr>
          <a:xfrm>
            <a:off x="2906712" y="5834189"/>
            <a:ext cx="12192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a:t>
            </a:r>
          </a:p>
          <a:p>
            <a:pPr algn="ctr"/>
            <a:r>
              <a:rPr lang="en-US" sz="1200" dirty="0"/>
              <a:t>Bucket</a:t>
            </a:r>
          </a:p>
        </p:txBody>
      </p:sp>
      <p:cxnSp>
        <p:nvCxnSpPr>
          <p:cNvPr id="9" name="Straight Arrow Connector 8"/>
          <p:cNvCxnSpPr/>
          <p:nvPr/>
        </p:nvCxnSpPr>
        <p:spPr>
          <a:xfrm flipH="1">
            <a:off x="3821112" y="4313236"/>
            <a:ext cx="1371600" cy="1447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06912" y="4541837"/>
            <a:ext cx="476412" cy="369332"/>
          </a:xfrm>
          <a:prstGeom prst="rect">
            <a:avLst/>
          </a:prstGeom>
          <a:noFill/>
        </p:spPr>
        <p:txBody>
          <a:bodyPr wrap="none" rtlCol="0">
            <a:spAutoFit/>
          </a:bodyPr>
          <a:lstStyle/>
          <a:p>
            <a:r>
              <a:rPr lang="en-US" dirty="0">
                <a:solidFill>
                  <a:srgbClr val="FF0000"/>
                </a:solidFill>
              </a:rPr>
              <a:t>01</a:t>
            </a:r>
          </a:p>
        </p:txBody>
      </p:sp>
      <p:sp>
        <p:nvSpPr>
          <p:cNvPr id="12" name="TextBox 11"/>
          <p:cNvSpPr txBox="1"/>
          <p:nvPr/>
        </p:nvSpPr>
        <p:spPr>
          <a:xfrm>
            <a:off x="3668712" y="6599237"/>
            <a:ext cx="4114800" cy="646331"/>
          </a:xfrm>
          <a:prstGeom prst="rect">
            <a:avLst/>
          </a:prstGeom>
          <a:noFill/>
        </p:spPr>
        <p:txBody>
          <a:bodyPr wrap="square" rtlCol="0">
            <a:spAutoFit/>
          </a:bodyPr>
          <a:lstStyle/>
          <a:p>
            <a:r>
              <a:rPr lang="en-US" dirty="0"/>
              <a:t>The Bit Bucket is a fictitious, but often used item</a:t>
            </a:r>
          </a:p>
        </p:txBody>
      </p:sp>
      <p:sp>
        <p:nvSpPr>
          <p:cNvPr id="10" name="TextBox 9"/>
          <p:cNvSpPr txBox="1"/>
          <p:nvPr/>
        </p:nvSpPr>
        <p:spPr>
          <a:xfrm rot="20031512">
            <a:off x="3592512" y="5925105"/>
            <a:ext cx="476412" cy="369332"/>
          </a:xfrm>
          <a:prstGeom prst="rect">
            <a:avLst/>
          </a:prstGeom>
          <a:noFill/>
        </p:spPr>
        <p:txBody>
          <a:bodyPr wrap="none" rtlCol="0">
            <a:spAutoFit/>
          </a:bodyPr>
          <a:lstStyle/>
          <a:p>
            <a:r>
              <a:rPr lang="en-US" dirty="0">
                <a:solidFill>
                  <a:srgbClr val="FF0000"/>
                </a:solidFill>
              </a:rPr>
              <a:t>01</a:t>
            </a:r>
          </a:p>
        </p:txBody>
      </p:sp>
    </p:spTree>
    <p:extLst>
      <p:ext uri="{BB962C8B-B14F-4D97-AF65-F5344CB8AC3E}">
        <p14:creationId xmlns:p14="http://schemas.microsoft.com/office/powerpoint/2010/main" val="191097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X: 0000 0011 =&gt; (3) in </a:t>
            </a:r>
            <a:r>
              <a:rPr lang="en-US" dirty="0" err="1"/>
              <a:t>dec.</a:t>
            </a:r>
            <a:endParaRPr lang="en-US" dirty="0"/>
          </a:p>
          <a:p>
            <a:r>
              <a:rPr lang="en-US" dirty="0"/>
              <a:t>X &lt;&lt; 1;</a:t>
            </a:r>
          </a:p>
          <a:p>
            <a:r>
              <a:rPr lang="en-US" dirty="0"/>
              <a:t>0000 0110 =&gt; (6) in </a:t>
            </a:r>
            <a:r>
              <a:rPr lang="en-US" dirty="0" err="1"/>
              <a:t>dec.</a:t>
            </a:r>
            <a:endParaRPr lang="en-US" dirty="0"/>
          </a:p>
          <a:p>
            <a:endParaRPr lang="en-US" dirty="0"/>
          </a:p>
          <a:p>
            <a:r>
              <a:rPr lang="en-US" dirty="0"/>
              <a:t>1000 0000 = &gt; 128 in dec.</a:t>
            </a:r>
          </a:p>
          <a:p>
            <a:r>
              <a:rPr lang="en-US" dirty="0"/>
              <a:t>X &gt;&gt; 1;</a:t>
            </a:r>
          </a:p>
          <a:p>
            <a:r>
              <a:rPr lang="en-US" dirty="0"/>
              <a:t>0100 0000 =&gt; 64 in </a:t>
            </a:r>
            <a:r>
              <a:rPr lang="en-US" dirty="0" err="1"/>
              <a:t>dec.</a:t>
            </a:r>
            <a:endParaRPr lang="en-US" dirty="0"/>
          </a:p>
          <a:p>
            <a:endParaRPr lang="en-US" dirty="0"/>
          </a:p>
          <a:p>
            <a:r>
              <a:rPr lang="en-US" dirty="0"/>
              <a:t>1000 0000 =&gt; -1*2^7 = -128</a:t>
            </a:r>
          </a:p>
          <a:p>
            <a:r>
              <a:rPr lang="en-US" dirty="0"/>
              <a:t>1100 0000 = &gt; -64 in </a:t>
            </a:r>
            <a:r>
              <a:rPr lang="en-US" dirty="0" err="1"/>
              <a:t>dec.</a:t>
            </a:r>
            <a:r>
              <a:rPr lang="en-US" dirty="0"/>
              <a:t> </a:t>
            </a:r>
          </a:p>
          <a:p>
            <a:r>
              <a:rPr lang="en-US" dirty="0"/>
              <a:t>1110 0000</a:t>
            </a:r>
          </a:p>
        </p:txBody>
      </p:sp>
      <p:sp>
        <p:nvSpPr>
          <p:cNvPr id="3" name="Footer Placeholder 2"/>
          <p:cNvSpPr>
            <a:spLocks noGrp="1"/>
          </p:cNvSpPr>
          <p:nvPr>
            <p:ph type="ftr" sz="quarter" idx="11"/>
          </p:nvPr>
        </p:nvSpPr>
        <p:spPr/>
        <p:txBody>
          <a:bodyPr/>
          <a:lstStyle/>
          <a:p>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4008745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313" y="1265238"/>
            <a:ext cx="6965708" cy="5486399"/>
          </a:xfrm>
        </p:spPr>
        <p:txBody>
          <a:bodyPr>
            <a:normAutofit fontScale="70000" lnSpcReduction="20000"/>
          </a:bodyPr>
          <a:lstStyle/>
          <a:p>
            <a:r>
              <a:rPr lang="en-US" dirty="0"/>
              <a:t>Shifting to the right has 2 options:</a:t>
            </a:r>
          </a:p>
          <a:p>
            <a:pPr lvl="1"/>
            <a:r>
              <a:rPr lang="en-US" b="1" dirty="0"/>
              <a:t>Arithmetic shift</a:t>
            </a:r>
          </a:p>
          <a:p>
            <a:pPr lvl="1"/>
            <a:r>
              <a:rPr lang="en-US" b="1" dirty="0"/>
              <a:t>Logical shift</a:t>
            </a:r>
          </a:p>
          <a:p>
            <a:pPr marL="433415" lvl="1" indent="0">
              <a:buNone/>
            </a:pPr>
            <a:endParaRPr lang="en-US" dirty="0"/>
          </a:p>
          <a:p>
            <a:r>
              <a:rPr lang="en-US" b="1" dirty="0"/>
              <a:t>Shift Right Arithmetic</a:t>
            </a:r>
          </a:p>
          <a:p>
            <a:pPr lvl="1"/>
            <a:r>
              <a:rPr lang="en-US" dirty="0"/>
              <a:t>Fills in from the left with copy of Most Significant Bit</a:t>
            </a:r>
          </a:p>
          <a:p>
            <a:pPr lvl="1"/>
            <a:r>
              <a:rPr lang="en-US" dirty="0"/>
              <a:t>Preserves the sign of the value</a:t>
            </a:r>
          </a:p>
          <a:p>
            <a:pPr lvl="1"/>
            <a:r>
              <a:rPr lang="en-US" dirty="0"/>
              <a:t>Used when interpreting the value as </a:t>
            </a:r>
            <a:r>
              <a:rPr lang="en-US" b="1" dirty="0"/>
              <a:t>B2T</a:t>
            </a:r>
          </a:p>
          <a:p>
            <a:pPr lvl="1"/>
            <a:r>
              <a:rPr lang="en-US" dirty="0"/>
              <a:t>Binary value:  			</a:t>
            </a:r>
            <a:r>
              <a:rPr lang="en-US" dirty="0">
                <a:solidFill>
                  <a:srgbClr val="FF0000"/>
                </a:solidFill>
              </a:rPr>
              <a:t>1111 0101</a:t>
            </a:r>
          </a:p>
          <a:p>
            <a:pPr lvl="3"/>
            <a:r>
              <a:rPr lang="en-US" dirty="0"/>
              <a:t>Shift Right Arithmetic 1 bit:	</a:t>
            </a:r>
            <a:r>
              <a:rPr lang="en-US" sz="2500" dirty="0"/>
              <a:t>1</a:t>
            </a:r>
            <a:r>
              <a:rPr lang="en-US" sz="2500" dirty="0">
                <a:solidFill>
                  <a:srgbClr val="FF0000"/>
                </a:solidFill>
              </a:rPr>
              <a:t>111 1010</a:t>
            </a:r>
          </a:p>
          <a:p>
            <a:pPr lvl="3"/>
            <a:r>
              <a:rPr lang="en-US" dirty="0"/>
              <a:t>Shift Right Arithmetic 2 bits:	</a:t>
            </a:r>
            <a:r>
              <a:rPr lang="en-US" sz="2500" dirty="0"/>
              <a:t>11</a:t>
            </a:r>
            <a:r>
              <a:rPr lang="en-US" sz="2500" dirty="0">
                <a:solidFill>
                  <a:srgbClr val="FF0000"/>
                </a:solidFill>
              </a:rPr>
              <a:t>11 1101</a:t>
            </a:r>
          </a:p>
          <a:p>
            <a:pPr lvl="1"/>
            <a:r>
              <a:rPr lang="en-US" dirty="0"/>
              <a:t>If the MSB had been 0, then new</a:t>
            </a:r>
          </a:p>
          <a:p>
            <a:pPr marL="433415" lvl="1" indent="0">
              <a:buNone/>
            </a:pPr>
            <a:r>
              <a:rPr lang="en-US" dirty="0"/>
              <a:t>   bits would be 0s</a:t>
            </a:r>
          </a:p>
          <a:p>
            <a:r>
              <a:rPr lang="en-US" b="1" dirty="0"/>
              <a:t>Shift Right Logical</a:t>
            </a:r>
          </a:p>
          <a:p>
            <a:pPr lvl="1"/>
            <a:r>
              <a:rPr lang="en-US" dirty="0"/>
              <a:t>Fills in from the left with 0’s</a:t>
            </a:r>
          </a:p>
          <a:p>
            <a:pPr lvl="1"/>
            <a:r>
              <a:rPr lang="en-US" dirty="0"/>
              <a:t>Used when interpreting the binary value as </a:t>
            </a:r>
            <a:r>
              <a:rPr lang="en-US" b="1" dirty="0"/>
              <a:t>B2U</a:t>
            </a:r>
          </a:p>
          <a:p>
            <a:pPr lvl="1"/>
            <a:r>
              <a:rPr lang="en-US" dirty="0"/>
              <a:t>Binary value:  			</a:t>
            </a:r>
            <a:r>
              <a:rPr lang="en-US" dirty="0">
                <a:solidFill>
                  <a:srgbClr val="FF0000"/>
                </a:solidFill>
              </a:rPr>
              <a:t>1111 0101</a:t>
            </a:r>
          </a:p>
          <a:p>
            <a:pPr lvl="3"/>
            <a:r>
              <a:rPr lang="en-US" dirty="0"/>
              <a:t>Shift Right Logical 1 bit:		</a:t>
            </a:r>
            <a:r>
              <a:rPr lang="en-US" sz="2500" dirty="0"/>
              <a:t>0</a:t>
            </a:r>
            <a:r>
              <a:rPr lang="en-US" sz="2500" dirty="0">
                <a:solidFill>
                  <a:srgbClr val="FF0000"/>
                </a:solidFill>
              </a:rPr>
              <a:t>111 1010</a:t>
            </a:r>
          </a:p>
          <a:p>
            <a:pPr lvl="3"/>
            <a:r>
              <a:rPr lang="en-US" dirty="0"/>
              <a:t>Shift Right Logical 2 bits:		</a:t>
            </a:r>
            <a:r>
              <a:rPr lang="en-US" sz="2500" dirty="0"/>
              <a:t>00</a:t>
            </a:r>
            <a:r>
              <a:rPr lang="en-US" sz="2500" dirty="0">
                <a:solidFill>
                  <a:srgbClr val="FF0000"/>
                </a:solidFill>
              </a:rPr>
              <a:t>11 1101</a:t>
            </a:r>
            <a:endParaRPr lang="en-US" dirty="0"/>
          </a:p>
          <a:p>
            <a:pPr lvl="3"/>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Bit Shifting</a:t>
            </a:r>
          </a:p>
        </p:txBody>
      </p:sp>
      <p:sp>
        <p:nvSpPr>
          <p:cNvPr id="5" name="Flowchart: Manual Operation 4"/>
          <p:cNvSpPr/>
          <p:nvPr/>
        </p:nvSpPr>
        <p:spPr>
          <a:xfrm>
            <a:off x="8088312" y="4160837"/>
            <a:ext cx="12192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a:t>
            </a:r>
          </a:p>
          <a:p>
            <a:pPr algn="ctr"/>
            <a:r>
              <a:rPr lang="en-US" sz="1200" dirty="0"/>
              <a:t>Bucket</a:t>
            </a:r>
          </a:p>
        </p:txBody>
      </p:sp>
      <p:cxnSp>
        <p:nvCxnSpPr>
          <p:cNvPr id="8" name="Straight Arrow Connector 7"/>
          <p:cNvCxnSpPr/>
          <p:nvPr/>
        </p:nvCxnSpPr>
        <p:spPr>
          <a:xfrm>
            <a:off x="6488112" y="3932237"/>
            <a:ext cx="1457406"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88112" y="4237037"/>
            <a:ext cx="1600200" cy="196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88112" y="4770437"/>
            <a:ext cx="16002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488112" y="4849685"/>
            <a:ext cx="2209800" cy="1520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45312" y="5163105"/>
            <a:ext cx="330540" cy="369332"/>
          </a:xfrm>
          <a:prstGeom prst="rect">
            <a:avLst/>
          </a:prstGeom>
          <a:noFill/>
        </p:spPr>
        <p:txBody>
          <a:bodyPr wrap="none" rtlCol="0">
            <a:spAutoFit/>
          </a:bodyPr>
          <a:lstStyle/>
          <a:p>
            <a:r>
              <a:rPr lang="en-US" dirty="0">
                <a:solidFill>
                  <a:srgbClr val="FF0000"/>
                </a:solidFill>
              </a:rPr>
              <a:t>1</a:t>
            </a:r>
          </a:p>
        </p:txBody>
      </p:sp>
      <p:sp>
        <p:nvSpPr>
          <p:cNvPr id="19" name="TextBox 18"/>
          <p:cNvSpPr txBox="1"/>
          <p:nvPr/>
        </p:nvSpPr>
        <p:spPr>
          <a:xfrm>
            <a:off x="7478712" y="5239305"/>
            <a:ext cx="476412" cy="369332"/>
          </a:xfrm>
          <a:prstGeom prst="rect">
            <a:avLst/>
          </a:prstGeom>
          <a:noFill/>
        </p:spPr>
        <p:txBody>
          <a:bodyPr wrap="none" rtlCol="0">
            <a:spAutoFit/>
          </a:bodyPr>
          <a:lstStyle/>
          <a:p>
            <a:r>
              <a:rPr lang="en-US" dirty="0">
                <a:solidFill>
                  <a:srgbClr val="FF0000"/>
                </a:solidFill>
              </a:rPr>
              <a:t>01</a:t>
            </a:r>
          </a:p>
        </p:txBody>
      </p:sp>
      <p:sp>
        <p:nvSpPr>
          <p:cNvPr id="21" name="TextBox 20"/>
          <p:cNvSpPr txBox="1"/>
          <p:nvPr/>
        </p:nvSpPr>
        <p:spPr>
          <a:xfrm>
            <a:off x="7097712" y="4160837"/>
            <a:ext cx="476412" cy="369332"/>
          </a:xfrm>
          <a:prstGeom prst="rect">
            <a:avLst/>
          </a:prstGeom>
          <a:noFill/>
        </p:spPr>
        <p:txBody>
          <a:bodyPr wrap="none" rtlCol="0">
            <a:spAutoFit/>
          </a:bodyPr>
          <a:lstStyle/>
          <a:p>
            <a:r>
              <a:rPr lang="en-US" dirty="0">
                <a:solidFill>
                  <a:srgbClr val="FF0000"/>
                </a:solidFill>
              </a:rPr>
              <a:t>01</a:t>
            </a:r>
          </a:p>
        </p:txBody>
      </p:sp>
      <p:sp>
        <p:nvSpPr>
          <p:cNvPr id="22" name="TextBox 21"/>
          <p:cNvSpPr txBox="1"/>
          <p:nvPr/>
        </p:nvSpPr>
        <p:spPr>
          <a:xfrm>
            <a:off x="6869112" y="3779837"/>
            <a:ext cx="330540" cy="369332"/>
          </a:xfrm>
          <a:prstGeom prst="rect">
            <a:avLst/>
          </a:prstGeom>
          <a:noFill/>
        </p:spPr>
        <p:txBody>
          <a:bodyPr wrap="none" rtlCol="0">
            <a:spAutoFit/>
          </a:bodyPr>
          <a:lstStyle/>
          <a:p>
            <a:r>
              <a:rPr lang="en-US" dirty="0">
                <a:solidFill>
                  <a:srgbClr val="FF0000"/>
                </a:solidFill>
              </a:rPr>
              <a:t>1</a:t>
            </a:r>
          </a:p>
        </p:txBody>
      </p:sp>
      <p:sp>
        <p:nvSpPr>
          <p:cNvPr id="29" name="TextBox 28"/>
          <p:cNvSpPr txBox="1"/>
          <p:nvPr/>
        </p:nvSpPr>
        <p:spPr>
          <a:xfrm>
            <a:off x="5192712" y="6675437"/>
            <a:ext cx="4114800" cy="646331"/>
          </a:xfrm>
          <a:prstGeom prst="rect">
            <a:avLst/>
          </a:prstGeom>
          <a:noFill/>
        </p:spPr>
        <p:txBody>
          <a:bodyPr wrap="square" rtlCol="0">
            <a:spAutoFit/>
          </a:bodyPr>
          <a:lstStyle/>
          <a:p>
            <a:r>
              <a:rPr lang="en-US" dirty="0"/>
              <a:t>The Bit Bucket is a fictitious, but often used item</a:t>
            </a:r>
          </a:p>
        </p:txBody>
      </p:sp>
      <p:sp>
        <p:nvSpPr>
          <p:cNvPr id="15" name="TextBox 14"/>
          <p:cNvSpPr txBox="1"/>
          <p:nvPr/>
        </p:nvSpPr>
        <p:spPr>
          <a:xfrm rot="20585069">
            <a:off x="8240712" y="4124735"/>
            <a:ext cx="330540" cy="369332"/>
          </a:xfrm>
          <a:prstGeom prst="rect">
            <a:avLst/>
          </a:prstGeom>
          <a:noFill/>
        </p:spPr>
        <p:txBody>
          <a:bodyPr wrap="none" rtlCol="0">
            <a:spAutoFit/>
          </a:bodyPr>
          <a:lstStyle/>
          <a:p>
            <a:r>
              <a:rPr lang="en-US" dirty="0">
                <a:solidFill>
                  <a:srgbClr val="FF0000"/>
                </a:solidFill>
              </a:rPr>
              <a:t>1</a:t>
            </a:r>
          </a:p>
        </p:txBody>
      </p:sp>
      <p:sp>
        <p:nvSpPr>
          <p:cNvPr id="16" name="TextBox 15"/>
          <p:cNvSpPr txBox="1"/>
          <p:nvPr/>
        </p:nvSpPr>
        <p:spPr>
          <a:xfrm rot="796157">
            <a:off x="8850312" y="4134382"/>
            <a:ext cx="476412" cy="369332"/>
          </a:xfrm>
          <a:prstGeom prst="rect">
            <a:avLst/>
          </a:prstGeom>
          <a:noFill/>
        </p:spPr>
        <p:txBody>
          <a:bodyPr wrap="none" rtlCol="0">
            <a:spAutoFit/>
          </a:bodyPr>
          <a:lstStyle/>
          <a:p>
            <a:r>
              <a:rPr lang="en-US" dirty="0">
                <a:solidFill>
                  <a:srgbClr val="FF0000"/>
                </a:solidFill>
              </a:rPr>
              <a:t>01</a:t>
            </a:r>
          </a:p>
        </p:txBody>
      </p:sp>
      <p:sp>
        <p:nvSpPr>
          <p:cNvPr id="17" name="TextBox 16"/>
          <p:cNvSpPr txBox="1"/>
          <p:nvPr/>
        </p:nvSpPr>
        <p:spPr>
          <a:xfrm rot="1767074">
            <a:off x="8214972" y="4446834"/>
            <a:ext cx="330540" cy="369332"/>
          </a:xfrm>
          <a:prstGeom prst="rect">
            <a:avLst/>
          </a:prstGeom>
          <a:noFill/>
        </p:spPr>
        <p:txBody>
          <a:bodyPr wrap="none" rtlCol="0">
            <a:spAutoFit/>
          </a:bodyPr>
          <a:lstStyle/>
          <a:p>
            <a:r>
              <a:rPr lang="en-US" dirty="0">
                <a:solidFill>
                  <a:srgbClr val="FF0000"/>
                </a:solidFill>
              </a:rPr>
              <a:t>1</a:t>
            </a:r>
          </a:p>
        </p:txBody>
      </p:sp>
      <p:sp>
        <p:nvSpPr>
          <p:cNvPr id="20" name="TextBox 19"/>
          <p:cNvSpPr txBox="1"/>
          <p:nvPr/>
        </p:nvSpPr>
        <p:spPr>
          <a:xfrm rot="19381555">
            <a:off x="8844133" y="4419372"/>
            <a:ext cx="476412" cy="369332"/>
          </a:xfrm>
          <a:prstGeom prst="rect">
            <a:avLst/>
          </a:prstGeom>
          <a:noFill/>
        </p:spPr>
        <p:txBody>
          <a:bodyPr wrap="none" rtlCol="0">
            <a:spAutoFit/>
          </a:bodyPr>
          <a:lstStyle/>
          <a:p>
            <a:r>
              <a:rPr lang="en-US" dirty="0">
                <a:solidFill>
                  <a:srgbClr val="FF0000"/>
                </a:solidFill>
              </a:rPr>
              <a:t>01</a:t>
            </a:r>
          </a:p>
        </p:txBody>
      </p:sp>
    </p:spTree>
    <p:extLst>
      <p:ext uri="{BB962C8B-B14F-4D97-AF65-F5344CB8AC3E}">
        <p14:creationId xmlns:p14="http://schemas.microsoft.com/office/powerpoint/2010/main" val="3189017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468312" y="1570037"/>
            <a:ext cx="9072563" cy="5227729"/>
          </a:xfrm>
        </p:spPr>
        <p:txBody>
          <a:bodyPr>
            <a:normAutofit/>
          </a:bodyPr>
          <a:lstStyle/>
          <a:p>
            <a:r>
              <a:rPr lang="en-US" sz="2400" dirty="0"/>
              <a:t>Used to </a:t>
            </a:r>
            <a:r>
              <a:rPr lang="en-US" sz="2400" u="sng" dirty="0">
                <a:solidFill>
                  <a:srgbClr val="FF0000"/>
                </a:solidFill>
              </a:rPr>
              <a:t>compare</a:t>
            </a:r>
            <a:r>
              <a:rPr lang="en-US" sz="2400" dirty="0"/>
              <a:t> two values</a:t>
            </a:r>
          </a:p>
          <a:p>
            <a:pPr lvl="1"/>
            <a:r>
              <a:rPr lang="en-US" sz="2100" dirty="0"/>
              <a:t>&lt;      &lt;=     &gt;     &gt;= 	</a:t>
            </a:r>
            <a:r>
              <a:rPr lang="en-US" sz="1800" dirty="0"/>
              <a:t>(Higher precedence than == and !=)</a:t>
            </a:r>
          </a:p>
          <a:p>
            <a:pPr lvl="1"/>
            <a:r>
              <a:rPr lang="en-US" sz="2100" dirty="0"/>
              <a:t>==    !=			</a:t>
            </a:r>
            <a:endParaRPr lang="en-US" sz="1800" dirty="0"/>
          </a:p>
          <a:p>
            <a:pPr marL="433415" lvl="1" indent="0">
              <a:buNone/>
            </a:pPr>
            <a:r>
              <a:rPr lang="en-US" sz="1800" dirty="0"/>
              <a:t>					</a:t>
            </a:r>
          </a:p>
          <a:p>
            <a:r>
              <a:rPr lang="en-US" sz="2400" dirty="0"/>
              <a:t>Precedence order is given above, L-R associativity</a:t>
            </a:r>
          </a:p>
          <a:p>
            <a:r>
              <a:rPr lang="en-US" sz="2400" dirty="0"/>
              <a:t>Arithmetic operators have higher precedence than relational operators</a:t>
            </a:r>
          </a:p>
          <a:p>
            <a:r>
              <a:rPr lang="en-US" sz="2400" dirty="0"/>
              <a:t>An expression that is true evaluates to a nonzero number (generally 1). A false expression evaluates to zero. </a:t>
            </a:r>
          </a:p>
          <a:p>
            <a:pPr lvl="1"/>
            <a:r>
              <a:rPr lang="en-US" sz="2400" dirty="0"/>
              <a:t>For example, the expression (0 == 2) evaluates to 0.</a:t>
            </a:r>
          </a:p>
          <a:p>
            <a:pPr lvl="1"/>
            <a:r>
              <a:rPr lang="en-US" sz="2400" dirty="0"/>
              <a:t>while the expression (2 == 2) evaluates to a 1</a:t>
            </a:r>
          </a:p>
          <a:p>
            <a:pPr lvl="3"/>
            <a:r>
              <a:rPr lang="en-US" sz="2000" dirty="0"/>
              <a:t>(non-zero technically, but usually 1). </a:t>
            </a:r>
          </a:p>
        </p:txBody>
      </p:sp>
      <p:sp>
        <p:nvSpPr>
          <p:cNvPr id="2" name="Title 1"/>
          <p:cNvSpPr>
            <a:spLocks noGrp="1"/>
          </p:cNvSpPr>
          <p:nvPr>
            <p:ph type="title"/>
          </p:nvPr>
        </p:nvSpPr>
        <p:spPr/>
        <p:txBody>
          <a:bodyPr/>
          <a:lstStyle/>
          <a:p>
            <a:r>
              <a:rPr lang="en-US" dirty="0"/>
              <a:t>Relational Operators</a:t>
            </a:r>
          </a:p>
        </p:txBody>
      </p:sp>
    </p:spTree>
    <p:extLst>
      <p:ext uri="{BB962C8B-B14F-4D97-AF65-F5344CB8AC3E}">
        <p14:creationId xmlns:p14="http://schemas.microsoft.com/office/powerpoint/2010/main" val="1406052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fontScale="92500"/>
          </a:bodyPr>
          <a:lstStyle/>
          <a:p>
            <a:r>
              <a:rPr lang="en-US" dirty="0"/>
              <a:t>ANSI C does not have a distinct Boolean type</a:t>
            </a:r>
          </a:p>
          <a:p>
            <a:pPr lvl="1"/>
            <a:r>
              <a:rPr lang="en-US" dirty="0" err="1"/>
              <a:t>int</a:t>
            </a:r>
            <a:r>
              <a:rPr lang="en-US" dirty="0"/>
              <a:t> is used instead (</a:t>
            </a:r>
            <a:r>
              <a:rPr lang="en-US" i="1" dirty="0"/>
              <a:t>usually</a:t>
            </a:r>
            <a:r>
              <a:rPr lang="en-US" dirty="0"/>
              <a:t>, but other types are possible)</a:t>
            </a:r>
          </a:p>
          <a:p>
            <a:r>
              <a:rPr lang="en-US" dirty="0"/>
              <a:t>0 is treated as FALSE </a:t>
            </a:r>
          </a:p>
          <a:p>
            <a:r>
              <a:rPr lang="en-US" dirty="0"/>
              <a:t>Non-zero is treated as TRUE</a:t>
            </a:r>
          </a:p>
          <a:p>
            <a:pPr marL="540000" lvl="1" indent="0">
              <a:buNone/>
            </a:pPr>
            <a:r>
              <a:rPr lang="en-US" dirty="0" err="1">
                <a:latin typeface="Courier New" pitchFamily="49" charset="0"/>
                <a:cs typeface="Courier New" pitchFamily="49" charset="0"/>
              </a:rPr>
              <a:t>i</a:t>
            </a:r>
            <a:r>
              <a:rPr lang="en-US" dirty="0">
                <a:latin typeface="Courier New" pitchFamily="49" charset="0"/>
                <a:cs typeface="Courier New" pitchFamily="49" charset="0"/>
              </a:rPr>
              <a:t> = 0;</a:t>
            </a:r>
          </a:p>
          <a:p>
            <a:pPr marL="540000" lvl="1" indent="0">
              <a:buNone/>
            </a:pPr>
            <a:r>
              <a:rPr lang="en-US" dirty="0">
                <a:latin typeface="Courier New" pitchFamily="49" charset="0"/>
                <a:cs typeface="Courier New" pitchFamily="49" charset="0"/>
              </a:rPr>
              <a:t>while (i - 10) {</a:t>
            </a:r>
          </a:p>
          <a:p>
            <a:pPr marL="1007999" lvl="2" indent="0">
              <a:buNone/>
            </a:pPr>
            <a:r>
              <a:rPr lang="en-US" dirty="0">
                <a:latin typeface="Courier New" pitchFamily="49" charset="0"/>
                <a:cs typeface="Courier New" pitchFamily="49" charset="0"/>
              </a:rPr>
              <a:t>... </a:t>
            </a:r>
          </a:p>
          <a:p>
            <a:pPr marL="1007999" lvl="2" indent="0">
              <a:buNone/>
            </a:pPr>
            <a:r>
              <a:rPr lang="en-US" dirty="0">
                <a:latin typeface="Courier New" pitchFamily="49" charset="0"/>
                <a:cs typeface="Courier New" pitchFamily="49" charset="0"/>
              </a:rPr>
              <a:t>}</a:t>
            </a:r>
          </a:p>
          <a:p>
            <a:pPr lvl="1"/>
            <a:r>
              <a:rPr lang="en-US" dirty="0"/>
              <a:t>As long as (i-10) </a:t>
            </a:r>
            <a:r>
              <a:rPr lang="en-US" dirty="0">
                <a:latin typeface="Symbol" panose="05050102010706020507" pitchFamily="18" charset="2"/>
              </a:rPr>
              <a:t>¹</a:t>
            </a:r>
            <a:r>
              <a:rPr lang="en-US" dirty="0"/>
              <a:t> 0 it is considered true, and the body of the while loop will execute.</a:t>
            </a:r>
          </a:p>
          <a:p>
            <a:pPr lvl="1"/>
            <a:endParaRPr lang="en-US" dirty="0"/>
          </a:p>
          <a:p>
            <a:pPr marL="433415" lvl="1" indent="0">
              <a:buNone/>
            </a:pPr>
            <a:r>
              <a:rPr lang="en-US" dirty="0"/>
              <a:t>(Later versions of C have Boolean type)</a:t>
            </a:r>
          </a:p>
          <a:p>
            <a:pPr lvl="1"/>
            <a:endParaRPr lang="en-US" dirty="0"/>
          </a:p>
        </p:txBody>
      </p:sp>
      <p:sp>
        <p:nvSpPr>
          <p:cNvPr id="2" name="Title 1"/>
          <p:cNvSpPr>
            <a:spLocks noGrp="1"/>
          </p:cNvSpPr>
          <p:nvPr>
            <p:ph type="title"/>
          </p:nvPr>
        </p:nvSpPr>
        <p:spPr/>
        <p:txBody>
          <a:bodyPr/>
          <a:lstStyle/>
          <a:p>
            <a:r>
              <a:rPr lang="en-US" dirty="0"/>
              <a:t>Boolean Operators</a:t>
            </a:r>
          </a:p>
        </p:txBody>
      </p:sp>
    </p:spTree>
    <p:extLst>
      <p:ext uri="{BB962C8B-B14F-4D97-AF65-F5344CB8AC3E}">
        <p14:creationId xmlns:p14="http://schemas.microsoft.com/office/powerpoint/2010/main" val="1803639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468313" y="1265237"/>
            <a:ext cx="9108282" cy="5356689"/>
          </a:xfrm>
        </p:spPr>
        <p:txBody>
          <a:bodyPr>
            <a:normAutofit fontScale="92500" lnSpcReduction="10000"/>
          </a:bodyPr>
          <a:lstStyle/>
          <a:p>
            <a:r>
              <a:rPr lang="en-US" b="1" dirty="0"/>
              <a:t>Short-Circuit Evaluation</a:t>
            </a:r>
            <a:r>
              <a:rPr lang="en-US" dirty="0"/>
              <a:t>: Relational statements stop evaluating once a statement’s value is definitive</a:t>
            </a:r>
          </a:p>
          <a:p>
            <a:pPr lvl="1"/>
            <a:r>
              <a:rPr lang="en-US" dirty="0"/>
              <a:t>In (x &amp;&amp; y), if 1</a:t>
            </a:r>
            <a:r>
              <a:rPr lang="en-US" baseline="30000" dirty="0"/>
              <a:t>st</a:t>
            </a:r>
            <a:r>
              <a:rPr lang="en-US" dirty="0"/>
              <a:t> condition evaluates to false (e.g. if expression x==0), evaluation stops</a:t>
            </a:r>
          </a:p>
          <a:p>
            <a:pPr lvl="1"/>
            <a:r>
              <a:rPr lang="en-US" dirty="0"/>
              <a:t>It does not matter what the outcome of the y expression  is because (x &amp;&amp; y) will always evaluate to false.  y is not evaluated or compared</a:t>
            </a:r>
          </a:p>
          <a:p>
            <a:pPr lvl="1"/>
            <a:r>
              <a:rPr lang="en-US" dirty="0"/>
              <a:t>Same for OR if first expression evaluates to 1 (true).</a:t>
            </a:r>
          </a:p>
          <a:p>
            <a:r>
              <a:rPr lang="en-US" b="1" dirty="0"/>
              <a:t>This can cause buggy code (or not!)</a:t>
            </a:r>
          </a:p>
          <a:p>
            <a:pPr lvl="1"/>
            <a:r>
              <a:rPr lang="en-US" dirty="0"/>
              <a:t>This is a valid way to write code</a:t>
            </a:r>
          </a:p>
          <a:p>
            <a:pPr lvl="1"/>
            <a:r>
              <a:rPr lang="en-US" dirty="0"/>
              <a:t>There are many arguments made that it can be a correct and expedient way to write </a:t>
            </a:r>
            <a:r>
              <a:rPr lang="en-US" b="1" i="1" dirty="0"/>
              <a:t>some</a:t>
            </a:r>
            <a:r>
              <a:rPr lang="en-US" dirty="0"/>
              <a:t> code</a:t>
            </a:r>
          </a:p>
          <a:p>
            <a:pPr lvl="1"/>
            <a:r>
              <a:rPr lang="en-US" dirty="0"/>
              <a:t>Be very cautious</a:t>
            </a:r>
          </a:p>
        </p:txBody>
      </p:sp>
      <p:sp>
        <p:nvSpPr>
          <p:cNvPr id="2" name="Title 1"/>
          <p:cNvSpPr>
            <a:spLocks noGrp="1"/>
          </p:cNvSpPr>
          <p:nvPr>
            <p:ph type="title"/>
          </p:nvPr>
        </p:nvSpPr>
        <p:spPr/>
        <p:txBody>
          <a:bodyPr/>
          <a:lstStyle/>
          <a:p>
            <a:r>
              <a:rPr lang="en-US" dirty="0"/>
              <a:t>Boolean Operators (</a:t>
            </a:r>
            <a:r>
              <a:rPr lang="en-US" dirty="0" err="1"/>
              <a:t>cont</a:t>
            </a:r>
            <a:r>
              <a:rPr lang="en-US" dirty="0"/>
              <a:t>)</a:t>
            </a:r>
          </a:p>
        </p:txBody>
      </p:sp>
    </p:spTree>
    <p:extLst>
      <p:ext uri="{BB962C8B-B14F-4D97-AF65-F5344CB8AC3E}">
        <p14:creationId xmlns:p14="http://schemas.microsoft.com/office/powerpoint/2010/main" val="219660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fontScale="92500" lnSpcReduction="20000"/>
          </a:bodyPr>
          <a:lstStyle/>
          <a:p>
            <a:r>
              <a:rPr lang="en-US" b="1" dirty="0"/>
              <a:t>Short-Circuit Evaluation</a:t>
            </a:r>
            <a:r>
              <a:rPr lang="en-US" dirty="0"/>
              <a:t>:</a:t>
            </a:r>
          </a:p>
          <a:p>
            <a:pPr marL="0" indent="0">
              <a:buNone/>
            </a:pPr>
            <a:r>
              <a:rPr lang="en-US" sz="2400" dirty="0"/>
              <a:t>func1(float a, float b){</a:t>
            </a:r>
          </a:p>
          <a:p>
            <a:pPr marL="0" indent="0">
              <a:buNone/>
            </a:pPr>
            <a:r>
              <a:rPr lang="en-US" sz="2400" dirty="0"/>
              <a:t>float </a:t>
            </a:r>
            <a:r>
              <a:rPr lang="en-US" sz="2400" dirty="0" err="1"/>
              <a:t>func_result</a:t>
            </a:r>
            <a:r>
              <a:rPr lang="en-US" sz="2400" dirty="0"/>
              <a:t> = 0.0f;</a:t>
            </a:r>
          </a:p>
          <a:p>
            <a:pPr marL="0" indent="0">
              <a:buNone/>
            </a:pPr>
            <a:r>
              <a:rPr lang="en-US" sz="2400" dirty="0"/>
              <a:t>If ((b !=0.0f) &amp;&amp; (a/b&lt; 0.5f)){</a:t>
            </a:r>
          </a:p>
          <a:p>
            <a:pPr marL="0" indent="0">
              <a:buNone/>
            </a:pPr>
            <a:r>
              <a:rPr lang="en-US" sz="2400" dirty="0"/>
              <a:t>	printf(“ The result of func1 is %f.4\n”, ((a*b) + (a/b)));</a:t>
            </a:r>
          </a:p>
          <a:p>
            <a:pPr marL="0" indent="0">
              <a:buNone/>
            </a:pPr>
            <a:r>
              <a:rPr lang="en-US" sz="2400" dirty="0"/>
              <a:t>}</a:t>
            </a:r>
          </a:p>
          <a:p>
            <a:pPr marL="0" indent="0">
              <a:buNone/>
            </a:pPr>
            <a:r>
              <a:rPr lang="en-US" sz="2400" dirty="0"/>
              <a:t>return;</a:t>
            </a:r>
          </a:p>
          <a:p>
            <a:pPr marL="0" indent="0">
              <a:buNone/>
            </a:pPr>
            <a:r>
              <a:rPr lang="en-US" sz="2400" dirty="0"/>
              <a:t>}</a:t>
            </a:r>
          </a:p>
          <a:p>
            <a:pPr marL="0" indent="0">
              <a:buNone/>
            </a:pPr>
            <a:endParaRPr lang="en-US" dirty="0"/>
          </a:p>
          <a:p>
            <a:pPr marL="0" indent="0">
              <a:buNone/>
            </a:pPr>
            <a:r>
              <a:rPr lang="en-US" sz="2400" i="1" dirty="0">
                <a:solidFill>
                  <a:srgbClr val="00B050"/>
                </a:solidFill>
              </a:rPr>
              <a:t>In this example, short-circuit evaluation saves your bacon!</a:t>
            </a:r>
          </a:p>
          <a:p>
            <a:pPr marL="0" indent="0">
              <a:buNone/>
            </a:pPr>
            <a:r>
              <a:rPr lang="en-US" sz="2400" i="1" dirty="0">
                <a:solidFill>
                  <a:srgbClr val="00B050"/>
                </a:solidFill>
              </a:rPr>
              <a:t>Without short-circuit, this code will </a:t>
            </a:r>
            <a:r>
              <a:rPr lang="en-US" sz="2400" i="1" dirty="0" err="1">
                <a:solidFill>
                  <a:srgbClr val="00B050"/>
                </a:solidFill>
              </a:rPr>
              <a:t>seg</a:t>
            </a:r>
            <a:r>
              <a:rPr lang="en-US" sz="2400" i="1" dirty="0">
                <a:solidFill>
                  <a:srgbClr val="00B050"/>
                </a:solidFill>
              </a:rPr>
              <a:t> fault when b=0.0f and a/b is computed.</a:t>
            </a:r>
          </a:p>
          <a:p>
            <a:pPr marL="0" indent="0">
              <a:buNone/>
            </a:pPr>
            <a:endParaRPr lang="en-US" sz="2400" i="1" dirty="0">
              <a:solidFill>
                <a:srgbClr val="00B050"/>
              </a:solidFill>
            </a:endParaRPr>
          </a:p>
          <a:p>
            <a:pPr marL="0" indent="0">
              <a:buNone/>
            </a:pPr>
            <a:r>
              <a:rPr lang="en-US" sz="2400" i="1" dirty="0">
                <a:solidFill>
                  <a:srgbClr val="00B050"/>
                </a:solidFill>
              </a:rPr>
              <a:t>NOTE: (</a:t>
            </a:r>
            <a:r>
              <a:rPr lang="en-US" sz="2400" dirty="0">
                <a:solidFill>
                  <a:srgbClr val="00B050"/>
                </a:solidFill>
              </a:rPr>
              <a:t>b !=0.0f</a:t>
            </a:r>
            <a:r>
              <a:rPr lang="en-US" sz="2400" i="1" dirty="0">
                <a:solidFill>
                  <a:srgbClr val="00B050"/>
                </a:solidFill>
              </a:rPr>
              <a:t>) and (</a:t>
            </a:r>
            <a:r>
              <a:rPr lang="en-US" sz="2400" dirty="0">
                <a:solidFill>
                  <a:srgbClr val="00B050"/>
                </a:solidFill>
              </a:rPr>
              <a:t>a/b&lt; 0.5f) </a:t>
            </a:r>
            <a:r>
              <a:rPr lang="en-US" sz="2400" i="1" dirty="0">
                <a:solidFill>
                  <a:srgbClr val="00B050"/>
                </a:solidFill>
              </a:rPr>
              <a:t>are logical expressions and have values of true or false.</a:t>
            </a:r>
          </a:p>
          <a:p>
            <a:pPr marL="0" indent="0">
              <a:buNone/>
            </a:pPr>
            <a:endParaRPr lang="en-US" sz="2400" i="1" dirty="0">
              <a:solidFill>
                <a:srgbClr val="00B050"/>
              </a:solidFill>
            </a:endParaRPr>
          </a:p>
          <a:p>
            <a:pPr marL="0" indent="0">
              <a:buNone/>
            </a:pPr>
            <a:endParaRPr lang="en-US" dirty="0"/>
          </a:p>
        </p:txBody>
      </p:sp>
      <p:sp>
        <p:nvSpPr>
          <p:cNvPr id="2" name="Title 1"/>
          <p:cNvSpPr>
            <a:spLocks noGrp="1"/>
          </p:cNvSpPr>
          <p:nvPr>
            <p:ph type="title"/>
          </p:nvPr>
        </p:nvSpPr>
        <p:spPr/>
        <p:txBody>
          <a:bodyPr/>
          <a:lstStyle/>
          <a:p>
            <a:r>
              <a:rPr lang="en-US" dirty="0"/>
              <a:t>Boolean Operators (</a:t>
            </a:r>
            <a:r>
              <a:rPr lang="en-US" dirty="0" err="1"/>
              <a:t>cont</a:t>
            </a:r>
            <a:r>
              <a:rPr lang="en-US" dirty="0"/>
              <a:t>)</a:t>
            </a:r>
          </a:p>
        </p:txBody>
      </p:sp>
    </p:spTree>
    <p:extLst>
      <p:ext uri="{BB962C8B-B14F-4D97-AF65-F5344CB8AC3E}">
        <p14:creationId xmlns:p14="http://schemas.microsoft.com/office/powerpoint/2010/main" val="3042914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a:bodyPr>
          <a:lstStyle/>
          <a:p>
            <a:r>
              <a:rPr lang="en-US" b="1" dirty="0"/>
              <a:t>Short-Circuit Evaluation</a:t>
            </a:r>
            <a:r>
              <a:rPr lang="en-US" dirty="0"/>
              <a:t>:</a:t>
            </a:r>
          </a:p>
          <a:p>
            <a:pPr marL="0" indent="0">
              <a:buNone/>
            </a:pPr>
            <a:r>
              <a:rPr lang="en-US" sz="2400" dirty="0"/>
              <a:t>func1(</a:t>
            </a:r>
            <a:r>
              <a:rPr lang="en-US" sz="2400" dirty="0" err="1"/>
              <a:t>int</a:t>
            </a:r>
            <a:r>
              <a:rPr lang="en-US" sz="2400" dirty="0"/>
              <a:t> a, </a:t>
            </a:r>
            <a:r>
              <a:rPr lang="en-US" sz="2400" dirty="0" err="1"/>
              <a:t>int</a:t>
            </a:r>
            <a:r>
              <a:rPr lang="en-US" sz="2400" dirty="0"/>
              <a:t> b){</a:t>
            </a:r>
          </a:p>
          <a:p>
            <a:pPr marL="0" indent="0">
              <a:buNone/>
            </a:pPr>
            <a:r>
              <a:rPr lang="en-US" sz="2400" dirty="0" err="1"/>
              <a:t>int</a:t>
            </a:r>
            <a:r>
              <a:rPr lang="en-US" sz="2400" dirty="0"/>
              <a:t> </a:t>
            </a:r>
            <a:r>
              <a:rPr lang="en-US" sz="2400" dirty="0" err="1"/>
              <a:t>func_result</a:t>
            </a:r>
            <a:r>
              <a:rPr lang="en-US" sz="2400" dirty="0"/>
              <a:t> = 0;</a:t>
            </a:r>
          </a:p>
          <a:p>
            <a:pPr marL="0" indent="0">
              <a:buNone/>
            </a:pPr>
            <a:r>
              <a:rPr lang="en-US" sz="2400" dirty="0"/>
              <a:t>If ((b ==0) &amp;&amp; ((</a:t>
            </a:r>
            <a:r>
              <a:rPr lang="en-US" sz="2400" dirty="0" err="1"/>
              <a:t>func_result</a:t>
            </a:r>
            <a:r>
              <a:rPr lang="en-US" sz="2400" dirty="0"/>
              <a:t> = (++a*b+3)))){</a:t>
            </a:r>
          </a:p>
          <a:p>
            <a:pPr marL="0" indent="0">
              <a:buNone/>
            </a:pPr>
            <a:r>
              <a:rPr lang="en-US" sz="2400" dirty="0"/>
              <a:t>	printf(“ The result of func1 is %d\</a:t>
            </a:r>
            <a:r>
              <a:rPr lang="en-US" sz="2400" dirty="0" err="1"/>
              <a:t>n”,a</a:t>
            </a:r>
            <a:r>
              <a:rPr lang="en-US" sz="2400" dirty="0"/>
              <a:t>*</a:t>
            </a:r>
            <a:r>
              <a:rPr lang="en-US" sz="2400" dirty="0" err="1"/>
              <a:t>func_result</a:t>
            </a:r>
            <a:r>
              <a:rPr lang="en-US" sz="2400" dirty="0"/>
              <a:t>);</a:t>
            </a:r>
          </a:p>
          <a:p>
            <a:pPr marL="0" indent="0">
              <a:buNone/>
            </a:pPr>
            <a:r>
              <a:rPr lang="en-US" sz="2400" dirty="0"/>
              <a:t>}</a:t>
            </a:r>
          </a:p>
          <a:p>
            <a:pPr marL="0" indent="0">
              <a:buNone/>
            </a:pPr>
            <a:r>
              <a:rPr lang="en-US" sz="2400"/>
              <a:t>return</a:t>
            </a:r>
            <a:r>
              <a:rPr lang="en-US" sz="2400" dirty="0"/>
              <a:t>;</a:t>
            </a:r>
            <a:endParaRPr lang="en-US" dirty="0"/>
          </a:p>
          <a:p>
            <a:pPr marL="0" indent="0">
              <a:buNone/>
            </a:pPr>
            <a:r>
              <a:rPr lang="en-US" sz="2200" i="1" dirty="0">
                <a:solidFill>
                  <a:srgbClr val="00B050"/>
                </a:solidFill>
              </a:rPr>
              <a:t>In this example, short-circuit evaluation might cause you problems because the variable a  and </a:t>
            </a:r>
            <a:r>
              <a:rPr lang="en-US" sz="2200" i="1" dirty="0" err="1">
                <a:solidFill>
                  <a:srgbClr val="00B050"/>
                </a:solidFill>
              </a:rPr>
              <a:t>func_result</a:t>
            </a:r>
            <a:r>
              <a:rPr lang="en-US" sz="2200" i="1" dirty="0">
                <a:solidFill>
                  <a:srgbClr val="00B050"/>
                </a:solidFill>
              </a:rPr>
              <a:t>  </a:t>
            </a:r>
            <a:r>
              <a:rPr lang="en-US" sz="2200" i="1" dirty="0">
                <a:solidFill>
                  <a:srgbClr val="FF0000"/>
                </a:solidFill>
              </a:rPr>
              <a:t>sometimes</a:t>
            </a:r>
            <a:r>
              <a:rPr lang="en-US" sz="2200" i="1" dirty="0">
                <a:solidFill>
                  <a:srgbClr val="00B050"/>
                </a:solidFill>
              </a:rPr>
              <a:t> change value in the 2</a:t>
            </a:r>
            <a:r>
              <a:rPr lang="en-US" sz="2200" i="1" baseline="30000" dirty="0">
                <a:solidFill>
                  <a:srgbClr val="00B050"/>
                </a:solidFill>
              </a:rPr>
              <a:t>nd</a:t>
            </a:r>
            <a:r>
              <a:rPr lang="en-US" sz="2200" i="1" dirty="0">
                <a:solidFill>
                  <a:srgbClr val="00B050"/>
                </a:solidFill>
              </a:rPr>
              <a:t> expression.</a:t>
            </a:r>
          </a:p>
          <a:p>
            <a:pPr marL="0" indent="0">
              <a:buNone/>
            </a:pPr>
            <a:r>
              <a:rPr lang="en-US" sz="2200" i="1" dirty="0">
                <a:solidFill>
                  <a:srgbClr val="00B050"/>
                </a:solidFill>
              </a:rPr>
              <a:t>NOTE: (b==0) and ((</a:t>
            </a:r>
            <a:r>
              <a:rPr lang="en-US" sz="2200" i="1" dirty="0" err="1">
                <a:solidFill>
                  <a:srgbClr val="00B050"/>
                </a:solidFill>
              </a:rPr>
              <a:t>func_result</a:t>
            </a:r>
            <a:r>
              <a:rPr lang="en-US" sz="2200" i="1" dirty="0">
                <a:solidFill>
                  <a:srgbClr val="00B050"/>
                </a:solidFill>
              </a:rPr>
              <a:t> = (++a*b+))) are logical expressions and have values of true or false.</a:t>
            </a:r>
          </a:p>
          <a:p>
            <a:pPr marL="0" indent="0">
              <a:buNone/>
            </a:pPr>
            <a:endParaRPr lang="en-US" dirty="0"/>
          </a:p>
        </p:txBody>
      </p:sp>
      <p:sp>
        <p:nvSpPr>
          <p:cNvPr id="2" name="Title 1"/>
          <p:cNvSpPr>
            <a:spLocks noGrp="1"/>
          </p:cNvSpPr>
          <p:nvPr>
            <p:ph type="title"/>
          </p:nvPr>
        </p:nvSpPr>
        <p:spPr/>
        <p:txBody>
          <a:bodyPr/>
          <a:lstStyle/>
          <a:p>
            <a:r>
              <a:rPr lang="en-US" dirty="0"/>
              <a:t>Boolean Operators (</a:t>
            </a:r>
            <a:r>
              <a:rPr lang="en-US" dirty="0" err="1"/>
              <a:t>cont</a:t>
            </a:r>
            <a:r>
              <a:rPr lang="en-US" dirty="0"/>
              <a:t>)</a:t>
            </a:r>
          </a:p>
        </p:txBody>
      </p:sp>
    </p:spTree>
    <p:extLst>
      <p:ext uri="{BB962C8B-B14F-4D97-AF65-F5344CB8AC3E}">
        <p14:creationId xmlns:p14="http://schemas.microsoft.com/office/powerpoint/2010/main" val="3319960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idx="1"/>
          </p:nvPr>
        </p:nvSpPr>
        <p:spPr/>
        <p:txBody>
          <a:bodyPr>
            <a:normAutofit/>
          </a:bodyPr>
          <a:lstStyle>
            <a:defPPr marL="473760" marR="0" lvl="0" indent="-365760">
              <a:spcBef>
                <a:spcPts val="0"/>
              </a:spcBef>
              <a:spcAft>
                <a:spcPts val="1414"/>
              </a:spcAft>
              <a:buSzPct val="100000"/>
              <a:buNone/>
              <a:defRPr lang="en-US" sz="3200" b="0" i="0" u="none" strike="noStrike" kern="1200">
                <a:ln>
                  <a:noFill/>
                </a:ln>
                <a:latin typeface="Arimo" pitchFamily="18"/>
                <a:ea typeface="DejaVu Sans" pitchFamily="2"/>
                <a:cs typeface="Lohit Hindi" pitchFamily="2"/>
              </a:defRPr>
            </a:defPPr>
            <a:lvl1pPr marL="473760" marR="0" lvl="0" indent="-365760">
              <a:spcBef>
                <a:spcPts val="0"/>
              </a:spcBef>
              <a:spcAft>
                <a:spcPts val="1414"/>
              </a:spcAft>
              <a:buSzPct val="100000"/>
              <a:buAutoNum type="arabicParenR"/>
              <a:defRPr lang="en-US" sz="3200" b="0" i="0" u="none" strike="noStrike" kern="1200">
                <a:ln>
                  <a:noFill/>
                </a:ln>
                <a:latin typeface="Arimo" pitchFamily="18"/>
                <a:ea typeface="DejaVu Sans" pitchFamily="2"/>
                <a:cs typeface="Lohit Hindi" pitchFamily="2"/>
              </a:defRPr>
            </a:lvl1pPr>
            <a:lvl2pPr marL="905760" marR="0" lvl="1" indent="-365760">
              <a:spcBef>
                <a:spcPts val="0"/>
              </a:spcBef>
              <a:spcAft>
                <a:spcPts val="1134"/>
              </a:spcAft>
              <a:buSzPct val="100000"/>
              <a:buAutoNum type="arabicParenR"/>
              <a:defRPr lang="en-US" sz="2800" b="0" i="0" u="none" strike="noStrike" kern="1200">
                <a:ln>
                  <a:noFill/>
                </a:ln>
                <a:latin typeface="Arimo" pitchFamily="18"/>
                <a:ea typeface="DejaVu Sans" pitchFamily="2"/>
                <a:cs typeface="Lohit Hindi" pitchFamily="2"/>
              </a:defRPr>
            </a:lvl2pPr>
            <a:lvl3pPr marL="1373759" marR="0" lvl="2" indent="-365760">
              <a:spcBef>
                <a:spcPts val="0"/>
              </a:spcBef>
              <a:spcAft>
                <a:spcPts val="850"/>
              </a:spcAft>
              <a:buSzPct val="100000"/>
              <a:buAutoNum type="arabicParenR"/>
              <a:defRPr lang="en-US" sz="2400" b="0" i="0" u="none" strike="noStrike" kern="1200">
                <a:ln>
                  <a:noFill/>
                </a:ln>
                <a:latin typeface="Arimo" pitchFamily="18"/>
                <a:ea typeface="DejaVu Sans" pitchFamily="2"/>
                <a:cs typeface="Lohit Hindi" pitchFamily="2"/>
              </a:defRPr>
            </a:lvl3pPr>
            <a:lvl4pPr marL="1877760" marR="0" lvl="3" indent="-365760">
              <a:spcBef>
                <a:spcPts val="0"/>
              </a:spcBef>
              <a:spcAft>
                <a:spcPts val="567"/>
              </a:spcAft>
              <a:buSzPct val="100000"/>
              <a:buAutoNum type="arabicParenR"/>
              <a:defRPr lang="en-US" sz="2000" b="0" i="0" u="none" strike="noStrike" kern="1200">
                <a:ln>
                  <a:noFill/>
                </a:ln>
                <a:latin typeface="Arimo" pitchFamily="18"/>
                <a:ea typeface="DejaVu Sans" pitchFamily="2"/>
                <a:cs typeface="Lohit Hindi" pitchFamily="2"/>
              </a:defRPr>
            </a:lvl4pPr>
            <a:lvl5pPr marL="2309760" marR="0" lvl="4"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5pPr>
            <a:lvl6pPr marL="2741760" marR="0" lvl="5"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6pPr>
            <a:lvl7pPr marL="3173760" marR="0" lvl="6"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7pPr>
            <a:lvl8pPr marL="3605760" marR="0" lvl="7"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8pPr>
            <a:lvl9pPr marL="4037759" marR="0" lvl="8"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9pPr>
          </a:lstStyle>
          <a:p>
            <a:pPr marL="565200" lvl="0" indent="-457200">
              <a:spcAft>
                <a:spcPts val="0"/>
              </a:spcAft>
              <a:buFont typeface="Arial" pitchFamily="34" charset="0"/>
              <a:buChar char="•"/>
            </a:pPr>
            <a:r>
              <a:rPr lang="en-US" sz="2400" dirty="0"/>
              <a:t>Type casting – EXPLICIT</a:t>
            </a:r>
          </a:p>
          <a:p>
            <a:pPr marL="997200" lvl="1" indent="-457200">
              <a:spcAft>
                <a:spcPts val="0"/>
              </a:spcAft>
              <a:buFont typeface="Arial" pitchFamily="34" charset="0"/>
              <a:buChar char="•"/>
            </a:pPr>
            <a:r>
              <a:rPr lang="en-US" sz="2000" dirty="0"/>
              <a:t>You purposely converting a variable from one data type to another data type in your code</a:t>
            </a:r>
          </a:p>
          <a:p>
            <a:pPr marL="997200" lvl="1" indent="-457200">
              <a:spcAft>
                <a:spcPts val="0"/>
              </a:spcAft>
              <a:buFont typeface="Arial" pitchFamily="34" charset="0"/>
              <a:buChar char="•"/>
            </a:pPr>
            <a:r>
              <a:rPr lang="en-US" sz="2000" dirty="0"/>
              <a:t>Syntax:  (type-name) variable</a:t>
            </a:r>
          </a:p>
          <a:p>
            <a:pPr marL="565200" lvl="0" indent="-457200">
              <a:spcAft>
                <a:spcPts val="0"/>
              </a:spcAft>
              <a:buFont typeface="Arial" pitchFamily="34" charset="0"/>
              <a:buChar char="•"/>
            </a:pPr>
            <a:r>
              <a:rPr lang="en-US" sz="2400" dirty="0"/>
              <a:t>Type combination and promotion  - IMPLICIT</a:t>
            </a:r>
          </a:p>
          <a:p>
            <a:pPr marL="997200" lvl="1" indent="-457200">
              <a:spcAft>
                <a:spcPts val="0"/>
              </a:spcAft>
              <a:buFont typeface="Arial" pitchFamily="34" charset="0"/>
              <a:buChar char="•"/>
            </a:pPr>
            <a:r>
              <a:rPr lang="en-US" sz="2000" dirty="0"/>
              <a:t>(‘a’ – 32) = 97 – 32 = 65 (if used as a char = ‘a’)</a:t>
            </a:r>
          </a:p>
          <a:p>
            <a:pPr marL="997200" lvl="1" indent="-457200">
              <a:spcAft>
                <a:spcPts val="0"/>
              </a:spcAft>
              <a:buFont typeface="Arial" pitchFamily="34" charset="0"/>
              <a:buChar char="•"/>
            </a:pPr>
            <a:r>
              <a:rPr lang="en-US" sz="2000" dirty="0"/>
              <a:t>Smaller type (char) is “promoted” to be the same size as the larger type (</a:t>
            </a:r>
            <a:r>
              <a:rPr lang="en-US" sz="2000" dirty="0" err="1"/>
              <a:t>int</a:t>
            </a:r>
            <a:r>
              <a:rPr lang="en-US" sz="2000" dirty="0"/>
              <a:t>), remember that constants default to int.</a:t>
            </a:r>
          </a:p>
          <a:p>
            <a:pPr marL="997200" lvl="1" indent="-457200">
              <a:spcAft>
                <a:spcPts val="0"/>
              </a:spcAft>
              <a:buFont typeface="Arial" pitchFamily="34" charset="0"/>
              <a:buChar char="•"/>
            </a:pPr>
            <a:r>
              <a:rPr lang="en-US" sz="2000" dirty="0"/>
              <a:t>Determined at compile time – type of the whole expression is based purely on the types of the values in the expressions</a:t>
            </a:r>
          </a:p>
          <a:p>
            <a:pPr marL="997200" lvl="1" indent="-457200">
              <a:spcAft>
                <a:spcPts val="0"/>
              </a:spcAft>
              <a:buFont typeface="Arial" pitchFamily="34" charset="0"/>
              <a:buChar char="•"/>
            </a:pPr>
            <a:r>
              <a:rPr lang="en-US" sz="2000" b="1" dirty="0"/>
              <a:t>Does not lose information </a:t>
            </a:r>
            <a:r>
              <a:rPr lang="en-US" sz="2000" dirty="0"/>
              <a:t>– convert from type to compatible </a:t>
            </a:r>
            <a:r>
              <a:rPr lang="en-US" sz="2000" i="1" dirty="0"/>
              <a:t>larger</a:t>
            </a:r>
            <a:r>
              <a:rPr lang="en-US" sz="2000" dirty="0"/>
              <a:t> type</a:t>
            </a:r>
          </a:p>
          <a:p>
            <a:pPr marL="565200" lvl="0" indent="-457200">
              <a:spcAft>
                <a:spcPts val="0"/>
              </a:spcAft>
              <a:buFont typeface="Arial" pitchFamily="34" charset="0"/>
              <a:buChar char="•"/>
            </a:pPr>
            <a:r>
              <a:rPr lang="en-US" sz="2400" dirty="0"/>
              <a:t>Whether the casting is implicit or explicit, the compiler will create separate storage for the cast value, and any operands that are necessary to determine it. [See next slide for example]</a:t>
            </a:r>
          </a:p>
          <a:p>
            <a:pPr marL="108000" lvl="0" indent="0">
              <a:spcAft>
                <a:spcPts val="0"/>
              </a:spcAft>
              <a:buNone/>
            </a:pPr>
            <a:endParaRPr lang="en-US" sz="2400" dirty="0"/>
          </a:p>
        </p:txBody>
      </p:sp>
      <p:sp>
        <p:nvSpPr>
          <p:cNvPr id="4" name="Footer Placeholder 1"/>
          <p:cNvSpPr>
            <a:spLocks noGrp="1"/>
          </p:cNvSpPr>
          <p:nvPr>
            <p:ph type="ftr" sz="quarter" idx="11"/>
          </p:nvPr>
        </p:nvSpPr>
        <p:spPr>
          <a:prstGeom prst="rect">
            <a:avLst/>
          </a:prstGeom>
        </p:spPr>
        <p:txBody>
          <a:bodyPr/>
          <a:lstStyle/>
          <a:p>
            <a:pPr lvl="0"/>
            <a:r>
              <a:rPr lang="en-US" dirty="0"/>
              <a:t> </a:t>
            </a:r>
          </a:p>
          <a:p>
            <a:pPr lvl="0"/>
            <a:r>
              <a:rPr lang="en-US" dirty="0"/>
              <a:t>	</a:t>
            </a:r>
            <a:r>
              <a:rPr lang="en-US" dirty="0">
                <a:solidFill>
                  <a:schemeClr val="bg1"/>
                </a:solidFill>
              </a:rPr>
              <a:t>       32 </a:t>
            </a:r>
          </a:p>
        </p:txBody>
      </p:sp>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spcAft>
                <a:spcPts val="0"/>
              </a:spcAft>
              <a:buNone/>
            </a:pPr>
            <a:r>
              <a:rPr lang="en-US" dirty="0"/>
              <a:t>Arithmetic Type Issues</a:t>
            </a:r>
          </a:p>
        </p:txBody>
      </p:sp>
    </p:spTree>
    <p:extLst>
      <p:ext uri="{BB962C8B-B14F-4D97-AF65-F5344CB8AC3E}">
        <p14:creationId xmlns:p14="http://schemas.microsoft.com/office/powerpoint/2010/main" val="454257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468312" y="1341438"/>
            <a:ext cx="6096000" cy="5638800"/>
          </a:xfrm>
        </p:spPr>
        <p:txBody>
          <a:bodyPr>
            <a:normAutofit fontScale="92500" lnSpcReduction="20000"/>
          </a:bodyPr>
          <a:lstStyle/>
          <a:p>
            <a:pPr marL="108000" indent="0">
              <a:buNone/>
            </a:pPr>
            <a:r>
              <a:rPr lang="en-US" sz="2800" dirty="0"/>
              <a:t>The </a:t>
            </a:r>
            <a:r>
              <a:rPr lang="en-US" sz="2800" b="1" dirty="0"/>
              <a:t>usual arithmetic conversions</a:t>
            </a:r>
            <a:r>
              <a:rPr lang="en-US" sz="2800" dirty="0"/>
              <a:t> are implicitly performed to cast values of distinct types to a common type. </a:t>
            </a:r>
          </a:p>
          <a:p>
            <a:pPr marL="108000" indent="0">
              <a:buNone/>
            </a:pPr>
            <a:r>
              <a:rPr lang="en-US" sz="2800" dirty="0"/>
              <a:t>-Compiler first performs </a:t>
            </a:r>
            <a:r>
              <a:rPr lang="en-US" sz="2800" i="1" dirty="0"/>
              <a:t>integer promotion </a:t>
            </a:r>
            <a:r>
              <a:rPr lang="en-US" sz="2800" dirty="0"/>
              <a:t>(promotion of char to </a:t>
            </a:r>
            <a:r>
              <a:rPr lang="en-US" sz="2800" dirty="0" err="1"/>
              <a:t>int</a:t>
            </a:r>
            <a:r>
              <a:rPr lang="en-US" sz="2800" dirty="0"/>
              <a:t>)</a:t>
            </a:r>
          </a:p>
          <a:p>
            <a:pPr marL="108000" indent="0">
              <a:buNone/>
            </a:pPr>
            <a:r>
              <a:rPr lang="en-US" sz="2800" dirty="0"/>
              <a:t>-short data type is ignored</a:t>
            </a:r>
          </a:p>
          <a:p>
            <a:pPr marL="108000" indent="0">
              <a:buNone/>
            </a:pPr>
            <a:r>
              <a:rPr lang="en-US" sz="2800" dirty="0"/>
              <a:t>-If operands still have different types, then any variables or constants in operand expressions are converted to the type that appears highest in the following hierarchy (except any variables that were already of that type; for those, no conversion is necessary) </a:t>
            </a:r>
          </a:p>
          <a:p>
            <a:pPr marL="108000" indent="0">
              <a:buNone/>
            </a:pPr>
            <a:endParaRPr lang="en-US" dirty="0"/>
          </a:p>
        </p:txBody>
      </p:sp>
      <p:sp>
        <p:nvSpPr>
          <p:cNvPr id="2" name="Title 1"/>
          <p:cNvSpPr>
            <a:spLocks noGrp="1"/>
          </p:cNvSpPr>
          <p:nvPr>
            <p:ph type="title"/>
          </p:nvPr>
        </p:nvSpPr>
        <p:spPr/>
        <p:txBody>
          <a:bodyPr/>
          <a:lstStyle/>
          <a:p>
            <a:r>
              <a:rPr lang="en-US" dirty="0"/>
              <a:t>C type-casting</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912" y="2179637"/>
            <a:ext cx="20574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89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of the time, binary (0s and 1s) data is represented in blocks of 8 digits at a time since this is the smallest addressable unit.</a:t>
            </a:r>
          </a:p>
          <a:p>
            <a:r>
              <a:rPr lang="en-US" dirty="0"/>
              <a:t>e.g. 1 byte (8 bits), 2 bytes (16 bits), etc.</a:t>
            </a:r>
          </a:p>
          <a:p>
            <a:r>
              <a:rPr lang="en-US" dirty="0"/>
              <a:t>For the next few slides and for other select times when we want to discuss individual hexadecimal values, we will be using binary data in blocks of 4 digits.</a:t>
            </a:r>
          </a:p>
          <a:p>
            <a:pPr lvl="1"/>
            <a:r>
              <a:rPr lang="en-US" dirty="0"/>
              <a:t>When discussing </a:t>
            </a:r>
            <a:r>
              <a:rPr lang="en-US" dirty="0">
                <a:solidFill>
                  <a:srgbClr val="00B050"/>
                </a:solidFill>
              </a:rPr>
              <a:t>8 bits </a:t>
            </a:r>
            <a:r>
              <a:rPr lang="en-US" dirty="0"/>
              <a:t>at a time, we call it a </a:t>
            </a:r>
            <a:r>
              <a:rPr lang="en-US" dirty="0">
                <a:solidFill>
                  <a:srgbClr val="00B050"/>
                </a:solidFill>
              </a:rPr>
              <a:t>byte</a:t>
            </a:r>
            <a:r>
              <a:rPr lang="en-US" dirty="0"/>
              <a:t>; when discussing </a:t>
            </a:r>
            <a:r>
              <a:rPr lang="en-US" dirty="0">
                <a:solidFill>
                  <a:srgbClr val="0070C0"/>
                </a:solidFill>
              </a:rPr>
              <a:t>4 bits </a:t>
            </a:r>
            <a:r>
              <a:rPr lang="en-US" dirty="0"/>
              <a:t>at a time, it is called a </a:t>
            </a:r>
            <a:r>
              <a:rPr lang="en-US" dirty="0">
                <a:solidFill>
                  <a:srgbClr val="0070C0"/>
                </a:solidFill>
              </a:rPr>
              <a:t>nibble</a:t>
            </a:r>
            <a:r>
              <a:rPr lang="en-US" dirty="0"/>
              <a:t>.</a:t>
            </a:r>
          </a:p>
        </p:txBody>
      </p:sp>
      <p:sp>
        <p:nvSpPr>
          <p:cNvPr id="4" name="Title 3"/>
          <p:cNvSpPr>
            <a:spLocks noGrp="1"/>
          </p:cNvSpPr>
          <p:nvPr>
            <p:ph type="title"/>
          </p:nvPr>
        </p:nvSpPr>
        <p:spPr/>
        <p:txBody>
          <a:bodyPr/>
          <a:lstStyle/>
          <a:p>
            <a:r>
              <a:rPr lang="en-US" dirty="0"/>
              <a:t>Representing Data</a:t>
            </a:r>
          </a:p>
        </p:txBody>
      </p:sp>
    </p:spTree>
    <p:extLst>
      <p:ext uri="{BB962C8B-B14F-4D97-AF65-F5344CB8AC3E}">
        <p14:creationId xmlns:p14="http://schemas.microsoft.com/office/powerpoint/2010/main" val="2989034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idx="1"/>
          </p:nvPr>
        </p:nvSpPr>
        <p:spPr/>
        <p:txBody>
          <a:bodyPr>
            <a:normAutofit/>
          </a:bodyPr>
          <a:lstStyle>
            <a:defPPr marL="473760" marR="0" lvl="0" indent="-365760">
              <a:spcBef>
                <a:spcPts val="0"/>
              </a:spcBef>
              <a:spcAft>
                <a:spcPts val="1414"/>
              </a:spcAft>
              <a:buSzPct val="100000"/>
              <a:buNone/>
              <a:defRPr lang="en-US" sz="3200" b="0" i="0" u="none" strike="noStrike" kern="1200">
                <a:ln>
                  <a:noFill/>
                </a:ln>
                <a:latin typeface="Arimo" pitchFamily="18"/>
                <a:ea typeface="DejaVu Sans" pitchFamily="2"/>
                <a:cs typeface="Lohit Hindi" pitchFamily="2"/>
              </a:defRPr>
            </a:defPPr>
            <a:lvl1pPr marL="473760" marR="0" lvl="0" indent="-365760">
              <a:spcBef>
                <a:spcPts val="0"/>
              </a:spcBef>
              <a:spcAft>
                <a:spcPts val="1414"/>
              </a:spcAft>
              <a:buSzPct val="100000"/>
              <a:buAutoNum type="arabicParenR"/>
              <a:defRPr lang="en-US" sz="3200" b="0" i="0" u="none" strike="noStrike" kern="1200">
                <a:ln>
                  <a:noFill/>
                </a:ln>
                <a:latin typeface="Arimo" pitchFamily="18"/>
                <a:ea typeface="DejaVu Sans" pitchFamily="2"/>
                <a:cs typeface="Lohit Hindi" pitchFamily="2"/>
              </a:defRPr>
            </a:lvl1pPr>
            <a:lvl2pPr marL="905760" marR="0" lvl="1" indent="-365760">
              <a:spcBef>
                <a:spcPts val="0"/>
              </a:spcBef>
              <a:spcAft>
                <a:spcPts val="1134"/>
              </a:spcAft>
              <a:buSzPct val="100000"/>
              <a:buAutoNum type="arabicParenR"/>
              <a:defRPr lang="en-US" sz="2800" b="0" i="0" u="none" strike="noStrike" kern="1200">
                <a:ln>
                  <a:noFill/>
                </a:ln>
                <a:latin typeface="Arimo" pitchFamily="18"/>
                <a:ea typeface="DejaVu Sans" pitchFamily="2"/>
                <a:cs typeface="Lohit Hindi" pitchFamily="2"/>
              </a:defRPr>
            </a:lvl2pPr>
            <a:lvl3pPr marL="1373759" marR="0" lvl="2" indent="-365760">
              <a:spcBef>
                <a:spcPts val="0"/>
              </a:spcBef>
              <a:spcAft>
                <a:spcPts val="850"/>
              </a:spcAft>
              <a:buSzPct val="100000"/>
              <a:buAutoNum type="arabicParenR"/>
              <a:defRPr lang="en-US" sz="2400" b="0" i="0" u="none" strike="noStrike" kern="1200">
                <a:ln>
                  <a:noFill/>
                </a:ln>
                <a:latin typeface="Arimo" pitchFamily="18"/>
                <a:ea typeface="DejaVu Sans" pitchFamily="2"/>
                <a:cs typeface="Lohit Hindi" pitchFamily="2"/>
              </a:defRPr>
            </a:lvl3pPr>
            <a:lvl4pPr marL="1877760" marR="0" lvl="3" indent="-365760">
              <a:spcBef>
                <a:spcPts val="0"/>
              </a:spcBef>
              <a:spcAft>
                <a:spcPts val="567"/>
              </a:spcAft>
              <a:buSzPct val="100000"/>
              <a:buAutoNum type="arabicParenR"/>
              <a:defRPr lang="en-US" sz="2000" b="0" i="0" u="none" strike="noStrike" kern="1200">
                <a:ln>
                  <a:noFill/>
                </a:ln>
                <a:latin typeface="Arimo" pitchFamily="18"/>
                <a:ea typeface="DejaVu Sans" pitchFamily="2"/>
                <a:cs typeface="Lohit Hindi" pitchFamily="2"/>
              </a:defRPr>
            </a:lvl4pPr>
            <a:lvl5pPr marL="2309760" marR="0" lvl="4"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5pPr>
            <a:lvl6pPr marL="2741760" marR="0" lvl="5"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6pPr>
            <a:lvl7pPr marL="3173760" marR="0" lvl="6"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7pPr>
            <a:lvl8pPr marL="3605760" marR="0" lvl="7"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8pPr>
            <a:lvl9pPr marL="4037759" marR="0" lvl="8"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9pPr>
          </a:lstStyle>
          <a:p>
            <a:pPr marL="108000" lvl="0" indent="0">
              <a:spcAft>
                <a:spcPts val="0"/>
              </a:spcAft>
              <a:buNone/>
            </a:pPr>
            <a:r>
              <a:rPr lang="en-US" sz="2800" dirty="0">
                <a:latin typeface="+mn-lt"/>
              </a:rPr>
              <a:t>The following code is supposed to scale a homework score in the range 0-20 to be in the range 0-100.</a:t>
            </a:r>
          </a:p>
          <a:p>
            <a:pPr lvl="0">
              <a:spcAft>
                <a:spcPts val="0"/>
              </a:spcAft>
              <a:buNone/>
            </a:pPr>
            <a:r>
              <a:rPr lang="en-US" sz="2400" b="1" dirty="0" err="1">
                <a:latin typeface="DejaVu Sans Mono" pitchFamily="49"/>
              </a:rPr>
              <a:t>cnvt_score</a:t>
            </a:r>
            <a:r>
              <a:rPr lang="en-US" sz="2400" b="1" dirty="0">
                <a:latin typeface="DejaVu Sans Mono" pitchFamily="49"/>
              </a:rPr>
              <a:t>(){</a:t>
            </a:r>
          </a:p>
          <a:p>
            <a:pPr lvl="0">
              <a:spcAft>
                <a:spcPts val="0"/>
              </a:spcAft>
              <a:buNone/>
            </a:pPr>
            <a:r>
              <a:rPr lang="en-US" sz="2400" b="1" dirty="0">
                <a:latin typeface="DejaVu Sans Mono" pitchFamily="49"/>
              </a:rPr>
              <a:t>  </a:t>
            </a:r>
            <a:r>
              <a:rPr lang="en-US" sz="2400" b="1" dirty="0" err="1">
                <a:latin typeface="DejaVu Sans Mono" pitchFamily="49"/>
              </a:rPr>
              <a:t>int</a:t>
            </a:r>
            <a:r>
              <a:rPr lang="en-US" sz="2400" b="1" dirty="0">
                <a:latin typeface="DejaVu Sans Mono" pitchFamily="49"/>
              </a:rPr>
              <a:t> score;</a:t>
            </a:r>
          </a:p>
          <a:p>
            <a:pPr lvl="0">
              <a:spcAft>
                <a:spcPts val="0"/>
              </a:spcAft>
              <a:buNone/>
            </a:pPr>
            <a:r>
              <a:rPr lang="en-US" sz="2400" b="1" dirty="0">
                <a:latin typeface="DejaVu Sans Mono" pitchFamily="49"/>
              </a:rPr>
              <a:t>  /* score gets set in the range 0..20 */</a:t>
            </a:r>
          </a:p>
          <a:p>
            <a:pPr lvl="0">
              <a:spcAft>
                <a:spcPts val="0"/>
              </a:spcAft>
              <a:buNone/>
            </a:pPr>
            <a:r>
              <a:rPr lang="en-US" sz="2400" b="1" dirty="0">
                <a:latin typeface="DejaVu Sans Mono" pitchFamily="49"/>
              </a:rPr>
              <a:t>  score = (score / 20) * 100; /*convert to</a:t>
            </a:r>
          </a:p>
          <a:p>
            <a:pPr lvl="0">
              <a:spcAft>
                <a:spcPts val="0"/>
              </a:spcAft>
              <a:buNone/>
            </a:pPr>
            <a:r>
              <a:rPr lang="en-US" sz="2400" b="1" dirty="0">
                <a:latin typeface="DejaVu Sans Mono" pitchFamily="49"/>
              </a:rPr>
              <a:t>                              percentage*/</a:t>
            </a:r>
          </a:p>
          <a:p>
            <a:pPr lvl="0">
              <a:spcAft>
                <a:spcPts val="0"/>
              </a:spcAft>
              <a:buNone/>
            </a:pPr>
            <a:r>
              <a:rPr lang="en-US" sz="2400" b="1" dirty="0">
                <a:latin typeface="DejaVu Sans Mono" pitchFamily="49"/>
              </a:rPr>
              <a:t>  return(score);</a:t>
            </a:r>
          </a:p>
          <a:p>
            <a:pPr lvl="0">
              <a:spcAft>
                <a:spcPts val="0"/>
              </a:spcAft>
              <a:buNone/>
            </a:pPr>
            <a:r>
              <a:rPr lang="en-US" sz="2400" b="1" dirty="0">
                <a:latin typeface="DejaVu Sans Mono" pitchFamily="49"/>
              </a:rPr>
              <a:t>}</a:t>
            </a:r>
          </a:p>
          <a:p>
            <a:pPr marL="108000" lvl="0" indent="0">
              <a:spcAft>
                <a:spcPts val="0"/>
              </a:spcAft>
              <a:buNone/>
            </a:pPr>
            <a:endParaRPr lang="en-US" sz="2800" dirty="0"/>
          </a:p>
          <a:p>
            <a:pPr marL="108000" lvl="0" indent="0">
              <a:spcAft>
                <a:spcPts val="0"/>
              </a:spcAft>
              <a:buNone/>
            </a:pPr>
            <a:r>
              <a:rPr lang="en-US" sz="3600" dirty="0"/>
              <a:t>Does this work?</a:t>
            </a:r>
          </a:p>
        </p:txBody>
      </p:sp>
      <p:sp>
        <p:nvSpPr>
          <p:cNvPr id="4" name="Footer Placeholder 1"/>
          <p:cNvSpPr>
            <a:spLocks noGrp="1"/>
          </p:cNvSpPr>
          <p:nvPr>
            <p:ph type="ftr" sz="quarter" idx="11"/>
          </p:nvPr>
        </p:nvSpPr>
        <p:spPr>
          <a:prstGeom prst="rect">
            <a:avLst/>
          </a:prstGeom>
        </p:spPr>
        <p:txBody>
          <a:bodyPr/>
          <a:lstStyle/>
          <a:p>
            <a:pPr lvl="0"/>
            <a:r>
              <a:rPr lang="en-US" dirty="0">
                <a:solidFill>
                  <a:schemeClr val="bg1"/>
                </a:solidFill>
              </a:rPr>
              <a:t>                          34</a:t>
            </a:r>
          </a:p>
        </p:txBody>
      </p:sp>
      <p:sp>
        <p:nvSpPr>
          <p:cNvPr id="2" name="Title 1"/>
          <p:cNvSpPr txBox="1">
            <a:spLocks noGrp="1"/>
          </p:cNvSpPr>
          <p:nvPr>
            <p:ph type="title"/>
          </p:nvPr>
        </p:nvSpPr>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spcAft>
                <a:spcPts val="0"/>
              </a:spcAft>
              <a:buNone/>
            </a:pPr>
            <a:r>
              <a:rPr lang="en-US" dirty="0"/>
              <a:t>Arithmetic Expressions and Casting</a:t>
            </a:r>
          </a:p>
        </p:txBody>
      </p:sp>
    </p:spTree>
    <p:extLst>
      <p:ext uri="{BB962C8B-B14F-4D97-AF65-F5344CB8AC3E}">
        <p14:creationId xmlns:p14="http://schemas.microsoft.com/office/powerpoint/2010/main" val="2170581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idx="1"/>
          </p:nvPr>
        </p:nvSpPr>
        <p:spPr/>
        <p:txBody>
          <a:bodyPr>
            <a:normAutofit fontScale="92500" lnSpcReduction="10000"/>
          </a:bodyPr>
          <a:lstStyle>
            <a:defPPr marL="473760" marR="0" lvl="0" indent="-365760">
              <a:spcBef>
                <a:spcPts val="0"/>
              </a:spcBef>
              <a:spcAft>
                <a:spcPts val="1414"/>
              </a:spcAft>
              <a:buSzPct val="100000"/>
              <a:buNone/>
              <a:defRPr lang="en-US" sz="3200" b="0" i="0" u="none" strike="noStrike" kern="1200">
                <a:ln>
                  <a:noFill/>
                </a:ln>
                <a:latin typeface="Arimo" pitchFamily="18"/>
                <a:ea typeface="DejaVu Sans" pitchFamily="2"/>
                <a:cs typeface="Lohit Hindi" pitchFamily="2"/>
              </a:defRPr>
            </a:defPPr>
            <a:lvl1pPr marL="473760" marR="0" lvl="0" indent="-365760">
              <a:spcBef>
                <a:spcPts val="0"/>
              </a:spcBef>
              <a:spcAft>
                <a:spcPts val="1414"/>
              </a:spcAft>
              <a:buSzPct val="100000"/>
              <a:buAutoNum type="arabicParenR"/>
              <a:defRPr lang="en-US" sz="3200" b="0" i="0" u="none" strike="noStrike" kern="1200">
                <a:ln>
                  <a:noFill/>
                </a:ln>
                <a:latin typeface="Arimo" pitchFamily="18"/>
                <a:ea typeface="DejaVu Sans" pitchFamily="2"/>
                <a:cs typeface="Lohit Hindi" pitchFamily="2"/>
              </a:defRPr>
            </a:lvl1pPr>
            <a:lvl2pPr marL="905760" marR="0" lvl="1" indent="-365760">
              <a:spcBef>
                <a:spcPts val="0"/>
              </a:spcBef>
              <a:spcAft>
                <a:spcPts val="1134"/>
              </a:spcAft>
              <a:buSzPct val="100000"/>
              <a:buAutoNum type="arabicParenR"/>
              <a:defRPr lang="en-US" sz="2800" b="0" i="0" u="none" strike="noStrike" kern="1200">
                <a:ln>
                  <a:noFill/>
                </a:ln>
                <a:latin typeface="Arimo" pitchFamily="18"/>
                <a:ea typeface="DejaVu Sans" pitchFamily="2"/>
                <a:cs typeface="Lohit Hindi" pitchFamily="2"/>
              </a:defRPr>
            </a:lvl2pPr>
            <a:lvl3pPr marL="1373759" marR="0" lvl="2" indent="-365760">
              <a:spcBef>
                <a:spcPts val="0"/>
              </a:spcBef>
              <a:spcAft>
                <a:spcPts val="850"/>
              </a:spcAft>
              <a:buSzPct val="100000"/>
              <a:buAutoNum type="arabicParenR"/>
              <a:defRPr lang="en-US" sz="2400" b="0" i="0" u="none" strike="noStrike" kern="1200">
                <a:ln>
                  <a:noFill/>
                </a:ln>
                <a:latin typeface="Arimo" pitchFamily="18"/>
                <a:ea typeface="DejaVu Sans" pitchFamily="2"/>
                <a:cs typeface="Lohit Hindi" pitchFamily="2"/>
              </a:defRPr>
            </a:lvl3pPr>
            <a:lvl4pPr marL="1877760" marR="0" lvl="3" indent="-365760">
              <a:spcBef>
                <a:spcPts val="0"/>
              </a:spcBef>
              <a:spcAft>
                <a:spcPts val="567"/>
              </a:spcAft>
              <a:buSzPct val="100000"/>
              <a:buAutoNum type="arabicParenR"/>
              <a:defRPr lang="en-US" sz="2000" b="0" i="0" u="none" strike="noStrike" kern="1200">
                <a:ln>
                  <a:noFill/>
                </a:ln>
                <a:latin typeface="Arimo" pitchFamily="18"/>
                <a:ea typeface="DejaVu Sans" pitchFamily="2"/>
                <a:cs typeface="Lohit Hindi" pitchFamily="2"/>
              </a:defRPr>
            </a:lvl4pPr>
            <a:lvl5pPr marL="2309760" marR="0" lvl="4"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5pPr>
            <a:lvl6pPr marL="2741760" marR="0" lvl="5"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6pPr>
            <a:lvl7pPr marL="3173760" marR="0" lvl="6"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7pPr>
            <a:lvl8pPr marL="3605760" marR="0" lvl="7"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8pPr>
            <a:lvl9pPr marL="4037759" marR="0" lvl="8"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9pPr>
          </a:lstStyle>
          <a:p>
            <a:pPr marL="108000" lvl="0" indent="0">
              <a:spcAft>
                <a:spcPts val="0"/>
              </a:spcAft>
              <a:buNone/>
            </a:pPr>
            <a:r>
              <a:rPr lang="en-US" sz="2400" dirty="0"/>
              <a:t>This does not work! Unfortunately, score will almost always be set to 0 for this code because the integer division in the expression (score/20) will be 0 for every value of score less than 20.</a:t>
            </a:r>
          </a:p>
          <a:p>
            <a:pPr marL="108000" lvl="0" indent="0">
              <a:spcAft>
                <a:spcPts val="0"/>
              </a:spcAft>
              <a:buNone/>
            </a:pPr>
            <a:endParaRPr lang="en-US" sz="2400" dirty="0"/>
          </a:p>
          <a:p>
            <a:pPr marL="393750" lvl="0" indent="-285750">
              <a:spcAft>
                <a:spcPts val="0"/>
              </a:spcAft>
              <a:buFont typeface="Arial" pitchFamily="34" charset="0"/>
              <a:buChar char="•"/>
            </a:pPr>
            <a:r>
              <a:rPr lang="en-US" sz="2400" dirty="0"/>
              <a:t>The fix is to force the quotient to be computed as a floating point number...</a:t>
            </a:r>
          </a:p>
          <a:p>
            <a:pPr lvl="0">
              <a:spcAft>
                <a:spcPts val="0"/>
              </a:spcAft>
              <a:buNone/>
            </a:pPr>
            <a:r>
              <a:rPr lang="en-US" sz="2400" dirty="0">
                <a:latin typeface="DejaVu Sans Mono" pitchFamily="49"/>
              </a:rPr>
              <a:t>score = ((double)score / 20) * 100; /*OK – double floating point division with explicit cast */</a:t>
            </a:r>
          </a:p>
          <a:p>
            <a:pPr lvl="0">
              <a:spcAft>
                <a:spcPts val="0"/>
              </a:spcAft>
              <a:buNone/>
            </a:pPr>
            <a:endParaRPr lang="en-US" sz="2400" dirty="0">
              <a:latin typeface="DejaVu Sans Mono" pitchFamily="49"/>
            </a:endParaRPr>
          </a:p>
          <a:p>
            <a:pPr lvl="0">
              <a:spcAft>
                <a:spcPts val="0"/>
              </a:spcAft>
              <a:buNone/>
            </a:pPr>
            <a:r>
              <a:rPr lang="en-US" sz="2400" dirty="0">
                <a:latin typeface="DejaVu Sans Mono" pitchFamily="49"/>
              </a:rPr>
              <a:t>score = (score / 20.0) * 100; /*OK – double floating point division with implicit casting because float (double) constant 20.0 */</a:t>
            </a:r>
          </a:p>
          <a:p>
            <a:pPr lvl="0">
              <a:spcAft>
                <a:spcPts val="0"/>
              </a:spcAft>
              <a:buNone/>
            </a:pPr>
            <a:endParaRPr lang="en-US" sz="2400" dirty="0">
              <a:latin typeface="DejaVu Sans Mono" pitchFamily="49"/>
            </a:endParaRPr>
          </a:p>
          <a:p>
            <a:pPr lvl="0">
              <a:spcAft>
                <a:spcPts val="0"/>
              </a:spcAft>
              <a:buNone/>
            </a:pPr>
            <a:r>
              <a:rPr lang="en-US" sz="2400" dirty="0">
                <a:latin typeface="DejaVu Sans Mono" pitchFamily="49"/>
              </a:rPr>
              <a:t>score = (</a:t>
            </a:r>
            <a:r>
              <a:rPr lang="en-US" sz="2400" dirty="0" err="1">
                <a:latin typeface="DejaVu Sans Mono" pitchFamily="49"/>
              </a:rPr>
              <a:t>int</a:t>
            </a:r>
            <a:r>
              <a:rPr lang="en-US" sz="2400" dirty="0">
                <a:latin typeface="DejaVu Sans Mono" pitchFamily="49"/>
              </a:rPr>
              <a:t>)(score / 20.0) * 100; /*NO -- the (</a:t>
            </a:r>
            <a:r>
              <a:rPr lang="en-US" sz="2400" dirty="0" err="1">
                <a:latin typeface="DejaVu Sans Mono" pitchFamily="49"/>
              </a:rPr>
              <a:t>int</a:t>
            </a:r>
            <a:r>
              <a:rPr lang="en-US" sz="2400" dirty="0">
                <a:latin typeface="DejaVu Sans Mono" pitchFamily="49"/>
              </a:rPr>
              <a:t>)cast truncates the floating </a:t>
            </a:r>
            <a:r>
              <a:rPr lang="en-US" sz="2400" dirty="0">
                <a:latin typeface="DejaVu Sans Mono"/>
              </a:rPr>
              <a:t>quotient back to 0 if score &lt; 20 </a:t>
            </a:r>
            <a:r>
              <a:rPr lang="en-US" sz="2400" dirty="0"/>
              <a:t>*/</a:t>
            </a:r>
          </a:p>
          <a:p>
            <a:pPr marL="108000" lvl="0" indent="0">
              <a:spcAft>
                <a:spcPts val="0"/>
              </a:spcAft>
              <a:buNone/>
            </a:pPr>
            <a:endParaRPr lang="en-US" sz="2000" dirty="0"/>
          </a:p>
        </p:txBody>
      </p:sp>
      <p:sp>
        <p:nvSpPr>
          <p:cNvPr id="4" name="Footer Placeholder 1"/>
          <p:cNvSpPr>
            <a:spLocks noGrp="1"/>
          </p:cNvSpPr>
          <p:nvPr>
            <p:ph type="ftr" sz="quarter" idx="11"/>
          </p:nvPr>
        </p:nvSpPr>
        <p:spPr>
          <a:prstGeom prst="rect">
            <a:avLst/>
          </a:prstGeom>
        </p:spPr>
        <p:txBody>
          <a:bodyPr/>
          <a:lstStyle/>
          <a:p>
            <a:r>
              <a:rPr lang="en-US" dirty="0">
                <a:solidFill>
                  <a:prstClr val="white"/>
                </a:solidFill>
              </a:rPr>
              <a:t>                                                          35</a:t>
            </a:r>
          </a:p>
        </p:txBody>
      </p:sp>
      <p:sp>
        <p:nvSpPr>
          <p:cNvPr id="6" name="Slide Number Placeholder 3"/>
          <p:cNvSpPr>
            <a:spLocks noGrp="1"/>
          </p:cNvSpPr>
          <p:nvPr>
            <p:ph type="sldNum" sz="quarter" idx="4294967295"/>
          </p:nvPr>
        </p:nvSpPr>
        <p:spPr>
          <a:xfrm>
            <a:off x="9533017" y="7063572"/>
            <a:ext cx="403225" cy="402483"/>
          </a:xfrm>
        </p:spPr>
        <p:txBody>
          <a:bodyPr/>
          <a:lstStyle/>
          <a:p>
            <a:endParaRPr dirty="0">
              <a:solidFill>
                <a:prstClr val="white"/>
              </a:solidFill>
            </a:endParaRPr>
          </a:p>
        </p:txBody>
      </p:sp>
      <p:sp>
        <p:nvSpPr>
          <p:cNvPr id="2" name="Title 1"/>
          <p:cNvSpPr txBox="1">
            <a:spLocks noGrp="1"/>
          </p:cNvSpPr>
          <p:nvPr>
            <p:ph type="title"/>
          </p:nvPr>
        </p:nvSpPr>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spcAft>
                <a:spcPts val="0"/>
              </a:spcAft>
              <a:buNone/>
            </a:pPr>
            <a:r>
              <a:rPr lang="en-US" dirty="0"/>
              <a:t>Arithmetic Expressions and Casting</a:t>
            </a:r>
          </a:p>
        </p:txBody>
      </p:sp>
    </p:spTree>
    <p:extLst>
      <p:ext uri="{BB962C8B-B14F-4D97-AF65-F5344CB8AC3E}">
        <p14:creationId xmlns:p14="http://schemas.microsoft.com/office/powerpoint/2010/main" val="770296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Exercise</a:t>
            </a:r>
          </a:p>
        </p:txBody>
      </p:sp>
      <p:sp>
        <p:nvSpPr>
          <p:cNvPr id="3" name="Vertical Text Placeholder 2"/>
          <p:cNvSpPr>
            <a:spLocks noGrp="1"/>
          </p:cNvSpPr>
          <p:nvPr>
            <p:ph idx="1"/>
          </p:nvPr>
        </p:nvSpPr>
        <p:spPr/>
        <p:txBody>
          <a:bodyPr>
            <a:normAutofit fontScale="70000" lnSpcReduction="20000"/>
          </a:bodyPr>
          <a:lstStyle/>
          <a:p>
            <a:pPr marL="108000" indent="0">
              <a:buNone/>
            </a:pPr>
            <a:r>
              <a:rPr lang="en-US" b="1" dirty="0">
                <a:solidFill>
                  <a:srgbClr val="00B050"/>
                </a:solidFill>
              </a:rPr>
              <a:t>#include &lt;</a:t>
            </a:r>
            <a:r>
              <a:rPr lang="en-US" b="1" dirty="0" err="1">
                <a:solidFill>
                  <a:srgbClr val="00B050"/>
                </a:solidFill>
              </a:rPr>
              <a:t>stdio.h</a:t>
            </a:r>
            <a:r>
              <a:rPr lang="en-US" b="1" dirty="0">
                <a:solidFill>
                  <a:srgbClr val="00B050"/>
                </a:solidFill>
              </a:rPr>
              <a:t>&gt;</a:t>
            </a:r>
          </a:p>
          <a:p>
            <a:pPr marL="108000" indent="0">
              <a:buNone/>
            </a:pPr>
            <a:r>
              <a:rPr lang="en-US" b="1" dirty="0">
                <a:solidFill>
                  <a:srgbClr val="00B050"/>
                </a:solidFill>
              </a:rPr>
              <a:t>main() </a:t>
            </a:r>
          </a:p>
          <a:p>
            <a:pPr marL="108000" indent="0">
              <a:buNone/>
            </a:pPr>
            <a:r>
              <a:rPr lang="en-US" b="1" dirty="0">
                <a:solidFill>
                  <a:srgbClr val="00B050"/>
                </a:solidFill>
              </a:rPr>
              <a:t>{</a:t>
            </a:r>
          </a:p>
          <a:p>
            <a:pPr marL="108000" indent="0">
              <a:buNone/>
            </a:pPr>
            <a:r>
              <a:rPr lang="en-US" b="1" dirty="0">
                <a:solidFill>
                  <a:srgbClr val="00B050"/>
                </a:solidFill>
              </a:rPr>
              <a:t>     </a:t>
            </a:r>
            <a:r>
              <a:rPr lang="en-US" b="1" dirty="0" err="1">
                <a:solidFill>
                  <a:srgbClr val="00B050"/>
                </a:solidFill>
              </a:rPr>
              <a:t>int</a:t>
            </a:r>
            <a:r>
              <a:rPr lang="en-US" b="1" dirty="0">
                <a:solidFill>
                  <a:srgbClr val="00B050"/>
                </a:solidFill>
              </a:rPr>
              <a:t> z, a=10, b=0, c=3;  </a:t>
            </a:r>
          </a:p>
          <a:p>
            <a:pPr marL="108000" indent="0">
              <a:buNone/>
            </a:pPr>
            <a:r>
              <a:rPr lang="en-US" b="1" dirty="0">
                <a:solidFill>
                  <a:srgbClr val="00B050"/>
                </a:solidFill>
              </a:rPr>
              <a:t>     z = (a &gt; c) ||  (++a &gt; b);  </a:t>
            </a:r>
          </a:p>
          <a:p>
            <a:pPr marL="108000" indent="0">
              <a:buNone/>
            </a:pPr>
            <a:r>
              <a:rPr lang="en-US" b="1" dirty="0">
                <a:solidFill>
                  <a:srgbClr val="00B050"/>
                </a:solidFill>
              </a:rPr>
              <a:t>     printf("z = %d  a = %d\n", z , a);	</a:t>
            </a:r>
            <a:r>
              <a:rPr lang="en-US" b="1" dirty="0">
                <a:solidFill>
                  <a:srgbClr val="FF0000"/>
                </a:solidFill>
              </a:rPr>
              <a:t>/* 1. z= ??   a=??  */</a:t>
            </a:r>
          </a:p>
          <a:p>
            <a:pPr marL="108000" indent="0">
              <a:buNone/>
            </a:pPr>
            <a:r>
              <a:rPr lang="en-US" b="1" dirty="0">
                <a:solidFill>
                  <a:srgbClr val="00B050"/>
                </a:solidFill>
              </a:rPr>
              <a:t>     c = 30;</a:t>
            </a:r>
          </a:p>
          <a:p>
            <a:pPr marL="108000" indent="0">
              <a:buNone/>
            </a:pPr>
            <a:r>
              <a:rPr lang="en-US" b="1" dirty="0">
                <a:solidFill>
                  <a:srgbClr val="00B050"/>
                </a:solidFill>
              </a:rPr>
              <a:t>     z = (a &gt; c) ||  (++a &gt; b);     </a:t>
            </a:r>
          </a:p>
          <a:p>
            <a:pPr marL="108000" indent="0">
              <a:buNone/>
            </a:pPr>
            <a:r>
              <a:rPr lang="en-US" b="1" dirty="0">
                <a:solidFill>
                  <a:srgbClr val="00B050"/>
                </a:solidFill>
              </a:rPr>
              <a:t>     printf("z = %d  a = %d\n", z, a);		</a:t>
            </a:r>
            <a:r>
              <a:rPr lang="en-US" b="1" dirty="0">
                <a:solidFill>
                  <a:srgbClr val="FF0000"/>
                </a:solidFill>
              </a:rPr>
              <a:t>/* 2. z= ??   a=??  */</a:t>
            </a:r>
          </a:p>
          <a:p>
            <a:pPr marL="108000" indent="0">
              <a:buNone/>
            </a:pPr>
            <a:r>
              <a:rPr lang="en-US" b="1" dirty="0">
                <a:solidFill>
                  <a:srgbClr val="00B050"/>
                </a:solidFill>
              </a:rPr>
              <a:t>     a = 10;</a:t>
            </a:r>
          </a:p>
          <a:p>
            <a:pPr marL="108000" indent="0">
              <a:buNone/>
            </a:pPr>
            <a:r>
              <a:rPr lang="en-US" b="1" dirty="0">
                <a:solidFill>
                  <a:srgbClr val="00B050"/>
                </a:solidFill>
              </a:rPr>
              <a:t>     c=3;</a:t>
            </a:r>
          </a:p>
          <a:p>
            <a:pPr marL="108000" indent="0">
              <a:buNone/>
            </a:pPr>
            <a:r>
              <a:rPr lang="en-US" b="1" dirty="0">
                <a:solidFill>
                  <a:srgbClr val="00B050"/>
                </a:solidFill>
              </a:rPr>
              <a:t>     z = ++a * c + a++;</a:t>
            </a:r>
          </a:p>
          <a:p>
            <a:pPr marL="108000" indent="0">
              <a:buNone/>
            </a:pPr>
            <a:r>
              <a:rPr lang="en-US" b="1" dirty="0">
                <a:solidFill>
                  <a:srgbClr val="00B050"/>
                </a:solidFill>
              </a:rPr>
              <a:t>     printf("z = %d  a = %d",</a:t>
            </a:r>
            <a:r>
              <a:rPr lang="en-US" b="1" dirty="0" err="1">
                <a:solidFill>
                  <a:srgbClr val="00B050"/>
                </a:solidFill>
              </a:rPr>
              <a:t>z,a</a:t>
            </a:r>
            <a:r>
              <a:rPr lang="en-US" b="1" dirty="0">
                <a:solidFill>
                  <a:srgbClr val="00B050"/>
                </a:solidFill>
              </a:rPr>
              <a:t>);		</a:t>
            </a:r>
            <a:r>
              <a:rPr lang="en-US" b="1" dirty="0">
                <a:solidFill>
                  <a:srgbClr val="FF0000"/>
                </a:solidFill>
              </a:rPr>
              <a:t>/* 3. z= ??   a=??  */</a:t>
            </a:r>
          </a:p>
          <a:p>
            <a:pPr marL="108000" indent="0">
              <a:buNone/>
            </a:pPr>
            <a:r>
              <a:rPr lang="en-US" b="1" dirty="0">
                <a:solidFill>
                  <a:srgbClr val="00B050"/>
                </a:solidFill>
              </a:rPr>
              <a:t>     return 0;</a:t>
            </a:r>
          </a:p>
          <a:p>
            <a:pPr marL="108000" indent="0">
              <a:buNone/>
            </a:pPr>
            <a:r>
              <a:rPr lang="en-US" b="1" dirty="0">
                <a:solidFill>
                  <a:srgbClr val="00B050"/>
                </a:solidFill>
              </a:rPr>
              <a:t>}</a:t>
            </a:r>
          </a:p>
          <a:p>
            <a:pPr marL="108000" indent="0">
              <a:buNone/>
            </a:pPr>
            <a:endParaRPr lang="en-US" dirty="0">
              <a:solidFill>
                <a:srgbClr val="00B050"/>
              </a:solidFill>
            </a:endParaRPr>
          </a:p>
        </p:txBody>
      </p:sp>
    </p:spTree>
    <p:extLst>
      <p:ext uri="{BB962C8B-B14F-4D97-AF65-F5344CB8AC3E}">
        <p14:creationId xmlns:p14="http://schemas.microsoft.com/office/powerpoint/2010/main" val="260987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776127"/>
            <a:ext cx="9072563" cy="651812"/>
          </a:xfrm>
        </p:spPr>
        <p:txBody>
          <a:bodyPr>
            <a:normAutofit fontScale="90000"/>
          </a:bodyPr>
          <a:lstStyle/>
          <a:p>
            <a:r>
              <a:rPr lang="en-US" dirty="0"/>
              <a:t>Integer Decoding</a:t>
            </a:r>
          </a:p>
        </p:txBody>
      </p:sp>
      <p:sp>
        <p:nvSpPr>
          <p:cNvPr id="3" name="Content Placeholder 2"/>
          <p:cNvSpPr>
            <a:spLocks noGrp="1"/>
          </p:cNvSpPr>
          <p:nvPr>
            <p:ph idx="1"/>
          </p:nvPr>
        </p:nvSpPr>
        <p:spPr>
          <a:xfrm>
            <a:off x="315912" y="1427939"/>
            <a:ext cx="6060310" cy="5399898"/>
          </a:xfrm>
        </p:spPr>
        <p:txBody>
          <a:bodyPr>
            <a:normAutofit lnSpcReduction="10000"/>
          </a:bodyPr>
          <a:lstStyle/>
          <a:p>
            <a:r>
              <a:rPr lang="en-US" sz="1600" dirty="0"/>
              <a:t>Binary to Decimal </a:t>
            </a:r>
          </a:p>
          <a:p>
            <a:r>
              <a:rPr lang="en-US" sz="1600" dirty="0">
                <a:solidFill>
                  <a:srgbClr val="00B050"/>
                </a:solidFill>
              </a:rPr>
              <a:t>Unsigned</a:t>
            </a:r>
            <a:r>
              <a:rPr lang="en-US" sz="1600" dirty="0"/>
              <a:t> = simple binary = </a:t>
            </a:r>
            <a:r>
              <a:rPr lang="en-US" sz="1600" dirty="0">
                <a:solidFill>
                  <a:srgbClr val="00B050"/>
                </a:solidFill>
              </a:rPr>
              <a:t>B2U</a:t>
            </a:r>
          </a:p>
          <a:p>
            <a:pPr lvl="1"/>
            <a:r>
              <a:rPr lang="en-US" sz="1600" dirty="0"/>
              <a:t>All digits represent a positive power of 2</a:t>
            </a:r>
          </a:p>
          <a:p>
            <a:pPr lvl="1"/>
            <a:r>
              <a:rPr lang="en-US" sz="1600" dirty="0">
                <a:solidFill>
                  <a:srgbClr val="00B050"/>
                </a:solidFill>
              </a:rPr>
              <a:t>NO NEGATIVE NUMBERS</a:t>
            </a:r>
          </a:p>
          <a:p>
            <a:pPr lvl="1"/>
            <a:r>
              <a:rPr lang="en-US" sz="1600" dirty="0"/>
              <a:t>0101 = 0*2</a:t>
            </a:r>
            <a:r>
              <a:rPr lang="en-US" sz="1600" baseline="30000" dirty="0"/>
              <a:t>3</a:t>
            </a:r>
            <a:r>
              <a:rPr lang="en-US" sz="1600" dirty="0"/>
              <a:t>+1*2</a:t>
            </a:r>
            <a:r>
              <a:rPr lang="en-US" sz="1600" baseline="30000" dirty="0"/>
              <a:t>2</a:t>
            </a:r>
            <a:r>
              <a:rPr lang="en-US" sz="1600" dirty="0"/>
              <a:t>+0*2</a:t>
            </a:r>
            <a:r>
              <a:rPr lang="en-US" sz="1600" baseline="30000" dirty="0"/>
              <a:t>1</a:t>
            </a:r>
            <a:r>
              <a:rPr lang="en-US" sz="1600" dirty="0"/>
              <a:t>+1*2</a:t>
            </a:r>
            <a:r>
              <a:rPr lang="en-US" sz="1600" baseline="30000" dirty="0"/>
              <a:t>0 = </a:t>
            </a:r>
            <a:r>
              <a:rPr lang="en-US" sz="1600" dirty="0"/>
              <a:t>5</a:t>
            </a:r>
          </a:p>
          <a:p>
            <a:pPr lvl="1"/>
            <a:r>
              <a:rPr lang="en-US" sz="1600" dirty="0"/>
              <a:t>1111 = 1*2</a:t>
            </a:r>
            <a:r>
              <a:rPr lang="en-US" sz="1600" baseline="30000" dirty="0"/>
              <a:t>3</a:t>
            </a:r>
            <a:r>
              <a:rPr lang="en-US" sz="1600" dirty="0"/>
              <a:t>+1*2</a:t>
            </a:r>
            <a:r>
              <a:rPr lang="en-US" sz="1600" baseline="30000" dirty="0"/>
              <a:t>2</a:t>
            </a:r>
            <a:r>
              <a:rPr lang="en-US" sz="1600" dirty="0"/>
              <a:t>+1*2</a:t>
            </a:r>
            <a:r>
              <a:rPr lang="en-US" sz="1600" baseline="30000" dirty="0"/>
              <a:t>1</a:t>
            </a:r>
            <a:r>
              <a:rPr lang="en-US" sz="1600" dirty="0"/>
              <a:t>+1*2</a:t>
            </a:r>
            <a:r>
              <a:rPr lang="en-US" sz="1600" baseline="30000" dirty="0"/>
              <a:t>0 </a:t>
            </a:r>
            <a:r>
              <a:rPr lang="en-US" sz="1600" dirty="0"/>
              <a:t>= 15</a:t>
            </a:r>
          </a:p>
          <a:p>
            <a:pPr lvl="1"/>
            <a:r>
              <a:rPr lang="en-US" sz="1600" dirty="0"/>
              <a:t>1110 = 1*2</a:t>
            </a:r>
            <a:r>
              <a:rPr lang="en-US" sz="1600" baseline="30000" dirty="0"/>
              <a:t>3</a:t>
            </a:r>
            <a:r>
              <a:rPr lang="en-US" sz="1600" dirty="0"/>
              <a:t>+1*2</a:t>
            </a:r>
            <a:r>
              <a:rPr lang="en-US" sz="1600" baseline="30000" dirty="0"/>
              <a:t>2</a:t>
            </a:r>
            <a:r>
              <a:rPr lang="en-US" sz="1600" dirty="0"/>
              <a:t>+1*2</a:t>
            </a:r>
            <a:r>
              <a:rPr lang="en-US" sz="1600" baseline="30000" dirty="0"/>
              <a:t>1</a:t>
            </a:r>
            <a:r>
              <a:rPr lang="en-US" sz="1600" dirty="0"/>
              <a:t>+0*2</a:t>
            </a:r>
            <a:r>
              <a:rPr lang="en-US" sz="1600" baseline="30000" dirty="0"/>
              <a:t>0 </a:t>
            </a:r>
            <a:r>
              <a:rPr lang="en-US" sz="1600" dirty="0"/>
              <a:t>= 14</a:t>
            </a:r>
          </a:p>
          <a:p>
            <a:pPr lvl="1"/>
            <a:r>
              <a:rPr lang="en-US" sz="1600" dirty="0"/>
              <a:t>1001 = 1*2</a:t>
            </a:r>
            <a:r>
              <a:rPr lang="en-US" sz="1600" baseline="30000" dirty="0"/>
              <a:t>3</a:t>
            </a:r>
            <a:r>
              <a:rPr lang="en-US" sz="1600" dirty="0"/>
              <a:t>+0*2</a:t>
            </a:r>
            <a:r>
              <a:rPr lang="en-US" sz="1600" baseline="30000" dirty="0"/>
              <a:t>2</a:t>
            </a:r>
            <a:r>
              <a:rPr lang="en-US" sz="1600" dirty="0"/>
              <a:t>+0*2</a:t>
            </a:r>
            <a:r>
              <a:rPr lang="en-US" sz="1600" baseline="30000" dirty="0"/>
              <a:t>1</a:t>
            </a:r>
            <a:r>
              <a:rPr lang="en-US" sz="1600" dirty="0"/>
              <a:t>+1*2</a:t>
            </a:r>
            <a:r>
              <a:rPr lang="en-US" sz="1600" baseline="30000" dirty="0"/>
              <a:t>0 </a:t>
            </a:r>
            <a:r>
              <a:rPr lang="en-US" sz="1600" dirty="0"/>
              <a:t>= 9</a:t>
            </a:r>
          </a:p>
          <a:p>
            <a:r>
              <a:rPr lang="en-US" sz="1600" dirty="0"/>
              <a:t>Binary to Hexadecimal</a:t>
            </a:r>
          </a:p>
          <a:p>
            <a:r>
              <a:rPr lang="en-US" sz="1600" dirty="0">
                <a:solidFill>
                  <a:srgbClr val="00B050"/>
                </a:solidFill>
              </a:rPr>
              <a:t>Unsigned</a:t>
            </a:r>
            <a:r>
              <a:rPr lang="en-US" sz="1600" dirty="0"/>
              <a:t> = simple binary = </a:t>
            </a:r>
            <a:r>
              <a:rPr lang="en-US" sz="1600" dirty="0">
                <a:solidFill>
                  <a:srgbClr val="00B050"/>
                </a:solidFill>
              </a:rPr>
              <a:t>B2U</a:t>
            </a:r>
          </a:p>
          <a:p>
            <a:pPr lvl="1"/>
            <a:r>
              <a:rPr lang="en-US" sz="1600" dirty="0"/>
              <a:t>All digits represent a positive power of 2</a:t>
            </a:r>
          </a:p>
          <a:p>
            <a:pPr lvl="1"/>
            <a:r>
              <a:rPr lang="en-US" sz="1600" dirty="0">
                <a:solidFill>
                  <a:srgbClr val="00B050"/>
                </a:solidFill>
              </a:rPr>
              <a:t>NO NEGATIVE NUMBERS</a:t>
            </a:r>
          </a:p>
          <a:p>
            <a:pPr lvl="1"/>
            <a:r>
              <a:rPr lang="en-US" sz="1600" dirty="0"/>
              <a:t>0101 = 0*2</a:t>
            </a:r>
            <a:r>
              <a:rPr lang="en-US" sz="1600" baseline="30000" dirty="0"/>
              <a:t>3</a:t>
            </a:r>
            <a:r>
              <a:rPr lang="en-US" sz="1600" dirty="0"/>
              <a:t>+1*2</a:t>
            </a:r>
            <a:r>
              <a:rPr lang="en-US" sz="1600" baseline="30000" dirty="0"/>
              <a:t>2</a:t>
            </a:r>
            <a:r>
              <a:rPr lang="en-US" sz="1600" dirty="0"/>
              <a:t>+0*2</a:t>
            </a:r>
            <a:r>
              <a:rPr lang="en-US" sz="1600" baseline="30000" dirty="0"/>
              <a:t>1</a:t>
            </a:r>
            <a:r>
              <a:rPr lang="en-US" sz="1600" dirty="0"/>
              <a:t>+1*2</a:t>
            </a:r>
            <a:r>
              <a:rPr lang="en-US" sz="1600" baseline="30000" dirty="0"/>
              <a:t>0 = </a:t>
            </a:r>
            <a:r>
              <a:rPr lang="en-US" sz="1600" dirty="0"/>
              <a:t>5</a:t>
            </a:r>
          </a:p>
          <a:p>
            <a:pPr lvl="1"/>
            <a:r>
              <a:rPr lang="en-US" sz="1600" dirty="0"/>
              <a:t>1111 = 1*2</a:t>
            </a:r>
            <a:r>
              <a:rPr lang="en-US" sz="1600" baseline="30000" dirty="0"/>
              <a:t>3</a:t>
            </a:r>
            <a:r>
              <a:rPr lang="en-US" sz="1600" dirty="0"/>
              <a:t>+1*2</a:t>
            </a:r>
            <a:r>
              <a:rPr lang="en-US" sz="1600" baseline="30000" dirty="0"/>
              <a:t>2</a:t>
            </a:r>
            <a:r>
              <a:rPr lang="en-US" sz="1600" dirty="0"/>
              <a:t>+1*2</a:t>
            </a:r>
            <a:r>
              <a:rPr lang="en-US" sz="1600" baseline="30000" dirty="0"/>
              <a:t>1</a:t>
            </a:r>
            <a:r>
              <a:rPr lang="en-US" sz="1600" dirty="0"/>
              <a:t>+1*2</a:t>
            </a:r>
            <a:r>
              <a:rPr lang="en-US" sz="1600" baseline="30000" dirty="0"/>
              <a:t>0</a:t>
            </a:r>
            <a:r>
              <a:rPr lang="en-US" sz="1600" dirty="0"/>
              <a:t> = F</a:t>
            </a:r>
          </a:p>
          <a:p>
            <a:pPr lvl="1"/>
            <a:r>
              <a:rPr lang="en-US" sz="1600" dirty="0"/>
              <a:t>1110 = 1*2</a:t>
            </a:r>
            <a:r>
              <a:rPr lang="en-US" sz="1600" baseline="30000" dirty="0"/>
              <a:t>3</a:t>
            </a:r>
            <a:r>
              <a:rPr lang="en-US" sz="1600" dirty="0"/>
              <a:t>+1*2</a:t>
            </a:r>
            <a:r>
              <a:rPr lang="en-US" sz="1600" baseline="30000" dirty="0"/>
              <a:t>2</a:t>
            </a:r>
            <a:r>
              <a:rPr lang="en-US" sz="1600" dirty="0"/>
              <a:t>+1*2</a:t>
            </a:r>
            <a:r>
              <a:rPr lang="en-US" sz="1600" baseline="30000" dirty="0"/>
              <a:t>1</a:t>
            </a:r>
            <a:r>
              <a:rPr lang="en-US" sz="1600" dirty="0"/>
              <a:t>+0*2</a:t>
            </a:r>
            <a:r>
              <a:rPr lang="en-US" sz="1600" baseline="30000" dirty="0"/>
              <a:t>0</a:t>
            </a:r>
            <a:r>
              <a:rPr lang="en-US" sz="1600" dirty="0"/>
              <a:t> = E</a:t>
            </a:r>
          </a:p>
          <a:p>
            <a:pPr lvl="1"/>
            <a:r>
              <a:rPr lang="en-US" sz="1600" dirty="0"/>
              <a:t>1001 = 1*2</a:t>
            </a:r>
            <a:r>
              <a:rPr lang="en-US" sz="1600" baseline="30000" dirty="0"/>
              <a:t>3</a:t>
            </a:r>
            <a:r>
              <a:rPr lang="en-US" sz="1600" dirty="0"/>
              <a:t>+0*2</a:t>
            </a:r>
            <a:r>
              <a:rPr lang="en-US" sz="1600" baseline="30000" dirty="0"/>
              <a:t>2</a:t>
            </a:r>
            <a:r>
              <a:rPr lang="en-US" sz="1600" dirty="0"/>
              <a:t>+0*2</a:t>
            </a:r>
            <a:r>
              <a:rPr lang="en-US" sz="1600" baseline="30000" dirty="0"/>
              <a:t>1</a:t>
            </a:r>
            <a:r>
              <a:rPr lang="en-US" sz="1600" dirty="0"/>
              <a:t>+1*2</a:t>
            </a:r>
            <a:r>
              <a:rPr lang="en-US" sz="1600" baseline="30000" dirty="0"/>
              <a:t>0 </a:t>
            </a:r>
            <a:r>
              <a:rPr lang="en-US" sz="1600" dirty="0"/>
              <a:t>= 9</a:t>
            </a:r>
          </a:p>
          <a:p>
            <a:pPr lvl="1"/>
            <a:r>
              <a:rPr lang="en-US" sz="1600" dirty="0"/>
              <a:t>Memorize how to “pattern match” binary values to decimal and hexadecimal values to make things easier for yourself</a:t>
            </a:r>
          </a:p>
          <a:p>
            <a:pPr lvl="1"/>
            <a:endParaRPr lang="en-US" sz="1700" dirty="0"/>
          </a:p>
          <a:p>
            <a:pPr lvl="1"/>
            <a:endParaRPr lang="en-US" sz="1700" dirty="0"/>
          </a:p>
        </p:txBody>
      </p:sp>
      <p:sp>
        <p:nvSpPr>
          <p:cNvPr id="5" name="Text Box 1029"/>
          <p:cNvSpPr txBox="1">
            <a:spLocks noChangeArrowheads="1"/>
          </p:cNvSpPr>
          <p:nvPr/>
        </p:nvSpPr>
        <p:spPr bwMode="auto">
          <a:xfrm>
            <a:off x="6411912" y="1427939"/>
            <a:ext cx="1075655" cy="481076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p>
            <a:r>
              <a:rPr lang="en-US" dirty="0">
                <a:latin typeface="Times New Roman" pitchFamily="18" charset="0"/>
              </a:rPr>
              <a:t>BINARY</a:t>
            </a:r>
            <a:br>
              <a:rPr lang="en-US" dirty="0">
                <a:latin typeface="Times New Roman" pitchFamily="18" charset="0"/>
              </a:rPr>
            </a:br>
            <a:r>
              <a:rPr lang="en-US" dirty="0">
                <a:latin typeface="Times New Roman" pitchFamily="18" charset="0"/>
              </a:rPr>
              <a:t>0000</a:t>
            </a:r>
          </a:p>
          <a:p>
            <a:r>
              <a:rPr lang="en-US" dirty="0">
                <a:latin typeface="Times New Roman" pitchFamily="18" charset="0"/>
              </a:rPr>
              <a:t>0001</a:t>
            </a:r>
          </a:p>
          <a:p>
            <a:r>
              <a:rPr lang="en-US" dirty="0">
                <a:latin typeface="Times New Roman" pitchFamily="18" charset="0"/>
              </a:rPr>
              <a:t>0010</a:t>
            </a:r>
          </a:p>
          <a:p>
            <a:r>
              <a:rPr lang="en-US" dirty="0">
                <a:latin typeface="Times New Roman" pitchFamily="18" charset="0"/>
              </a:rPr>
              <a:t>0011</a:t>
            </a:r>
          </a:p>
          <a:p>
            <a:r>
              <a:rPr lang="en-US" dirty="0">
                <a:latin typeface="Times New Roman" pitchFamily="18" charset="0"/>
              </a:rPr>
              <a:t>0100</a:t>
            </a:r>
          </a:p>
          <a:p>
            <a:r>
              <a:rPr lang="en-US" dirty="0">
                <a:latin typeface="Times New Roman" pitchFamily="18" charset="0"/>
              </a:rPr>
              <a:t>0101</a:t>
            </a:r>
          </a:p>
          <a:p>
            <a:r>
              <a:rPr lang="en-US" dirty="0">
                <a:latin typeface="Times New Roman" pitchFamily="18" charset="0"/>
              </a:rPr>
              <a:t>0110</a:t>
            </a:r>
          </a:p>
          <a:p>
            <a:r>
              <a:rPr lang="en-US" dirty="0">
                <a:latin typeface="Times New Roman" pitchFamily="18" charset="0"/>
              </a:rPr>
              <a:t>0111</a:t>
            </a:r>
          </a:p>
          <a:p>
            <a:r>
              <a:rPr lang="en-US" dirty="0">
                <a:latin typeface="Times New Roman" pitchFamily="18" charset="0"/>
              </a:rPr>
              <a:t>1000</a:t>
            </a:r>
          </a:p>
          <a:p>
            <a:r>
              <a:rPr lang="en-US" dirty="0">
                <a:latin typeface="Times New Roman" pitchFamily="18" charset="0"/>
              </a:rPr>
              <a:t>1001</a:t>
            </a:r>
          </a:p>
          <a:p>
            <a:r>
              <a:rPr lang="en-US" dirty="0">
                <a:latin typeface="Times New Roman" pitchFamily="18" charset="0"/>
              </a:rPr>
              <a:t>1010</a:t>
            </a:r>
          </a:p>
          <a:p>
            <a:r>
              <a:rPr lang="en-US" dirty="0">
                <a:latin typeface="Times New Roman" pitchFamily="18" charset="0"/>
              </a:rPr>
              <a:t>1011</a:t>
            </a:r>
          </a:p>
          <a:p>
            <a:r>
              <a:rPr lang="en-US" dirty="0">
                <a:latin typeface="Times New Roman" pitchFamily="18" charset="0"/>
              </a:rPr>
              <a:t>1100</a:t>
            </a:r>
          </a:p>
          <a:p>
            <a:r>
              <a:rPr lang="en-US" dirty="0">
                <a:latin typeface="Times New Roman" pitchFamily="18" charset="0"/>
              </a:rPr>
              <a:t>1101</a:t>
            </a:r>
          </a:p>
          <a:p>
            <a:r>
              <a:rPr lang="en-US" dirty="0">
                <a:latin typeface="Times New Roman" pitchFamily="18" charset="0"/>
              </a:rPr>
              <a:t>1110</a:t>
            </a:r>
          </a:p>
          <a:p>
            <a:r>
              <a:rPr lang="en-US" dirty="0">
                <a:latin typeface="Times New Roman" pitchFamily="18" charset="0"/>
              </a:rPr>
              <a:t>1111</a:t>
            </a:r>
          </a:p>
        </p:txBody>
      </p:sp>
      <p:sp>
        <p:nvSpPr>
          <p:cNvPr id="6" name="Text Box 1030"/>
          <p:cNvSpPr txBox="1">
            <a:spLocks noChangeArrowheads="1"/>
          </p:cNvSpPr>
          <p:nvPr/>
        </p:nvSpPr>
        <p:spPr bwMode="auto">
          <a:xfrm>
            <a:off x="7487567" y="1427939"/>
            <a:ext cx="639573" cy="481076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p>
            <a:r>
              <a:rPr lang="en-US" dirty="0">
                <a:latin typeface="Times New Roman" pitchFamily="18" charset="0"/>
              </a:rPr>
              <a:t>B2U</a:t>
            </a:r>
          </a:p>
          <a:p>
            <a:r>
              <a:rPr lang="en-US" dirty="0">
                <a:latin typeface="Times New Roman" pitchFamily="18" charset="0"/>
              </a:rPr>
              <a:t>0</a:t>
            </a:r>
          </a:p>
          <a:p>
            <a:r>
              <a:rPr lang="en-US" dirty="0">
                <a:latin typeface="Times New Roman" pitchFamily="18" charset="0"/>
              </a:rPr>
              <a:t>1</a:t>
            </a:r>
          </a:p>
          <a:p>
            <a:r>
              <a:rPr lang="en-US" dirty="0">
                <a:latin typeface="Times New Roman" pitchFamily="18" charset="0"/>
              </a:rPr>
              <a:t>2</a:t>
            </a:r>
          </a:p>
          <a:p>
            <a:r>
              <a:rPr lang="en-US" dirty="0">
                <a:latin typeface="Times New Roman" pitchFamily="18" charset="0"/>
              </a:rPr>
              <a:t>3</a:t>
            </a:r>
          </a:p>
          <a:p>
            <a:r>
              <a:rPr lang="en-US" dirty="0">
                <a:latin typeface="Times New Roman" pitchFamily="18" charset="0"/>
              </a:rPr>
              <a:t>4</a:t>
            </a:r>
          </a:p>
          <a:p>
            <a:r>
              <a:rPr lang="en-US" dirty="0">
                <a:latin typeface="Times New Roman" pitchFamily="18" charset="0"/>
              </a:rPr>
              <a:t>5</a:t>
            </a:r>
          </a:p>
          <a:p>
            <a:r>
              <a:rPr lang="en-US" dirty="0">
                <a:latin typeface="Times New Roman" pitchFamily="18" charset="0"/>
              </a:rPr>
              <a:t>6</a:t>
            </a:r>
          </a:p>
          <a:p>
            <a:r>
              <a:rPr lang="en-US" dirty="0">
                <a:latin typeface="Times New Roman" pitchFamily="18" charset="0"/>
              </a:rPr>
              <a:t>7</a:t>
            </a:r>
          </a:p>
          <a:p>
            <a:r>
              <a:rPr lang="en-US" dirty="0">
                <a:latin typeface="Times New Roman" pitchFamily="18" charset="0"/>
              </a:rPr>
              <a:t>8</a:t>
            </a:r>
          </a:p>
          <a:p>
            <a:r>
              <a:rPr lang="en-US" dirty="0">
                <a:latin typeface="Times New Roman" pitchFamily="18" charset="0"/>
              </a:rPr>
              <a:t>9</a:t>
            </a:r>
          </a:p>
          <a:p>
            <a:r>
              <a:rPr lang="en-US" dirty="0">
                <a:latin typeface="Times New Roman" pitchFamily="18" charset="0"/>
              </a:rPr>
              <a:t>10</a:t>
            </a:r>
          </a:p>
          <a:p>
            <a:r>
              <a:rPr lang="en-US" dirty="0">
                <a:latin typeface="Times New Roman" pitchFamily="18" charset="0"/>
              </a:rPr>
              <a:t>11</a:t>
            </a:r>
          </a:p>
          <a:p>
            <a:r>
              <a:rPr lang="en-US" dirty="0">
                <a:latin typeface="Times New Roman" pitchFamily="18" charset="0"/>
              </a:rPr>
              <a:t>12</a:t>
            </a:r>
          </a:p>
          <a:p>
            <a:r>
              <a:rPr lang="en-US" dirty="0">
                <a:latin typeface="Times New Roman" pitchFamily="18" charset="0"/>
              </a:rPr>
              <a:t>13</a:t>
            </a:r>
          </a:p>
          <a:p>
            <a:r>
              <a:rPr lang="en-US" dirty="0">
                <a:latin typeface="Times New Roman" pitchFamily="18" charset="0"/>
              </a:rPr>
              <a:t>14</a:t>
            </a:r>
          </a:p>
          <a:p>
            <a:r>
              <a:rPr lang="en-US" dirty="0">
                <a:latin typeface="Times New Roman" pitchFamily="18" charset="0"/>
              </a:rPr>
              <a:t>15</a:t>
            </a:r>
          </a:p>
        </p:txBody>
      </p:sp>
      <p:sp>
        <p:nvSpPr>
          <p:cNvPr id="8" name="Text Box 1032"/>
          <p:cNvSpPr txBox="1">
            <a:spLocks noChangeArrowheads="1"/>
          </p:cNvSpPr>
          <p:nvPr/>
        </p:nvSpPr>
        <p:spPr bwMode="auto">
          <a:xfrm>
            <a:off x="8127140" y="1433868"/>
            <a:ext cx="678046" cy="481076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p>
            <a:r>
              <a:rPr lang="en-US" dirty="0">
                <a:latin typeface="Times New Roman" pitchFamily="18" charset="0"/>
              </a:rPr>
              <a:t>HEX</a:t>
            </a:r>
          </a:p>
          <a:p>
            <a:r>
              <a:rPr lang="en-US" dirty="0">
                <a:latin typeface="Times New Roman" pitchFamily="18" charset="0"/>
              </a:rPr>
              <a:t>0</a:t>
            </a:r>
          </a:p>
          <a:p>
            <a:r>
              <a:rPr lang="en-US" dirty="0">
                <a:latin typeface="Times New Roman" pitchFamily="18" charset="0"/>
              </a:rPr>
              <a:t>1</a:t>
            </a:r>
          </a:p>
          <a:p>
            <a:r>
              <a:rPr lang="en-US" dirty="0">
                <a:latin typeface="Times New Roman" pitchFamily="18" charset="0"/>
              </a:rPr>
              <a:t>2</a:t>
            </a:r>
          </a:p>
          <a:p>
            <a:r>
              <a:rPr lang="en-US" dirty="0">
                <a:latin typeface="Times New Roman" pitchFamily="18" charset="0"/>
              </a:rPr>
              <a:t>3</a:t>
            </a:r>
          </a:p>
          <a:p>
            <a:r>
              <a:rPr lang="en-US" dirty="0">
                <a:latin typeface="Times New Roman" pitchFamily="18" charset="0"/>
              </a:rPr>
              <a:t>4</a:t>
            </a:r>
          </a:p>
          <a:p>
            <a:r>
              <a:rPr lang="en-US" dirty="0">
                <a:latin typeface="Times New Roman" pitchFamily="18" charset="0"/>
              </a:rPr>
              <a:t>5</a:t>
            </a:r>
          </a:p>
          <a:p>
            <a:r>
              <a:rPr lang="en-US" dirty="0">
                <a:latin typeface="Times New Roman" pitchFamily="18" charset="0"/>
              </a:rPr>
              <a:t>6</a:t>
            </a:r>
          </a:p>
          <a:p>
            <a:r>
              <a:rPr lang="en-US" dirty="0">
                <a:latin typeface="Times New Roman" pitchFamily="18" charset="0"/>
              </a:rPr>
              <a:t>7</a:t>
            </a:r>
          </a:p>
          <a:p>
            <a:r>
              <a:rPr lang="en-US" dirty="0">
                <a:latin typeface="Times New Roman" pitchFamily="18" charset="0"/>
              </a:rPr>
              <a:t>8</a:t>
            </a:r>
          </a:p>
          <a:p>
            <a:r>
              <a:rPr lang="en-US" dirty="0">
                <a:latin typeface="Times New Roman" pitchFamily="18" charset="0"/>
              </a:rPr>
              <a:t>9</a:t>
            </a:r>
          </a:p>
          <a:p>
            <a:r>
              <a:rPr lang="en-US" dirty="0">
                <a:latin typeface="Times New Roman" pitchFamily="18" charset="0"/>
              </a:rPr>
              <a:t>A</a:t>
            </a:r>
          </a:p>
          <a:p>
            <a:r>
              <a:rPr lang="en-US" dirty="0">
                <a:latin typeface="Times New Roman" pitchFamily="18" charset="0"/>
              </a:rPr>
              <a:t>B</a:t>
            </a:r>
          </a:p>
          <a:p>
            <a:r>
              <a:rPr lang="en-US" dirty="0">
                <a:latin typeface="Times New Roman" pitchFamily="18" charset="0"/>
              </a:rPr>
              <a:t>C</a:t>
            </a:r>
          </a:p>
          <a:p>
            <a:r>
              <a:rPr lang="en-US" dirty="0">
                <a:latin typeface="Times New Roman" pitchFamily="18" charset="0"/>
              </a:rPr>
              <a:t>D</a:t>
            </a:r>
          </a:p>
          <a:p>
            <a:r>
              <a:rPr lang="en-US" dirty="0">
                <a:latin typeface="Times New Roman" pitchFamily="18" charset="0"/>
              </a:rPr>
              <a:t>E</a:t>
            </a:r>
          </a:p>
          <a:p>
            <a:r>
              <a:rPr lang="en-US" dirty="0">
                <a:latin typeface="Times New Roman" pitchFamily="18" charset="0"/>
              </a:rPr>
              <a:t>F</a:t>
            </a:r>
          </a:p>
        </p:txBody>
      </p:sp>
    </p:spTree>
    <p:extLst>
      <p:ext uri="{BB962C8B-B14F-4D97-AF65-F5344CB8AC3E}">
        <p14:creationId xmlns:p14="http://schemas.microsoft.com/office/powerpoint/2010/main" val="230182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776127"/>
            <a:ext cx="9072563" cy="651812"/>
          </a:xfrm>
        </p:spPr>
        <p:txBody>
          <a:bodyPr>
            <a:normAutofit fontScale="90000"/>
          </a:bodyPr>
          <a:lstStyle/>
          <a:p>
            <a:r>
              <a:rPr lang="en-US" dirty="0"/>
              <a:t>Integer Decoding</a:t>
            </a:r>
          </a:p>
        </p:txBody>
      </p:sp>
      <p:sp>
        <p:nvSpPr>
          <p:cNvPr id="3" name="Content Placeholder 2"/>
          <p:cNvSpPr>
            <a:spLocks noGrp="1"/>
          </p:cNvSpPr>
          <p:nvPr>
            <p:ph idx="1"/>
          </p:nvPr>
        </p:nvSpPr>
        <p:spPr>
          <a:xfrm>
            <a:off x="315912" y="1427939"/>
            <a:ext cx="6060310" cy="5399898"/>
          </a:xfrm>
        </p:spPr>
        <p:txBody>
          <a:bodyPr>
            <a:normAutofit/>
          </a:bodyPr>
          <a:lstStyle/>
          <a:p>
            <a:r>
              <a:rPr lang="en-US" sz="1600" dirty="0"/>
              <a:t>Binary to Decimal</a:t>
            </a:r>
          </a:p>
          <a:p>
            <a:r>
              <a:rPr lang="en-US" sz="1600" dirty="0">
                <a:solidFill>
                  <a:srgbClr val="0070C0"/>
                </a:solidFill>
              </a:rPr>
              <a:t>Signed</a:t>
            </a:r>
            <a:r>
              <a:rPr lang="en-US" sz="1600" dirty="0"/>
              <a:t> = two’s complement = </a:t>
            </a:r>
            <a:r>
              <a:rPr lang="en-US" sz="1600" dirty="0">
                <a:solidFill>
                  <a:srgbClr val="0070C0"/>
                </a:solidFill>
              </a:rPr>
              <a:t>B2T</a:t>
            </a:r>
          </a:p>
          <a:p>
            <a:pPr lvl="1"/>
            <a:r>
              <a:rPr lang="en-US" sz="1600" b="1" dirty="0"/>
              <a:t>Most significant digit (left-most bit) represents the sign bit</a:t>
            </a:r>
          </a:p>
          <a:p>
            <a:pPr lvl="1"/>
            <a:r>
              <a:rPr lang="en-US" sz="1600" dirty="0"/>
              <a:t>Remainder of digits represent positive powers of 2</a:t>
            </a:r>
            <a:endParaRPr lang="en-US" sz="1600" dirty="0">
              <a:solidFill>
                <a:srgbClr val="0070C0"/>
              </a:solidFill>
            </a:endParaRPr>
          </a:p>
          <a:p>
            <a:pPr lvl="1"/>
            <a:r>
              <a:rPr lang="en-US" sz="1600" dirty="0">
                <a:solidFill>
                  <a:srgbClr val="0070C0"/>
                </a:solidFill>
              </a:rPr>
              <a:t>ANY POSITIVE NUMBER: SAME AS B2U</a:t>
            </a:r>
          </a:p>
          <a:p>
            <a:pPr lvl="1"/>
            <a:r>
              <a:rPr lang="en-US" sz="1600" dirty="0"/>
              <a:t>1111 = -1*2</a:t>
            </a:r>
            <a:r>
              <a:rPr lang="en-US" sz="1600" baseline="30000" dirty="0"/>
              <a:t>3</a:t>
            </a:r>
            <a:r>
              <a:rPr lang="en-US" sz="1600" dirty="0"/>
              <a:t>+1*2</a:t>
            </a:r>
            <a:r>
              <a:rPr lang="en-US" sz="1600" baseline="30000" dirty="0"/>
              <a:t>2</a:t>
            </a:r>
            <a:r>
              <a:rPr lang="en-US" sz="1600" dirty="0"/>
              <a:t>+1*2</a:t>
            </a:r>
            <a:r>
              <a:rPr lang="en-US" sz="1600" baseline="30000" dirty="0"/>
              <a:t>1</a:t>
            </a:r>
            <a:r>
              <a:rPr lang="en-US" sz="1600" dirty="0"/>
              <a:t>+1*2</a:t>
            </a:r>
            <a:r>
              <a:rPr lang="en-US" sz="1600" baseline="30000" dirty="0"/>
              <a:t>0 </a:t>
            </a:r>
            <a:r>
              <a:rPr lang="en-US" sz="1600" dirty="0"/>
              <a:t>= -8 + 7 = -1</a:t>
            </a:r>
          </a:p>
          <a:p>
            <a:pPr lvl="1"/>
            <a:r>
              <a:rPr lang="en-US" sz="1600" dirty="0"/>
              <a:t>1110 = -1*2</a:t>
            </a:r>
            <a:r>
              <a:rPr lang="en-US" sz="1600" baseline="30000" dirty="0"/>
              <a:t>3</a:t>
            </a:r>
            <a:r>
              <a:rPr lang="en-US" sz="1600" dirty="0"/>
              <a:t>+1*2</a:t>
            </a:r>
            <a:r>
              <a:rPr lang="en-US" sz="1600" baseline="30000" dirty="0"/>
              <a:t>2</a:t>
            </a:r>
            <a:r>
              <a:rPr lang="en-US" sz="1600" dirty="0"/>
              <a:t>+1*2</a:t>
            </a:r>
            <a:r>
              <a:rPr lang="en-US" sz="1600" baseline="30000" dirty="0"/>
              <a:t>1</a:t>
            </a:r>
            <a:r>
              <a:rPr lang="en-US" sz="1600" dirty="0"/>
              <a:t>+0*2</a:t>
            </a:r>
            <a:r>
              <a:rPr lang="en-US" sz="1600" baseline="30000" dirty="0"/>
              <a:t>0 </a:t>
            </a:r>
            <a:r>
              <a:rPr lang="en-US" sz="1600" dirty="0"/>
              <a:t>= -8 + 6 = -2</a:t>
            </a:r>
          </a:p>
          <a:p>
            <a:pPr lvl="1"/>
            <a:r>
              <a:rPr lang="en-US" sz="1600" dirty="0"/>
              <a:t>1001 = -1*2</a:t>
            </a:r>
            <a:r>
              <a:rPr lang="en-US" sz="1600" baseline="30000" dirty="0"/>
              <a:t>3</a:t>
            </a:r>
            <a:r>
              <a:rPr lang="en-US" sz="1600" dirty="0"/>
              <a:t>+0*2</a:t>
            </a:r>
            <a:r>
              <a:rPr lang="en-US" sz="1600" baseline="30000" dirty="0"/>
              <a:t>2</a:t>
            </a:r>
            <a:r>
              <a:rPr lang="en-US" sz="1600" dirty="0"/>
              <a:t>+0*2</a:t>
            </a:r>
            <a:r>
              <a:rPr lang="en-US" sz="1600" baseline="30000" dirty="0"/>
              <a:t>1</a:t>
            </a:r>
            <a:r>
              <a:rPr lang="en-US" sz="1600" dirty="0"/>
              <a:t>+1*2</a:t>
            </a:r>
            <a:r>
              <a:rPr lang="en-US" sz="1600" baseline="30000" dirty="0"/>
              <a:t>0 </a:t>
            </a:r>
            <a:r>
              <a:rPr lang="en-US" sz="1600" dirty="0"/>
              <a:t>= -8 + 1 = -7</a:t>
            </a:r>
          </a:p>
          <a:p>
            <a:pPr lvl="1"/>
            <a:r>
              <a:rPr lang="en-US" sz="1600" dirty="0"/>
              <a:t>0111 =  0 * 2</a:t>
            </a:r>
            <a:r>
              <a:rPr lang="en-US" sz="1600" baseline="30000" dirty="0"/>
              <a:t>3</a:t>
            </a:r>
            <a:r>
              <a:rPr lang="en-US" sz="1600" dirty="0"/>
              <a:t>+1*2</a:t>
            </a:r>
            <a:r>
              <a:rPr lang="en-US" sz="1600" baseline="30000" dirty="0"/>
              <a:t>2</a:t>
            </a:r>
            <a:r>
              <a:rPr lang="en-US" sz="1600" dirty="0"/>
              <a:t>+1*2</a:t>
            </a:r>
            <a:r>
              <a:rPr lang="en-US" sz="1600" baseline="30000" dirty="0"/>
              <a:t>1</a:t>
            </a:r>
            <a:r>
              <a:rPr lang="en-US" sz="1600" dirty="0"/>
              <a:t>+1*2</a:t>
            </a:r>
            <a:r>
              <a:rPr lang="en-US" sz="1600" baseline="30000" dirty="0"/>
              <a:t>0 </a:t>
            </a:r>
            <a:r>
              <a:rPr lang="en-US" sz="1600" dirty="0"/>
              <a:t>=  0 + 7  = 7</a:t>
            </a:r>
          </a:p>
          <a:p>
            <a:pPr lvl="1"/>
            <a:r>
              <a:rPr lang="en-US" sz="1600" dirty="0"/>
              <a:t>-8?            8 =&gt;    1000   =&gt; 0111 +1 =   1000</a:t>
            </a:r>
          </a:p>
          <a:p>
            <a:pPr lvl="1"/>
            <a:r>
              <a:rPr lang="en-US" sz="1600" dirty="0"/>
              <a:t>Another way, if sign bit = 1, then it’s a negative number and to get the magnitude of that number, invert all bits and add 1, make sign negative</a:t>
            </a:r>
          </a:p>
          <a:p>
            <a:pPr lvl="2"/>
            <a:r>
              <a:rPr lang="en-US" sz="1400" dirty="0"/>
              <a:t>1010 changes to 0101+1 = 0110</a:t>
            </a:r>
          </a:p>
          <a:p>
            <a:pPr lvl="2"/>
            <a:r>
              <a:rPr lang="en-US" sz="1400" dirty="0"/>
              <a:t>0110 = 6, so final value is -6</a:t>
            </a:r>
          </a:p>
          <a:p>
            <a:r>
              <a:rPr lang="en-US" sz="1600" dirty="0">
                <a:solidFill>
                  <a:srgbClr val="00B050"/>
                </a:solidFill>
              </a:rPr>
              <a:t>1000? B2T</a:t>
            </a:r>
          </a:p>
          <a:p>
            <a:r>
              <a:rPr lang="en-US" sz="1600" dirty="0">
                <a:solidFill>
                  <a:srgbClr val="00B050"/>
                </a:solidFill>
              </a:rPr>
              <a:t>0111  + 1 = 1000    -8</a:t>
            </a:r>
          </a:p>
        </p:txBody>
      </p:sp>
      <p:sp>
        <p:nvSpPr>
          <p:cNvPr id="5" name="Text Box 1029"/>
          <p:cNvSpPr txBox="1">
            <a:spLocks noChangeArrowheads="1"/>
          </p:cNvSpPr>
          <p:nvPr/>
        </p:nvSpPr>
        <p:spPr bwMode="auto">
          <a:xfrm>
            <a:off x="6411912" y="1427939"/>
            <a:ext cx="1075655" cy="481076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p>
            <a:r>
              <a:rPr lang="en-US" dirty="0">
                <a:latin typeface="Times New Roman" pitchFamily="18" charset="0"/>
              </a:rPr>
              <a:t>BINARY</a:t>
            </a:r>
            <a:br>
              <a:rPr lang="en-US" dirty="0">
                <a:latin typeface="Times New Roman" pitchFamily="18" charset="0"/>
              </a:rPr>
            </a:br>
            <a:r>
              <a:rPr lang="en-US" dirty="0">
                <a:latin typeface="Times New Roman" pitchFamily="18" charset="0"/>
              </a:rPr>
              <a:t>0000</a:t>
            </a:r>
          </a:p>
          <a:p>
            <a:r>
              <a:rPr lang="en-US" dirty="0">
                <a:latin typeface="Times New Roman" pitchFamily="18" charset="0"/>
              </a:rPr>
              <a:t>0001</a:t>
            </a:r>
          </a:p>
          <a:p>
            <a:r>
              <a:rPr lang="en-US" dirty="0">
                <a:latin typeface="Times New Roman" pitchFamily="18" charset="0"/>
              </a:rPr>
              <a:t>0010</a:t>
            </a:r>
          </a:p>
          <a:p>
            <a:r>
              <a:rPr lang="en-US" dirty="0">
                <a:latin typeface="Times New Roman" pitchFamily="18" charset="0"/>
              </a:rPr>
              <a:t>0011</a:t>
            </a:r>
          </a:p>
          <a:p>
            <a:r>
              <a:rPr lang="en-US" dirty="0">
                <a:latin typeface="Times New Roman" pitchFamily="18" charset="0"/>
              </a:rPr>
              <a:t>0100</a:t>
            </a:r>
          </a:p>
          <a:p>
            <a:r>
              <a:rPr lang="en-US" dirty="0">
                <a:latin typeface="Times New Roman" pitchFamily="18" charset="0"/>
              </a:rPr>
              <a:t>0101</a:t>
            </a:r>
          </a:p>
          <a:p>
            <a:r>
              <a:rPr lang="en-US" dirty="0">
                <a:latin typeface="Times New Roman" pitchFamily="18" charset="0"/>
              </a:rPr>
              <a:t>0110</a:t>
            </a:r>
          </a:p>
          <a:p>
            <a:r>
              <a:rPr lang="en-US" dirty="0">
                <a:latin typeface="Times New Roman" pitchFamily="18" charset="0"/>
              </a:rPr>
              <a:t>0111</a:t>
            </a:r>
          </a:p>
          <a:p>
            <a:r>
              <a:rPr lang="en-US" b="1" dirty="0">
                <a:solidFill>
                  <a:srgbClr val="FF0000"/>
                </a:solidFill>
                <a:latin typeface="Times New Roman" pitchFamily="18" charset="0"/>
              </a:rPr>
              <a:t>1000</a:t>
            </a:r>
          </a:p>
          <a:p>
            <a:r>
              <a:rPr lang="en-US" dirty="0">
                <a:latin typeface="Times New Roman" pitchFamily="18" charset="0"/>
              </a:rPr>
              <a:t>1001</a:t>
            </a:r>
          </a:p>
          <a:p>
            <a:r>
              <a:rPr lang="en-US" dirty="0">
                <a:latin typeface="Times New Roman" pitchFamily="18" charset="0"/>
              </a:rPr>
              <a:t>1010</a:t>
            </a:r>
          </a:p>
          <a:p>
            <a:r>
              <a:rPr lang="en-US" dirty="0">
                <a:latin typeface="Times New Roman" pitchFamily="18" charset="0"/>
              </a:rPr>
              <a:t>1011</a:t>
            </a:r>
          </a:p>
          <a:p>
            <a:r>
              <a:rPr lang="en-US" dirty="0">
                <a:latin typeface="Times New Roman" pitchFamily="18" charset="0"/>
              </a:rPr>
              <a:t>1100</a:t>
            </a:r>
          </a:p>
          <a:p>
            <a:r>
              <a:rPr lang="en-US" dirty="0">
                <a:latin typeface="Times New Roman" pitchFamily="18" charset="0"/>
              </a:rPr>
              <a:t>1101</a:t>
            </a:r>
          </a:p>
          <a:p>
            <a:r>
              <a:rPr lang="en-US" dirty="0">
                <a:latin typeface="Times New Roman" pitchFamily="18" charset="0"/>
              </a:rPr>
              <a:t>1110</a:t>
            </a:r>
          </a:p>
          <a:p>
            <a:r>
              <a:rPr lang="en-US" dirty="0">
                <a:latin typeface="Times New Roman" pitchFamily="18" charset="0"/>
              </a:rPr>
              <a:t>1111</a:t>
            </a:r>
          </a:p>
        </p:txBody>
      </p:sp>
      <p:sp>
        <p:nvSpPr>
          <p:cNvPr id="6" name="Text Box 1030"/>
          <p:cNvSpPr txBox="1">
            <a:spLocks noChangeArrowheads="1"/>
          </p:cNvSpPr>
          <p:nvPr/>
        </p:nvSpPr>
        <p:spPr bwMode="auto">
          <a:xfrm>
            <a:off x="7487567" y="1427939"/>
            <a:ext cx="639573" cy="481076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p>
            <a:r>
              <a:rPr lang="en-US" dirty="0">
                <a:latin typeface="Times New Roman" pitchFamily="18" charset="0"/>
              </a:rPr>
              <a:t>B2U</a:t>
            </a:r>
          </a:p>
          <a:p>
            <a:r>
              <a:rPr lang="en-US" dirty="0">
                <a:latin typeface="Times New Roman" pitchFamily="18" charset="0"/>
              </a:rPr>
              <a:t>0</a:t>
            </a:r>
          </a:p>
          <a:p>
            <a:r>
              <a:rPr lang="en-US" dirty="0">
                <a:latin typeface="Times New Roman" pitchFamily="18" charset="0"/>
              </a:rPr>
              <a:t>1</a:t>
            </a:r>
          </a:p>
          <a:p>
            <a:r>
              <a:rPr lang="en-US" dirty="0">
                <a:latin typeface="Times New Roman" pitchFamily="18" charset="0"/>
              </a:rPr>
              <a:t>2</a:t>
            </a:r>
          </a:p>
          <a:p>
            <a:r>
              <a:rPr lang="en-US" dirty="0">
                <a:latin typeface="Times New Roman" pitchFamily="18" charset="0"/>
              </a:rPr>
              <a:t>3</a:t>
            </a:r>
          </a:p>
          <a:p>
            <a:r>
              <a:rPr lang="en-US" dirty="0">
                <a:latin typeface="Times New Roman" pitchFamily="18" charset="0"/>
              </a:rPr>
              <a:t>4</a:t>
            </a:r>
          </a:p>
          <a:p>
            <a:r>
              <a:rPr lang="en-US" dirty="0">
                <a:latin typeface="Times New Roman" pitchFamily="18" charset="0"/>
              </a:rPr>
              <a:t>5</a:t>
            </a:r>
          </a:p>
          <a:p>
            <a:r>
              <a:rPr lang="en-US" dirty="0">
                <a:latin typeface="Times New Roman" pitchFamily="18" charset="0"/>
              </a:rPr>
              <a:t>6</a:t>
            </a:r>
          </a:p>
          <a:p>
            <a:r>
              <a:rPr lang="en-US" dirty="0">
                <a:latin typeface="Times New Roman" pitchFamily="18" charset="0"/>
              </a:rPr>
              <a:t>7</a:t>
            </a:r>
          </a:p>
          <a:p>
            <a:r>
              <a:rPr lang="en-US" b="1" dirty="0">
                <a:solidFill>
                  <a:srgbClr val="FF0000"/>
                </a:solidFill>
                <a:latin typeface="Times New Roman" pitchFamily="18" charset="0"/>
              </a:rPr>
              <a:t>8</a:t>
            </a:r>
          </a:p>
          <a:p>
            <a:r>
              <a:rPr lang="en-US" dirty="0">
                <a:latin typeface="Times New Roman" pitchFamily="18" charset="0"/>
              </a:rPr>
              <a:t>9</a:t>
            </a:r>
          </a:p>
          <a:p>
            <a:r>
              <a:rPr lang="en-US" dirty="0">
                <a:latin typeface="Times New Roman" pitchFamily="18" charset="0"/>
              </a:rPr>
              <a:t>10</a:t>
            </a:r>
          </a:p>
          <a:p>
            <a:r>
              <a:rPr lang="en-US" dirty="0">
                <a:latin typeface="Times New Roman" pitchFamily="18" charset="0"/>
              </a:rPr>
              <a:t>11</a:t>
            </a:r>
          </a:p>
          <a:p>
            <a:r>
              <a:rPr lang="en-US" dirty="0">
                <a:latin typeface="Times New Roman" pitchFamily="18" charset="0"/>
              </a:rPr>
              <a:t>12</a:t>
            </a:r>
          </a:p>
          <a:p>
            <a:r>
              <a:rPr lang="en-US" dirty="0">
                <a:latin typeface="Times New Roman" pitchFamily="18" charset="0"/>
              </a:rPr>
              <a:t>13</a:t>
            </a:r>
          </a:p>
          <a:p>
            <a:r>
              <a:rPr lang="en-US" dirty="0">
                <a:latin typeface="Times New Roman" pitchFamily="18" charset="0"/>
              </a:rPr>
              <a:t>14</a:t>
            </a:r>
          </a:p>
          <a:p>
            <a:r>
              <a:rPr lang="en-US" dirty="0">
                <a:latin typeface="Times New Roman" pitchFamily="18" charset="0"/>
              </a:rPr>
              <a:t>15</a:t>
            </a:r>
          </a:p>
        </p:txBody>
      </p:sp>
      <p:sp>
        <p:nvSpPr>
          <p:cNvPr id="7" name="Text Box 1032"/>
          <p:cNvSpPr txBox="1">
            <a:spLocks noChangeArrowheads="1"/>
          </p:cNvSpPr>
          <p:nvPr/>
        </p:nvSpPr>
        <p:spPr bwMode="auto">
          <a:xfrm>
            <a:off x="8117470" y="1434789"/>
            <a:ext cx="613925" cy="481076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p>
            <a:r>
              <a:rPr lang="en-US" dirty="0">
                <a:latin typeface="Times New Roman" pitchFamily="18" charset="0"/>
              </a:rPr>
              <a:t>B2T</a:t>
            </a:r>
          </a:p>
          <a:p>
            <a:r>
              <a:rPr lang="en-US" dirty="0">
                <a:latin typeface="Times New Roman" pitchFamily="18" charset="0"/>
              </a:rPr>
              <a:t>0</a:t>
            </a:r>
          </a:p>
          <a:p>
            <a:r>
              <a:rPr lang="en-US" dirty="0">
                <a:latin typeface="Times New Roman" pitchFamily="18" charset="0"/>
              </a:rPr>
              <a:t>1</a:t>
            </a:r>
          </a:p>
          <a:p>
            <a:r>
              <a:rPr lang="en-US" dirty="0">
                <a:latin typeface="Times New Roman" pitchFamily="18" charset="0"/>
              </a:rPr>
              <a:t>2</a:t>
            </a:r>
          </a:p>
          <a:p>
            <a:r>
              <a:rPr lang="en-US" dirty="0">
                <a:latin typeface="Times New Roman" pitchFamily="18" charset="0"/>
              </a:rPr>
              <a:t>3</a:t>
            </a:r>
          </a:p>
          <a:p>
            <a:r>
              <a:rPr lang="en-US" dirty="0">
                <a:latin typeface="Times New Roman" pitchFamily="18" charset="0"/>
              </a:rPr>
              <a:t>4</a:t>
            </a:r>
          </a:p>
          <a:p>
            <a:r>
              <a:rPr lang="en-US" dirty="0">
                <a:latin typeface="Times New Roman" pitchFamily="18" charset="0"/>
              </a:rPr>
              <a:t>5</a:t>
            </a:r>
          </a:p>
          <a:p>
            <a:r>
              <a:rPr lang="en-US" dirty="0">
                <a:latin typeface="Times New Roman" pitchFamily="18" charset="0"/>
              </a:rPr>
              <a:t>6</a:t>
            </a:r>
          </a:p>
          <a:p>
            <a:r>
              <a:rPr lang="en-US" dirty="0">
                <a:latin typeface="Times New Roman" pitchFamily="18" charset="0"/>
              </a:rPr>
              <a:t>7</a:t>
            </a:r>
          </a:p>
          <a:p>
            <a:r>
              <a:rPr lang="en-US" b="1" dirty="0">
                <a:solidFill>
                  <a:srgbClr val="FF0000"/>
                </a:solidFill>
                <a:latin typeface="Times New Roman" pitchFamily="18" charset="0"/>
              </a:rPr>
              <a:t>-8</a:t>
            </a:r>
          </a:p>
          <a:p>
            <a:r>
              <a:rPr lang="en-US" dirty="0">
                <a:latin typeface="Times New Roman" pitchFamily="18" charset="0"/>
              </a:rPr>
              <a:t>-7</a:t>
            </a:r>
          </a:p>
          <a:p>
            <a:r>
              <a:rPr lang="en-US" dirty="0">
                <a:latin typeface="Times New Roman" pitchFamily="18" charset="0"/>
              </a:rPr>
              <a:t>-6</a:t>
            </a:r>
          </a:p>
          <a:p>
            <a:r>
              <a:rPr lang="en-US" dirty="0">
                <a:latin typeface="Times New Roman" pitchFamily="18" charset="0"/>
              </a:rPr>
              <a:t>-5</a:t>
            </a:r>
          </a:p>
          <a:p>
            <a:r>
              <a:rPr lang="en-US" dirty="0">
                <a:latin typeface="Times New Roman" pitchFamily="18" charset="0"/>
              </a:rPr>
              <a:t>-4</a:t>
            </a:r>
          </a:p>
          <a:p>
            <a:r>
              <a:rPr lang="en-US" dirty="0">
                <a:latin typeface="Times New Roman" pitchFamily="18" charset="0"/>
              </a:rPr>
              <a:t>-3</a:t>
            </a:r>
          </a:p>
          <a:p>
            <a:r>
              <a:rPr lang="en-US" dirty="0">
                <a:latin typeface="Times New Roman" pitchFamily="18" charset="0"/>
              </a:rPr>
              <a:t>-2</a:t>
            </a:r>
          </a:p>
          <a:p>
            <a:r>
              <a:rPr lang="en-US" dirty="0">
                <a:latin typeface="Times New Roman" pitchFamily="18" charset="0"/>
              </a:rPr>
              <a:t>-1</a:t>
            </a:r>
          </a:p>
        </p:txBody>
      </p:sp>
      <p:sp>
        <p:nvSpPr>
          <p:cNvPr id="8" name="Text Box 1032"/>
          <p:cNvSpPr txBox="1">
            <a:spLocks noChangeArrowheads="1"/>
          </p:cNvSpPr>
          <p:nvPr/>
        </p:nvSpPr>
        <p:spPr bwMode="auto">
          <a:xfrm>
            <a:off x="8728652" y="1433868"/>
            <a:ext cx="678046" cy="481076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p>
            <a:r>
              <a:rPr lang="en-US" dirty="0">
                <a:latin typeface="Times New Roman" pitchFamily="18" charset="0"/>
              </a:rPr>
              <a:t>HEX</a:t>
            </a:r>
          </a:p>
          <a:p>
            <a:r>
              <a:rPr lang="en-US" dirty="0">
                <a:latin typeface="Times New Roman" pitchFamily="18" charset="0"/>
              </a:rPr>
              <a:t>0</a:t>
            </a:r>
          </a:p>
          <a:p>
            <a:r>
              <a:rPr lang="en-US" dirty="0">
                <a:latin typeface="Times New Roman" pitchFamily="18" charset="0"/>
              </a:rPr>
              <a:t>1</a:t>
            </a:r>
          </a:p>
          <a:p>
            <a:r>
              <a:rPr lang="en-US" dirty="0">
                <a:latin typeface="Times New Roman" pitchFamily="18" charset="0"/>
              </a:rPr>
              <a:t>2</a:t>
            </a:r>
          </a:p>
          <a:p>
            <a:r>
              <a:rPr lang="en-US" dirty="0">
                <a:latin typeface="Times New Roman" pitchFamily="18" charset="0"/>
              </a:rPr>
              <a:t>3</a:t>
            </a:r>
          </a:p>
          <a:p>
            <a:r>
              <a:rPr lang="en-US" dirty="0">
                <a:latin typeface="Times New Roman" pitchFamily="18" charset="0"/>
              </a:rPr>
              <a:t>4</a:t>
            </a:r>
          </a:p>
          <a:p>
            <a:r>
              <a:rPr lang="en-US" dirty="0">
                <a:latin typeface="Times New Roman" pitchFamily="18" charset="0"/>
              </a:rPr>
              <a:t>5</a:t>
            </a:r>
          </a:p>
          <a:p>
            <a:r>
              <a:rPr lang="en-US" dirty="0">
                <a:latin typeface="Times New Roman" pitchFamily="18" charset="0"/>
              </a:rPr>
              <a:t>6</a:t>
            </a:r>
          </a:p>
          <a:p>
            <a:r>
              <a:rPr lang="en-US" dirty="0">
                <a:latin typeface="Times New Roman" pitchFamily="18" charset="0"/>
              </a:rPr>
              <a:t>7</a:t>
            </a:r>
          </a:p>
          <a:p>
            <a:r>
              <a:rPr lang="en-US" b="1" dirty="0">
                <a:solidFill>
                  <a:srgbClr val="FF0000"/>
                </a:solidFill>
                <a:latin typeface="Times New Roman" pitchFamily="18" charset="0"/>
              </a:rPr>
              <a:t>8</a:t>
            </a:r>
          </a:p>
          <a:p>
            <a:r>
              <a:rPr lang="en-US" dirty="0">
                <a:latin typeface="Times New Roman" pitchFamily="18" charset="0"/>
              </a:rPr>
              <a:t>9</a:t>
            </a:r>
          </a:p>
          <a:p>
            <a:r>
              <a:rPr lang="en-US" dirty="0">
                <a:latin typeface="Times New Roman" pitchFamily="18" charset="0"/>
              </a:rPr>
              <a:t>A</a:t>
            </a:r>
          </a:p>
          <a:p>
            <a:r>
              <a:rPr lang="en-US" dirty="0">
                <a:latin typeface="Times New Roman" pitchFamily="18" charset="0"/>
              </a:rPr>
              <a:t>B</a:t>
            </a:r>
          </a:p>
          <a:p>
            <a:r>
              <a:rPr lang="en-US" dirty="0">
                <a:latin typeface="Times New Roman" pitchFamily="18" charset="0"/>
              </a:rPr>
              <a:t>C</a:t>
            </a:r>
          </a:p>
          <a:p>
            <a:r>
              <a:rPr lang="en-US" dirty="0">
                <a:latin typeface="Times New Roman" pitchFamily="18" charset="0"/>
              </a:rPr>
              <a:t>D</a:t>
            </a:r>
          </a:p>
          <a:p>
            <a:r>
              <a:rPr lang="en-US" dirty="0">
                <a:latin typeface="Times New Roman" pitchFamily="18" charset="0"/>
              </a:rPr>
              <a:t>E</a:t>
            </a:r>
          </a:p>
          <a:p>
            <a:r>
              <a:rPr lang="en-US" dirty="0">
                <a:latin typeface="Times New Roman" pitchFamily="18" charset="0"/>
              </a:rPr>
              <a:t>F</a:t>
            </a:r>
          </a:p>
        </p:txBody>
      </p:sp>
    </p:spTree>
    <p:extLst>
      <p:ext uri="{BB962C8B-B14F-4D97-AF65-F5344CB8AC3E}">
        <p14:creationId xmlns:p14="http://schemas.microsoft.com/office/powerpoint/2010/main" val="355793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776127"/>
            <a:ext cx="9072563" cy="651812"/>
          </a:xfrm>
        </p:spPr>
        <p:txBody>
          <a:bodyPr>
            <a:normAutofit fontScale="90000"/>
          </a:bodyPr>
          <a:lstStyle/>
          <a:p>
            <a:r>
              <a:rPr lang="en-US" dirty="0"/>
              <a:t>Hexadecimal Integers</a:t>
            </a:r>
          </a:p>
        </p:txBody>
      </p:sp>
      <p:sp>
        <p:nvSpPr>
          <p:cNvPr id="3" name="Content Placeholder 2"/>
          <p:cNvSpPr>
            <a:spLocks noGrp="1"/>
          </p:cNvSpPr>
          <p:nvPr>
            <p:ph idx="1"/>
          </p:nvPr>
        </p:nvSpPr>
        <p:spPr>
          <a:xfrm>
            <a:off x="315912" y="1427939"/>
            <a:ext cx="6060310" cy="5399898"/>
          </a:xfrm>
        </p:spPr>
        <p:txBody>
          <a:bodyPr>
            <a:normAutofit/>
          </a:bodyPr>
          <a:lstStyle/>
          <a:p>
            <a:r>
              <a:rPr lang="en-US" sz="2000" dirty="0">
                <a:latin typeface="Times New Roman" panose="02020603050405020304" pitchFamily="18" charset="0"/>
                <a:cs typeface="Times New Roman" panose="02020603050405020304" pitchFamily="18" charset="0"/>
              </a:rPr>
              <a:t>Large binary numbers are cumbersome to read, so hexadecimal digits offer a convenient way to represent binary data.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Each digit in a hexadecimal integer represents four binary bits.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Two hexadecimal digits together represent a byte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single hexadecimal digit represents a decimal value between 0 and 15, so letters A to F represent decimal values in the range 10 through 15.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hexadecimal each digit position represents a power of 16.</a:t>
            </a:r>
          </a:p>
        </p:txBody>
      </p:sp>
      <p:sp>
        <p:nvSpPr>
          <p:cNvPr id="5" name="Text Box 1029"/>
          <p:cNvSpPr txBox="1">
            <a:spLocks noChangeArrowheads="1"/>
          </p:cNvSpPr>
          <p:nvPr/>
        </p:nvSpPr>
        <p:spPr bwMode="auto">
          <a:xfrm>
            <a:off x="6411912" y="1427939"/>
            <a:ext cx="1075655" cy="481076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p>
            <a:r>
              <a:rPr lang="en-US" dirty="0">
                <a:latin typeface="Times New Roman" pitchFamily="18" charset="0"/>
              </a:rPr>
              <a:t>BINARY</a:t>
            </a:r>
            <a:br>
              <a:rPr lang="en-US" dirty="0">
                <a:latin typeface="Times New Roman" pitchFamily="18" charset="0"/>
              </a:rPr>
            </a:br>
            <a:r>
              <a:rPr lang="en-US" dirty="0">
                <a:latin typeface="Times New Roman" pitchFamily="18" charset="0"/>
              </a:rPr>
              <a:t>0000</a:t>
            </a:r>
          </a:p>
          <a:p>
            <a:r>
              <a:rPr lang="en-US" dirty="0">
                <a:latin typeface="Times New Roman" pitchFamily="18" charset="0"/>
              </a:rPr>
              <a:t>0001</a:t>
            </a:r>
          </a:p>
          <a:p>
            <a:r>
              <a:rPr lang="en-US" dirty="0">
                <a:latin typeface="Times New Roman" pitchFamily="18" charset="0"/>
              </a:rPr>
              <a:t>0010</a:t>
            </a:r>
          </a:p>
          <a:p>
            <a:r>
              <a:rPr lang="en-US" dirty="0">
                <a:latin typeface="Times New Roman" pitchFamily="18" charset="0"/>
              </a:rPr>
              <a:t>0011</a:t>
            </a:r>
          </a:p>
          <a:p>
            <a:r>
              <a:rPr lang="en-US" dirty="0">
                <a:latin typeface="Times New Roman" pitchFamily="18" charset="0"/>
              </a:rPr>
              <a:t>0100</a:t>
            </a:r>
          </a:p>
          <a:p>
            <a:r>
              <a:rPr lang="en-US" dirty="0">
                <a:latin typeface="Times New Roman" pitchFamily="18" charset="0"/>
              </a:rPr>
              <a:t>0101</a:t>
            </a:r>
          </a:p>
          <a:p>
            <a:r>
              <a:rPr lang="en-US" dirty="0">
                <a:latin typeface="Times New Roman" pitchFamily="18" charset="0"/>
              </a:rPr>
              <a:t>0110</a:t>
            </a:r>
          </a:p>
          <a:p>
            <a:r>
              <a:rPr lang="en-US" dirty="0">
                <a:latin typeface="Times New Roman" pitchFamily="18" charset="0"/>
              </a:rPr>
              <a:t>0111</a:t>
            </a:r>
          </a:p>
          <a:p>
            <a:r>
              <a:rPr lang="en-US" b="1" dirty="0">
                <a:solidFill>
                  <a:srgbClr val="FF0000"/>
                </a:solidFill>
                <a:latin typeface="Times New Roman" pitchFamily="18" charset="0"/>
              </a:rPr>
              <a:t>1000</a:t>
            </a:r>
          </a:p>
          <a:p>
            <a:r>
              <a:rPr lang="en-US" dirty="0">
                <a:latin typeface="Times New Roman" pitchFamily="18" charset="0"/>
              </a:rPr>
              <a:t>1001</a:t>
            </a:r>
          </a:p>
          <a:p>
            <a:r>
              <a:rPr lang="en-US" dirty="0">
                <a:latin typeface="Times New Roman" pitchFamily="18" charset="0"/>
              </a:rPr>
              <a:t>1010</a:t>
            </a:r>
          </a:p>
          <a:p>
            <a:r>
              <a:rPr lang="en-US" dirty="0">
                <a:latin typeface="Times New Roman" pitchFamily="18" charset="0"/>
              </a:rPr>
              <a:t>1011</a:t>
            </a:r>
          </a:p>
          <a:p>
            <a:r>
              <a:rPr lang="en-US" dirty="0">
                <a:latin typeface="Times New Roman" pitchFamily="18" charset="0"/>
              </a:rPr>
              <a:t>1100</a:t>
            </a:r>
          </a:p>
          <a:p>
            <a:r>
              <a:rPr lang="en-US" dirty="0">
                <a:latin typeface="Times New Roman" pitchFamily="18" charset="0"/>
              </a:rPr>
              <a:t>1101</a:t>
            </a:r>
          </a:p>
          <a:p>
            <a:r>
              <a:rPr lang="en-US" dirty="0">
                <a:latin typeface="Times New Roman" pitchFamily="18" charset="0"/>
              </a:rPr>
              <a:t>1110</a:t>
            </a:r>
          </a:p>
          <a:p>
            <a:r>
              <a:rPr lang="en-US" dirty="0">
                <a:latin typeface="Times New Roman" pitchFamily="18" charset="0"/>
              </a:rPr>
              <a:t>1111</a:t>
            </a:r>
          </a:p>
        </p:txBody>
      </p:sp>
      <p:sp>
        <p:nvSpPr>
          <p:cNvPr id="6" name="Text Box 1030"/>
          <p:cNvSpPr txBox="1">
            <a:spLocks noChangeArrowheads="1"/>
          </p:cNvSpPr>
          <p:nvPr/>
        </p:nvSpPr>
        <p:spPr bwMode="auto">
          <a:xfrm>
            <a:off x="7487567" y="1427939"/>
            <a:ext cx="639573" cy="481076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p>
            <a:r>
              <a:rPr lang="en-US" dirty="0">
                <a:latin typeface="Times New Roman" pitchFamily="18" charset="0"/>
              </a:rPr>
              <a:t>B2U</a:t>
            </a:r>
          </a:p>
          <a:p>
            <a:r>
              <a:rPr lang="en-US" dirty="0">
                <a:latin typeface="Times New Roman" pitchFamily="18" charset="0"/>
              </a:rPr>
              <a:t>0</a:t>
            </a:r>
          </a:p>
          <a:p>
            <a:r>
              <a:rPr lang="en-US" dirty="0">
                <a:latin typeface="Times New Roman" pitchFamily="18" charset="0"/>
              </a:rPr>
              <a:t>1</a:t>
            </a:r>
          </a:p>
          <a:p>
            <a:r>
              <a:rPr lang="en-US" dirty="0">
                <a:latin typeface="Times New Roman" pitchFamily="18" charset="0"/>
              </a:rPr>
              <a:t>2</a:t>
            </a:r>
          </a:p>
          <a:p>
            <a:r>
              <a:rPr lang="en-US" dirty="0">
                <a:latin typeface="Times New Roman" pitchFamily="18" charset="0"/>
              </a:rPr>
              <a:t>3</a:t>
            </a:r>
          </a:p>
          <a:p>
            <a:r>
              <a:rPr lang="en-US" dirty="0">
                <a:latin typeface="Times New Roman" pitchFamily="18" charset="0"/>
              </a:rPr>
              <a:t>4</a:t>
            </a:r>
          </a:p>
          <a:p>
            <a:r>
              <a:rPr lang="en-US" dirty="0">
                <a:latin typeface="Times New Roman" pitchFamily="18" charset="0"/>
              </a:rPr>
              <a:t>5</a:t>
            </a:r>
          </a:p>
          <a:p>
            <a:r>
              <a:rPr lang="en-US" dirty="0">
                <a:latin typeface="Times New Roman" pitchFamily="18" charset="0"/>
              </a:rPr>
              <a:t>6</a:t>
            </a:r>
          </a:p>
          <a:p>
            <a:r>
              <a:rPr lang="en-US" dirty="0">
                <a:latin typeface="Times New Roman" pitchFamily="18" charset="0"/>
              </a:rPr>
              <a:t>7</a:t>
            </a:r>
          </a:p>
          <a:p>
            <a:r>
              <a:rPr lang="en-US" b="1" dirty="0">
                <a:solidFill>
                  <a:srgbClr val="FF0000"/>
                </a:solidFill>
                <a:latin typeface="Times New Roman" pitchFamily="18" charset="0"/>
              </a:rPr>
              <a:t>8</a:t>
            </a:r>
          </a:p>
          <a:p>
            <a:r>
              <a:rPr lang="en-US" dirty="0">
                <a:latin typeface="Times New Roman" pitchFamily="18" charset="0"/>
              </a:rPr>
              <a:t>9</a:t>
            </a:r>
          </a:p>
          <a:p>
            <a:r>
              <a:rPr lang="en-US" dirty="0">
                <a:latin typeface="Times New Roman" pitchFamily="18" charset="0"/>
              </a:rPr>
              <a:t>10</a:t>
            </a:r>
          </a:p>
          <a:p>
            <a:r>
              <a:rPr lang="en-US" dirty="0">
                <a:latin typeface="Times New Roman" pitchFamily="18" charset="0"/>
              </a:rPr>
              <a:t>11</a:t>
            </a:r>
          </a:p>
          <a:p>
            <a:r>
              <a:rPr lang="en-US" dirty="0">
                <a:latin typeface="Times New Roman" pitchFamily="18" charset="0"/>
              </a:rPr>
              <a:t>12</a:t>
            </a:r>
          </a:p>
          <a:p>
            <a:r>
              <a:rPr lang="en-US" dirty="0">
                <a:latin typeface="Times New Roman" pitchFamily="18" charset="0"/>
              </a:rPr>
              <a:t>13</a:t>
            </a:r>
          </a:p>
          <a:p>
            <a:r>
              <a:rPr lang="en-US" dirty="0">
                <a:latin typeface="Times New Roman" pitchFamily="18" charset="0"/>
              </a:rPr>
              <a:t>14</a:t>
            </a:r>
          </a:p>
          <a:p>
            <a:r>
              <a:rPr lang="en-US" dirty="0">
                <a:latin typeface="Times New Roman" pitchFamily="18" charset="0"/>
              </a:rPr>
              <a:t>15</a:t>
            </a:r>
          </a:p>
        </p:txBody>
      </p:sp>
      <p:sp>
        <p:nvSpPr>
          <p:cNvPr id="7" name="Text Box 1032"/>
          <p:cNvSpPr txBox="1">
            <a:spLocks noChangeArrowheads="1"/>
          </p:cNvSpPr>
          <p:nvPr/>
        </p:nvSpPr>
        <p:spPr bwMode="auto">
          <a:xfrm>
            <a:off x="8117470" y="1434789"/>
            <a:ext cx="613925" cy="481076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p>
            <a:r>
              <a:rPr lang="en-US" dirty="0">
                <a:latin typeface="Times New Roman" pitchFamily="18" charset="0"/>
              </a:rPr>
              <a:t>B2T</a:t>
            </a:r>
          </a:p>
          <a:p>
            <a:r>
              <a:rPr lang="en-US" dirty="0">
                <a:latin typeface="Times New Roman" pitchFamily="18" charset="0"/>
              </a:rPr>
              <a:t>0</a:t>
            </a:r>
          </a:p>
          <a:p>
            <a:r>
              <a:rPr lang="en-US" dirty="0">
                <a:latin typeface="Times New Roman" pitchFamily="18" charset="0"/>
              </a:rPr>
              <a:t>1</a:t>
            </a:r>
          </a:p>
          <a:p>
            <a:r>
              <a:rPr lang="en-US" dirty="0">
                <a:latin typeface="Times New Roman" pitchFamily="18" charset="0"/>
              </a:rPr>
              <a:t>2</a:t>
            </a:r>
          </a:p>
          <a:p>
            <a:r>
              <a:rPr lang="en-US" dirty="0">
                <a:latin typeface="Times New Roman" pitchFamily="18" charset="0"/>
              </a:rPr>
              <a:t>3</a:t>
            </a:r>
          </a:p>
          <a:p>
            <a:r>
              <a:rPr lang="en-US" dirty="0">
                <a:latin typeface="Times New Roman" pitchFamily="18" charset="0"/>
              </a:rPr>
              <a:t>4</a:t>
            </a:r>
          </a:p>
          <a:p>
            <a:r>
              <a:rPr lang="en-US" dirty="0">
                <a:latin typeface="Times New Roman" pitchFamily="18" charset="0"/>
              </a:rPr>
              <a:t>5</a:t>
            </a:r>
          </a:p>
          <a:p>
            <a:r>
              <a:rPr lang="en-US" dirty="0">
                <a:latin typeface="Times New Roman" pitchFamily="18" charset="0"/>
              </a:rPr>
              <a:t>6</a:t>
            </a:r>
          </a:p>
          <a:p>
            <a:r>
              <a:rPr lang="en-US" dirty="0">
                <a:latin typeface="Times New Roman" pitchFamily="18" charset="0"/>
              </a:rPr>
              <a:t>7</a:t>
            </a:r>
          </a:p>
          <a:p>
            <a:r>
              <a:rPr lang="en-US" b="1" dirty="0">
                <a:solidFill>
                  <a:srgbClr val="FF0000"/>
                </a:solidFill>
                <a:latin typeface="Times New Roman" pitchFamily="18" charset="0"/>
              </a:rPr>
              <a:t>-8</a:t>
            </a:r>
          </a:p>
          <a:p>
            <a:r>
              <a:rPr lang="en-US" dirty="0">
                <a:latin typeface="Times New Roman" pitchFamily="18" charset="0"/>
              </a:rPr>
              <a:t>-7</a:t>
            </a:r>
          </a:p>
          <a:p>
            <a:r>
              <a:rPr lang="en-US" dirty="0">
                <a:latin typeface="Times New Roman" pitchFamily="18" charset="0"/>
              </a:rPr>
              <a:t>-6</a:t>
            </a:r>
          </a:p>
          <a:p>
            <a:r>
              <a:rPr lang="en-US" dirty="0">
                <a:latin typeface="Times New Roman" pitchFamily="18" charset="0"/>
              </a:rPr>
              <a:t>-5</a:t>
            </a:r>
          </a:p>
          <a:p>
            <a:r>
              <a:rPr lang="en-US" dirty="0">
                <a:latin typeface="Times New Roman" pitchFamily="18" charset="0"/>
              </a:rPr>
              <a:t>-4</a:t>
            </a:r>
          </a:p>
          <a:p>
            <a:r>
              <a:rPr lang="en-US" dirty="0">
                <a:latin typeface="Times New Roman" pitchFamily="18" charset="0"/>
              </a:rPr>
              <a:t>-3</a:t>
            </a:r>
          </a:p>
          <a:p>
            <a:r>
              <a:rPr lang="en-US" dirty="0">
                <a:latin typeface="Times New Roman" pitchFamily="18" charset="0"/>
              </a:rPr>
              <a:t>-2</a:t>
            </a:r>
          </a:p>
          <a:p>
            <a:r>
              <a:rPr lang="en-US" dirty="0">
                <a:latin typeface="Times New Roman" pitchFamily="18" charset="0"/>
              </a:rPr>
              <a:t>-1</a:t>
            </a:r>
          </a:p>
        </p:txBody>
      </p:sp>
      <p:sp>
        <p:nvSpPr>
          <p:cNvPr id="8" name="Text Box 1032"/>
          <p:cNvSpPr txBox="1">
            <a:spLocks noChangeArrowheads="1"/>
          </p:cNvSpPr>
          <p:nvPr/>
        </p:nvSpPr>
        <p:spPr bwMode="auto">
          <a:xfrm>
            <a:off x="8728652" y="1433868"/>
            <a:ext cx="678046" cy="481076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p>
            <a:r>
              <a:rPr lang="en-US" dirty="0">
                <a:latin typeface="Times New Roman" pitchFamily="18" charset="0"/>
              </a:rPr>
              <a:t>HEX</a:t>
            </a:r>
          </a:p>
          <a:p>
            <a:r>
              <a:rPr lang="en-US" dirty="0">
                <a:latin typeface="Times New Roman" pitchFamily="18" charset="0"/>
              </a:rPr>
              <a:t>0</a:t>
            </a:r>
          </a:p>
          <a:p>
            <a:r>
              <a:rPr lang="en-US" dirty="0">
                <a:latin typeface="Times New Roman" pitchFamily="18" charset="0"/>
              </a:rPr>
              <a:t>1</a:t>
            </a:r>
          </a:p>
          <a:p>
            <a:r>
              <a:rPr lang="en-US" dirty="0">
                <a:latin typeface="Times New Roman" pitchFamily="18" charset="0"/>
              </a:rPr>
              <a:t>2</a:t>
            </a:r>
          </a:p>
          <a:p>
            <a:r>
              <a:rPr lang="en-US" dirty="0">
                <a:latin typeface="Times New Roman" pitchFamily="18" charset="0"/>
              </a:rPr>
              <a:t>3</a:t>
            </a:r>
          </a:p>
          <a:p>
            <a:r>
              <a:rPr lang="en-US" dirty="0">
                <a:latin typeface="Times New Roman" pitchFamily="18" charset="0"/>
              </a:rPr>
              <a:t>4</a:t>
            </a:r>
          </a:p>
          <a:p>
            <a:r>
              <a:rPr lang="en-US" dirty="0">
                <a:latin typeface="Times New Roman" pitchFamily="18" charset="0"/>
              </a:rPr>
              <a:t>5</a:t>
            </a:r>
          </a:p>
          <a:p>
            <a:r>
              <a:rPr lang="en-US" dirty="0">
                <a:latin typeface="Times New Roman" pitchFamily="18" charset="0"/>
              </a:rPr>
              <a:t>6</a:t>
            </a:r>
          </a:p>
          <a:p>
            <a:r>
              <a:rPr lang="en-US" dirty="0">
                <a:latin typeface="Times New Roman" pitchFamily="18" charset="0"/>
              </a:rPr>
              <a:t>7</a:t>
            </a:r>
          </a:p>
          <a:p>
            <a:r>
              <a:rPr lang="en-US" b="1" dirty="0">
                <a:solidFill>
                  <a:srgbClr val="FF0000"/>
                </a:solidFill>
                <a:latin typeface="Times New Roman" pitchFamily="18" charset="0"/>
              </a:rPr>
              <a:t>8</a:t>
            </a:r>
          </a:p>
          <a:p>
            <a:r>
              <a:rPr lang="en-US" dirty="0">
                <a:latin typeface="Times New Roman" pitchFamily="18" charset="0"/>
              </a:rPr>
              <a:t>9</a:t>
            </a:r>
          </a:p>
          <a:p>
            <a:r>
              <a:rPr lang="en-US" dirty="0">
                <a:latin typeface="Times New Roman" pitchFamily="18" charset="0"/>
              </a:rPr>
              <a:t>A</a:t>
            </a:r>
          </a:p>
          <a:p>
            <a:r>
              <a:rPr lang="en-US" dirty="0">
                <a:latin typeface="Times New Roman" pitchFamily="18" charset="0"/>
              </a:rPr>
              <a:t>B</a:t>
            </a:r>
          </a:p>
          <a:p>
            <a:r>
              <a:rPr lang="en-US" dirty="0">
                <a:latin typeface="Times New Roman" pitchFamily="18" charset="0"/>
              </a:rPr>
              <a:t>C</a:t>
            </a:r>
          </a:p>
          <a:p>
            <a:r>
              <a:rPr lang="en-US" dirty="0">
                <a:latin typeface="Times New Roman" pitchFamily="18" charset="0"/>
              </a:rPr>
              <a:t>D</a:t>
            </a:r>
          </a:p>
          <a:p>
            <a:r>
              <a:rPr lang="en-US" dirty="0">
                <a:latin typeface="Times New Roman" pitchFamily="18" charset="0"/>
              </a:rPr>
              <a:t>E</a:t>
            </a:r>
          </a:p>
          <a:p>
            <a:r>
              <a:rPr lang="en-US" dirty="0">
                <a:latin typeface="Times New Roman" pitchFamily="18" charset="0"/>
              </a:rPr>
              <a:t>F</a:t>
            </a:r>
          </a:p>
        </p:txBody>
      </p:sp>
    </p:spTree>
    <p:extLst>
      <p:ext uri="{BB962C8B-B14F-4D97-AF65-F5344CB8AC3E}">
        <p14:creationId xmlns:p14="http://schemas.microsoft.com/office/powerpoint/2010/main" val="110980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Suppose you are given the hexadecimal number : </a:t>
            </a:r>
            <a:r>
              <a:rPr lang="en-US" dirty="0">
                <a:solidFill>
                  <a:srgbClr val="FF0000"/>
                </a:solidFill>
              </a:rPr>
              <a:t>0x</a:t>
            </a:r>
            <a:r>
              <a:rPr lang="en-US" dirty="0"/>
              <a:t>173A</a:t>
            </a:r>
          </a:p>
          <a:p>
            <a:r>
              <a:rPr lang="en-US" dirty="0"/>
              <a:t>Convert to binary format by expanding each hexadecimal digit, as follows:</a:t>
            </a:r>
          </a:p>
          <a:p>
            <a:pPr lvl="1"/>
            <a:r>
              <a:rPr lang="en-US" dirty="0"/>
              <a:t>Hexadecimal		1	7	3	A</a:t>
            </a:r>
          </a:p>
          <a:p>
            <a:pPr lvl="1"/>
            <a:r>
              <a:rPr lang="en-US" dirty="0"/>
              <a:t>Binary		   0001   0111  0011  1010</a:t>
            </a:r>
          </a:p>
          <a:p>
            <a:pPr marL="433415" lvl="1" indent="0">
              <a:buNone/>
            </a:pPr>
            <a:endParaRPr lang="en-US" dirty="0"/>
          </a:p>
          <a:p>
            <a:r>
              <a:rPr lang="en-US" dirty="0"/>
              <a:t>This gives the binary representation:</a:t>
            </a:r>
          </a:p>
          <a:p>
            <a:pPr lvl="1"/>
            <a:r>
              <a:rPr lang="en-US" dirty="0"/>
              <a:t>0001011100111010</a:t>
            </a:r>
          </a:p>
          <a:p>
            <a:pPr lvl="1"/>
            <a:r>
              <a:rPr lang="en-US" sz="1800" dirty="0"/>
              <a:t>Putting spaces between each 4 digits for readability in this class is acceptable.</a:t>
            </a:r>
          </a:p>
          <a:p>
            <a:pPr lvl="1"/>
            <a:endParaRPr lang="en-US" dirty="0"/>
          </a:p>
          <a:p>
            <a:pPr lvl="1"/>
            <a:endParaRPr lang="en-US" dirty="0"/>
          </a:p>
        </p:txBody>
      </p:sp>
      <p:sp>
        <p:nvSpPr>
          <p:cNvPr id="4" name="Title 3"/>
          <p:cNvSpPr>
            <a:spLocks noGrp="1"/>
          </p:cNvSpPr>
          <p:nvPr>
            <p:ph type="title"/>
          </p:nvPr>
        </p:nvSpPr>
        <p:spPr/>
        <p:txBody>
          <a:bodyPr>
            <a:normAutofit/>
          </a:bodyPr>
          <a:lstStyle/>
          <a:p>
            <a:r>
              <a:rPr lang="en-US" sz="3600" dirty="0"/>
              <a:t>Converting Hexadecimal to Binary</a:t>
            </a:r>
          </a:p>
        </p:txBody>
      </p:sp>
    </p:spTree>
    <p:extLst>
      <p:ext uri="{BB962C8B-B14F-4D97-AF65-F5344CB8AC3E}">
        <p14:creationId xmlns:p14="http://schemas.microsoft.com/office/powerpoint/2010/main" val="160808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313" y="1341437"/>
            <a:ext cx="9108282" cy="5280489"/>
          </a:xfrm>
        </p:spPr>
        <p:txBody>
          <a:bodyPr>
            <a:normAutofit fontScale="85000" lnSpcReduction="20000"/>
          </a:bodyPr>
          <a:lstStyle/>
          <a:p>
            <a:r>
              <a:rPr lang="en-US" sz="2800" dirty="0"/>
              <a:t>Suppose you are given the binary number :</a:t>
            </a:r>
          </a:p>
          <a:p>
            <a:pPr marL="120953" indent="0">
              <a:buNone/>
            </a:pPr>
            <a:r>
              <a:rPr lang="en-US" sz="2800" dirty="0"/>
              <a:t>		11110010101101</a:t>
            </a:r>
          </a:p>
          <a:p>
            <a:r>
              <a:rPr lang="en-US" sz="2800" dirty="0"/>
              <a:t>Starting from the right side, split the number into groups of 4 bits each </a:t>
            </a:r>
            <a:r>
              <a:rPr lang="en-US" sz="1500" dirty="0"/>
              <a:t>(if the number of bits is not a multiple of 4, the leftmost group will have fewer than 4 bits)</a:t>
            </a:r>
            <a:r>
              <a:rPr lang="en-US" sz="2800" dirty="0"/>
              <a:t>:</a:t>
            </a:r>
          </a:p>
          <a:p>
            <a:pPr lvl="1"/>
            <a:r>
              <a:rPr lang="en-US" dirty="0"/>
              <a:t>Binary	           0011   1100  1010  1101</a:t>
            </a:r>
          </a:p>
          <a:p>
            <a:pPr marL="433415" lvl="1" indent="0">
              <a:buNone/>
            </a:pPr>
            <a:endParaRPr lang="en-US" dirty="0"/>
          </a:p>
          <a:p>
            <a:r>
              <a:rPr lang="en-US" sz="2800" dirty="0"/>
              <a:t>If the left-most group has fewer than 4 digits, add leading 0s, then pattern match each nibble with the appropriate hex digit.</a:t>
            </a:r>
          </a:p>
          <a:p>
            <a:pPr lvl="1"/>
            <a:r>
              <a:rPr lang="en-US" dirty="0"/>
              <a:t>Binary	  	 0011   1100  1010  1101</a:t>
            </a:r>
          </a:p>
          <a:p>
            <a:pPr lvl="1"/>
            <a:r>
              <a:rPr lang="en-US" dirty="0"/>
              <a:t>Hexadecimal            3         C       A        D</a:t>
            </a:r>
          </a:p>
          <a:p>
            <a:pPr marL="120953" indent="0">
              <a:buNone/>
            </a:pPr>
            <a:endParaRPr lang="en-US" sz="2800" dirty="0"/>
          </a:p>
          <a:p>
            <a:r>
              <a:rPr lang="en-US" sz="2800" dirty="0"/>
              <a:t>This gives the hexadecimal representation:</a:t>
            </a:r>
          </a:p>
          <a:p>
            <a:pPr marL="120953" indent="0">
              <a:buNone/>
            </a:pPr>
            <a:r>
              <a:rPr lang="en-US" sz="2800" dirty="0"/>
              <a:t>	</a:t>
            </a:r>
            <a:r>
              <a:rPr lang="en-US" sz="2800" dirty="0">
                <a:solidFill>
                  <a:srgbClr val="FF0000"/>
                </a:solidFill>
              </a:rPr>
              <a:t>0x</a:t>
            </a:r>
            <a:r>
              <a:rPr lang="en-US" sz="2800" dirty="0"/>
              <a:t>3CAD</a:t>
            </a:r>
            <a:endParaRPr lang="en-US" dirty="0"/>
          </a:p>
        </p:txBody>
      </p:sp>
      <p:sp>
        <p:nvSpPr>
          <p:cNvPr id="4" name="Title 3"/>
          <p:cNvSpPr>
            <a:spLocks noGrp="1"/>
          </p:cNvSpPr>
          <p:nvPr>
            <p:ph type="title"/>
          </p:nvPr>
        </p:nvSpPr>
        <p:spPr>
          <a:xfrm>
            <a:off x="504031" y="302737"/>
            <a:ext cx="9072563" cy="886300"/>
          </a:xfrm>
        </p:spPr>
        <p:txBody>
          <a:bodyPr>
            <a:normAutofit/>
          </a:bodyPr>
          <a:lstStyle/>
          <a:p>
            <a:r>
              <a:rPr lang="en-US" sz="3600" dirty="0"/>
              <a:t>Converting Binary to Hexadecimal</a:t>
            </a:r>
          </a:p>
        </p:txBody>
      </p:sp>
    </p:spTree>
    <p:extLst>
      <p:ext uri="{BB962C8B-B14F-4D97-AF65-F5344CB8AC3E}">
        <p14:creationId xmlns:p14="http://schemas.microsoft.com/office/powerpoint/2010/main" val="231194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1"/>
          <p:nvPr/>
        </p:nvSpPr>
        <p:spPr>
          <a:xfrm>
            <a:off x="504031" y="746720"/>
            <a:ext cx="9071372" cy="978591"/>
          </a:xfrm>
          <a:prstGeom prst="rect">
            <a:avLst/>
          </a:prstGeom>
        </p:spPr>
        <p:txBody>
          <a:bodyPr lIns="0" tIns="0" rIns="0" bIns="0" anchor="ctr"/>
          <a:lstStyle/>
          <a:p>
            <a:pPr>
              <a:lnSpc>
                <a:spcPct val="100000"/>
              </a:lnSpc>
            </a:pPr>
            <a:r>
              <a:rPr lang="en-US" sz="4000" dirty="0">
                <a:latin typeface="Times New Roman"/>
              </a:rPr>
              <a:t>Converting from decimal to another base</a:t>
            </a:r>
            <a:endParaRPr dirty="0"/>
          </a:p>
        </p:txBody>
      </p:sp>
      <p:sp>
        <p:nvSpPr>
          <p:cNvPr id="412" name="TextShape 2"/>
          <p:cNvSpPr txBox="1"/>
          <p:nvPr/>
        </p:nvSpPr>
        <p:spPr>
          <a:xfrm>
            <a:off x="504031" y="1951037"/>
            <a:ext cx="9071372" cy="4806637"/>
          </a:xfrm>
          <a:prstGeom prst="rect">
            <a:avLst/>
          </a:prstGeom>
        </p:spPr>
        <p:txBody>
          <a:bodyPr lIns="0" tIns="0" rIns="0" bIns="0"/>
          <a:lstStyle/>
          <a:p>
            <a:pPr>
              <a:lnSpc>
                <a:spcPct val="100000"/>
              </a:lnSpc>
              <a:buFont typeface="Arial"/>
              <a:buChar char="•"/>
            </a:pPr>
            <a:r>
              <a:rPr lang="en-US" sz="3100" dirty="0">
                <a:latin typeface="Times New Roman"/>
                <a:ea typeface="DejaVu Sans"/>
              </a:rPr>
              <a:t>To convert from decimal to base b, divide the decimal number by b, and write the remainders (which will be between 0 and b – 1), until the quotient is zero.</a:t>
            </a:r>
          </a:p>
          <a:p>
            <a:pPr>
              <a:lnSpc>
                <a:spcPct val="100000"/>
              </a:lnSpc>
            </a:pPr>
            <a:endParaRPr dirty="0"/>
          </a:p>
          <a:p>
            <a:pPr>
              <a:lnSpc>
                <a:spcPct val="100000"/>
              </a:lnSpc>
              <a:buFont typeface="Arial"/>
              <a:buChar char="•"/>
            </a:pPr>
            <a:r>
              <a:rPr lang="en-US" sz="3100" dirty="0">
                <a:latin typeface="Times New Roman"/>
                <a:ea typeface="DejaVu Sans"/>
              </a:rPr>
              <a:t>Then, write the remainders in order from the last remainder obtained to the first remainder obtained.</a:t>
            </a:r>
          </a:p>
          <a:p>
            <a:pPr>
              <a:lnSpc>
                <a:spcPct val="100000"/>
              </a:lnSpc>
            </a:pPr>
            <a:endParaRPr dirty="0"/>
          </a:p>
          <a:p>
            <a:pPr>
              <a:lnSpc>
                <a:spcPct val="100000"/>
              </a:lnSpc>
              <a:buFont typeface="Arial"/>
              <a:buChar char="•"/>
            </a:pPr>
            <a:r>
              <a:rPr lang="en-US" sz="3100" dirty="0">
                <a:latin typeface="Times New Roman"/>
                <a:ea typeface="DejaVu Sans"/>
              </a:rPr>
              <a:t>Example: </a:t>
            </a:r>
          </a:p>
          <a:p>
            <a:pPr lvl="1">
              <a:buFont typeface="Arial"/>
              <a:buChar char="•"/>
            </a:pPr>
            <a:r>
              <a:rPr lang="en-US" sz="3100" dirty="0">
                <a:latin typeface="Times New Roman"/>
                <a:ea typeface="DejaVu Sans"/>
              </a:rPr>
              <a:t>convert (221)</a:t>
            </a:r>
            <a:r>
              <a:rPr lang="en-US" sz="3100" baseline="-25000" dirty="0">
                <a:latin typeface="Times New Roman"/>
                <a:ea typeface="DejaVu Sans"/>
              </a:rPr>
              <a:t>10</a:t>
            </a:r>
            <a:r>
              <a:rPr lang="en-US" sz="3100" dirty="0">
                <a:latin typeface="Times New Roman"/>
                <a:ea typeface="DejaVu Sans"/>
              </a:rPr>
              <a:t> to base 2 (binary) (see the next slide)</a:t>
            </a:r>
            <a:endParaRPr dirty="0"/>
          </a:p>
          <a:p>
            <a:r>
              <a:rPr lang="en-US" dirty="0">
                <a:latin typeface="Times New Roman"/>
                <a:ea typeface="DejaVu Sans"/>
              </a:rPr>
              <a:t>	     </a:t>
            </a:r>
            <a:endParaRPr dirty="0"/>
          </a:p>
        </p:txBody>
      </p:sp>
    </p:spTree>
    <p:extLst>
      <p:ext uri="{BB962C8B-B14F-4D97-AF65-F5344CB8AC3E}">
        <p14:creationId xmlns:p14="http://schemas.microsoft.com/office/powerpoint/2010/main" val="3498502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17397</TotalTime>
  <Words>3533</Words>
  <Application>Microsoft Office PowerPoint</Application>
  <PresentationFormat>Custom</PresentationFormat>
  <Paragraphs>603</Paragraphs>
  <Slides>32</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vt:lpstr>
      <vt:lpstr>Arimo</vt:lpstr>
      <vt:lpstr>Calibri</vt:lpstr>
      <vt:lpstr>Courier New</vt:lpstr>
      <vt:lpstr>DejaVu Sans Mono</vt:lpstr>
      <vt:lpstr>Lucida Sans Unicode</vt:lpstr>
      <vt:lpstr>StarSymbol</vt:lpstr>
      <vt:lpstr>Symbol</vt:lpstr>
      <vt:lpstr>Times New Roman</vt:lpstr>
      <vt:lpstr>Tinos</vt:lpstr>
      <vt:lpstr>Verdana</vt:lpstr>
      <vt:lpstr>Wingdings</vt:lpstr>
      <vt:lpstr>Wingdings 2</vt:lpstr>
      <vt:lpstr>Wingdings 3</vt:lpstr>
      <vt:lpstr>Concourse</vt:lpstr>
      <vt:lpstr>CSE 2421</vt:lpstr>
      <vt:lpstr>Representing Data</vt:lpstr>
      <vt:lpstr>Representing Data</vt:lpstr>
      <vt:lpstr>Integer Decoding</vt:lpstr>
      <vt:lpstr>Integer Decoding</vt:lpstr>
      <vt:lpstr>Hexadecimal Integers</vt:lpstr>
      <vt:lpstr>Converting Hexadecimal to Binary</vt:lpstr>
      <vt:lpstr>Converting Binary to Hexadecimal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Number conversions</vt:lpstr>
      <vt:lpstr>Logical Operators</vt:lpstr>
      <vt:lpstr>Logical versus Bitwise Operators example</vt:lpstr>
      <vt:lpstr>Bit shifting</vt:lpstr>
      <vt:lpstr>PowerPoint Presentation</vt:lpstr>
      <vt:lpstr>Bit Shifting</vt:lpstr>
      <vt:lpstr>Relational Operators</vt:lpstr>
      <vt:lpstr>Boolean Operators</vt:lpstr>
      <vt:lpstr>Boolean Operators (cont)</vt:lpstr>
      <vt:lpstr>Boolean Operators (cont)</vt:lpstr>
      <vt:lpstr>Boolean Operators (cont)</vt:lpstr>
      <vt:lpstr>Arithmetic Type Issues</vt:lpstr>
      <vt:lpstr>C type-casting</vt:lpstr>
      <vt:lpstr>Arithmetic Expressions and Casting</vt:lpstr>
      <vt:lpstr>Arithmetic Expressions and Casting</vt:lpstr>
      <vt:lpstr>In class Exercise</vt:lpstr>
    </vt:vector>
  </TitlesOfParts>
  <Company>Battelle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Preston, Stephanie S</dc:creator>
  <cp:lastModifiedBy>Mohammad AbuShattal</cp:lastModifiedBy>
  <cp:revision>377</cp:revision>
  <cp:lastPrinted>2019-08-29T13:50:33Z</cp:lastPrinted>
  <dcterms:created xsi:type="dcterms:W3CDTF">2013-07-15T19:45:16Z</dcterms:created>
  <dcterms:modified xsi:type="dcterms:W3CDTF">2022-01-28T00:28:46Z</dcterms:modified>
</cp:coreProperties>
</file>