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38"/>
  </p:notesMasterIdLst>
  <p:handoutMasterIdLst>
    <p:handoutMasterId r:id="rId39"/>
  </p:handoutMasterIdLst>
  <p:sldIdLst>
    <p:sldId id="300" r:id="rId2"/>
    <p:sldId id="425" r:id="rId3"/>
    <p:sldId id="406" r:id="rId4"/>
    <p:sldId id="426" r:id="rId5"/>
    <p:sldId id="407" r:id="rId6"/>
    <p:sldId id="427" r:id="rId7"/>
    <p:sldId id="408" r:id="rId8"/>
    <p:sldId id="409" r:id="rId9"/>
    <p:sldId id="429" r:id="rId10"/>
    <p:sldId id="411" r:id="rId11"/>
    <p:sldId id="343" r:id="rId12"/>
    <p:sldId id="303" r:id="rId13"/>
    <p:sldId id="304" r:id="rId14"/>
    <p:sldId id="412" r:id="rId15"/>
    <p:sldId id="413" r:id="rId16"/>
    <p:sldId id="414" r:id="rId17"/>
    <p:sldId id="415" r:id="rId18"/>
    <p:sldId id="435" r:id="rId19"/>
    <p:sldId id="436" r:id="rId20"/>
    <p:sldId id="307" r:id="rId21"/>
    <p:sldId id="430" r:id="rId22"/>
    <p:sldId id="431" r:id="rId23"/>
    <p:sldId id="432" r:id="rId24"/>
    <p:sldId id="433" r:id="rId25"/>
    <p:sldId id="416" r:id="rId26"/>
    <p:sldId id="417" r:id="rId27"/>
    <p:sldId id="421" r:id="rId28"/>
    <p:sldId id="420" r:id="rId29"/>
    <p:sldId id="419" r:id="rId30"/>
    <p:sldId id="311" r:id="rId31"/>
    <p:sldId id="434" r:id="rId32"/>
    <p:sldId id="313" r:id="rId33"/>
    <p:sldId id="314" r:id="rId34"/>
    <p:sldId id="422" r:id="rId35"/>
    <p:sldId id="423" r:id="rId36"/>
    <p:sldId id="424" r:id="rId37"/>
  </p:sldIdLst>
  <p:sldSz cx="10080625" cy="7559675"/>
  <p:notesSz cx="7315200" cy="9601200"/>
  <p:defaultTextStyle>
    <a:defPPr>
      <a:defRPr lang="en-US"/>
    </a:defPPr>
    <a:lvl1pPr marL="0" algn="l" defTabSz="914305" rtl="0" eaLnBrk="1" latinLnBrk="0" hangingPunct="1">
      <a:defRPr sz="1800" kern="1200">
        <a:solidFill>
          <a:schemeClr val="tx1"/>
        </a:solidFill>
        <a:latin typeface="+mn-lt"/>
        <a:ea typeface="+mn-ea"/>
        <a:cs typeface="+mn-cs"/>
      </a:defRPr>
    </a:lvl1pPr>
    <a:lvl2pPr marL="457152" algn="l" defTabSz="914305" rtl="0" eaLnBrk="1" latinLnBrk="0" hangingPunct="1">
      <a:defRPr sz="1800" kern="1200">
        <a:solidFill>
          <a:schemeClr val="tx1"/>
        </a:solidFill>
        <a:latin typeface="+mn-lt"/>
        <a:ea typeface="+mn-ea"/>
        <a:cs typeface="+mn-cs"/>
      </a:defRPr>
    </a:lvl2pPr>
    <a:lvl3pPr marL="914305" algn="l" defTabSz="914305" rtl="0" eaLnBrk="1" latinLnBrk="0" hangingPunct="1">
      <a:defRPr sz="1800" kern="1200">
        <a:solidFill>
          <a:schemeClr val="tx1"/>
        </a:solidFill>
        <a:latin typeface="+mn-lt"/>
        <a:ea typeface="+mn-ea"/>
        <a:cs typeface="+mn-cs"/>
      </a:defRPr>
    </a:lvl3pPr>
    <a:lvl4pPr marL="1371457" algn="l" defTabSz="914305" rtl="0" eaLnBrk="1" latinLnBrk="0" hangingPunct="1">
      <a:defRPr sz="1800" kern="1200">
        <a:solidFill>
          <a:schemeClr val="tx1"/>
        </a:solidFill>
        <a:latin typeface="+mn-lt"/>
        <a:ea typeface="+mn-ea"/>
        <a:cs typeface="+mn-cs"/>
      </a:defRPr>
    </a:lvl4pPr>
    <a:lvl5pPr marL="1828610" algn="l" defTabSz="914305" rtl="0" eaLnBrk="1" latinLnBrk="0" hangingPunct="1">
      <a:defRPr sz="1800" kern="1200">
        <a:solidFill>
          <a:schemeClr val="tx1"/>
        </a:solidFill>
        <a:latin typeface="+mn-lt"/>
        <a:ea typeface="+mn-ea"/>
        <a:cs typeface="+mn-cs"/>
      </a:defRPr>
    </a:lvl5pPr>
    <a:lvl6pPr marL="2285763" algn="l" defTabSz="914305" rtl="0" eaLnBrk="1" latinLnBrk="0" hangingPunct="1">
      <a:defRPr sz="1800" kern="1200">
        <a:solidFill>
          <a:schemeClr val="tx1"/>
        </a:solidFill>
        <a:latin typeface="+mn-lt"/>
        <a:ea typeface="+mn-ea"/>
        <a:cs typeface="+mn-cs"/>
      </a:defRPr>
    </a:lvl6pPr>
    <a:lvl7pPr marL="2742916" algn="l" defTabSz="914305" rtl="0" eaLnBrk="1" latinLnBrk="0" hangingPunct="1">
      <a:defRPr sz="1800" kern="1200">
        <a:solidFill>
          <a:schemeClr val="tx1"/>
        </a:solidFill>
        <a:latin typeface="+mn-lt"/>
        <a:ea typeface="+mn-ea"/>
        <a:cs typeface="+mn-cs"/>
      </a:defRPr>
    </a:lvl7pPr>
    <a:lvl8pPr marL="3200068" algn="l" defTabSz="914305" rtl="0" eaLnBrk="1" latinLnBrk="0" hangingPunct="1">
      <a:defRPr sz="1800" kern="1200">
        <a:solidFill>
          <a:schemeClr val="tx1"/>
        </a:solidFill>
        <a:latin typeface="+mn-lt"/>
        <a:ea typeface="+mn-ea"/>
        <a:cs typeface="+mn-cs"/>
      </a:defRPr>
    </a:lvl8pPr>
    <a:lvl9pPr marL="3657221" algn="l" defTabSz="91430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6" autoAdjust="0"/>
    <p:restoredTop sz="94162" autoAdjust="0"/>
  </p:normalViewPr>
  <p:slideViewPr>
    <p:cSldViewPr>
      <p:cViewPr varScale="1">
        <p:scale>
          <a:sx n="64" d="100"/>
          <a:sy n="64" d="100"/>
        </p:scale>
        <p:origin x="1380" y="84"/>
      </p:cViewPr>
      <p:guideLst>
        <p:guide orient="horz" pos="2381"/>
        <p:guide pos="3175"/>
      </p:guideLst>
    </p:cSldViewPr>
  </p:slideViewPr>
  <p:outlineViewPr>
    <p:cViewPr>
      <p:scale>
        <a:sx n="33" d="100"/>
        <a:sy n="33" d="100"/>
      </p:scale>
      <p:origin x="0" y="947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174438" cy="479716"/>
          </a:xfrm>
          <a:prstGeom prst="rect">
            <a:avLst/>
          </a:prstGeom>
          <a:noFill/>
          <a:ln>
            <a:noFill/>
          </a:ln>
        </p:spPr>
        <p:txBody>
          <a:bodyPr vert="horz" wrap="none" lIns="85383" tIns="42692" rIns="85383" bIns="42692" anchorCtr="0" compatLnSpc="0"/>
          <a:lstStyle/>
          <a:p>
            <a:pPr hangingPunct="0">
              <a:defRPr sz="1400"/>
            </a:pPr>
            <a:endParaRPr lang="en-US" sz="1300">
              <a:latin typeface="Arimo" pitchFamily="18"/>
              <a:ea typeface="DejaVu Sans" pitchFamily="2"/>
              <a:cs typeface="Lohit Hindi" pitchFamily="2"/>
            </a:endParaRPr>
          </a:p>
        </p:txBody>
      </p:sp>
      <p:sp>
        <p:nvSpPr>
          <p:cNvPr id="3" name="Date Placeholder 2"/>
          <p:cNvSpPr txBox="1">
            <a:spLocks noGrp="1"/>
          </p:cNvSpPr>
          <p:nvPr>
            <p:ph type="dt" sz="quarter" idx="1"/>
          </p:nvPr>
        </p:nvSpPr>
        <p:spPr>
          <a:xfrm>
            <a:off x="4140423" y="0"/>
            <a:ext cx="3174438" cy="479716"/>
          </a:xfrm>
          <a:prstGeom prst="rect">
            <a:avLst/>
          </a:prstGeom>
          <a:noFill/>
          <a:ln>
            <a:noFill/>
          </a:ln>
        </p:spPr>
        <p:txBody>
          <a:bodyPr vert="horz" wrap="none" lIns="85383" tIns="42692" rIns="85383" bIns="42692" anchorCtr="0" compatLnSpc="0"/>
          <a:lstStyle/>
          <a:p>
            <a:pPr algn="r" hangingPunct="0">
              <a:defRPr sz="1400"/>
            </a:pPr>
            <a:endParaRPr lang="en-US" sz="1300">
              <a:latin typeface="Arimo" pitchFamily="18"/>
              <a:ea typeface="DejaVu Sans" pitchFamily="2"/>
              <a:cs typeface="Lohit Hindi" pitchFamily="2"/>
            </a:endParaRPr>
          </a:p>
        </p:txBody>
      </p:sp>
      <p:sp>
        <p:nvSpPr>
          <p:cNvPr id="4" name="Footer Placeholder 3"/>
          <p:cNvSpPr txBox="1">
            <a:spLocks noGrp="1"/>
          </p:cNvSpPr>
          <p:nvPr>
            <p:ph type="ftr" sz="quarter" idx="2"/>
          </p:nvPr>
        </p:nvSpPr>
        <p:spPr>
          <a:xfrm>
            <a:off x="0" y="9121140"/>
            <a:ext cx="3174438" cy="479716"/>
          </a:xfrm>
          <a:prstGeom prst="rect">
            <a:avLst/>
          </a:prstGeom>
          <a:noFill/>
          <a:ln>
            <a:noFill/>
          </a:ln>
        </p:spPr>
        <p:txBody>
          <a:bodyPr vert="horz" wrap="none" lIns="85383" tIns="42692" rIns="85383" bIns="42692" anchor="b" anchorCtr="0" compatLnSpc="0"/>
          <a:lstStyle/>
          <a:p>
            <a:pPr hangingPunct="0">
              <a:defRPr sz="1400"/>
            </a:pPr>
            <a:endParaRPr lang="en-US" sz="1300">
              <a:latin typeface="Arimo" pitchFamily="18"/>
              <a:ea typeface="DejaVu Sans" pitchFamily="2"/>
              <a:cs typeface="Lohit Hindi" pitchFamily="2"/>
            </a:endParaRPr>
          </a:p>
        </p:txBody>
      </p:sp>
      <p:sp>
        <p:nvSpPr>
          <p:cNvPr id="5" name="Slide Number Placeholder 4"/>
          <p:cNvSpPr txBox="1">
            <a:spLocks noGrp="1"/>
          </p:cNvSpPr>
          <p:nvPr>
            <p:ph type="sldNum" sz="quarter" idx="3"/>
          </p:nvPr>
        </p:nvSpPr>
        <p:spPr>
          <a:xfrm>
            <a:off x="4140423" y="9121140"/>
            <a:ext cx="3174438" cy="479716"/>
          </a:xfrm>
          <a:prstGeom prst="rect">
            <a:avLst/>
          </a:prstGeom>
          <a:noFill/>
          <a:ln>
            <a:noFill/>
          </a:ln>
        </p:spPr>
        <p:txBody>
          <a:bodyPr vert="horz" wrap="none" lIns="85383" tIns="42692" rIns="85383" bIns="42692" anchor="b" anchorCtr="0" compatLnSpc="0"/>
          <a:lstStyle/>
          <a:p>
            <a:pPr algn="r" hangingPunct="0">
              <a:defRPr sz="1400"/>
            </a:pPr>
            <a:fld id="{DC98ABF2-9C9E-4CDD-BEE1-A7FE95BE8256}" type="slidenum">
              <a:pPr algn="r" hangingPunct="0">
                <a:defRPr sz="1400"/>
              </a:pPr>
              <a:t>‹#›</a:t>
            </a:fld>
            <a:endParaRPr lang="en-US" sz="1300">
              <a:latin typeface="Arimo" pitchFamily="18"/>
              <a:ea typeface="DejaVu Sans" pitchFamily="2"/>
              <a:cs typeface="Lohit Hindi" pitchFamily="2"/>
            </a:endParaRPr>
          </a:p>
        </p:txBody>
      </p:sp>
    </p:spTree>
    <p:extLst>
      <p:ext uri="{BB962C8B-B14F-4D97-AF65-F5344CB8AC3E}">
        <p14:creationId xmlns:p14="http://schemas.microsoft.com/office/powerpoint/2010/main" val="869364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257300" y="728663"/>
            <a:ext cx="4800600" cy="3600450"/>
          </a:xfrm>
          <a:prstGeom prst="rect">
            <a:avLst/>
          </a:prstGeom>
          <a:noFill/>
          <a:ln>
            <a:noFill/>
            <a:prstDash val="solid"/>
          </a:ln>
        </p:spPr>
      </p:sp>
      <p:sp>
        <p:nvSpPr>
          <p:cNvPr id="3" name="Notes Placeholder 2"/>
          <p:cNvSpPr txBox="1">
            <a:spLocks noGrp="1"/>
          </p:cNvSpPr>
          <p:nvPr>
            <p:ph type="body" sz="quarter" idx="3"/>
          </p:nvPr>
        </p:nvSpPr>
        <p:spPr>
          <a:xfrm>
            <a:off x="731519" y="4560398"/>
            <a:ext cx="5851821" cy="4320196"/>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174438" cy="479716"/>
          </a:xfrm>
          <a:prstGeom prst="rect">
            <a:avLst/>
          </a:prstGeom>
          <a:noFill/>
          <a:ln>
            <a:noFill/>
          </a:ln>
        </p:spPr>
        <p:txBody>
          <a:bodyPr lIns="0" tIns="0" rIns="0" bIns="0" anchorCtr="0"/>
          <a:lstStyle>
            <a:lvl1pPr lvl="0" rtl="0" hangingPunct="0">
              <a:buNone/>
              <a:tabLst/>
              <a:defRPr lang="en-US" sz="1300" kern="1200">
                <a:latin typeface="Tinos"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140423" y="0"/>
            <a:ext cx="3174438" cy="479716"/>
          </a:xfrm>
          <a:prstGeom prst="rect">
            <a:avLst/>
          </a:prstGeom>
          <a:noFill/>
          <a:ln>
            <a:noFill/>
          </a:ln>
        </p:spPr>
        <p:txBody>
          <a:bodyPr lIns="0" tIns="0" rIns="0" bIns="0" anchorCtr="0"/>
          <a:lstStyle>
            <a:lvl1pPr lvl="0" algn="r" rtl="0" hangingPunct="0">
              <a:buNone/>
              <a:tabLst/>
              <a:defRPr lang="en-US" sz="1300" kern="1200">
                <a:latin typeface="Tinos"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9121140"/>
            <a:ext cx="3174438" cy="479716"/>
          </a:xfrm>
          <a:prstGeom prst="rect">
            <a:avLst/>
          </a:prstGeom>
          <a:noFill/>
          <a:ln>
            <a:noFill/>
          </a:ln>
        </p:spPr>
        <p:txBody>
          <a:bodyPr lIns="0" tIns="0" rIns="0" bIns="0" anchor="b" anchorCtr="0"/>
          <a:lstStyle>
            <a:lvl1pPr lvl="0" rtl="0" hangingPunct="0">
              <a:buNone/>
              <a:tabLst/>
              <a:defRPr lang="en-US" sz="1300" kern="1200">
                <a:latin typeface="Tinos"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140423" y="9121140"/>
            <a:ext cx="3174438" cy="479716"/>
          </a:xfrm>
          <a:prstGeom prst="rect">
            <a:avLst/>
          </a:prstGeom>
          <a:noFill/>
          <a:ln>
            <a:noFill/>
          </a:ln>
        </p:spPr>
        <p:txBody>
          <a:bodyPr lIns="0" tIns="0" rIns="0" bIns="0" anchor="b" anchorCtr="0"/>
          <a:lstStyle>
            <a:lvl1pPr lvl="0" algn="r" rtl="0" hangingPunct="0">
              <a:buNone/>
              <a:tabLst/>
              <a:defRPr lang="en-US" sz="1300" kern="1200">
                <a:latin typeface="Tinos" pitchFamily="18"/>
                <a:ea typeface="DejaVu Sans" pitchFamily="2"/>
                <a:cs typeface="DejaVu Sans" pitchFamily="2"/>
              </a:defRPr>
            </a:lvl1pPr>
          </a:lstStyle>
          <a:p>
            <a:pPr lvl="0"/>
            <a:fld id="{2C2CB2A4-5DBD-44D5-A18E-E033BE28BEFC}" type="slidenum">
              <a:t>‹#›</a:t>
            </a:fld>
            <a:endParaRPr lang="en-US"/>
          </a:p>
        </p:txBody>
      </p:sp>
    </p:spTree>
    <p:extLst>
      <p:ext uri="{BB962C8B-B14F-4D97-AF65-F5344CB8AC3E}">
        <p14:creationId xmlns:p14="http://schemas.microsoft.com/office/powerpoint/2010/main" val="3655457321"/>
      </p:ext>
    </p:extLst>
  </p:cSld>
  <p:clrMap bg1="lt1" tx1="dk1" bg2="lt2" tx2="dk2" accent1="accent1" accent2="accent2" accent3="accent3" accent4="accent4" accent5="accent5" accent6="accent6" hlink="hlink" folHlink="folHlink"/>
  <p:notesStyle>
    <a:lvl1pPr marL="215978" marR="0" indent="-215978" rtl="0" hangingPunct="0">
      <a:tabLst/>
      <a:defRPr lang="en-US" sz="2000" b="0" i="0" u="none" strike="noStrike" kern="1200">
        <a:ln>
          <a:noFill/>
        </a:ln>
        <a:latin typeface="Arimo" pitchFamily="18"/>
      </a:defRPr>
    </a:lvl1pPr>
    <a:lvl2pPr marL="457152" algn="l" defTabSz="914305" rtl="0" eaLnBrk="1" latinLnBrk="0" hangingPunct="1">
      <a:defRPr sz="1200" kern="1200">
        <a:solidFill>
          <a:schemeClr val="tx1"/>
        </a:solidFill>
        <a:latin typeface="+mn-lt"/>
        <a:ea typeface="+mn-ea"/>
        <a:cs typeface="+mn-cs"/>
      </a:defRPr>
    </a:lvl2pPr>
    <a:lvl3pPr marL="914305" algn="l" defTabSz="914305" rtl="0" eaLnBrk="1" latinLnBrk="0" hangingPunct="1">
      <a:defRPr sz="1200" kern="1200">
        <a:solidFill>
          <a:schemeClr val="tx1"/>
        </a:solidFill>
        <a:latin typeface="+mn-lt"/>
        <a:ea typeface="+mn-ea"/>
        <a:cs typeface="+mn-cs"/>
      </a:defRPr>
    </a:lvl3pPr>
    <a:lvl4pPr marL="1371457" algn="l" defTabSz="914305" rtl="0" eaLnBrk="1" latinLnBrk="0" hangingPunct="1">
      <a:defRPr sz="1200" kern="1200">
        <a:solidFill>
          <a:schemeClr val="tx1"/>
        </a:solidFill>
        <a:latin typeface="+mn-lt"/>
        <a:ea typeface="+mn-ea"/>
        <a:cs typeface="+mn-cs"/>
      </a:defRPr>
    </a:lvl4pPr>
    <a:lvl5pPr marL="1828610" algn="l" defTabSz="914305" rtl="0" eaLnBrk="1" latinLnBrk="0" hangingPunct="1">
      <a:defRPr sz="1200" kern="1200">
        <a:solidFill>
          <a:schemeClr val="tx1"/>
        </a:solidFill>
        <a:latin typeface="+mn-lt"/>
        <a:ea typeface="+mn-ea"/>
        <a:cs typeface="+mn-cs"/>
      </a:defRPr>
    </a:lvl5pPr>
    <a:lvl6pPr marL="2285763" algn="l" defTabSz="914305" rtl="0" eaLnBrk="1" latinLnBrk="0" hangingPunct="1">
      <a:defRPr sz="1200" kern="1200">
        <a:solidFill>
          <a:schemeClr val="tx1"/>
        </a:solidFill>
        <a:latin typeface="+mn-lt"/>
        <a:ea typeface="+mn-ea"/>
        <a:cs typeface="+mn-cs"/>
      </a:defRPr>
    </a:lvl6pPr>
    <a:lvl7pPr marL="2742916" algn="l" defTabSz="914305" rtl="0" eaLnBrk="1" latinLnBrk="0" hangingPunct="1">
      <a:defRPr sz="1200" kern="1200">
        <a:solidFill>
          <a:schemeClr val="tx1"/>
        </a:solidFill>
        <a:latin typeface="+mn-lt"/>
        <a:ea typeface="+mn-ea"/>
        <a:cs typeface="+mn-cs"/>
      </a:defRPr>
    </a:lvl7pPr>
    <a:lvl8pPr marL="3200068" algn="l" defTabSz="914305" rtl="0" eaLnBrk="1" latinLnBrk="0" hangingPunct="1">
      <a:defRPr sz="1200" kern="1200">
        <a:solidFill>
          <a:schemeClr val="tx1"/>
        </a:solidFill>
        <a:latin typeface="+mn-lt"/>
        <a:ea typeface="+mn-ea"/>
        <a:cs typeface="+mn-cs"/>
      </a:defRPr>
    </a:lvl8pPr>
    <a:lvl9pPr marL="3657221" algn="l" defTabSz="91430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2C2CB2A4-5DBD-44D5-A18E-E033BE28BEFC}" type="slidenum">
              <a:rPr lang="en-US" smtClean="0"/>
              <a:t>1</a:t>
            </a:fld>
            <a:endParaRPr lang="en-US"/>
          </a:p>
        </p:txBody>
      </p:sp>
    </p:spTree>
    <p:extLst>
      <p:ext uri="{BB962C8B-B14F-4D97-AF65-F5344CB8AC3E}">
        <p14:creationId xmlns:p14="http://schemas.microsoft.com/office/powerpoint/2010/main" val="2765376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8663"/>
            <a:ext cx="48006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F0EE77-0FCF-4A08-9E58-DAE54FCAA9E7}" type="slidenum">
              <a:rPr lang="en-US" smtClean="0"/>
              <a:t>13</a:t>
            </a:fld>
            <a:endParaRPr lang="en-US"/>
          </a:p>
        </p:txBody>
      </p:sp>
    </p:spTree>
    <p:extLst>
      <p:ext uri="{BB962C8B-B14F-4D97-AF65-F5344CB8AC3E}">
        <p14:creationId xmlns:p14="http://schemas.microsoft.com/office/powerpoint/2010/main" val="2633298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2C2CB2A4-5DBD-44D5-A18E-E033BE28BEFC}" type="slidenum">
              <a:rPr lang="en-US" smtClean="0"/>
              <a:t>19</a:t>
            </a:fld>
            <a:endParaRPr lang="en-US"/>
          </a:p>
        </p:txBody>
      </p:sp>
    </p:spTree>
    <p:extLst>
      <p:ext uri="{BB962C8B-B14F-4D97-AF65-F5344CB8AC3E}">
        <p14:creationId xmlns:p14="http://schemas.microsoft.com/office/powerpoint/2010/main" val="3732541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2C2CB2A4-5DBD-44D5-A18E-E033BE28BEFC}" type="slidenum">
              <a:rPr lang="en-US" smtClean="0"/>
              <a:t>20</a:t>
            </a:fld>
            <a:endParaRPr lang="en-US"/>
          </a:p>
        </p:txBody>
      </p:sp>
    </p:spTree>
    <p:extLst>
      <p:ext uri="{BB962C8B-B14F-4D97-AF65-F5344CB8AC3E}">
        <p14:creationId xmlns:p14="http://schemas.microsoft.com/office/powerpoint/2010/main" val="453262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8663"/>
            <a:ext cx="48006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F0EE77-0FCF-4A08-9E58-DAE54FCAA9E7}" type="slidenum">
              <a:rPr lang="en-US" smtClean="0"/>
              <a:t>32</a:t>
            </a:fld>
            <a:endParaRPr lang="en-US"/>
          </a:p>
        </p:txBody>
      </p:sp>
    </p:spTree>
    <p:extLst>
      <p:ext uri="{BB962C8B-B14F-4D97-AF65-F5344CB8AC3E}">
        <p14:creationId xmlns:p14="http://schemas.microsoft.com/office/powerpoint/2010/main" val="1782557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5141358"/>
            <a:ext cx="1008844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extLst/>
          </a:lstStyle>
          <a:p>
            <a:pPr algn="ctr" eaLnBrk="1" latinLnBrk="0" hangingPunct="1"/>
            <a:endParaRPr kumimoji="0" lang="en-US"/>
          </a:p>
        </p:txBody>
      </p:sp>
      <p:sp>
        <p:nvSpPr>
          <p:cNvPr id="9" name="Title 8"/>
          <p:cNvSpPr>
            <a:spLocks noGrp="1"/>
          </p:cNvSpPr>
          <p:nvPr>
            <p:ph type="ctrTitle"/>
          </p:nvPr>
        </p:nvSpPr>
        <p:spPr>
          <a:xfrm>
            <a:off x="756047" y="1931918"/>
            <a:ext cx="8568531" cy="2016973"/>
          </a:xfrm>
        </p:spPr>
        <p:txBody>
          <a:bodyPr vert="horz" anchor="b">
            <a:normAutofit/>
            <a:scene3d>
              <a:camera prst="orthographicFront"/>
              <a:lightRig rig="soft" dir="t"/>
            </a:scene3d>
            <a:sp3d prstMaterial="softEdge">
              <a:bevelT w="25400" h="25400"/>
            </a:sp3d>
          </a:bodyPr>
          <a:lstStyle>
            <a:lvl1pPr algn="r">
              <a:defRPr sz="53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756047" y="3981128"/>
            <a:ext cx="8568531" cy="1322451"/>
          </a:xfrm>
        </p:spPr>
        <p:txBody>
          <a:bodyPr lIns="50397" rIns="50397"/>
          <a:lstStyle>
            <a:lvl1pPr marL="0" marR="70556" indent="0" algn="r">
              <a:buNone/>
              <a:defRPr>
                <a:solidFill>
                  <a:schemeClr val="tx2"/>
                </a:solidFill>
              </a:defRPr>
            </a:lvl1pPr>
            <a:lvl2pPr marL="503972" indent="0" algn="ctr">
              <a:buNone/>
            </a:lvl2pPr>
            <a:lvl3pPr marL="1007943" indent="0" algn="ctr">
              <a:buNone/>
            </a:lvl3pPr>
            <a:lvl4pPr marL="1511915" indent="0" algn="ctr">
              <a:buNone/>
            </a:lvl4pPr>
            <a:lvl5pPr marL="2015886" indent="0" algn="ctr">
              <a:buNone/>
            </a:lvl5pPr>
            <a:lvl6pPr marL="2519858" indent="0" algn="ctr">
              <a:buNone/>
            </a:lvl6pPr>
            <a:lvl7pPr marL="3023829" indent="0" algn="ctr">
              <a:buNone/>
            </a:lvl7pPr>
            <a:lvl8pPr marL="3527801" indent="0" algn="ctr">
              <a:buNone/>
            </a:lvl8pPr>
            <a:lvl9pPr marL="4031772" indent="0" algn="ctr">
              <a:buNone/>
            </a:lvl9pPr>
            <a:extLst/>
          </a:lstStyle>
          <a:p>
            <a:r>
              <a:rPr kumimoji="0" lang="en-US" smtClean="0"/>
              <a:t>Click to edit Master subtitle style</a:t>
            </a:r>
            <a:endParaRPr kumimoji="0" lang="en-US"/>
          </a:p>
        </p:txBody>
      </p:sp>
      <p:grpSp>
        <p:nvGrpSpPr>
          <p:cNvPr id="2" name="Group 1"/>
          <p:cNvGrpSpPr/>
          <p:nvPr/>
        </p:nvGrpSpPr>
        <p:grpSpPr>
          <a:xfrm>
            <a:off x="-4150" y="5459765"/>
            <a:ext cx="10084776" cy="2107723"/>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EAB0777-4C60-462E-A92C-CDAFD498799C}" type="datetimeFigureOut">
              <a:rPr lang="en-US" smtClean="0"/>
              <a:t>6/2/2020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4031" y="1632891"/>
            <a:ext cx="9072563" cy="483483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EAB0777-4C60-462E-A92C-CDAFD498799C}" type="datetimeFigureOut">
              <a:rPr lang="en-US" smtClean="0"/>
              <a:t>6/2/2020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r>
              <a:rPr lang="en-US" smtClean="0"/>
              <a:t> </a:t>
            </a:r>
            <a:fld id="{8844AE87-D569-4D12-9F12-E39C14486BC9}" type="slidenum">
              <a:rPr lang="en-US" smtClean="0">
                <a:solidFill>
                  <a:schemeClr val="bg1"/>
                </a:solidFill>
              </a:rPr>
              <a:pPr/>
              <a:t>‹#›</a:t>
            </a:fld>
            <a:endParaRPr lang="en-US" dirty="0">
              <a:solidFill>
                <a:schemeClr val="bg1"/>
              </a:soli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75463"/>
            <a:ext cx="10080625" cy="714375"/>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5049" y="302740"/>
            <a:ext cx="1959537" cy="6164983"/>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4031" y="302741"/>
            <a:ext cx="6972432" cy="616498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EAB0777-4C60-462E-A92C-CDAFD498799C}" type="datetimeFigureOut">
              <a:rPr lang="en-US" smtClean="0"/>
              <a:t>6/2/2020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92C7D5F-53A9-48F3-85C8-ED3BC7E3199D}"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99804"/>
            <a:ext cx="10080625" cy="714375"/>
          </a:xfrm>
          <a:prstGeom prst="rect">
            <a:avLst/>
          </a:prstGeom>
        </p:spPr>
      </p:pic>
      <p:sp>
        <p:nvSpPr>
          <p:cNvPr id="4" name="Slide Number Placeholder 3"/>
          <p:cNvSpPr>
            <a:spLocks noGrp="1"/>
          </p:cNvSpPr>
          <p:nvPr>
            <p:ph type="sldNum" sz="quarter" idx="12"/>
          </p:nvPr>
        </p:nvSpPr>
        <p:spPr>
          <a:xfrm>
            <a:off x="7326313" y="7144757"/>
            <a:ext cx="2438400" cy="521280"/>
          </a:xfrm>
        </p:spPr>
        <p:txBody>
          <a:bodyPr/>
          <a:lstStyle>
            <a:lvl1pPr>
              <a:defRPr b="1">
                <a:solidFill>
                  <a:schemeClr val="bg1"/>
                </a:solidFill>
              </a:defRPr>
            </a:lvl1pPr>
          </a:lstStyle>
          <a:p>
            <a:fld id="{54E8E6B6-5530-47A9-B9B8-3C7DFF5C1929}" type="slidenum">
              <a:rPr lang="en-US" smtClean="0"/>
              <a:pPr/>
              <a:t>‹#›</a:t>
            </a:fld>
            <a:r>
              <a:rPr lang="en-US" dirty="0" smtClean="0"/>
              <a:t> </a:t>
            </a:r>
            <a:endParaRPr lang="en-US" dirty="0"/>
          </a:p>
        </p:txBody>
      </p:sp>
      <p:sp>
        <p:nvSpPr>
          <p:cNvPr id="12" name="Vertical Text Placeholder 2"/>
          <p:cNvSpPr>
            <a:spLocks noGrp="1"/>
          </p:cNvSpPr>
          <p:nvPr>
            <p:ph type="body" orient="vert" idx="1"/>
          </p:nvPr>
        </p:nvSpPr>
        <p:spPr>
          <a:xfrm>
            <a:off x="504000" y="1371599"/>
            <a:ext cx="9071640" cy="5386680"/>
          </a:xfrm>
          <a:prstGeom prst="rect">
            <a:avLst/>
          </a:prstGeom>
        </p:spPr>
        <p:txBody>
          <a:bodyPr vert="horz" lIns="91430" tIns="45716" rIns="91430" bIns="45716"/>
          <a:lstStyle>
            <a:lvl1pPr marL="565141" indent="-457152">
              <a:buFont typeface="Arial" pitchFamily="34" charset="0"/>
              <a:buChar char="•"/>
              <a:defRPr/>
            </a:lvl1pPr>
            <a:lvl2pPr marL="997096" indent="-457152">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txBox="1">
            <a:spLocks/>
          </p:cNvSpPr>
          <p:nvPr userDrawn="1"/>
        </p:nvSpPr>
        <p:spPr>
          <a:xfrm>
            <a:off x="540672" y="210197"/>
            <a:ext cx="9071640" cy="978840"/>
          </a:xfrm>
          <a:prstGeom prst="rect">
            <a:avLst/>
          </a:prstGeom>
        </p:spPr>
        <p:txBody>
          <a:bodyPr lIns="91430" tIns="45716" rIns="91430" bIns="45716"/>
          <a:lstStyle>
            <a:lvl1pPr marL="0" indent="0" algn="ctr" rtl="0" eaLnBrk="1" hangingPunct="1">
              <a:buFontTx/>
              <a:buNone/>
              <a:tabLst/>
              <a:defRPr lang="en-US" sz="4400" b="0" i="0" u="none" strike="noStrike" kern="1200">
                <a:ln>
                  <a:noFill/>
                </a:ln>
                <a:latin typeface="Arimo" pitchFamily="18"/>
              </a:defRPr>
            </a:lvl1pPr>
          </a:lstStyle>
          <a:p>
            <a:r>
              <a:rPr lang="en-US" dirty="0" smtClean="0">
                <a:solidFill>
                  <a:sysClr val="windowText" lastClr="000000"/>
                </a:solidFill>
              </a:rPr>
              <a:t>Click to edit Master title style</a:t>
            </a:r>
            <a:endParaRPr lang="en-US" dirty="0">
              <a:solidFill>
                <a:sysClr val="windowText" lastClr="000000"/>
              </a:solidFill>
            </a:endParaRPr>
          </a:p>
        </p:txBody>
      </p:sp>
    </p:spTree>
    <p:extLst>
      <p:ext uri="{BB962C8B-B14F-4D97-AF65-F5344CB8AC3E}">
        <p14:creationId xmlns:p14="http://schemas.microsoft.com/office/powerpoint/2010/main" val="791221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99804"/>
            <a:ext cx="10080625" cy="714375"/>
          </a:xfrm>
          <a:prstGeom prst="rect">
            <a:avLst/>
          </a:prstGeom>
        </p:spPr>
      </p:pic>
      <p:sp>
        <p:nvSpPr>
          <p:cNvPr id="4" name="Slide Number Placeholder 3"/>
          <p:cNvSpPr>
            <a:spLocks noGrp="1"/>
          </p:cNvSpPr>
          <p:nvPr>
            <p:ph type="sldNum" sz="quarter" idx="12"/>
          </p:nvPr>
        </p:nvSpPr>
        <p:spPr>
          <a:xfrm>
            <a:off x="7326313" y="7144757"/>
            <a:ext cx="2438400" cy="521280"/>
          </a:xfrm>
        </p:spPr>
        <p:txBody>
          <a:bodyPr/>
          <a:lstStyle>
            <a:lvl1pPr>
              <a:defRPr b="1">
                <a:solidFill>
                  <a:schemeClr val="bg1"/>
                </a:solidFill>
              </a:defRPr>
            </a:lvl1pPr>
          </a:lstStyle>
          <a:p>
            <a:fld id="{54E8E6B6-5530-47A9-B9B8-3C7DFF5C1929}" type="slidenum">
              <a:rPr lang="en-US" smtClean="0"/>
              <a:pPr/>
              <a:t>‹#›</a:t>
            </a:fld>
            <a:r>
              <a:rPr lang="en-US" dirty="0" smtClean="0"/>
              <a:t> </a:t>
            </a:r>
            <a:endParaRPr lang="en-US" dirty="0"/>
          </a:p>
        </p:txBody>
      </p:sp>
      <p:sp>
        <p:nvSpPr>
          <p:cNvPr id="6" name="Vertical Text Placeholder 2"/>
          <p:cNvSpPr>
            <a:spLocks noGrp="1"/>
          </p:cNvSpPr>
          <p:nvPr>
            <p:ph type="body" orient="vert" idx="1"/>
          </p:nvPr>
        </p:nvSpPr>
        <p:spPr>
          <a:xfrm>
            <a:off x="504000" y="1371599"/>
            <a:ext cx="9071640" cy="5386680"/>
          </a:xfrm>
          <a:prstGeom prst="rect">
            <a:avLst/>
          </a:prstGeom>
        </p:spPr>
        <p:txBody>
          <a:bodyPr vert="horz" lIns="91430" tIns="45716" rIns="91430" bIns="45716"/>
          <a:lstStyle>
            <a:lvl1pPr marL="565141" indent="-457152">
              <a:buFont typeface="Arial" pitchFamily="34" charset="0"/>
              <a:buChar char="•"/>
              <a:defRPr/>
            </a:lvl1pPr>
            <a:lvl2pPr marL="997096" indent="-457152">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a:t>
            </a:r>
            <a:r>
              <a:rPr lang="en-US" dirty="0" err="1" smtClean="0"/>
              <a:t>levelaa</a:t>
            </a:r>
            <a:endParaRPr lang="en-US" dirty="0"/>
          </a:p>
        </p:txBody>
      </p:sp>
      <p:sp>
        <p:nvSpPr>
          <p:cNvPr id="8" name="Title 1"/>
          <p:cNvSpPr txBox="1">
            <a:spLocks/>
          </p:cNvSpPr>
          <p:nvPr userDrawn="1"/>
        </p:nvSpPr>
        <p:spPr>
          <a:xfrm>
            <a:off x="540672" y="210197"/>
            <a:ext cx="9071640" cy="978840"/>
          </a:xfrm>
          <a:prstGeom prst="rect">
            <a:avLst/>
          </a:prstGeom>
        </p:spPr>
        <p:txBody>
          <a:bodyPr lIns="91430" tIns="45716" rIns="91430" bIns="45716"/>
          <a:lstStyle>
            <a:lvl1pPr marL="0" indent="0" algn="ctr" rtl="0" eaLnBrk="1" hangingPunct="1">
              <a:buFontTx/>
              <a:buNone/>
              <a:tabLst/>
              <a:defRPr lang="en-US" sz="4400" b="0" i="0" u="none" strike="noStrike" kern="1200">
                <a:ln>
                  <a:noFill/>
                </a:ln>
                <a:latin typeface="Arimo" pitchFamily="18"/>
              </a:defRPr>
            </a:lvl1pPr>
          </a:lstStyle>
          <a:p>
            <a:r>
              <a:rPr lang="en-US" dirty="0" smtClean="0">
                <a:solidFill>
                  <a:sysClr val="windowText" lastClr="000000"/>
                </a:solidFill>
              </a:rPr>
              <a:t>Click to edit Master title style</a:t>
            </a:r>
            <a:endParaRPr lang="en-US" dirty="0">
              <a:solidFill>
                <a:sysClr val="windowText" lastClr="000000"/>
              </a:solidFill>
            </a:endParaRPr>
          </a:p>
        </p:txBody>
      </p:sp>
    </p:spTree>
    <p:extLst>
      <p:ext uri="{BB962C8B-B14F-4D97-AF65-F5344CB8AC3E}">
        <p14:creationId xmlns:p14="http://schemas.microsoft.com/office/powerpoint/2010/main" val="1158105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B733979-523F-4377-BF02-6EA34E3388D4}" type="datetime1">
              <a:rPr lang="en-US" smtClean="0"/>
              <a:t>6/2/2020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96370" y="1168136"/>
            <a:ext cx="8568531" cy="2015913"/>
          </a:xfrm>
        </p:spPr>
        <p:txBody>
          <a:bodyPr vert="horz" anchor="b">
            <a:normAutofit/>
            <a:scene3d>
              <a:camera prst="orthographicFront"/>
              <a:lightRig rig="soft" dir="t"/>
            </a:scene3d>
            <a:sp3d prstMaterial="softEdge">
              <a:bevelT w="25400" h="25400"/>
            </a:sp3d>
          </a:bodyPr>
          <a:lstStyle>
            <a:lvl1pPr algn="r">
              <a:buNone/>
              <a:defRPr sz="53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324518" y="3231669"/>
            <a:ext cx="5040313" cy="1603745"/>
          </a:xfrm>
        </p:spPr>
        <p:txBody>
          <a:bodyPr lIns="100794" rIns="100794" anchor="t"/>
          <a:lstStyle>
            <a:lvl1pPr marL="0" indent="0" algn="l">
              <a:buNone/>
              <a:defRPr sz="2500">
                <a:solidFill>
                  <a:schemeClr val="tx1"/>
                </a:solidFill>
              </a:defRPr>
            </a:lvl1pPr>
            <a:lvl2pPr>
              <a:buNone/>
              <a:defRPr sz="2000">
                <a:solidFill>
                  <a:schemeClr val="tx1">
                    <a:tint val="75000"/>
                  </a:schemeClr>
                </a:solidFill>
              </a:defRPr>
            </a:lvl2pPr>
            <a:lvl3pPr>
              <a:buNone/>
              <a:defRPr sz="18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EAB0777-4C60-462E-A92C-CDAFD498799C}" type="datetimeFigureOut">
              <a:rPr lang="en-US" smtClean="0"/>
              <a:t>6/2/2020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7" name="Chevron 6"/>
          <p:cNvSpPr/>
          <p:nvPr/>
        </p:nvSpPr>
        <p:spPr>
          <a:xfrm>
            <a:off x="4009187" y="3312976"/>
            <a:ext cx="201613" cy="251989"/>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0794" tIns="50397" rIns="100794" bIns="50397" anchor="ctr"/>
          <a:lstStyle>
            <a:extLst/>
          </a:lstStyle>
          <a:p>
            <a:pPr algn="l" eaLnBrk="1" latinLnBrk="0" hangingPunct="1"/>
            <a:endParaRPr kumimoji="0" lang="en-US"/>
          </a:p>
        </p:txBody>
      </p:sp>
      <p:sp>
        <p:nvSpPr>
          <p:cNvPr id="8" name="Chevron 7"/>
          <p:cNvSpPr/>
          <p:nvPr/>
        </p:nvSpPr>
        <p:spPr>
          <a:xfrm>
            <a:off x="3803676" y="3312976"/>
            <a:ext cx="201613" cy="251989"/>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0794" tIns="50397" rIns="100794" bIns="50397"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04031" y="1632890"/>
            <a:ext cx="4452276" cy="4989036"/>
          </a:xfrm>
        </p:spPr>
        <p:txBody>
          <a:bodyPr/>
          <a:lstStyle>
            <a:lvl1pPr>
              <a:defRPr sz="3100"/>
            </a:lvl1pPr>
            <a:lvl2pPr>
              <a:defRPr sz="2600"/>
            </a:lvl2pPr>
            <a:lvl3pPr>
              <a:defRPr sz="22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124318" y="1632890"/>
            <a:ext cx="4452276" cy="4989036"/>
          </a:xfrm>
        </p:spPr>
        <p:txBody>
          <a:bodyPr/>
          <a:lstStyle>
            <a:lvl1pPr>
              <a:defRPr sz="3100"/>
            </a:lvl1pPr>
            <a:lvl2pPr>
              <a:defRPr sz="2600"/>
            </a:lvl2pPr>
            <a:lvl3pPr>
              <a:defRPr sz="22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EAB0777-4C60-462E-A92C-CDAFD498799C}" type="datetimeFigureOut">
              <a:rPr lang="en-US" smtClean="0"/>
              <a:t>6/2/2020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6751073-B34E-4C94-862B-02C489F6D5B3}"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99804"/>
            <a:ext cx="10080625" cy="714375"/>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04031" y="300987"/>
            <a:ext cx="9072563" cy="1259946"/>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04031" y="5963744"/>
            <a:ext cx="4454027" cy="839964"/>
          </a:xfrm>
          <a:solidFill>
            <a:schemeClr val="accent1"/>
          </a:solidFill>
          <a:ln w="9652">
            <a:solidFill>
              <a:schemeClr val="accent1"/>
            </a:solidFill>
            <a:miter lim="800000"/>
          </a:ln>
        </p:spPr>
        <p:txBody>
          <a:bodyPr lIns="201589" anchor="ctr"/>
          <a:lstStyle>
            <a:lvl1pPr marL="0" indent="0">
              <a:buNone/>
              <a:defRPr sz="2600" b="0">
                <a:solidFill>
                  <a:schemeClr val="bg1"/>
                </a:solidFill>
              </a:defRPr>
            </a:lvl1pPr>
            <a:lvl2pPr>
              <a:buNone/>
              <a:defRPr sz="2200" b="1"/>
            </a:lvl2pPr>
            <a:lvl3pPr>
              <a:buNone/>
              <a:defRPr sz="2000" b="1"/>
            </a:lvl3pPr>
            <a:lvl4pPr>
              <a:buNone/>
              <a:defRPr sz="1800" b="1"/>
            </a:lvl4pPr>
            <a:lvl5pPr>
              <a:buNone/>
              <a:defRPr sz="18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120819" y="5963744"/>
            <a:ext cx="4455776" cy="839964"/>
          </a:xfrm>
          <a:solidFill>
            <a:schemeClr val="accent1"/>
          </a:solidFill>
          <a:ln w="9652">
            <a:solidFill>
              <a:schemeClr val="accent1"/>
            </a:solidFill>
            <a:miter lim="800000"/>
          </a:ln>
        </p:spPr>
        <p:txBody>
          <a:bodyPr lIns="201589" anchor="ctr"/>
          <a:lstStyle>
            <a:lvl1pPr marL="0" indent="0">
              <a:buNone/>
              <a:defRPr sz="2600" b="0">
                <a:solidFill>
                  <a:schemeClr val="bg1"/>
                </a:solidFill>
              </a:defRPr>
            </a:lvl1pPr>
            <a:lvl2pPr>
              <a:buNone/>
              <a:defRPr sz="2200" b="1"/>
            </a:lvl2pPr>
            <a:lvl3pPr>
              <a:buNone/>
              <a:defRPr sz="2000" b="1"/>
            </a:lvl3pPr>
            <a:lvl4pPr>
              <a:buNone/>
              <a:defRPr sz="1800" b="1"/>
            </a:lvl4pPr>
            <a:lvl5pPr>
              <a:buNone/>
              <a:defRPr sz="18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4031" y="1592067"/>
            <a:ext cx="4454027" cy="4345064"/>
          </a:xfrm>
          <a:ln>
            <a:noFill/>
            <a:prstDash val="sysDash"/>
            <a:miter lim="800000"/>
          </a:ln>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120818" y="1592067"/>
            <a:ext cx="4455776" cy="4345064"/>
          </a:xfrm>
          <a:ln>
            <a:noFill/>
            <a:prstDash val="sysDash"/>
            <a:miter lim="800000"/>
          </a:ln>
        </p:spPr>
        <p:txBody>
          <a:bodyPr/>
          <a:lstStyle>
            <a:lvl1pPr>
              <a:spcBef>
                <a:spcPts val="0"/>
              </a:spcBef>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EAB0777-4C60-462E-A92C-CDAFD498799C}" type="datetimeFigureOut">
              <a:rPr lang="en-US" smtClean="0"/>
              <a:t>6/2/2020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92C7D5F-53A9-48F3-85C8-ED3BC7E3199D}"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EAB0777-4C60-462E-A92C-CDAFD498799C}" type="datetimeFigureOut">
              <a:rPr lang="en-US" smtClean="0"/>
              <a:t>6/2/2020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92C7D5F-53A9-48F3-85C8-ED3BC7E3199D}"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EAB0777-4C60-462E-A92C-CDAFD498799C}" type="datetimeFigureOut">
              <a:rPr lang="en-US" smtClean="0"/>
              <a:t>6/2/2020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92C7D5F-53A9-48F3-85C8-ED3BC7E3199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08063" y="5375769"/>
            <a:ext cx="8248138" cy="503978"/>
          </a:xfrm>
        </p:spPr>
        <p:txBody>
          <a:bodyPr vert="horz" anchor="t">
            <a:noAutofit/>
            <a:sp3d prstMaterial="softEdge">
              <a:bevelT w="0" h="0"/>
            </a:sp3d>
          </a:bodyPr>
          <a:lstStyle>
            <a:lvl1pPr algn="r">
              <a:buNone/>
              <a:defRPr sz="28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872302" y="5903008"/>
            <a:ext cx="4381712" cy="1007957"/>
          </a:xfrm>
        </p:spPr>
        <p:txBody>
          <a:bodyPr/>
          <a:lstStyle>
            <a:lvl1pPr marL="0" indent="0" algn="r">
              <a:buNone/>
              <a:defRPr sz="1800"/>
            </a:lvl1pPr>
            <a:lvl2pPr>
              <a:buNone/>
              <a:defRPr sz="1300"/>
            </a:lvl2pPr>
            <a:lvl3pPr>
              <a:buNone/>
              <a:defRPr sz="1100"/>
            </a:lvl3pPr>
            <a:lvl4pPr>
              <a:buNone/>
              <a:defRPr sz="1000"/>
            </a:lvl4pPr>
            <a:lvl5pPr>
              <a:buNone/>
              <a:defRPr sz="10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008063" y="302387"/>
            <a:ext cx="8245951" cy="5039783"/>
          </a:xfrm>
        </p:spPr>
        <p:txBody>
          <a:bodyPr/>
          <a:lstStyle>
            <a:lvl1pPr>
              <a:defRPr sz="3500"/>
            </a:lvl1pPr>
            <a:lvl2pPr>
              <a:defRPr sz="3100"/>
            </a:lvl2pPr>
            <a:lvl3pPr>
              <a:defRPr sz="2600"/>
            </a:lvl3pPr>
            <a:lvl4pPr>
              <a:defRPr sz="2200"/>
            </a:lvl4pPr>
            <a:lvl5pPr>
              <a:defRPr sz="22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7416086" y="7063571"/>
            <a:ext cx="2116931" cy="403183"/>
          </a:xfrm>
        </p:spPr>
        <p:txBody>
          <a:bodyPr/>
          <a:lstStyle>
            <a:extLst/>
          </a:lstStyle>
          <a:p>
            <a:fld id="{0EAB0777-4C60-462E-A92C-CDAFD498799C}" type="datetimeFigureOut">
              <a:rPr lang="en-US" smtClean="0"/>
              <a:t>6/2/2020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92C7D5F-53A9-48F3-85C8-ED3BC7E3199D}"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58129" y="6000343"/>
            <a:ext cx="7896490" cy="714556"/>
          </a:xfrm>
          <a:noFill/>
        </p:spPr>
        <p:txBody>
          <a:bodyPr lIns="100794" tIns="0" rIns="100794" anchor="t"/>
          <a:lstStyle>
            <a:lvl1pPr marL="0" marR="20159" indent="0" algn="r">
              <a:buNone/>
              <a:defRPr sz="1500"/>
            </a:lvl1pPr>
            <a:lvl2pPr>
              <a:defRPr sz="1300"/>
            </a:lvl2pPr>
            <a:lvl3pPr>
              <a:defRPr sz="1100"/>
            </a:lvl3pPr>
            <a:lvl4pPr>
              <a:defRPr sz="1000"/>
            </a:lvl4pPr>
            <a:lvl5pPr>
              <a:defRPr sz="10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52016" y="209405"/>
            <a:ext cx="9576594" cy="4838192"/>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5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EAB0777-4C60-462E-A92C-CDAFD498799C}" type="datetimeFigureOut">
              <a:rPr lang="en-US" smtClean="0"/>
              <a:t>6/2/2020</a:t>
            </a:fld>
            <a:endParaRPr lang="en-US"/>
          </a:p>
        </p:txBody>
      </p:sp>
      <p:sp>
        <p:nvSpPr>
          <p:cNvPr id="6" name="Footer Placeholder 5"/>
          <p:cNvSpPr>
            <a:spLocks noGrp="1"/>
          </p:cNvSpPr>
          <p:nvPr>
            <p:ph type="ftr" sz="quarter" idx="11"/>
          </p:nvPr>
        </p:nvSpPr>
        <p:spPr>
          <a:xfrm>
            <a:off x="4828726" y="7063572"/>
            <a:ext cx="2591463" cy="402483"/>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31B8F99-A46C-4D9F-AC6A-DB581B240071}" type="slidenum">
              <a:rPr lang="en-US" smtClean="0"/>
              <a:pPr/>
              <a:t>‹#›</a:t>
            </a:fld>
            <a:endParaRPr lang="en-US" dirty="0"/>
          </a:p>
        </p:txBody>
      </p:sp>
      <p:sp>
        <p:nvSpPr>
          <p:cNvPr id="2" name="Title 1"/>
          <p:cNvSpPr>
            <a:spLocks noGrp="1"/>
          </p:cNvSpPr>
          <p:nvPr>
            <p:ph type="title"/>
          </p:nvPr>
        </p:nvSpPr>
        <p:spPr>
          <a:xfrm>
            <a:off x="252016" y="5362896"/>
            <a:ext cx="8902603" cy="620242"/>
          </a:xfrm>
          <a:noFill/>
        </p:spPr>
        <p:txBody>
          <a:bodyPr anchor="t">
            <a:sp3d prstMaterial="softEdge"/>
          </a:bodyPr>
          <a:lstStyle>
            <a:lvl1pPr marR="0" algn="r">
              <a:buNone/>
              <a:defRPr sz="33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550414" y="6553191"/>
            <a:ext cx="5446695" cy="101531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0794" tIns="50397" rIns="100794" bIns="50397" anchor="t" compatLnSpc="1"/>
          <a:lstStyle>
            <a:extLst/>
          </a:lstStyle>
          <a:p>
            <a:endParaRPr kumimoji="0" lang="en-US"/>
          </a:p>
        </p:txBody>
      </p:sp>
      <p:sp>
        <p:nvSpPr>
          <p:cNvPr id="9" name="Freeform 8"/>
          <p:cNvSpPr>
            <a:spLocks/>
          </p:cNvSpPr>
          <p:nvPr/>
        </p:nvSpPr>
        <p:spPr bwMode="auto">
          <a:xfrm>
            <a:off x="535470" y="6546660"/>
            <a:ext cx="4068466" cy="102895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0794" tIns="50397" rIns="100794" bIns="50397" anchor="t" compatLnSpc="1"/>
          <a:lstStyle>
            <a:extLst/>
          </a:lstStyle>
          <a:p>
            <a:endParaRPr kumimoji="0" lang="en-US"/>
          </a:p>
        </p:txBody>
      </p:sp>
      <p:sp>
        <p:nvSpPr>
          <p:cNvPr id="10" name="Right Triangle 9"/>
          <p:cNvSpPr>
            <a:spLocks/>
          </p:cNvSpPr>
          <p:nvPr/>
        </p:nvSpPr>
        <p:spPr bwMode="auto">
          <a:xfrm>
            <a:off x="-6661" y="6383784"/>
            <a:ext cx="3750815" cy="1191457"/>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0794" tIns="50397" rIns="100794" bIns="50397" anchor="ctr" compatLnSpc="1"/>
          <a:lstStyle>
            <a:extLst/>
          </a:lstStyle>
          <a:p>
            <a:pPr algn="ctr" eaLnBrk="1" latinLnBrk="0" hangingPunct="1"/>
            <a:endParaRPr kumimoji="0" lang="en-US"/>
          </a:p>
        </p:txBody>
      </p:sp>
      <p:cxnSp>
        <p:nvCxnSpPr>
          <p:cNvPr id="11" name="Straight Connector 10"/>
          <p:cNvCxnSpPr/>
          <p:nvPr/>
        </p:nvCxnSpPr>
        <p:spPr>
          <a:xfrm>
            <a:off x="-10183" y="6379910"/>
            <a:ext cx="3754337" cy="1195331"/>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9551582" y="5498831"/>
            <a:ext cx="201613" cy="251989"/>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0794" tIns="50397" rIns="100794" bIns="50397" anchor="ctr"/>
          <a:lstStyle>
            <a:extLst/>
          </a:lstStyle>
          <a:p>
            <a:pPr algn="l" eaLnBrk="1" latinLnBrk="0" hangingPunct="1"/>
            <a:endParaRPr kumimoji="0" lang="en-US"/>
          </a:p>
        </p:txBody>
      </p:sp>
      <p:sp>
        <p:nvSpPr>
          <p:cNvPr id="13" name="Chevron 12"/>
          <p:cNvSpPr/>
          <p:nvPr/>
        </p:nvSpPr>
        <p:spPr>
          <a:xfrm>
            <a:off x="9346071" y="5498831"/>
            <a:ext cx="201613" cy="251989"/>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0794" tIns="50397" rIns="100794" bIns="50397" anchor="ctr"/>
          <a:lstStyle>
            <a:extLst/>
          </a:lstStyle>
          <a:p>
            <a:pPr algn="l" eaLnBrk="1" latinLnBrk="0" hangingPunct="1"/>
            <a:endParaRPr kumimoji="0" lang="en-US"/>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799263"/>
            <a:ext cx="10080625" cy="714375"/>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50414" y="6553191"/>
            <a:ext cx="5446695" cy="101531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0794" tIns="50397" rIns="100794" bIns="50397" anchor="t" compatLnSpc="1"/>
          <a:lstStyle>
            <a:extLst/>
          </a:lstStyle>
          <a:p>
            <a:endParaRPr kumimoji="0" lang="en-US"/>
          </a:p>
        </p:txBody>
      </p:sp>
      <p:sp>
        <p:nvSpPr>
          <p:cNvPr id="12" name="Freeform 11"/>
          <p:cNvSpPr>
            <a:spLocks/>
          </p:cNvSpPr>
          <p:nvPr/>
        </p:nvSpPr>
        <p:spPr bwMode="auto">
          <a:xfrm>
            <a:off x="535470" y="6546660"/>
            <a:ext cx="4068466" cy="102895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0794" tIns="50397" rIns="100794" bIns="50397" anchor="t" compatLnSpc="1"/>
          <a:lstStyle>
            <a:extLst/>
          </a:lstStyle>
          <a:p>
            <a:endParaRPr kumimoji="0" lang="en-US"/>
          </a:p>
        </p:txBody>
      </p:sp>
      <p:sp>
        <p:nvSpPr>
          <p:cNvPr id="14" name="Right Triangle 13"/>
          <p:cNvSpPr>
            <a:spLocks/>
          </p:cNvSpPr>
          <p:nvPr/>
        </p:nvSpPr>
        <p:spPr bwMode="auto">
          <a:xfrm>
            <a:off x="-6661" y="6383784"/>
            <a:ext cx="3750815" cy="1191457"/>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0794" tIns="50397" rIns="100794" bIns="50397" anchor="ctr" compatLnSpc="1"/>
          <a:lstStyle>
            <a:extLst/>
          </a:lstStyle>
          <a:p>
            <a:pPr algn="ctr" eaLnBrk="1" latinLnBrk="0" hangingPunct="1"/>
            <a:endParaRPr kumimoji="0" lang="en-US"/>
          </a:p>
        </p:txBody>
      </p:sp>
      <p:cxnSp>
        <p:nvCxnSpPr>
          <p:cNvPr id="15" name="Straight Connector 14"/>
          <p:cNvCxnSpPr/>
          <p:nvPr/>
        </p:nvCxnSpPr>
        <p:spPr>
          <a:xfrm>
            <a:off x="-10183" y="6379910"/>
            <a:ext cx="3754337" cy="1195331"/>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504031" y="302737"/>
            <a:ext cx="9072563" cy="1259946"/>
          </a:xfrm>
          <a:prstGeom prst="rect">
            <a:avLst/>
          </a:prstGeom>
        </p:spPr>
        <p:txBody>
          <a:bodyPr vert="horz" lIns="100794" tIns="50397" rIns="100794" bIns="50397"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504031" y="1632890"/>
            <a:ext cx="9072563" cy="4989036"/>
          </a:xfrm>
          <a:prstGeom prst="rect">
            <a:avLst/>
          </a:prstGeom>
        </p:spPr>
        <p:txBody>
          <a:bodyPr vert="horz" lIns="100794" tIns="50397" rIns="100794" bIns="50397">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7416086" y="7063571"/>
            <a:ext cx="2116931" cy="403183"/>
          </a:xfrm>
          <a:prstGeom prst="rect">
            <a:avLst/>
          </a:prstGeom>
        </p:spPr>
        <p:txBody>
          <a:bodyPr vert="horz" lIns="100794" tIns="50397" rIns="100794" bIns="50397" anchor="b"/>
          <a:lstStyle>
            <a:lvl1pPr algn="l" eaLnBrk="1" latinLnBrk="0" hangingPunct="1">
              <a:defRPr kumimoji="0" sz="1100">
                <a:solidFill>
                  <a:schemeClr val="tx1"/>
                </a:solidFill>
              </a:defRPr>
            </a:lvl1pPr>
            <a:extLst/>
          </a:lstStyle>
          <a:p>
            <a:fld id="{0EAB0777-4C60-462E-A92C-CDAFD498799C}" type="datetimeFigureOut">
              <a:rPr lang="en-US" smtClean="0"/>
              <a:t>6/2/2020</a:t>
            </a:fld>
            <a:endParaRPr lang="en-US"/>
          </a:p>
        </p:txBody>
      </p:sp>
      <p:sp>
        <p:nvSpPr>
          <p:cNvPr id="22" name="Footer Placeholder 21"/>
          <p:cNvSpPr>
            <a:spLocks noGrp="1"/>
          </p:cNvSpPr>
          <p:nvPr>
            <p:ph type="ftr" sz="quarter" idx="3"/>
          </p:nvPr>
        </p:nvSpPr>
        <p:spPr>
          <a:xfrm>
            <a:off x="4828726" y="7063572"/>
            <a:ext cx="2591463" cy="402483"/>
          </a:xfrm>
          <a:prstGeom prst="rect">
            <a:avLst/>
          </a:prstGeom>
        </p:spPr>
        <p:txBody>
          <a:bodyPr vert="horz" lIns="100794" tIns="50397" rIns="100794" bIns="50397" anchor="b"/>
          <a:lstStyle>
            <a:lvl1pPr algn="r" eaLnBrk="1" latinLnBrk="0" hangingPunct="1">
              <a:defRPr kumimoji="0" sz="1100">
                <a:solidFill>
                  <a:schemeClr val="tx1"/>
                </a:solidFill>
              </a:defRPr>
            </a:lvl1pPr>
            <a:extLst/>
          </a:lstStyle>
          <a:p>
            <a:endParaRPr lang="en-US"/>
          </a:p>
        </p:txBody>
      </p:sp>
      <p:sp>
        <p:nvSpPr>
          <p:cNvPr id="18" name="Slide Number Placeholder 17"/>
          <p:cNvSpPr>
            <a:spLocks noGrp="1"/>
          </p:cNvSpPr>
          <p:nvPr>
            <p:ph type="sldNum" sz="quarter" idx="4"/>
          </p:nvPr>
        </p:nvSpPr>
        <p:spPr>
          <a:xfrm>
            <a:off x="9533017" y="7063572"/>
            <a:ext cx="403225" cy="402483"/>
          </a:xfrm>
          <a:prstGeom prst="rect">
            <a:avLst/>
          </a:prstGeom>
        </p:spPr>
        <p:txBody>
          <a:bodyPr vert="horz" lIns="100794" tIns="50397" rIns="100794" bIns="50397" anchor="b"/>
          <a:lstStyle>
            <a:lvl1pPr algn="r" eaLnBrk="1" latinLnBrk="0" hangingPunct="1">
              <a:defRPr kumimoji="0" sz="1100" b="0">
                <a:solidFill>
                  <a:schemeClr val="tx1"/>
                </a:solidFill>
              </a:defRPr>
            </a:lvl1pPr>
            <a:extLst/>
          </a:lstStyle>
          <a:p>
            <a:fld id="{C92C7D5F-53A9-48F3-85C8-ED3BC7E3199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55" r:id="rId12"/>
    <p:sldLayoutId id="2147483659" r:id="rId13"/>
  </p:sldLayoutIdLst>
  <p:txStyles>
    <p:titleStyle>
      <a:lvl1pPr algn="l" rtl="0" eaLnBrk="1" latinLnBrk="0" hangingPunct="1">
        <a:spcBef>
          <a:spcPct val="0"/>
        </a:spcBef>
        <a:buNone/>
        <a:defRPr kumimoji="0" sz="45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403177" indent="-282224" algn="l" rtl="0" eaLnBrk="1" latinLnBrk="0" hangingPunct="1">
        <a:spcBef>
          <a:spcPts val="441"/>
        </a:spcBef>
        <a:spcAft>
          <a:spcPts val="0"/>
        </a:spcAft>
        <a:buClr>
          <a:schemeClr val="accent1"/>
        </a:buClr>
        <a:buSzPct val="68000"/>
        <a:buFont typeface="Wingdings 3"/>
        <a:buChar char=""/>
        <a:defRPr kumimoji="0" sz="3000" kern="1200">
          <a:solidFill>
            <a:schemeClr val="tx1"/>
          </a:solidFill>
          <a:latin typeface="+mn-lt"/>
          <a:ea typeface="+mn-ea"/>
          <a:cs typeface="+mn-cs"/>
        </a:defRPr>
      </a:lvl1pPr>
      <a:lvl2pPr marL="685401" indent="-251986" algn="l" rtl="0" eaLnBrk="1" latinLnBrk="0" hangingPunct="1">
        <a:spcBef>
          <a:spcPts val="357"/>
        </a:spcBef>
        <a:buClr>
          <a:schemeClr val="accent1"/>
        </a:buClr>
        <a:buFont typeface="Verdana"/>
        <a:buChar char="◦"/>
        <a:defRPr kumimoji="0" sz="2500" kern="1200">
          <a:solidFill>
            <a:schemeClr val="tx1"/>
          </a:solidFill>
          <a:latin typeface="+mn-lt"/>
          <a:ea typeface="+mn-ea"/>
          <a:cs typeface="+mn-cs"/>
        </a:defRPr>
      </a:lvl2pPr>
      <a:lvl3pPr marL="947467" indent="-251986" algn="l" rtl="0" eaLnBrk="1" latinLnBrk="0" hangingPunct="1">
        <a:spcBef>
          <a:spcPts val="386"/>
        </a:spcBef>
        <a:buClr>
          <a:schemeClr val="accent2"/>
        </a:buClr>
        <a:buSzPct val="100000"/>
        <a:buFont typeface="Wingdings 2"/>
        <a:buChar char=""/>
        <a:defRPr kumimoji="0" sz="2300" kern="1200">
          <a:solidFill>
            <a:schemeClr val="tx1"/>
          </a:solidFill>
          <a:latin typeface="+mn-lt"/>
          <a:ea typeface="+mn-ea"/>
          <a:cs typeface="+mn-cs"/>
        </a:defRPr>
      </a:lvl3pPr>
      <a:lvl4pPr marL="1259929" indent="-251986" algn="l" rtl="0" eaLnBrk="1" latinLnBrk="0" hangingPunct="1">
        <a:spcBef>
          <a:spcPts val="386"/>
        </a:spcBef>
        <a:buClr>
          <a:schemeClr val="accent2"/>
        </a:buClr>
        <a:buFont typeface="Wingdings 2"/>
        <a:buChar char=""/>
        <a:defRPr kumimoji="0" sz="2100" kern="1200">
          <a:solidFill>
            <a:schemeClr val="tx1"/>
          </a:solidFill>
          <a:latin typeface="+mn-lt"/>
          <a:ea typeface="+mn-ea"/>
          <a:cs typeface="+mn-cs"/>
        </a:defRPr>
      </a:lvl4pPr>
      <a:lvl5pPr marL="1511915" indent="-251986" algn="l" rtl="0" eaLnBrk="1" latinLnBrk="0" hangingPunct="1">
        <a:spcBef>
          <a:spcPts val="386"/>
        </a:spcBef>
        <a:buClr>
          <a:schemeClr val="accent2"/>
        </a:buClr>
        <a:buFont typeface="Wingdings 2"/>
        <a:buChar char=""/>
        <a:defRPr kumimoji="0" sz="2000" kern="1200">
          <a:solidFill>
            <a:schemeClr val="tx1"/>
          </a:solidFill>
          <a:latin typeface="+mn-lt"/>
          <a:ea typeface="+mn-ea"/>
          <a:cs typeface="+mn-cs"/>
        </a:defRPr>
      </a:lvl5pPr>
      <a:lvl6pPr marL="1763900" indent="-251986" algn="l" rtl="0" eaLnBrk="1" latinLnBrk="0" hangingPunct="1">
        <a:spcBef>
          <a:spcPts val="386"/>
        </a:spcBef>
        <a:buClr>
          <a:schemeClr val="accent3"/>
        </a:buClr>
        <a:buFont typeface="Wingdings 2"/>
        <a:buChar char=""/>
        <a:defRPr kumimoji="0" sz="2000" kern="1200">
          <a:solidFill>
            <a:schemeClr val="tx1"/>
          </a:solidFill>
          <a:latin typeface="+mn-lt"/>
          <a:ea typeface="+mn-ea"/>
          <a:cs typeface="+mn-cs"/>
        </a:defRPr>
      </a:lvl6pPr>
      <a:lvl7pPr marL="2015886" indent="-251986" algn="l" rtl="0" eaLnBrk="1" latinLnBrk="0" hangingPunct="1">
        <a:spcBef>
          <a:spcPts val="386"/>
        </a:spcBef>
        <a:buClr>
          <a:schemeClr val="accent3"/>
        </a:buClr>
        <a:buFont typeface="Wingdings 2"/>
        <a:buChar char=""/>
        <a:defRPr kumimoji="0" sz="1800" kern="1200">
          <a:solidFill>
            <a:schemeClr val="tx1"/>
          </a:solidFill>
          <a:latin typeface="+mn-lt"/>
          <a:ea typeface="+mn-ea"/>
          <a:cs typeface="+mn-cs"/>
        </a:defRPr>
      </a:lvl7pPr>
      <a:lvl8pPr marL="2267872" indent="-251986" algn="l" rtl="0" eaLnBrk="1" latinLnBrk="0" hangingPunct="1">
        <a:spcBef>
          <a:spcPts val="386"/>
        </a:spcBef>
        <a:buClr>
          <a:schemeClr val="accent3"/>
        </a:buClr>
        <a:buFont typeface="Wingdings 2"/>
        <a:buChar char=""/>
        <a:defRPr kumimoji="0" sz="1800" kern="1200">
          <a:solidFill>
            <a:schemeClr val="tx1"/>
          </a:solidFill>
          <a:latin typeface="+mn-lt"/>
          <a:ea typeface="+mn-ea"/>
          <a:cs typeface="+mn-cs"/>
        </a:defRPr>
      </a:lvl8pPr>
      <a:lvl9pPr marL="2519858" indent="-251986" algn="l" rtl="0" eaLnBrk="1" latinLnBrk="0" hangingPunct="1">
        <a:spcBef>
          <a:spcPts val="386"/>
        </a:spcBef>
        <a:buClr>
          <a:schemeClr val="accent3"/>
        </a:buClr>
        <a:buFont typeface="Wingdings 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503972" algn="l" rtl="0" eaLnBrk="1" latinLnBrk="0" hangingPunct="1">
        <a:defRPr kumimoji="0" kern="1200">
          <a:solidFill>
            <a:schemeClr val="tx1"/>
          </a:solidFill>
          <a:latin typeface="+mn-lt"/>
          <a:ea typeface="+mn-ea"/>
          <a:cs typeface="+mn-cs"/>
        </a:defRPr>
      </a:lvl2pPr>
      <a:lvl3pPr marL="1007943" algn="l" rtl="0" eaLnBrk="1" latinLnBrk="0" hangingPunct="1">
        <a:defRPr kumimoji="0" kern="1200">
          <a:solidFill>
            <a:schemeClr val="tx1"/>
          </a:solidFill>
          <a:latin typeface="+mn-lt"/>
          <a:ea typeface="+mn-ea"/>
          <a:cs typeface="+mn-cs"/>
        </a:defRPr>
      </a:lvl3pPr>
      <a:lvl4pPr marL="1511915" algn="l" rtl="0" eaLnBrk="1" latinLnBrk="0" hangingPunct="1">
        <a:defRPr kumimoji="0" kern="1200">
          <a:solidFill>
            <a:schemeClr val="tx1"/>
          </a:solidFill>
          <a:latin typeface="+mn-lt"/>
          <a:ea typeface="+mn-ea"/>
          <a:cs typeface="+mn-cs"/>
        </a:defRPr>
      </a:lvl4pPr>
      <a:lvl5pPr marL="2015886" algn="l" rtl="0" eaLnBrk="1" latinLnBrk="0" hangingPunct="1">
        <a:defRPr kumimoji="0" kern="1200">
          <a:solidFill>
            <a:schemeClr val="tx1"/>
          </a:solidFill>
          <a:latin typeface="+mn-lt"/>
          <a:ea typeface="+mn-ea"/>
          <a:cs typeface="+mn-cs"/>
        </a:defRPr>
      </a:lvl5pPr>
      <a:lvl6pPr marL="2519858" algn="l" rtl="0" eaLnBrk="1" latinLnBrk="0" hangingPunct="1">
        <a:defRPr kumimoji="0" kern="1200">
          <a:solidFill>
            <a:schemeClr val="tx1"/>
          </a:solidFill>
          <a:latin typeface="+mn-lt"/>
          <a:ea typeface="+mn-ea"/>
          <a:cs typeface="+mn-cs"/>
        </a:defRPr>
      </a:lvl6pPr>
      <a:lvl7pPr marL="3023829" algn="l" rtl="0" eaLnBrk="1" latinLnBrk="0" hangingPunct="1">
        <a:defRPr kumimoji="0" kern="1200">
          <a:solidFill>
            <a:schemeClr val="tx1"/>
          </a:solidFill>
          <a:latin typeface="+mn-lt"/>
          <a:ea typeface="+mn-ea"/>
          <a:cs typeface="+mn-cs"/>
        </a:defRPr>
      </a:lvl7pPr>
      <a:lvl8pPr marL="3527801" algn="l" rtl="0" eaLnBrk="1" latinLnBrk="0" hangingPunct="1">
        <a:defRPr kumimoji="0" kern="1200">
          <a:solidFill>
            <a:schemeClr val="tx1"/>
          </a:solidFill>
          <a:latin typeface="+mn-lt"/>
          <a:ea typeface="+mn-ea"/>
          <a:cs typeface="+mn-cs"/>
        </a:defRPr>
      </a:lvl8pPr>
      <a:lvl9pPr marL="4031772"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r"/>
            <a:r>
              <a:rPr lang="en-US" dirty="0" smtClean="0"/>
              <a:t>CSE 2421</a:t>
            </a:r>
            <a:endParaRPr lang="en-US" dirty="0"/>
          </a:p>
        </p:txBody>
      </p:sp>
      <p:sp>
        <p:nvSpPr>
          <p:cNvPr id="5" name="Subtitle 4"/>
          <p:cNvSpPr>
            <a:spLocks noGrp="1"/>
          </p:cNvSpPr>
          <p:nvPr>
            <p:ph type="subTitle" idx="1"/>
          </p:nvPr>
        </p:nvSpPr>
        <p:spPr/>
        <p:txBody>
          <a:bodyPr>
            <a:normAutofit/>
          </a:bodyPr>
          <a:lstStyle/>
          <a:p>
            <a:r>
              <a:rPr lang="en-US" sz="2400" dirty="0" smtClean="0"/>
              <a:t>The C Language – Part 4, </a:t>
            </a:r>
            <a:r>
              <a:rPr lang="en-US" sz="2400" dirty="0"/>
              <a:t>Control Structures</a:t>
            </a:r>
          </a:p>
          <a:p>
            <a:pPr lvl="0" algn="l">
              <a:buClr>
                <a:srgbClr val="2DA2BF"/>
              </a:buClr>
            </a:pPr>
            <a:r>
              <a:rPr lang="en-US" sz="2400" b="1" i="1" dirty="0">
                <a:solidFill>
                  <a:srgbClr val="464646"/>
                </a:solidFill>
              </a:rPr>
              <a:t>Required Reading: </a:t>
            </a:r>
          </a:p>
          <a:p>
            <a:pPr lvl="0" algn="l">
              <a:buClr>
                <a:srgbClr val="2DA2BF"/>
              </a:buClr>
            </a:pPr>
            <a:r>
              <a:rPr lang="en-US" sz="2400" b="1" i="1" dirty="0">
                <a:solidFill>
                  <a:srgbClr val="464646"/>
                </a:solidFill>
              </a:rPr>
              <a:t>Pointers on C,</a:t>
            </a:r>
            <a:r>
              <a:rPr lang="en-US" sz="2400" dirty="0">
                <a:solidFill>
                  <a:srgbClr val="464646"/>
                </a:solidFill>
              </a:rPr>
              <a:t> </a:t>
            </a:r>
            <a:r>
              <a:rPr lang="en-US" sz="1400" dirty="0" smtClean="0">
                <a:solidFill>
                  <a:srgbClr val="464646"/>
                </a:solidFill>
              </a:rPr>
              <a:t>Chapter 4 (skim </a:t>
            </a:r>
            <a:r>
              <a:rPr lang="en-US" sz="1400" smtClean="0">
                <a:solidFill>
                  <a:srgbClr val="464646"/>
                </a:solidFill>
              </a:rPr>
              <a:t>is likely good </a:t>
            </a:r>
            <a:r>
              <a:rPr lang="en-US" sz="1400" dirty="0" smtClean="0">
                <a:solidFill>
                  <a:srgbClr val="464646"/>
                </a:solidFill>
              </a:rPr>
              <a:t>enough), Section 5.1.9</a:t>
            </a:r>
            <a:endParaRPr lang="en-US" sz="1400" dirty="0"/>
          </a:p>
        </p:txBody>
      </p:sp>
    </p:spTree>
    <p:extLst>
      <p:ext uri="{BB962C8B-B14F-4D97-AF65-F5344CB8AC3E}">
        <p14:creationId xmlns:p14="http://schemas.microsoft.com/office/powerpoint/2010/main" val="1218933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p:txBody>
          <a:bodyPr>
            <a:normAutofit lnSpcReduction="10000"/>
          </a:bodyPr>
          <a:lstStyle/>
          <a:p>
            <a:pPr marL="119048" indent="0">
              <a:buNone/>
            </a:pPr>
            <a:r>
              <a:rPr lang="en-US" sz="2800" b="1" dirty="0">
                <a:solidFill>
                  <a:schemeClr val="tx1"/>
                </a:solidFill>
                <a:latin typeface="Courier New" pitchFamily="49" charset="0"/>
                <a:cs typeface="Courier New" pitchFamily="49" charset="0"/>
              </a:rPr>
              <a:t>#include &lt;</a:t>
            </a:r>
            <a:r>
              <a:rPr lang="en-US" sz="2800" b="1" dirty="0" err="1">
                <a:solidFill>
                  <a:schemeClr val="tx1"/>
                </a:solidFill>
                <a:latin typeface="Courier New" pitchFamily="49" charset="0"/>
                <a:cs typeface="Courier New" pitchFamily="49" charset="0"/>
              </a:rPr>
              <a:t>stdio.h</a:t>
            </a:r>
            <a:r>
              <a:rPr lang="en-US" sz="2800" b="1" dirty="0">
                <a:solidFill>
                  <a:schemeClr val="tx1"/>
                </a:solidFill>
                <a:latin typeface="Courier New" pitchFamily="49" charset="0"/>
                <a:cs typeface="Courier New" pitchFamily="49" charset="0"/>
              </a:rPr>
              <a:t>&gt; </a:t>
            </a:r>
          </a:p>
          <a:p>
            <a:pPr marL="119048" indent="0">
              <a:buNone/>
            </a:pPr>
            <a:r>
              <a:rPr lang="en-US" sz="2800" b="1" dirty="0" err="1">
                <a:solidFill>
                  <a:schemeClr val="tx1"/>
                </a:solidFill>
                <a:latin typeface="Courier New" pitchFamily="49" charset="0"/>
                <a:cs typeface="Courier New" pitchFamily="49" charset="0"/>
              </a:rPr>
              <a:t>int</a:t>
            </a:r>
            <a:r>
              <a:rPr lang="en-US" sz="2800" b="1" dirty="0">
                <a:solidFill>
                  <a:schemeClr val="tx1"/>
                </a:solidFill>
                <a:latin typeface="Courier New" pitchFamily="49" charset="0"/>
                <a:cs typeface="Courier New" pitchFamily="49" charset="0"/>
              </a:rPr>
              <a:t> main() </a:t>
            </a:r>
          </a:p>
          <a:p>
            <a:pPr marL="119048" indent="0">
              <a:buNone/>
            </a:pPr>
            <a:r>
              <a:rPr lang="en-US" sz="2800" b="1" dirty="0">
                <a:solidFill>
                  <a:schemeClr val="tx1"/>
                </a:solidFill>
                <a:latin typeface="Courier New" pitchFamily="49" charset="0"/>
                <a:cs typeface="Courier New" pitchFamily="49" charset="0"/>
              </a:rPr>
              <a:t>{      </a:t>
            </a:r>
            <a:r>
              <a:rPr lang="en-US" sz="2800" b="1" dirty="0" smtClean="0">
                <a:solidFill>
                  <a:schemeClr val="tx1"/>
                </a:solidFill>
                <a:latin typeface="Courier New" pitchFamily="49" charset="0"/>
                <a:cs typeface="Courier New" pitchFamily="49" charset="0"/>
              </a:rPr>
              <a:t> </a:t>
            </a:r>
            <a:r>
              <a:rPr lang="en-US" sz="2800" b="1" dirty="0" err="1" smtClean="0">
                <a:solidFill>
                  <a:schemeClr val="tx1"/>
                </a:solidFill>
                <a:latin typeface="Courier New" pitchFamily="49" charset="0"/>
                <a:cs typeface="Courier New" pitchFamily="49" charset="0"/>
              </a:rPr>
              <a:t>int</a:t>
            </a:r>
            <a:r>
              <a:rPr lang="en-US" sz="2800" b="1" dirty="0" smtClean="0">
                <a:solidFill>
                  <a:schemeClr val="tx1"/>
                </a:solidFill>
                <a:latin typeface="Courier New" pitchFamily="49" charset="0"/>
                <a:cs typeface="Courier New" pitchFamily="49" charset="0"/>
              </a:rPr>
              <a:t> </a:t>
            </a:r>
            <a:r>
              <a:rPr lang="en-US" sz="2800" b="1" dirty="0" err="1" smtClean="0">
                <a:solidFill>
                  <a:schemeClr val="tx1"/>
                </a:solidFill>
                <a:latin typeface="Courier New" pitchFamily="49" charset="0"/>
                <a:cs typeface="Courier New" pitchFamily="49" charset="0"/>
              </a:rPr>
              <a:t>print_it</a:t>
            </a:r>
            <a:r>
              <a:rPr lang="en-US" sz="2800" b="1" dirty="0" smtClean="0">
                <a:solidFill>
                  <a:schemeClr val="tx1"/>
                </a:solidFill>
                <a:latin typeface="Courier New" pitchFamily="49" charset="0"/>
                <a:cs typeface="Courier New" pitchFamily="49" charset="0"/>
              </a:rPr>
              <a:t> = 0;</a:t>
            </a:r>
          </a:p>
          <a:p>
            <a:pPr marL="119048" indent="0">
              <a:buNone/>
            </a:pPr>
            <a:r>
              <a:rPr lang="en-US" sz="2800" b="1" dirty="0">
                <a:solidFill>
                  <a:schemeClr val="tx1"/>
                </a:solidFill>
                <a:latin typeface="Courier New" pitchFamily="49" charset="0"/>
                <a:cs typeface="Courier New" pitchFamily="49" charset="0"/>
              </a:rPr>
              <a:t>	</a:t>
            </a:r>
            <a:r>
              <a:rPr lang="en-US" sz="2800" b="1" dirty="0" smtClean="0">
                <a:solidFill>
                  <a:schemeClr val="tx1"/>
                </a:solidFill>
                <a:latin typeface="Courier New" pitchFamily="49" charset="0"/>
                <a:cs typeface="Courier New" pitchFamily="49" charset="0"/>
              </a:rPr>
              <a:t>	do {</a:t>
            </a:r>
          </a:p>
          <a:p>
            <a:pPr marL="119048" indent="0">
              <a:buNone/>
            </a:pPr>
            <a:r>
              <a:rPr lang="en-US" sz="2800" b="1" dirty="0">
                <a:solidFill>
                  <a:schemeClr val="tx1"/>
                </a:solidFill>
                <a:latin typeface="Courier New" pitchFamily="49" charset="0"/>
                <a:cs typeface="Courier New" pitchFamily="49" charset="0"/>
              </a:rPr>
              <a:t>	</a:t>
            </a:r>
            <a:r>
              <a:rPr lang="en-US" sz="2800" b="1" dirty="0" smtClean="0">
                <a:solidFill>
                  <a:schemeClr val="tx1"/>
                </a:solidFill>
                <a:latin typeface="Courier New" pitchFamily="49" charset="0"/>
                <a:cs typeface="Courier New" pitchFamily="49" charset="0"/>
              </a:rPr>
              <a:t>		</a:t>
            </a:r>
            <a:r>
              <a:rPr lang="en-US" sz="2800" b="1" dirty="0" err="1" smtClean="0">
                <a:solidFill>
                  <a:schemeClr val="tx1"/>
                </a:solidFill>
                <a:latin typeface="Courier New" pitchFamily="49" charset="0"/>
                <a:cs typeface="Courier New" pitchFamily="49" charset="0"/>
              </a:rPr>
              <a:t>printf</a:t>
            </a:r>
            <a:r>
              <a:rPr lang="en-US" sz="2800" b="1" dirty="0" smtClean="0">
                <a:solidFill>
                  <a:schemeClr val="tx1"/>
                </a:solidFill>
                <a:latin typeface="Courier New" pitchFamily="49" charset="0"/>
                <a:cs typeface="Courier New" pitchFamily="49" charset="0"/>
              </a:rPr>
              <a:t>(“Hello World!\n”);</a:t>
            </a:r>
          </a:p>
          <a:p>
            <a:pPr marL="119048" indent="0">
              <a:buNone/>
            </a:pPr>
            <a:r>
              <a:rPr lang="en-US" sz="2800" b="1" dirty="0">
                <a:solidFill>
                  <a:schemeClr val="tx1"/>
                </a:solidFill>
                <a:latin typeface="Courier New" pitchFamily="49" charset="0"/>
                <a:cs typeface="Courier New" pitchFamily="49" charset="0"/>
              </a:rPr>
              <a:t>	</a:t>
            </a:r>
            <a:r>
              <a:rPr lang="en-US" sz="2800" b="1" dirty="0" smtClean="0">
                <a:solidFill>
                  <a:schemeClr val="tx1"/>
                </a:solidFill>
                <a:latin typeface="Courier New" pitchFamily="49" charset="0"/>
                <a:cs typeface="Courier New" pitchFamily="49" charset="0"/>
              </a:rPr>
              <a:t>	} while (</a:t>
            </a:r>
            <a:r>
              <a:rPr lang="en-US" sz="2800" b="1" dirty="0" err="1" smtClean="0">
                <a:solidFill>
                  <a:schemeClr val="tx1"/>
                </a:solidFill>
                <a:latin typeface="Courier New" pitchFamily="49" charset="0"/>
                <a:cs typeface="Courier New" pitchFamily="49" charset="0"/>
              </a:rPr>
              <a:t>print_it</a:t>
            </a:r>
            <a:r>
              <a:rPr lang="en-US" sz="2800" b="1" dirty="0" smtClean="0">
                <a:solidFill>
                  <a:schemeClr val="tx1"/>
                </a:solidFill>
                <a:latin typeface="Courier New" pitchFamily="49" charset="0"/>
                <a:cs typeface="Courier New" pitchFamily="49" charset="0"/>
              </a:rPr>
              <a:t> != 0);</a:t>
            </a:r>
          </a:p>
          <a:p>
            <a:pPr marL="119048" indent="0">
              <a:buNone/>
            </a:pPr>
            <a:r>
              <a:rPr lang="en-US" sz="2800" b="1" dirty="0" smtClean="0">
                <a:solidFill>
                  <a:schemeClr val="tx1"/>
                </a:solidFill>
                <a:latin typeface="Courier New" pitchFamily="49" charset="0"/>
                <a:cs typeface="Courier New" pitchFamily="49" charset="0"/>
              </a:rPr>
              <a:t>		return 0;</a:t>
            </a:r>
          </a:p>
          <a:p>
            <a:pPr marL="119048" indent="0">
              <a:buNone/>
            </a:pPr>
            <a:r>
              <a:rPr lang="en-US" sz="2800" b="1" dirty="0">
                <a:solidFill>
                  <a:schemeClr val="tx1"/>
                </a:solidFill>
                <a:latin typeface="Courier New" pitchFamily="49" charset="0"/>
                <a:cs typeface="Courier New" pitchFamily="49" charset="0"/>
              </a:rPr>
              <a:t>}</a:t>
            </a:r>
          </a:p>
          <a:p>
            <a:pPr marL="119048" indent="0">
              <a:buNone/>
            </a:pPr>
            <a:r>
              <a:rPr lang="en-US" sz="2800" b="1" dirty="0" smtClean="0">
                <a:solidFill>
                  <a:schemeClr val="tx1"/>
                </a:solidFill>
                <a:latin typeface="Courier New" pitchFamily="49" charset="0"/>
                <a:cs typeface="Courier New" pitchFamily="49" charset="0"/>
              </a:rPr>
              <a:t>/* Hello World! is printed once, even though </a:t>
            </a:r>
            <a:r>
              <a:rPr lang="en-US" sz="2800" b="1" dirty="0" err="1" smtClean="0">
                <a:solidFill>
                  <a:schemeClr val="tx1"/>
                </a:solidFill>
                <a:latin typeface="Courier New" pitchFamily="49" charset="0"/>
                <a:cs typeface="Courier New" pitchFamily="49" charset="0"/>
              </a:rPr>
              <a:t>print_it</a:t>
            </a:r>
            <a:r>
              <a:rPr lang="en-US" sz="2800" b="1" dirty="0" smtClean="0">
                <a:solidFill>
                  <a:schemeClr val="tx1"/>
                </a:solidFill>
                <a:latin typeface="Courier New" pitchFamily="49" charset="0"/>
                <a:cs typeface="Courier New" pitchFamily="49" charset="0"/>
              </a:rPr>
              <a:t> is zero before the loop body is executed. */ </a:t>
            </a:r>
            <a:endParaRPr lang="en-US" sz="2800" b="1" dirty="0">
              <a:solidFill>
                <a:schemeClr val="tx1"/>
              </a:solidFill>
              <a:latin typeface="Courier New" pitchFamily="49" charset="0"/>
              <a:cs typeface="Courier New" pitchFamily="49" charset="0"/>
            </a:endParaRPr>
          </a:p>
          <a:p>
            <a:pPr marL="119048" indent="0">
              <a:buNone/>
            </a:pPr>
            <a:endParaRPr lang="en-US" dirty="0">
              <a:solidFill>
                <a:schemeClr val="tx1"/>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a:t>d</a:t>
            </a:r>
            <a:r>
              <a:rPr lang="en-US" dirty="0" smtClean="0"/>
              <a:t>o while loop example</a:t>
            </a:r>
            <a:endParaRPr lang="en-US" dirty="0"/>
          </a:p>
        </p:txBody>
      </p:sp>
    </p:spTree>
    <p:extLst>
      <p:ext uri="{BB962C8B-B14F-4D97-AF65-F5344CB8AC3E}">
        <p14:creationId xmlns:p14="http://schemas.microsoft.com/office/powerpoint/2010/main" val="16024435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p:txBody>
          <a:bodyPr>
            <a:normAutofit/>
          </a:bodyPr>
          <a:lstStyle/>
          <a:p>
            <a:r>
              <a:rPr lang="en-US" sz="2400" dirty="0" smtClean="0"/>
              <a:t>If a loop statement is only going to contain one line you can leave off the enclosing {}</a:t>
            </a:r>
          </a:p>
          <a:p>
            <a:pPr marL="119048" indent="0">
              <a:buNone/>
            </a:pPr>
            <a:endParaRPr lang="en-US" sz="2400" dirty="0" smtClean="0"/>
          </a:p>
          <a:p>
            <a:pPr marL="119048" indent="0">
              <a:buNone/>
            </a:pPr>
            <a:r>
              <a:rPr lang="en-US" sz="2400" b="1" dirty="0" smtClean="0">
                <a:latin typeface="Courier New" pitchFamily="49" charset="0"/>
                <a:cs typeface="Courier New" pitchFamily="49" charset="0"/>
              </a:rPr>
              <a:t>while(x &lt; 10)</a:t>
            </a:r>
          </a:p>
          <a:p>
            <a:pPr marL="119048" indent="0">
              <a:buNone/>
            </a:pPr>
            <a:r>
              <a:rPr lang="en-US" sz="2400" b="1" dirty="0" smtClean="0">
                <a:latin typeface="Courier New" pitchFamily="49" charset="0"/>
                <a:cs typeface="Courier New" pitchFamily="49" charset="0"/>
              </a:rPr>
              <a:t>	printf(“%d”, x++);</a:t>
            </a:r>
          </a:p>
          <a:p>
            <a:pPr marL="119048" indent="0">
              <a:buNone/>
            </a:pPr>
            <a:endParaRPr lang="en-US" sz="2400" dirty="0">
              <a:latin typeface="Courier New" pitchFamily="49" charset="0"/>
              <a:cs typeface="Courier New" pitchFamily="49" charset="0"/>
            </a:endParaRPr>
          </a:p>
          <a:p>
            <a:pPr marL="119048" indent="0">
              <a:buNone/>
            </a:pPr>
            <a:r>
              <a:rPr lang="en-US" sz="2400" b="1" dirty="0" smtClean="0">
                <a:latin typeface="Courier New" pitchFamily="49" charset="0"/>
                <a:cs typeface="Courier New" pitchFamily="49" charset="0"/>
              </a:rPr>
              <a:t>for(</a:t>
            </a:r>
            <a:r>
              <a:rPr lang="en-US" sz="2400" b="1" dirty="0" err="1" smtClean="0">
                <a:latin typeface="Courier New" pitchFamily="49" charset="0"/>
                <a:cs typeface="Courier New" pitchFamily="49" charset="0"/>
              </a:rPr>
              <a:t>int</a:t>
            </a:r>
            <a:r>
              <a:rPr lang="en-US" sz="2400" b="1" dirty="0" smtClean="0">
                <a:latin typeface="Courier New" pitchFamily="49" charset="0"/>
                <a:cs typeface="Courier New" pitchFamily="49" charset="0"/>
              </a:rPr>
              <a:t> i = 0; i &lt; 10; ++i)</a:t>
            </a:r>
          </a:p>
          <a:p>
            <a:pPr marL="119048" indent="0">
              <a:buNone/>
            </a:pPr>
            <a:r>
              <a:rPr lang="en-US" sz="2400" b="1" dirty="0" smtClean="0">
                <a:latin typeface="Courier New" pitchFamily="49" charset="0"/>
                <a:cs typeface="Courier New" pitchFamily="49" charset="0"/>
              </a:rPr>
              <a:t>	printf(“%d”, i);</a:t>
            </a:r>
          </a:p>
          <a:p>
            <a:pPr marL="119048" indent="0">
              <a:buNone/>
            </a:pPr>
            <a:endParaRPr lang="en-US" sz="2400" dirty="0"/>
          </a:p>
          <a:p>
            <a:pPr marL="119048" indent="0">
              <a:buNone/>
            </a:pPr>
            <a:r>
              <a:rPr lang="en-US" sz="2400" b="1" dirty="0" smtClean="0"/>
              <a:t>Nonetheless</a:t>
            </a:r>
            <a:r>
              <a:rPr lang="en-US" sz="2400" dirty="0" smtClean="0"/>
              <a:t>, best practice is to use {} for clarity (or in case you need to add additional statements to the body of the loop later), but this shorthand is acceptable.</a:t>
            </a:r>
            <a:endParaRPr lang="en-US" sz="2400" dirty="0"/>
          </a:p>
        </p:txBody>
      </p:sp>
      <p:sp>
        <p:nvSpPr>
          <p:cNvPr id="2" name="Title 1"/>
          <p:cNvSpPr>
            <a:spLocks noGrp="1"/>
          </p:cNvSpPr>
          <p:nvPr>
            <p:ph type="title"/>
          </p:nvPr>
        </p:nvSpPr>
        <p:spPr/>
        <p:txBody>
          <a:bodyPr/>
          <a:lstStyle/>
          <a:p>
            <a:r>
              <a:rPr lang="en-US" dirty="0" smtClean="0"/>
              <a:t>1 line loop bodies</a:t>
            </a:r>
            <a:endParaRPr lang="en-US" dirty="0"/>
          </a:p>
        </p:txBody>
      </p:sp>
    </p:spTree>
    <p:extLst>
      <p:ext uri="{BB962C8B-B14F-4D97-AF65-F5344CB8AC3E}">
        <p14:creationId xmlns:p14="http://schemas.microsoft.com/office/powerpoint/2010/main" val="34112369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Keywords that can be very important to looping are </a:t>
            </a:r>
            <a:r>
              <a:rPr lang="en-US" b="1" i="1" dirty="0" smtClean="0">
                <a:solidFill>
                  <a:srgbClr val="0070C0"/>
                </a:solidFill>
              </a:rPr>
              <a:t>break</a:t>
            </a:r>
            <a:r>
              <a:rPr lang="en-US" dirty="0" smtClean="0">
                <a:solidFill>
                  <a:srgbClr val="0070C0"/>
                </a:solidFill>
              </a:rPr>
              <a:t> </a:t>
            </a:r>
            <a:r>
              <a:rPr lang="en-US" dirty="0" smtClean="0"/>
              <a:t>and </a:t>
            </a:r>
            <a:r>
              <a:rPr lang="en-US" b="1" i="1" dirty="0" smtClean="0">
                <a:solidFill>
                  <a:srgbClr val="00B050"/>
                </a:solidFill>
              </a:rPr>
              <a:t>continue</a:t>
            </a:r>
            <a:r>
              <a:rPr lang="en-US" dirty="0" smtClean="0"/>
              <a:t>.</a:t>
            </a:r>
          </a:p>
          <a:p>
            <a:pPr lvl="1"/>
            <a:r>
              <a:rPr lang="en-US" b="1" dirty="0">
                <a:solidFill>
                  <a:srgbClr val="0070C0"/>
                </a:solidFill>
              </a:rPr>
              <a:t>b</a:t>
            </a:r>
            <a:r>
              <a:rPr lang="en-US" b="1" dirty="0" smtClean="0">
                <a:solidFill>
                  <a:srgbClr val="0070C0"/>
                </a:solidFill>
              </a:rPr>
              <a:t>reak</a:t>
            </a:r>
            <a:r>
              <a:rPr lang="en-US" dirty="0" smtClean="0"/>
              <a:t> is valid in a loop or a switch construct</a:t>
            </a:r>
          </a:p>
          <a:p>
            <a:pPr lvl="1"/>
            <a:r>
              <a:rPr lang="en-US" dirty="0">
                <a:solidFill>
                  <a:srgbClr val="00B050"/>
                </a:solidFill>
              </a:rPr>
              <a:t>c</a:t>
            </a:r>
            <a:r>
              <a:rPr lang="en-US" dirty="0" smtClean="0">
                <a:solidFill>
                  <a:srgbClr val="00B050"/>
                </a:solidFill>
              </a:rPr>
              <a:t>ontinue </a:t>
            </a:r>
            <a:r>
              <a:rPr lang="en-US" dirty="0" smtClean="0"/>
              <a:t>is only valid in a loop construct</a:t>
            </a:r>
          </a:p>
          <a:p>
            <a:pPr lvl="2"/>
            <a:r>
              <a:rPr lang="en-US" dirty="0" smtClean="0"/>
              <a:t>although you can have a loop construct inside a switch construct</a:t>
            </a:r>
          </a:p>
          <a:p>
            <a:r>
              <a:rPr lang="en-US" b="1" i="1" dirty="0" smtClean="0">
                <a:solidFill>
                  <a:srgbClr val="0070C0"/>
                </a:solidFill>
              </a:rPr>
              <a:t>break</a:t>
            </a:r>
            <a:r>
              <a:rPr lang="en-US" dirty="0" smtClean="0">
                <a:solidFill>
                  <a:srgbClr val="0070C0"/>
                </a:solidFill>
              </a:rPr>
              <a:t> </a:t>
            </a:r>
            <a:r>
              <a:rPr lang="en-US" dirty="0" smtClean="0"/>
              <a:t>exits the </a:t>
            </a:r>
            <a:r>
              <a:rPr lang="en-US" b="1" dirty="0" smtClean="0"/>
              <a:t>innermost</a:t>
            </a:r>
            <a:r>
              <a:rPr lang="en-US" dirty="0" smtClean="0"/>
              <a:t> loop or switch statement (see below) which encloses it regardless of loop conditions</a:t>
            </a:r>
          </a:p>
          <a:p>
            <a:r>
              <a:rPr lang="en-US" b="1" i="1" dirty="0" smtClean="0">
                <a:solidFill>
                  <a:srgbClr val="00B050"/>
                </a:solidFill>
              </a:rPr>
              <a:t>continue</a:t>
            </a:r>
            <a:r>
              <a:rPr lang="en-US" dirty="0">
                <a:solidFill>
                  <a:srgbClr val="00B050"/>
                </a:solidFill>
              </a:rPr>
              <a:t> </a:t>
            </a:r>
            <a:r>
              <a:rPr lang="en-US" dirty="0" smtClean="0"/>
              <a:t>causes the loop to stop its current iteration (do the adjustment in the case of</a:t>
            </a:r>
            <a:r>
              <a:rPr lang="en-US" dirty="0" smtClean="0">
                <a:solidFill>
                  <a:schemeClr val="accent3"/>
                </a:solidFill>
              </a:rPr>
              <a:t> for </a:t>
            </a:r>
            <a:r>
              <a:rPr lang="en-US" dirty="0" smtClean="0"/>
              <a:t>loops) and begin to execute again from the top. </a:t>
            </a:r>
          </a:p>
        </p:txBody>
      </p:sp>
      <p:sp>
        <p:nvSpPr>
          <p:cNvPr id="2" name="Title 1"/>
          <p:cNvSpPr>
            <a:spLocks noGrp="1"/>
          </p:cNvSpPr>
          <p:nvPr>
            <p:ph type="title"/>
          </p:nvPr>
        </p:nvSpPr>
        <p:spPr/>
        <p:txBody>
          <a:bodyPr/>
          <a:lstStyle/>
          <a:p>
            <a:r>
              <a:rPr lang="en-US" dirty="0" smtClean="0"/>
              <a:t>Break, Continue</a:t>
            </a:r>
            <a:endParaRPr lang="en-US" dirty="0"/>
          </a:p>
        </p:txBody>
      </p:sp>
    </p:spTree>
    <p:extLst>
      <p:ext uri="{BB962C8B-B14F-4D97-AF65-F5344CB8AC3E}">
        <p14:creationId xmlns:p14="http://schemas.microsoft.com/office/powerpoint/2010/main" val="42423566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2000" b="1" dirty="0" err="1"/>
              <a:t>g</a:t>
            </a:r>
            <a:r>
              <a:rPr lang="en-US" sz="2000" b="1" dirty="0" err="1" smtClean="0"/>
              <a:t>oto</a:t>
            </a:r>
            <a:r>
              <a:rPr lang="en-US" sz="2000" dirty="0" smtClean="0"/>
              <a:t>  plus a labeled statement</a:t>
            </a:r>
          </a:p>
          <a:p>
            <a:pPr lvl="1"/>
            <a:r>
              <a:rPr lang="en-US" sz="2000" b="1" dirty="0" err="1" smtClean="0"/>
              <a:t>goto</a:t>
            </a:r>
            <a:r>
              <a:rPr lang="en-US" sz="2000" dirty="0" smtClean="0"/>
              <a:t> identifier; /* identifier is called </a:t>
            </a:r>
            <a:r>
              <a:rPr lang="en-US" sz="2000" i="1" dirty="0" smtClean="0"/>
              <a:t>a label </a:t>
            </a:r>
            <a:r>
              <a:rPr lang="en-US" sz="2000" dirty="0" smtClean="0"/>
              <a:t>here */</a:t>
            </a:r>
          </a:p>
          <a:p>
            <a:pPr lvl="1"/>
            <a:r>
              <a:rPr lang="en-US" sz="2000" dirty="0" smtClean="0"/>
              <a:t>identifier: statement;</a:t>
            </a:r>
          </a:p>
          <a:p>
            <a:r>
              <a:rPr lang="en-US" sz="2000" dirty="0" smtClean="0"/>
              <a:t>Don’t have to pre-define or declare the identifier</a:t>
            </a:r>
          </a:p>
          <a:p>
            <a:r>
              <a:rPr lang="en-US" sz="2000" dirty="0" smtClean="0"/>
              <a:t>Identifiers </a:t>
            </a:r>
            <a:r>
              <a:rPr lang="en-US" sz="2000" b="1" dirty="0" smtClean="0"/>
              <a:t>must be unique</a:t>
            </a:r>
          </a:p>
          <a:p>
            <a:r>
              <a:rPr lang="en-US" sz="2000" dirty="0" smtClean="0"/>
              <a:t>A statement label is meaningful only to a </a:t>
            </a:r>
            <a:r>
              <a:rPr lang="en-US" sz="2000" b="1" dirty="0" err="1" smtClean="0"/>
              <a:t>goto</a:t>
            </a:r>
            <a:r>
              <a:rPr lang="en-US" sz="2000" dirty="0" smtClean="0"/>
              <a:t> statement, otherwise it’s ignored</a:t>
            </a:r>
          </a:p>
          <a:p>
            <a:r>
              <a:rPr lang="en-US" sz="2000" dirty="0" smtClean="0"/>
              <a:t>Both the keyword </a:t>
            </a:r>
            <a:r>
              <a:rPr lang="en-US" sz="2000" b="1" dirty="0" err="1" smtClean="0"/>
              <a:t>goto</a:t>
            </a:r>
            <a:r>
              <a:rPr lang="en-US" sz="2000" dirty="0" smtClean="0"/>
              <a:t>, and the label, must appear in a single function (i.e., you can’t jump to a statement in a different function)</a:t>
            </a:r>
          </a:p>
          <a:p>
            <a:r>
              <a:rPr lang="en-US" sz="2000" dirty="0" smtClean="0"/>
              <a:t>Identifier labels have their own name space so the names do not interfere with other identifiers (however, for clarity, identifiers that are the same as variable or function names should not be used!). </a:t>
            </a:r>
          </a:p>
          <a:p>
            <a:r>
              <a:rPr lang="en-US" sz="2000" dirty="0" smtClean="0"/>
              <a:t>Best practice to use break, continue, and return statement in preference to </a:t>
            </a:r>
            <a:r>
              <a:rPr lang="en-US" sz="2000" b="1" dirty="0" err="1" smtClean="0"/>
              <a:t>goto</a:t>
            </a:r>
            <a:r>
              <a:rPr lang="en-US" sz="2000" dirty="0" smtClean="0"/>
              <a:t> whenever possible (i.e., virtually always).</a:t>
            </a:r>
          </a:p>
          <a:p>
            <a:pPr lvl="1"/>
            <a:r>
              <a:rPr lang="en-US" sz="2000" dirty="0" smtClean="0"/>
              <a:t>Special case where </a:t>
            </a:r>
            <a:r>
              <a:rPr lang="en-US" sz="2000" b="1" dirty="0" err="1" smtClean="0"/>
              <a:t>goto</a:t>
            </a:r>
            <a:r>
              <a:rPr lang="en-US" sz="2000" dirty="0" smtClean="0"/>
              <a:t> is considered acceptable: exiting multiple levels of loops (a deeply nested loop).</a:t>
            </a:r>
            <a:endParaRPr lang="en-US" sz="2000" dirty="0"/>
          </a:p>
        </p:txBody>
      </p:sp>
      <p:sp>
        <p:nvSpPr>
          <p:cNvPr id="2" name="Title 1"/>
          <p:cNvSpPr>
            <a:spLocks noGrp="1"/>
          </p:cNvSpPr>
          <p:nvPr>
            <p:ph type="title"/>
          </p:nvPr>
        </p:nvSpPr>
        <p:spPr/>
        <p:txBody>
          <a:bodyPr/>
          <a:lstStyle/>
          <a:p>
            <a:r>
              <a:rPr lang="en-US" smtClean="0"/>
              <a:t>Jump Statement</a:t>
            </a:r>
            <a:endParaRPr lang="en-US" dirty="0"/>
          </a:p>
        </p:txBody>
      </p:sp>
    </p:spTree>
    <p:extLst>
      <p:ext uri="{BB962C8B-B14F-4D97-AF65-F5344CB8AC3E}">
        <p14:creationId xmlns:p14="http://schemas.microsoft.com/office/powerpoint/2010/main" val="449061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a:xfrm>
            <a:off x="239712" y="1951037"/>
            <a:ext cx="9601200" cy="4197642"/>
          </a:xfrm>
        </p:spPr>
        <p:txBody>
          <a:bodyPr>
            <a:normAutofit fontScale="92500" lnSpcReduction="10000"/>
          </a:bodyPr>
          <a:lstStyle/>
          <a:p>
            <a:pPr marL="119048" indent="0">
              <a:buNone/>
            </a:pPr>
            <a:r>
              <a:rPr lang="en-US" sz="2000" b="1" dirty="0">
                <a:solidFill>
                  <a:schemeClr val="tx1"/>
                </a:solidFill>
                <a:latin typeface="Courier New" pitchFamily="49" charset="0"/>
                <a:cs typeface="Courier New" pitchFamily="49" charset="0"/>
              </a:rPr>
              <a:t>/* playing checkers */</a:t>
            </a:r>
          </a:p>
          <a:p>
            <a:pPr marL="119048" indent="0">
              <a:buNone/>
            </a:pPr>
            <a:endParaRPr lang="en-US" sz="2000" b="1" dirty="0" smtClean="0">
              <a:solidFill>
                <a:schemeClr val="tx1"/>
              </a:solidFill>
              <a:latin typeface="Courier New" pitchFamily="49" charset="0"/>
              <a:cs typeface="Courier New" pitchFamily="49" charset="0"/>
            </a:endParaRPr>
          </a:p>
          <a:p>
            <a:pPr marL="119048" indent="0">
              <a:buNone/>
            </a:pPr>
            <a:r>
              <a:rPr lang="en-US" sz="2000" b="1" dirty="0" smtClean="0">
                <a:solidFill>
                  <a:schemeClr val="tx1"/>
                </a:solidFill>
                <a:latin typeface="Courier New" pitchFamily="49" charset="0"/>
                <a:cs typeface="Courier New" pitchFamily="49" charset="0"/>
              </a:rPr>
              <a:t>while (</a:t>
            </a:r>
            <a:r>
              <a:rPr lang="en-US" sz="2000" b="1" dirty="0">
                <a:solidFill>
                  <a:schemeClr val="tx1"/>
                </a:solidFill>
                <a:latin typeface="Courier New" pitchFamily="49" charset="0"/>
                <a:cs typeface="Courier New" pitchFamily="49" charset="0"/>
              </a:rPr>
              <a:t>1</a:t>
            </a:r>
            <a:r>
              <a:rPr lang="en-US" sz="2000" b="1" dirty="0" smtClean="0">
                <a:solidFill>
                  <a:schemeClr val="tx1"/>
                </a:solidFill>
                <a:latin typeface="Courier New" pitchFamily="49" charset="0"/>
                <a:cs typeface="Courier New" pitchFamily="49" charset="0"/>
              </a:rPr>
              <a:t>) </a:t>
            </a:r>
            <a:r>
              <a:rPr lang="en-US" sz="2000" b="1" dirty="0">
                <a:solidFill>
                  <a:schemeClr val="tx1"/>
                </a:solidFill>
                <a:latin typeface="Courier New" pitchFamily="49" charset="0"/>
                <a:cs typeface="Courier New" pitchFamily="49" charset="0"/>
              </a:rPr>
              <a:t>{ </a:t>
            </a:r>
          </a:p>
          <a:p>
            <a:pPr marL="119048" indent="0">
              <a:buNone/>
            </a:pPr>
            <a:r>
              <a:rPr lang="en-US" sz="2000" b="1" dirty="0">
                <a:solidFill>
                  <a:schemeClr val="tx1"/>
                </a:solidFill>
                <a:latin typeface="Courier New" pitchFamily="49" charset="0"/>
                <a:cs typeface="Courier New" pitchFamily="49" charset="0"/>
              </a:rPr>
              <a:t>	</a:t>
            </a:r>
            <a:r>
              <a:rPr lang="en-US" sz="2000" b="1" dirty="0" err="1" smtClean="0">
                <a:solidFill>
                  <a:schemeClr val="tx1"/>
                </a:solidFill>
                <a:latin typeface="Courier New" pitchFamily="49" charset="0"/>
                <a:cs typeface="Courier New" pitchFamily="49" charset="0"/>
              </a:rPr>
              <a:t>take_turn</a:t>
            </a:r>
            <a:r>
              <a:rPr lang="en-US" sz="2000" b="1" dirty="0" smtClean="0">
                <a:solidFill>
                  <a:schemeClr val="tx1"/>
                </a:solidFill>
                <a:latin typeface="Courier New" pitchFamily="49" charset="0"/>
                <a:cs typeface="Courier New" pitchFamily="49" charset="0"/>
              </a:rPr>
              <a:t>(player1</a:t>
            </a:r>
            <a:r>
              <a:rPr lang="en-US" sz="2000" b="1" dirty="0">
                <a:solidFill>
                  <a:schemeClr val="tx1"/>
                </a:solidFill>
                <a:latin typeface="Courier New" pitchFamily="49" charset="0"/>
                <a:cs typeface="Courier New" pitchFamily="49" charset="0"/>
              </a:rPr>
              <a:t>); </a:t>
            </a:r>
          </a:p>
          <a:p>
            <a:pPr marL="119048" indent="0">
              <a:buNone/>
            </a:pPr>
            <a:r>
              <a:rPr lang="en-US" sz="2000" b="1" dirty="0">
                <a:solidFill>
                  <a:schemeClr val="tx1"/>
                </a:solidFill>
                <a:latin typeface="Courier New" pitchFamily="49" charset="0"/>
                <a:cs typeface="Courier New" pitchFamily="49" charset="0"/>
              </a:rPr>
              <a:t>     </a:t>
            </a:r>
            <a:r>
              <a:rPr lang="en-US" sz="2000" b="1" dirty="0" smtClean="0">
                <a:solidFill>
                  <a:schemeClr val="tx1"/>
                </a:solidFill>
                <a:latin typeface="Courier New" pitchFamily="49" charset="0"/>
                <a:cs typeface="Courier New" pitchFamily="49" charset="0"/>
              </a:rPr>
              <a:t>	if((</a:t>
            </a:r>
            <a:r>
              <a:rPr lang="en-US" sz="2000" b="1" dirty="0" err="1">
                <a:solidFill>
                  <a:schemeClr val="tx1"/>
                </a:solidFill>
                <a:latin typeface="Courier New" pitchFamily="49" charset="0"/>
                <a:cs typeface="Courier New" pitchFamily="49" charset="0"/>
              </a:rPr>
              <a:t>has_won</a:t>
            </a:r>
            <a:r>
              <a:rPr lang="en-US" sz="2000" b="1" dirty="0">
                <a:solidFill>
                  <a:schemeClr val="tx1"/>
                </a:solidFill>
                <a:latin typeface="Courier New" pitchFamily="49" charset="0"/>
                <a:cs typeface="Courier New" pitchFamily="49" charset="0"/>
              </a:rPr>
              <a:t>(player1</a:t>
            </a:r>
            <a:r>
              <a:rPr lang="en-US" sz="2000" b="1" dirty="0" smtClean="0">
                <a:solidFill>
                  <a:schemeClr val="tx1"/>
                </a:solidFill>
                <a:latin typeface="Courier New" pitchFamily="49" charset="0"/>
                <a:cs typeface="Courier New" pitchFamily="49" charset="0"/>
              </a:rPr>
              <a:t>) </a:t>
            </a:r>
            <a:r>
              <a:rPr lang="en-US" sz="2000" b="1" dirty="0">
                <a:solidFill>
                  <a:schemeClr val="tx1"/>
                </a:solidFill>
                <a:latin typeface="Courier New" pitchFamily="49" charset="0"/>
                <a:cs typeface="Courier New" pitchFamily="49" charset="0"/>
              </a:rPr>
              <a:t>|| </a:t>
            </a:r>
            <a:r>
              <a:rPr lang="en-US" sz="2000" b="1" dirty="0" smtClean="0">
                <a:solidFill>
                  <a:schemeClr val="tx1"/>
                </a:solidFill>
                <a:latin typeface="Courier New" pitchFamily="49" charset="0"/>
                <a:cs typeface="Courier New" pitchFamily="49" charset="0"/>
              </a:rPr>
              <a:t>(</a:t>
            </a:r>
            <a:r>
              <a:rPr lang="en-US" sz="2000" b="1" dirty="0" err="1" smtClean="0">
                <a:solidFill>
                  <a:schemeClr val="tx1"/>
                </a:solidFill>
                <a:latin typeface="Courier New" pitchFamily="49" charset="0"/>
                <a:cs typeface="Courier New" pitchFamily="49" charset="0"/>
              </a:rPr>
              <a:t>wants_to_quit</a:t>
            </a:r>
            <a:r>
              <a:rPr lang="en-US" sz="2000" b="1" dirty="0" smtClean="0">
                <a:solidFill>
                  <a:schemeClr val="tx1"/>
                </a:solidFill>
                <a:latin typeface="Courier New" pitchFamily="49" charset="0"/>
                <a:cs typeface="Courier New" pitchFamily="49" charset="0"/>
              </a:rPr>
              <a:t>(player1</a:t>
            </a:r>
            <a:r>
              <a:rPr lang="en-US" sz="2000" b="1" dirty="0">
                <a:solidFill>
                  <a:schemeClr val="tx1"/>
                </a:solidFill>
                <a:latin typeface="Courier New" pitchFamily="49" charset="0"/>
                <a:cs typeface="Courier New" pitchFamily="49" charset="0"/>
              </a:rPr>
              <a:t>) == TRUE</a:t>
            </a:r>
            <a:r>
              <a:rPr lang="en-US" sz="2000" b="1" dirty="0" smtClean="0">
                <a:solidFill>
                  <a:schemeClr val="tx1"/>
                </a:solidFill>
                <a:latin typeface="Courier New" pitchFamily="49" charset="0"/>
                <a:cs typeface="Courier New" pitchFamily="49" charset="0"/>
              </a:rPr>
              <a:t>)){</a:t>
            </a:r>
          </a:p>
          <a:p>
            <a:pPr marL="119048" indent="0">
              <a:buNone/>
            </a:pPr>
            <a:r>
              <a:rPr lang="en-US" sz="2000" b="1" dirty="0">
                <a:solidFill>
                  <a:schemeClr val="tx1"/>
                </a:solidFill>
                <a:latin typeface="Courier New" pitchFamily="49" charset="0"/>
                <a:cs typeface="Courier New" pitchFamily="49" charset="0"/>
              </a:rPr>
              <a:t>	</a:t>
            </a:r>
            <a:r>
              <a:rPr lang="en-US" sz="2000" b="1" dirty="0" smtClean="0">
                <a:solidFill>
                  <a:schemeClr val="tx1"/>
                </a:solidFill>
                <a:latin typeface="Courier New" pitchFamily="49" charset="0"/>
                <a:cs typeface="Courier New" pitchFamily="49" charset="0"/>
              </a:rPr>
              <a:t>		break;</a:t>
            </a:r>
          </a:p>
          <a:p>
            <a:pPr marL="119048" indent="0">
              <a:buNone/>
            </a:pPr>
            <a:r>
              <a:rPr lang="en-US" sz="2000" b="1" dirty="0">
                <a:solidFill>
                  <a:schemeClr val="tx1"/>
                </a:solidFill>
                <a:latin typeface="Courier New" pitchFamily="49" charset="0"/>
                <a:cs typeface="Courier New" pitchFamily="49" charset="0"/>
              </a:rPr>
              <a:t>	</a:t>
            </a:r>
            <a:r>
              <a:rPr lang="en-US" sz="2000" b="1" dirty="0" smtClean="0">
                <a:solidFill>
                  <a:schemeClr val="tx1"/>
                </a:solidFill>
                <a:latin typeface="Courier New" pitchFamily="49" charset="0"/>
                <a:cs typeface="Courier New" pitchFamily="49" charset="0"/>
              </a:rPr>
              <a:t>	} </a:t>
            </a:r>
            <a:endParaRPr lang="en-US" sz="2000" b="1" dirty="0">
              <a:solidFill>
                <a:schemeClr val="tx1"/>
              </a:solidFill>
              <a:latin typeface="Courier New" pitchFamily="49" charset="0"/>
              <a:cs typeface="Courier New" pitchFamily="49" charset="0"/>
            </a:endParaRPr>
          </a:p>
          <a:p>
            <a:pPr marL="119048" indent="0">
              <a:buNone/>
            </a:pPr>
            <a:r>
              <a:rPr lang="en-US" sz="2000" b="1" dirty="0">
                <a:solidFill>
                  <a:schemeClr val="tx1"/>
                </a:solidFill>
                <a:latin typeface="Courier New" pitchFamily="49" charset="0"/>
                <a:cs typeface="Courier New" pitchFamily="49" charset="0"/>
              </a:rPr>
              <a:t>     </a:t>
            </a:r>
            <a:r>
              <a:rPr lang="en-US" sz="2000" b="1" dirty="0" smtClean="0">
                <a:solidFill>
                  <a:schemeClr val="tx1"/>
                </a:solidFill>
                <a:latin typeface="Courier New" pitchFamily="49" charset="0"/>
                <a:cs typeface="Courier New" pitchFamily="49" charset="0"/>
              </a:rPr>
              <a:t>	</a:t>
            </a:r>
            <a:r>
              <a:rPr lang="en-US" sz="2000" b="1" dirty="0" err="1" smtClean="0">
                <a:solidFill>
                  <a:schemeClr val="tx1"/>
                </a:solidFill>
                <a:latin typeface="Courier New" pitchFamily="49" charset="0"/>
                <a:cs typeface="Courier New" pitchFamily="49" charset="0"/>
              </a:rPr>
              <a:t>take_turn</a:t>
            </a:r>
            <a:r>
              <a:rPr lang="en-US" sz="2000" b="1" dirty="0" smtClean="0">
                <a:solidFill>
                  <a:schemeClr val="tx1"/>
                </a:solidFill>
                <a:latin typeface="Courier New" pitchFamily="49" charset="0"/>
                <a:cs typeface="Courier New" pitchFamily="49" charset="0"/>
              </a:rPr>
              <a:t>(player2</a:t>
            </a:r>
            <a:r>
              <a:rPr lang="en-US" sz="2000" b="1" dirty="0">
                <a:solidFill>
                  <a:schemeClr val="tx1"/>
                </a:solidFill>
                <a:latin typeface="Courier New" pitchFamily="49" charset="0"/>
                <a:cs typeface="Courier New" pitchFamily="49" charset="0"/>
              </a:rPr>
              <a:t>); </a:t>
            </a:r>
            <a:endParaRPr lang="en-US" sz="2000" b="1" dirty="0" smtClean="0">
              <a:solidFill>
                <a:schemeClr val="tx1"/>
              </a:solidFill>
              <a:latin typeface="Courier New" pitchFamily="49" charset="0"/>
              <a:cs typeface="Courier New" pitchFamily="49" charset="0"/>
            </a:endParaRPr>
          </a:p>
          <a:p>
            <a:pPr marL="119048" indent="0">
              <a:buNone/>
            </a:pPr>
            <a:r>
              <a:rPr lang="en-US" sz="2000" b="1" dirty="0" smtClean="0">
                <a:solidFill>
                  <a:schemeClr val="tx1"/>
                </a:solidFill>
                <a:latin typeface="Courier New" pitchFamily="49" charset="0"/>
                <a:cs typeface="Courier New" pitchFamily="49" charset="0"/>
              </a:rPr>
              <a:t>	</a:t>
            </a:r>
            <a:r>
              <a:rPr lang="en-US" sz="2000" b="1" dirty="0" smtClean="0">
                <a:latin typeface="Courier New" pitchFamily="49" charset="0"/>
                <a:cs typeface="Courier New" pitchFamily="49" charset="0"/>
              </a:rPr>
              <a:t>if</a:t>
            </a:r>
            <a:r>
              <a:rPr lang="en-US" sz="2000" b="1" dirty="0">
                <a:latin typeface="Courier New" pitchFamily="49" charset="0"/>
                <a:cs typeface="Courier New" pitchFamily="49" charset="0"/>
              </a:rPr>
              <a:t>((</a:t>
            </a:r>
            <a:r>
              <a:rPr lang="en-US" sz="2000" b="1" dirty="0" err="1" smtClean="0">
                <a:latin typeface="Courier New" pitchFamily="49" charset="0"/>
                <a:cs typeface="Courier New" pitchFamily="49" charset="0"/>
              </a:rPr>
              <a:t>has_won</a:t>
            </a:r>
            <a:r>
              <a:rPr lang="en-US" sz="2000" b="1" dirty="0" smtClean="0">
                <a:latin typeface="Courier New" pitchFamily="49" charset="0"/>
                <a:cs typeface="Courier New" pitchFamily="49" charset="0"/>
              </a:rPr>
              <a:t>(player2) </a:t>
            </a:r>
            <a:r>
              <a:rPr lang="en-US" sz="2000" b="1" dirty="0">
                <a:latin typeface="Courier New" pitchFamily="49" charset="0"/>
                <a:cs typeface="Courier New" pitchFamily="49" charset="0"/>
              </a:rPr>
              <a:t>|| (</a:t>
            </a:r>
            <a:r>
              <a:rPr lang="en-US" sz="2000" b="1" dirty="0" err="1" smtClean="0">
                <a:latin typeface="Courier New" pitchFamily="49" charset="0"/>
                <a:cs typeface="Courier New" pitchFamily="49" charset="0"/>
              </a:rPr>
              <a:t>wants_to_quit</a:t>
            </a:r>
            <a:r>
              <a:rPr lang="en-US" sz="2000" b="1" dirty="0" smtClean="0">
                <a:latin typeface="Courier New" pitchFamily="49" charset="0"/>
                <a:cs typeface="Courier New" pitchFamily="49" charset="0"/>
              </a:rPr>
              <a:t>(player2) </a:t>
            </a:r>
            <a:r>
              <a:rPr lang="en-US" sz="2000" b="1" dirty="0">
                <a:latin typeface="Courier New" pitchFamily="49" charset="0"/>
                <a:cs typeface="Courier New" pitchFamily="49" charset="0"/>
              </a:rPr>
              <a:t>== TRUE)){ </a:t>
            </a:r>
            <a:r>
              <a:rPr lang="en-US" sz="2000" b="1" dirty="0">
                <a:solidFill>
                  <a:schemeClr val="tx1"/>
                </a:solidFill>
                <a:latin typeface="Courier New" pitchFamily="49" charset="0"/>
                <a:cs typeface="Courier New" pitchFamily="49" charset="0"/>
              </a:rPr>
              <a:t>		</a:t>
            </a:r>
            <a:r>
              <a:rPr lang="en-US" sz="2000" b="1" dirty="0" smtClean="0">
                <a:solidFill>
                  <a:schemeClr val="tx1"/>
                </a:solidFill>
                <a:latin typeface="Courier New" pitchFamily="49" charset="0"/>
                <a:cs typeface="Courier New" pitchFamily="49" charset="0"/>
              </a:rPr>
              <a:t>	break;</a:t>
            </a:r>
          </a:p>
          <a:p>
            <a:pPr marL="119048" indent="0">
              <a:buNone/>
            </a:pPr>
            <a:r>
              <a:rPr lang="en-US" sz="2000" b="1" dirty="0">
                <a:solidFill>
                  <a:schemeClr val="tx1"/>
                </a:solidFill>
                <a:latin typeface="Courier New" pitchFamily="49" charset="0"/>
                <a:cs typeface="Courier New" pitchFamily="49" charset="0"/>
              </a:rPr>
              <a:t>	</a:t>
            </a:r>
            <a:r>
              <a:rPr lang="en-US" sz="2000" b="1" dirty="0" smtClean="0">
                <a:solidFill>
                  <a:schemeClr val="tx1"/>
                </a:solidFill>
                <a:latin typeface="Courier New" pitchFamily="49" charset="0"/>
                <a:cs typeface="Courier New" pitchFamily="49" charset="0"/>
              </a:rPr>
              <a:t>	}</a:t>
            </a:r>
            <a:endParaRPr lang="en-US" sz="2000" b="1" dirty="0">
              <a:solidFill>
                <a:schemeClr val="tx1"/>
              </a:solidFill>
              <a:latin typeface="Courier New" pitchFamily="49" charset="0"/>
              <a:cs typeface="Courier New" pitchFamily="49" charset="0"/>
            </a:endParaRPr>
          </a:p>
          <a:p>
            <a:pPr marL="119048" indent="0">
              <a:buNone/>
            </a:pPr>
            <a:endParaRPr lang="en-US" sz="2000" b="1" dirty="0" smtClean="0">
              <a:solidFill>
                <a:schemeClr val="tx1"/>
              </a:solidFill>
              <a:latin typeface="Courier New" pitchFamily="49" charset="0"/>
              <a:cs typeface="Courier New" pitchFamily="49" charset="0"/>
            </a:endParaRPr>
          </a:p>
          <a:p>
            <a:pPr marL="119048" indent="0">
              <a:buNone/>
            </a:pPr>
            <a:r>
              <a:rPr lang="en-US" sz="2000" b="1" dirty="0" smtClean="0">
                <a:solidFill>
                  <a:schemeClr val="tx1"/>
                </a:solidFill>
                <a:latin typeface="Courier New" pitchFamily="49" charset="0"/>
                <a:cs typeface="Courier New" pitchFamily="49" charset="0"/>
              </a:rPr>
              <a:t>}</a:t>
            </a:r>
            <a:r>
              <a:rPr lang="en-US" sz="2400" b="1" dirty="0">
                <a:solidFill>
                  <a:schemeClr val="tx1"/>
                </a:solidFill>
                <a:latin typeface="Courier New" pitchFamily="49" charset="0"/>
                <a:cs typeface="Courier New" pitchFamily="49" charset="0"/>
              </a:rPr>
              <a:t>	</a:t>
            </a:r>
          </a:p>
        </p:txBody>
      </p:sp>
      <p:sp>
        <p:nvSpPr>
          <p:cNvPr id="2" name="Title 1"/>
          <p:cNvSpPr>
            <a:spLocks noGrp="1"/>
          </p:cNvSpPr>
          <p:nvPr>
            <p:ph type="title"/>
          </p:nvPr>
        </p:nvSpPr>
        <p:spPr/>
        <p:txBody>
          <a:bodyPr/>
          <a:lstStyle/>
          <a:p>
            <a:r>
              <a:rPr lang="en-US" dirty="0" smtClean="0"/>
              <a:t>Break Example</a:t>
            </a:r>
            <a:endParaRPr lang="en-US" dirty="0"/>
          </a:p>
        </p:txBody>
      </p:sp>
    </p:spTree>
    <p:extLst>
      <p:ext uri="{BB962C8B-B14F-4D97-AF65-F5344CB8AC3E}">
        <p14:creationId xmlns:p14="http://schemas.microsoft.com/office/powerpoint/2010/main" val="21755777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p:txBody>
          <a:bodyPr>
            <a:normAutofit/>
          </a:bodyPr>
          <a:lstStyle/>
          <a:p>
            <a:pPr marL="119048" indent="0">
              <a:buNone/>
            </a:pPr>
            <a:r>
              <a:rPr lang="en-US" sz="2400" b="1" dirty="0">
                <a:latin typeface="Courier New" pitchFamily="49" charset="0"/>
                <a:cs typeface="Courier New" pitchFamily="49" charset="0"/>
              </a:rPr>
              <a:t>#include &lt;</a:t>
            </a:r>
            <a:r>
              <a:rPr lang="en-US" sz="2400" b="1" dirty="0" err="1">
                <a:latin typeface="Courier New" pitchFamily="49" charset="0"/>
                <a:cs typeface="Courier New" pitchFamily="49" charset="0"/>
              </a:rPr>
              <a:t>stdio.h</a:t>
            </a:r>
            <a:r>
              <a:rPr lang="en-US" sz="2400" b="1" dirty="0">
                <a:latin typeface="Courier New" pitchFamily="49" charset="0"/>
                <a:cs typeface="Courier New" pitchFamily="49" charset="0"/>
              </a:rPr>
              <a:t>&gt; </a:t>
            </a:r>
          </a:p>
          <a:p>
            <a:pPr marL="119048" indent="0">
              <a:buNone/>
            </a:pP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main() </a:t>
            </a:r>
          </a:p>
          <a:p>
            <a:pPr marL="119048" indent="0">
              <a:buNone/>
            </a:pPr>
            <a:r>
              <a:rPr lang="en-US" sz="2400" b="1" dirty="0">
                <a:latin typeface="Courier New" pitchFamily="49" charset="0"/>
                <a:cs typeface="Courier New" pitchFamily="49" charset="0"/>
              </a:rPr>
              <a:t>{   </a:t>
            </a:r>
            <a:r>
              <a:rPr lang="en-US" sz="2400" b="1" dirty="0" err="1" smtClean="0">
                <a:latin typeface="Courier New" pitchFamily="49" charset="0"/>
                <a:cs typeface="Courier New" pitchFamily="49" charset="0"/>
              </a:rPr>
              <a:t>int</a:t>
            </a:r>
            <a:r>
              <a:rPr lang="en-US" sz="2400" b="1" dirty="0" smtClean="0">
                <a:latin typeface="Courier New" pitchFamily="49" charset="0"/>
                <a:cs typeface="Courier New" pitchFamily="49" charset="0"/>
              </a:rPr>
              <a:t>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 0;</a:t>
            </a:r>
          </a:p>
          <a:p>
            <a:pPr marL="119048" indent="0">
              <a:buNone/>
            </a:pPr>
            <a:r>
              <a:rPr lang="en-US" sz="2400" b="1" dirty="0">
                <a:latin typeface="Courier New" pitchFamily="49" charset="0"/>
                <a:cs typeface="Courier New" pitchFamily="49" charset="0"/>
              </a:rPr>
              <a:t>    for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&lt;= 10;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a:t>
            </a:r>
          </a:p>
          <a:p>
            <a:pPr marL="119048" indent="0">
              <a:buNone/>
            </a:pPr>
            <a:r>
              <a:rPr lang="en-US" sz="2400" b="1" dirty="0" smtClean="0">
                <a:latin typeface="Courier New" pitchFamily="49" charset="0"/>
                <a:cs typeface="Courier New" pitchFamily="49" charset="0"/>
              </a:rPr>
              <a:t>        </a:t>
            </a:r>
            <a:r>
              <a:rPr lang="en-US" sz="2400" b="1" dirty="0">
                <a:latin typeface="Courier New" pitchFamily="49" charset="0"/>
                <a:cs typeface="Courier New" pitchFamily="49" charset="0"/>
              </a:rPr>
              <a:t>if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 2 == 1) { /* don't print it */</a:t>
            </a:r>
          </a:p>
          <a:p>
            <a:pPr marL="119048" indent="0">
              <a:buNone/>
            </a:pPr>
            <a:r>
              <a:rPr lang="en-US" sz="2400" b="1" dirty="0">
                <a:latin typeface="Courier New" pitchFamily="49" charset="0"/>
                <a:cs typeface="Courier New" pitchFamily="49" charset="0"/>
              </a:rPr>
              <a:t>            continue; </a:t>
            </a:r>
          </a:p>
          <a:p>
            <a:pPr marL="119048" indent="0">
              <a:buNone/>
            </a:pPr>
            <a:r>
              <a:rPr lang="en-US" sz="2400" b="1" dirty="0">
                <a:latin typeface="Courier New" pitchFamily="49" charset="0"/>
                <a:cs typeface="Courier New" pitchFamily="49" charset="0"/>
              </a:rPr>
              <a:t>        } else</a:t>
            </a:r>
          </a:p>
          <a:p>
            <a:pPr marL="119048" indent="0">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("%d\n", </a:t>
            </a:r>
            <a:r>
              <a:rPr lang="en-US" sz="2400" b="1" dirty="0" err="1">
                <a:latin typeface="Courier New" pitchFamily="49" charset="0"/>
                <a:cs typeface="Courier New" pitchFamily="49" charset="0"/>
              </a:rPr>
              <a:t>i</a:t>
            </a:r>
            <a:r>
              <a:rPr lang="en-US" sz="2400" b="1" dirty="0" smtClean="0">
                <a:latin typeface="Courier New" pitchFamily="49" charset="0"/>
                <a:cs typeface="Courier New" pitchFamily="49" charset="0"/>
              </a:rPr>
              <a:t>);       </a:t>
            </a:r>
            <a:endParaRPr lang="en-US" sz="2400" b="1" dirty="0">
              <a:latin typeface="Courier New" pitchFamily="49" charset="0"/>
              <a:cs typeface="Courier New" pitchFamily="49" charset="0"/>
            </a:endParaRPr>
          </a:p>
          <a:p>
            <a:pPr marL="119048" indent="0">
              <a:buNone/>
            </a:pPr>
            <a:r>
              <a:rPr lang="en-US" sz="2400" b="1" dirty="0">
                <a:latin typeface="Courier New" pitchFamily="49" charset="0"/>
                <a:cs typeface="Courier New" pitchFamily="49" charset="0"/>
              </a:rPr>
              <a:t>    }</a:t>
            </a:r>
          </a:p>
          <a:p>
            <a:pPr marL="119048" indent="0">
              <a:buNone/>
            </a:pPr>
            <a:r>
              <a:rPr lang="en-US" sz="2400" b="1" dirty="0">
                <a:latin typeface="Courier New" pitchFamily="49" charset="0"/>
                <a:cs typeface="Courier New" pitchFamily="49" charset="0"/>
              </a:rPr>
              <a:t>	  return 0;   </a:t>
            </a:r>
          </a:p>
          <a:p>
            <a:pPr marL="119048" indent="0">
              <a:buNone/>
            </a:pPr>
            <a:r>
              <a:rPr lang="en-US" sz="2400" b="1" dirty="0">
                <a:latin typeface="Courier New" pitchFamily="49" charset="0"/>
                <a:cs typeface="Courier New" pitchFamily="49" charset="0"/>
              </a:rPr>
              <a:t>} </a:t>
            </a:r>
            <a:endParaRPr lang="en-US" sz="2400" dirty="0">
              <a:solidFill>
                <a:schemeClr val="tx1"/>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Continue Example</a:t>
            </a:r>
            <a:endParaRPr lang="en-US" dirty="0"/>
          </a:p>
        </p:txBody>
      </p:sp>
    </p:spTree>
    <p:extLst>
      <p:ext uri="{BB962C8B-B14F-4D97-AF65-F5344CB8AC3E}">
        <p14:creationId xmlns:p14="http://schemas.microsoft.com/office/powerpoint/2010/main" val="36038387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a:xfrm>
            <a:off x="468312" y="1417637"/>
            <a:ext cx="9144000" cy="5334000"/>
          </a:xfrm>
        </p:spPr>
        <p:txBody>
          <a:bodyPr>
            <a:normAutofit fontScale="55000" lnSpcReduction="20000"/>
          </a:bodyPr>
          <a:lstStyle/>
          <a:p>
            <a:pPr marL="119048" indent="0">
              <a:buNone/>
            </a:pPr>
            <a:r>
              <a:rPr lang="en-US" b="1" dirty="0">
                <a:solidFill>
                  <a:schemeClr val="tx1"/>
                </a:solidFill>
                <a:latin typeface="Courier New" pitchFamily="49" charset="0"/>
                <a:cs typeface="Courier New" pitchFamily="49" charset="0"/>
              </a:rPr>
              <a:t>#include &lt;</a:t>
            </a:r>
            <a:r>
              <a:rPr lang="en-US" b="1" dirty="0" err="1">
                <a:solidFill>
                  <a:schemeClr val="tx1"/>
                </a:solidFill>
                <a:latin typeface="Courier New" pitchFamily="49" charset="0"/>
                <a:cs typeface="Courier New" pitchFamily="49" charset="0"/>
              </a:rPr>
              <a:t>stdio.h</a:t>
            </a:r>
            <a:r>
              <a:rPr lang="en-US" b="1" dirty="0">
                <a:solidFill>
                  <a:schemeClr val="tx1"/>
                </a:solidFill>
                <a:latin typeface="Courier New" pitchFamily="49" charset="0"/>
                <a:cs typeface="Courier New" pitchFamily="49" charset="0"/>
              </a:rPr>
              <a:t>&gt; </a:t>
            </a:r>
          </a:p>
          <a:p>
            <a:pPr marL="119048" indent="0">
              <a:buNone/>
            </a:pPr>
            <a:r>
              <a:rPr lang="en-US" b="1" dirty="0" err="1">
                <a:solidFill>
                  <a:schemeClr val="tx1"/>
                </a:solidFill>
                <a:latin typeface="Courier New" pitchFamily="49" charset="0"/>
                <a:cs typeface="Courier New" pitchFamily="49" charset="0"/>
              </a:rPr>
              <a:t>int</a:t>
            </a:r>
            <a:r>
              <a:rPr lang="en-US" b="1" dirty="0">
                <a:solidFill>
                  <a:schemeClr val="tx1"/>
                </a:solidFill>
                <a:latin typeface="Courier New" pitchFamily="49" charset="0"/>
                <a:cs typeface="Courier New" pitchFamily="49" charset="0"/>
              </a:rPr>
              <a:t> main() { </a:t>
            </a:r>
          </a:p>
          <a:p>
            <a:pPr marL="119048" indent="0">
              <a:buNone/>
            </a:pP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int</a:t>
            </a: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i</a:t>
            </a:r>
            <a:r>
              <a:rPr lang="en-US" b="1" dirty="0">
                <a:solidFill>
                  <a:schemeClr val="tx1"/>
                </a:solidFill>
                <a:latin typeface="Courier New" pitchFamily="49" charset="0"/>
                <a:cs typeface="Courier New" pitchFamily="49" charset="0"/>
              </a:rPr>
              <a:t>, j; </a:t>
            </a:r>
          </a:p>
          <a:p>
            <a:pPr marL="119048" indent="0">
              <a:buNone/>
            </a:pPr>
            <a:r>
              <a:rPr lang="en-US" b="1" dirty="0">
                <a:solidFill>
                  <a:schemeClr val="tx1"/>
                </a:solidFill>
                <a:latin typeface="Courier New" pitchFamily="49" charset="0"/>
                <a:cs typeface="Courier New" pitchFamily="49" charset="0"/>
              </a:rPr>
              <a:t>     for ( </a:t>
            </a:r>
            <a:r>
              <a:rPr lang="en-US" b="1" dirty="0" err="1">
                <a:solidFill>
                  <a:schemeClr val="tx1"/>
                </a:solidFill>
                <a:latin typeface="Courier New" pitchFamily="49" charset="0"/>
                <a:cs typeface="Courier New" pitchFamily="49" charset="0"/>
              </a:rPr>
              <a:t>i</a:t>
            </a:r>
            <a:r>
              <a:rPr lang="en-US" b="1" dirty="0">
                <a:solidFill>
                  <a:schemeClr val="tx1"/>
                </a:solidFill>
                <a:latin typeface="Courier New" pitchFamily="49" charset="0"/>
                <a:cs typeface="Courier New" pitchFamily="49" charset="0"/>
              </a:rPr>
              <a:t> = 0; </a:t>
            </a:r>
            <a:r>
              <a:rPr lang="en-US" b="1" dirty="0" err="1">
                <a:solidFill>
                  <a:schemeClr val="tx1"/>
                </a:solidFill>
                <a:latin typeface="Courier New" pitchFamily="49" charset="0"/>
                <a:cs typeface="Courier New" pitchFamily="49" charset="0"/>
              </a:rPr>
              <a:t>i</a:t>
            </a:r>
            <a:r>
              <a:rPr lang="en-US" b="1" dirty="0">
                <a:solidFill>
                  <a:schemeClr val="tx1"/>
                </a:solidFill>
                <a:latin typeface="Courier New" pitchFamily="49" charset="0"/>
                <a:cs typeface="Courier New" pitchFamily="49" charset="0"/>
              </a:rPr>
              <a:t> &lt; 10; </a:t>
            </a:r>
            <a:r>
              <a:rPr lang="en-US" b="1" dirty="0" err="1">
                <a:solidFill>
                  <a:schemeClr val="tx1"/>
                </a:solidFill>
                <a:latin typeface="Courier New" pitchFamily="49" charset="0"/>
                <a:cs typeface="Courier New" pitchFamily="49" charset="0"/>
              </a:rPr>
              <a:t>i</a:t>
            </a:r>
            <a:r>
              <a:rPr lang="en-US" b="1" dirty="0">
                <a:solidFill>
                  <a:schemeClr val="tx1"/>
                </a:solidFill>
                <a:latin typeface="Courier New" pitchFamily="49" charset="0"/>
                <a:cs typeface="Courier New" pitchFamily="49" charset="0"/>
              </a:rPr>
              <a:t>++ ) </a:t>
            </a:r>
          </a:p>
          <a:p>
            <a:pPr marL="119048" indent="0">
              <a:buNone/>
            </a:pPr>
            <a:r>
              <a:rPr lang="en-US" b="1" dirty="0">
                <a:solidFill>
                  <a:schemeClr val="tx1"/>
                </a:solidFill>
                <a:latin typeface="Courier New" pitchFamily="49" charset="0"/>
                <a:cs typeface="Courier New" pitchFamily="49" charset="0"/>
              </a:rPr>
              <a:t>     { </a:t>
            </a:r>
          </a:p>
          <a:p>
            <a:pPr marL="119048" indent="0">
              <a:buNone/>
            </a:pPr>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	</a:t>
            </a:r>
            <a:r>
              <a:rPr lang="en-US" b="1" dirty="0" err="1" smtClean="0">
                <a:solidFill>
                  <a:schemeClr val="tx1"/>
                </a:solidFill>
                <a:latin typeface="Courier New" pitchFamily="49" charset="0"/>
                <a:cs typeface="Courier New" pitchFamily="49" charset="0"/>
              </a:rPr>
              <a:t>printf</a:t>
            </a:r>
            <a:r>
              <a:rPr lang="en-US" b="1" dirty="0" smtClean="0">
                <a:solidFill>
                  <a:schemeClr val="tx1"/>
                </a:solidFill>
                <a:latin typeface="Courier New" pitchFamily="49" charset="0"/>
                <a:cs typeface="Courier New" pitchFamily="49" charset="0"/>
              </a:rPr>
              <a:t>("</a:t>
            </a:r>
            <a:r>
              <a:rPr lang="en-US" b="1" dirty="0">
                <a:solidFill>
                  <a:schemeClr val="tx1"/>
                </a:solidFill>
                <a:latin typeface="Courier New" pitchFamily="49" charset="0"/>
                <a:cs typeface="Courier New" pitchFamily="49" charset="0"/>
              </a:rPr>
              <a:t>Outer </a:t>
            </a:r>
            <a:r>
              <a:rPr lang="en-US" b="1" dirty="0" smtClean="0">
                <a:solidFill>
                  <a:schemeClr val="tx1"/>
                </a:solidFill>
                <a:latin typeface="Courier New" pitchFamily="49" charset="0"/>
                <a:cs typeface="Courier New" pitchFamily="49" charset="0"/>
              </a:rPr>
              <a:t>loop. </a:t>
            </a:r>
            <a:r>
              <a:rPr lang="en-US" b="1" dirty="0" err="1" smtClean="0">
                <a:solidFill>
                  <a:schemeClr val="tx1"/>
                </a:solidFill>
                <a:latin typeface="Courier New" pitchFamily="49" charset="0"/>
                <a:cs typeface="Courier New" pitchFamily="49" charset="0"/>
              </a:rPr>
              <a:t>i</a:t>
            </a:r>
            <a:r>
              <a:rPr lang="en-US" b="1" dirty="0" smtClean="0">
                <a:solidFill>
                  <a:schemeClr val="tx1"/>
                </a:solidFill>
                <a:latin typeface="Courier New" pitchFamily="49" charset="0"/>
                <a:cs typeface="Courier New" pitchFamily="49" charset="0"/>
              </a:rPr>
              <a:t> = %</a:t>
            </a:r>
            <a:r>
              <a:rPr lang="en-US" b="1" dirty="0">
                <a:solidFill>
                  <a:schemeClr val="tx1"/>
                </a:solidFill>
                <a:latin typeface="Courier New" pitchFamily="49" charset="0"/>
                <a:cs typeface="Courier New" pitchFamily="49" charset="0"/>
              </a:rPr>
              <a:t>d\n</a:t>
            </a:r>
            <a:r>
              <a:rPr lang="en-US" b="1" dirty="0" smtClean="0">
                <a:solidFill>
                  <a:schemeClr val="tx1"/>
                </a:solidFill>
                <a:latin typeface="Courier New" pitchFamily="49" charset="0"/>
                <a:cs typeface="Courier New" pitchFamily="49" charset="0"/>
              </a:rPr>
              <a:t>",</a:t>
            </a:r>
            <a:r>
              <a:rPr lang="en-US" b="1" dirty="0" err="1" smtClean="0">
                <a:solidFill>
                  <a:schemeClr val="tx1"/>
                </a:solidFill>
                <a:latin typeface="Courier New" pitchFamily="49" charset="0"/>
                <a:cs typeface="Courier New" pitchFamily="49" charset="0"/>
              </a:rPr>
              <a:t>i</a:t>
            </a:r>
            <a:r>
              <a:rPr lang="en-US" b="1" dirty="0" smtClean="0">
                <a:solidFill>
                  <a:schemeClr val="tx1"/>
                </a:solidFill>
                <a:latin typeface="Courier New" pitchFamily="49" charset="0"/>
                <a:cs typeface="Courier New" pitchFamily="49" charset="0"/>
              </a:rPr>
              <a:t>); </a:t>
            </a:r>
            <a:endParaRPr lang="en-US" b="1" dirty="0">
              <a:solidFill>
                <a:schemeClr val="tx1"/>
              </a:solidFill>
              <a:latin typeface="Courier New" pitchFamily="49" charset="0"/>
              <a:cs typeface="Courier New" pitchFamily="49" charset="0"/>
            </a:endParaRPr>
          </a:p>
          <a:p>
            <a:pPr marL="119048" indent="0">
              <a:buNone/>
            </a:pPr>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	for </a:t>
            </a:r>
            <a:r>
              <a:rPr lang="en-US" b="1" dirty="0">
                <a:solidFill>
                  <a:schemeClr val="tx1"/>
                </a:solidFill>
                <a:latin typeface="Courier New" pitchFamily="49" charset="0"/>
                <a:cs typeface="Courier New" pitchFamily="49" charset="0"/>
              </a:rPr>
              <a:t>( j = 0; j &lt; 3; j++ ) </a:t>
            </a:r>
          </a:p>
          <a:p>
            <a:pPr marL="119048" indent="0">
              <a:buNone/>
            </a:pPr>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	{ </a:t>
            </a:r>
            <a:endParaRPr lang="en-US" b="1" dirty="0">
              <a:solidFill>
                <a:schemeClr val="tx1"/>
              </a:solidFill>
              <a:latin typeface="Courier New" pitchFamily="49" charset="0"/>
              <a:cs typeface="Courier New" pitchFamily="49" charset="0"/>
            </a:endParaRPr>
          </a:p>
          <a:p>
            <a:pPr marL="119048" indent="0">
              <a:buNone/>
            </a:pPr>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	</a:t>
            </a:r>
            <a:r>
              <a:rPr lang="en-US" b="1" dirty="0" err="1" smtClean="0">
                <a:solidFill>
                  <a:schemeClr val="tx1"/>
                </a:solidFill>
                <a:latin typeface="Courier New" pitchFamily="49" charset="0"/>
                <a:cs typeface="Courier New" pitchFamily="49" charset="0"/>
              </a:rPr>
              <a:t>printf</a:t>
            </a:r>
            <a:r>
              <a:rPr lang="en-US" b="1" dirty="0" smtClean="0">
                <a:solidFill>
                  <a:schemeClr val="tx1"/>
                </a:solidFill>
                <a:latin typeface="Courier New" pitchFamily="49" charset="0"/>
                <a:cs typeface="Courier New" pitchFamily="49" charset="0"/>
              </a:rPr>
              <a:t>("Inner loop. j </a:t>
            </a:r>
            <a:r>
              <a:rPr lang="en-US" b="1" dirty="0">
                <a:solidFill>
                  <a:schemeClr val="tx1"/>
                </a:solidFill>
                <a:latin typeface="Courier New" pitchFamily="49" charset="0"/>
                <a:cs typeface="Courier New" pitchFamily="49" charset="0"/>
              </a:rPr>
              <a:t>= %d\</a:t>
            </a:r>
            <a:r>
              <a:rPr lang="en-US" b="1" dirty="0" err="1">
                <a:solidFill>
                  <a:schemeClr val="tx1"/>
                </a:solidFill>
                <a:latin typeface="Courier New" pitchFamily="49" charset="0"/>
                <a:cs typeface="Courier New" pitchFamily="49" charset="0"/>
              </a:rPr>
              <a:t>n</a:t>
            </a:r>
            <a:r>
              <a:rPr lang="en-US" b="1" dirty="0" err="1" smtClean="0">
                <a:solidFill>
                  <a:schemeClr val="tx1"/>
                </a:solidFill>
                <a:latin typeface="Courier New" pitchFamily="49" charset="0"/>
                <a:cs typeface="Courier New" pitchFamily="49" charset="0"/>
              </a:rPr>
              <a:t>",j</a:t>
            </a:r>
            <a:r>
              <a:rPr lang="en-US" b="1" dirty="0" smtClean="0">
                <a:solidFill>
                  <a:schemeClr val="tx1"/>
                </a:solidFill>
                <a:latin typeface="Courier New" pitchFamily="49" charset="0"/>
                <a:cs typeface="Courier New" pitchFamily="49" charset="0"/>
              </a:rPr>
              <a:t>); </a:t>
            </a:r>
            <a:endParaRPr lang="en-US" b="1" dirty="0">
              <a:solidFill>
                <a:schemeClr val="tx1"/>
              </a:solidFill>
              <a:latin typeface="Courier New" pitchFamily="49" charset="0"/>
              <a:cs typeface="Courier New" pitchFamily="49" charset="0"/>
            </a:endParaRPr>
          </a:p>
          <a:p>
            <a:pPr marL="119048" indent="0">
              <a:buNone/>
            </a:pPr>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	if </a:t>
            </a: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i</a:t>
            </a:r>
            <a:r>
              <a:rPr lang="en-US" b="1" dirty="0">
                <a:solidFill>
                  <a:schemeClr val="tx1"/>
                </a:solidFill>
                <a:latin typeface="Courier New" pitchFamily="49" charset="0"/>
                <a:cs typeface="Courier New" pitchFamily="49" charset="0"/>
              </a:rPr>
              <a:t> == </a:t>
            </a:r>
            <a:r>
              <a:rPr lang="en-US" b="1" dirty="0" smtClean="0">
                <a:solidFill>
                  <a:schemeClr val="tx1"/>
                </a:solidFill>
                <a:latin typeface="Courier New" pitchFamily="49" charset="0"/>
                <a:cs typeface="Courier New" pitchFamily="49" charset="0"/>
              </a:rPr>
              <a:t>1 </a:t>
            </a:r>
            <a:r>
              <a:rPr lang="en-US" b="1" dirty="0">
                <a:solidFill>
                  <a:schemeClr val="tx1"/>
                </a:solidFill>
                <a:latin typeface="Courier New" pitchFamily="49" charset="0"/>
                <a:cs typeface="Courier New" pitchFamily="49" charset="0"/>
              </a:rPr>
              <a:t>) </a:t>
            </a:r>
          </a:p>
          <a:p>
            <a:pPr marL="119048" indent="0">
              <a:buNone/>
            </a:pPr>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	</a:t>
            </a:r>
            <a:r>
              <a:rPr lang="en-US" b="1" dirty="0" err="1" smtClean="0">
                <a:solidFill>
                  <a:schemeClr val="tx1"/>
                </a:solidFill>
                <a:latin typeface="Courier New" pitchFamily="49" charset="0"/>
                <a:cs typeface="Courier New" pitchFamily="49" charset="0"/>
              </a:rPr>
              <a:t>goto</a:t>
            </a:r>
            <a:r>
              <a:rPr lang="en-US" b="1" dirty="0" smtClean="0">
                <a:solidFill>
                  <a:schemeClr val="tx1"/>
                </a:solidFill>
                <a:latin typeface="Courier New" pitchFamily="49" charset="0"/>
                <a:cs typeface="Courier New" pitchFamily="49" charset="0"/>
              </a:rPr>
              <a:t> </a:t>
            </a:r>
            <a:r>
              <a:rPr lang="en-US" b="1" dirty="0">
                <a:solidFill>
                  <a:schemeClr val="tx1"/>
                </a:solidFill>
                <a:latin typeface="Courier New" pitchFamily="49" charset="0"/>
                <a:cs typeface="Courier New" pitchFamily="49" charset="0"/>
              </a:rPr>
              <a:t>stop; </a:t>
            </a:r>
          </a:p>
          <a:p>
            <a:pPr marL="119048" indent="0">
              <a:buNone/>
            </a:pPr>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	} </a:t>
            </a:r>
            <a:endParaRPr lang="en-US" b="1" dirty="0">
              <a:solidFill>
                <a:schemeClr val="tx1"/>
              </a:solidFill>
              <a:latin typeface="Courier New" pitchFamily="49" charset="0"/>
              <a:cs typeface="Courier New" pitchFamily="49" charset="0"/>
            </a:endParaRPr>
          </a:p>
          <a:p>
            <a:pPr marL="119048" indent="0">
              <a:buNone/>
            </a:pPr>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	} </a:t>
            </a:r>
            <a:endParaRPr lang="en-US" b="1" dirty="0">
              <a:solidFill>
                <a:schemeClr val="tx1"/>
              </a:solidFill>
              <a:latin typeface="Courier New" pitchFamily="49" charset="0"/>
              <a:cs typeface="Courier New" pitchFamily="49" charset="0"/>
            </a:endParaRPr>
          </a:p>
          <a:p>
            <a:pPr marL="119048" indent="0">
              <a:buNone/>
            </a:pPr>
            <a:r>
              <a:rPr lang="en-US" b="1" dirty="0">
                <a:solidFill>
                  <a:schemeClr val="tx1"/>
                </a:solidFill>
                <a:latin typeface="Courier New" pitchFamily="49" charset="0"/>
                <a:cs typeface="Courier New" pitchFamily="49" charset="0"/>
              </a:rPr>
              <a:t>     /* This message does not print: */       </a:t>
            </a:r>
          </a:p>
          <a:p>
            <a:pPr marL="119048" indent="0">
              <a:buNone/>
            </a:pPr>
            <a:r>
              <a:rPr lang="en-US" b="1" dirty="0">
                <a:solidFill>
                  <a:schemeClr val="tx1"/>
                </a:solidFill>
                <a:latin typeface="Courier New" pitchFamily="49" charset="0"/>
                <a:cs typeface="Courier New" pitchFamily="49" charset="0"/>
              </a:rPr>
              <a:t>     </a:t>
            </a:r>
            <a:r>
              <a:rPr lang="en-US" b="1" dirty="0" err="1" smtClean="0">
                <a:solidFill>
                  <a:schemeClr val="tx1"/>
                </a:solidFill>
                <a:latin typeface="Courier New" pitchFamily="49" charset="0"/>
                <a:cs typeface="Courier New" pitchFamily="49" charset="0"/>
              </a:rPr>
              <a:t>printf</a:t>
            </a:r>
            <a:r>
              <a:rPr lang="en-US" b="1" dirty="0" smtClean="0">
                <a:solidFill>
                  <a:schemeClr val="tx1"/>
                </a:solidFill>
                <a:latin typeface="Courier New" pitchFamily="49" charset="0"/>
                <a:cs typeface="Courier New" pitchFamily="49" charset="0"/>
              </a:rPr>
              <a:t>("</a:t>
            </a:r>
            <a:r>
              <a:rPr lang="en-US" b="1" dirty="0">
                <a:solidFill>
                  <a:schemeClr val="tx1"/>
                </a:solidFill>
                <a:latin typeface="Courier New" pitchFamily="49" charset="0"/>
                <a:cs typeface="Courier New" pitchFamily="49" charset="0"/>
              </a:rPr>
              <a:t>Loop exited. </a:t>
            </a:r>
            <a:r>
              <a:rPr lang="en-US" b="1" dirty="0" err="1">
                <a:solidFill>
                  <a:schemeClr val="tx1"/>
                </a:solidFill>
                <a:latin typeface="Courier New" pitchFamily="49" charset="0"/>
                <a:cs typeface="Courier New" pitchFamily="49" charset="0"/>
              </a:rPr>
              <a:t>i</a:t>
            </a:r>
            <a:r>
              <a:rPr lang="en-US" b="1" dirty="0">
                <a:solidFill>
                  <a:schemeClr val="tx1"/>
                </a:solidFill>
                <a:latin typeface="Courier New" pitchFamily="49" charset="0"/>
                <a:cs typeface="Courier New" pitchFamily="49" charset="0"/>
              </a:rPr>
              <a:t> = %d\n", </a:t>
            </a:r>
            <a:r>
              <a:rPr lang="en-US" b="1" dirty="0" err="1">
                <a:solidFill>
                  <a:schemeClr val="tx1"/>
                </a:solidFill>
                <a:latin typeface="Courier New" pitchFamily="49" charset="0"/>
                <a:cs typeface="Courier New" pitchFamily="49" charset="0"/>
              </a:rPr>
              <a:t>i</a:t>
            </a:r>
            <a:r>
              <a:rPr lang="en-US" b="1" dirty="0">
                <a:solidFill>
                  <a:schemeClr val="tx1"/>
                </a:solidFill>
                <a:latin typeface="Courier New" pitchFamily="49" charset="0"/>
                <a:cs typeface="Courier New" pitchFamily="49" charset="0"/>
              </a:rPr>
              <a:t> ); </a:t>
            </a:r>
          </a:p>
          <a:p>
            <a:pPr marL="119048" indent="0">
              <a:buNone/>
            </a:pPr>
            <a:r>
              <a:rPr lang="en-US" b="1" dirty="0" smtClean="0">
                <a:solidFill>
                  <a:schemeClr val="tx1"/>
                </a:solidFill>
                <a:latin typeface="Courier New" pitchFamily="49" charset="0"/>
                <a:cs typeface="Courier New" pitchFamily="49" charset="0"/>
              </a:rPr>
              <a:t>  stop: </a:t>
            </a:r>
          </a:p>
          <a:p>
            <a:pPr marL="119048" indent="0">
              <a:buNone/>
            </a:pPr>
            <a:r>
              <a:rPr lang="en-US" b="1" dirty="0">
                <a:solidFill>
                  <a:schemeClr val="tx1"/>
                </a:solidFill>
                <a:latin typeface="Courier New" pitchFamily="49" charset="0"/>
                <a:cs typeface="Courier New" pitchFamily="49" charset="0"/>
              </a:rPr>
              <a:t>	</a:t>
            </a:r>
            <a:r>
              <a:rPr lang="en-US" b="1" dirty="0" err="1" smtClean="0">
                <a:solidFill>
                  <a:schemeClr val="tx1"/>
                </a:solidFill>
                <a:latin typeface="Courier New" pitchFamily="49" charset="0"/>
                <a:cs typeface="Courier New" pitchFamily="49" charset="0"/>
              </a:rPr>
              <a:t>printf</a:t>
            </a:r>
            <a:r>
              <a:rPr lang="en-US" b="1" dirty="0">
                <a:solidFill>
                  <a:schemeClr val="tx1"/>
                </a:solidFill>
                <a:latin typeface="Courier New" pitchFamily="49" charset="0"/>
                <a:cs typeface="Courier New" pitchFamily="49" charset="0"/>
              </a:rPr>
              <a:t>( "Jumped to stop. </a:t>
            </a:r>
            <a:r>
              <a:rPr lang="en-US" b="1" dirty="0" err="1">
                <a:solidFill>
                  <a:schemeClr val="tx1"/>
                </a:solidFill>
                <a:latin typeface="Courier New" pitchFamily="49" charset="0"/>
                <a:cs typeface="Courier New" pitchFamily="49" charset="0"/>
              </a:rPr>
              <a:t>i</a:t>
            </a:r>
            <a:r>
              <a:rPr lang="en-US" b="1" dirty="0">
                <a:solidFill>
                  <a:schemeClr val="tx1"/>
                </a:solidFill>
                <a:latin typeface="Courier New" pitchFamily="49" charset="0"/>
                <a:cs typeface="Courier New" pitchFamily="49" charset="0"/>
              </a:rPr>
              <a:t> = %d\n", </a:t>
            </a:r>
            <a:r>
              <a:rPr lang="en-US" b="1" dirty="0" err="1">
                <a:solidFill>
                  <a:schemeClr val="tx1"/>
                </a:solidFill>
                <a:latin typeface="Courier New" pitchFamily="49" charset="0"/>
                <a:cs typeface="Courier New" pitchFamily="49" charset="0"/>
              </a:rPr>
              <a:t>i</a:t>
            </a:r>
            <a:r>
              <a:rPr lang="en-US" b="1" dirty="0">
                <a:solidFill>
                  <a:schemeClr val="tx1"/>
                </a:solidFill>
                <a:latin typeface="Courier New" pitchFamily="49" charset="0"/>
                <a:cs typeface="Courier New" pitchFamily="49" charset="0"/>
              </a:rPr>
              <a:t> ); </a:t>
            </a:r>
          </a:p>
          <a:p>
            <a:pPr marL="119048" indent="0">
              <a:buNone/>
            </a:pPr>
            <a:r>
              <a:rPr lang="en-US" b="1" dirty="0">
                <a:solidFill>
                  <a:schemeClr val="tx1"/>
                </a:solidFill>
                <a:latin typeface="Courier New" pitchFamily="49" charset="0"/>
                <a:cs typeface="Courier New" pitchFamily="49" charset="0"/>
              </a:rPr>
              <a:t>     return 0;  </a:t>
            </a:r>
            <a:r>
              <a:rPr lang="en-US" b="1" dirty="0" smtClean="0">
                <a:solidFill>
                  <a:schemeClr val="tx1"/>
                </a:solidFill>
                <a:latin typeface="Courier New" pitchFamily="49" charset="0"/>
                <a:cs typeface="Courier New" pitchFamily="49" charset="0"/>
              </a:rPr>
              <a:t>}</a:t>
            </a:r>
          </a:p>
          <a:p>
            <a:pPr marL="119048" indent="0">
              <a:buNone/>
            </a:pPr>
            <a:r>
              <a:rPr lang="en-US" dirty="0" smtClean="0">
                <a:solidFill>
                  <a:schemeClr val="tx1"/>
                </a:solidFill>
                <a:latin typeface="Courier New" pitchFamily="49" charset="0"/>
                <a:cs typeface="Courier New" pitchFamily="49" charset="0"/>
              </a:rPr>
              <a:t>Output:</a:t>
            </a:r>
          </a:p>
          <a:p>
            <a:pPr marL="119048" indent="0">
              <a:buNone/>
            </a:pPr>
            <a:r>
              <a:rPr lang="en-US" dirty="0" smtClean="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a:p>
            <a:pPr marL="119048" indent="0">
              <a:buNone/>
            </a:pPr>
            <a:endParaRPr lang="en-US" dirty="0">
              <a:solidFill>
                <a:schemeClr val="tx1"/>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err="1"/>
              <a:t>g</a:t>
            </a:r>
            <a:r>
              <a:rPr lang="en-US" dirty="0" err="1" smtClean="0"/>
              <a:t>oto</a:t>
            </a:r>
            <a:r>
              <a:rPr lang="en-US" dirty="0" smtClean="0"/>
              <a:t> Example</a:t>
            </a:r>
            <a:endParaRPr lang="en-US" dirty="0"/>
          </a:p>
        </p:txBody>
      </p:sp>
    </p:spTree>
    <p:extLst>
      <p:ext uri="{BB962C8B-B14F-4D97-AF65-F5344CB8AC3E}">
        <p14:creationId xmlns:p14="http://schemas.microsoft.com/office/powerpoint/2010/main" val="25016500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a:xfrm>
            <a:off x="544512" y="1417637"/>
            <a:ext cx="9372600" cy="5638800"/>
          </a:xfrm>
        </p:spPr>
        <p:txBody>
          <a:bodyPr>
            <a:normAutofit fontScale="32500" lnSpcReduction="20000"/>
          </a:bodyPr>
          <a:lstStyle/>
          <a:p>
            <a:pPr marL="119048" indent="0">
              <a:buNone/>
            </a:pPr>
            <a:r>
              <a:rPr lang="en-US" sz="3700" b="1" dirty="0">
                <a:solidFill>
                  <a:schemeClr val="tx1"/>
                </a:solidFill>
                <a:latin typeface="Courier New" pitchFamily="49" charset="0"/>
                <a:cs typeface="Courier New" pitchFamily="49" charset="0"/>
              </a:rPr>
              <a:t>#include &lt;</a:t>
            </a:r>
            <a:r>
              <a:rPr lang="en-US" sz="3700" b="1" dirty="0" err="1">
                <a:solidFill>
                  <a:schemeClr val="tx1"/>
                </a:solidFill>
                <a:latin typeface="Courier New" pitchFamily="49" charset="0"/>
                <a:cs typeface="Courier New" pitchFamily="49" charset="0"/>
              </a:rPr>
              <a:t>stdio.h</a:t>
            </a:r>
            <a:r>
              <a:rPr lang="en-US" sz="3700" b="1" dirty="0">
                <a:solidFill>
                  <a:schemeClr val="tx1"/>
                </a:solidFill>
                <a:latin typeface="Courier New" pitchFamily="49" charset="0"/>
                <a:cs typeface="Courier New" pitchFamily="49" charset="0"/>
              </a:rPr>
              <a:t>&gt; </a:t>
            </a:r>
          </a:p>
          <a:p>
            <a:pPr marL="119048" indent="0">
              <a:buNone/>
            </a:pPr>
            <a:r>
              <a:rPr lang="en-US" sz="3700" b="1" dirty="0" err="1">
                <a:solidFill>
                  <a:schemeClr val="tx1"/>
                </a:solidFill>
                <a:latin typeface="Courier New" pitchFamily="49" charset="0"/>
                <a:cs typeface="Courier New" pitchFamily="49" charset="0"/>
              </a:rPr>
              <a:t>int</a:t>
            </a:r>
            <a:r>
              <a:rPr lang="en-US" sz="3700" b="1" dirty="0">
                <a:solidFill>
                  <a:schemeClr val="tx1"/>
                </a:solidFill>
                <a:latin typeface="Courier New" pitchFamily="49" charset="0"/>
                <a:cs typeface="Courier New" pitchFamily="49" charset="0"/>
              </a:rPr>
              <a:t> main() { </a:t>
            </a:r>
          </a:p>
          <a:p>
            <a:pPr marL="119048" indent="0">
              <a:buNone/>
            </a:pPr>
            <a:r>
              <a:rPr lang="en-US" sz="3700" b="1" dirty="0">
                <a:solidFill>
                  <a:schemeClr val="tx1"/>
                </a:solidFill>
                <a:latin typeface="Courier New" pitchFamily="49" charset="0"/>
                <a:cs typeface="Courier New" pitchFamily="49" charset="0"/>
              </a:rPr>
              <a:t>     </a:t>
            </a:r>
            <a:r>
              <a:rPr lang="en-US" sz="3700" b="1" dirty="0" err="1">
                <a:solidFill>
                  <a:schemeClr val="tx1"/>
                </a:solidFill>
                <a:latin typeface="Courier New" pitchFamily="49" charset="0"/>
                <a:cs typeface="Courier New" pitchFamily="49" charset="0"/>
              </a:rPr>
              <a:t>int</a:t>
            </a:r>
            <a:r>
              <a:rPr lang="en-US" sz="3700" b="1" dirty="0">
                <a:solidFill>
                  <a:schemeClr val="tx1"/>
                </a:solidFill>
                <a:latin typeface="Courier New" pitchFamily="49" charset="0"/>
                <a:cs typeface="Courier New" pitchFamily="49" charset="0"/>
              </a:rPr>
              <a:t> </a:t>
            </a:r>
            <a:r>
              <a:rPr lang="en-US" sz="3700" b="1" dirty="0" err="1">
                <a:solidFill>
                  <a:schemeClr val="tx1"/>
                </a:solidFill>
                <a:latin typeface="Courier New" pitchFamily="49" charset="0"/>
                <a:cs typeface="Courier New" pitchFamily="49" charset="0"/>
              </a:rPr>
              <a:t>i</a:t>
            </a:r>
            <a:r>
              <a:rPr lang="en-US" sz="3700" b="1" dirty="0">
                <a:solidFill>
                  <a:schemeClr val="tx1"/>
                </a:solidFill>
                <a:latin typeface="Courier New" pitchFamily="49" charset="0"/>
                <a:cs typeface="Courier New" pitchFamily="49" charset="0"/>
              </a:rPr>
              <a:t>, j; </a:t>
            </a:r>
          </a:p>
          <a:p>
            <a:pPr marL="119048" indent="0">
              <a:buNone/>
            </a:pPr>
            <a:r>
              <a:rPr lang="en-US" sz="3700" b="1" dirty="0">
                <a:solidFill>
                  <a:schemeClr val="tx1"/>
                </a:solidFill>
                <a:latin typeface="Courier New" pitchFamily="49" charset="0"/>
                <a:cs typeface="Courier New" pitchFamily="49" charset="0"/>
              </a:rPr>
              <a:t>     for ( </a:t>
            </a:r>
            <a:r>
              <a:rPr lang="en-US" sz="3700" b="1" dirty="0" err="1">
                <a:solidFill>
                  <a:schemeClr val="tx1"/>
                </a:solidFill>
                <a:latin typeface="Courier New" pitchFamily="49" charset="0"/>
                <a:cs typeface="Courier New" pitchFamily="49" charset="0"/>
              </a:rPr>
              <a:t>i</a:t>
            </a:r>
            <a:r>
              <a:rPr lang="en-US" sz="3700" b="1" dirty="0">
                <a:solidFill>
                  <a:schemeClr val="tx1"/>
                </a:solidFill>
                <a:latin typeface="Courier New" pitchFamily="49" charset="0"/>
                <a:cs typeface="Courier New" pitchFamily="49" charset="0"/>
              </a:rPr>
              <a:t> = 0; </a:t>
            </a:r>
            <a:r>
              <a:rPr lang="en-US" sz="3700" b="1" dirty="0" err="1">
                <a:solidFill>
                  <a:schemeClr val="tx1"/>
                </a:solidFill>
                <a:latin typeface="Courier New" pitchFamily="49" charset="0"/>
                <a:cs typeface="Courier New" pitchFamily="49" charset="0"/>
              </a:rPr>
              <a:t>i</a:t>
            </a:r>
            <a:r>
              <a:rPr lang="en-US" sz="3700" b="1" dirty="0">
                <a:solidFill>
                  <a:schemeClr val="tx1"/>
                </a:solidFill>
                <a:latin typeface="Courier New" pitchFamily="49" charset="0"/>
                <a:cs typeface="Courier New" pitchFamily="49" charset="0"/>
              </a:rPr>
              <a:t> &lt; 10; </a:t>
            </a:r>
            <a:r>
              <a:rPr lang="en-US" sz="3700" b="1" dirty="0" err="1">
                <a:solidFill>
                  <a:schemeClr val="tx1"/>
                </a:solidFill>
                <a:latin typeface="Courier New" pitchFamily="49" charset="0"/>
                <a:cs typeface="Courier New" pitchFamily="49" charset="0"/>
              </a:rPr>
              <a:t>i</a:t>
            </a:r>
            <a:r>
              <a:rPr lang="en-US" sz="3700" b="1" dirty="0">
                <a:solidFill>
                  <a:schemeClr val="tx1"/>
                </a:solidFill>
                <a:latin typeface="Courier New" pitchFamily="49" charset="0"/>
                <a:cs typeface="Courier New" pitchFamily="49" charset="0"/>
              </a:rPr>
              <a:t>++ ) </a:t>
            </a:r>
          </a:p>
          <a:p>
            <a:pPr marL="119048" indent="0">
              <a:buNone/>
            </a:pPr>
            <a:r>
              <a:rPr lang="en-US" sz="3700" b="1" dirty="0">
                <a:solidFill>
                  <a:schemeClr val="tx1"/>
                </a:solidFill>
                <a:latin typeface="Courier New" pitchFamily="49" charset="0"/>
                <a:cs typeface="Courier New" pitchFamily="49" charset="0"/>
              </a:rPr>
              <a:t>     { </a:t>
            </a:r>
          </a:p>
          <a:p>
            <a:pPr marL="119048" indent="0">
              <a:buNone/>
            </a:pPr>
            <a:r>
              <a:rPr lang="en-US" sz="3700" b="1" dirty="0">
                <a:solidFill>
                  <a:schemeClr val="tx1"/>
                </a:solidFill>
                <a:latin typeface="Courier New" pitchFamily="49" charset="0"/>
                <a:cs typeface="Courier New" pitchFamily="49" charset="0"/>
              </a:rPr>
              <a:t>	</a:t>
            </a:r>
            <a:r>
              <a:rPr lang="en-US" sz="3700" b="1" dirty="0" smtClean="0">
                <a:solidFill>
                  <a:schemeClr val="tx1"/>
                </a:solidFill>
                <a:latin typeface="Courier New" pitchFamily="49" charset="0"/>
                <a:cs typeface="Courier New" pitchFamily="49" charset="0"/>
              </a:rPr>
              <a:t>	</a:t>
            </a:r>
            <a:r>
              <a:rPr lang="en-US" sz="3700" b="1" dirty="0" err="1" smtClean="0">
                <a:solidFill>
                  <a:schemeClr val="tx1"/>
                </a:solidFill>
                <a:latin typeface="Courier New" pitchFamily="49" charset="0"/>
                <a:cs typeface="Courier New" pitchFamily="49" charset="0"/>
              </a:rPr>
              <a:t>printf</a:t>
            </a:r>
            <a:r>
              <a:rPr lang="en-US" sz="3700" b="1" dirty="0" smtClean="0">
                <a:solidFill>
                  <a:schemeClr val="tx1"/>
                </a:solidFill>
                <a:latin typeface="Courier New" pitchFamily="49" charset="0"/>
                <a:cs typeface="Courier New" pitchFamily="49" charset="0"/>
              </a:rPr>
              <a:t>("</a:t>
            </a:r>
            <a:r>
              <a:rPr lang="en-US" sz="3700" b="1" dirty="0">
                <a:solidFill>
                  <a:schemeClr val="tx1"/>
                </a:solidFill>
                <a:latin typeface="Courier New" pitchFamily="49" charset="0"/>
                <a:cs typeface="Courier New" pitchFamily="49" charset="0"/>
              </a:rPr>
              <a:t>Outer </a:t>
            </a:r>
            <a:r>
              <a:rPr lang="en-US" sz="3700" b="1" dirty="0" smtClean="0">
                <a:solidFill>
                  <a:schemeClr val="tx1"/>
                </a:solidFill>
                <a:latin typeface="Courier New" pitchFamily="49" charset="0"/>
                <a:cs typeface="Courier New" pitchFamily="49" charset="0"/>
              </a:rPr>
              <a:t>loop. </a:t>
            </a:r>
            <a:r>
              <a:rPr lang="en-US" sz="3700" b="1" dirty="0" err="1" smtClean="0">
                <a:solidFill>
                  <a:schemeClr val="tx1"/>
                </a:solidFill>
                <a:latin typeface="Courier New" pitchFamily="49" charset="0"/>
                <a:cs typeface="Courier New" pitchFamily="49" charset="0"/>
              </a:rPr>
              <a:t>i</a:t>
            </a:r>
            <a:r>
              <a:rPr lang="en-US" sz="3700" b="1" dirty="0" smtClean="0">
                <a:solidFill>
                  <a:schemeClr val="tx1"/>
                </a:solidFill>
                <a:latin typeface="Courier New" pitchFamily="49" charset="0"/>
                <a:cs typeface="Courier New" pitchFamily="49" charset="0"/>
              </a:rPr>
              <a:t> =%</a:t>
            </a:r>
            <a:r>
              <a:rPr lang="en-US" sz="3700" b="1" dirty="0">
                <a:solidFill>
                  <a:schemeClr val="tx1"/>
                </a:solidFill>
                <a:latin typeface="Courier New" pitchFamily="49" charset="0"/>
                <a:cs typeface="Courier New" pitchFamily="49" charset="0"/>
              </a:rPr>
              <a:t>d\n</a:t>
            </a:r>
            <a:r>
              <a:rPr lang="en-US" sz="3700" b="1" dirty="0" smtClean="0">
                <a:solidFill>
                  <a:schemeClr val="tx1"/>
                </a:solidFill>
                <a:latin typeface="Courier New" pitchFamily="49" charset="0"/>
                <a:cs typeface="Courier New" pitchFamily="49" charset="0"/>
              </a:rPr>
              <a:t>",</a:t>
            </a:r>
            <a:r>
              <a:rPr lang="en-US" sz="3700" b="1" dirty="0" err="1" smtClean="0">
                <a:solidFill>
                  <a:schemeClr val="tx1"/>
                </a:solidFill>
                <a:latin typeface="Courier New" pitchFamily="49" charset="0"/>
                <a:cs typeface="Courier New" pitchFamily="49" charset="0"/>
              </a:rPr>
              <a:t>i</a:t>
            </a:r>
            <a:r>
              <a:rPr lang="en-US" sz="3700" b="1" dirty="0" smtClean="0">
                <a:solidFill>
                  <a:schemeClr val="tx1"/>
                </a:solidFill>
                <a:latin typeface="Courier New" pitchFamily="49" charset="0"/>
                <a:cs typeface="Courier New" pitchFamily="49" charset="0"/>
              </a:rPr>
              <a:t>); </a:t>
            </a:r>
            <a:endParaRPr lang="en-US" sz="3700" b="1" dirty="0">
              <a:solidFill>
                <a:schemeClr val="tx1"/>
              </a:solidFill>
              <a:latin typeface="Courier New" pitchFamily="49" charset="0"/>
              <a:cs typeface="Courier New" pitchFamily="49" charset="0"/>
            </a:endParaRPr>
          </a:p>
          <a:p>
            <a:pPr marL="119048" indent="0">
              <a:buNone/>
            </a:pPr>
            <a:r>
              <a:rPr lang="en-US" sz="3700" b="1" dirty="0">
                <a:solidFill>
                  <a:schemeClr val="tx1"/>
                </a:solidFill>
                <a:latin typeface="Courier New" pitchFamily="49" charset="0"/>
                <a:cs typeface="Courier New" pitchFamily="49" charset="0"/>
              </a:rPr>
              <a:t>	</a:t>
            </a:r>
            <a:r>
              <a:rPr lang="en-US" sz="3700" b="1" dirty="0" smtClean="0">
                <a:solidFill>
                  <a:schemeClr val="tx1"/>
                </a:solidFill>
                <a:latin typeface="Courier New" pitchFamily="49" charset="0"/>
                <a:cs typeface="Courier New" pitchFamily="49" charset="0"/>
              </a:rPr>
              <a:t>	for </a:t>
            </a:r>
            <a:r>
              <a:rPr lang="en-US" sz="3700" b="1" dirty="0">
                <a:solidFill>
                  <a:schemeClr val="tx1"/>
                </a:solidFill>
                <a:latin typeface="Courier New" pitchFamily="49" charset="0"/>
                <a:cs typeface="Courier New" pitchFamily="49" charset="0"/>
              </a:rPr>
              <a:t>( j = 0; j &lt; 3; j++ ) </a:t>
            </a:r>
          </a:p>
          <a:p>
            <a:pPr marL="119048" indent="0">
              <a:buNone/>
            </a:pPr>
            <a:r>
              <a:rPr lang="en-US" sz="3700" b="1" dirty="0">
                <a:solidFill>
                  <a:schemeClr val="tx1"/>
                </a:solidFill>
                <a:latin typeface="Courier New" pitchFamily="49" charset="0"/>
                <a:cs typeface="Courier New" pitchFamily="49" charset="0"/>
              </a:rPr>
              <a:t>	</a:t>
            </a:r>
            <a:r>
              <a:rPr lang="en-US" sz="3700" b="1" dirty="0" smtClean="0">
                <a:solidFill>
                  <a:schemeClr val="tx1"/>
                </a:solidFill>
                <a:latin typeface="Courier New" pitchFamily="49" charset="0"/>
                <a:cs typeface="Courier New" pitchFamily="49" charset="0"/>
              </a:rPr>
              <a:t>	{ </a:t>
            </a:r>
            <a:endParaRPr lang="en-US" sz="3700" b="1" dirty="0">
              <a:solidFill>
                <a:schemeClr val="tx1"/>
              </a:solidFill>
              <a:latin typeface="Courier New" pitchFamily="49" charset="0"/>
              <a:cs typeface="Courier New" pitchFamily="49" charset="0"/>
            </a:endParaRPr>
          </a:p>
          <a:p>
            <a:pPr marL="119048" indent="0">
              <a:buNone/>
            </a:pPr>
            <a:r>
              <a:rPr lang="en-US" sz="3700" b="1" dirty="0">
                <a:solidFill>
                  <a:schemeClr val="tx1"/>
                </a:solidFill>
                <a:latin typeface="Courier New" pitchFamily="49" charset="0"/>
                <a:cs typeface="Courier New" pitchFamily="49" charset="0"/>
              </a:rPr>
              <a:t>		</a:t>
            </a:r>
            <a:r>
              <a:rPr lang="en-US" sz="3700" b="1" dirty="0" smtClean="0">
                <a:solidFill>
                  <a:schemeClr val="tx1"/>
                </a:solidFill>
                <a:latin typeface="Courier New" pitchFamily="49" charset="0"/>
                <a:cs typeface="Courier New" pitchFamily="49" charset="0"/>
              </a:rPr>
              <a:t>	</a:t>
            </a:r>
            <a:r>
              <a:rPr lang="en-US" sz="3700" b="1" dirty="0" err="1" smtClean="0">
                <a:solidFill>
                  <a:schemeClr val="tx1"/>
                </a:solidFill>
                <a:latin typeface="Courier New" pitchFamily="49" charset="0"/>
                <a:cs typeface="Courier New" pitchFamily="49" charset="0"/>
              </a:rPr>
              <a:t>printf</a:t>
            </a:r>
            <a:r>
              <a:rPr lang="en-US" sz="3700" b="1" dirty="0" smtClean="0">
                <a:solidFill>
                  <a:schemeClr val="tx1"/>
                </a:solidFill>
                <a:latin typeface="Courier New" pitchFamily="49" charset="0"/>
                <a:cs typeface="Courier New" pitchFamily="49" charset="0"/>
              </a:rPr>
              <a:t>("Inner loop. j </a:t>
            </a:r>
            <a:r>
              <a:rPr lang="en-US" sz="3700" b="1" dirty="0">
                <a:solidFill>
                  <a:schemeClr val="tx1"/>
                </a:solidFill>
                <a:latin typeface="Courier New" pitchFamily="49" charset="0"/>
                <a:cs typeface="Courier New" pitchFamily="49" charset="0"/>
              </a:rPr>
              <a:t>= %d\</a:t>
            </a:r>
            <a:r>
              <a:rPr lang="en-US" sz="3700" b="1" dirty="0" err="1">
                <a:solidFill>
                  <a:schemeClr val="tx1"/>
                </a:solidFill>
                <a:latin typeface="Courier New" pitchFamily="49" charset="0"/>
                <a:cs typeface="Courier New" pitchFamily="49" charset="0"/>
              </a:rPr>
              <a:t>n</a:t>
            </a:r>
            <a:r>
              <a:rPr lang="en-US" sz="3700" b="1" dirty="0" err="1" smtClean="0">
                <a:solidFill>
                  <a:schemeClr val="tx1"/>
                </a:solidFill>
                <a:latin typeface="Courier New" pitchFamily="49" charset="0"/>
                <a:cs typeface="Courier New" pitchFamily="49" charset="0"/>
              </a:rPr>
              <a:t>",j</a:t>
            </a:r>
            <a:r>
              <a:rPr lang="en-US" sz="3700" b="1" dirty="0" smtClean="0">
                <a:solidFill>
                  <a:schemeClr val="tx1"/>
                </a:solidFill>
                <a:latin typeface="Courier New" pitchFamily="49" charset="0"/>
                <a:cs typeface="Courier New" pitchFamily="49" charset="0"/>
              </a:rPr>
              <a:t>); </a:t>
            </a:r>
            <a:endParaRPr lang="en-US" sz="3700" b="1" dirty="0">
              <a:solidFill>
                <a:schemeClr val="tx1"/>
              </a:solidFill>
              <a:latin typeface="Courier New" pitchFamily="49" charset="0"/>
              <a:cs typeface="Courier New" pitchFamily="49" charset="0"/>
            </a:endParaRPr>
          </a:p>
          <a:p>
            <a:pPr marL="119048" indent="0">
              <a:buNone/>
            </a:pPr>
            <a:r>
              <a:rPr lang="en-US" sz="3700" b="1" dirty="0">
                <a:solidFill>
                  <a:schemeClr val="tx1"/>
                </a:solidFill>
                <a:latin typeface="Courier New" pitchFamily="49" charset="0"/>
                <a:cs typeface="Courier New" pitchFamily="49" charset="0"/>
              </a:rPr>
              <a:t>		</a:t>
            </a:r>
            <a:r>
              <a:rPr lang="en-US" sz="3700" b="1" dirty="0" smtClean="0">
                <a:solidFill>
                  <a:schemeClr val="tx1"/>
                </a:solidFill>
                <a:latin typeface="Courier New" pitchFamily="49" charset="0"/>
                <a:cs typeface="Courier New" pitchFamily="49" charset="0"/>
              </a:rPr>
              <a:t>	if </a:t>
            </a:r>
            <a:r>
              <a:rPr lang="en-US" sz="3700" b="1" dirty="0">
                <a:solidFill>
                  <a:schemeClr val="tx1"/>
                </a:solidFill>
                <a:latin typeface="Courier New" pitchFamily="49" charset="0"/>
                <a:cs typeface="Courier New" pitchFamily="49" charset="0"/>
              </a:rPr>
              <a:t>( </a:t>
            </a:r>
            <a:r>
              <a:rPr lang="en-US" sz="3700" b="1" dirty="0" err="1">
                <a:solidFill>
                  <a:schemeClr val="tx1"/>
                </a:solidFill>
                <a:latin typeface="Courier New" pitchFamily="49" charset="0"/>
                <a:cs typeface="Courier New" pitchFamily="49" charset="0"/>
              </a:rPr>
              <a:t>i</a:t>
            </a:r>
            <a:r>
              <a:rPr lang="en-US" sz="3700" b="1" dirty="0">
                <a:solidFill>
                  <a:schemeClr val="tx1"/>
                </a:solidFill>
                <a:latin typeface="Courier New" pitchFamily="49" charset="0"/>
                <a:cs typeface="Courier New" pitchFamily="49" charset="0"/>
              </a:rPr>
              <a:t> == </a:t>
            </a:r>
            <a:r>
              <a:rPr lang="en-US" sz="3700" b="1" dirty="0" smtClean="0">
                <a:solidFill>
                  <a:schemeClr val="tx1"/>
                </a:solidFill>
                <a:latin typeface="Courier New" pitchFamily="49" charset="0"/>
                <a:cs typeface="Courier New" pitchFamily="49" charset="0"/>
              </a:rPr>
              <a:t>1 </a:t>
            </a:r>
            <a:r>
              <a:rPr lang="en-US" sz="3700" b="1" dirty="0">
                <a:solidFill>
                  <a:schemeClr val="tx1"/>
                </a:solidFill>
                <a:latin typeface="Courier New" pitchFamily="49" charset="0"/>
                <a:cs typeface="Courier New" pitchFamily="49" charset="0"/>
              </a:rPr>
              <a:t>) </a:t>
            </a:r>
          </a:p>
          <a:p>
            <a:pPr marL="119048" indent="0">
              <a:buNone/>
            </a:pPr>
            <a:r>
              <a:rPr lang="en-US" sz="3700" b="1" dirty="0">
                <a:solidFill>
                  <a:schemeClr val="tx1"/>
                </a:solidFill>
                <a:latin typeface="Courier New" pitchFamily="49" charset="0"/>
                <a:cs typeface="Courier New" pitchFamily="49" charset="0"/>
              </a:rPr>
              <a:t>			</a:t>
            </a:r>
            <a:r>
              <a:rPr lang="en-US" sz="3700" b="1" dirty="0" smtClean="0">
                <a:solidFill>
                  <a:schemeClr val="tx1"/>
                </a:solidFill>
                <a:latin typeface="Courier New" pitchFamily="49" charset="0"/>
                <a:cs typeface="Courier New" pitchFamily="49" charset="0"/>
              </a:rPr>
              <a:t>	</a:t>
            </a:r>
            <a:r>
              <a:rPr lang="en-US" sz="3700" b="1" dirty="0" err="1" smtClean="0">
                <a:solidFill>
                  <a:schemeClr val="tx1"/>
                </a:solidFill>
                <a:latin typeface="Courier New" pitchFamily="49" charset="0"/>
                <a:cs typeface="Courier New" pitchFamily="49" charset="0"/>
              </a:rPr>
              <a:t>goto</a:t>
            </a:r>
            <a:r>
              <a:rPr lang="en-US" sz="3700" b="1" dirty="0" smtClean="0">
                <a:solidFill>
                  <a:schemeClr val="tx1"/>
                </a:solidFill>
                <a:latin typeface="Courier New" pitchFamily="49" charset="0"/>
                <a:cs typeface="Courier New" pitchFamily="49" charset="0"/>
              </a:rPr>
              <a:t> </a:t>
            </a:r>
            <a:r>
              <a:rPr lang="en-US" sz="3700" b="1" dirty="0">
                <a:solidFill>
                  <a:schemeClr val="tx1"/>
                </a:solidFill>
                <a:latin typeface="Courier New" pitchFamily="49" charset="0"/>
                <a:cs typeface="Courier New" pitchFamily="49" charset="0"/>
              </a:rPr>
              <a:t>stop; </a:t>
            </a:r>
          </a:p>
          <a:p>
            <a:pPr marL="119048" indent="0">
              <a:buNone/>
            </a:pPr>
            <a:r>
              <a:rPr lang="en-US" sz="3700" b="1" dirty="0">
                <a:solidFill>
                  <a:schemeClr val="tx1"/>
                </a:solidFill>
                <a:latin typeface="Courier New" pitchFamily="49" charset="0"/>
                <a:cs typeface="Courier New" pitchFamily="49" charset="0"/>
              </a:rPr>
              <a:t>	</a:t>
            </a:r>
            <a:r>
              <a:rPr lang="en-US" sz="3700" b="1" dirty="0" smtClean="0">
                <a:solidFill>
                  <a:schemeClr val="tx1"/>
                </a:solidFill>
                <a:latin typeface="Courier New" pitchFamily="49" charset="0"/>
                <a:cs typeface="Courier New" pitchFamily="49" charset="0"/>
              </a:rPr>
              <a:t>	} </a:t>
            </a:r>
            <a:endParaRPr lang="en-US" sz="3700" b="1" dirty="0">
              <a:solidFill>
                <a:schemeClr val="tx1"/>
              </a:solidFill>
              <a:latin typeface="Courier New" pitchFamily="49" charset="0"/>
              <a:cs typeface="Courier New" pitchFamily="49" charset="0"/>
            </a:endParaRPr>
          </a:p>
          <a:p>
            <a:pPr marL="119048" indent="0">
              <a:buNone/>
            </a:pPr>
            <a:r>
              <a:rPr lang="en-US" sz="3700" b="1" dirty="0">
                <a:solidFill>
                  <a:schemeClr val="tx1"/>
                </a:solidFill>
                <a:latin typeface="Courier New" pitchFamily="49" charset="0"/>
                <a:cs typeface="Courier New" pitchFamily="49" charset="0"/>
              </a:rPr>
              <a:t> </a:t>
            </a:r>
            <a:r>
              <a:rPr lang="en-US" sz="3700" b="1" dirty="0" smtClean="0">
                <a:solidFill>
                  <a:schemeClr val="tx1"/>
                </a:solidFill>
                <a:latin typeface="Courier New" pitchFamily="49" charset="0"/>
                <a:cs typeface="Courier New" pitchFamily="49" charset="0"/>
              </a:rPr>
              <a:t>	} </a:t>
            </a:r>
            <a:endParaRPr lang="en-US" sz="3700" b="1" dirty="0">
              <a:solidFill>
                <a:schemeClr val="tx1"/>
              </a:solidFill>
              <a:latin typeface="Courier New" pitchFamily="49" charset="0"/>
              <a:cs typeface="Courier New" pitchFamily="49" charset="0"/>
            </a:endParaRPr>
          </a:p>
          <a:p>
            <a:pPr marL="119048" indent="0">
              <a:buNone/>
            </a:pPr>
            <a:r>
              <a:rPr lang="en-US" sz="3700" b="1" dirty="0">
                <a:solidFill>
                  <a:schemeClr val="tx1"/>
                </a:solidFill>
                <a:latin typeface="Courier New" pitchFamily="49" charset="0"/>
                <a:cs typeface="Courier New" pitchFamily="49" charset="0"/>
              </a:rPr>
              <a:t>     /* This message does not print: */       </a:t>
            </a:r>
          </a:p>
          <a:p>
            <a:pPr marL="119048" indent="0">
              <a:buNone/>
            </a:pPr>
            <a:r>
              <a:rPr lang="en-US" sz="3700" b="1" dirty="0">
                <a:solidFill>
                  <a:schemeClr val="tx1"/>
                </a:solidFill>
                <a:latin typeface="Courier New" pitchFamily="49" charset="0"/>
                <a:cs typeface="Courier New" pitchFamily="49" charset="0"/>
              </a:rPr>
              <a:t>     </a:t>
            </a:r>
            <a:r>
              <a:rPr lang="en-US" sz="3700" b="1" dirty="0" err="1" smtClean="0">
                <a:solidFill>
                  <a:schemeClr val="tx1"/>
                </a:solidFill>
                <a:latin typeface="Courier New" pitchFamily="49" charset="0"/>
                <a:cs typeface="Courier New" pitchFamily="49" charset="0"/>
              </a:rPr>
              <a:t>printf</a:t>
            </a:r>
            <a:r>
              <a:rPr lang="en-US" sz="3700" b="1" dirty="0" smtClean="0">
                <a:solidFill>
                  <a:schemeClr val="tx1"/>
                </a:solidFill>
                <a:latin typeface="Courier New" pitchFamily="49" charset="0"/>
                <a:cs typeface="Courier New" pitchFamily="49" charset="0"/>
              </a:rPr>
              <a:t>("</a:t>
            </a:r>
            <a:r>
              <a:rPr lang="en-US" sz="3700" b="1" dirty="0">
                <a:solidFill>
                  <a:schemeClr val="tx1"/>
                </a:solidFill>
                <a:latin typeface="Courier New" pitchFamily="49" charset="0"/>
                <a:cs typeface="Courier New" pitchFamily="49" charset="0"/>
              </a:rPr>
              <a:t>Loop exited. </a:t>
            </a:r>
            <a:r>
              <a:rPr lang="en-US" sz="3700" b="1" dirty="0" err="1">
                <a:solidFill>
                  <a:schemeClr val="tx1"/>
                </a:solidFill>
                <a:latin typeface="Courier New" pitchFamily="49" charset="0"/>
                <a:cs typeface="Courier New" pitchFamily="49" charset="0"/>
              </a:rPr>
              <a:t>i</a:t>
            </a:r>
            <a:r>
              <a:rPr lang="en-US" sz="3700" b="1" dirty="0">
                <a:solidFill>
                  <a:schemeClr val="tx1"/>
                </a:solidFill>
                <a:latin typeface="Courier New" pitchFamily="49" charset="0"/>
                <a:cs typeface="Courier New" pitchFamily="49" charset="0"/>
              </a:rPr>
              <a:t> = %d\n", </a:t>
            </a:r>
            <a:r>
              <a:rPr lang="en-US" sz="3700" b="1" dirty="0" err="1">
                <a:solidFill>
                  <a:schemeClr val="tx1"/>
                </a:solidFill>
                <a:latin typeface="Courier New" pitchFamily="49" charset="0"/>
                <a:cs typeface="Courier New" pitchFamily="49" charset="0"/>
              </a:rPr>
              <a:t>i</a:t>
            </a:r>
            <a:r>
              <a:rPr lang="en-US" sz="3700" b="1" dirty="0">
                <a:solidFill>
                  <a:schemeClr val="tx1"/>
                </a:solidFill>
                <a:latin typeface="Courier New" pitchFamily="49" charset="0"/>
                <a:cs typeface="Courier New" pitchFamily="49" charset="0"/>
              </a:rPr>
              <a:t> ); </a:t>
            </a:r>
          </a:p>
          <a:p>
            <a:pPr marL="119048" indent="0">
              <a:buNone/>
            </a:pPr>
            <a:r>
              <a:rPr lang="en-US" sz="3700" b="1" dirty="0">
                <a:solidFill>
                  <a:schemeClr val="tx1"/>
                </a:solidFill>
                <a:latin typeface="Courier New" pitchFamily="49" charset="0"/>
                <a:cs typeface="Courier New" pitchFamily="49" charset="0"/>
              </a:rPr>
              <a:t>  </a:t>
            </a:r>
            <a:r>
              <a:rPr lang="en-US" sz="3700" b="1" dirty="0" smtClean="0">
                <a:solidFill>
                  <a:schemeClr val="tx1"/>
                </a:solidFill>
                <a:latin typeface="Courier New" pitchFamily="49" charset="0"/>
                <a:cs typeface="Courier New" pitchFamily="49" charset="0"/>
              </a:rPr>
              <a:t>stop</a:t>
            </a:r>
            <a:r>
              <a:rPr lang="en-US" sz="3700" b="1" dirty="0">
                <a:solidFill>
                  <a:schemeClr val="tx1"/>
                </a:solidFill>
                <a:latin typeface="Courier New" pitchFamily="49" charset="0"/>
                <a:cs typeface="Courier New" pitchFamily="49" charset="0"/>
              </a:rPr>
              <a:t>: </a:t>
            </a:r>
            <a:endParaRPr lang="en-US" sz="3700" b="1" dirty="0" smtClean="0">
              <a:solidFill>
                <a:schemeClr val="tx1"/>
              </a:solidFill>
              <a:latin typeface="Courier New" pitchFamily="49" charset="0"/>
              <a:cs typeface="Courier New" pitchFamily="49" charset="0"/>
            </a:endParaRPr>
          </a:p>
          <a:p>
            <a:pPr marL="119048" indent="0">
              <a:buNone/>
            </a:pPr>
            <a:r>
              <a:rPr lang="en-US" sz="3700" b="1" dirty="0">
                <a:solidFill>
                  <a:schemeClr val="tx1"/>
                </a:solidFill>
                <a:latin typeface="Courier New" pitchFamily="49" charset="0"/>
                <a:cs typeface="Courier New" pitchFamily="49" charset="0"/>
              </a:rPr>
              <a:t>	</a:t>
            </a:r>
            <a:r>
              <a:rPr lang="en-US" sz="3700" b="1" dirty="0" err="1" smtClean="0">
                <a:solidFill>
                  <a:schemeClr val="tx1"/>
                </a:solidFill>
                <a:latin typeface="Courier New" pitchFamily="49" charset="0"/>
                <a:cs typeface="Courier New" pitchFamily="49" charset="0"/>
              </a:rPr>
              <a:t>printf</a:t>
            </a:r>
            <a:r>
              <a:rPr lang="en-US" sz="3700" b="1" dirty="0">
                <a:solidFill>
                  <a:schemeClr val="tx1"/>
                </a:solidFill>
                <a:latin typeface="Courier New" pitchFamily="49" charset="0"/>
                <a:cs typeface="Courier New" pitchFamily="49" charset="0"/>
              </a:rPr>
              <a:t>( "Jumped to stop. </a:t>
            </a:r>
            <a:r>
              <a:rPr lang="en-US" sz="3700" b="1" dirty="0" err="1">
                <a:solidFill>
                  <a:schemeClr val="tx1"/>
                </a:solidFill>
                <a:latin typeface="Courier New" pitchFamily="49" charset="0"/>
                <a:cs typeface="Courier New" pitchFamily="49" charset="0"/>
              </a:rPr>
              <a:t>i</a:t>
            </a:r>
            <a:r>
              <a:rPr lang="en-US" sz="3700" b="1" dirty="0">
                <a:solidFill>
                  <a:schemeClr val="tx1"/>
                </a:solidFill>
                <a:latin typeface="Courier New" pitchFamily="49" charset="0"/>
                <a:cs typeface="Courier New" pitchFamily="49" charset="0"/>
              </a:rPr>
              <a:t> = %d\n", </a:t>
            </a:r>
            <a:r>
              <a:rPr lang="en-US" sz="3700" b="1" dirty="0" err="1">
                <a:solidFill>
                  <a:schemeClr val="tx1"/>
                </a:solidFill>
                <a:latin typeface="Courier New" pitchFamily="49" charset="0"/>
                <a:cs typeface="Courier New" pitchFamily="49" charset="0"/>
              </a:rPr>
              <a:t>i</a:t>
            </a:r>
            <a:r>
              <a:rPr lang="en-US" sz="3700" b="1" dirty="0">
                <a:solidFill>
                  <a:schemeClr val="tx1"/>
                </a:solidFill>
                <a:latin typeface="Courier New" pitchFamily="49" charset="0"/>
                <a:cs typeface="Courier New" pitchFamily="49" charset="0"/>
              </a:rPr>
              <a:t> ); </a:t>
            </a:r>
          </a:p>
          <a:p>
            <a:pPr marL="119048" indent="0">
              <a:buNone/>
            </a:pPr>
            <a:r>
              <a:rPr lang="en-US" sz="3700" b="1" dirty="0">
                <a:solidFill>
                  <a:schemeClr val="tx1"/>
                </a:solidFill>
                <a:latin typeface="Courier New" pitchFamily="49" charset="0"/>
                <a:cs typeface="Courier New" pitchFamily="49" charset="0"/>
              </a:rPr>
              <a:t>     return 0;  </a:t>
            </a:r>
            <a:r>
              <a:rPr lang="en-US" sz="3700" b="1" dirty="0" smtClean="0">
                <a:solidFill>
                  <a:schemeClr val="tx1"/>
                </a:solidFill>
                <a:latin typeface="Courier New" pitchFamily="49" charset="0"/>
                <a:cs typeface="Courier New" pitchFamily="49" charset="0"/>
              </a:rPr>
              <a:t>}</a:t>
            </a:r>
          </a:p>
          <a:p>
            <a:pPr marL="119048" indent="0">
              <a:buNone/>
            </a:pPr>
            <a:r>
              <a:rPr lang="en-US" sz="3700" dirty="0" smtClean="0">
                <a:solidFill>
                  <a:schemeClr val="tx1"/>
                </a:solidFill>
                <a:latin typeface="Courier New" pitchFamily="49" charset="0"/>
                <a:cs typeface="Courier New" pitchFamily="49" charset="0"/>
              </a:rPr>
              <a:t>Output:</a:t>
            </a:r>
          </a:p>
          <a:p>
            <a:pPr marL="119048" indent="0">
              <a:buNone/>
            </a:pPr>
            <a:r>
              <a:rPr lang="en-US" sz="3700" dirty="0" smtClean="0">
                <a:solidFill>
                  <a:schemeClr val="tx1"/>
                </a:solidFill>
                <a:latin typeface="Courier New" pitchFamily="49" charset="0"/>
                <a:cs typeface="Courier New" pitchFamily="49" charset="0"/>
              </a:rPr>
              <a:t>Outer loop. </a:t>
            </a:r>
            <a:r>
              <a:rPr lang="en-US" sz="3700" dirty="0" err="1" smtClean="0">
                <a:solidFill>
                  <a:schemeClr val="tx1"/>
                </a:solidFill>
                <a:latin typeface="Courier New" pitchFamily="49" charset="0"/>
                <a:cs typeface="Courier New" pitchFamily="49" charset="0"/>
              </a:rPr>
              <a:t>i</a:t>
            </a:r>
            <a:r>
              <a:rPr lang="en-US" sz="3700" dirty="0" smtClean="0">
                <a:solidFill>
                  <a:schemeClr val="tx1"/>
                </a:solidFill>
                <a:latin typeface="Courier New" pitchFamily="49" charset="0"/>
                <a:cs typeface="Courier New" pitchFamily="49" charset="0"/>
              </a:rPr>
              <a:t> = 0</a:t>
            </a:r>
          </a:p>
          <a:p>
            <a:pPr marL="119048" indent="0">
              <a:buNone/>
            </a:pPr>
            <a:r>
              <a:rPr lang="en-US" sz="3700" dirty="0" smtClean="0">
                <a:solidFill>
                  <a:schemeClr val="tx1"/>
                </a:solidFill>
                <a:latin typeface="Courier New" pitchFamily="49" charset="0"/>
                <a:cs typeface="Courier New" pitchFamily="49" charset="0"/>
              </a:rPr>
              <a:t>Inner loop. j = 0</a:t>
            </a:r>
          </a:p>
          <a:p>
            <a:pPr marL="119048" indent="0">
              <a:buNone/>
            </a:pPr>
            <a:r>
              <a:rPr lang="en-US" sz="3700" dirty="0" smtClean="0">
                <a:solidFill>
                  <a:schemeClr val="tx1"/>
                </a:solidFill>
                <a:latin typeface="Courier New" pitchFamily="49" charset="0"/>
                <a:cs typeface="Courier New" pitchFamily="49" charset="0"/>
              </a:rPr>
              <a:t>Inner loop. j = 1</a:t>
            </a:r>
          </a:p>
          <a:p>
            <a:pPr marL="119048" indent="0">
              <a:buNone/>
            </a:pPr>
            <a:r>
              <a:rPr lang="en-US" sz="3700" dirty="0" smtClean="0">
                <a:solidFill>
                  <a:schemeClr val="tx1"/>
                </a:solidFill>
                <a:latin typeface="Courier New" pitchFamily="49" charset="0"/>
                <a:cs typeface="Courier New" pitchFamily="49" charset="0"/>
              </a:rPr>
              <a:t>Inner loop, j = 2</a:t>
            </a:r>
          </a:p>
          <a:p>
            <a:pPr marL="119048" indent="0">
              <a:buNone/>
            </a:pPr>
            <a:r>
              <a:rPr lang="en-US" sz="3700" dirty="0" smtClean="0">
                <a:solidFill>
                  <a:schemeClr val="tx1"/>
                </a:solidFill>
                <a:latin typeface="Courier New" pitchFamily="49" charset="0"/>
                <a:cs typeface="Courier New" pitchFamily="49" charset="0"/>
              </a:rPr>
              <a:t>Outer loop. </a:t>
            </a:r>
            <a:r>
              <a:rPr lang="en-US" sz="3700" dirty="0" err="1" smtClean="0">
                <a:solidFill>
                  <a:schemeClr val="tx1"/>
                </a:solidFill>
                <a:latin typeface="Courier New" pitchFamily="49" charset="0"/>
                <a:cs typeface="Courier New" pitchFamily="49" charset="0"/>
              </a:rPr>
              <a:t>i</a:t>
            </a:r>
            <a:r>
              <a:rPr lang="en-US" sz="3700" dirty="0" smtClean="0">
                <a:solidFill>
                  <a:schemeClr val="tx1"/>
                </a:solidFill>
                <a:latin typeface="Courier New" pitchFamily="49" charset="0"/>
                <a:cs typeface="Courier New" pitchFamily="49" charset="0"/>
              </a:rPr>
              <a:t> = 1</a:t>
            </a:r>
          </a:p>
          <a:p>
            <a:pPr marL="119048" indent="0">
              <a:buNone/>
            </a:pPr>
            <a:r>
              <a:rPr lang="en-US" sz="3700" dirty="0" smtClean="0">
                <a:solidFill>
                  <a:schemeClr val="tx1"/>
                </a:solidFill>
                <a:latin typeface="Courier New" pitchFamily="49" charset="0"/>
                <a:cs typeface="Courier New" pitchFamily="49" charset="0"/>
              </a:rPr>
              <a:t>Inner loop, j = 0</a:t>
            </a:r>
          </a:p>
          <a:p>
            <a:pPr marL="119048" indent="0">
              <a:buNone/>
            </a:pPr>
            <a:r>
              <a:rPr lang="en-US" sz="3700" dirty="0" smtClean="0">
                <a:solidFill>
                  <a:schemeClr val="tx1"/>
                </a:solidFill>
                <a:latin typeface="Courier New" pitchFamily="49" charset="0"/>
                <a:cs typeface="Courier New" pitchFamily="49" charset="0"/>
              </a:rPr>
              <a:t>Jumped to stop. </a:t>
            </a:r>
            <a:r>
              <a:rPr lang="en-US" sz="3700" dirty="0" err="1" smtClean="0">
                <a:solidFill>
                  <a:schemeClr val="tx1"/>
                </a:solidFill>
                <a:latin typeface="Courier New" pitchFamily="49" charset="0"/>
                <a:cs typeface="Courier New" pitchFamily="49" charset="0"/>
              </a:rPr>
              <a:t>i</a:t>
            </a:r>
            <a:r>
              <a:rPr lang="en-US" sz="3700" dirty="0" smtClean="0">
                <a:solidFill>
                  <a:schemeClr val="tx1"/>
                </a:solidFill>
                <a:latin typeface="Courier New" pitchFamily="49" charset="0"/>
                <a:cs typeface="Courier New" pitchFamily="49" charset="0"/>
              </a:rPr>
              <a:t> = 1</a:t>
            </a:r>
            <a:endParaRPr lang="en-US" sz="3700" dirty="0">
              <a:solidFill>
                <a:schemeClr val="tx1"/>
              </a:solidFill>
              <a:latin typeface="Courier New" pitchFamily="49" charset="0"/>
              <a:cs typeface="Courier New" pitchFamily="49" charset="0"/>
            </a:endParaRPr>
          </a:p>
          <a:p>
            <a:pPr marL="119048" indent="0">
              <a:buNone/>
            </a:pPr>
            <a:endParaRPr lang="en-US" dirty="0">
              <a:solidFill>
                <a:schemeClr val="tx1"/>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err="1" smtClean="0"/>
              <a:t>Goto</a:t>
            </a:r>
            <a:r>
              <a:rPr lang="en-US" dirty="0" smtClean="0"/>
              <a:t> Example</a:t>
            </a:r>
            <a:endParaRPr lang="en-US" dirty="0"/>
          </a:p>
        </p:txBody>
      </p:sp>
    </p:spTree>
    <p:extLst>
      <p:ext uri="{BB962C8B-B14F-4D97-AF65-F5344CB8AC3E}">
        <p14:creationId xmlns:p14="http://schemas.microsoft.com/office/powerpoint/2010/main" val="2268158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4031" y="1404290"/>
            <a:ext cx="4536281" cy="5652147"/>
          </a:xfrm>
        </p:spPr>
        <p:txBody>
          <a:bodyPr>
            <a:normAutofit fontScale="92500" lnSpcReduction="20000"/>
          </a:bodyPr>
          <a:lstStyle/>
          <a:p>
            <a:r>
              <a:rPr lang="en-US" sz="2000" dirty="0" smtClean="0"/>
              <a:t>The </a:t>
            </a:r>
            <a:r>
              <a:rPr lang="en-US" sz="2000" b="1" dirty="0" smtClean="0">
                <a:solidFill>
                  <a:srgbClr val="00B050"/>
                </a:solidFill>
              </a:rPr>
              <a:t>switch</a:t>
            </a:r>
            <a:r>
              <a:rPr lang="en-US" sz="2000" dirty="0" smtClean="0">
                <a:solidFill>
                  <a:srgbClr val="00B050"/>
                </a:solidFill>
              </a:rPr>
              <a:t> </a:t>
            </a:r>
            <a:r>
              <a:rPr lang="en-US" sz="2000" dirty="0" smtClean="0"/>
              <a:t>statement is similar to a </a:t>
            </a:r>
            <a:r>
              <a:rPr lang="en-US" sz="2000" b="1" dirty="0" smtClean="0">
                <a:solidFill>
                  <a:srgbClr val="00B050"/>
                </a:solidFill>
              </a:rPr>
              <a:t>chain of if/else statements</a:t>
            </a:r>
            <a:r>
              <a:rPr lang="en-US" sz="2000" dirty="0" smtClean="0"/>
              <a:t>, but typically it executes significantly faster.</a:t>
            </a:r>
          </a:p>
          <a:p>
            <a:pPr marL="120953" indent="0">
              <a:buNone/>
            </a:pPr>
            <a:endParaRPr lang="en-US" sz="2000" dirty="0" smtClean="0"/>
          </a:p>
          <a:p>
            <a:r>
              <a:rPr lang="en-US" sz="2000" dirty="0" smtClean="0"/>
              <a:t>The statement evaluates the expression (usually a variable) and then looks for a matching case label and jumps there; </a:t>
            </a:r>
            <a:r>
              <a:rPr lang="en-US" sz="2000" dirty="0" smtClean="0">
                <a:solidFill>
                  <a:srgbClr val="FF0000"/>
                </a:solidFill>
              </a:rPr>
              <a:t>case labels must be unique, constant values</a:t>
            </a:r>
            <a:r>
              <a:rPr lang="en-US" sz="2000" dirty="0" smtClean="0"/>
              <a:t>. If not unique, it picks the first one. If no match is found, the </a:t>
            </a:r>
            <a:r>
              <a:rPr lang="en-US" sz="2000" b="1" dirty="0" smtClean="0">
                <a:solidFill>
                  <a:srgbClr val="00B050"/>
                </a:solidFill>
              </a:rPr>
              <a:t>default</a:t>
            </a:r>
            <a:r>
              <a:rPr lang="en-US" sz="2000" dirty="0" smtClean="0"/>
              <a:t> label is used.</a:t>
            </a:r>
          </a:p>
          <a:p>
            <a:pPr marL="120953" indent="0">
              <a:buNone/>
            </a:pPr>
            <a:endParaRPr lang="en-US" sz="2000" dirty="0" smtClean="0"/>
          </a:p>
          <a:p>
            <a:r>
              <a:rPr lang="en-US" sz="2000" dirty="0" smtClean="0"/>
              <a:t>A </a:t>
            </a:r>
            <a:r>
              <a:rPr lang="en-US" sz="2000" b="1" dirty="0" smtClean="0">
                <a:solidFill>
                  <a:srgbClr val="00B050"/>
                </a:solidFill>
              </a:rPr>
              <a:t>break</a:t>
            </a:r>
            <a:r>
              <a:rPr lang="en-US" sz="2000" dirty="0" smtClean="0">
                <a:solidFill>
                  <a:srgbClr val="00B050"/>
                </a:solidFill>
              </a:rPr>
              <a:t> </a:t>
            </a:r>
            <a:r>
              <a:rPr lang="en-US" sz="2000" dirty="0" smtClean="0"/>
              <a:t>statement inside a </a:t>
            </a:r>
            <a:r>
              <a:rPr lang="en-US" sz="2000" b="1" dirty="0" smtClean="0">
                <a:solidFill>
                  <a:srgbClr val="00B050"/>
                </a:solidFill>
              </a:rPr>
              <a:t>switch</a:t>
            </a:r>
            <a:r>
              <a:rPr lang="en-US" sz="2000" dirty="0" smtClean="0">
                <a:solidFill>
                  <a:srgbClr val="00B050"/>
                </a:solidFill>
              </a:rPr>
              <a:t> </a:t>
            </a:r>
            <a:r>
              <a:rPr lang="en-US" sz="2000" dirty="0" smtClean="0"/>
              <a:t>says “</a:t>
            </a:r>
            <a:r>
              <a:rPr lang="en-US" sz="2000" b="1" dirty="0" smtClean="0">
                <a:solidFill>
                  <a:srgbClr val="00B050"/>
                </a:solidFill>
              </a:rPr>
              <a:t>continue execution after the switch</a:t>
            </a:r>
            <a:r>
              <a:rPr lang="en-US" sz="2000" dirty="0" smtClean="0"/>
              <a:t>”. If it’s not there, execution goes to the next statement (which could be the 1</a:t>
            </a:r>
            <a:r>
              <a:rPr lang="en-US" sz="2000" baseline="30000" dirty="0" smtClean="0"/>
              <a:t>st</a:t>
            </a:r>
            <a:r>
              <a:rPr lang="en-US" sz="2000" dirty="0" smtClean="0"/>
              <a:t> statement in the next case). This is called “</a:t>
            </a:r>
            <a:r>
              <a:rPr lang="en-US" sz="2000" b="1" dirty="0" smtClean="0">
                <a:solidFill>
                  <a:srgbClr val="00B050"/>
                </a:solidFill>
              </a:rPr>
              <a:t>fall through</a:t>
            </a:r>
            <a:r>
              <a:rPr lang="en-US" sz="2000" dirty="0" smtClean="0"/>
              <a:t>”.</a:t>
            </a:r>
          </a:p>
          <a:p>
            <a:endParaRPr lang="en-US" sz="2000" dirty="0"/>
          </a:p>
        </p:txBody>
      </p:sp>
      <p:sp>
        <p:nvSpPr>
          <p:cNvPr id="3" name="Title 2"/>
          <p:cNvSpPr>
            <a:spLocks noGrp="1"/>
          </p:cNvSpPr>
          <p:nvPr>
            <p:ph type="title"/>
          </p:nvPr>
        </p:nvSpPr>
        <p:spPr/>
        <p:txBody>
          <a:bodyPr/>
          <a:lstStyle/>
          <a:p>
            <a:r>
              <a:rPr lang="en-US" dirty="0" smtClean="0"/>
              <a:t>Switch Statement</a:t>
            </a:r>
            <a:endParaRPr lang="en-US" dirty="0"/>
          </a:p>
        </p:txBody>
      </p:sp>
      <p:sp>
        <p:nvSpPr>
          <p:cNvPr id="6" name="Content Placeholder 5"/>
          <p:cNvSpPr>
            <a:spLocks noGrp="1"/>
          </p:cNvSpPr>
          <p:nvPr>
            <p:ph sz="quarter" idx="4294967295"/>
          </p:nvPr>
        </p:nvSpPr>
        <p:spPr>
          <a:xfrm>
            <a:off x="5116512" y="1341438"/>
            <a:ext cx="4537075" cy="5083175"/>
          </a:xfrm>
        </p:spPr>
        <p:txBody>
          <a:bodyPr/>
          <a:lstStyle/>
          <a:p>
            <a:r>
              <a:rPr lang="en-US" sz="2000" dirty="0"/>
              <a:t>General form is:</a:t>
            </a:r>
          </a:p>
          <a:p>
            <a:pPr marL="433415" lvl="1" indent="0">
              <a:buNone/>
            </a:pPr>
            <a:r>
              <a:rPr lang="en-US" sz="1200" dirty="0"/>
              <a:t>switch(expression) {</a:t>
            </a:r>
          </a:p>
          <a:p>
            <a:pPr marL="433415" lvl="1" indent="0">
              <a:buNone/>
            </a:pPr>
            <a:r>
              <a:rPr lang="en-US" sz="1200" dirty="0"/>
              <a:t>	case constant1:</a:t>
            </a:r>
          </a:p>
          <a:p>
            <a:pPr marL="433415" lvl="1" indent="0">
              <a:buNone/>
            </a:pPr>
            <a:r>
              <a:rPr lang="en-US" sz="1200" dirty="0"/>
              <a:t>		statement;</a:t>
            </a:r>
          </a:p>
          <a:p>
            <a:pPr marL="433415" lvl="1" indent="0">
              <a:buNone/>
            </a:pPr>
            <a:r>
              <a:rPr lang="en-US" sz="1200" dirty="0"/>
              <a:t>		. . . . .</a:t>
            </a:r>
          </a:p>
          <a:p>
            <a:pPr marL="433415" lvl="1" indent="0">
              <a:buNone/>
            </a:pPr>
            <a:r>
              <a:rPr lang="en-US" sz="1200" dirty="0"/>
              <a:t>		break;</a:t>
            </a:r>
          </a:p>
          <a:p>
            <a:pPr marL="433415" lvl="1" indent="0">
              <a:buNone/>
            </a:pPr>
            <a:r>
              <a:rPr lang="en-US" sz="1200" dirty="0"/>
              <a:t>	case constant2:</a:t>
            </a:r>
          </a:p>
          <a:p>
            <a:pPr marL="433415" lvl="1" indent="0">
              <a:buNone/>
            </a:pPr>
            <a:r>
              <a:rPr lang="en-US" sz="1200" dirty="0"/>
              <a:t>		statement;</a:t>
            </a:r>
          </a:p>
          <a:p>
            <a:pPr marL="433415" lvl="1" indent="0">
              <a:buNone/>
            </a:pPr>
            <a:r>
              <a:rPr lang="en-US" sz="1200" dirty="0"/>
              <a:t>		. . . . .</a:t>
            </a:r>
          </a:p>
          <a:p>
            <a:pPr marL="433415" lvl="1" indent="0">
              <a:buNone/>
            </a:pPr>
            <a:r>
              <a:rPr lang="en-US" sz="1200" dirty="0"/>
              <a:t>		/* fall through	*/</a:t>
            </a:r>
          </a:p>
          <a:p>
            <a:pPr marL="433415" lvl="1" indent="0">
              <a:buNone/>
            </a:pPr>
            <a:r>
              <a:rPr lang="en-US" sz="1200" dirty="0"/>
              <a:t>	case constant3:</a:t>
            </a:r>
          </a:p>
          <a:p>
            <a:pPr marL="433415" lvl="1" indent="0">
              <a:buNone/>
            </a:pPr>
            <a:r>
              <a:rPr lang="en-US" sz="1200" dirty="0"/>
              <a:t>		statement;</a:t>
            </a:r>
          </a:p>
          <a:p>
            <a:pPr marL="433415" lvl="1" indent="0">
              <a:buNone/>
            </a:pPr>
            <a:r>
              <a:rPr lang="en-US" sz="1200" dirty="0"/>
              <a:t>		. . . . .</a:t>
            </a:r>
          </a:p>
          <a:p>
            <a:pPr marL="433415" lvl="1" indent="0">
              <a:buNone/>
            </a:pPr>
            <a:r>
              <a:rPr lang="en-US" sz="1200" dirty="0"/>
              <a:t>		break;</a:t>
            </a:r>
          </a:p>
          <a:p>
            <a:pPr marL="433415" lvl="1" indent="0">
              <a:buNone/>
            </a:pPr>
            <a:r>
              <a:rPr lang="en-US" sz="1200" dirty="0"/>
              <a:t>	default:</a:t>
            </a:r>
          </a:p>
          <a:p>
            <a:pPr marL="433415" lvl="1" indent="0">
              <a:buNone/>
            </a:pPr>
            <a:r>
              <a:rPr lang="en-US" sz="1200" dirty="0"/>
              <a:t>		statement;</a:t>
            </a:r>
          </a:p>
          <a:p>
            <a:pPr marL="433415" lvl="1" indent="0">
              <a:buNone/>
            </a:pPr>
            <a:r>
              <a:rPr lang="en-US" sz="1200" dirty="0"/>
              <a:t>		. . . . .</a:t>
            </a:r>
          </a:p>
          <a:p>
            <a:pPr marL="433415" lvl="1" indent="0">
              <a:buNone/>
            </a:pPr>
            <a:r>
              <a:rPr lang="en-US" sz="1200" dirty="0"/>
              <a:t>		break;</a:t>
            </a:r>
          </a:p>
          <a:p>
            <a:pPr marL="433415" lvl="1" indent="0">
              <a:buNone/>
            </a:pPr>
            <a:r>
              <a:rPr lang="en-US" sz="1200" dirty="0"/>
              <a:t>}</a:t>
            </a:r>
          </a:p>
          <a:p>
            <a:endParaRPr lang="en-US" sz="1200" dirty="0"/>
          </a:p>
        </p:txBody>
      </p:sp>
    </p:spTree>
    <p:extLst>
      <p:ext uri="{BB962C8B-B14F-4D97-AF65-F5344CB8AC3E}">
        <p14:creationId xmlns:p14="http://schemas.microsoft.com/office/powerpoint/2010/main" val="345276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1631" y="1265237"/>
            <a:ext cx="4688681" cy="5880747"/>
          </a:xfrm>
        </p:spPr>
        <p:txBody>
          <a:bodyPr>
            <a:normAutofit/>
          </a:bodyPr>
          <a:lstStyle/>
          <a:p>
            <a:pPr marL="120953" indent="0">
              <a:buNone/>
            </a:pPr>
            <a:r>
              <a:rPr lang="en-US" sz="2400" dirty="0" smtClean="0"/>
              <a:t>Syntax for if and else</a:t>
            </a:r>
            <a:r>
              <a:rPr lang="en-US" sz="1800" dirty="0" smtClean="0"/>
              <a:t>:</a:t>
            </a:r>
          </a:p>
          <a:p>
            <a:pPr marL="120953" indent="0">
              <a:buNone/>
            </a:pPr>
            <a:r>
              <a:rPr lang="en-US" sz="1200" b="1" dirty="0" smtClean="0">
                <a:solidFill>
                  <a:srgbClr val="FFC000"/>
                </a:solidFill>
              </a:rPr>
              <a:t>if </a:t>
            </a:r>
            <a:r>
              <a:rPr lang="en-US" sz="1200" b="1" dirty="0">
                <a:solidFill>
                  <a:srgbClr val="FFC000"/>
                </a:solidFill>
              </a:rPr>
              <a:t>(operator = = '+') { </a:t>
            </a:r>
            <a:endParaRPr lang="en-US" sz="1200" b="1" dirty="0" smtClean="0">
              <a:solidFill>
                <a:srgbClr val="FFC000"/>
              </a:solidFill>
            </a:endParaRPr>
          </a:p>
          <a:p>
            <a:pPr marL="120953" indent="0">
              <a:buNone/>
            </a:pPr>
            <a:r>
              <a:rPr lang="en-US" sz="1200" b="1" dirty="0">
                <a:solidFill>
                  <a:srgbClr val="FFC000"/>
                </a:solidFill>
              </a:rPr>
              <a:t> </a:t>
            </a:r>
            <a:r>
              <a:rPr lang="en-US" sz="1200" b="1" dirty="0" smtClean="0">
                <a:solidFill>
                  <a:srgbClr val="FFC000"/>
                </a:solidFill>
              </a:rPr>
              <a:t>   result </a:t>
            </a:r>
            <a:r>
              <a:rPr lang="en-US" sz="1200" b="1" dirty="0">
                <a:solidFill>
                  <a:srgbClr val="FFC000"/>
                </a:solidFill>
              </a:rPr>
              <a:t>+ = value; </a:t>
            </a:r>
            <a:endParaRPr lang="en-US" sz="1200" b="1" dirty="0" smtClean="0">
              <a:solidFill>
                <a:srgbClr val="FFC000"/>
              </a:solidFill>
            </a:endParaRPr>
          </a:p>
          <a:p>
            <a:pPr marL="120953" indent="0">
              <a:buNone/>
            </a:pPr>
            <a:r>
              <a:rPr lang="en-US" sz="1200" b="1" dirty="0" smtClean="0">
                <a:solidFill>
                  <a:srgbClr val="FFC000"/>
                </a:solidFill>
              </a:rPr>
              <a:t>} </a:t>
            </a:r>
          </a:p>
          <a:p>
            <a:pPr marL="120953" indent="0">
              <a:buNone/>
            </a:pPr>
            <a:r>
              <a:rPr lang="en-US" sz="1200" b="1" dirty="0" smtClean="0">
                <a:solidFill>
                  <a:srgbClr val="00B050"/>
                </a:solidFill>
              </a:rPr>
              <a:t>else </a:t>
            </a:r>
            <a:r>
              <a:rPr lang="en-US" sz="1200" b="1" dirty="0">
                <a:solidFill>
                  <a:srgbClr val="00B050"/>
                </a:solidFill>
              </a:rPr>
              <a:t>if (operator = = '-') { </a:t>
            </a:r>
            <a:endParaRPr lang="en-US" sz="1200" b="1" dirty="0" smtClean="0">
              <a:solidFill>
                <a:srgbClr val="00B050"/>
              </a:solidFill>
            </a:endParaRPr>
          </a:p>
          <a:p>
            <a:pPr marL="120953" indent="0">
              <a:buNone/>
            </a:pPr>
            <a:r>
              <a:rPr lang="en-US" sz="1200" b="1" dirty="0">
                <a:solidFill>
                  <a:srgbClr val="00B050"/>
                </a:solidFill>
              </a:rPr>
              <a:t> </a:t>
            </a:r>
            <a:r>
              <a:rPr lang="en-US" sz="1200" b="1" dirty="0" smtClean="0">
                <a:solidFill>
                  <a:srgbClr val="00B050"/>
                </a:solidFill>
              </a:rPr>
              <a:t>   result-</a:t>
            </a:r>
            <a:r>
              <a:rPr lang="en-US" sz="1200" b="1" dirty="0">
                <a:solidFill>
                  <a:srgbClr val="00B050"/>
                </a:solidFill>
              </a:rPr>
              <a:t>= value; </a:t>
            </a:r>
            <a:endParaRPr lang="en-US" sz="1200" b="1" dirty="0" smtClean="0">
              <a:solidFill>
                <a:srgbClr val="00B050"/>
              </a:solidFill>
            </a:endParaRPr>
          </a:p>
          <a:p>
            <a:pPr marL="120953" indent="0">
              <a:buNone/>
            </a:pPr>
            <a:r>
              <a:rPr lang="en-US" sz="1200" b="1" dirty="0" smtClean="0">
                <a:solidFill>
                  <a:srgbClr val="00B050"/>
                </a:solidFill>
              </a:rPr>
              <a:t>} </a:t>
            </a:r>
          </a:p>
          <a:p>
            <a:pPr marL="120953" indent="0">
              <a:buNone/>
            </a:pPr>
            <a:r>
              <a:rPr lang="en-US" sz="1200" b="1" dirty="0" smtClean="0">
                <a:solidFill>
                  <a:srgbClr val="0070C0"/>
                </a:solidFill>
              </a:rPr>
              <a:t>else </a:t>
            </a:r>
            <a:r>
              <a:rPr lang="en-US" sz="1200" b="1" dirty="0">
                <a:solidFill>
                  <a:srgbClr val="0070C0"/>
                </a:solidFill>
              </a:rPr>
              <a:t>if (operator = = '*') </a:t>
            </a:r>
            <a:r>
              <a:rPr lang="en-US" sz="1200" b="1" dirty="0" smtClean="0">
                <a:solidFill>
                  <a:srgbClr val="0070C0"/>
                </a:solidFill>
              </a:rPr>
              <a:t>{</a:t>
            </a:r>
          </a:p>
          <a:p>
            <a:pPr marL="120953" indent="0">
              <a:buNone/>
            </a:pPr>
            <a:r>
              <a:rPr lang="en-US" sz="1200" b="1" dirty="0" smtClean="0">
                <a:solidFill>
                  <a:srgbClr val="0070C0"/>
                </a:solidFill>
              </a:rPr>
              <a:t>    result </a:t>
            </a:r>
            <a:r>
              <a:rPr lang="en-US" sz="1200" b="1" dirty="0">
                <a:solidFill>
                  <a:srgbClr val="0070C0"/>
                </a:solidFill>
              </a:rPr>
              <a:t>*= value; </a:t>
            </a:r>
            <a:endParaRPr lang="en-US" sz="1200" b="1" dirty="0" smtClean="0">
              <a:solidFill>
                <a:srgbClr val="0070C0"/>
              </a:solidFill>
            </a:endParaRPr>
          </a:p>
          <a:p>
            <a:pPr marL="120953" indent="0">
              <a:buNone/>
            </a:pPr>
            <a:r>
              <a:rPr lang="en-US" sz="1200" b="1" dirty="0" smtClean="0">
                <a:solidFill>
                  <a:srgbClr val="0070C0"/>
                </a:solidFill>
              </a:rPr>
              <a:t>} </a:t>
            </a:r>
          </a:p>
          <a:p>
            <a:pPr marL="120953" indent="0">
              <a:buNone/>
            </a:pPr>
            <a:r>
              <a:rPr lang="en-US" sz="1200" b="1" dirty="0" smtClean="0">
                <a:solidFill>
                  <a:srgbClr val="7030A0"/>
                </a:solidFill>
              </a:rPr>
              <a:t>else </a:t>
            </a:r>
            <a:r>
              <a:rPr lang="en-US" sz="1200" b="1" dirty="0">
                <a:solidFill>
                  <a:srgbClr val="7030A0"/>
                </a:solidFill>
              </a:rPr>
              <a:t>if (operator = = '/') { </a:t>
            </a:r>
            <a:endParaRPr lang="en-US" sz="1200" b="1" dirty="0" smtClean="0">
              <a:solidFill>
                <a:srgbClr val="7030A0"/>
              </a:solidFill>
            </a:endParaRPr>
          </a:p>
          <a:p>
            <a:pPr marL="120953" indent="0">
              <a:buNone/>
            </a:pPr>
            <a:r>
              <a:rPr lang="en-US" sz="1200" b="1" dirty="0">
                <a:solidFill>
                  <a:srgbClr val="7030A0"/>
                </a:solidFill>
              </a:rPr>
              <a:t> </a:t>
            </a:r>
            <a:r>
              <a:rPr lang="en-US" sz="1200" b="1" dirty="0" smtClean="0">
                <a:solidFill>
                  <a:srgbClr val="7030A0"/>
                </a:solidFill>
              </a:rPr>
              <a:t>   if </a:t>
            </a:r>
            <a:r>
              <a:rPr lang="en-US" sz="1200" b="1" dirty="0">
                <a:solidFill>
                  <a:srgbClr val="7030A0"/>
                </a:solidFill>
              </a:rPr>
              <a:t>(value = = 0) </a:t>
            </a:r>
            <a:r>
              <a:rPr lang="en-US" sz="1200" b="1" dirty="0" smtClean="0">
                <a:solidFill>
                  <a:srgbClr val="7030A0"/>
                </a:solidFill>
              </a:rPr>
              <a:t>{</a:t>
            </a:r>
          </a:p>
          <a:p>
            <a:pPr marL="120953" indent="0">
              <a:buNone/>
            </a:pPr>
            <a:r>
              <a:rPr lang="en-US" sz="1200" b="1" dirty="0" smtClean="0">
                <a:solidFill>
                  <a:srgbClr val="7030A0"/>
                </a:solidFill>
              </a:rPr>
              <a:t>	printf</a:t>
            </a:r>
            <a:r>
              <a:rPr lang="en-US" sz="1200" b="1" dirty="0">
                <a:solidFill>
                  <a:srgbClr val="7030A0"/>
                </a:solidFill>
              </a:rPr>
              <a:t>(" </a:t>
            </a:r>
            <a:r>
              <a:rPr lang="en-US" sz="1200" b="1" dirty="0" err="1">
                <a:solidFill>
                  <a:srgbClr val="7030A0"/>
                </a:solidFill>
              </a:rPr>
              <a:t>Error:Divide</a:t>
            </a:r>
            <a:r>
              <a:rPr lang="en-US" sz="1200" b="1" dirty="0">
                <a:solidFill>
                  <a:srgbClr val="7030A0"/>
                </a:solidFill>
              </a:rPr>
              <a:t> by zero\ n</a:t>
            </a:r>
            <a:r>
              <a:rPr lang="en-US" sz="1200" b="1" dirty="0" smtClean="0">
                <a:solidFill>
                  <a:srgbClr val="7030A0"/>
                </a:solidFill>
              </a:rPr>
              <a:t>");</a:t>
            </a:r>
          </a:p>
          <a:p>
            <a:pPr marL="120953" indent="0">
              <a:buNone/>
            </a:pPr>
            <a:r>
              <a:rPr lang="en-US" sz="1200" b="1" dirty="0">
                <a:solidFill>
                  <a:srgbClr val="7030A0"/>
                </a:solidFill>
              </a:rPr>
              <a:t>	</a:t>
            </a:r>
            <a:r>
              <a:rPr lang="en-US" sz="1200" b="1" dirty="0" smtClean="0">
                <a:solidFill>
                  <a:srgbClr val="7030A0"/>
                </a:solidFill>
              </a:rPr>
              <a:t>printf</a:t>
            </a:r>
            <a:r>
              <a:rPr lang="en-US" sz="1200" b="1" dirty="0">
                <a:solidFill>
                  <a:srgbClr val="7030A0"/>
                </a:solidFill>
              </a:rPr>
              <a:t>(" operation ignored\ n</a:t>
            </a:r>
            <a:r>
              <a:rPr lang="en-US" sz="1200" b="1" dirty="0" smtClean="0">
                <a:solidFill>
                  <a:srgbClr val="7030A0"/>
                </a:solidFill>
              </a:rPr>
              <a:t>");</a:t>
            </a:r>
          </a:p>
          <a:p>
            <a:pPr marL="120953" indent="0">
              <a:buNone/>
            </a:pPr>
            <a:r>
              <a:rPr lang="en-US" sz="1200" b="1" dirty="0" smtClean="0">
                <a:solidFill>
                  <a:srgbClr val="7030A0"/>
                </a:solidFill>
              </a:rPr>
              <a:t>    } </a:t>
            </a:r>
          </a:p>
          <a:p>
            <a:pPr marL="120953" indent="0">
              <a:buNone/>
            </a:pPr>
            <a:r>
              <a:rPr lang="en-US" sz="1200" b="1" dirty="0">
                <a:solidFill>
                  <a:srgbClr val="7030A0"/>
                </a:solidFill>
              </a:rPr>
              <a:t> </a:t>
            </a:r>
            <a:r>
              <a:rPr lang="en-US" sz="1200" b="1" dirty="0" smtClean="0">
                <a:solidFill>
                  <a:srgbClr val="7030A0"/>
                </a:solidFill>
              </a:rPr>
              <a:t>   else </a:t>
            </a:r>
            <a:r>
              <a:rPr lang="en-US" sz="1200" b="1" dirty="0">
                <a:solidFill>
                  <a:srgbClr val="7030A0"/>
                </a:solidFill>
              </a:rPr>
              <a:t>result /= value</a:t>
            </a:r>
            <a:r>
              <a:rPr lang="en-US" sz="1200" b="1" dirty="0" smtClean="0">
                <a:solidFill>
                  <a:srgbClr val="7030A0"/>
                </a:solidFill>
              </a:rPr>
              <a:t>;</a:t>
            </a:r>
          </a:p>
          <a:p>
            <a:pPr marL="120953" indent="0">
              <a:buNone/>
            </a:pPr>
            <a:r>
              <a:rPr lang="en-US" sz="1200" b="1" dirty="0" smtClean="0">
                <a:solidFill>
                  <a:srgbClr val="7030A0"/>
                </a:solidFill>
              </a:rPr>
              <a:t>} </a:t>
            </a:r>
          </a:p>
          <a:p>
            <a:pPr marL="120953" indent="0">
              <a:buNone/>
            </a:pPr>
            <a:r>
              <a:rPr lang="en-US" sz="1200" b="1" dirty="0" smtClean="0">
                <a:solidFill>
                  <a:schemeClr val="accent6"/>
                </a:solidFill>
              </a:rPr>
              <a:t>else </a:t>
            </a:r>
            <a:r>
              <a:rPr lang="en-US" sz="1200" b="1" dirty="0">
                <a:solidFill>
                  <a:schemeClr val="accent6"/>
                </a:solidFill>
              </a:rPr>
              <a:t>{ </a:t>
            </a:r>
            <a:endParaRPr lang="en-US" sz="1200" b="1" dirty="0" smtClean="0">
              <a:solidFill>
                <a:schemeClr val="accent6"/>
              </a:solidFill>
            </a:endParaRPr>
          </a:p>
          <a:p>
            <a:pPr marL="120953" indent="0">
              <a:buNone/>
            </a:pPr>
            <a:r>
              <a:rPr lang="en-US" sz="1200" b="1" dirty="0">
                <a:solidFill>
                  <a:schemeClr val="accent6"/>
                </a:solidFill>
              </a:rPr>
              <a:t> </a:t>
            </a:r>
            <a:r>
              <a:rPr lang="en-US" sz="1200" b="1" dirty="0" smtClean="0">
                <a:solidFill>
                  <a:schemeClr val="accent6"/>
                </a:solidFill>
              </a:rPr>
              <a:t>   printf</a:t>
            </a:r>
            <a:r>
              <a:rPr lang="en-US" sz="1200" b="1" dirty="0">
                <a:solidFill>
                  <a:schemeClr val="accent6"/>
                </a:solidFill>
              </a:rPr>
              <a:t>(" Unknown operator %c\ n", operator); </a:t>
            </a:r>
            <a:endParaRPr lang="en-US" sz="1200" b="1" dirty="0" smtClean="0">
              <a:solidFill>
                <a:schemeClr val="accent6"/>
              </a:solidFill>
            </a:endParaRPr>
          </a:p>
          <a:p>
            <a:pPr marL="120953" indent="0">
              <a:buNone/>
            </a:pPr>
            <a:r>
              <a:rPr lang="en-US" sz="1200" b="1" dirty="0" smtClean="0">
                <a:solidFill>
                  <a:schemeClr val="accent6"/>
                </a:solidFill>
              </a:rPr>
              <a:t>}</a:t>
            </a:r>
            <a:endParaRPr lang="en-US" sz="1200" b="1" dirty="0">
              <a:solidFill>
                <a:schemeClr val="accent6"/>
              </a:solidFill>
            </a:endParaRPr>
          </a:p>
        </p:txBody>
      </p:sp>
      <p:sp>
        <p:nvSpPr>
          <p:cNvPr id="3" name="Title 2"/>
          <p:cNvSpPr>
            <a:spLocks noGrp="1"/>
          </p:cNvSpPr>
          <p:nvPr>
            <p:ph type="title"/>
          </p:nvPr>
        </p:nvSpPr>
        <p:spPr>
          <a:xfrm>
            <a:off x="504031" y="302737"/>
            <a:ext cx="9072563" cy="810100"/>
          </a:xfrm>
        </p:spPr>
        <p:txBody>
          <a:bodyPr/>
          <a:lstStyle/>
          <a:p>
            <a:r>
              <a:rPr lang="en-US" dirty="0" smtClean="0"/>
              <a:t>Switch Statement</a:t>
            </a:r>
            <a:endParaRPr lang="en-US" dirty="0"/>
          </a:p>
        </p:txBody>
      </p:sp>
      <p:sp>
        <p:nvSpPr>
          <p:cNvPr id="6" name="Content Placeholder 5"/>
          <p:cNvSpPr>
            <a:spLocks noGrp="1"/>
          </p:cNvSpPr>
          <p:nvPr>
            <p:ph sz="quarter" idx="4294967295"/>
          </p:nvPr>
        </p:nvSpPr>
        <p:spPr>
          <a:xfrm>
            <a:off x="4506912" y="1189037"/>
            <a:ext cx="4800600" cy="5714999"/>
          </a:xfrm>
        </p:spPr>
        <p:txBody>
          <a:bodyPr>
            <a:normAutofit/>
          </a:bodyPr>
          <a:lstStyle/>
          <a:p>
            <a:r>
              <a:rPr lang="en-US" sz="2600" dirty="0" smtClean="0"/>
              <a:t>Syntax for switch</a:t>
            </a:r>
            <a:r>
              <a:rPr lang="en-US" sz="2000" dirty="0" smtClean="0"/>
              <a:t>:</a:t>
            </a:r>
            <a:endParaRPr lang="en-US" sz="2000" dirty="0"/>
          </a:p>
          <a:p>
            <a:pPr marL="433415" lvl="1" indent="0">
              <a:buNone/>
            </a:pPr>
            <a:r>
              <a:rPr lang="en-US" sz="1200" dirty="0"/>
              <a:t>switch (operator) { </a:t>
            </a:r>
            <a:endParaRPr lang="en-US" sz="1200" dirty="0" smtClean="0"/>
          </a:p>
          <a:p>
            <a:pPr marL="433415" lvl="1" indent="0">
              <a:buNone/>
            </a:pPr>
            <a:r>
              <a:rPr lang="en-US" sz="1200" b="1" dirty="0" smtClean="0"/>
              <a:t>    </a:t>
            </a:r>
            <a:r>
              <a:rPr lang="en-US" sz="1200" b="1" dirty="0" smtClean="0">
                <a:solidFill>
                  <a:srgbClr val="FFC000"/>
                </a:solidFill>
              </a:rPr>
              <a:t>case </a:t>
            </a:r>
            <a:r>
              <a:rPr lang="en-US" sz="1200" b="1" dirty="0">
                <a:solidFill>
                  <a:srgbClr val="FFC000"/>
                </a:solidFill>
              </a:rPr>
              <a:t>'+': </a:t>
            </a:r>
            <a:endParaRPr lang="en-US" sz="1200" b="1" dirty="0" smtClean="0">
              <a:solidFill>
                <a:srgbClr val="FFC000"/>
              </a:solidFill>
            </a:endParaRPr>
          </a:p>
          <a:p>
            <a:pPr marL="433415" lvl="1" indent="0">
              <a:buNone/>
            </a:pPr>
            <a:r>
              <a:rPr lang="en-US" sz="1200" b="1" dirty="0" smtClean="0">
                <a:solidFill>
                  <a:srgbClr val="FFC000"/>
                </a:solidFill>
              </a:rPr>
              <a:t>	result + = value</a:t>
            </a:r>
            <a:r>
              <a:rPr lang="en-US" sz="1200" b="1" dirty="0" smtClean="0">
                <a:solidFill>
                  <a:srgbClr val="FFC000"/>
                </a:solidFill>
              </a:rPr>
              <a:t>; 	</a:t>
            </a:r>
          </a:p>
          <a:p>
            <a:pPr marL="433415" lvl="1" indent="0">
              <a:buNone/>
            </a:pPr>
            <a:r>
              <a:rPr lang="en-US" sz="1200" b="1" dirty="0" smtClean="0">
                <a:solidFill>
                  <a:srgbClr val="FFC000"/>
                </a:solidFill>
              </a:rPr>
              <a:t>           break;</a:t>
            </a:r>
            <a:r>
              <a:rPr lang="en-US" sz="1200" b="1" dirty="0" smtClean="0">
                <a:solidFill>
                  <a:srgbClr val="FFC000"/>
                </a:solidFill>
              </a:rPr>
              <a:t> </a:t>
            </a:r>
          </a:p>
          <a:p>
            <a:pPr marL="433415" lvl="1" indent="0">
              <a:buNone/>
            </a:pPr>
            <a:r>
              <a:rPr lang="en-US" sz="1200" b="1" dirty="0" smtClean="0">
                <a:solidFill>
                  <a:srgbClr val="00B050"/>
                </a:solidFill>
              </a:rPr>
              <a:t>case </a:t>
            </a:r>
            <a:r>
              <a:rPr lang="en-US" sz="1200" b="1" dirty="0">
                <a:solidFill>
                  <a:srgbClr val="00B050"/>
                </a:solidFill>
              </a:rPr>
              <a:t>'-': </a:t>
            </a:r>
            <a:endParaRPr lang="en-US" sz="1200" b="1" dirty="0" smtClean="0">
              <a:solidFill>
                <a:srgbClr val="00B050"/>
              </a:solidFill>
            </a:endParaRPr>
          </a:p>
          <a:p>
            <a:pPr marL="433415" lvl="1" indent="0">
              <a:buNone/>
            </a:pPr>
            <a:r>
              <a:rPr lang="en-US" sz="1200" b="1" dirty="0" smtClean="0">
                <a:solidFill>
                  <a:srgbClr val="00B050"/>
                </a:solidFill>
              </a:rPr>
              <a:t>	result-= value;</a:t>
            </a:r>
          </a:p>
          <a:p>
            <a:pPr marL="433415" lvl="1" indent="0">
              <a:buNone/>
            </a:pPr>
            <a:r>
              <a:rPr lang="en-US" sz="1200" b="1" dirty="0" smtClean="0">
                <a:solidFill>
                  <a:srgbClr val="00B050"/>
                </a:solidFill>
              </a:rPr>
              <a:t> 	break;</a:t>
            </a:r>
          </a:p>
          <a:p>
            <a:pPr marL="433415" lvl="1" indent="0">
              <a:buNone/>
            </a:pPr>
            <a:r>
              <a:rPr lang="en-US" sz="1200" b="1" dirty="0" smtClean="0">
                <a:solidFill>
                  <a:srgbClr val="0070C0"/>
                </a:solidFill>
              </a:rPr>
              <a:t>    </a:t>
            </a:r>
            <a:r>
              <a:rPr lang="en-US" sz="1200" b="1" dirty="0" smtClean="0">
                <a:solidFill>
                  <a:srgbClr val="0070C0"/>
                </a:solidFill>
              </a:rPr>
              <a:t>case </a:t>
            </a:r>
            <a:r>
              <a:rPr lang="en-US" sz="1200" b="1" dirty="0">
                <a:solidFill>
                  <a:srgbClr val="0070C0"/>
                </a:solidFill>
              </a:rPr>
              <a:t>'*': </a:t>
            </a:r>
            <a:endParaRPr lang="en-US" sz="1200" b="1" dirty="0" smtClean="0">
              <a:solidFill>
                <a:srgbClr val="0070C0"/>
              </a:solidFill>
            </a:endParaRPr>
          </a:p>
          <a:p>
            <a:pPr marL="433415" lvl="1" indent="0">
              <a:buNone/>
            </a:pPr>
            <a:r>
              <a:rPr lang="en-US" sz="1200" b="1" dirty="0" smtClean="0">
                <a:solidFill>
                  <a:srgbClr val="0070C0"/>
                </a:solidFill>
              </a:rPr>
              <a:t>	result </a:t>
            </a:r>
            <a:r>
              <a:rPr lang="en-US" sz="1200" b="1" dirty="0">
                <a:solidFill>
                  <a:srgbClr val="0070C0"/>
                </a:solidFill>
              </a:rPr>
              <a:t>*= value; </a:t>
            </a:r>
            <a:endParaRPr lang="en-US" sz="1200" b="1" dirty="0" smtClean="0">
              <a:solidFill>
                <a:srgbClr val="0070C0"/>
              </a:solidFill>
            </a:endParaRPr>
          </a:p>
          <a:p>
            <a:pPr marL="433415" lvl="1" indent="0">
              <a:buNone/>
            </a:pPr>
            <a:r>
              <a:rPr lang="en-US" sz="1200" b="1" dirty="0" smtClean="0">
                <a:solidFill>
                  <a:srgbClr val="0070C0"/>
                </a:solidFill>
              </a:rPr>
              <a:t>	break</a:t>
            </a:r>
            <a:r>
              <a:rPr lang="en-US" sz="1200" b="1" dirty="0">
                <a:solidFill>
                  <a:srgbClr val="0070C0"/>
                </a:solidFill>
              </a:rPr>
              <a:t>; </a:t>
            </a:r>
            <a:endParaRPr lang="en-US" sz="1200" b="1" dirty="0" smtClean="0">
              <a:solidFill>
                <a:srgbClr val="0070C0"/>
              </a:solidFill>
            </a:endParaRPr>
          </a:p>
          <a:p>
            <a:pPr marL="433415" lvl="1" indent="0">
              <a:buNone/>
            </a:pPr>
            <a:r>
              <a:rPr lang="en-US" sz="1200" b="1" dirty="0"/>
              <a:t> </a:t>
            </a:r>
            <a:r>
              <a:rPr lang="en-US" sz="1200" b="1" dirty="0" smtClean="0"/>
              <a:t>   </a:t>
            </a:r>
            <a:r>
              <a:rPr lang="en-US" sz="1200" b="1" dirty="0" smtClean="0">
                <a:solidFill>
                  <a:srgbClr val="7030A0"/>
                </a:solidFill>
              </a:rPr>
              <a:t>case </a:t>
            </a:r>
            <a:r>
              <a:rPr lang="en-US" sz="1200" b="1" dirty="0">
                <a:solidFill>
                  <a:srgbClr val="7030A0"/>
                </a:solidFill>
              </a:rPr>
              <a:t>'/': </a:t>
            </a:r>
            <a:endParaRPr lang="en-US" sz="1200" b="1" dirty="0" smtClean="0">
              <a:solidFill>
                <a:srgbClr val="7030A0"/>
              </a:solidFill>
            </a:endParaRPr>
          </a:p>
          <a:p>
            <a:pPr marL="433415" lvl="1" indent="0">
              <a:buNone/>
            </a:pPr>
            <a:r>
              <a:rPr lang="en-US" sz="1200" b="1" dirty="0" smtClean="0">
                <a:solidFill>
                  <a:srgbClr val="7030A0"/>
                </a:solidFill>
              </a:rPr>
              <a:t>	if </a:t>
            </a:r>
            <a:r>
              <a:rPr lang="en-US" sz="1200" b="1" dirty="0">
                <a:solidFill>
                  <a:srgbClr val="7030A0"/>
                </a:solidFill>
              </a:rPr>
              <a:t>(value = = 0) { </a:t>
            </a:r>
            <a:endParaRPr lang="en-US" sz="1200" b="1" dirty="0" smtClean="0">
              <a:solidFill>
                <a:srgbClr val="7030A0"/>
              </a:solidFill>
            </a:endParaRPr>
          </a:p>
          <a:p>
            <a:pPr marL="433415" lvl="1" indent="0">
              <a:buNone/>
            </a:pPr>
            <a:r>
              <a:rPr lang="en-US" sz="1200" b="1" dirty="0" smtClean="0">
                <a:solidFill>
                  <a:srgbClr val="7030A0"/>
                </a:solidFill>
              </a:rPr>
              <a:t>	</a:t>
            </a:r>
            <a:r>
              <a:rPr lang="en-US" sz="1200" b="1" dirty="0">
                <a:solidFill>
                  <a:srgbClr val="7030A0"/>
                </a:solidFill>
              </a:rPr>
              <a:t> </a:t>
            </a:r>
            <a:r>
              <a:rPr lang="en-US" sz="1200" b="1" dirty="0" smtClean="0">
                <a:solidFill>
                  <a:srgbClr val="7030A0"/>
                </a:solidFill>
              </a:rPr>
              <a:t>   printf</a:t>
            </a:r>
            <a:r>
              <a:rPr lang="en-US" sz="1200" b="1" dirty="0">
                <a:solidFill>
                  <a:srgbClr val="7030A0"/>
                </a:solidFill>
              </a:rPr>
              <a:t>(" </a:t>
            </a:r>
            <a:r>
              <a:rPr lang="en-US" sz="1200" b="1" dirty="0" err="1" smtClean="0">
                <a:solidFill>
                  <a:srgbClr val="7030A0"/>
                </a:solidFill>
              </a:rPr>
              <a:t>Error:Divide</a:t>
            </a:r>
            <a:r>
              <a:rPr lang="en-US" sz="1200" b="1" dirty="0" smtClean="0">
                <a:solidFill>
                  <a:srgbClr val="7030A0"/>
                </a:solidFill>
              </a:rPr>
              <a:t> </a:t>
            </a:r>
            <a:r>
              <a:rPr lang="en-US" sz="1200" b="1" dirty="0">
                <a:solidFill>
                  <a:srgbClr val="7030A0"/>
                </a:solidFill>
              </a:rPr>
              <a:t>by zero\ n</a:t>
            </a:r>
            <a:r>
              <a:rPr lang="en-US" sz="1200" b="1" dirty="0" smtClean="0">
                <a:solidFill>
                  <a:srgbClr val="7030A0"/>
                </a:solidFill>
              </a:rPr>
              <a:t>");</a:t>
            </a:r>
          </a:p>
          <a:p>
            <a:pPr marL="433415" lvl="1" indent="0">
              <a:buNone/>
            </a:pPr>
            <a:r>
              <a:rPr lang="en-US" sz="1200" b="1" dirty="0" smtClean="0">
                <a:solidFill>
                  <a:srgbClr val="7030A0"/>
                </a:solidFill>
              </a:rPr>
              <a:t> 	</a:t>
            </a:r>
            <a:r>
              <a:rPr lang="en-US" sz="1200" b="1" dirty="0">
                <a:solidFill>
                  <a:srgbClr val="7030A0"/>
                </a:solidFill>
              </a:rPr>
              <a:t> </a:t>
            </a:r>
            <a:r>
              <a:rPr lang="en-US" sz="1200" b="1" dirty="0" smtClean="0">
                <a:solidFill>
                  <a:srgbClr val="7030A0"/>
                </a:solidFill>
              </a:rPr>
              <a:t>   printf</a:t>
            </a:r>
            <a:r>
              <a:rPr lang="en-US" sz="1200" b="1" dirty="0">
                <a:solidFill>
                  <a:srgbClr val="7030A0"/>
                </a:solidFill>
              </a:rPr>
              <a:t>(" operation ignored\ n"); </a:t>
            </a:r>
            <a:endParaRPr lang="en-US" sz="1200" b="1" dirty="0" smtClean="0">
              <a:solidFill>
                <a:srgbClr val="7030A0"/>
              </a:solidFill>
            </a:endParaRPr>
          </a:p>
          <a:p>
            <a:pPr marL="433415" lvl="1" indent="0">
              <a:buNone/>
            </a:pPr>
            <a:r>
              <a:rPr lang="en-US" sz="1200" b="1" dirty="0" smtClean="0">
                <a:solidFill>
                  <a:srgbClr val="7030A0"/>
                </a:solidFill>
              </a:rPr>
              <a:t>	} </a:t>
            </a:r>
          </a:p>
          <a:p>
            <a:pPr marL="433415" lvl="1" indent="0">
              <a:buNone/>
            </a:pPr>
            <a:r>
              <a:rPr lang="en-US" sz="1200" b="1" dirty="0" smtClean="0">
                <a:solidFill>
                  <a:srgbClr val="7030A0"/>
                </a:solidFill>
              </a:rPr>
              <a:t>	else </a:t>
            </a:r>
            <a:r>
              <a:rPr lang="en-US" sz="1200" b="1" dirty="0">
                <a:solidFill>
                  <a:srgbClr val="7030A0"/>
                </a:solidFill>
              </a:rPr>
              <a:t>result /= value; </a:t>
            </a:r>
            <a:endParaRPr lang="en-US" sz="1200" b="1" dirty="0" smtClean="0">
              <a:solidFill>
                <a:srgbClr val="7030A0"/>
              </a:solidFill>
            </a:endParaRPr>
          </a:p>
          <a:p>
            <a:pPr marL="433415" lvl="1" indent="0">
              <a:buNone/>
            </a:pPr>
            <a:r>
              <a:rPr lang="en-US" sz="1200" b="1" dirty="0" smtClean="0">
                <a:solidFill>
                  <a:srgbClr val="7030A0"/>
                </a:solidFill>
              </a:rPr>
              <a:t>	break</a:t>
            </a:r>
            <a:r>
              <a:rPr lang="en-US" sz="1200" b="1" dirty="0">
                <a:solidFill>
                  <a:srgbClr val="7030A0"/>
                </a:solidFill>
              </a:rPr>
              <a:t>; </a:t>
            </a:r>
            <a:endParaRPr lang="en-US" sz="1200" b="1" dirty="0" smtClean="0">
              <a:solidFill>
                <a:srgbClr val="7030A0"/>
              </a:solidFill>
            </a:endParaRPr>
          </a:p>
          <a:p>
            <a:pPr marL="433415" lvl="1" indent="0">
              <a:buNone/>
            </a:pPr>
            <a:r>
              <a:rPr lang="en-US" sz="1200" b="1" dirty="0">
                <a:solidFill>
                  <a:srgbClr val="7030A0"/>
                </a:solidFill>
              </a:rPr>
              <a:t> </a:t>
            </a:r>
            <a:r>
              <a:rPr lang="en-US" sz="1200" b="1" dirty="0" smtClean="0">
                <a:solidFill>
                  <a:srgbClr val="7030A0"/>
                </a:solidFill>
              </a:rPr>
              <a:t>   </a:t>
            </a:r>
            <a:r>
              <a:rPr lang="en-US" sz="1200" b="1" dirty="0" smtClean="0">
                <a:solidFill>
                  <a:schemeClr val="accent6"/>
                </a:solidFill>
              </a:rPr>
              <a:t>default</a:t>
            </a:r>
            <a:r>
              <a:rPr lang="en-US" sz="1200" b="1" dirty="0">
                <a:solidFill>
                  <a:schemeClr val="accent6"/>
                </a:solidFill>
              </a:rPr>
              <a:t>: </a:t>
            </a:r>
            <a:endParaRPr lang="en-US" sz="1200" b="1" dirty="0" smtClean="0">
              <a:solidFill>
                <a:schemeClr val="accent6"/>
              </a:solidFill>
            </a:endParaRPr>
          </a:p>
          <a:p>
            <a:pPr marL="433415" lvl="1" indent="0">
              <a:buNone/>
            </a:pPr>
            <a:r>
              <a:rPr lang="en-US" sz="1200" b="1" dirty="0" smtClean="0">
                <a:solidFill>
                  <a:schemeClr val="accent6"/>
                </a:solidFill>
              </a:rPr>
              <a:t>	printf</a:t>
            </a:r>
            <a:r>
              <a:rPr lang="en-US" sz="1200" b="1" dirty="0">
                <a:solidFill>
                  <a:schemeClr val="accent6"/>
                </a:solidFill>
              </a:rPr>
              <a:t>(" Unknown operator %c\ n", operator); </a:t>
            </a:r>
            <a:endParaRPr lang="en-US" sz="1200" b="1" dirty="0" smtClean="0">
              <a:solidFill>
                <a:schemeClr val="accent6"/>
              </a:solidFill>
            </a:endParaRPr>
          </a:p>
          <a:p>
            <a:pPr marL="433415" lvl="1" indent="0">
              <a:buNone/>
            </a:pPr>
            <a:r>
              <a:rPr lang="en-US" sz="1200" b="1" dirty="0" smtClean="0">
                <a:solidFill>
                  <a:schemeClr val="accent6"/>
                </a:solidFill>
              </a:rPr>
              <a:t>	break</a:t>
            </a:r>
            <a:r>
              <a:rPr lang="en-US" sz="1200" b="1" dirty="0">
                <a:solidFill>
                  <a:schemeClr val="accent6"/>
                </a:solidFill>
              </a:rPr>
              <a:t>; </a:t>
            </a:r>
            <a:endParaRPr lang="en-US" sz="1200" b="1" dirty="0" smtClean="0">
              <a:solidFill>
                <a:schemeClr val="accent6"/>
              </a:solidFill>
            </a:endParaRPr>
          </a:p>
          <a:p>
            <a:pPr marL="433415" lvl="1" indent="0">
              <a:buNone/>
            </a:pPr>
            <a:r>
              <a:rPr lang="en-US" sz="1200" b="1" dirty="0" smtClean="0"/>
              <a:t>}</a:t>
            </a:r>
            <a:endParaRPr lang="en-US" sz="1200" b="1" dirty="0"/>
          </a:p>
        </p:txBody>
      </p:sp>
    </p:spTree>
    <p:extLst>
      <p:ext uri="{BB962C8B-B14F-4D97-AF65-F5344CB8AC3E}">
        <p14:creationId xmlns:p14="http://schemas.microsoft.com/office/powerpoint/2010/main" val="36074527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Vertical Text Placeholder 5"/>
          <p:cNvSpPr>
            <a:spLocks noGrp="1"/>
          </p:cNvSpPr>
          <p:nvPr>
            <p:ph idx="1"/>
          </p:nvPr>
        </p:nvSpPr>
        <p:spPr/>
        <p:txBody>
          <a:bodyPr>
            <a:normAutofit lnSpcReduction="10000"/>
          </a:bodyPr>
          <a:lstStyle/>
          <a:p>
            <a:r>
              <a:rPr lang="en-US" dirty="0" smtClean="0"/>
              <a:t>Loop constructs in C</a:t>
            </a:r>
          </a:p>
          <a:p>
            <a:pPr lvl="1"/>
            <a:r>
              <a:rPr lang="en-US" dirty="0" smtClean="0"/>
              <a:t>for loops</a:t>
            </a:r>
          </a:p>
          <a:p>
            <a:pPr lvl="1"/>
            <a:r>
              <a:rPr lang="en-US" dirty="0" smtClean="0"/>
              <a:t>while loops</a:t>
            </a:r>
          </a:p>
          <a:p>
            <a:pPr lvl="1"/>
            <a:r>
              <a:rPr lang="en-US" dirty="0"/>
              <a:t>d</a:t>
            </a:r>
            <a:r>
              <a:rPr lang="en-US" dirty="0" smtClean="0"/>
              <a:t>o while loops</a:t>
            </a:r>
          </a:p>
          <a:p>
            <a:pPr lvl="1"/>
            <a:r>
              <a:rPr lang="en-US" dirty="0"/>
              <a:t>b</a:t>
            </a:r>
            <a:r>
              <a:rPr lang="en-US" dirty="0" smtClean="0"/>
              <a:t>reak and continue</a:t>
            </a:r>
          </a:p>
          <a:p>
            <a:r>
              <a:rPr lang="en-US" dirty="0" smtClean="0"/>
              <a:t>Conditional statements in C</a:t>
            </a:r>
          </a:p>
          <a:p>
            <a:pPr lvl="1"/>
            <a:r>
              <a:rPr lang="en-US" dirty="0"/>
              <a:t>if</a:t>
            </a:r>
          </a:p>
          <a:p>
            <a:pPr lvl="1"/>
            <a:r>
              <a:rPr lang="en-US" dirty="0" smtClean="0"/>
              <a:t>switch-case</a:t>
            </a:r>
          </a:p>
          <a:p>
            <a:r>
              <a:rPr lang="en-US" dirty="0" smtClean="0"/>
              <a:t>Boolean issues</a:t>
            </a:r>
          </a:p>
          <a:p>
            <a:r>
              <a:rPr lang="en-US" dirty="0" smtClean="0"/>
              <a:t>The comma operator</a:t>
            </a:r>
          </a:p>
          <a:p>
            <a:r>
              <a:rPr lang="en-US" dirty="0" smtClean="0"/>
              <a:t>Enumerated data types</a:t>
            </a:r>
          </a:p>
          <a:p>
            <a:endParaRPr lang="en-US" dirty="0"/>
          </a:p>
        </p:txBody>
      </p:sp>
      <p:sp>
        <p:nvSpPr>
          <p:cNvPr id="5" name="Title 4"/>
          <p:cNvSpPr>
            <a:spLocks noGrp="1"/>
          </p:cNvSpPr>
          <p:nvPr>
            <p:ph type="title"/>
          </p:nvPr>
        </p:nvSpPr>
        <p:spPr/>
        <p:txBody>
          <a:bodyPr/>
          <a:lstStyle/>
          <a:p>
            <a:r>
              <a:rPr lang="en-US" dirty="0" smtClean="0"/>
              <a:t>Overview</a:t>
            </a:r>
            <a:endParaRPr lang="en-US" dirty="0"/>
          </a:p>
        </p:txBody>
      </p:sp>
    </p:spTree>
    <p:extLst>
      <p:ext uri="{BB962C8B-B14F-4D97-AF65-F5344CB8AC3E}">
        <p14:creationId xmlns:p14="http://schemas.microsoft.com/office/powerpoint/2010/main" val="1473106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103" y="350837"/>
            <a:ext cx="9071640" cy="762000"/>
          </a:xfrm>
        </p:spPr>
        <p:txBody>
          <a:bodyPr>
            <a:normAutofit fontScale="90000"/>
          </a:bodyPr>
          <a:lstStyle/>
          <a:p>
            <a:r>
              <a:rPr lang="en-US" sz="3600" dirty="0" smtClean="0"/>
              <a:t>If, else-if, switch-case conditional statements</a:t>
            </a:r>
            <a:endParaRPr lang="en-US" sz="3600" dirty="0"/>
          </a:p>
        </p:txBody>
      </p:sp>
      <p:sp>
        <p:nvSpPr>
          <p:cNvPr id="4" name="TextBox 3"/>
          <p:cNvSpPr txBox="1"/>
          <p:nvPr/>
        </p:nvSpPr>
        <p:spPr>
          <a:xfrm>
            <a:off x="543103" y="3912705"/>
            <a:ext cx="2688167" cy="1763772"/>
          </a:xfrm>
          <a:prstGeom prst="rect">
            <a:avLst/>
          </a:prstGeom>
          <a:noFill/>
          <a:ln>
            <a:solidFill>
              <a:srgbClr val="FF0000"/>
            </a:solidFill>
          </a:ln>
        </p:spPr>
        <p:txBody>
          <a:bodyPr wrap="square" lIns="100783" tIns="50392" rIns="100783" bIns="50392" rtlCol="0">
            <a:spAutoFit/>
          </a:bodyPr>
          <a:lstStyle/>
          <a:p>
            <a:r>
              <a:rPr lang="en-US" dirty="0"/>
              <a:t>if (</a:t>
            </a:r>
            <a:r>
              <a:rPr lang="en-US" dirty="0" smtClean="0"/>
              <a:t>expression1) {</a:t>
            </a:r>
          </a:p>
          <a:p>
            <a:r>
              <a:rPr lang="en-US" dirty="0" smtClean="0"/>
              <a:t>      statement(s);  }</a:t>
            </a:r>
          </a:p>
          <a:p>
            <a:r>
              <a:rPr lang="en-US" dirty="0" smtClean="0"/>
              <a:t>else </a:t>
            </a:r>
            <a:r>
              <a:rPr lang="en-US" dirty="0"/>
              <a:t>if (</a:t>
            </a:r>
            <a:r>
              <a:rPr lang="en-US" dirty="0" smtClean="0"/>
              <a:t>expression2) {</a:t>
            </a:r>
          </a:p>
          <a:p>
            <a:r>
              <a:rPr lang="en-US" dirty="0" smtClean="0"/>
              <a:t>      statement(s);  }</a:t>
            </a:r>
          </a:p>
          <a:p>
            <a:r>
              <a:rPr lang="en-US" dirty="0" smtClean="0"/>
              <a:t>else {</a:t>
            </a:r>
          </a:p>
          <a:p>
            <a:r>
              <a:rPr lang="en-US" dirty="0" smtClean="0"/>
              <a:t>      statement(s);  }</a:t>
            </a:r>
            <a:endParaRPr lang="en-US" dirty="0"/>
          </a:p>
        </p:txBody>
      </p:sp>
      <p:sp>
        <p:nvSpPr>
          <p:cNvPr id="7" name="TextBox 6"/>
          <p:cNvSpPr txBox="1"/>
          <p:nvPr/>
        </p:nvSpPr>
        <p:spPr>
          <a:xfrm>
            <a:off x="511014" y="1798637"/>
            <a:ext cx="3276203" cy="1579096"/>
          </a:xfrm>
          <a:prstGeom prst="rect">
            <a:avLst/>
          </a:prstGeom>
          <a:noFill/>
          <a:ln>
            <a:solidFill>
              <a:srgbClr val="FF0000"/>
            </a:solidFill>
          </a:ln>
        </p:spPr>
        <p:txBody>
          <a:bodyPr wrap="square" lIns="100783" tIns="50392" rIns="100783" bIns="50392" rtlCol="0">
            <a:spAutoFit/>
          </a:bodyPr>
          <a:lstStyle/>
          <a:p>
            <a:r>
              <a:rPr lang="en-US" sz="1600" dirty="0" smtClean="0"/>
              <a:t>if </a:t>
            </a:r>
            <a:r>
              <a:rPr lang="en-US" sz="1600" dirty="0"/>
              <a:t>( </a:t>
            </a:r>
            <a:r>
              <a:rPr lang="en-US" sz="1600" dirty="0" smtClean="0"/>
              <a:t>expression </a:t>
            </a:r>
            <a:r>
              <a:rPr lang="en-US" sz="1600" dirty="0"/>
              <a:t>) { </a:t>
            </a:r>
            <a:endParaRPr lang="en-US" sz="1600" dirty="0" smtClean="0"/>
          </a:p>
          <a:p>
            <a:r>
              <a:rPr lang="en-US" sz="1600" dirty="0" smtClean="0"/>
              <a:t>     /* </a:t>
            </a:r>
            <a:r>
              <a:rPr lang="en-US" sz="1600" dirty="0"/>
              <a:t>Execute these </a:t>
            </a:r>
            <a:r>
              <a:rPr lang="en-US" sz="1600" dirty="0" smtClean="0"/>
              <a:t> </a:t>
            </a:r>
            <a:r>
              <a:rPr lang="en-US" sz="1600" dirty="0" err="1" smtClean="0"/>
              <a:t>stmts</a:t>
            </a:r>
            <a:r>
              <a:rPr lang="en-US" sz="1600" dirty="0" smtClean="0"/>
              <a:t> </a:t>
            </a:r>
            <a:r>
              <a:rPr lang="en-US" sz="1600" dirty="0"/>
              <a:t>if </a:t>
            </a:r>
            <a:endParaRPr lang="en-US" sz="1600" dirty="0" smtClean="0"/>
          </a:p>
          <a:p>
            <a:r>
              <a:rPr lang="en-US" sz="1600" dirty="0"/>
              <a:t> </a:t>
            </a:r>
            <a:r>
              <a:rPr lang="en-US" sz="1600" dirty="0" smtClean="0"/>
              <a:t>     expression != 0 </a:t>
            </a:r>
            <a:r>
              <a:rPr lang="en-US" sz="1600" dirty="0"/>
              <a:t>*/ } </a:t>
            </a:r>
            <a:endParaRPr lang="en-US" sz="1600" dirty="0" smtClean="0"/>
          </a:p>
          <a:p>
            <a:r>
              <a:rPr lang="en-US" sz="1600" dirty="0" smtClean="0"/>
              <a:t>else </a:t>
            </a:r>
            <a:r>
              <a:rPr lang="en-US" sz="1600" dirty="0"/>
              <a:t>{ </a:t>
            </a:r>
            <a:endParaRPr lang="en-US" sz="1600" dirty="0" smtClean="0"/>
          </a:p>
          <a:p>
            <a:r>
              <a:rPr lang="en-US" sz="1600" dirty="0" smtClean="0"/>
              <a:t>     /* </a:t>
            </a:r>
            <a:r>
              <a:rPr lang="en-US" sz="1600" dirty="0"/>
              <a:t>Execute these </a:t>
            </a:r>
            <a:r>
              <a:rPr lang="en-US" sz="1600" dirty="0" err="1" smtClean="0"/>
              <a:t>stmts</a:t>
            </a:r>
            <a:r>
              <a:rPr lang="en-US" sz="1600" dirty="0" smtClean="0"/>
              <a:t> </a:t>
            </a:r>
            <a:r>
              <a:rPr lang="en-US" sz="1600" dirty="0"/>
              <a:t>if </a:t>
            </a:r>
            <a:endParaRPr lang="en-US" sz="1600" dirty="0" smtClean="0"/>
          </a:p>
          <a:p>
            <a:r>
              <a:rPr lang="en-US" sz="1600" dirty="0"/>
              <a:t> expression </a:t>
            </a:r>
            <a:r>
              <a:rPr lang="en-US" sz="1600" dirty="0" smtClean="0"/>
              <a:t>== </a:t>
            </a:r>
            <a:r>
              <a:rPr lang="en-US" sz="1600" dirty="0"/>
              <a:t>0 */ }</a:t>
            </a:r>
          </a:p>
        </p:txBody>
      </p:sp>
      <p:sp>
        <p:nvSpPr>
          <p:cNvPr id="8" name="TextBox 7"/>
          <p:cNvSpPr txBox="1"/>
          <p:nvPr/>
        </p:nvSpPr>
        <p:spPr>
          <a:xfrm>
            <a:off x="4154669" y="960437"/>
            <a:ext cx="5260898" cy="3548866"/>
          </a:xfrm>
          <a:prstGeom prst="rect">
            <a:avLst/>
          </a:prstGeom>
          <a:noFill/>
          <a:ln>
            <a:solidFill>
              <a:srgbClr val="FF0000"/>
            </a:solidFill>
          </a:ln>
        </p:spPr>
        <p:txBody>
          <a:bodyPr wrap="square" lIns="100783" tIns="50392" rIns="100783" bIns="50392" rtlCol="0">
            <a:spAutoFit/>
          </a:bodyPr>
          <a:lstStyle/>
          <a:p>
            <a:r>
              <a:rPr lang="en-US" sz="1600" dirty="0"/>
              <a:t>switch ( </a:t>
            </a:r>
            <a:r>
              <a:rPr lang="en-US" sz="1600" dirty="0" smtClean="0"/>
              <a:t>expression </a:t>
            </a:r>
            <a:r>
              <a:rPr lang="en-US" sz="1600" dirty="0"/>
              <a:t>) { </a:t>
            </a:r>
            <a:endParaRPr lang="en-US" sz="1600" dirty="0" smtClean="0"/>
          </a:p>
          <a:p>
            <a:r>
              <a:rPr lang="en-US" sz="1600" dirty="0" smtClean="0"/>
              <a:t>     case value1:             /* </a:t>
            </a:r>
            <a:r>
              <a:rPr lang="en-US" sz="1600" dirty="0"/>
              <a:t>Note </a:t>
            </a:r>
            <a:r>
              <a:rPr lang="en-US" sz="1600" dirty="0" smtClean="0"/>
              <a:t>- use </a:t>
            </a:r>
            <a:r>
              <a:rPr lang="en-US" sz="1600" b="1" dirty="0" smtClean="0"/>
              <a:t>:</a:t>
            </a:r>
            <a:r>
              <a:rPr lang="en-US" sz="1600" dirty="0" smtClean="0"/>
              <a:t> </a:t>
            </a:r>
            <a:r>
              <a:rPr lang="en-US" sz="1600" b="1" i="1" dirty="0"/>
              <a:t>not</a:t>
            </a:r>
            <a:r>
              <a:rPr lang="en-US" sz="1600" dirty="0"/>
              <a:t> </a:t>
            </a:r>
            <a:r>
              <a:rPr lang="en-US" sz="1600" dirty="0" smtClean="0"/>
              <a:t> </a:t>
            </a:r>
            <a:r>
              <a:rPr lang="en-US" sz="1600" b="1" dirty="0" smtClean="0"/>
              <a:t>; </a:t>
            </a:r>
            <a:r>
              <a:rPr lang="en-US" sz="1600" dirty="0"/>
              <a:t>*/</a:t>
            </a:r>
            <a:endParaRPr lang="en-US" sz="1600" dirty="0" smtClean="0"/>
          </a:p>
          <a:p>
            <a:r>
              <a:rPr lang="en-US" sz="1600" dirty="0" smtClean="0"/>
              <a:t>          Code </a:t>
            </a:r>
            <a:r>
              <a:rPr lang="en-US" sz="1600" dirty="0"/>
              <a:t>to execute if &lt;variable&gt; == </a:t>
            </a:r>
            <a:r>
              <a:rPr lang="en-US" sz="1600" dirty="0" smtClean="0"/>
              <a:t>value1;</a:t>
            </a:r>
          </a:p>
          <a:p>
            <a:r>
              <a:rPr lang="en-US" sz="1600" dirty="0"/>
              <a:t> </a:t>
            </a:r>
            <a:r>
              <a:rPr lang="en-US" sz="1600" dirty="0" smtClean="0"/>
              <a:t>         break</a:t>
            </a:r>
            <a:r>
              <a:rPr lang="en-US" sz="1600" dirty="0"/>
              <a:t>; </a:t>
            </a:r>
            <a:endParaRPr lang="en-US" sz="1600" dirty="0" smtClean="0"/>
          </a:p>
          <a:p>
            <a:r>
              <a:rPr lang="en-US" sz="1600" dirty="0" smtClean="0"/>
              <a:t>     case value2: </a:t>
            </a:r>
          </a:p>
          <a:p>
            <a:r>
              <a:rPr lang="en-US" sz="1600" dirty="0"/>
              <a:t> </a:t>
            </a:r>
            <a:r>
              <a:rPr lang="en-US" sz="1600" dirty="0" smtClean="0"/>
              <a:t>         Code </a:t>
            </a:r>
            <a:r>
              <a:rPr lang="en-US" sz="1600" dirty="0"/>
              <a:t>to execute if &lt;variable&gt; == </a:t>
            </a:r>
            <a:r>
              <a:rPr lang="en-US" sz="1600" dirty="0" smtClean="0"/>
              <a:t>value2;    </a:t>
            </a:r>
          </a:p>
          <a:p>
            <a:r>
              <a:rPr lang="en-US" sz="1600" dirty="0"/>
              <a:t> </a:t>
            </a:r>
            <a:r>
              <a:rPr lang="en-US" sz="1600" dirty="0" smtClean="0"/>
              <a:t>         break</a:t>
            </a:r>
            <a:r>
              <a:rPr lang="en-US" sz="1600" dirty="0"/>
              <a:t>; </a:t>
            </a:r>
            <a:endParaRPr lang="en-US" sz="1600" dirty="0" smtClean="0"/>
          </a:p>
          <a:p>
            <a:r>
              <a:rPr lang="en-US" sz="1600" dirty="0" smtClean="0"/>
              <a:t>... </a:t>
            </a:r>
            <a:r>
              <a:rPr lang="en-US" sz="1600" dirty="0"/>
              <a:t>default</a:t>
            </a:r>
            <a:endParaRPr lang="en-US" sz="1600" dirty="0" smtClean="0"/>
          </a:p>
          <a:p>
            <a:r>
              <a:rPr lang="en-US" sz="1600" dirty="0" smtClean="0"/>
              <a:t>: </a:t>
            </a:r>
            <a:endParaRPr lang="en-US" sz="1600" dirty="0" smtClean="0"/>
          </a:p>
          <a:p>
            <a:r>
              <a:rPr lang="en-US" sz="1600" dirty="0" smtClean="0"/>
              <a:t>          Code </a:t>
            </a:r>
            <a:r>
              <a:rPr lang="en-US" sz="1600" dirty="0"/>
              <a:t>to execute if &lt;variable&gt; does not </a:t>
            </a:r>
            <a:r>
              <a:rPr lang="en-US" sz="1600" dirty="0" smtClean="0"/>
              <a:t>     	equal the value </a:t>
            </a:r>
            <a:r>
              <a:rPr lang="en-US" sz="1600" dirty="0"/>
              <a:t>following any of </a:t>
            </a:r>
            <a:r>
              <a:rPr lang="en-US" sz="1600" dirty="0" smtClean="0"/>
              <a:t>the</a:t>
            </a:r>
          </a:p>
          <a:p>
            <a:r>
              <a:rPr lang="en-US" sz="1600" dirty="0"/>
              <a:t>	</a:t>
            </a:r>
            <a:r>
              <a:rPr lang="en-US" sz="1600" dirty="0" smtClean="0"/>
              <a:t>cases… </a:t>
            </a:r>
          </a:p>
          <a:p>
            <a:r>
              <a:rPr lang="en-US" sz="1600" dirty="0"/>
              <a:t>	</a:t>
            </a:r>
            <a:r>
              <a:rPr lang="en-US" sz="1600" dirty="0" smtClean="0"/>
              <a:t>break;</a:t>
            </a:r>
          </a:p>
          <a:p>
            <a:r>
              <a:rPr lang="en-US" sz="1600" dirty="0" smtClean="0"/>
              <a:t>}</a:t>
            </a:r>
            <a:endParaRPr lang="en-US" sz="1600" dirty="0"/>
          </a:p>
        </p:txBody>
      </p:sp>
      <p:sp>
        <p:nvSpPr>
          <p:cNvPr id="9" name="Rectangle 8"/>
          <p:cNvSpPr/>
          <p:nvPr/>
        </p:nvSpPr>
        <p:spPr>
          <a:xfrm>
            <a:off x="3759747" y="4568656"/>
            <a:ext cx="5776365" cy="2563981"/>
          </a:xfrm>
          <a:prstGeom prst="rect">
            <a:avLst/>
          </a:prstGeom>
        </p:spPr>
        <p:txBody>
          <a:bodyPr wrap="square" lIns="100783" tIns="50392" rIns="100783" bIns="50392">
            <a:spAutoFit/>
          </a:bodyPr>
          <a:lstStyle/>
          <a:p>
            <a:pPr marL="285721" indent="-285721">
              <a:buFont typeface="Arial" pitchFamily="34" charset="0"/>
              <a:buChar char="•"/>
            </a:pPr>
            <a:r>
              <a:rPr lang="en-US" sz="1600" dirty="0" smtClean="0"/>
              <a:t>SWITCH NOTES:</a:t>
            </a:r>
          </a:p>
          <a:p>
            <a:pPr marL="314949" indent="-314949">
              <a:buFont typeface="Arial" pitchFamily="34" charset="0"/>
              <a:buChar char="•"/>
            </a:pPr>
            <a:r>
              <a:rPr lang="en-US" sz="1600" dirty="0" smtClean="0"/>
              <a:t>Notice, no {} blocks within each case!</a:t>
            </a:r>
          </a:p>
          <a:p>
            <a:pPr marL="314949" indent="-314949">
              <a:buFont typeface="Arial" pitchFamily="34" charset="0"/>
              <a:buChar char="•"/>
            </a:pPr>
            <a:r>
              <a:rPr lang="en-US" sz="1600" dirty="0" smtClean="0"/>
              <a:t>Notice the colon for each case and value.</a:t>
            </a:r>
          </a:p>
          <a:p>
            <a:pPr marL="314949" indent="-314949">
              <a:buFont typeface="Arial" pitchFamily="34" charset="0"/>
              <a:buChar char="•"/>
            </a:pPr>
            <a:r>
              <a:rPr lang="en-US" sz="1600" dirty="0"/>
              <a:t>v</a:t>
            </a:r>
            <a:r>
              <a:rPr lang="en-US" sz="1600" dirty="0" smtClean="0"/>
              <a:t>alue1, value2, etc. in </a:t>
            </a:r>
            <a:r>
              <a:rPr lang="en-US" sz="1600" dirty="0"/>
              <a:t>a switch statement </a:t>
            </a:r>
            <a:r>
              <a:rPr lang="en-US" sz="1600" dirty="0" smtClean="0"/>
              <a:t>must be </a:t>
            </a:r>
            <a:r>
              <a:rPr lang="en-US" sz="1600" dirty="0" smtClean="0">
                <a:solidFill>
                  <a:srgbClr val="FF0000"/>
                </a:solidFill>
              </a:rPr>
              <a:t>constant </a:t>
            </a:r>
            <a:r>
              <a:rPr lang="en-US" sz="1600" dirty="0" smtClean="0"/>
              <a:t>values; expression should evaluate to some integer type</a:t>
            </a:r>
          </a:p>
          <a:p>
            <a:pPr marL="314949" indent="-314949">
              <a:buFont typeface="Arial" pitchFamily="34" charset="0"/>
              <a:buChar char="•"/>
            </a:pPr>
            <a:r>
              <a:rPr lang="en-US" sz="1600" dirty="0"/>
              <a:t>The default case is optional, but it is wise to include it as it handles any unexpected cases</a:t>
            </a:r>
            <a:r>
              <a:rPr lang="en-US" sz="1600" dirty="0" smtClean="0"/>
              <a:t>.</a:t>
            </a:r>
          </a:p>
          <a:p>
            <a:pPr marL="314949" indent="-314949">
              <a:buFont typeface="Arial" pitchFamily="34" charset="0"/>
              <a:buChar char="•"/>
            </a:pPr>
            <a:r>
              <a:rPr lang="en-US" sz="1600" dirty="0" smtClean="0"/>
              <a:t>Fall-through is allowed (if break is omitted)</a:t>
            </a:r>
          </a:p>
          <a:p>
            <a:pPr marL="314949" indent="-314949">
              <a:buFont typeface="Arial" pitchFamily="34" charset="0"/>
              <a:buChar char="•"/>
            </a:pPr>
            <a:r>
              <a:rPr lang="en-US" sz="1600" dirty="0" smtClean="0">
                <a:solidFill>
                  <a:srgbClr val="FF0000"/>
                </a:solidFill>
              </a:rPr>
              <a:t>Chooses first value that matches…</a:t>
            </a:r>
          </a:p>
        </p:txBody>
      </p:sp>
    </p:spTree>
    <p:extLst>
      <p:ext uri="{BB962C8B-B14F-4D97-AF65-F5344CB8AC3E}">
        <p14:creationId xmlns:p14="http://schemas.microsoft.com/office/powerpoint/2010/main" val="25131546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p:txBody>
          <a:bodyPr>
            <a:normAutofit/>
          </a:bodyPr>
          <a:lstStyle/>
          <a:p>
            <a:pPr marL="119048" indent="0">
              <a:buNone/>
            </a:pPr>
            <a:r>
              <a:rPr lang="en-US" sz="2400" dirty="0" smtClean="0"/>
              <a:t>/* Suppose this code, with scores from 0 to 100 */</a:t>
            </a:r>
          </a:p>
          <a:p>
            <a:pPr marL="119048" indent="0">
              <a:buNone/>
            </a:pPr>
            <a:endParaRPr lang="en-US" sz="2400" dirty="0" smtClean="0"/>
          </a:p>
          <a:p>
            <a:pPr marL="119048" indent="0">
              <a:buNone/>
            </a:pPr>
            <a:r>
              <a:rPr lang="en-US" sz="2400" b="1" dirty="0" err="1" smtClean="0"/>
              <a:t>int</a:t>
            </a:r>
            <a:r>
              <a:rPr lang="en-US" sz="2400" b="1" dirty="0" smtClean="0"/>
              <a:t> score = 80;</a:t>
            </a:r>
          </a:p>
          <a:p>
            <a:pPr marL="119048" indent="0">
              <a:buNone/>
            </a:pPr>
            <a:endParaRPr lang="en-US" sz="2400" b="1" dirty="0" smtClean="0"/>
          </a:p>
          <a:p>
            <a:pPr marL="119048" indent="0">
              <a:buNone/>
            </a:pPr>
            <a:r>
              <a:rPr lang="en-US" sz="2400" b="1" dirty="0" smtClean="0"/>
              <a:t>if (score &gt;= 60)</a:t>
            </a:r>
          </a:p>
          <a:p>
            <a:pPr marL="119048" indent="0">
              <a:buNone/>
            </a:pPr>
            <a:r>
              <a:rPr lang="en-US" sz="2400" b="1" dirty="0" smtClean="0"/>
              <a:t>	if (score &gt;= 90)</a:t>
            </a:r>
          </a:p>
          <a:p>
            <a:pPr marL="119048" indent="0">
              <a:buNone/>
            </a:pPr>
            <a:r>
              <a:rPr lang="en-US" sz="2400" b="1" dirty="0" smtClean="0"/>
              <a:t>	</a:t>
            </a:r>
            <a:r>
              <a:rPr lang="en-US" sz="2400" b="1" dirty="0"/>
              <a:t> </a:t>
            </a:r>
            <a:r>
              <a:rPr lang="en-US" sz="2400" b="1" dirty="0" smtClean="0"/>
              <a:t>     </a:t>
            </a:r>
            <a:r>
              <a:rPr lang="en-US" sz="2400" b="1" dirty="0" err="1" smtClean="0"/>
              <a:t>printf</a:t>
            </a:r>
            <a:r>
              <a:rPr lang="en-US" sz="2400" b="1" dirty="0"/>
              <a:t>(“Congratulations, you got an A!\n”);</a:t>
            </a:r>
          </a:p>
          <a:p>
            <a:pPr marL="119048" indent="0">
              <a:buNone/>
            </a:pPr>
            <a:r>
              <a:rPr lang="en-US" sz="2400" b="1" dirty="0" smtClean="0"/>
              <a:t>else </a:t>
            </a:r>
            <a:r>
              <a:rPr lang="en-US" sz="2400" b="1" dirty="0" err="1" smtClean="0"/>
              <a:t>printf</a:t>
            </a:r>
            <a:r>
              <a:rPr lang="en-US" sz="2400" b="1" dirty="0" smtClean="0"/>
              <a:t>(“Unfortunately, that’s not passing!\n”);</a:t>
            </a:r>
            <a:endParaRPr lang="en-US" sz="2400" b="1" dirty="0"/>
          </a:p>
          <a:p>
            <a:pPr marL="119048" indent="0">
              <a:buNone/>
            </a:pPr>
            <a:endParaRPr lang="en-US" sz="2400" b="1" dirty="0" smtClean="0"/>
          </a:p>
          <a:p>
            <a:pPr marL="119048" indent="0">
              <a:buNone/>
            </a:pPr>
            <a:endParaRPr lang="en-US" sz="2400" dirty="0"/>
          </a:p>
          <a:p>
            <a:pPr marL="119048" indent="0">
              <a:buNone/>
            </a:pPr>
            <a:r>
              <a:rPr lang="en-US" sz="2400" dirty="0" smtClean="0"/>
              <a:t>Output? </a:t>
            </a:r>
          </a:p>
        </p:txBody>
      </p:sp>
      <p:sp>
        <p:nvSpPr>
          <p:cNvPr id="2" name="Title 1"/>
          <p:cNvSpPr>
            <a:spLocks noGrp="1"/>
          </p:cNvSpPr>
          <p:nvPr>
            <p:ph type="title"/>
          </p:nvPr>
        </p:nvSpPr>
        <p:spPr/>
        <p:txBody>
          <a:bodyPr/>
          <a:lstStyle/>
          <a:p>
            <a:r>
              <a:rPr lang="en-US" dirty="0" smtClean="0"/>
              <a:t>Dangling else</a:t>
            </a:r>
            <a:endParaRPr lang="en-US" dirty="0"/>
          </a:p>
        </p:txBody>
      </p:sp>
    </p:spTree>
    <p:extLst>
      <p:ext uri="{BB962C8B-B14F-4D97-AF65-F5344CB8AC3E}">
        <p14:creationId xmlns:p14="http://schemas.microsoft.com/office/powerpoint/2010/main" val="18822980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p:txBody>
          <a:bodyPr/>
          <a:lstStyle/>
          <a:p>
            <a:pPr marL="119048" indent="0">
              <a:buNone/>
            </a:pPr>
            <a:r>
              <a:rPr lang="en-US" dirty="0" smtClean="0"/>
              <a:t>Output:</a:t>
            </a:r>
          </a:p>
          <a:p>
            <a:pPr marL="119048" indent="0">
              <a:buNone/>
            </a:pPr>
            <a:r>
              <a:rPr lang="en-US" dirty="0" smtClean="0"/>
              <a:t>Unfortunately</a:t>
            </a:r>
            <a:r>
              <a:rPr lang="en-US" dirty="0"/>
              <a:t>, that’s not passing</a:t>
            </a:r>
            <a:r>
              <a:rPr lang="en-US" dirty="0" smtClean="0"/>
              <a:t>!</a:t>
            </a:r>
          </a:p>
          <a:p>
            <a:pPr marL="119048" indent="0">
              <a:buNone/>
            </a:pPr>
            <a:endParaRPr lang="en-US" dirty="0"/>
          </a:p>
          <a:p>
            <a:pPr marL="119048" indent="0">
              <a:buNone/>
            </a:pPr>
            <a:r>
              <a:rPr lang="en-US" dirty="0" smtClean="0"/>
              <a:t>What happened? We only wanted this message for scores &lt; 60.</a:t>
            </a:r>
          </a:p>
        </p:txBody>
      </p:sp>
      <p:sp>
        <p:nvSpPr>
          <p:cNvPr id="2" name="Title 1"/>
          <p:cNvSpPr>
            <a:spLocks noGrp="1"/>
          </p:cNvSpPr>
          <p:nvPr>
            <p:ph type="title"/>
          </p:nvPr>
        </p:nvSpPr>
        <p:spPr/>
        <p:txBody>
          <a:bodyPr/>
          <a:lstStyle/>
          <a:p>
            <a:r>
              <a:rPr lang="en-US" dirty="0"/>
              <a:t>Dangling </a:t>
            </a:r>
            <a:r>
              <a:rPr lang="en-US" dirty="0" smtClean="0"/>
              <a:t>else - output</a:t>
            </a:r>
            <a:endParaRPr lang="en-US" dirty="0"/>
          </a:p>
        </p:txBody>
      </p:sp>
    </p:spTree>
    <p:extLst>
      <p:ext uri="{BB962C8B-B14F-4D97-AF65-F5344CB8AC3E}">
        <p14:creationId xmlns:p14="http://schemas.microsoft.com/office/powerpoint/2010/main" val="19666787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p:txBody>
          <a:bodyPr>
            <a:normAutofit fontScale="77500" lnSpcReduction="20000"/>
          </a:bodyPr>
          <a:lstStyle/>
          <a:p>
            <a:pPr marL="119048" indent="0">
              <a:buNone/>
            </a:pPr>
            <a:r>
              <a:rPr lang="en-US" sz="3200" b="1" dirty="0" err="1"/>
              <a:t>int</a:t>
            </a:r>
            <a:r>
              <a:rPr lang="en-US" sz="3200" b="1" dirty="0"/>
              <a:t> score = 80</a:t>
            </a:r>
            <a:r>
              <a:rPr lang="en-US" sz="3200" b="1" dirty="0" smtClean="0"/>
              <a:t>;</a:t>
            </a:r>
            <a:endParaRPr lang="en-US" sz="3200" b="1" dirty="0"/>
          </a:p>
          <a:p>
            <a:pPr marL="119048" indent="0">
              <a:buNone/>
            </a:pPr>
            <a:r>
              <a:rPr lang="en-US" sz="3200" b="1" dirty="0"/>
              <a:t>if (score &gt;= 60)</a:t>
            </a:r>
          </a:p>
          <a:p>
            <a:pPr marL="119048" indent="0">
              <a:buNone/>
            </a:pPr>
            <a:r>
              <a:rPr lang="en-US" sz="3200" b="1" dirty="0"/>
              <a:t>	if (score &gt;= 90)</a:t>
            </a:r>
          </a:p>
          <a:p>
            <a:pPr marL="119048" indent="0">
              <a:buNone/>
            </a:pPr>
            <a:r>
              <a:rPr lang="en-US" sz="3200" b="1" dirty="0"/>
              <a:t>	      printf(“Congratulations, you got an A!\n”);</a:t>
            </a:r>
          </a:p>
          <a:p>
            <a:pPr marL="119048" indent="0">
              <a:buNone/>
            </a:pPr>
            <a:r>
              <a:rPr lang="en-US" sz="3200" b="1" dirty="0"/>
              <a:t>else printf(“Unfortunately, that’s not passing!\n”);</a:t>
            </a:r>
          </a:p>
          <a:p>
            <a:pPr marL="119048" indent="0">
              <a:buNone/>
            </a:pPr>
            <a:endParaRPr lang="en-US" sz="3200" b="1" dirty="0"/>
          </a:p>
          <a:p>
            <a:r>
              <a:rPr lang="en-US" dirty="0" smtClean="0"/>
              <a:t>The problem is that the compiler does not pay attention to formatting, so even though the </a:t>
            </a:r>
            <a:r>
              <a:rPr lang="en-US" b="1" dirty="0" smtClean="0">
                <a:solidFill>
                  <a:srgbClr val="00B050"/>
                </a:solidFill>
              </a:rPr>
              <a:t>else</a:t>
            </a:r>
            <a:r>
              <a:rPr lang="en-US" dirty="0" smtClean="0">
                <a:solidFill>
                  <a:srgbClr val="00B050"/>
                </a:solidFill>
              </a:rPr>
              <a:t> </a:t>
            </a:r>
            <a:r>
              <a:rPr lang="en-US" dirty="0" smtClean="0"/>
              <a:t>is aligned (format-wise) with the first </a:t>
            </a:r>
            <a:r>
              <a:rPr lang="en-US" b="1" dirty="0" smtClean="0">
                <a:solidFill>
                  <a:srgbClr val="00B050"/>
                </a:solidFill>
              </a:rPr>
              <a:t>if</a:t>
            </a:r>
            <a:r>
              <a:rPr lang="en-US" dirty="0" smtClean="0"/>
              <a:t>, the compiler pairs it with the second </a:t>
            </a:r>
            <a:r>
              <a:rPr lang="en-US" b="1" dirty="0" smtClean="0">
                <a:solidFill>
                  <a:srgbClr val="00B050"/>
                </a:solidFill>
              </a:rPr>
              <a:t>if</a:t>
            </a:r>
            <a:r>
              <a:rPr lang="en-US" dirty="0" smtClean="0"/>
              <a:t>.</a:t>
            </a:r>
          </a:p>
          <a:p>
            <a:r>
              <a:rPr lang="en-US" dirty="0"/>
              <a:t>R</a:t>
            </a:r>
            <a:r>
              <a:rPr lang="en-US" dirty="0" smtClean="0"/>
              <a:t>ule: The compiler pairs any </a:t>
            </a:r>
            <a:r>
              <a:rPr lang="en-US" b="1" dirty="0" smtClean="0">
                <a:solidFill>
                  <a:srgbClr val="00B050"/>
                </a:solidFill>
              </a:rPr>
              <a:t>else</a:t>
            </a:r>
            <a:r>
              <a:rPr lang="en-US" dirty="0" smtClean="0">
                <a:solidFill>
                  <a:srgbClr val="00B050"/>
                </a:solidFill>
              </a:rPr>
              <a:t> </a:t>
            </a:r>
            <a:r>
              <a:rPr lang="en-US" dirty="0" smtClean="0"/>
              <a:t>with the closest (most recent) unmatched </a:t>
            </a:r>
            <a:r>
              <a:rPr lang="en-US" b="1" dirty="0" smtClean="0">
                <a:solidFill>
                  <a:srgbClr val="00B050"/>
                </a:solidFill>
              </a:rPr>
              <a:t>if</a:t>
            </a:r>
            <a:r>
              <a:rPr lang="en-US" dirty="0" smtClean="0">
                <a:solidFill>
                  <a:srgbClr val="00B050"/>
                </a:solidFill>
              </a:rPr>
              <a:t> </a:t>
            </a:r>
            <a:r>
              <a:rPr lang="en-US" dirty="0" smtClean="0"/>
              <a:t>which is not enclosed in a different block.</a:t>
            </a:r>
          </a:p>
          <a:p>
            <a:r>
              <a:rPr lang="en-US" dirty="0" smtClean="0"/>
              <a:t>“Unmatched” here means that the </a:t>
            </a:r>
            <a:r>
              <a:rPr lang="en-US" b="1" dirty="0" smtClean="0">
                <a:solidFill>
                  <a:srgbClr val="00B050"/>
                </a:solidFill>
              </a:rPr>
              <a:t>if</a:t>
            </a:r>
            <a:r>
              <a:rPr lang="en-US" dirty="0" smtClean="0"/>
              <a:t> has not already been paired with an </a:t>
            </a:r>
            <a:r>
              <a:rPr lang="en-US" b="1" dirty="0" smtClean="0">
                <a:solidFill>
                  <a:srgbClr val="00B050"/>
                </a:solidFill>
              </a:rPr>
              <a:t>else</a:t>
            </a:r>
            <a:r>
              <a:rPr lang="en-US" dirty="0" smtClean="0"/>
              <a:t>.</a:t>
            </a:r>
            <a:endParaRPr lang="en-US" dirty="0"/>
          </a:p>
        </p:txBody>
      </p:sp>
      <p:sp>
        <p:nvSpPr>
          <p:cNvPr id="2" name="Title 1"/>
          <p:cNvSpPr>
            <a:spLocks noGrp="1"/>
          </p:cNvSpPr>
          <p:nvPr>
            <p:ph type="title"/>
          </p:nvPr>
        </p:nvSpPr>
        <p:spPr/>
        <p:txBody>
          <a:bodyPr/>
          <a:lstStyle/>
          <a:p>
            <a:r>
              <a:rPr lang="en-US" dirty="0"/>
              <a:t>Dangling else - output</a:t>
            </a:r>
          </a:p>
        </p:txBody>
      </p:sp>
    </p:spTree>
    <p:extLst>
      <p:ext uri="{BB962C8B-B14F-4D97-AF65-F5344CB8AC3E}">
        <p14:creationId xmlns:p14="http://schemas.microsoft.com/office/powerpoint/2010/main" val="7563324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p:txBody>
          <a:bodyPr>
            <a:normAutofit/>
          </a:bodyPr>
          <a:lstStyle/>
          <a:p>
            <a:pPr marL="119048" indent="0">
              <a:buNone/>
            </a:pPr>
            <a:r>
              <a:rPr lang="en-US" sz="2400" b="1" dirty="0" err="1"/>
              <a:t>int</a:t>
            </a:r>
            <a:r>
              <a:rPr lang="en-US" sz="2400" b="1" dirty="0"/>
              <a:t> score = </a:t>
            </a:r>
            <a:r>
              <a:rPr lang="en-US" sz="2400" b="1" dirty="0" smtClean="0"/>
              <a:t>80;</a:t>
            </a:r>
            <a:endParaRPr lang="en-US" sz="2400" b="1" dirty="0"/>
          </a:p>
          <a:p>
            <a:pPr marL="119048" indent="0">
              <a:buNone/>
            </a:pPr>
            <a:r>
              <a:rPr lang="en-US" sz="2400" b="1" dirty="0">
                <a:solidFill>
                  <a:srgbClr val="00B050"/>
                </a:solidFill>
              </a:rPr>
              <a:t>if</a:t>
            </a:r>
            <a:r>
              <a:rPr lang="en-US" sz="2400" b="1" dirty="0"/>
              <a:t> (score </a:t>
            </a:r>
            <a:r>
              <a:rPr lang="en-US" sz="2400" b="1" dirty="0" smtClean="0"/>
              <a:t>&gt;= 60) {</a:t>
            </a:r>
            <a:endParaRPr lang="en-US" sz="2400" b="1" dirty="0"/>
          </a:p>
          <a:p>
            <a:pPr marL="119048" indent="0">
              <a:buNone/>
            </a:pPr>
            <a:r>
              <a:rPr lang="en-US" sz="2400" b="1" dirty="0"/>
              <a:t>	</a:t>
            </a:r>
            <a:r>
              <a:rPr lang="en-US" sz="2400" b="1" dirty="0">
                <a:solidFill>
                  <a:srgbClr val="0070C0"/>
                </a:solidFill>
              </a:rPr>
              <a:t>if </a:t>
            </a:r>
            <a:r>
              <a:rPr lang="en-US" sz="2400" b="1" dirty="0"/>
              <a:t>(score &gt;= 90)</a:t>
            </a:r>
          </a:p>
          <a:p>
            <a:pPr marL="119048" indent="0">
              <a:buNone/>
            </a:pPr>
            <a:r>
              <a:rPr lang="en-US" sz="2400" b="1" dirty="0"/>
              <a:t>		</a:t>
            </a:r>
            <a:r>
              <a:rPr lang="en-US" sz="2400" b="1" dirty="0" err="1"/>
              <a:t>printf</a:t>
            </a:r>
            <a:r>
              <a:rPr lang="en-US" sz="2400" b="1" dirty="0" smtClean="0"/>
              <a:t>(“Congratulations, you </a:t>
            </a:r>
            <a:r>
              <a:rPr lang="en-US" sz="2400" b="1" dirty="0"/>
              <a:t>got an A!\n</a:t>
            </a:r>
            <a:r>
              <a:rPr lang="en-US" sz="2400" b="1" dirty="0" smtClean="0"/>
              <a:t>”);</a:t>
            </a:r>
          </a:p>
          <a:p>
            <a:pPr marL="119048" indent="0">
              <a:buNone/>
            </a:pPr>
            <a:r>
              <a:rPr lang="en-US" sz="2400" b="1" dirty="0" smtClean="0"/>
              <a:t>}</a:t>
            </a:r>
            <a:endParaRPr lang="en-US" sz="2400" b="1" dirty="0"/>
          </a:p>
          <a:p>
            <a:pPr marL="119048" indent="0">
              <a:buNone/>
            </a:pPr>
            <a:r>
              <a:rPr lang="en-US" sz="2400" b="1" dirty="0">
                <a:solidFill>
                  <a:srgbClr val="00B050"/>
                </a:solidFill>
              </a:rPr>
              <a:t>else</a:t>
            </a:r>
            <a:r>
              <a:rPr lang="en-US" sz="2400" b="1" dirty="0"/>
              <a:t> </a:t>
            </a:r>
            <a:r>
              <a:rPr lang="en-US" sz="2400" b="1" dirty="0" err="1"/>
              <a:t>printf</a:t>
            </a:r>
            <a:r>
              <a:rPr lang="en-US" sz="2400" b="1" dirty="0"/>
              <a:t>(“Unfortunately, that’s not passing!\n”);</a:t>
            </a:r>
          </a:p>
          <a:p>
            <a:pPr marL="119048" indent="0">
              <a:buNone/>
            </a:pPr>
            <a:endParaRPr lang="en-US" sz="2400" b="1" dirty="0" smtClean="0"/>
          </a:p>
          <a:p>
            <a:pPr marL="119048" indent="0">
              <a:buNone/>
            </a:pPr>
            <a:r>
              <a:rPr lang="en-US" sz="2400" dirty="0" smtClean="0"/>
              <a:t>Now, the </a:t>
            </a:r>
            <a:r>
              <a:rPr lang="en-US" sz="2400" b="1" dirty="0" smtClean="0">
                <a:solidFill>
                  <a:srgbClr val="00B050"/>
                </a:solidFill>
              </a:rPr>
              <a:t>else</a:t>
            </a:r>
            <a:r>
              <a:rPr lang="en-US" sz="2400" dirty="0" smtClean="0">
                <a:solidFill>
                  <a:srgbClr val="00B050"/>
                </a:solidFill>
              </a:rPr>
              <a:t> </a:t>
            </a:r>
            <a:r>
              <a:rPr lang="en-US" sz="2400" dirty="0" smtClean="0"/>
              <a:t>will be paired with the first </a:t>
            </a:r>
            <a:r>
              <a:rPr lang="en-US" sz="2400" b="1" dirty="0" smtClean="0">
                <a:solidFill>
                  <a:srgbClr val="00B050"/>
                </a:solidFill>
              </a:rPr>
              <a:t>if</a:t>
            </a:r>
            <a:r>
              <a:rPr lang="en-US" sz="2400" dirty="0" smtClean="0"/>
              <a:t>, because the second one is enclosed in a different block.</a:t>
            </a:r>
          </a:p>
          <a:p>
            <a:pPr marL="119048" indent="0">
              <a:buNone/>
            </a:pPr>
            <a:endParaRPr lang="en-US" sz="2400" dirty="0"/>
          </a:p>
          <a:p>
            <a:pPr marL="119048" indent="0">
              <a:buNone/>
            </a:pPr>
            <a:r>
              <a:rPr lang="en-US" sz="2400" dirty="0" smtClean="0"/>
              <a:t>What prints when score = 80 with the code above?</a:t>
            </a:r>
            <a:endParaRPr lang="en-US" sz="2400" dirty="0"/>
          </a:p>
        </p:txBody>
      </p:sp>
      <p:sp>
        <p:nvSpPr>
          <p:cNvPr id="2" name="Title 1"/>
          <p:cNvSpPr>
            <a:spLocks noGrp="1"/>
          </p:cNvSpPr>
          <p:nvPr>
            <p:ph type="title"/>
          </p:nvPr>
        </p:nvSpPr>
        <p:spPr/>
        <p:txBody>
          <a:bodyPr/>
          <a:lstStyle/>
          <a:p>
            <a:r>
              <a:rPr lang="en-US" dirty="0" smtClean="0"/>
              <a:t>Dangling else – how to fix it</a:t>
            </a:r>
            <a:endParaRPr lang="en-US" dirty="0"/>
          </a:p>
        </p:txBody>
      </p:sp>
    </p:spTree>
    <p:extLst>
      <p:ext uri="{BB962C8B-B14F-4D97-AF65-F5344CB8AC3E}">
        <p14:creationId xmlns:p14="http://schemas.microsoft.com/office/powerpoint/2010/main" val="13916188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a:xfrm>
            <a:off x="468312" y="1341437"/>
            <a:ext cx="9071640" cy="5562600"/>
          </a:xfrm>
        </p:spPr>
        <p:txBody>
          <a:bodyPr>
            <a:normAutofit lnSpcReduction="10000"/>
          </a:bodyPr>
          <a:lstStyle/>
          <a:p>
            <a:pPr marL="119048" indent="0">
              <a:buNone/>
            </a:pPr>
            <a:r>
              <a:rPr lang="en-US" sz="2000" b="1" dirty="0">
                <a:solidFill>
                  <a:schemeClr val="tx1"/>
                </a:solidFill>
                <a:latin typeface="Courier New" pitchFamily="49" charset="0"/>
                <a:cs typeface="Courier New" pitchFamily="49" charset="0"/>
              </a:rPr>
              <a:t>#include &lt;</a:t>
            </a:r>
            <a:r>
              <a:rPr lang="en-US" sz="2000" b="1" dirty="0" err="1">
                <a:solidFill>
                  <a:schemeClr val="tx1"/>
                </a:solidFill>
                <a:latin typeface="Courier New" pitchFamily="49" charset="0"/>
                <a:cs typeface="Courier New" pitchFamily="49" charset="0"/>
              </a:rPr>
              <a:t>stdio.h</a:t>
            </a:r>
            <a:r>
              <a:rPr lang="en-US" sz="2000" b="1" dirty="0">
                <a:solidFill>
                  <a:schemeClr val="tx1"/>
                </a:solidFill>
                <a:latin typeface="Courier New" pitchFamily="49" charset="0"/>
                <a:cs typeface="Courier New" pitchFamily="49" charset="0"/>
              </a:rPr>
              <a:t>&gt; </a:t>
            </a:r>
          </a:p>
          <a:p>
            <a:pPr marL="119048" indent="0">
              <a:buNone/>
            </a:pPr>
            <a:r>
              <a:rPr lang="en-US" sz="2000" b="1" dirty="0" err="1">
                <a:solidFill>
                  <a:schemeClr val="tx1"/>
                </a:solidFill>
                <a:latin typeface="Courier New" pitchFamily="49" charset="0"/>
                <a:cs typeface="Courier New" pitchFamily="49" charset="0"/>
              </a:rPr>
              <a:t>int</a:t>
            </a:r>
            <a:r>
              <a:rPr lang="en-US" sz="2000" b="1" dirty="0">
                <a:solidFill>
                  <a:schemeClr val="tx1"/>
                </a:solidFill>
                <a:latin typeface="Courier New" pitchFamily="49" charset="0"/>
                <a:cs typeface="Courier New" pitchFamily="49" charset="0"/>
              </a:rPr>
              <a:t> main()    { </a:t>
            </a:r>
          </a:p>
          <a:p>
            <a:pPr marL="119048" indent="0">
              <a:buNone/>
            </a:pPr>
            <a:r>
              <a:rPr lang="en-US" sz="2000" b="1" dirty="0">
                <a:solidFill>
                  <a:schemeClr val="tx1"/>
                </a:solidFill>
                <a:latin typeface="Courier New" pitchFamily="49" charset="0"/>
                <a:cs typeface="Courier New" pitchFamily="49" charset="0"/>
              </a:rPr>
              <a:t>	</a:t>
            </a:r>
            <a:r>
              <a:rPr lang="en-US" sz="2000" b="1" dirty="0" err="1" smtClean="0">
                <a:solidFill>
                  <a:schemeClr val="tx1"/>
                </a:solidFill>
                <a:latin typeface="Courier New" pitchFamily="49" charset="0"/>
                <a:cs typeface="Courier New" pitchFamily="49" charset="0"/>
              </a:rPr>
              <a:t>int</a:t>
            </a:r>
            <a:r>
              <a:rPr lang="en-US" sz="2000" b="1" dirty="0" smtClean="0">
                <a:solidFill>
                  <a:schemeClr val="tx1"/>
                </a:solidFill>
                <a:latin typeface="Courier New" pitchFamily="49" charset="0"/>
                <a:cs typeface="Courier New" pitchFamily="49" charset="0"/>
              </a:rPr>
              <a:t> </a:t>
            </a:r>
            <a:r>
              <a:rPr lang="en-US" sz="2000" b="1" dirty="0">
                <a:solidFill>
                  <a:schemeClr val="tx1"/>
                </a:solidFill>
                <a:latin typeface="Courier New" pitchFamily="49" charset="0"/>
                <a:cs typeface="Courier New" pitchFamily="49" charset="0"/>
              </a:rPr>
              <a:t>age; </a:t>
            </a:r>
            <a:endParaRPr lang="en-US" sz="2000" b="1" dirty="0" smtClean="0">
              <a:solidFill>
                <a:schemeClr val="tx1"/>
              </a:solidFill>
              <a:latin typeface="Courier New" pitchFamily="49" charset="0"/>
              <a:cs typeface="Courier New" pitchFamily="49" charset="0"/>
            </a:endParaRPr>
          </a:p>
          <a:p>
            <a:pPr marL="119048" indent="0">
              <a:buNone/>
            </a:pPr>
            <a:r>
              <a:rPr lang="en-US" sz="2000" b="1" dirty="0">
                <a:solidFill>
                  <a:schemeClr val="tx1"/>
                </a:solidFill>
                <a:latin typeface="Courier New" pitchFamily="49" charset="0"/>
                <a:cs typeface="Courier New" pitchFamily="49" charset="0"/>
              </a:rPr>
              <a:t>	</a:t>
            </a:r>
            <a:r>
              <a:rPr lang="en-US" sz="2000" b="1" dirty="0" err="1" smtClean="0">
                <a:solidFill>
                  <a:schemeClr val="tx1"/>
                </a:solidFill>
                <a:latin typeface="Courier New" pitchFamily="49" charset="0"/>
                <a:cs typeface="Courier New" pitchFamily="49" charset="0"/>
              </a:rPr>
              <a:t>printf</a:t>
            </a:r>
            <a:r>
              <a:rPr lang="en-US" sz="2000" b="1" dirty="0">
                <a:solidFill>
                  <a:schemeClr val="tx1"/>
                </a:solidFill>
                <a:latin typeface="Courier New" pitchFamily="49" charset="0"/>
                <a:cs typeface="Courier New" pitchFamily="49" charset="0"/>
              </a:rPr>
              <a:t>( "Please enter your age" ); 	</a:t>
            </a:r>
            <a:endParaRPr lang="en-US" sz="2000" b="1" dirty="0" smtClean="0">
              <a:solidFill>
                <a:schemeClr val="tx1"/>
              </a:solidFill>
              <a:latin typeface="Courier New" pitchFamily="49" charset="0"/>
              <a:cs typeface="Courier New" pitchFamily="49" charset="0"/>
            </a:endParaRPr>
          </a:p>
          <a:p>
            <a:pPr marL="119048" indent="0">
              <a:buNone/>
            </a:pPr>
            <a:r>
              <a:rPr lang="en-US" sz="2000" b="1" dirty="0">
                <a:solidFill>
                  <a:schemeClr val="tx1"/>
                </a:solidFill>
                <a:latin typeface="Courier New" pitchFamily="49" charset="0"/>
                <a:cs typeface="Courier New" pitchFamily="49" charset="0"/>
              </a:rPr>
              <a:t> </a:t>
            </a:r>
            <a:r>
              <a:rPr lang="en-US" sz="2000" b="1" dirty="0" smtClean="0">
                <a:solidFill>
                  <a:schemeClr val="tx1"/>
                </a:solidFill>
                <a:latin typeface="Courier New" pitchFamily="49" charset="0"/>
                <a:cs typeface="Courier New" pitchFamily="49" charset="0"/>
              </a:rPr>
              <a:t>    </a:t>
            </a:r>
            <a:r>
              <a:rPr lang="en-US" sz="2000" b="1" dirty="0" err="1" smtClean="0">
                <a:solidFill>
                  <a:schemeClr val="tx1"/>
                </a:solidFill>
                <a:latin typeface="Courier New" pitchFamily="49" charset="0"/>
                <a:cs typeface="Courier New" pitchFamily="49" charset="0"/>
              </a:rPr>
              <a:t>scanf</a:t>
            </a:r>
            <a:r>
              <a:rPr lang="en-US" sz="2000" b="1" dirty="0">
                <a:solidFill>
                  <a:schemeClr val="tx1"/>
                </a:solidFill>
                <a:latin typeface="Courier New" pitchFamily="49" charset="0"/>
                <a:cs typeface="Courier New" pitchFamily="49" charset="0"/>
              </a:rPr>
              <a:t>( "%d", &amp;age ); 	</a:t>
            </a:r>
          </a:p>
          <a:p>
            <a:pPr marL="119048" indent="0">
              <a:buNone/>
            </a:pPr>
            <a:r>
              <a:rPr lang="en-US" sz="2000" b="1" dirty="0">
                <a:solidFill>
                  <a:schemeClr val="tx1"/>
                </a:solidFill>
                <a:latin typeface="Courier New" pitchFamily="49" charset="0"/>
                <a:cs typeface="Courier New" pitchFamily="49" charset="0"/>
              </a:rPr>
              <a:t>	</a:t>
            </a:r>
            <a:r>
              <a:rPr lang="en-US" sz="2000" b="1" dirty="0" smtClean="0">
                <a:solidFill>
                  <a:schemeClr val="tx1"/>
                </a:solidFill>
                <a:latin typeface="Courier New" pitchFamily="49" charset="0"/>
                <a:cs typeface="Courier New" pitchFamily="49" charset="0"/>
              </a:rPr>
              <a:t>if </a:t>
            </a:r>
            <a:r>
              <a:rPr lang="en-US" sz="2000" b="1" dirty="0">
                <a:solidFill>
                  <a:schemeClr val="tx1"/>
                </a:solidFill>
                <a:latin typeface="Courier New" pitchFamily="49" charset="0"/>
                <a:cs typeface="Courier New" pitchFamily="49" charset="0"/>
              </a:rPr>
              <a:t>( age &lt; 100 ) { 	</a:t>
            </a:r>
            <a:endParaRPr lang="en-US" sz="2000" b="1" dirty="0" smtClean="0">
              <a:solidFill>
                <a:schemeClr val="tx1"/>
              </a:solidFill>
              <a:latin typeface="Courier New" pitchFamily="49" charset="0"/>
              <a:cs typeface="Courier New" pitchFamily="49" charset="0"/>
            </a:endParaRPr>
          </a:p>
          <a:p>
            <a:pPr marL="119048" indent="0">
              <a:buNone/>
            </a:pPr>
            <a:r>
              <a:rPr lang="en-US" sz="2000" b="1" dirty="0">
                <a:solidFill>
                  <a:schemeClr val="tx1"/>
                </a:solidFill>
                <a:latin typeface="Courier New" pitchFamily="49" charset="0"/>
                <a:cs typeface="Courier New" pitchFamily="49" charset="0"/>
              </a:rPr>
              <a:t>	</a:t>
            </a:r>
            <a:r>
              <a:rPr lang="en-US" sz="2000" b="1" dirty="0" smtClean="0">
                <a:solidFill>
                  <a:schemeClr val="tx1"/>
                </a:solidFill>
                <a:latin typeface="Courier New" pitchFamily="49" charset="0"/>
                <a:cs typeface="Courier New" pitchFamily="49" charset="0"/>
              </a:rPr>
              <a:t>	printf </a:t>
            </a:r>
            <a:r>
              <a:rPr lang="en-US" sz="2000" b="1" dirty="0">
                <a:solidFill>
                  <a:schemeClr val="tx1"/>
                </a:solidFill>
                <a:latin typeface="Courier New" pitchFamily="49" charset="0"/>
                <a:cs typeface="Courier New" pitchFamily="49" charset="0"/>
              </a:rPr>
              <a:t>("You </a:t>
            </a:r>
            <a:r>
              <a:rPr lang="en-US" sz="2000" b="1" dirty="0" smtClean="0">
                <a:solidFill>
                  <a:schemeClr val="tx1"/>
                </a:solidFill>
                <a:latin typeface="Courier New" pitchFamily="49" charset="0"/>
                <a:cs typeface="Courier New" pitchFamily="49" charset="0"/>
              </a:rPr>
              <a:t>are </a:t>
            </a:r>
            <a:r>
              <a:rPr lang="en-US" sz="2000" b="1" dirty="0">
                <a:solidFill>
                  <a:schemeClr val="tx1"/>
                </a:solidFill>
                <a:latin typeface="Courier New" pitchFamily="49" charset="0"/>
                <a:cs typeface="Courier New" pitchFamily="49" charset="0"/>
              </a:rPr>
              <a:t>young!\n" </a:t>
            </a:r>
            <a:r>
              <a:rPr lang="en-US" sz="2000" b="1" dirty="0" smtClean="0">
                <a:solidFill>
                  <a:schemeClr val="tx1"/>
                </a:solidFill>
                <a:latin typeface="Courier New" pitchFamily="49" charset="0"/>
                <a:cs typeface="Courier New" pitchFamily="49" charset="0"/>
              </a:rPr>
              <a:t>);</a:t>
            </a:r>
          </a:p>
          <a:p>
            <a:pPr marL="119048" indent="0">
              <a:buNone/>
            </a:pPr>
            <a:r>
              <a:rPr lang="en-US" sz="2000" b="1" dirty="0">
                <a:latin typeface="Courier New" pitchFamily="49" charset="0"/>
                <a:cs typeface="Courier New" pitchFamily="49" charset="0"/>
              </a:rPr>
              <a:t>	</a:t>
            </a:r>
            <a:r>
              <a:rPr lang="en-US" sz="2000" b="1" dirty="0" smtClean="0">
                <a:solidFill>
                  <a:schemeClr val="tx1"/>
                </a:solidFill>
                <a:latin typeface="Courier New" pitchFamily="49" charset="0"/>
                <a:cs typeface="Courier New" pitchFamily="49" charset="0"/>
              </a:rPr>
              <a:t>}</a:t>
            </a:r>
            <a:r>
              <a:rPr lang="en-US" sz="2000" b="1" dirty="0">
                <a:solidFill>
                  <a:schemeClr val="tx1"/>
                </a:solidFill>
                <a:latin typeface="Courier New" pitchFamily="49" charset="0"/>
                <a:cs typeface="Courier New" pitchFamily="49" charset="0"/>
              </a:rPr>
              <a:t>	</a:t>
            </a:r>
          </a:p>
          <a:p>
            <a:pPr marL="119048" indent="0">
              <a:buNone/>
            </a:pPr>
            <a:r>
              <a:rPr lang="en-US" sz="2000" b="1" dirty="0">
                <a:solidFill>
                  <a:schemeClr val="tx1"/>
                </a:solidFill>
                <a:latin typeface="Courier New" pitchFamily="49" charset="0"/>
                <a:cs typeface="Courier New" pitchFamily="49" charset="0"/>
              </a:rPr>
              <a:t>	</a:t>
            </a:r>
            <a:r>
              <a:rPr lang="en-US" sz="2000" b="1" dirty="0" smtClean="0">
                <a:solidFill>
                  <a:schemeClr val="tx1"/>
                </a:solidFill>
                <a:latin typeface="Courier New" pitchFamily="49" charset="0"/>
                <a:cs typeface="Courier New" pitchFamily="49" charset="0"/>
              </a:rPr>
              <a:t>else </a:t>
            </a:r>
            <a:r>
              <a:rPr lang="en-US" sz="2000" b="1" dirty="0">
                <a:solidFill>
                  <a:schemeClr val="tx1"/>
                </a:solidFill>
                <a:latin typeface="Courier New" pitchFamily="49" charset="0"/>
                <a:cs typeface="Courier New" pitchFamily="49" charset="0"/>
              </a:rPr>
              <a:t>if ( age == 100 ) </a:t>
            </a:r>
            <a:r>
              <a:rPr lang="en-US" sz="2000" b="1" dirty="0" smtClean="0">
                <a:solidFill>
                  <a:schemeClr val="tx1"/>
                </a:solidFill>
                <a:latin typeface="Courier New" pitchFamily="49" charset="0"/>
                <a:cs typeface="Courier New" pitchFamily="49" charset="0"/>
              </a:rPr>
              <a:t>{ </a:t>
            </a:r>
            <a:endParaRPr lang="en-US" sz="2000" b="1" dirty="0">
              <a:solidFill>
                <a:schemeClr val="tx1"/>
              </a:solidFill>
              <a:latin typeface="Courier New" pitchFamily="49" charset="0"/>
              <a:cs typeface="Courier New" pitchFamily="49" charset="0"/>
            </a:endParaRPr>
          </a:p>
          <a:p>
            <a:pPr marL="119048" indent="0">
              <a:buNone/>
            </a:pPr>
            <a:r>
              <a:rPr lang="en-US" sz="2000" b="1" dirty="0">
                <a:solidFill>
                  <a:schemeClr val="tx1"/>
                </a:solidFill>
                <a:latin typeface="Courier New" pitchFamily="49" charset="0"/>
                <a:cs typeface="Courier New" pitchFamily="49" charset="0"/>
              </a:rPr>
              <a:t>	</a:t>
            </a:r>
            <a:r>
              <a:rPr lang="en-US" sz="2000" b="1" dirty="0" smtClean="0">
                <a:solidFill>
                  <a:schemeClr val="tx1"/>
                </a:solidFill>
                <a:latin typeface="Courier New" pitchFamily="49" charset="0"/>
                <a:cs typeface="Courier New" pitchFamily="49" charset="0"/>
              </a:rPr>
              <a:t>	printf("</a:t>
            </a:r>
            <a:r>
              <a:rPr lang="en-US" sz="2000" b="1" dirty="0">
                <a:solidFill>
                  <a:schemeClr val="tx1"/>
                </a:solidFill>
                <a:latin typeface="Courier New" pitchFamily="49" charset="0"/>
                <a:cs typeface="Courier New" pitchFamily="49" charset="0"/>
              </a:rPr>
              <a:t>You are </a:t>
            </a:r>
            <a:r>
              <a:rPr lang="en-US" sz="2000" b="1" dirty="0" smtClean="0">
                <a:solidFill>
                  <a:schemeClr val="tx1"/>
                </a:solidFill>
                <a:latin typeface="Courier New" pitchFamily="49" charset="0"/>
                <a:cs typeface="Courier New" pitchFamily="49" charset="0"/>
              </a:rPr>
              <a:t>old.\</a:t>
            </a:r>
            <a:r>
              <a:rPr lang="en-US" sz="2000" b="1" dirty="0">
                <a:solidFill>
                  <a:schemeClr val="tx1"/>
                </a:solidFill>
                <a:latin typeface="Courier New" pitchFamily="49" charset="0"/>
                <a:cs typeface="Courier New" pitchFamily="49" charset="0"/>
              </a:rPr>
              <a:t>n" ); </a:t>
            </a:r>
            <a:endParaRPr lang="en-US" sz="2000" b="1" dirty="0" smtClean="0">
              <a:solidFill>
                <a:schemeClr val="tx1"/>
              </a:solidFill>
              <a:latin typeface="Courier New" pitchFamily="49" charset="0"/>
              <a:cs typeface="Courier New" pitchFamily="49" charset="0"/>
            </a:endParaRPr>
          </a:p>
          <a:p>
            <a:pPr marL="119048" indent="0">
              <a:buNone/>
            </a:pPr>
            <a:r>
              <a:rPr lang="en-US" sz="2000" b="1" dirty="0">
                <a:solidFill>
                  <a:schemeClr val="tx1"/>
                </a:solidFill>
                <a:latin typeface="Courier New" pitchFamily="49" charset="0"/>
                <a:cs typeface="Courier New" pitchFamily="49" charset="0"/>
              </a:rPr>
              <a:t>	</a:t>
            </a:r>
            <a:r>
              <a:rPr lang="en-US" sz="2000" b="1" dirty="0" smtClean="0">
                <a:solidFill>
                  <a:schemeClr val="tx1"/>
                </a:solidFill>
                <a:latin typeface="Courier New" pitchFamily="49" charset="0"/>
                <a:cs typeface="Courier New" pitchFamily="49" charset="0"/>
              </a:rPr>
              <a:t>}</a:t>
            </a:r>
          </a:p>
          <a:p>
            <a:pPr marL="119048" indent="0">
              <a:buNone/>
            </a:pPr>
            <a:r>
              <a:rPr lang="en-US" sz="2000" b="1" dirty="0">
                <a:solidFill>
                  <a:schemeClr val="tx1"/>
                </a:solidFill>
                <a:latin typeface="Courier New" pitchFamily="49" charset="0"/>
                <a:cs typeface="Courier New" pitchFamily="49" charset="0"/>
              </a:rPr>
              <a:t>	</a:t>
            </a:r>
            <a:r>
              <a:rPr lang="en-US" sz="2000" b="1" dirty="0" smtClean="0">
                <a:solidFill>
                  <a:schemeClr val="tx1"/>
                </a:solidFill>
                <a:latin typeface="Courier New" pitchFamily="49" charset="0"/>
                <a:cs typeface="Courier New" pitchFamily="49" charset="0"/>
              </a:rPr>
              <a:t>else  </a:t>
            </a:r>
            <a:r>
              <a:rPr lang="en-US" sz="2000" b="1" dirty="0">
                <a:solidFill>
                  <a:schemeClr val="tx1"/>
                </a:solidFill>
                <a:latin typeface="Courier New" pitchFamily="49" charset="0"/>
                <a:cs typeface="Courier New" pitchFamily="49" charset="0"/>
              </a:rPr>
              <a:t>{ </a:t>
            </a:r>
          </a:p>
          <a:p>
            <a:pPr marL="119048" indent="0">
              <a:buNone/>
            </a:pPr>
            <a:r>
              <a:rPr lang="en-US" sz="2000" b="1" dirty="0">
                <a:solidFill>
                  <a:schemeClr val="tx1"/>
                </a:solidFill>
                <a:latin typeface="Courier New" pitchFamily="49" charset="0"/>
                <a:cs typeface="Courier New" pitchFamily="49" charset="0"/>
              </a:rPr>
              <a:t>	</a:t>
            </a:r>
            <a:r>
              <a:rPr lang="en-US" sz="2000" b="1" dirty="0" smtClean="0">
                <a:solidFill>
                  <a:schemeClr val="tx1"/>
                </a:solidFill>
                <a:latin typeface="Courier New" pitchFamily="49" charset="0"/>
                <a:cs typeface="Courier New" pitchFamily="49" charset="0"/>
              </a:rPr>
              <a:t>	printf("</a:t>
            </a:r>
            <a:r>
              <a:rPr lang="en-US" sz="2000" b="1" dirty="0">
                <a:solidFill>
                  <a:schemeClr val="tx1"/>
                </a:solidFill>
                <a:latin typeface="Courier New" pitchFamily="49" charset="0"/>
                <a:cs typeface="Courier New" pitchFamily="49" charset="0"/>
              </a:rPr>
              <a:t>You are really </a:t>
            </a:r>
            <a:r>
              <a:rPr lang="en-US" sz="2000" b="1" dirty="0" smtClean="0">
                <a:solidFill>
                  <a:schemeClr val="tx1"/>
                </a:solidFill>
                <a:latin typeface="Courier New" pitchFamily="49" charset="0"/>
                <a:cs typeface="Courier New" pitchFamily="49" charset="0"/>
              </a:rPr>
              <a:t>old!\</a:t>
            </a:r>
            <a:r>
              <a:rPr lang="en-US" sz="2000" b="1" dirty="0">
                <a:solidFill>
                  <a:schemeClr val="tx1"/>
                </a:solidFill>
                <a:latin typeface="Courier New" pitchFamily="49" charset="0"/>
                <a:cs typeface="Courier New" pitchFamily="49" charset="0"/>
              </a:rPr>
              <a:t>n" </a:t>
            </a:r>
            <a:r>
              <a:rPr lang="en-US" sz="2000" b="1" dirty="0" smtClean="0">
                <a:solidFill>
                  <a:schemeClr val="tx1"/>
                </a:solidFill>
                <a:latin typeface="Courier New" pitchFamily="49" charset="0"/>
                <a:cs typeface="Courier New" pitchFamily="49" charset="0"/>
              </a:rPr>
              <a:t>);</a:t>
            </a:r>
          </a:p>
          <a:p>
            <a:pPr marL="119048" indent="0">
              <a:buNone/>
            </a:pPr>
            <a:r>
              <a:rPr lang="en-US" sz="2000" b="1" dirty="0">
                <a:latin typeface="Courier New" pitchFamily="49" charset="0"/>
                <a:cs typeface="Courier New" pitchFamily="49" charset="0"/>
              </a:rPr>
              <a:t>	</a:t>
            </a:r>
            <a:r>
              <a:rPr lang="en-US" sz="2000" b="1" dirty="0" smtClean="0">
                <a:solidFill>
                  <a:schemeClr val="tx1"/>
                </a:solidFill>
                <a:latin typeface="Courier New" pitchFamily="49" charset="0"/>
                <a:cs typeface="Courier New" pitchFamily="49" charset="0"/>
              </a:rPr>
              <a:t>} </a:t>
            </a:r>
            <a:r>
              <a:rPr lang="en-US" sz="2000" b="1" dirty="0">
                <a:solidFill>
                  <a:schemeClr val="tx1"/>
                </a:solidFill>
                <a:latin typeface="Courier New" pitchFamily="49" charset="0"/>
                <a:cs typeface="Courier New" pitchFamily="49" charset="0"/>
              </a:rPr>
              <a:t>	</a:t>
            </a:r>
          </a:p>
          <a:p>
            <a:pPr marL="119048" indent="0">
              <a:buNone/>
            </a:pPr>
            <a:r>
              <a:rPr lang="en-US" sz="2000" b="1" dirty="0">
                <a:solidFill>
                  <a:schemeClr val="tx1"/>
                </a:solidFill>
                <a:latin typeface="Courier New" pitchFamily="49" charset="0"/>
                <a:cs typeface="Courier New" pitchFamily="49" charset="0"/>
              </a:rPr>
              <a:t>     return 0; </a:t>
            </a:r>
          </a:p>
          <a:p>
            <a:pPr marL="119048" indent="0">
              <a:buNone/>
            </a:pPr>
            <a:r>
              <a:rPr lang="en-US" sz="2000" b="1" dirty="0">
                <a:solidFill>
                  <a:schemeClr val="tx1"/>
                </a:solidFill>
                <a:latin typeface="Courier New" pitchFamily="49" charset="0"/>
                <a:cs typeface="Courier New" pitchFamily="49" charset="0"/>
              </a:rPr>
              <a:t>}</a:t>
            </a:r>
          </a:p>
          <a:p>
            <a:pPr marL="119048" indent="0">
              <a:buNone/>
            </a:pPr>
            <a:endParaRPr lang="en-US" dirty="0">
              <a:solidFill>
                <a:schemeClr val="tx1"/>
              </a:solidFill>
              <a:latin typeface="Courier New" pitchFamily="49" charset="0"/>
              <a:cs typeface="Courier New" pitchFamily="49" charset="0"/>
            </a:endParaRPr>
          </a:p>
          <a:p>
            <a:pPr marL="119048" indent="0">
              <a:buNone/>
            </a:pPr>
            <a:endParaRPr lang="en-US" dirty="0">
              <a:solidFill>
                <a:schemeClr val="tx1"/>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a:t>e</a:t>
            </a:r>
            <a:r>
              <a:rPr lang="en-US" dirty="0" smtClean="0"/>
              <a:t>lse-if Example</a:t>
            </a:r>
            <a:endParaRPr lang="en-US" dirty="0"/>
          </a:p>
        </p:txBody>
      </p:sp>
    </p:spTree>
    <p:extLst>
      <p:ext uri="{BB962C8B-B14F-4D97-AF65-F5344CB8AC3E}">
        <p14:creationId xmlns:p14="http://schemas.microsoft.com/office/powerpoint/2010/main" val="14775493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a:xfrm>
            <a:off x="504031" y="1874837"/>
            <a:ext cx="9072563" cy="4411063"/>
          </a:xfrm>
        </p:spPr>
        <p:txBody>
          <a:bodyPr>
            <a:normAutofit fontScale="77500" lnSpcReduction="20000"/>
          </a:bodyPr>
          <a:lstStyle/>
          <a:p>
            <a:pPr marL="119048" indent="0">
              <a:buNone/>
            </a:pPr>
            <a:r>
              <a:rPr lang="en-US" sz="2000" b="1" dirty="0">
                <a:latin typeface="Courier New" pitchFamily="49" charset="0"/>
                <a:cs typeface="Courier New" pitchFamily="49" charset="0"/>
              </a:rPr>
              <a:t>switch ( x ) { </a:t>
            </a:r>
          </a:p>
          <a:p>
            <a:pPr marL="119048" indent="0">
              <a:buNone/>
            </a:pPr>
            <a:r>
              <a:rPr lang="en-US" sz="2000" b="1" dirty="0">
                <a:latin typeface="Courier New" pitchFamily="49" charset="0"/>
                <a:cs typeface="Courier New" pitchFamily="49" charset="0"/>
              </a:rPr>
              <a:t>case 'a': </a:t>
            </a:r>
          </a:p>
          <a:p>
            <a:pPr marL="119048" indent="0">
              <a:buNone/>
            </a:pPr>
            <a:r>
              <a:rPr lang="en-US" sz="2000" b="1" dirty="0">
                <a:latin typeface="Courier New" pitchFamily="49" charset="0"/>
                <a:cs typeface="Courier New" pitchFamily="49" charset="0"/>
              </a:rPr>
              <a:t>       /* Do stuff when x </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'a' */ </a:t>
            </a:r>
          </a:p>
          <a:p>
            <a:pPr marL="119048" indent="0">
              <a:buNone/>
            </a:pPr>
            <a:r>
              <a:rPr lang="en-US" sz="2000" b="1" dirty="0">
                <a:latin typeface="Courier New" pitchFamily="49" charset="0"/>
                <a:cs typeface="Courier New" pitchFamily="49" charset="0"/>
              </a:rPr>
              <a:t>       break; </a:t>
            </a:r>
          </a:p>
          <a:p>
            <a:pPr marL="119048" indent="0">
              <a:buNone/>
            </a:pPr>
            <a:r>
              <a:rPr lang="en-US" sz="2000" b="1" dirty="0">
                <a:latin typeface="Courier New" pitchFamily="49" charset="0"/>
                <a:cs typeface="Courier New" pitchFamily="49" charset="0"/>
              </a:rPr>
              <a:t>case 'b': </a:t>
            </a:r>
          </a:p>
          <a:p>
            <a:pPr marL="119048" indent="0">
              <a:buNone/>
            </a:pPr>
            <a:r>
              <a:rPr lang="en-US" sz="2000" b="1" dirty="0">
                <a:latin typeface="Courier New" pitchFamily="49" charset="0"/>
                <a:cs typeface="Courier New" pitchFamily="49" charset="0"/>
              </a:rPr>
              <a:t>case 'c': </a:t>
            </a:r>
          </a:p>
          <a:p>
            <a:pPr marL="119048" indent="0">
              <a:buNone/>
            </a:pPr>
            <a:r>
              <a:rPr lang="en-US" sz="2000" b="1" dirty="0">
                <a:latin typeface="Courier New" pitchFamily="49" charset="0"/>
                <a:cs typeface="Courier New" pitchFamily="49" charset="0"/>
              </a:rPr>
              <a:t>case 'd': </a:t>
            </a:r>
          </a:p>
          <a:p>
            <a:pPr marL="119048" indent="0">
              <a:buNone/>
            </a:pPr>
            <a:r>
              <a:rPr lang="en-US" sz="2000" b="1" dirty="0">
                <a:latin typeface="Courier New" pitchFamily="49" charset="0"/>
                <a:cs typeface="Courier New" pitchFamily="49" charset="0"/>
              </a:rPr>
              <a:t>       /* </a:t>
            </a:r>
            <a:r>
              <a:rPr lang="en-US" sz="2000" b="1" dirty="0" smtClean="0">
                <a:latin typeface="Courier New" pitchFamily="49" charset="0"/>
                <a:cs typeface="Courier New" pitchFamily="49" charset="0"/>
              </a:rPr>
              <a:t>Fall-through </a:t>
            </a:r>
            <a:r>
              <a:rPr lang="en-US" sz="2000" b="1" dirty="0">
                <a:latin typeface="Courier New" pitchFamily="49" charset="0"/>
                <a:cs typeface="Courier New" pitchFamily="49" charset="0"/>
              </a:rPr>
              <a:t>technique... </a:t>
            </a:r>
          </a:p>
          <a:p>
            <a:pPr marL="119048" indent="0">
              <a:buNone/>
            </a:pPr>
            <a:r>
              <a:rPr lang="en-US" sz="2000" b="1" dirty="0">
                <a:latin typeface="Courier New" pitchFamily="49" charset="0"/>
                <a:cs typeface="Courier New" pitchFamily="49" charset="0"/>
              </a:rPr>
              <a:t>            cases </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b’,’c’,’d</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all use this code </a:t>
            </a:r>
            <a:r>
              <a:rPr lang="en-US" sz="2000" b="1" dirty="0" smtClean="0">
                <a:latin typeface="Courier New" pitchFamily="49" charset="0"/>
                <a:cs typeface="Courier New" pitchFamily="49" charset="0"/>
              </a:rPr>
              <a:t>		*/ </a:t>
            </a:r>
            <a:endParaRPr lang="en-US" sz="2000" b="1" dirty="0">
              <a:latin typeface="Courier New" pitchFamily="49" charset="0"/>
              <a:cs typeface="Courier New" pitchFamily="49" charset="0"/>
            </a:endParaRPr>
          </a:p>
          <a:p>
            <a:pPr marL="119048" indent="0">
              <a:buNone/>
            </a:pPr>
            <a:r>
              <a:rPr lang="en-US" sz="2000" b="1" dirty="0">
                <a:latin typeface="Courier New" pitchFamily="49" charset="0"/>
                <a:cs typeface="Courier New" pitchFamily="49" charset="0"/>
              </a:rPr>
              <a:t>       break; </a:t>
            </a:r>
          </a:p>
          <a:p>
            <a:pPr marL="119048" indent="0">
              <a:buNone/>
            </a:pPr>
            <a:r>
              <a:rPr lang="en-US" sz="2000" b="1" dirty="0">
                <a:latin typeface="Courier New" pitchFamily="49" charset="0"/>
                <a:cs typeface="Courier New" pitchFamily="49" charset="0"/>
              </a:rPr>
              <a:t>default: </a:t>
            </a:r>
          </a:p>
          <a:p>
            <a:pPr marL="119048" indent="0">
              <a:buNone/>
            </a:pPr>
            <a:r>
              <a:rPr lang="en-US" sz="2000" b="1" dirty="0">
                <a:latin typeface="Courier New" pitchFamily="49" charset="0"/>
                <a:cs typeface="Courier New" pitchFamily="49" charset="0"/>
              </a:rPr>
              <a:t>       /* Handle cases when x is not </a:t>
            </a:r>
            <a:r>
              <a:rPr lang="en-US" sz="2000" b="1" dirty="0" smtClean="0">
                <a:latin typeface="Courier New" pitchFamily="49" charset="0"/>
                <a:cs typeface="Courier New" pitchFamily="49" charset="0"/>
              </a:rPr>
              <a:t>‘a’, ’b’, ’c’ or ‘d’.</a:t>
            </a:r>
          </a:p>
          <a:p>
            <a:pPr marL="119048" indent="0">
              <a:buNone/>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ALWAYS </a:t>
            </a:r>
            <a:r>
              <a:rPr lang="en-US" sz="2000" b="1" dirty="0">
                <a:latin typeface="Courier New" pitchFamily="49" charset="0"/>
                <a:cs typeface="Courier New" pitchFamily="49" charset="0"/>
              </a:rPr>
              <a:t>have a </a:t>
            </a:r>
            <a:r>
              <a:rPr lang="en-US" sz="2000" b="1" dirty="0" smtClean="0">
                <a:latin typeface="Courier New" pitchFamily="49" charset="0"/>
                <a:cs typeface="Courier New" pitchFamily="49" charset="0"/>
              </a:rPr>
              <a:t>default  case even though it’s not</a:t>
            </a:r>
          </a:p>
          <a:p>
            <a:pPr marL="119048" indent="0">
              <a:buNone/>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required	*/ </a:t>
            </a:r>
            <a:endParaRPr lang="en-US" sz="2000" b="1" dirty="0">
              <a:latin typeface="Courier New" pitchFamily="49" charset="0"/>
              <a:cs typeface="Courier New" pitchFamily="49" charset="0"/>
            </a:endParaRPr>
          </a:p>
          <a:p>
            <a:pPr marL="119048" indent="0">
              <a:buNone/>
            </a:pPr>
            <a:r>
              <a:rPr lang="en-US" sz="2000" b="1" dirty="0">
                <a:latin typeface="Courier New" pitchFamily="49" charset="0"/>
                <a:cs typeface="Courier New" pitchFamily="49" charset="0"/>
              </a:rPr>
              <a:t>       break; </a:t>
            </a:r>
            <a:r>
              <a:rPr lang="en-US" sz="2000" b="1" dirty="0" smtClean="0">
                <a:latin typeface="Courier New" pitchFamily="49" charset="0"/>
                <a:cs typeface="Courier New" pitchFamily="49" charset="0"/>
              </a:rPr>
              <a:t>/* this break is not necessary, but is legal </a:t>
            </a:r>
          </a:p>
          <a:p>
            <a:pPr marL="119048" indent="0">
              <a:buNone/>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and creates “completeness”			*/</a:t>
            </a:r>
          </a:p>
          <a:p>
            <a:pPr marL="119048" indent="0">
              <a:buNone/>
            </a:pP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marL="119048" indent="0">
              <a:buNone/>
            </a:pPr>
            <a:endParaRPr lang="en-US" dirty="0">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Switch Case</a:t>
            </a:r>
            <a:endParaRPr lang="en-US" dirty="0"/>
          </a:p>
        </p:txBody>
      </p:sp>
    </p:spTree>
    <p:extLst>
      <p:ext uri="{BB962C8B-B14F-4D97-AF65-F5344CB8AC3E}">
        <p14:creationId xmlns:p14="http://schemas.microsoft.com/office/powerpoint/2010/main" val="36452843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p:txBody>
          <a:bodyPr/>
          <a:lstStyle/>
          <a:p>
            <a:r>
              <a:rPr lang="en-US" sz="2200" dirty="0"/>
              <a:t>Every </a:t>
            </a:r>
            <a:r>
              <a:rPr lang="en-US" sz="2200" dirty="0" err="1"/>
              <a:t>boolean</a:t>
            </a:r>
            <a:r>
              <a:rPr lang="en-US" sz="2200" dirty="0"/>
              <a:t> test is an implicit comparison against zero (0). </a:t>
            </a:r>
          </a:p>
          <a:p>
            <a:r>
              <a:rPr lang="en-US" sz="2200" dirty="0"/>
              <a:t>However, zero is not a simple concept. It represents: </a:t>
            </a:r>
          </a:p>
          <a:p>
            <a:pPr lvl="1"/>
            <a:r>
              <a:rPr lang="en-US" sz="2200" dirty="0"/>
              <a:t>the integer 0</a:t>
            </a:r>
            <a:r>
              <a:rPr lang="en-US" sz="2200" dirty="0" smtClean="0"/>
              <a:t> </a:t>
            </a:r>
            <a:r>
              <a:rPr lang="en-US" sz="2200" dirty="0"/>
              <a:t>for all </a:t>
            </a:r>
            <a:r>
              <a:rPr lang="en-US" sz="2200" dirty="0" smtClean="0"/>
              <a:t>integer </a:t>
            </a:r>
            <a:r>
              <a:rPr lang="en-US" sz="2200" dirty="0"/>
              <a:t>types </a:t>
            </a:r>
          </a:p>
          <a:p>
            <a:pPr lvl="1"/>
            <a:r>
              <a:rPr lang="en-US" sz="2200" dirty="0"/>
              <a:t>the floating point 0.0 (positive or negative) </a:t>
            </a:r>
          </a:p>
          <a:p>
            <a:pPr lvl="1"/>
            <a:r>
              <a:rPr lang="en-US" sz="2200" dirty="0"/>
              <a:t>the </a:t>
            </a:r>
            <a:r>
              <a:rPr lang="en-US" sz="2200" dirty="0" smtClean="0"/>
              <a:t>null </a:t>
            </a:r>
            <a:r>
              <a:rPr lang="en-US" sz="2200" dirty="0"/>
              <a:t>character (‘\0’)</a:t>
            </a:r>
          </a:p>
          <a:p>
            <a:pPr lvl="1"/>
            <a:r>
              <a:rPr lang="en-US" sz="2200" dirty="0"/>
              <a:t>the null pointer </a:t>
            </a:r>
          </a:p>
          <a:p>
            <a:r>
              <a:rPr lang="en-US" sz="2200" dirty="0"/>
              <a:t>In order to make your intentions clear, explicitly show the comparison with zero for all scalars, floating-point numbers, and characters.</a:t>
            </a:r>
          </a:p>
          <a:p>
            <a:endParaRPr lang="en-US" dirty="0"/>
          </a:p>
        </p:txBody>
      </p:sp>
      <p:sp>
        <p:nvSpPr>
          <p:cNvPr id="2" name="Title 1"/>
          <p:cNvSpPr>
            <a:spLocks noGrp="1"/>
          </p:cNvSpPr>
          <p:nvPr>
            <p:ph type="title"/>
          </p:nvPr>
        </p:nvSpPr>
        <p:spPr/>
        <p:txBody>
          <a:bodyPr/>
          <a:lstStyle/>
          <a:p>
            <a:r>
              <a:rPr lang="en-US" dirty="0" smtClean="0"/>
              <a:t>Boolean Issues</a:t>
            </a:r>
            <a:endParaRPr lang="en-US" dirty="0"/>
          </a:p>
        </p:txBody>
      </p:sp>
    </p:spTree>
    <p:extLst>
      <p:ext uri="{BB962C8B-B14F-4D97-AF65-F5344CB8AC3E}">
        <p14:creationId xmlns:p14="http://schemas.microsoft.com/office/powerpoint/2010/main" val="33512100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p:txBody>
          <a:bodyPr>
            <a:normAutofit lnSpcReduction="10000"/>
          </a:bodyPr>
          <a:lstStyle/>
          <a:p>
            <a:r>
              <a:rPr lang="en-US" sz="2800" b="1" dirty="0" err="1" smtClean="0"/>
              <a:t>int</a:t>
            </a:r>
            <a:r>
              <a:rPr lang="en-US" sz="2800" b="1" dirty="0" smtClean="0"/>
              <a:t> </a:t>
            </a:r>
            <a:r>
              <a:rPr lang="en-US" sz="2800" b="1" dirty="0" err="1" smtClean="0"/>
              <a:t>i</a:t>
            </a:r>
            <a:r>
              <a:rPr lang="en-US" sz="2800" b="1" dirty="0" smtClean="0"/>
              <a:t>; if (</a:t>
            </a:r>
            <a:r>
              <a:rPr lang="en-US" sz="2800" b="1" dirty="0" err="1" smtClean="0"/>
              <a:t>i</a:t>
            </a:r>
            <a:r>
              <a:rPr lang="en-US" sz="2800" b="1" dirty="0" smtClean="0"/>
              <a:t>) </a:t>
            </a:r>
            <a:r>
              <a:rPr lang="en-US" sz="2800" dirty="0" smtClean="0"/>
              <a:t>is better represented as </a:t>
            </a:r>
            <a:r>
              <a:rPr lang="en-US" sz="2800" b="1" dirty="0" smtClean="0"/>
              <a:t>if (</a:t>
            </a:r>
            <a:r>
              <a:rPr lang="en-US" sz="2800" b="1" dirty="0" err="1" smtClean="0"/>
              <a:t>i</a:t>
            </a:r>
            <a:r>
              <a:rPr lang="en-US" sz="2800" b="1" dirty="0" smtClean="0"/>
              <a:t> != 0) </a:t>
            </a:r>
          </a:p>
          <a:p>
            <a:r>
              <a:rPr lang="en-US" sz="2800" b="1" dirty="0" smtClean="0"/>
              <a:t>float x; if  (!x) </a:t>
            </a:r>
            <a:r>
              <a:rPr lang="en-US" sz="2800" dirty="0" smtClean="0"/>
              <a:t>is better represented as </a:t>
            </a:r>
            <a:r>
              <a:rPr lang="en-US" sz="2800" b="1" dirty="0" smtClean="0"/>
              <a:t>if (x == 0.0) </a:t>
            </a:r>
          </a:p>
          <a:p>
            <a:r>
              <a:rPr lang="en-US" sz="2800" b="1" dirty="0" smtClean="0"/>
              <a:t>char c; if  (c) </a:t>
            </a:r>
            <a:r>
              <a:rPr lang="en-US" sz="2800" dirty="0" smtClean="0"/>
              <a:t>is better represented as </a:t>
            </a:r>
            <a:r>
              <a:rPr lang="en-US" sz="2800" b="1" dirty="0" smtClean="0"/>
              <a:t>if (c </a:t>
            </a:r>
            <a:r>
              <a:rPr lang="en-US" sz="2800" b="1" dirty="0"/>
              <a:t>!</a:t>
            </a:r>
            <a:r>
              <a:rPr lang="en-US" sz="2800" b="1" dirty="0" smtClean="0"/>
              <a:t>= '\0') </a:t>
            </a:r>
          </a:p>
          <a:p>
            <a:r>
              <a:rPr lang="en-US" sz="2800" dirty="0" smtClean="0"/>
              <a:t>An </a:t>
            </a:r>
            <a:r>
              <a:rPr lang="en-US" sz="2800" dirty="0" smtClean="0"/>
              <a:t>exception is made for pointers, since 0 is the only language-level representation for the NULL pointer. </a:t>
            </a:r>
          </a:p>
          <a:p>
            <a:endParaRPr lang="en-US" sz="2800" dirty="0" smtClean="0"/>
          </a:p>
          <a:p>
            <a:r>
              <a:rPr lang="en-US" sz="2800" dirty="0" smtClean="0"/>
              <a:t>The symbol NULL is not part of the core language - you have to include a special header file to get it defined (</a:t>
            </a:r>
            <a:r>
              <a:rPr lang="en-US" sz="2800" dirty="0" err="1" smtClean="0"/>
              <a:t>stdlib.h</a:t>
            </a:r>
            <a:r>
              <a:rPr lang="en-US" sz="2800" dirty="0" smtClean="0"/>
              <a:t> or </a:t>
            </a:r>
            <a:r>
              <a:rPr lang="en-US" sz="2800" dirty="0" err="1" smtClean="0"/>
              <a:t>stddef.h</a:t>
            </a:r>
            <a:r>
              <a:rPr lang="en-US" sz="2800" dirty="0" smtClean="0"/>
              <a:t>). More on this later.</a:t>
            </a:r>
          </a:p>
          <a:p>
            <a:endParaRPr lang="en-US" dirty="0" smtClean="0"/>
          </a:p>
          <a:p>
            <a:endParaRPr lang="en-US" dirty="0"/>
          </a:p>
        </p:txBody>
      </p:sp>
      <p:sp>
        <p:nvSpPr>
          <p:cNvPr id="5" name="Title 4"/>
          <p:cNvSpPr>
            <a:spLocks noGrp="1"/>
          </p:cNvSpPr>
          <p:nvPr>
            <p:ph type="title"/>
          </p:nvPr>
        </p:nvSpPr>
        <p:spPr/>
        <p:txBody>
          <a:bodyPr/>
          <a:lstStyle/>
          <a:p>
            <a:r>
              <a:rPr lang="en-US" dirty="0" smtClean="0"/>
              <a:t>Boolean Issues</a:t>
            </a:r>
            <a:endParaRPr lang="en-US" dirty="0"/>
          </a:p>
        </p:txBody>
      </p:sp>
    </p:spTree>
    <p:extLst>
      <p:ext uri="{BB962C8B-B14F-4D97-AF65-F5344CB8AC3E}">
        <p14:creationId xmlns:p14="http://schemas.microsoft.com/office/powerpoint/2010/main" val="12144216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p:txBody>
          <a:bodyPr/>
          <a:lstStyle/>
          <a:p>
            <a:r>
              <a:rPr lang="en-US" dirty="0" smtClean="0"/>
              <a:t>To write an INFINITE LOOP</a:t>
            </a:r>
          </a:p>
          <a:p>
            <a:pPr lvl="1"/>
            <a:r>
              <a:rPr lang="en-US" b="1" dirty="0" smtClean="0"/>
              <a:t>for (;;) </a:t>
            </a:r>
            <a:r>
              <a:rPr lang="en-US" dirty="0" smtClean="0"/>
              <a:t>... </a:t>
            </a:r>
          </a:p>
          <a:p>
            <a:pPr lvl="1"/>
            <a:r>
              <a:rPr lang="en-US" b="1" dirty="0" smtClean="0"/>
              <a:t>while (1)</a:t>
            </a:r>
            <a:r>
              <a:rPr lang="en-US" dirty="0" smtClean="0"/>
              <a:t> ... </a:t>
            </a:r>
          </a:p>
          <a:p>
            <a:r>
              <a:rPr lang="en-US" dirty="0" smtClean="0"/>
              <a:t>The former is more visually distinctive, but both forms are used. </a:t>
            </a:r>
          </a:p>
          <a:p>
            <a:pPr marL="119048" indent="0">
              <a:buNone/>
            </a:pPr>
            <a:endParaRPr lang="en-US" dirty="0"/>
          </a:p>
        </p:txBody>
      </p:sp>
      <p:sp>
        <p:nvSpPr>
          <p:cNvPr id="2" name="Title 1"/>
          <p:cNvSpPr>
            <a:spLocks noGrp="1"/>
          </p:cNvSpPr>
          <p:nvPr>
            <p:ph type="title"/>
          </p:nvPr>
        </p:nvSpPr>
        <p:spPr/>
        <p:txBody>
          <a:bodyPr/>
          <a:lstStyle/>
          <a:p>
            <a:r>
              <a:rPr lang="en-US" smtClean="0"/>
              <a:t>Boolean issues</a:t>
            </a:r>
            <a:endParaRPr lang="en-US" dirty="0"/>
          </a:p>
        </p:txBody>
      </p:sp>
    </p:spTree>
    <p:extLst>
      <p:ext uri="{BB962C8B-B14F-4D97-AF65-F5344CB8AC3E}">
        <p14:creationId xmlns:p14="http://schemas.microsoft.com/office/powerpoint/2010/main" val="33308205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p:txBody>
          <a:bodyPr>
            <a:normAutofit fontScale="85000" lnSpcReduction="10000"/>
          </a:bodyPr>
          <a:lstStyle/>
          <a:p>
            <a:pPr marL="119048" indent="0">
              <a:buNone/>
            </a:pPr>
            <a:r>
              <a:rPr lang="en-US" sz="2600" dirty="0">
                <a:latin typeface="Courier New" pitchFamily="49" charset="0"/>
                <a:cs typeface="Courier New" pitchFamily="49" charset="0"/>
              </a:rPr>
              <a:t>for </a:t>
            </a:r>
            <a:r>
              <a:rPr lang="en-US" sz="2600" dirty="0" smtClean="0">
                <a:latin typeface="Courier New" pitchFamily="49" charset="0"/>
                <a:cs typeface="Courier New" pitchFamily="49" charset="0"/>
              </a:rPr>
              <a:t>(expression1</a:t>
            </a:r>
            <a:r>
              <a:rPr lang="en-US" sz="2600" dirty="0">
                <a:latin typeface="Courier New" pitchFamily="49" charset="0"/>
                <a:cs typeface="Courier New" pitchFamily="49" charset="0"/>
              </a:rPr>
              <a:t>; </a:t>
            </a:r>
            <a:r>
              <a:rPr lang="en-US" sz="2600" dirty="0" smtClean="0">
                <a:latin typeface="Courier New" pitchFamily="49" charset="0"/>
                <a:cs typeface="Courier New" pitchFamily="49" charset="0"/>
              </a:rPr>
              <a:t>expression2; expression3) </a:t>
            </a:r>
          </a:p>
          <a:p>
            <a:pPr marL="119048" indent="0">
              <a:buNone/>
            </a:pPr>
            <a:r>
              <a:rPr lang="en-US" sz="2600" dirty="0">
                <a:latin typeface="Courier New" pitchFamily="49" charset="0"/>
                <a:cs typeface="Courier New" pitchFamily="49" charset="0"/>
              </a:rPr>
              <a:t>	</a:t>
            </a:r>
            <a:r>
              <a:rPr lang="en-US" sz="2600" dirty="0" smtClean="0">
                <a:latin typeface="Courier New" pitchFamily="49" charset="0"/>
                <a:cs typeface="Courier New" pitchFamily="49" charset="0"/>
              </a:rPr>
              <a:t>{</a:t>
            </a:r>
            <a:r>
              <a:rPr lang="en-US" sz="2600" dirty="0">
                <a:latin typeface="Courier New" pitchFamily="49" charset="0"/>
                <a:cs typeface="Courier New" pitchFamily="49" charset="0"/>
              </a:rPr>
              <a:t> </a:t>
            </a:r>
            <a:r>
              <a:rPr lang="en-US" sz="2600" dirty="0" smtClean="0">
                <a:latin typeface="Courier New" pitchFamily="49" charset="0"/>
                <a:cs typeface="Courier New" pitchFamily="49" charset="0"/>
              </a:rPr>
              <a:t>statement(s</a:t>
            </a:r>
            <a:r>
              <a:rPr lang="en-US" sz="2600" dirty="0">
                <a:latin typeface="Courier New" pitchFamily="49" charset="0"/>
                <a:cs typeface="Courier New" pitchFamily="49" charset="0"/>
              </a:rPr>
              <a:t>); </a:t>
            </a:r>
            <a:r>
              <a:rPr lang="en-US" sz="2600" dirty="0" smtClean="0">
                <a:latin typeface="Courier New" pitchFamily="49" charset="0"/>
                <a:cs typeface="Courier New" pitchFamily="49" charset="0"/>
              </a:rPr>
              <a:t>}</a:t>
            </a:r>
          </a:p>
          <a:p>
            <a:pPr marL="119048" indent="0">
              <a:buNone/>
            </a:pPr>
            <a:r>
              <a:rPr lang="en-US" sz="2600" dirty="0">
                <a:latin typeface="Courier New" pitchFamily="49" charset="0"/>
                <a:cs typeface="Courier New" pitchFamily="49" charset="0"/>
              </a:rPr>
              <a:t>while </a:t>
            </a:r>
            <a:r>
              <a:rPr lang="en-US" sz="2600" dirty="0" smtClean="0">
                <a:latin typeface="Courier New" pitchFamily="49" charset="0"/>
                <a:cs typeface="Courier New" pitchFamily="49" charset="0"/>
              </a:rPr>
              <a:t>(expression) </a:t>
            </a:r>
          </a:p>
          <a:p>
            <a:pPr marL="119048" indent="0">
              <a:buNone/>
            </a:pPr>
            <a:r>
              <a:rPr lang="en-US" sz="2600" dirty="0">
                <a:latin typeface="Courier New" pitchFamily="49" charset="0"/>
                <a:cs typeface="Courier New" pitchFamily="49" charset="0"/>
              </a:rPr>
              <a:t>	</a:t>
            </a:r>
            <a:r>
              <a:rPr lang="en-US" sz="2600" dirty="0" smtClean="0">
                <a:latin typeface="Courier New" pitchFamily="49" charset="0"/>
                <a:cs typeface="Courier New" pitchFamily="49" charset="0"/>
              </a:rPr>
              <a:t>{statement(s</a:t>
            </a:r>
            <a:r>
              <a:rPr lang="en-US" sz="2600" dirty="0">
                <a:latin typeface="Courier New" pitchFamily="49" charset="0"/>
                <a:cs typeface="Courier New" pitchFamily="49" charset="0"/>
              </a:rPr>
              <a:t>); }</a:t>
            </a:r>
          </a:p>
          <a:p>
            <a:pPr marL="119048" indent="0">
              <a:buNone/>
            </a:pPr>
            <a:r>
              <a:rPr lang="en-US" sz="2600" dirty="0">
                <a:latin typeface="Courier New" pitchFamily="49" charset="0"/>
                <a:cs typeface="Courier New" pitchFamily="49" charset="0"/>
              </a:rPr>
              <a:t>do { </a:t>
            </a:r>
          </a:p>
          <a:p>
            <a:pPr marL="119048" indent="0">
              <a:buNone/>
            </a:pPr>
            <a:r>
              <a:rPr lang="en-US" sz="2600" dirty="0">
                <a:latin typeface="Courier New" pitchFamily="49" charset="0"/>
                <a:cs typeface="Courier New" pitchFamily="49" charset="0"/>
              </a:rPr>
              <a:t>      statement(s); </a:t>
            </a:r>
          </a:p>
          <a:p>
            <a:pPr marL="119048" indent="0">
              <a:buNone/>
            </a:pPr>
            <a:r>
              <a:rPr lang="en-US" sz="2600" dirty="0">
                <a:latin typeface="Courier New" pitchFamily="49" charset="0"/>
                <a:cs typeface="Courier New" pitchFamily="49" charset="0"/>
              </a:rPr>
              <a:t>} while </a:t>
            </a:r>
            <a:r>
              <a:rPr lang="en-US" sz="2600" dirty="0" smtClean="0">
                <a:latin typeface="Courier New" pitchFamily="49" charset="0"/>
                <a:cs typeface="Courier New" pitchFamily="49" charset="0"/>
              </a:rPr>
              <a:t>(expression);</a:t>
            </a:r>
            <a:endParaRPr lang="en-US" sz="2600" dirty="0"/>
          </a:p>
          <a:p>
            <a:pPr marL="119048" indent="0">
              <a:buNone/>
            </a:pPr>
            <a:endParaRPr lang="en-US" dirty="0" smtClean="0"/>
          </a:p>
          <a:p>
            <a:r>
              <a:rPr lang="en-US" dirty="0" smtClean="0"/>
              <a:t>Statement(s) only execute when expression (expression2 in </a:t>
            </a:r>
            <a:r>
              <a:rPr lang="en-US" b="1" dirty="0" smtClean="0"/>
              <a:t>for loop</a:t>
            </a:r>
            <a:r>
              <a:rPr lang="en-US" dirty="0" smtClean="0"/>
              <a:t>) is non-zero (TRUE).</a:t>
            </a:r>
          </a:p>
          <a:p>
            <a:r>
              <a:rPr lang="en-US" dirty="0" smtClean="0"/>
              <a:t>Notice the semi-colon locations.</a:t>
            </a:r>
          </a:p>
          <a:p>
            <a:r>
              <a:rPr lang="en-US" dirty="0"/>
              <a:t>d</a:t>
            </a:r>
            <a:r>
              <a:rPr lang="en-US" dirty="0" smtClean="0"/>
              <a:t>o while {statement(s)} </a:t>
            </a:r>
            <a:r>
              <a:rPr lang="en-US" b="1" dirty="0" smtClean="0"/>
              <a:t>always</a:t>
            </a:r>
            <a:r>
              <a:rPr lang="en-US" dirty="0" smtClean="0"/>
              <a:t> execute </a:t>
            </a:r>
            <a:r>
              <a:rPr lang="en-US" b="1" dirty="0" smtClean="0"/>
              <a:t>at least once </a:t>
            </a:r>
            <a:r>
              <a:rPr lang="en-US" dirty="0" smtClean="0"/>
              <a:t>(not necessarily true for the other two constructs).</a:t>
            </a:r>
          </a:p>
          <a:p>
            <a:endParaRPr lang="en-US" dirty="0"/>
          </a:p>
        </p:txBody>
      </p:sp>
      <p:sp>
        <p:nvSpPr>
          <p:cNvPr id="5" name="Title 4"/>
          <p:cNvSpPr>
            <a:spLocks noGrp="1"/>
          </p:cNvSpPr>
          <p:nvPr>
            <p:ph type="title"/>
          </p:nvPr>
        </p:nvSpPr>
        <p:spPr/>
        <p:txBody>
          <a:bodyPr/>
          <a:lstStyle/>
          <a:p>
            <a:r>
              <a:rPr lang="en-US" dirty="0" smtClean="0"/>
              <a:t>Loop Constructs</a:t>
            </a:r>
            <a:endParaRPr lang="en-US" dirty="0"/>
          </a:p>
        </p:txBody>
      </p:sp>
    </p:spTree>
    <p:extLst>
      <p:ext uri="{BB962C8B-B14F-4D97-AF65-F5344CB8AC3E}">
        <p14:creationId xmlns:p14="http://schemas.microsoft.com/office/powerpoint/2010/main" val="16858994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lang="en-US" dirty="0" smtClean="0"/>
              <a:t>Used to link related expressions together</a:t>
            </a:r>
          </a:p>
          <a:p>
            <a:r>
              <a:rPr lang="en-US" dirty="0" smtClean="0"/>
              <a:t>Evaluated from left to right</a:t>
            </a:r>
          </a:p>
          <a:p>
            <a:r>
              <a:rPr lang="en-US" dirty="0" smtClean="0"/>
              <a:t>The value of the right-most expression is the value of the whole combined expression</a:t>
            </a:r>
          </a:p>
          <a:p>
            <a:r>
              <a:rPr lang="en-US" dirty="0"/>
              <a:t>Parentheses are necessary; if no parentheses surround an expression with commas, the commas are </a:t>
            </a:r>
            <a:r>
              <a:rPr lang="en-US" i="1" dirty="0"/>
              <a:t>separators</a:t>
            </a:r>
            <a:r>
              <a:rPr lang="en-US" dirty="0"/>
              <a:t>, and not the comma operator! </a:t>
            </a:r>
            <a:endParaRPr lang="en-US" dirty="0" smtClean="0"/>
          </a:p>
          <a:p>
            <a:r>
              <a:rPr lang="en-US" dirty="0" smtClean="0"/>
              <a:t>Example:</a:t>
            </a:r>
          </a:p>
          <a:p>
            <a:pPr lvl="1"/>
            <a:r>
              <a:rPr lang="en-US" dirty="0" err="1" smtClean="0"/>
              <a:t>i</a:t>
            </a:r>
            <a:r>
              <a:rPr lang="en-US" dirty="0" smtClean="0"/>
              <a:t> </a:t>
            </a:r>
            <a:r>
              <a:rPr lang="en-US" dirty="0"/>
              <a:t>= a, b, c;       </a:t>
            </a:r>
            <a:r>
              <a:rPr lang="en-US" dirty="0" smtClean="0"/>
              <a:t>/*stores </a:t>
            </a:r>
            <a:r>
              <a:rPr lang="en-US" dirty="0"/>
              <a:t>a into i</a:t>
            </a:r>
            <a:r>
              <a:rPr lang="en-US" dirty="0" smtClean="0"/>
              <a:t> – commas here are separators*/</a:t>
            </a:r>
            <a:endParaRPr lang="en-US" dirty="0"/>
          </a:p>
          <a:p>
            <a:pPr lvl="1"/>
            <a:r>
              <a:rPr lang="en-US" dirty="0" err="1"/>
              <a:t>i</a:t>
            </a:r>
            <a:r>
              <a:rPr lang="en-US" dirty="0"/>
              <a:t> = (a, b, c);    </a:t>
            </a:r>
            <a:r>
              <a:rPr lang="en-US" dirty="0" smtClean="0"/>
              <a:t>/*stores </a:t>
            </a:r>
            <a:r>
              <a:rPr lang="en-US" dirty="0"/>
              <a:t>c into i</a:t>
            </a:r>
            <a:r>
              <a:rPr lang="en-US" dirty="0" smtClean="0"/>
              <a:t> – these commas are comma operators*/</a:t>
            </a:r>
          </a:p>
          <a:p>
            <a:r>
              <a:rPr lang="en-US" dirty="0" smtClean="0"/>
              <a:t>For loop:</a:t>
            </a:r>
          </a:p>
          <a:p>
            <a:pPr lvl="1"/>
            <a:r>
              <a:rPr lang="en-US" dirty="0" smtClean="0"/>
              <a:t>for (n=1, m=10; n&lt;=m; n++, m--)</a:t>
            </a:r>
          </a:p>
          <a:p>
            <a:r>
              <a:rPr lang="en-US" dirty="0" smtClean="0"/>
              <a:t>While:</a:t>
            </a:r>
          </a:p>
          <a:p>
            <a:pPr lvl="1"/>
            <a:r>
              <a:rPr lang="en-US" dirty="0" smtClean="0"/>
              <a:t>while (c=</a:t>
            </a:r>
            <a:r>
              <a:rPr lang="en-US" dirty="0" err="1" smtClean="0"/>
              <a:t>getchar</a:t>
            </a:r>
            <a:r>
              <a:rPr lang="en-US" dirty="0" smtClean="0"/>
              <a:t>(), c!= ‘0’)</a:t>
            </a:r>
          </a:p>
          <a:p>
            <a:r>
              <a:rPr lang="en-US" dirty="0" smtClean="0"/>
              <a:t>Exchanging values:</a:t>
            </a:r>
          </a:p>
          <a:p>
            <a:pPr lvl="1"/>
            <a:r>
              <a:rPr lang="en-US" dirty="0" smtClean="0"/>
              <a:t>(t=x, x=y, y=t); /*Better not to use comma operator unless you want to use this as a </a:t>
            </a:r>
            <a:r>
              <a:rPr lang="en-US" dirty="0" err="1" smtClean="0"/>
              <a:t>boolean</a:t>
            </a:r>
            <a:r>
              <a:rPr lang="en-US" dirty="0" smtClean="0"/>
              <a:t>, for example, to control a loop or an if or if-else conditional*/</a:t>
            </a:r>
          </a:p>
          <a:p>
            <a:pPr lvl="1"/>
            <a:endParaRPr lang="en-US" dirty="0" smtClean="0"/>
          </a:p>
          <a:p>
            <a:endParaRPr lang="en-US" dirty="0"/>
          </a:p>
        </p:txBody>
      </p:sp>
      <p:sp>
        <p:nvSpPr>
          <p:cNvPr id="2" name="Title 1"/>
          <p:cNvSpPr>
            <a:spLocks noGrp="1"/>
          </p:cNvSpPr>
          <p:nvPr>
            <p:ph type="title"/>
          </p:nvPr>
        </p:nvSpPr>
        <p:spPr/>
        <p:txBody>
          <a:bodyPr/>
          <a:lstStyle/>
          <a:p>
            <a:r>
              <a:rPr lang="en-US" smtClean="0"/>
              <a:t>The Comma Operator</a:t>
            </a:r>
            <a:endParaRPr lang="en-US" dirty="0"/>
          </a:p>
        </p:txBody>
      </p:sp>
    </p:spTree>
    <p:extLst>
      <p:ext uri="{BB962C8B-B14F-4D97-AF65-F5344CB8AC3E}">
        <p14:creationId xmlns:p14="http://schemas.microsoft.com/office/powerpoint/2010/main" val="33249176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r"/>
            <a:r>
              <a:rPr lang="en-US" dirty="0" smtClean="0"/>
              <a:t>CSE 2421</a:t>
            </a:r>
            <a:endParaRPr lang="en-US" dirty="0"/>
          </a:p>
        </p:txBody>
      </p:sp>
      <p:sp>
        <p:nvSpPr>
          <p:cNvPr id="5" name="Subtitle 4"/>
          <p:cNvSpPr>
            <a:spLocks noGrp="1"/>
          </p:cNvSpPr>
          <p:nvPr>
            <p:ph type="subTitle" idx="1"/>
          </p:nvPr>
        </p:nvSpPr>
        <p:spPr/>
        <p:txBody>
          <a:bodyPr/>
          <a:lstStyle/>
          <a:p>
            <a:pPr algn="r"/>
            <a:r>
              <a:rPr lang="en-US" dirty="0" smtClean="0"/>
              <a:t>The C Language – Enumerated Data Types</a:t>
            </a:r>
            <a:endParaRPr lang="en-US" dirty="0"/>
          </a:p>
        </p:txBody>
      </p:sp>
    </p:spTree>
    <p:extLst>
      <p:ext uri="{BB962C8B-B14F-4D97-AF65-F5344CB8AC3E}">
        <p14:creationId xmlns:p14="http://schemas.microsoft.com/office/powerpoint/2010/main" val="151248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An enumerated data type is designed for variables that contain only a limited set of values. </a:t>
            </a:r>
          </a:p>
          <a:p>
            <a:pPr lvl="1"/>
            <a:r>
              <a:rPr lang="en-US" dirty="0" smtClean="0"/>
              <a:t>These values are referenced by name(tag).</a:t>
            </a:r>
          </a:p>
          <a:p>
            <a:pPr lvl="1"/>
            <a:r>
              <a:rPr lang="en-US" dirty="0" smtClean="0"/>
              <a:t>The compiler assigns each tag an integer value internally.</a:t>
            </a:r>
          </a:p>
          <a:p>
            <a:r>
              <a:rPr lang="en-US" dirty="0" smtClean="0"/>
              <a:t>An enumerated type is one whose values are symbolic constants rather than literals.</a:t>
            </a:r>
          </a:p>
          <a:p>
            <a:r>
              <a:rPr lang="en-US" dirty="0" smtClean="0"/>
              <a:t>Declaration example:</a:t>
            </a:r>
          </a:p>
          <a:p>
            <a:pPr lvl="1"/>
            <a:r>
              <a:rPr lang="en-US" dirty="0" err="1" smtClean="0">
                <a:latin typeface="Courier New" pitchFamily="49" charset="0"/>
                <a:cs typeface="Courier New" pitchFamily="49" charset="0"/>
              </a:rPr>
              <a:t>enum</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Container_Type</a:t>
            </a:r>
            <a:r>
              <a:rPr lang="en-US" dirty="0" smtClean="0">
                <a:latin typeface="Courier New" pitchFamily="49" charset="0"/>
                <a:cs typeface="Courier New" pitchFamily="49" charset="0"/>
              </a:rPr>
              <a:t> {CUP, PINT, QUART, HALF_GALLON, GALLON};</a:t>
            </a:r>
          </a:p>
          <a:p>
            <a:r>
              <a:rPr lang="en-US" dirty="0" smtClean="0">
                <a:cs typeface="Courier New" pitchFamily="49" charset="0"/>
              </a:rPr>
              <a:t>Declaration of a variable of the above type:</a:t>
            </a:r>
          </a:p>
          <a:p>
            <a:pPr lvl="1"/>
            <a:r>
              <a:rPr lang="en-US" dirty="0" err="1">
                <a:latin typeface="Courier New" pitchFamily="49" charset="0"/>
                <a:cs typeface="Courier New" pitchFamily="49" charset="0"/>
              </a:rPr>
              <a:t>e</a:t>
            </a:r>
            <a:r>
              <a:rPr lang="en-US" dirty="0" err="1" smtClean="0">
                <a:latin typeface="Courier New" pitchFamily="49" charset="0"/>
                <a:cs typeface="Courier New" pitchFamily="49" charset="0"/>
              </a:rPr>
              <a:t>num</a:t>
            </a:r>
            <a:r>
              <a:rPr lang="en-US" dirty="0" smtClean="0">
                <a:latin typeface="Courier New" pitchFamily="49" charset="0"/>
                <a:cs typeface="Courier New" pitchFamily="49" charset="0"/>
              </a:rPr>
              <a:t> </a:t>
            </a:r>
            <a:r>
              <a:rPr lang="en-US" dirty="0" err="1">
                <a:latin typeface="Courier New" pitchFamily="49" charset="0"/>
                <a:cs typeface="Courier New" pitchFamily="49" charset="0"/>
              </a:rPr>
              <a:t>Container_Type</a:t>
            </a: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milk_bottle</a:t>
            </a:r>
            <a:r>
              <a:rPr lang="en-US" dirty="0" smtClean="0">
                <a:latin typeface="Courier New" pitchFamily="49" charset="0"/>
                <a:cs typeface="Courier New" pitchFamily="49" charset="0"/>
              </a:rPr>
              <a:t>;</a:t>
            </a:r>
          </a:p>
        </p:txBody>
      </p:sp>
      <p:sp>
        <p:nvSpPr>
          <p:cNvPr id="2" name="Title 1"/>
          <p:cNvSpPr>
            <a:spLocks noGrp="1"/>
          </p:cNvSpPr>
          <p:nvPr>
            <p:ph type="title"/>
          </p:nvPr>
        </p:nvSpPr>
        <p:spPr/>
        <p:txBody>
          <a:bodyPr/>
          <a:lstStyle/>
          <a:p>
            <a:r>
              <a:rPr lang="en-US" smtClean="0"/>
              <a:t>Enumerated Data Types</a:t>
            </a:r>
            <a:endParaRPr lang="en-US" dirty="0"/>
          </a:p>
        </p:txBody>
      </p:sp>
    </p:spTree>
    <p:extLst>
      <p:ext uri="{BB962C8B-B14F-4D97-AF65-F5344CB8AC3E}">
        <p14:creationId xmlns:p14="http://schemas.microsoft.com/office/powerpoint/2010/main" val="36439010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313" y="1874838"/>
            <a:ext cx="9108282" cy="5096862"/>
          </a:xfrm>
        </p:spPr>
        <p:txBody>
          <a:bodyPr>
            <a:normAutofit/>
          </a:bodyPr>
          <a:lstStyle/>
          <a:p>
            <a:r>
              <a:rPr lang="en-US" sz="2000" dirty="0" smtClean="0"/>
              <a:t>Variables declared with an enumerated type are actually stored as integers.</a:t>
            </a:r>
          </a:p>
          <a:p>
            <a:r>
              <a:rPr lang="en-US" sz="2000" dirty="0" smtClean="0"/>
              <a:t>Internally, the symbolic names are treated as integer constants, and it is legal to assign them values, e.g.:</a:t>
            </a:r>
          </a:p>
          <a:p>
            <a:pPr lvl="1"/>
            <a:r>
              <a:rPr lang="en-US" sz="2000" dirty="0" err="1">
                <a:latin typeface="Courier New" pitchFamily="49" charset="0"/>
                <a:cs typeface="Courier New" pitchFamily="49" charset="0"/>
              </a:rPr>
              <a:t>enum</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Container_Type</a:t>
            </a: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CUP=8, PINT=16, QUART=32, HALF_GALLON=64, GALLON=128};</a:t>
            </a:r>
            <a:endParaRPr lang="en-US" sz="2000" dirty="0">
              <a:latin typeface="Courier New" pitchFamily="49" charset="0"/>
              <a:cs typeface="Courier New" pitchFamily="49" charset="0"/>
            </a:endParaRPr>
          </a:p>
          <a:p>
            <a:pPr lvl="1"/>
            <a:r>
              <a:rPr lang="en-US" sz="2000" dirty="0" smtClean="0"/>
              <a:t>Otherwise, by default, </a:t>
            </a:r>
            <a:r>
              <a:rPr lang="en-US" sz="2000" dirty="0" smtClean="0"/>
              <a:t>CUP =0, PINT=1, QUART=2, etc</a:t>
            </a:r>
            <a:r>
              <a:rPr lang="en-US" sz="2000" dirty="0" smtClean="0"/>
              <a:t>.</a:t>
            </a:r>
          </a:p>
          <a:p>
            <a:r>
              <a:rPr lang="en-US" sz="2000" dirty="0" smtClean="0"/>
              <a:t>Caution: don’t mix them </a:t>
            </a:r>
            <a:r>
              <a:rPr lang="en-US" sz="2000" dirty="0" smtClean="0"/>
              <a:t>indiscriminately </a:t>
            </a:r>
            <a:r>
              <a:rPr lang="en-US" sz="2000" dirty="0" smtClean="0"/>
              <a:t>with integers – even though it is syntactically valid to do so.</a:t>
            </a:r>
          </a:p>
          <a:p>
            <a:pPr lvl="1"/>
            <a:r>
              <a:rPr lang="en-US" sz="1800" dirty="0" err="1" smtClean="0"/>
              <a:t>milk_bottle</a:t>
            </a:r>
            <a:r>
              <a:rPr lang="en-US" sz="1800" dirty="0" smtClean="0"/>
              <a:t> = -623;  	/*</a:t>
            </a:r>
            <a:r>
              <a:rPr lang="en-US" sz="1800" dirty="0"/>
              <a:t>A</a:t>
            </a:r>
            <a:r>
              <a:rPr lang="en-US" sz="1800" dirty="0" smtClean="0"/>
              <a:t> bad idea, and likely to lead to trouble*/</a:t>
            </a:r>
          </a:p>
          <a:p>
            <a:pPr lvl="1"/>
            <a:r>
              <a:rPr lang="en-US" sz="1800" dirty="0" err="1" smtClean="0"/>
              <a:t>int</a:t>
            </a:r>
            <a:r>
              <a:rPr lang="en-US" sz="1800" dirty="0" smtClean="0"/>
              <a:t> a = PINT;  	/*Also a bad idea, and likely to lead to trouble*/</a:t>
            </a:r>
          </a:p>
          <a:p>
            <a:pPr marL="0" indent="0">
              <a:buNone/>
            </a:pPr>
            <a:endParaRPr lang="en-US" dirty="0"/>
          </a:p>
        </p:txBody>
      </p:sp>
      <p:sp>
        <p:nvSpPr>
          <p:cNvPr id="2" name="Title 1"/>
          <p:cNvSpPr>
            <a:spLocks noGrp="1"/>
          </p:cNvSpPr>
          <p:nvPr>
            <p:ph type="title"/>
          </p:nvPr>
        </p:nvSpPr>
        <p:spPr/>
        <p:txBody>
          <a:bodyPr/>
          <a:lstStyle/>
          <a:p>
            <a:r>
              <a:rPr lang="en-US" smtClean="0"/>
              <a:t>Enumerated Data Type (cont)</a:t>
            </a:r>
            <a:endParaRPr lang="en-US" dirty="0"/>
          </a:p>
        </p:txBody>
      </p:sp>
    </p:spTree>
    <p:extLst>
      <p:ext uri="{BB962C8B-B14F-4D97-AF65-F5344CB8AC3E}">
        <p14:creationId xmlns:p14="http://schemas.microsoft.com/office/powerpoint/2010/main" val="13587505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p:txBody>
          <a:bodyPr>
            <a:normAutofit fontScale="92500"/>
          </a:bodyPr>
          <a:lstStyle/>
          <a:p>
            <a:r>
              <a:rPr lang="en-US" sz="2800" dirty="0"/>
              <a:t>If there is only one declaration of variables of a particular enumerated type (i.e. no type name), both statements may be combined:</a:t>
            </a:r>
          </a:p>
          <a:p>
            <a:pPr lvl="1"/>
            <a:r>
              <a:rPr lang="en-US" dirty="0" err="1">
                <a:latin typeface="Courier New" pitchFamily="49" charset="0"/>
                <a:cs typeface="Courier New" pitchFamily="49" charset="0"/>
              </a:rPr>
              <a:t>enum</a:t>
            </a:r>
            <a:r>
              <a:rPr lang="en-US" dirty="0">
                <a:latin typeface="Courier New" pitchFamily="49" charset="0"/>
                <a:cs typeface="Courier New" pitchFamily="49" charset="0"/>
              </a:rPr>
              <a:t> </a:t>
            </a:r>
            <a:r>
              <a:rPr lang="en-US" dirty="0" smtClean="0">
                <a:latin typeface="Courier New" pitchFamily="49" charset="0"/>
                <a:cs typeface="Courier New" pitchFamily="49" charset="0"/>
              </a:rPr>
              <a:t>{CUP</a:t>
            </a:r>
            <a:r>
              <a:rPr lang="en-US" dirty="0">
                <a:latin typeface="Courier New" pitchFamily="49" charset="0"/>
                <a:cs typeface="Courier New" pitchFamily="49" charset="0"/>
              </a:rPr>
              <a:t>, PINT, </a:t>
            </a:r>
            <a:r>
              <a:rPr lang="en-US" dirty="0" smtClean="0">
                <a:latin typeface="Courier New" pitchFamily="49" charset="0"/>
                <a:cs typeface="Courier New" pitchFamily="49" charset="0"/>
              </a:rPr>
              <a:t>QUART, </a:t>
            </a:r>
            <a:r>
              <a:rPr lang="en-US" dirty="0">
                <a:latin typeface="Courier New" pitchFamily="49" charset="0"/>
                <a:cs typeface="Courier New" pitchFamily="49" charset="0"/>
              </a:rPr>
              <a:t>HALF_GALLON, GALLON} </a:t>
            </a:r>
            <a:r>
              <a:rPr lang="en-US" dirty="0" err="1" smtClean="0">
                <a:latin typeface="Courier New" pitchFamily="49" charset="0"/>
                <a:cs typeface="Courier New" pitchFamily="49" charset="0"/>
              </a:rPr>
              <a:t>milk_bottle</a:t>
            </a:r>
            <a:r>
              <a:rPr lang="en-US" dirty="0" smtClean="0">
                <a:latin typeface="Courier New" pitchFamily="49" charset="0"/>
                <a:cs typeface="Courier New" pitchFamily="49" charset="0"/>
              </a:rPr>
              <a:t>, </a:t>
            </a:r>
            <a:r>
              <a:rPr lang="en-US" dirty="0" err="1">
                <a:latin typeface="Courier New" pitchFamily="49" charset="0"/>
                <a:cs typeface="Courier New" pitchFamily="49" charset="0"/>
              </a:rPr>
              <a:t>gas_can</a:t>
            </a:r>
            <a:r>
              <a:rPr lang="en-US" dirty="0">
                <a:latin typeface="Courier New" pitchFamily="49" charset="0"/>
                <a:cs typeface="Courier New" pitchFamily="49" charset="0"/>
              </a:rPr>
              <a:t>, </a:t>
            </a:r>
            <a:r>
              <a:rPr lang="en-US" dirty="0" err="1">
                <a:latin typeface="Courier New" pitchFamily="49" charset="0"/>
                <a:cs typeface="Courier New" pitchFamily="49" charset="0"/>
              </a:rPr>
              <a:t>medicine_bottle</a:t>
            </a:r>
            <a:r>
              <a:rPr lang="en-US" dirty="0" smtClean="0">
                <a:latin typeface="Courier New" pitchFamily="49" charset="0"/>
                <a:cs typeface="Courier New" pitchFamily="49" charset="0"/>
              </a:rPr>
              <a:t>;</a:t>
            </a:r>
          </a:p>
          <a:p>
            <a:pPr lvl="1"/>
            <a:endParaRPr lang="en-US" dirty="0">
              <a:latin typeface="Courier New" pitchFamily="49" charset="0"/>
              <a:cs typeface="Courier New" pitchFamily="49" charset="0"/>
            </a:endParaRPr>
          </a:p>
          <a:p>
            <a:r>
              <a:rPr lang="en-US" sz="2800" dirty="0" err="1" smtClean="0"/>
              <a:t>milk_bottle</a:t>
            </a:r>
            <a:r>
              <a:rPr lang="en-US" sz="2800" dirty="0" smtClean="0"/>
              <a:t>, </a:t>
            </a:r>
            <a:r>
              <a:rPr lang="en-US" sz="2800" dirty="0" err="1" smtClean="0"/>
              <a:t>gas_can</a:t>
            </a:r>
            <a:r>
              <a:rPr lang="en-US" sz="2800" dirty="0" smtClean="0"/>
              <a:t>, and </a:t>
            </a:r>
            <a:r>
              <a:rPr lang="en-US" sz="2800" dirty="0" err="1" smtClean="0"/>
              <a:t>medicine_bottle</a:t>
            </a:r>
            <a:r>
              <a:rPr lang="en-US" sz="2800" dirty="0" smtClean="0"/>
              <a:t> are now all instances of the </a:t>
            </a:r>
            <a:r>
              <a:rPr lang="en-US" sz="2800" dirty="0" err="1" smtClean="0"/>
              <a:t>enum</a:t>
            </a:r>
            <a:r>
              <a:rPr lang="en-US" sz="2800" dirty="0" smtClean="0"/>
              <a:t> type, and all these variables can be assigned CUP, PINT, etc.</a:t>
            </a:r>
          </a:p>
          <a:p>
            <a:r>
              <a:rPr lang="en-US" sz="2800" dirty="0" smtClean="0"/>
              <a:t>No more variables of this type can be declared later because no type name was given to it</a:t>
            </a:r>
          </a:p>
          <a:p>
            <a:r>
              <a:rPr lang="en-US" sz="2800" dirty="0" smtClean="0"/>
              <a:t>Nor can pointers to this variable type be declared</a:t>
            </a:r>
            <a:endParaRPr lang="en-US" sz="2800" dirty="0"/>
          </a:p>
        </p:txBody>
      </p:sp>
      <p:sp>
        <p:nvSpPr>
          <p:cNvPr id="2" name="Title 1"/>
          <p:cNvSpPr>
            <a:spLocks noGrp="1"/>
          </p:cNvSpPr>
          <p:nvPr>
            <p:ph type="title"/>
          </p:nvPr>
        </p:nvSpPr>
        <p:spPr/>
        <p:txBody>
          <a:bodyPr/>
          <a:lstStyle/>
          <a:p>
            <a:r>
              <a:rPr lang="en-US" dirty="0" smtClean="0"/>
              <a:t>Enumerated Data Types</a:t>
            </a:r>
            <a:endParaRPr lang="en-US" dirty="0"/>
          </a:p>
        </p:txBody>
      </p:sp>
    </p:spTree>
    <p:extLst>
      <p:ext uri="{BB962C8B-B14F-4D97-AF65-F5344CB8AC3E}">
        <p14:creationId xmlns:p14="http://schemas.microsoft.com/office/powerpoint/2010/main" val="27894805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a:xfrm>
            <a:off x="315912" y="1798637"/>
            <a:ext cx="9677400" cy="4959642"/>
          </a:xfrm>
        </p:spPr>
        <p:txBody>
          <a:bodyPr>
            <a:normAutofit/>
          </a:bodyPr>
          <a:lstStyle/>
          <a:p>
            <a:pPr marL="119048" indent="0">
              <a:buNone/>
            </a:pPr>
            <a:r>
              <a:rPr lang="en-US" sz="2000" dirty="0">
                <a:solidFill>
                  <a:schemeClr val="tx1"/>
                </a:solidFill>
                <a:latin typeface="Courier New" pitchFamily="49" charset="0"/>
                <a:cs typeface="Courier New" pitchFamily="49" charset="0"/>
              </a:rPr>
              <a:t>#include &lt;</a:t>
            </a:r>
            <a:r>
              <a:rPr lang="en-US" sz="2000" dirty="0" err="1">
                <a:solidFill>
                  <a:schemeClr val="tx1"/>
                </a:solidFill>
                <a:latin typeface="Courier New" pitchFamily="49" charset="0"/>
                <a:cs typeface="Courier New" pitchFamily="49" charset="0"/>
              </a:rPr>
              <a:t>stdio.h</a:t>
            </a:r>
            <a:r>
              <a:rPr lang="en-US" sz="2000" dirty="0">
                <a:solidFill>
                  <a:schemeClr val="tx1"/>
                </a:solidFill>
                <a:latin typeface="Courier New" pitchFamily="49" charset="0"/>
                <a:cs typeface="Courier New" pitchFamily="49" charset="0"/>
              </a:rPr>
              <a:t>&gt; </a:t>
            </a:r>
          </a:p>
          <a:p>
            <a:pPr marL="119048" indent="0">
              <a:buNone/>
            </a:pPr>
            <a:r>
              <a:rPr lang="en-US" sz="2000" dirty="0" smtClean="0">
                <a:solidFill>
                  <a:schemeClr val="tx1"/>
                </a:solidFill>
                <a:latin typeface="Courier New" pitchFamily="49" charset="0"/>
                <a:cs typeface="Courier New" pitchFamily="49" charset="0"/>
              </a:rPr>
              <a:t>main</a:t>
            </a:r>
            <a:r>
              <a:rPr lang="en-US" sz="2000" dirty="0">
                <a:solidFill>
                  <a:schemeClr val="tx1"/>
                </a:solidFill>
                <a:latin typeface="Courier New" pitchFamily="49" charset="0"/>
                <a:cs typeface="Courier New" pitchFamily="49" charset="0"/>
              </a:rPr>
              <a:t>() { </a:t>
            </a:r>
          </a:p>
          <a:p>
            <a:pPr marL="119048" indent="0">
              <a:buNone/>
            </a:pP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enum</a:t>
            </a:r>
            <a:r>
              <a:rPr lang="en-US" sz="2000" dirty="0" smtClean="0">
                <a:solidFill>
                  <a:schemeClr val="tx1"/>
                </a:solidFill>
                <a:latin typeface="Courier New" pitchFamily="49" charset="0"/>
                <a:cs typeface="Courier New" pitchFamily="49" charset="0"/>
              </a:rPr>
              <a:t> </a:t>
            </a:r>
            <a:r>
              <a:rPr lang="en-US" sz="2000" dirty="0">
                <a:solidFill>
                  <a:schemeClr val="tx1"/>
                </a:solidFill>
                <a:latin typeface="Courier New" pitchFamily="49" charset="0"/>
                <a:cs typeface="Courier New" pitchFamily="49" charset="0"/>
              </a:rPr>
              <a:t>month </a:t>
            </a:r>
            <a:r>
              <a:rPr lang="en-US" sz="2000" dirty="0" smtClean="0">
                <a:solidFill>
                  <a:schemeClr val="tx1"/>
                </a:solidFill>
                <a:latin typeface="Courier New" pitchFamily="49" charset="0"/>
                <a:cs typeface="Courier New" pitchFamily="49" charset="0"/>
              </a:rPr>
              <a:t>{</a:t>
            </a:r>
            <a:r>
              <a:rPr lang="en-US" sz="2000" dirty="0" err="1" smtClean="0">
                <a:solidFill>
                  <a:schemeClr val="tx1"/>
                </a:solidFill>
                <a:latin typeface="Courier New" pitchFamily="49" charset="0"/>
                <a:cs typeface="Courier New" pitchFamily="49" charset="0"/>
              </a:rPr>
              <a:t>jan</a:t>
            </a:r>
            <a:r>
              <a:rPr lang="en-US" sz="2000" dirty="0" smtClean="0">
                <a:solidFill>
                  <a:schemeClr val="tx1"/>
                </a:solidFill>
                <a:latin typeface="Courier New" pitchFamily="49" charset="0"/>
                <a:cs typeface="Courier New" pitchFamily="49" charset="0"/>
              </a:rPr>
              <a:t> </a:t>
            </a:r>
            <a:r>
              <a:rPr lang="en-US" sz="2000" dirty="0">
                <a:solidFill>
                  <a:schemeClr val="tx1"/>
                </a:solidFill>
                <a:latin typeface="Courier New" pitchFamily="49" charset="0"/>
                <a:cs typeface="Courier New" pitchFamily="49" charset="0"/>
              </a:rPr>
              <a:t>= 1, </a:t>
            </a:r>
            <a:r>
              <a:rPr lang="en-US" sz="2000" dirty="0" err="1">
                <a:solidFill>
                  <a:schemeClr val="tx1"/>
                </a:solidFill>
                <a:latin typeface="Courier New" pitchFamily="49" charset="0"/>
                <a:cs typeface="Courier New" pitchFamily="49" charset="0"/>
              </a:rPr>
              <a:t>feb</a:t>
            </a:r>
            <a:r>
              <a:rPr lang="en-US" sz="2000" dirty="0">
                <a:solidFill>
                  <a:schemeClr val="tx1"/>
                </a:solidFill>
                <a:latin typeface="Courier New" pitchFamily="49" charset="0"/>
                <a:cs typeface="Courier New" pitchFamily="49" charset="0"/>
              </a:rPr>
              <a:t>=2, mar=3, </a:t>
            </a:r>
            <a:r>
              <a:rPr lang="en-US" sz="2000" dirty="0" err="1" smtClean="0">
                <a:solidFill>
                  <a:schemeClr val="tx1"/>
                </a:solidFill>
                <a:latin typeface="Courier New" pitchFamily="49" charset="0"/>
                <a:cs typeface="Courier New" pitchFamily="49" charset="0"/>
              </a:rPr>
              <a:t>apr</a:t>
            </a:r>
            <a:r>
              <a:rPr lang="en-US" sz="2000" dirty="0" smtClean="0">
                <a:solidFill>
                  <a:schemeClr val="tx1"/>
                </a:solidFill>
                <a:latin typeface="Courier New" pitchFamily="49" charset="0"/>
                <a:cs typeface="Courier New" pitchFamily="49" charset="0"/>
              </a:rPr>
              <a:t>=4, may=5</a:t>
            </a:r>
            <a:r>
              <a:rPr lang="en-US" sz="2000" dirty="0">
                <a:solidFill>
                  <a:schemeClr val="tx1"/>
                </a:solidFill>
                <a:latin typeface="Courier New" pitchFamily="49" charset="0"/>
                <a:cs typeface="Courier New" pitchFamily="49" charset="0"/>
              </a:rPr>
              <a:t>, </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jun</a:t>
            </a:r>
            <a:r>
              <a:rPr lang="en-US" sz="2000" dirty="0" smtClean="0">
                <a:solidFill>
                  <a:schemeClr val="tx1"/>
                </a:solidFill>
                <a:latin typeface="Courier New" pitchFamily="49" charset="0"/>
                <a:cs typeface="Courier New" pitchFamily="49" charset="0"/>
              </a:rPr>
              <a:t> = 6</a:t>
            </a:r>
            <a:r>
              <a:rPr lang="en-US" sz="2000" dirty="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jul</a:t>
            </a:r>
            <a:r>
              <a:rPr lang="en-US" sz="2000" dirty="0" smtClean="0">
                <a:solidFill>
                  <a:schemeClr val="tx1"/>
                </a:solidFill>
                <a:latin typeface="Courier New" pitchFamily="49" charset="0"/>
                <a:cs typeface="Courier New" pitchFamily="49" charset="0"/>
              </a:rPr>
              <a:t>=7, </a:t>
            </a:r>
            <a:r>
              <a:rPr lang="en-US" sz="2000" dirty="0" err="1" smtClean="0">
                <a:solidFill>
                  <a:schemeClr val="tx1"/>
                </a:solidFill>
                <a:latin typeface="Courier New" pitchFamily="49" charset="0"/>
                <a:cs typeface="Courier New" pitchFamily="49" charset="0"/>
              </a:rPr>
              <a:t>aug</a:t>
            </a:r>
            <a:r>
              <a:rPr lang="en-US" sz="2000" dirty="0" smtClean="0">
                <a:solidFill>
                  <a:schemeClr val="tx1"/>
                </a:solidFill>
                <a:latin typeface="Courier New" pitchFamily="49" charset="0"/>
                <a:cs typeface="Courier New" pitchFamily="49" charset="0"/>
              </a:rPr>
              <a:t>=8</a:t>
            </a:r>
            <a:r>
              <a:rPr lang="en-US" sz="2000" dirty="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sep</a:t>
            </a:r>
            <a:r>
              <a:rPr lang="en-US" sz="2000" dirty="0" smtClean="0">
                <a:solidFill>
                  <a:schemeClr val="tx1"/>
                </a:solidFill>
                <a:latin typeface="Courier New" pitchFamily="49" charset="0"/>
                <a:cs typeface="Courier New" pitchFamily="49" charset="0"/>
              </a:rPr>
              <a:t>=9, </a:t>
            </a:r>
            <a:r>
              <a:rPr lang="en-US" sz="2000" dirty="0" err="1" smtClean="0">
                <a:solidFill>
                  <a:schemeClr val="tx1"/>
                </a:solidFill>
                <a:latin typeface="Courier New" pitchFamily="49" charset="0"/>
                <a:cs typeface="Courier New" pitchFamily="49" charset="0"/>
              </a:rPr>
              <a:t>oct</a:t>
            </a:r>
            <a:r>
              <a:rPr lang="en-US" sz="2000" dirty="0" smtClean="0">
                <a:solidFill>
                  <a:schemeClr val="tx1"/>
                </a:solidFill>
                <a:latin typeface="Courier New" pitchFamily="49" charset="0"/>
                <a:cs typeface="Courier New" pitchFamily="49" charset="0"/>
              </a:rPr>
              <a:t>=10, 			      </a:t>
            </a:r>
            <a:r>
              <a:rPr lang="en-US" sz="2000" dirty="0" err="1" smtClean="0">
                <a:solidFill>
                  <a:schemeClr val="tx1"/>
                </a:solidFill>
                <a:latin typeface="Courier New" pitchFamily="49" charset="0"/>
                <a:cs typeface="Courier New" pitchFamily="49" charset="0"/>
              </a:rPr>
              <a:t>nov</a:t>
            </a:r>
            <a:r>
              <a:rPr lang="en-US" sz="2000" dirty="0" smtClean="0">
                <a:solidFill>
                  <a:schemeClr val="tx1"/>
                </a:solidFill>
                <a:latin typeface="Courier New" pitchFamily="49" charset="0"/>
                <a:cs typeface="Courier New" pitchFamily="49" charset="0"/>
              </a:rPr>
              <a:t> = 11,dec=12 </a:t>
            </a:r>
            <a:r>
              <a:rPr lang="en-US" sz="2000" dirty="0">
                <a:solidFill>
                  <a:schemeClr val="tx1"/>
                </a:solidFill>
                <a:latin typeface="Courier New" pitchFamily="49" charset="0"/>
                <a:cs typeface="Courier New" pitchFamily="49" charset="0"/>
              </a:rPr>
              <a:t>}  </a:t>
            </a:r>
            <a:r>
              <a:rPr lang="en-US" sz="2000" dirty="0" err="1">
                <a:solidFill>
                  <a:schemeClr val="tx1"/>
                </a:solidFill>
                <a:latin typeface="Courier New" pitchFamily="49" charset="0"/>
                <a:cs typeface="Courier New" pitchFamily="49" charset="0"/>
              </a:rPr>
              <a:t>this_month</a:t>
            </a:r>
            <a:r>
              <a:rPr lang="en-US" sz="2000" dirty="0">
                <a:solidFill>
                  <a:schemeClr val="tx1"/>
                </a:solidFill>
                <a:latin typeface="Courier New" pitchFamily="49" charset="0"/>
                <a:cs typeface="Courier New" pitchFamily="49" charset="0"/>
              </a:rPr>
              <a:t>; </a:t>
            </a:r>
          </a:p>
          <a:p>
            <a:pPr marL="119048" indent="0">
              <a:buNone/>
            </a:pPr>
            <a:r>
              <a:rPr lang="en-US" sz="2000" dirty="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this_month</a:t>
            </a:r>
            <a:r>
              <a:rPr lang="en-US" sz="2000" dirty="0" smtClean="0">
                <a:solidFill>
                  <a:schemeClr val="tx1"/>
                </a:solidFill>
                <a:latin typeface="Courier New" pitchFamily="49" charset="0"/>
                <a:cs typeface="Courier New" pitchFamily="49" charset="0"/>
              </a:rPr>
              <a:t> </a:t>
            </a:r>
            <a:r>
              <a:rPr lang="en-US" sz="2000" dirty="0">
                <a:solidFill>
                  <a:schemeClr val="tx1"/>
                </a:solidFill>
                <a:latin typeface="Courier New" pitchFamily="49" charset="0"/>
                <a:cs typeface="Courier New" pitchFamily="49" charset="0"/>
              </a:rPr>
              <a:t>= </a:t>
            </a:r>
            <a:r>
              <a:rPr lang="en-US" sz="2000" dirty="0" err="1">
                <a:solidFill>
                  <a:schemeClr val="tx1"/>
                </a:solidFill>
                <a:latin typeface="Courier New" pitchFamily="49" charset="0"/>
                <a:cs typeface="Courier New" pitchFamily="49" charset="0"/>
              </a:rPr>
              <a:t>feb</a:t>
            </a:r>
            <a:r>
              <a:rPr lang="en-US" sz="2000" dirty="0">
                <a:solidFill>
                  <a:schemeClr val="tx1"/>
                </a:solidFill>
                <a:latin typeface="Courier New" pitchFamily="49" charset="0"/>
                <a:cs typeface="Courier New" pitchFamily="49" charset="0"/>
              </a:rPr>
              <a:t>; </a:t>
            </a:r>
          </a:p>
          <a:p>
            <a:pPr marL="119048" indent="0">
              <a:buNone/>
            </a:pPr>
            <a:r>
              <a:rPr lang="en-US" sz="2000" dirty="0">
                <a:solidFill>
                  <a:schemeClr val="tx1"/>
                </a:solidFill>
                <a:latin typeface="Courier New" pitchFamily="49" charset="0"/>
                <a:cs typeface="Courier New" pitchFamily="49" charset="0"/>
              </a:rPr>
              <a:t>     </a:t>
            </a:r>
            <a:r>
              <a:rPr lang="en-US" sz="2000" dirty="0" smtClean="0">
                <a:solidFill>
                  <a:schemeClr val="tx1"/>
                </a:solidFill>
                <a:latin typeface="Courier New" pitchFamily="49" charset="0"/>
                <a:cs typeface="Courier New" pitchFamily="49" charset="0"/>
              </a:rPr>
              <a:t>printf(“month : %d\n</a:t>
            </a:r>
            <a:r>
              <a:rPr lang="en-US" sz="2000" dirty="0">
                <a:solidFill>
                  <a:schemeClr val="tx1"/>
                </a:solidFill>
                <a:latin typeface="Courier New" pitchFamily="49" charset="0"/>
                <a:cs typeface="Courier New" pitchFamily="49" charset="0"/>
              </a:rPr>
              <a:t>",</a:t>
            </a:r>
            <a:r>
              <a:rPr lang="en-US" sz="2000" dirty="0" err="1">
                <a:solidFill>
                  <a:schemeClr val="tx1"/>
                </a:solidFill>
                <a:latin typeface="Courier New" pitchFamily="49" charset="0"/>
                <a:cs typeface="Courier New" pitchFamily="49" charset="0"/>
              </a:rPr>
              <a:t>this_month</a:t>
            </a:r>
            <a:r>
              <a:rPr lang="en-US" sz="2000" dirty="0">
                <a:solidFill>
                  <a:schemeClr val="tx1"/>
                </a:solidFill>
                <a:latin typeface="Courier New" pitchFamily="49" charset="0"/>
                <a:cs typeface="Courier New" pitchFamily="49" charset="0"/>
              </a:rPr>
              <a:t>);  </a:t>
            </a:r>
          </a:p>
          <a:p>
            <a:pPr marL="119048" indent="0">
              <a:buNone/>
            </a:pPr>
            <a:r>
              <a:rPr lang="en-US" sz="2000" dirty="0">
                <a:solidFill>
                  <a:schemeClr val="tx1"/>
                </a:solidFill>
                <a:latin typeface="Courier New" pitchFamily="49" charset="0"/>
                <a:cs typeface="Courier New" pitchFamily="49" charset="0"/>
              </a:rPr>
              <a:t>}</a:t>
            </a:r>
          </a:p>
          <a:p>
            <a:pPr marL="119048" indent="0">
              <a:buNone/>
            </a:pPr>
            <a:endParaRPr lang="en-US" sz="2000" dirty="0" smtClean="0">
              <a:solidFill>
                <a:schemeClr val="tx1"/>
              </a:solidFill>
            </a:endParaRPr>
          </a:p>
          <a:p>
            <a:pPr marL="119048" indent="0">
              <a:buNone/>
            </a:pPr>
            <a:r>
              <a:rPr lang="en-US" sz="2000" dirty="0" smtClean="0">
                <a:solidFill>
                  <a:schemeClr val="tx1"/>
                </a:solidFill>
              </a:rPr>
              <a:t>Output??</a:t>
            </a:r>
            <a:endParaRPr lang="en-US" sz="2000" dirty="0">
              <a:solidFill>
                <a:schemeClr val="tx1"/>
              </a:solidFill>
            </a:endParaRPr>
          </a:p>
        </p:txBody>
      </p:sp>
      <p:sp>
        <p:nvSpPr>
          <p:cNvPr id="2" name="Title 1"/>
          <p:cNvSpPr>
            <a:spLocks noGrp="1"/>
          </p:cNvSpPr>
          <p:nvPr>
            <p:ph type="title"/>
          </p:nvPr>
        </p:nvSpPr>
        <p:spPr/>
        <p:txBody>
          <a:bodyPr/>
          <a:lstStyle/>
          <a:p>
            <a:r>
              <a:rPr lang="en-US" dirty="0" smtClean="0"/>
              <a:t>Enumerated Types Example</a:t>
            </a:r>
            <a:endParaRPr lang="en-US" dirty="0"/>
          </a:p>
        </p:txBody>
      </p:sp>
    </p:spTree>
    <p:extLst>
      <p:ext uri="{BB962C8B-B14F-4D97-AF65-F5344CB8AC3E}">
        <p14:creationId xmlns:p14="http://schemas.microsoft.com/office/powerpoint/2010/main" val="31448680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a:xfrm>
            <a:off x="315912" y="1798637"/>
            <a:ext cx="9677400" cy="4959642"/>
          </a:xfrm>
        </p:spPr>
        <p:txBody>
          <a:bodyPr>
            <a:normAutofit/>
          </a:bodyPr>
          <a:lstStyle/>
          <a:p>
            <a:pPr marL="119048" indent="0">
              <a:buNone/>
            </a:pPr>
            <a:r>
              <a:rPr lang="en-US" sz="2000" dirty="0">
                <a:latin typeface="Courier New" pitchFamily="49" charset="0"/>
                <a:cs typeface="Courier New" pitchFamily="49" charset="0"/>
              </a:rPr>
              <a:t>#include &lt;</a:t>
            </a:r>
            <a:r>
              <a:rPr lang="en-US" sz="2000" dirty="0" err="1">
                <a:latin typeface="Courier New" pitchFamily="49" charset="0"/>
                <a:cs typeface="Courier New" pitchFamily="49" charset="0"/>
              </a:rPr>
              <a:t>stdio.h</a:t>
            </a:r>
            <a:r>
              <a:rPr lang="en-US" sz="2000" dirty="0">
                <a:latin typeface="Courier New" pitchFamily="49" charset="0"/>
                <a:cs typeface="Courier New" pitchFamily="49" charset="0"/>
              </a:rPr>
              <a:t>&gt; </a:t>
            </a:r>
          </a:p>
          <a:p>
            <a:pPr marL="119048" indent="0">
              <a:buNone/>
            </a:pPr>
            <a:r>
              <a:rPr lang="en-US" sz="2000" dirty="0">
                <a:latin typeface="Courier New" pitchFamily="49" charset="0"/>
                <a:cs typeface="Courier New" pitchFamily="49" charset="0"/>
              </a:rPr>
              <a:t>main() { </a:t>
            </a:r>
          </a:p>
          <a:p>
            <a:pPr marL="119048"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enum</a:t>
            </a:r>
            <a:r>
              <a:rPr lang="en-US" sz="2000" dirty="0">
                <a:latin typeface="Courier New" pitchFamily="49" charset="0"/>
                <a:cs typeface="Courier New" pitchFamily="49" charset="0"/>
              </a:rPr>
              <a:t> month {</a:t>
            </a:r>
            <a:r>
              <a:rPr lang="en-US" sz="2000" dirty="0" err="1">
                <a:latin typeface="Courier New" pitchFamily="49" charset="0"/>
                <a:cs typeface="Courier New" pitchFamily="49" charset="0"/>
              </a:rPr>
              <a:t>jan</a:t>
            </a:r>
            <a:r>
              <a:rPr lang="en-US" sz="2000" dirty="0">
                <a:latin typeface="Courier New" pitchFamily="49" charset="0"/>
                <a:cs typeface="Courier New" pitchFamily="49" charset="0"/>
              </a:rPr>
              <a:t> = 1, </a:t>
            </a:r>
            <a:r>
              <a:rPr lang="en-US" sz="2000" dirty="0" err="1">
                <a:latin typeface="Courier New" pitchFamily="49" charset="0"/>
                <a:cs typeface="Courier New" pitchFamily="49" charset="0"/>
              </a:rPr>
              <a:t>feb</a:t>
            </a:r>
            <a:r>
              <a:rPr lang="en-US" sz="2000" dirty="0">
                <a:latin typeface="Courier New" pitchFamily="49" charset="0"/>
                <a:cs typeface="Courier New" pitchFamily="49" charset="0"/>
              </a:rPr>
              <a:t>=2, mar=3, </a:t>
            </a:r>
            <a:r>
              <a:rPr lang="en-US" sz="2000" dirty="0" err="1">
                <a:latin typeface="Courier New" pitchFamily="49" charset="0"/>
                <a:cs typeface="Courier New" pitchFamily="49" charset="0"/>
              </a:rPr>
              <a:t>apr</a:t>
            </a:r>
            <a:r>
              <a:rPr lang="en-US" sz="2000" dirty="0">
                <a:latin typeface="Courier New" pitchFamily="49" charset="0"/>
                <a:cs typeface="Courier New" pitchFamily="49" charset="0"/>
              </a:rPr>
              <a:t>=4, may=5, 		 </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jun</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 6, </a:t>
            </a:r>
            <a:r>
              <a:rPr lang="en-US" sz="2000" dirty="0" err="1">
                <a:latin typeface="Courier New" pitchFamily="49" charset="0"/>
                <a:cs typeface="Courier New" pitchFamily="49" charset="0"/>
              </a:rPr>
              <a:t>jul</a:t>
            </a:r>
            <a:r>
              <a:rPr lang="en-US" sz="2000" dirty="0">
                <a:latin typeface="Courier New" pitchFamily="49" charset="0"/>
                <a:cs typeface="Courier New" pitchFamily="49" charset="0"/>
              </a:rPr>
              <a:t>=7, </a:t>
            </a:r>
            <a:r>
              <a:rPr lang="en-US" sz="2000" dirty="0" err="1">
                <a:latin typeface="Courier New" pitchFamily="49" charset="0"/>
                <a:cs typeface="Courier New" pitchFamily="49" charset="0"/>
              </a:rPr>
              <a:t>aug</a:t>
            </a:r>
            <a:r>
              <a:rPr lang="en-US" sz="2000" dirty="0">
                <a:latin typeface="Courier New" pitchFamily="49" charset="0"/>
                <a:cs typeface="Courier New" pitchFamily="49" charset="0"/>
              </a:rPr>
              <a:t>=8, </a:t>
            </a:r>
            <a:r>
              <a:rPr lang="en-US" sz="2000" dirty="0" err="1">
                <a:latin typeface="Courier New" pitchFamily="49" charset="0"/>
                <a:cs typeface="Courier New" pitchFamily="49" charset="0"/>
              </a:rPr>
              <a:t>sep</a:t>
            </a:r>
            <a:r>
              <a:rPr lang="en-US" sz="2000" dirty="0">
                <a:latin typeface="Courier New" pitchFamily="49" charset="0"/>
                <a:cs typeface="Courier New" pitchFamily="49" charset="0"/>
              </a:rPr>
              <a:t>=9, </a:t>
            </a:r>
            <a:r>
              <a:rPr lang="en-US" sz="2000" dirty="0" err="1">
                <a:latin typeface="Courier New" pitchFamily="49" charset="0"/>
                <a:cs typeface="Courier New" pitchFamily="49" charset="0"/>
              </a:rPr>
              <a:t>oct</a:t>
            </a:r>
            <a:r>
              <a:rPr lang="en-US" sz="2000" dirty="0">
                <a:latin typeface="Courier New" pitchFamily="49" charset="0"/>
                <a:cs typeface="Courier New" pitchFamily="49" charset="0"/>
              </a:rPr>
              <a:t>=10, 		 </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nov</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 11,dec=12 }  </a:t>
            </a:r>
            <a:r>
              <a:rPr lang="en-US" sz="2000" dirty="0" err="1">
                <a:latin typeface="Courier New" pitchFamily="49" charset="0"/>
                <a:cs typeface="Courier New" pitchFamily="49" charset="0"/>
              </a:rPr>
              <a:t>this_month</a:t>
            </a:r>
            <a:r>
              <a:rPr lang="en-US" sz="2000" dirty="0">
                <a:latin typeface="Courier New" pitchFamily="49" charset="0"/>
                <a:cs typeface="Courier New" pitchFamily="49" charset="0"/>
              </a:rPr>
              <a:t>; </a:t>
            </a:r>
          </a:p>
          <a:p>
            <a:pPr marL="119048"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this_month</a:t>
            </a:r>
            <a:r>
              <a:rPr lang="en-US" sz="2000" dirty="0">
                <a:latin typeface="Courier New" pitchFamily="49" charset="0"/>
                <a:cs typeface="Courier New" pitchFamily="49" charset="0"/>
              </a:rPr>
              <a:t> = </a:t>
            </a:r>
            <a:r>
              <a:rPr lang="en-US" sz="2000" dirty="0" err="1">
                <a:latin typeface="Courier New" pitchFamily="49" charset="0"/>
                <a:cs typeface="Courier New" pitchFamily="49" charset="0"/>
              </a:rPr>
              <a:t>feb</a:t>
            </a:r>
            <a:r>
              <a:rPr lang="en-US" sz="2000" dirty="0">
                <a:latin typeface="Courier New" pitchFamily="49" charset="0"/>
                <a:cs typeface="Courier New" pitchFamily="49" charset="0"/>
              </a:rPr>
              <a:t>; </a:t>
            </a:r>
          </a:p>
          <a:p>
            <a:pPr marL="119048" indent="0">
              <a:buNone/>
            </a:pPr>
            <a:r>
              <a:rPr lang="en-US" sz="2000" dirty="0">
                <a:latin typeface="Courier New" pitchFamily="49" charset="0"/>
                <a:cs typeface="Courier New" pitchFamily="49" charset="0"/>
              </a:rPr>
              <a:t>     printf(“month : %d\n",</a:t>
            </a:r>
            <a:r>
              <a:rPr lang="en-US" sz="2000" dirty="0" err="1">
                <a:latin typeface="Courier New" pitchFamily="49" charset="0"/>
                <a:cs typeface="Courier New" pitchFamily="49" charset="0"/>
              </a:rPr>
              <a:t>this_month</a:t>
            </a:r>
            <a:r>
              <a:rPr lang="en-US" sz="2000" dirty="0">
                <a:latin typeface="Courier New" pitchFamily="49" charset="0"/>
                <a:cs typeface="Courier New" pitchFamily="49" charset="0"/>
              </a:rPr>
              <a:t>);  </a:t>
            </a:r>
          </a:p>
          <a:p>
            <a:pPr marL="119048" indent="0">
              <a:buNone/>
            </a:pPr>
            <a:r>
              <a:rPr lang="en-US" sz="2000" dirty="0">
                <a:latin typeface="Courier New" pitchFamily="49" charset="0"/>
                <a:cs typeface="Courier New" pitchFamily="49" charset="0"/>
              </a:rPr>
              <a:t>}</a:t>
            </a:r>
          </a:p>
          <a:p>
            <a:pPr marL="119048" indent="0">
              <a:buNone/>
            </a:pPr>
            <a:endParaRPr lang="en-US" sz="2400" dirty="0">
              <a:solidFill>
                <a:schemeClr val="tx1"/>
              </a:solidFill>
            </a:endParaRPr>
          </a:p>
          <a:p>
            <a:pPr marL="119048" indent="0">
              <a:buNone/>
            </a:pPr>
            <a:r>
              <a:rPr lang="en-US" sz="2400" dirty="0">
                <a:solidFill>
                  <a:schemeClr val="tx1"/>
                </a:solidFill>
              </a:rPr>
              <a:t>Output??</a:t>
            </a:r>
          </a:p>
          <a:p>
            <a:pPr marL="119048" indent="0">
              <a:buNone/>
            </a:pPr>
            <a:endParaRPr lang="en-US" sz="2200" dirty="0" smtClean="0">
              <a:solidFill>
                <a:schemeClr val="tx1"/>
              </a:solidFill>
            </a:endParaRPr>
          </a:p>
          <a:p>
            <a:pPr marL="119048" indent="0">
              <a:buNone/>
            </a:pPr>
            <a:r>
              <a:rPr lang="en-US" sz="2200" dirty="0" smtClean="0">
                <a:solidFill>
                  <a:schemeClr val="tx1"/>
                </a:solidFill>
              </a:rPr>
              <a:t>Output</a:t>
            </a:r>
          </a:p>
          <a:p>
            <a:pPr marL="119048" indent="0">
              <a:buNone/>
            </a:pPr>
            <a:r>
              <a:rPr lang="en-US" sz="2200" dirty="0" smtClean="0"/>
              <a:t>month: 2</a:t>
            </a:r>
            <a:endParaRPr lang="en-US" sz="2200" dirty="0"/>
          </a:p>
          <a:p>
            <a:pPr marL="119048" indent="0">
              <a:buNone/>
            </a:pPr>
            <a:endParaRPr lang="en-US" dirty="0">
              <a:solidFill>
                <a:schemeClr val="tx1"/>
              </a:solidFill>
            </a:endParaRPr>
          </a:p>
        </p:txBody>
      </p:sp>
      <p:sp>
        <p:nvSpPr>
          <p:cNvPr id="2" name="Title 1"/>
          <p:cNvSpPr>
            <a:spLocks noGrp="1"/>
          </p:cNvSpPr>
          <p:nvPr>
            <p:ph type="title"/>
          </p:nvPr>
        </p:nvSpPr>
        <p:spPr/>
        <p:txBody>
          <a:bodyPr/>
          <a:lstStyle/>
          <a:p>
            <a:r>
              <a:rPr lang="en-US" dirty="0" smtClean="0"/>
              <a:t>Enumerated Types Example</a:t>
            </a:r>
            <a:endParaRPr lang="en-US" dirty="0"/>
          </a:p>
        </p:txBody>
      </p:sp>
    </p:spTree>
    <p:extLst>
      <p:ext uri="{BB962C8B-B14F-4D97-AF65-F5344CB8AC3E}">
        <p14:creationId xmlns:p14="http://schemas.microsoft.com/office/powerpoint/2010/main" val="5410330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p:txBody>
          <a:bodyPr>
            <a:normAutofit fontScale="85000" lnSpcReduction="10000"/>
          </a:bodyPr>
          <a:lstStyle/>
          <a:p>
            <a:pPr marL="119048" indent="0">
              <a:buNone/>
            </a:pPr>
            <a:r>
              <a:rPr lang="en-US" sz="2600" dirty="0">
                <a:latin typeface="Courier New" pitchFamily="49" charset="0"/>
                <a:cs typeface="Courier New" pitchFamily="49" charset="0"/>
              </a:rPr>
              <a:t>for (expression1; expression2; expression3) </a:t>
            </a:r>
          </a:p>
          <a:p>
            <a:pPr marL="119048" indent="0">
              <a:buNone/>
            </a:pPr>
            <a:r>
              <a:rPr lang="en-US" dirty="0">
                <a:latin typeface="Courier New" pitchFamily="49" charset="0"/>
                <a:cs typeface="Courier New" pitchFamily="49" charset="0"/>
              </a:rPr>
              <a:t>	</a:t>
            </a:r>
            <a:r>
              <a:rPr lang="en-US" sz="2400" dirty="0">
                <a:latin typeface="Courier New" pitchFamily="49" charset="0"/>
                <a:cs typeface="Courier New" pitchFamily="49" charset="0"/>
              </a:rPr>
              <a:t>{ statement(s); </a:t>
            </a:r>
            <a:r>
              <a:rPr lang="en-US" sz="2400" dirty="0" smtClean="0">
                <a:latin typeface="Courier New" pitchFamily="49" charset="0"/>
                <a:cs typeface="Courier New" pitchFamily="49" charset="0"/>
              </a:rPr>
              <a:t>}</a:t>
            </a:r>
          </a:p>
          <a:p>
            <a:pPr marL="119048" indent="0">
              <a:buNone/>
            </a:pPr>
            <a:endParaRPr lang="en-US" sz="2400" dirty="0">
              <a:latin typeface="Courier New" pitchFamily="49" charset="0"/>
              <a:cs typeface="Courier New" pitchFamily="49" charset="0"/>
            </a:endParaRPr>
          </a:p>
          <a:p>
            <a:r>
              <a:rPr lang="en-US" sz="2800" dirty="0"/>
              <a:t>e</a:t>
            </a:r>
            <a:r>
              <a:rPr lang="en-US" sz="2800" dirty="0" smtClean="0"/>
              <a:t>xpression1 is </a:t>
            </a:r>
            <a:r>
              <a:rPr lang="en-US" sz="2800" i="1" dirty="0" smtClean="0"/>
              <a:t>the initialization</a:t>
            </a:r>
            <a:r>
              <a:rPr lang="en-US" sz="2800" dirty="0" smtClean="0"/>
              <a:t>, and is evaluated only once before expression2 is evaluated the first time.</a:t>
            </a:r>
          </a:p>
          <a:p>
            <a:r>
              <a:rPr lang="en-US" sz="2800" dirty="0"/>
              <a:t>e</a:t>
            </a:r>
            <a:r>
              <a:rPr lang="en-US" sz="2800" dirty="0" smtClean="0"/>
              <a:t>xpression2 is </a:t>
            </a:r>
            <a:r>
              <a:rPr lang="en-US" sz="2800" i="1" dirty="0" smtClean="0"/>
              <a:t>the condition</a:t>
            </a:r>
            <a:r>
              <a:rPr lang="en-US" sz="2800" dirty="0" smtClean="0"/>
              <a:t>, and is evaluated once before each execution of the body ({statement(s)}); if it evaluates to a non-zero value, the body is executed; otherwise, execution of the for-loop terminates, and execution continues with the statement following the for-loop.</a:t>
            </a:r>
          </a:p>
          <a:p>
            <a:r>
              <a:rPr lang="en-US" sz="2800" dirty="0"/>
              <a:t>e</a:t>
            </a:r>
            <a:r>
              <a:rPr lang="en-US" sz="2800" dirty="0" smtClean="0"/>
              <a:t>xpression3 is called </a:t>
            </a:r>
            <a:r>
              <a:rPr lang="en-US" sz="2800" i="1" dirty="0" smtClean="0"/>
              <a:t>the adjustment</a:t>
            </a:r>
            <a:r>
              <a:rPr lang="en-US" sz="2800" dirty="0" smtClean="0"/>
              <a:t>, and is evaluated after all statements in the body are executed, and just before the condition is evaluated again.</a:t>
            </a:r>
            <a:endParaRPr lang="en-US" sz="2800" dirty="0"/>
          </a:p>
        </p:txBody>
      </p:sp>
      <p:sp>
        <p:nvSpPr>
          <p:cNvPr id="2" name="Title 1"/>
          <p:cNvSpPr>
            <a:spLocks noGrp="1"/>
          </p:cNvSpPr>
          <p:nvPr>
            <p:ph type="title"/>
          </p:nvPr>
        </p:nvSpPr>
        <p:spPr/>
        <p:txBody>
          <a:bodyPr/>
          <a:lstStyle/>
          <a:p>
            <a:r>
              <a:rPr lang="en-US" dirty="0" smtClean="0"/>
              <a:t>for loop</a:t>
            </a:r>
            <a:endParaRPr lang="en-US" dirty="0"/>
          </a:p>
        </p:txBody>
      </p:sp>
    </p:spTree>
    <p:extLst>
      <p:ext uri="{BB962C8B-B14F-4D97-AF65-F5344CB8AC3E}">
        <p14:creationId xmlns:p14="http://schemas.microsoft.com/office/powerpoint/2010/main" val="2793746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p:txBody>
          <a:bodyPr>
            <a:normAutofit/>
          </a:bodyPr>
          <a:lstStyle/>
          <a:p>
            <a:pPr marL="119048" indent="0">
              <a:buNone/>
            </a:pPr>
            <a:r>
              <a:rPr lang="en-US" sz="1800" dirty="0">
                <a:solidFill>
                  <a:schemeClr val="tx1"/>
                </a:solidFill>
                <a:latin typeface="Courier New" pitchFamily="49" charset="0"/>
                <a:cs typeface="Courier New" pitchFamily="49" charset="0"/>
              </a:rPr>
              <a:t>#include &lt;</a:t>
            </a:r>
            <a:r>
              <a:rPr lang="en-US" sz="1800" dirty="0" err="1">
                <a:solidFill>
                  <a:schemeClr val="tx1"/>
                </a:solidFill>
                <a:latin typeface="Courier New" pitchFamily="49" charset="0"/>
                <a:cs typeface="Courier New" pitchFamily="49" charset="0"/>
              </a:rPr>
              <a:t>stdio.h</a:t>
            </a:r>
            <a:r>
              <a:rPr lang="en-US" sz="1800" dirty="0">
                <a:solidFill>
                  <a:schemeClr val="tx1"/>
                </a:solidFill>
                <a:latin typeface="Courier New" pitchFamily="49" charset="0"/>
                <a:cs typeface="Courier New" pitchFamily="49" charset="0"/>
              </a:rPr>
              <a:t>&gt;</a:t>
            </a:r>
            <a:br>
              <a:rPr lang="en-US" sz="1800" dirty="0">
                <a:solidFill>
                  <a:schemeClr val="tx1"/>
                </a:solidFill>
                <a:latin typeface="Courier New" pitchFamily="49" charset="0"/>
                <a:cs typeface="Courier New" pitchFamily="49" charset="0"/>
              </a:rPr>
            </a:br>
            <a:r>
              <a:rPr lang="en-US" sz="1800" dirty="0">
                <a:solidFill>
                  <a:schemeClr val="tx1"/>
                </a:solidFill>
                <a:latin typeface="Courier New" pitchFamily="49" charset="0"/>
                <a:cs typeface="Courier New" pitchFamily="49" charset="0"/>
              </a:rPr>
              <a:t/>
            </a:r>
            <a:br>
              <a:rPr lang="en-US" sz="1800" dirty="0">
                <a:solidFill>
                  <a:schemeClr val="tx1"/>
                </a:solidFill>
                <a:latin typeface="Courier New" pitchFamily="49" charset="0"/>
                <a:cs typeface="Courier New" pitchFamily="49" charset="0"/>
              </a:rPr>
            </a:br>
            <a:r>
              <a:rPr lang="en-US" sz="1800" dirty="0" err="1">
                <a:solidFill>
                  <a:schemeClr val="tx1"/>
                </a:solidFill>
                <a:latin typeface="Courier New" pitchFamily="49" charset="0"/>
                <a:cs typeface="Courier New" pitchFamily="49" charset="0"/>
              </a:rPr>
              <a:t>int</a:t>
            </a:r>
            <a:r>
              <a:rPr lang="en-US" sz="1800" dirty="0">
                <a:solidFill>
                  <a:schemeClr val="tx1"/>
                </a:solidFill>
                <a:latin typeface="Courier New" pitchFamily="49" charset="0"/>
                <a:cs typeface="Courier New" pitchFamily="49" charset="0"/>
              </a:rPr>
              <a:t> main ()  {</a:t>
            </a:r>
          </a:p>
          <a:p>
            <a:pPr marL="119048" indent="0">
              <a:buNone/>
            </a:pPr>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int</a:t>
            </a:r>
            <a:r>
              <a:rPr lang="en-US" sz="1800" dirty="0">
                <a:solidFill>
                  <a:schemeClr val="tx1"/>
                </a:solidFill>
                <a:latin typeface="Courier New" pitchFamily="49" charset="0"/>
                <a:cs typeface="Courier New" pitchFamily="49" charset="0"/>
              </a:rPr>
              <a:t> </a:t>
            </a:r>
            <a:r>
              <a:rPr lang="en-US" sz="1800" dirty="0" smtClean="0">
                <a:solidFill>
                  <a:schemeClr val="tx1"/>
                </a:solidFill>
                <a:latin typeface="Courier New" pitchFamily="49" charset="0"/>
                <a:cs typeface="Courier New" pitchFamily="49" charset="0"/>
              </a:rPr>
              <a:t>n, sum = 0;	/*defines n and sum; initializes sum*/</a:t>
            </a:r>
          </a:p>
          <a:p>
            <a:pPr marL="119048" indent="0">
              <a:buNone/>
            </a:pPr>
            <a:r>
              <a:rPr lang="en-US" sz="1800" dirty="0" smtClean="0">
                <a:solidFill>
                  <a:schemeClr val="tx1"/>
                </a:solidFill>
                <a:latin typeface="Courier New" pitchFamily="49" charset="0"/>
                <a:cs typeface="Courier New" pitchFamily="49" charset="0"/>
              </a:rPr>
              <a:t>     /* n=n+1 could be n</a:t>
            </a:r>
            <a:r>
              <a:rPr lang="en-US" sz="1800" dirty="0">
                <a:solidFill>
                  <a:schemeClr val="tx1"/>
                </a:solidFill>
                <a:latin typeface="Courier New" pitchFamily="49" charset="0"/>
                <a:cs typeface="Courier New" pitchFamily="49" charset="0"/>
              </a:rPr>
              <a:t>++ </a:t>
            </a:r>
            <a:r>
              <a:rPr lang="en-US" sz="1800" dirty="0" smtClean="0">
                <a:solidFill>
                  <a:schemeClr val="tx1"/>
                </a:solidFill>
                <a:latin typeface="Courier New" pitchFamily="49" charset="0"/>
                <a:cs typeface="Courier New" pitchFamily="49" charset="0"/>
              </a:rPr>
              <a:t>or </a:t>
            </a:r>
            <a:r>
              <a:rPr lang="en-US" sz="1800" dirty="0">
                <a:solidFill>
                  <a:schemeClr val="tx1"/>
                </a:solidFill>
                <a:latin typeface="Courier New" pitchFamily="49" charset="0"/>
                <a:cs typeface="Courier New" pitchFamily="49" charset="0"/>
              </a:rPr>
              <a:t>n+=1 </a:t>
            </a:r>
            <a:r>
              <a:rPr lang="en-US" sz="1800" dirty="0" smtClean="0">
                <a:solidFill>
                  <a:schemeClr val="tx1"/>
                </a:solidFill>
                <a:latin typeface="Courier New" pitchFamily="49" charset="0"/>
                <a:cs typeface="Courier New" pitchFamily="49" charset="0"/>
              </a:rPr>
              <a:t>or </a:t>
            </a:r>
            <a:r>
              <a:rPr lang="en-US" sz="1800" dirty="0">
                <a:solidFill>
                  <a:schemeClr val="tx1"/>
                </a:solidFill>
                <a:latin typeface="Courier New" pitchFamily="49" charset="0"/>
                <a:cs typeface="Courier New" pitchFamily="49" charset="0"/>
              </a:rPr>
              <a:t>++</a:t>
            </a:r>
            <a:r>
              <a:rPr lang="en-US" sz="1800" dirty="0" smtClean="0">
                <a:solidFill>
                  <a:schemeClr val="tx1"/>
                </a:solidFill>
                <a:latin typeface="Courier New" pitchFamily="49" charset="0"/>
                <a:cs typeface="Courier New" pitchFamily="49" charset="0"/>
              </a:rPr>
              <a:t>n */</a:t>
            </a:r>
            <a:endParaRPr lang="en-US" sz="1800" dirty="0">
              <a:solidFill>
                <a:schemeClr val="tx1"/>
              </a:solidFill>
              <a:latin typeface="Courier New" pitchFamily="49" charset="0"/>
              <a:cs typeface="Courier New" pitchFamily="49" charset="0"/>
            </a:endParaRPr>
          </a:p>
          <a:p>
            <a:pPr marL="119048" indent="0">
              <a:buNone/>
            </a:pPr>
            <a:r>
              <a:rPr lang="en-US" sz="1800" dirty="0">
                <a:solidFill>
                  <a:schemeClr val="tx1"/>
                </a:solidFill>
                <a:latin typeface="Courier New" pitchFamily="49" charset="0"/>
                <a:cs typeface="Courier New" pitchFamily="49" charset="0"/>
              </a:rPr>
              <a:t>     for (n = 1; n &lt;= 10; </a:t>
            </a:r>
            <a:r>
              <a:rPr lang="en-US" sz="1800" dirty="0" smtClean="0">
                <a:solidFill>
                  <a:schemeClr val="tx1"/>
                </a:solidFill>
                <a:latin typeface="Courier New" pitchFamily="49" charset="0"/>
                <a:cs typeface="Courier New" pitchFamily="49" charset="0"/>
              </a:rPr>
              <a:t>n = n + 1)</a:t>
            </a:r>
            <a:r>
              <a:rPr lang="en-US" sz="1800" dirty="0">
                <a:solidFill>
                  <a:schemeClr val="tx1"/>
                </a:solidFill>
                <a:latin typeface="Courier New" pitchFamily="49" charset="0"/>
                <a:cs typeface="Courier New" pitchFamily="49" charset="0"/>
              </a:rPr>
              <a:t/>
            </a:r>
            <a:br>
              <a:rPr lang="en-US" sz="1800" dirty="0">
                <a:solidFill>
                  <a:schemeClr val="tx1"/>
                </a:solidFill>
                <a:latin typeface="Courier New" pitchFamily="49" charset="0"/>
                <a:cs typeface="Courier New" pitchFamily="49" charset="0"/>
              </a:rPr>
            </a:br>
            <a:r>
              <a:rPr lang="en-US" sz="1800" dirty="0">
                <a:solidFill>
                  <a:schemeClr val="tx1"/>
                </a:solidFill>
                <a:latin typeface="Courier New" pitchFamily="49" charset="0"/>
                <a:cs typeface="Courier New" pitchFamily="49" charset="0"/>
              </a:rPr>
              <a:t>     </a:t>
            </a:r>
            <a:r>
              <a:rPr lang="en-US" sz="1800" dirty="0" smtClean="0">
                <a:solidFill>
                  <a:schemeClr val="tx1"/>
                </a:solidFill>
                <a:latin typeface="Courier New" pitchFamily="49" charset="0"/>
                <a:cs typeface="Courier New" pitchFamily="49" charset="0"/>
              </a:rPr>
              <a:t>{</a:t>
            </a:r>
            <a:endParaRPr lang="en-US" sz="1800" dirty="0">
              <a:solidFill>
                <a:schemeClr val="tx1"/>
              </a:solidFill>
              <a:latin typeface="Courier New" pitchFamily="49" charset="0"/>
              <a:cs typeface="Courier New" pitchFamily="49" charset="0"/>
            </a:endParaRPr>
          </a:p>
          <a:p>
            <a:pPr marL="119048" indent="0">
              <a:buNone/>
            </a:pPr>
            <a:r>
              <a:rPr lang="en-US" sz="1800" dirty="0">
                <a:solidFill>
                  <a:schemeClr val="tx1"/>
                </a:solidFill>
                <a:latin typeface="Courier New" pitchFamily="49" charset="0"/>
                <a:cs typeface="Courier New" pitchFamily="49" charset="0"/>
              </a:rPr>
              <a:t>	</a:t>
            </a:r>
            <a:r>
              <a:rPr lang="en-US" sz="1800" dirty="0" smtClean="0">
                <a:solidFill>
                  <a:schemeClr val="tx1"/>
                </a:solidFill>
                <a:latin typeface="Courier New" pitchFamily="49" charset="0"/>
                <a:cs typeface="Courier New" pitchFamily="49" charset="0"/>
              </a:rPr>
              <a:t>	sum </a:t>
            </a:r>
            <a:r>
              <a:rPr lang="en-US" sz="1800" dirty="0">
                <a:solidFill>
                  <a:schemeClr val="tx1"/>
                </a:solidFill>
                <a:latin typeface="Courier New" pitchFamily="49" charset="0"/>
                <a:cs typeface="Courier New" pitchFamily="49" charset="0"/>
              </a:rPr>
              <a:t>= sum + n;     </a:t>
            </a:r>
          </a:p>
          <a:p>
            <a:pPr marL="119048" indent="0">
              <a:buNone/>
            </a:pPr>
            <a:r>
              <a:rPr lang="en-US" sz="1800" dirty="0">
                <a:solidFill>
                  <a:schemeClr val="tx1"/>
                </a:solidFill>
                <a:latin typeface="Courier New" pitchFamily="49" charset="0"/>
                <a:cs typeface="Courier New" pitchFamily="49" charset="0"/>
              </a:rPr>
              <a:t>     </a:t>
            </a:r>
            <a:r>
              <a:rPr lang="en-US" sz="1800" dirty="0" smtClean="0">
                <a:solidFill>
                  <a:schemeClr val="tx1"/>
                </a:solidFill>
                <a:latin typeface="Courier New" pitchFamily="49" charset="0"/>
                <a:cs typeface="Courier New" pitchFamily="49" charset="0"/>
              </a:rPr>
              <a:t>}</a:t>
            </a:r>
            <a:endParaRPr lang="en-US" sz="1800" dirty="0">
              <a:solidFill>
                <a:schemeClr val="tx1"/>
              </a:solidFill>
              <a:latin typeface="Courier New" pitchFamily="49" charset="0"/>
              <a:cs typeface="Courier New" pitchFamily="49" charset="0"/>
            </a:endParaRPr>
          </a:p>
          <a:p>
            <a:pPr marL="119048" indent="0">
              <a:buNone/>
            </a:pPr>
            <a:r>
              <a:rPr lang="en-US" sz="1800" dirty="0">
                <a:solidFill>
                  <a:schemeClr val="tx1"/>
                </a:solidFill>
                <a:latin typeface="Courier New" pitchFamily="49" charset="0"/>
                <a:cs typeface="Courier New" pitchFamily="49" charset="0"/>
              </a:rPr>
              <a:t>     printf</a:t>
            </a:r>
            <a:r>
              <a:rPr lang="en-US" sz="1800" dirty="0" smtClean="0">
                <a:solidFill>
                  <a:schemeClr val="tx1"/>
                </a:solidFill>
                <a:latin typeface="Courier New" pitchFamily="49" charset="0"/>
                <a:cs typeface="Courier New" pitchFamily="49" charset="0"/>
              </a:rPr>
              <a:t>("The </a:t>
            </a:r>
            <a:r>
              <a:rPr lang="en-US" sz="1800" dirty="0">
                <a:solidFill>
                  <a:schemeClr val="tx1"/>
                </a:solidFill>
                <a:latin typeface="Courier New" pitchFamily="49" charset="0"/>
                <a:cs typeface="Courier New" pitchFamily="49" charset="0"/>
              </a:rPr>
              <a:t>sum of integers from 1 to 10 is %</a:t>
            </a:r>
            <a:r>
              <a:rPr lang="en-US" sz="1800" dirty="0" smtClean="0">
                <a:solidFill>
                  <a:schemeClr val="tx1"/>
                </a:solidFill>
                <a:latin typeface="Courier New" pitchFamily="49" charset="0"/>
                <a:cs typeface="Courier New" pitchFamily="49" charset="0"/>
              </a:rPr>
              <a:t>d\n", </a:t>
            </a:r>
            <a:r>
              <a:rPr lang="en-US" sz="1800" dirty="0">
                <a:solidFill>
                  <a:schemeClr val="tx1"/>
                </a:solidFill>
                <a:latin typeface="Courier New" pitchFamily="49" charset="0"/>
                <a:cs typeface="Courier New" pitchFamily="49" charset="0"/>
              </a:rPr>
              <a:t>sum);</a:t>
            </a:r>
          </a:p>
          <a:p>
            <a:pPr marL="119048" indent="0">
              <a:buNone/>
            </a:pPr>
            <a:r>
              <a:rPr lang="en-US" sz="1800" dirty="0">
                <a:solidFill>
                  <a:schemeClr val="tx1"/>
                </a:solidFill>
                <a:latin typeface="Courier New" pitchFamily="49" charset="0"/>
                <a:cs typeface="Courier New" pitchFamily="49" charset="0"/>
              </a:rPr>
              <a:t>     return 0;</a:t>
            </a:r>
          </a:p>
          <a:p>
            <a:pPr marL="119048" indent="0">
              <a:buNone/>
            </a:pPr>
            <a:r>
              <a:rPr lang="en-US" sz="1800" dirty="0">
                <a:solidFill>
                  <a:schemeClr val="tx1"/>
                </a:solidFill>
                <a:latin typeface="Courier New" pitchFamily="49" charset="0"/>
                <a:cs typeface="Courier New" pitchFamily="49" charset="0"/>
              </a:rPr>
              <a:t>}</a:t>
            </a:r>
          </a:p>
          <a:p>
            <a:pPr marL="119048" indent="0">
              <a:buNone/>
            </a:pPr>
            <a:endParaRPr lang="en-US" dirty="0">
              <a:solidFill>
                <a:schemeClr val="tx1"/>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for loop </a:t>
            </a:r>
            <a:r>
              <a:rPr lang="en-US" dirty="0"/>
              <a:t>e</a:t>
            </a:r>
            <a:r>
              <a:rPr lang="en-US" dirty="0" smtClean="0"/>
              <a:t>xample</a:t>
            </a:r>
            <a:endParaRPr lang="en-US" dirty="0"/>
          </a:p>
        </p:txBody>
      </p:sp>
    </p:spTree>
    <p:extLst>
      <p:ext uri="{BB962C8B-B14F-4D97-AF65-F5344CB8AC3E}">
        <p14:creationId xmlns:p14="http://schemas.microsoft.com/office/powerpoint/2010/main" val="2015784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p:txBody>
          <a:bodyPr>
            <a:normAutofit/>
          </a:bodyPr>
          <a:lstStyle/>
          <a:p>
            <a:pPr marL="119048" indent="0">
              <a:buNone/>
            </a:pPr>
            <a:r>
              <a:rPr lang="en-US" sz="2800" dirty="0"/>
              <a:t>w</a:t>
            </a:r>
            <a:r>
              <a:rPr lang="en-US" sz="2800" dirty="0" smtClean="0"/>
              <a:t>hile (expression)</a:t>
            </a:r>
          </a:p>
          <a:p>
            <a:pPr marL="119048" indent="0">
              <a:buNone/>
            </a:pPr>
            <a:r>
              <a:rPr lang="en-US" sz="2800" dirty="0" smtClean="0"/>
              <a:t>    {statement(s) }</a:t>
            </a:r>
          </a:p>
          <a:p>
            <a:endParaRPr lang="en-US" sz="2800" dirty="0"/>
          </a:p>
          <a:p>
            <a:r>
              <a:rPr lang="en-US" sz="2800" dirty="0"/>
              <a:t>e</a:t>
            </a:r>
            <a:r>
              <a:rPr lang="en-US" sz="2800" dirty="0" smtClean="0"/>
              <a:t>xpression is evaluated; if it evaluates to non-zero (TRUE), {statement(s)} is/are executed, and expression is evaluated again…</a:t>
            </a:r>
          </a:p>
          <a:p>
            <a:r>
              <a:rPr lang="en-US" sz="2800" dirty="0" smtClean="0"/>
              <a:t>If expression evaluates to zero (FALSE), execution of the while loop terminates, and the statement following the loop is executed (the next statement after the }).</a:t>
            </a:r>
            <a:endParaRPr lang="en-US" sz="2800" dirty="0"/>
          </a:p>
        </p:txBody>
      </p:sp>
      <p:sp>
        <p:nvSpPr>
          <p:cNvPr id="2" name="Title 1"/>
          <p:cNvSpPr>
            <a:spLocks noGrp="1"/>
          </p:cNvSpPr>
          <p:nvPr>
            <p:ph type="title"/>
          </p:nvPr>
        </p:nvSpPr>
        <p:spPr/>
        <p:txBody>
          <a:bodyPr/>
          <a:lstStyle/>
          <a:p>
            <a:r>
              <a:rPr lang="en-US" dirty="0"/>
              <a:t>w</a:t>
            </a:r>
            <a:r>
              <a:rPr lang="en-US" dirty="0" smtClean="0"/>
              <a:t>hile loop</a:t>
            </a:r>
            <a:endParaRPr lang="en-US" dirty="0"/>
          </a:p>
        </p:txBody>
      </p:sp>
    </p:spTree>
    <p:extLst>
      <p:ext uri="{BB962C8B-B14F-4D97-AF65-F5344CB8AC3E}">
        <p14:creationId xmlns:p14="http://schemas.microsoft.com/office/powerpoint/2010/main" val="11428362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a:xfrm>
            <a:off x="544512" y="1493838"/>
            <a:ext cx="9032082" cy="4419600"/>
          </a:xfrm>
        </p:spPr>
        <p:txBody>
          <a:bodyPr/>
          <a:lstStyle/>
          <a:p>
            <a:pPr marL="119048" indent="0">
              <a:buNone/>
            </a:pPr>
            <a:r>
              <a:rPr lang="en-US" sz="1800" dirty="0">
                <a:solidFill>
                  <a:schemeClr val="tx1"/>
                </a:solidFill>
                <a:latin typeface="Courier New" pitchFamily="49" charset="0"/>
                <a:cs typeface="Courier New" pitchFamily="49" charset="0"/>
              </a:rPr>
              <a:t>#include &lt;</a:t>
            </a:r>
            <a:r>
              <a:rPr lang="en-US" sz="1800" dirty="0" err="1">
                <a:solidFill>
                  <a:schemeClr val="tx1"/>
                </a:solidFill>
                <a:latin typeface="Courier New" pitchFamily="49" charset="0"/>
                <a:cs typeface="Courier New" pitchFamily="49" charset="0"/>
              </a:rPr>
              <a:t>stdio.h</a:t>
            </a:r>
            <a:r>
              <a:rPr lang="en-US" sz="1800" dirty="0" smtClean="0">
                <a:solidFill>
                  <a:schemeClr val="tx1"/>
                </a:solidFill>
                <a:latin typeface="Courier New" pitchFamily="49" charset="0"/>
                <a:cs typeface="Courier New" pitchFamily="49" charset="0"/>
              </a:rPr>
              <a:t>&gt;</a:t>
            </a:r>
            <a:r>
              <a:rPr lang="en-US" sz="1800" dirty="0">
                <a:solidFill>
                  <a:schemeClr val="tx1"/>
                </a:solidFill>
                <a:latin typeface="Courier New" pitchFamily="49" charset="0"/>
                <a:cs typeface="Courier New" pitchFamily="49" charset="0"/>
              </a:rPr>
              <a:t/>
            </a:r>
            <a:br>
              <a:rPr lang="en-US" sz="1800" dirty="0">
                <a:solidFill>
                  <a:schemeClr val="tx1"/>
                </a:solidFill>
                <a:latin typeface="Courier New" pitchFamily="49" charset="0"/>
                <a:cs typeface="Courier New" pitchFamily="49" charset="0"/>
              </a:rPr>
            </a:br>
            <a:r>
              <a:rPr lang="en-US" sz="1800" dirty="0" err="1">
                <a:solidFill>
                  <a:schemeClr val="tx1"/>
                </a:solidFill>
                <a:latin typeface="Courier New" pitchFamily="49" charset="0"/>
                <a:cs typeface="Courier New" pitchFamily="49" charset="0"/>
              </a:rPr>
              <a:t>int</a:t>
            </a:r>
            <a:r>
              <a:rPr lang="en-US" sz="1800" dirty="0">
                <a:solidFill>
                  <a:schemeClr val="tx1"/>
                </a:solidFill>
                <a:latin typeface="Courier New" pitchFamily="49" charset="0"/>
                <a:cs typeface="Courier New" pitchFamily="49" charset="0"/>
              </a:rPr>
              <a:t> main ()  </a:t>
            </a:r>
            <a:r>
              <a:rPr lang="en-US" sz="1800" dirty="0" smtClean="0">
                <a:solidFill>
                  <a:schemeClr val="tx1"/>
                </a:solidFill>
                <a:latin typeface="Courier New" pitchFamily="49" charset="0"/>
                <a:cs typeface="Courier New" pitchFamily="49" charset="0"/>
              </a:rPr>
              <a:t>{</a:t>
            </a:r>
            <a:endParaRPr lang="en-US" sz="1800" dirty="0" smtClean="0">
              <a:latin typeface="Courier New" pitchFamily="49" charset="0"/>
              <a:cs typeface="Courier New" pitchFamily="49" charset="0"/>
            </a:endParaRPr>
          </a:p>
          <a:p>
            <a:pPr marL="119048" indent="0">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n = 1, sum = 0;</a:t>
            </a:r>
          </a:p>
          <a:p>
            <a:pPr marL="119048" indent="0">
              <a:buNone/>
            </a:pPr>
            <a:r>
              <a:rPr lang="en-US" sz="1800" dirty="0" smtClean="0">
                <a:latin typeface="Courier New" pitchFamily="49" charset="0"/>
                <a:cs typeface="Courier New" pitchFamily="49" charset="0"/>
              </a:rPr>
              <a:t>    while </a:t>
            </a:r>
            <a:r>
              <a:rPr lang="en-US" sz="1800" dirty="0">
                <a:latin typeface="Courier New" pitchFamily="49" charset="0"/>
                <a:cs typeface="Courier New" pitchFamily="49" charset="0"/>
              </a:rPr>
              <a:t>(</a:t>
            </a:r>
            <a:r>
              <a:rPr lang="en-US" sz="1800" dirty="0" smtClean="0">
                <a:latin typeface="Courier New" pitchFamily="49" charset="0"/>
                <a:cs typeface="Courier New" pitchFamily="49" charset="0"/>
              </a:rPr>
              <a:t>n &lt;= 10</a:t>
            </a:r>
            <a:r>
              <a:rPr lang="en-US" sz="1800" dirty="0">
                <a:latin typeface="Courier New" pitchFamily="49" charset="0"/>
                <a:cs typeface="Courier New" pitchFamily="49" charset="0"/>
              </a:rPr>
              <a:t>) {</a:t>
            </a:r>
          </a:p>
          <a:p>
            <a:pPr marL="119048"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sum = sum + n</a:t>
            </a:r>
            <a:r>
              <a:rPr lang="en-US" sz="1800" dirty="0">
                <a:latin typeface="Courier New" pitchFamily="49" charset="0"/>
                <a:cs typeface="Courier New" pitchFamily="49" charset="0"/>
              </a:rPr>
              <a:t>;</a:t>
            </a:r>
          </a:p>
          <a:p>
            <a:pPr marL="119048"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n = n + 1</a:t>
            </a:r>
            <a:r>
              <a:rPr lang="en-US" sz="1800" dirty="0">
                <a:latin typeface="Courier New" pitchFamily="49" charset="0"/>
                <a:cs typeface="Courier New" pitchFamily="49" charset="0"/>
              </a:rPr>
              <a:t>;       </a:t>
            </a:r>
            <a:endParaRPr lang="en-US" sz="1800" dirty="0" smtClean="0">
              <a:latin typeface="Courier New" pitchFamily="49" charset="0"/>
              <a:cs typeface="Courier New" pitchFamily="49" charset="0"/>
            </a:endParaRPr>
          </a:p>
          <a:p>
            <a:pPr marL="119048" indent="0">
              <a:buNone/>
            </a:pPr>
            <a:r>
              <a:rPr lang="en-US" sz="1800" dirty="0" smtClean="0">
                <a:latin typeface="Courier New" pitchFamily="49" charset="0"/>
                <a:cs typeface="Courier New" pitchFamily="49" charset="0"/>
              </a:rPr>
              <a:t>    }</a:t>
            </a:r>
          </a:p>
          <a:p>
            <a:pPr marL="119048" indent="0">
              <a:buNone/>
            </a:pPr>
            <a:r>
              <a:rPr lang="en-US" sz="1800" dirty="0" smtClean="0">
                <a:solidFill>
                  <a:schemeClr val="tx1"/>
                </a:solidFill>
                <a:latin typeface="Courier New" pitchFamily="49" charset="0"/>
                <a:cs typeface="Courier New" pitchFamily="49" charset="0"/>
              </a:rPr>
              <a:t>    printf</a:t>
            </a:r>
            <a:r>
              <a:rPr lang="en-US" sz="1800" dirty="0">
                <a:solidFill>
                  <a:schemeClr val="tx1"/>
                </a:solidFill>
                <a:latin typeface="Courier New" pitchFamily="49" charset="0"/>
                <a:cs typeface="Courier New" pitchFamily="49" charset="0"/>
              </a:rPr>
              <a:t>("\n The sum of integers from 1 to 10 is %</a:t>
            </a:r>
            <a:r>
              <a:rPr lang="en-US" sz="1800" dirty="0" smtClean="0">
                <a:solidFill>
                  <a:schemeClr val="tx1"/>
                </a:solidFill>
                <a:latin typeface="Courier New" pitchFamily="49" charset="0"/>
                <a:cs typeface="Courier New" pitchFamily="49" charset="0"/>
              </a:rPr>
              <a:t>d\n", </a:t>
            </a:r>
            <a:r>
              <a:rPr lang="en-US" sz="1800" dirty="0">
                <a:solidFill>
                  <a:schemeClr val="tx1"/>
                </a:solidFill>
                <a:latin typeface="Courier New" pitchFamily="49" charset="0"/>
                <a:cs typeface="Courier New" pitchFamily="49" charset="0"/>
              </a:rPr>
              <a:t>sum</a:t>
            </a:r>
            <a:r>
              <a:rPr lang="en-US" sz="1800" dirty="0" smtClean="0">
                <a:solidFill>
                  <a:schemeClr val="tx1"/>
                </a:solidFill>
                <a:latin typeface="Courier New" pitchFamily="49" charset="0"/>
                <a:cs typeface="Courier New" pitchFamily="49" charset="0"/>
              </a:rPr>
              <a:t>);</a:t>
            </a:r>
          </a:p>
          <a:p>
            <a:pPr marL="119048" indent="0">
              <a:buNone/>
            </a:pPr>
            <a:r>
              <a:rPr lang="en-US" sz="1800" dirty="0">
                <a:solidFill>
                  <a:schemeClr val="tx1"/>
                </a:solidFill>
                <a:latin typeface="Courier New" pitchFamily="49" charset="0"/>
                <a:cs typeface="Courier New" pitchFamily="49" charset="0"/>
              </a:rPr>
              <a:t> </a:t>
            </a:r>
            <a:r>
              <a:rPr lang="en-US" sz="1800" dirty="0" smtClean="0">
                <a:solidFill>
                  <a:schemeClr val="tx1"/>
                </a:solidFill>
                <a:latin typeface="Courier New" pitchFamily="49" charset="0"/>
                <a:cs typeface="Courier New" pitchFamily="49" charset="0"/>
              </a:rPr>
              <a:t>   return 0;</a:t>
            </a:r>
          </a:p>
          <a:p>
            <a:pPr marL="119048" indent="0">
              <a:buNone/>
            </a:pPr>
            <a:r>
              <a:rPr lang="en-US" sz="1800" dirty="0">
                <a:solidFill>
                  <a:schemeClr val="tx1"/>
                </a:solidFill>
                <a:latin typeface="Courier New" pitchFamily="49" charset="0"/>
                <a:cs typeface="Courier New" pitchFamily="49" charset="0"/>
              </a:rPr>
              <a:t>}</a:t>
            </a:r>
            <a:endParaRPr lang="en-US" sz="1800" dirty="0" smtClean="0">
              <a:solidFill>
                <a:schemeClr val="tx1"/>
              </a:solidFill>
              <a:latin typeface="Courier New" pitchFamily="49" charset="0"/>
              <a:cs typeface="Courier New" pitchFamily="49" charset="0"/>
            </a:endParaRPr>
          </a:p>
          <a:p>
            <a:pPr marL="119048" indent="0">
              <a:buNone/>
            </a:pPr>
            <a:endParaRPr lang="en-US" dirty="0">
              <a:solidFill>
                <a:schemeClr val="tx1"/>
              </a:solidFill>
              <a:latin typeface="Courier New" pitchFamily="49" charset="0"/>
              <a:cs typeface="Courier New" pitchFamily="49" charset="0"/>
            </a:endParaRPr>
          </a:p>
          <a:p>
            <a:pPr marL="119048" indent="0">
              <a:buNone/>
            </a:pPr>
            <a:endParaRPr lang="en-US" dirty="0" smtClean="0">
              <a:latin typeface="Courier New" pitchFamily="49" charset="0"/>
              <a:cs typeface="Courier New" pitchFamily="49" charset="0"/>
            </a:endParaRPr>
          </a:p>
          <a:p>
            <a:pPr marL="119048" indent="0">
              <a:buNone/>
            </a:pPr>
            <a:endParaRPr lang="en-US" dirty="0">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a:t>w</a:t>
            </a:r>
            <a:r>
              <a:rPr lang="en-US" dirty="0" smtClean="0"/>
              <a:t>hile loop example</a:t>
            </a:r>
            <a:endParaRPr lang="en-US" dirty="0"/>
          </a:p>
        </p:txBody>
      </p:sp>
    </p:spTree>
    <p:extLst>
      <p:ext uri="{BB962C8B-B14F-4D97-AF65-F5344CB8AC3E}">
        <p14:creationId xmlns:p14="http://schemas.microsoft.com/office/powerpoint/2010/main" val="2282610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p:txBody>
          <a:bodyPr>
            <a:normAutofit fontScale="92500" lnSpcReduction="10000"/>
          </a:bodyPr>
          <a:lstStyle/>
          <a:p>
            <a:pPr marL="119048" indent="0">
              <a:buNone/>
            </a:pPr>
            <a:r>
              <a:rPr lang="en-US" sz="2400" b="1" dirty="0">
                <a:solidFill>
                  <a:schemeClr val="tx1"/>
                </a:solidFill>
                <a:latin typeface="Courier New" pitchFamily="49" charset="0"/>
                <a:cs typeface="Courier New" pitchFamily="49" charset="0"/>
              </a:rPr>
              <a:t>#include &lt;</a:t>
            </a:r>
            <a:r>
              <a:rPr lang="en-US" sz="2400" b="1" dirty="0" err="1">
                <a:solidFill>
                  <a:schemeClr val="tx1"/>
                </a:solidFill>
                <a:latin typeface="Courier New" pitchFamily="49" charset="0"/>
                <a:cs typeface="Courier New" pitchFamily="49" charset="0"/>
              </a:rPr>
              <a:t>stdio.h</a:t>
            </a:r>
            <a:r>
              <a:rPr lang="en-US" sz="2400" b="1" dirty="0">
                <a:solidFill>
                  <a:schemeClr val="tx1"/>
                </a:solidFill>
                <a:latin typeface="Courier New" pitchFamily="49" charset="0"/>
                <a:cs typeface="Courier New" pitchFamily="49" charset="0"/>
              </a:rPr>
              <a:t>&gt; </a:t>
            </a:r>
          </a:p>
          <a:p>
            <a:pPr marL="119048" indent="0">
              <a:buNone/>
            </a:pPr>
            <a:r>
              <a:rPr lang="en-US" sz="2400" b="1" dirty="0" err="1">
                <a:solidFill>
                  <a:schemeClr val="tx1"/>
                </a:solidFill>
                <a:latin typeface="Courier New" pitchFamily="49" charset="0"/>
                <a:cs typeface="Courier New" pitchFamily="49" charset="0"/>
              </a:rPr>
              <a:t>int</a:t>
            </a:r>
            <a:r>
              <a:rPr lang="en-US" sz="2400" b="1" dirty="0">
                <a:solidFill>
                  <a:schemeClr val="tx1"/>
                </a:solidFill>
                <a:latin typeface="Courier New" pitchFamily="49" charset="0"/>
                <a:cs typeface="Courier New" pitchFamily="49" charset="0"/>
              </a:rPr>
              <a:t> main() </a:t>
            </a:r>
          </a:p>
          <a:p>
            <a:pPr marL="119048" indent="0">
              <a:buNone/>
            </a:pPr>
            <a:r>
              <a:rPr lang="en-US" sz="2400" b="1" dirty="0">
                <a:solidFill>
                  <a:schemeClr val="tx1"/>
                </a:solidFill>
                <a:latin typeface="Courier New" pitchFamily="49" charset="0"/>
                <a:cs typeface="Courier New" pitchFamily="49" charset="0"/>
              </a:rPr>
              <a:t>{    </a:t>
            </a:r>
            <a:r>
              <a:rPr lang="en-US" sz="2400" b="1" dirty="0" smtClean="0">
                <a:solidFill>
                  <a:schemeClr val="tx1"/>
                </a:solidFill>
                <a:latin typeface="Courier New" pitchFamily="49" charset="0"/>
                <a:cs typeface="Courier New" pitchFamily="49" charset="0"/>
              </a:rPr>
              <a:t>char </a:t>
            </a:r>
            <a:r>
              <a:rPr lang="en-US" sz="2400" b="1" dirty="0" err="1" smtClean="0">
                <a:solidFill>
                  <a:schemeClr val="tx1"/>
                </a:solidFill>
                <a:latin typeface="Courier New" pitchFamily="49" charset="0"/>
                <a:cs typeface="Courier New" pitchFamily="49" charset="0"/>
              </a:rPr>
              <a:t>ch</a:t>
            </a:r>
            <a:r>
              <a:rPr lang="en-US" sz="2400" b="1" dirty="0" smtClean="0">
                <a:solidFill>
                  <a:schemeClr val="tx1"/>
                </a:solidFill>
                <a:latin typeface="Courier New" pitchFamily="49" charset="0"/>
                <a:cs typeface="Courier New" pitchFamily="49" charset="0"/>
              </a:rPr>
              <a:t>;</a:t>
            </a:r>
          </a:p>
          <a:p>
            <a:pPr marL="119048" indent="0">
              <a:buNone/>
            </a:pPr>
            <a:r>
              <a:rPr lang="en-US" sz="2400" b="1" dirty="0">
                <a:solidFill>
                  <a:schemeClr val="tx1"/>
                </a:solidFill>
                <a:latin typeface="Courier New" pitchFamily="49" charset="0"/>
                <a:cs typeface="Courier New" pitchFamily="49" charset="0"/>
              </a:rPr>
              <a:t> </a:t>
            </a:r>
            <a:r>
              <a:rPr lang="en-US" sz="2400" b="1" dirty="0" smtClean="0">
                <a:solidFill>
                  <a:schemeClr val="tx1"/>
                </a:solidFill>
                <a:latin typeface="Courier New" pitchFamily="49" charset="0"/>
                <a:cs typeface="Courier New" pitchFamily="49" charset="0"/>
              </a:rPr>
              <a:t>    </a:t>
            </a:r>
            <a:r>
              <a:rPr lang="en-US" sz="2400" b="1" dirty="0" err="1" smtClean="0">
                <a:solidFill>
                  <a:schemeClr val="tx1"/>
                </a:solidFill>
                <a:latin typeface="Courier New" pitchFamily="49" charset="0"/>
                <a:cs typeface="Courier New" pitchFamily="49" charset="0"/>
              </a:rPr>
              <a:t>printf</a:t>
            </a:r>
            <a:r>
              <a:rPr lang="en-US" sz="2400" b="1" dirty="0" smtClean="0">
                <a:solidFill>
                  <a:schemeClr val="tx1"/>
                </a:solidFill>
                <a:latin typeface="Courier New" pitchFamily="49" charset="0"/>
                <a:cs typeface="Courier New" pitchFamily="49" charset="0"/>
              </a:rPr>
              <a:t>(“Please enter characters one at a time, followed by enter. When you want to stop, enter the # character followed by enter:\n”); </a:t>
            </a:r>
            <a:endParaRPr lang="en-US" sz="2400" b="1" dirty="0">
              <a:solidFill>
                <a:schemeClr val="tx1"/>
              </a:solidFill>
              <a:latin typeface="Courier New" pitchFamily="49" charset="0"/>
              <a:cs typeface="Courier New" pitchFamily="49" charset="0"/>
            </a:endParaRPr>
          </a:p>
          <a:p>
            <a:pPr marL="119048" indent="0">
              <a:buNone/>
            </a:pPr>
            <a:r>
              <a:rPr lang="en-US" sz="2400" b="1" dirty="0">
                <a:solidFill>
                  <a:schemeClr val="tx1"/>
                </a:solidFill>
                <a:latin typeface="Courier New" pitchFamily="49" charset="0"/>
                <a:cs typeface="Courier New" pitchFamily="49" charset="0"/>
              </a:rPr>
              <a:t>     </a:t>
            </a:r>
            <a:r>
              <a:rPr lang="en-US" sz="2400" b="1" dirty="0" smtClean="0">
                <a:solidFill>
                  <a:schemeClr val="tx1"/>
                </a:solidFill>
                <a:latin typeface="Courier New" pitchFamily="49" charset="0"/>
                <a:cs typeface="Courier New" pitchFamily="49" charset="0"/>
              </a:rPr>
              <a:t>while ((</a:t>
            </a:r>
            <a:r>
              <a:rPr lang="en-US" sz="2400" b="1" dirty="0" err="1" smtClean="0">
                <a:solidFill>
                  <a:schemeClr val="tx1"/>
                </a:solidFill>
                <a:latin typeface="Courier New" pitchFamily="49" charset="0"/>
                <a:cs typeface="Courier New" pitchFamily="49" charset="0"/>
              </a:rPr>
              <a:t>ch</a:t>
            </a:r>
            <a:r>
              <a:rPr lang="en-US" sz="2400" b="1" dirty="0" smtClean="0">
                <a:solidFill>
                  <a:schemeClr val="tx1"/>
                </a:solidFill>
                <a:latin typeface="Courier New" pitchFamily="49" charset="0"/>
                <a:cs typeface="Courier New" pitchFamily="49" charset="0"/>
              </a:rPr>
              <a:t> = (char)getchar()) != ‘#’)</a:t>
            </a:r>
          </a:p>
          <a:p>
            <a:pPr marL="119048" indent="0">
              <a:buNone/>
            </a:pPr>
            <a:r>
              <a:rPr lang="en-US" sz="2400" b="1" dirty="0">
                <a:solidFill>
                  <a:schemeClr val="tx1"/>
                </a:solidFill>
                <a:latin typeface="Courier New" pitchFamily="49" charset="0"/>
                <a:cs typeface="Courier New" pitchFamily="49" charset="0"/>
              </a:rPr>
              <a:t>	</a:t>
            </a:r>
            <a:r>
              <a:rPr lang="en-US" sz="2400" b="1" dirty="0" smtClean="0">
                <a:solidFill>
                  <a:schemeClr val="tx1"/>
                </a:solidFill>
                <a:latin typeface="Courier New" pitchFamily="49" charset="0"/>
                <a:cs typeface="Courier New" pitchFamily="49" charset="0"/>
              </a:rPr>
              <a:t>	{</a:t>
            </a:r>
          </a:p>
          <a:p>
            <a:pPr marL="119048" indent="0">
              <a:buNone/>
            </a:pPr>
            <a:r>
              <a:rPr lang="en-US" sz="2400" b="1" dirty="0">
                <a:solidFill>
                  <a:schemeClr val="tx1"/>
                </a:solidFill>
                <a:latin typeface="Courier New" pitchFamily="49" charset="0"/>
                <a:cs typeface="Courier New" pitchFamily="49" charset="0"/>
              </a:rPr>
              <a:t>	 </a:t>
            </a:r>
            <a:r>
              <a:rPr lang="en-US" sz="2400" b="1" dirty="0" smtClean="0">
                <a:solidFill>
                  <a:schemeClr val="tx1"/>
                </a:solidFill>
                <a:latin typeface="Courier New" pitchFamily="49" charset="0"/>
                <a:cs typeface="Courier New" pitchFamily="49" charset="0"/>
              </a:rPr>
              <a:t>   	</a:t>
            </a:r>
            <a:r>
              <a:rPr lang="en-US" sz="2400" b="1" dirty="0" err="1" smtClean="0">
                <a:solidFill>
                  <a:schemeClr val="tx1"/>
                </a:solidFill>
                <a:latin typeface="Courier New" pitchFamily="49" charset="0"/>
                <a:cs typeface="Courier New" pitchFamily="49" charset="0"/>
              </a:rPr>
              <a:t>putchar</a:t>
            </a:r>
            <a:r>
              <a:rPr lang="en-US" sz="2400" b="1" dirty="0" smtClean="0">
                <a:solidFill>
                  <a:schemeClr val="tx1"/>
                </a:solidFill>
                <a:latin typeface="Courier New" pitchFamily="49" charset="0"/>
                <a:cs typeface="Courier New" pitchFamily="49" charset="0"/>
              </a:rPr>
              <a:t>(</a:t>
            </a:r>
            <a:r>
              <a:rPr lang="en-US" sz="2400" b="1" dirty="0" err="1" smtClean="0">
                <a:solidFill>
                  <a:schemeClr val="tx1"/>
                </a:solidFill>
                <a:latin typeface="Courier New" pitchFamily="49" charset="0"/>
                <a:cs typeface="Courier New" pitchFamily="49" charset="0"/>
              </a:rPr>
              <a:t>ch</a:t>
            </a:r>
            <a:r>
              <a:rPr lang="en-US" sz="2400" b="1" dirty="0" smtClean="0">
                <a:solidFill>
                  <a:schemeClr val="tx1"/>
                </a:solidFill>
                <a:latin typeface="Courier New" pitchFamily="49" charset="0"/>
                <a:cs typeface="Courier New" pitchFamily="49" charset="0"/>
              </a:rPr>
              <a:t>);</a:t>
            </a:r>
          </a:p>
          <a:p>
            <a:pPr marL="119048" indent="0">
              <a:buNone/>
            </a:pPr>
            <a:r>
              <a:rPr lang="en-US" sz="2400" b="1" dirty="0">
                <a:solidFill>
                  <a:schemeClr val="tx1"/>
                </a:solidFill>
                <a:latin typeface="Courier New" pitchFamily="49" charset="0"/>
                <a:cs typeface="Courier New" pitchFamily="49" charset="0"/>
              </a:rPr>
              <a:t>	</a:t>
            </a:r>
            <a:r>
              <a:rPr lang="en-US" sz="2400" b="1" dirty="0" smtClean="0">
                <a:solidFill>
                  <a:schemeClr val="tx1"/>
                </a:solidFill>
                <a:latin typeface="Courier New" pitchFamily="49" charset="0"/>
                <a:cs typeface="Courier New" pitchFamily="49" charset="0"/>
              </a:rPr>
              <a:t>	}</a:t>
            </a:r>
            <a:endParaRPr lang="en-US" sz="2400" b="1" dirty="0">
              <a:solidFill>
                <a:schemeClr val="tx1"/>
              </a:solidFill>
              <a:latin typeface="Courier New" pitchFamily="49" charset="0"/>
              <a:cs typeface="Courier New" pitchFamily="49" charset="0"/>
            </a:endParaRPr>
          </a:p>
          <a:p>
            <a:pPr marL="119048" indent="0">
              <a:buNone/>
            </a:pPr>
            <a:r>
              <a:rPr lang="en-US" sz="2400" b="1" dirty="0" smtClean="0">
                <a:solidFill>
                  <a:schemeClr val="tx1"/>
                </a:solidFill>
                <a:latin typeface="Courier New" pitchFamily="49" charset="0"/>
                <a:cs typeface="Courier New" pitchFamily="49" charset="0"/>
              </a:rPr>
              <a:t>	  return </a:t>
            </a:r>
            <a:r>
              <a:rPr lang="en-US" sz="2400" b="1" dirty="0">
                <a:solidFill>
                  <a:schemeClr val="tx1"/>
                </a:solidFill>
                <a:latin typeface="Courier New" pitchFamily="49" charset="0"/>
                <a:cs typeface="Courier New" pitchFamily="49" charset="0"/>
              </a:rPr>
              <a:t>0;   </a:t>
            </a:r>
          </a:p>
          <a:p>
            <a:pPr marL="119048" indent="0">
              <a:buNone/>
            </a:pPr>
            <a:r>
              <a:rPr lang="en-US" sz="2400" b="1" dirty="0">
                <a:solidFill>
                  <a:schemeClr val="tx1"/>
                </a:solidFill>
                <a:latin typeface="Courier New" pitchFamily="49" charset="0"/>
                <a:cs typeface="Courier New" pitchFamily="49" charset="0"/>
              </a:rPr>
              <a:t>}  </a:t>
            </a:r>
          </a:p>
          <a:p>
            <a:pPr marL="119048" indent="0">
              <a:buNone/>
            </a:pPr>
            <a:endParaRPr lang="en-US" sz="2400" dirty="0" smtClean="0">
              <a:solidFill>
                <a:schemeClr val="tx1"/>
              </a:solidFill>
              <a:latin typeface="Courier New" pitchFamily="49" charset="0"/>
              <a:cs typeface="Courier New" pitchFamily="49" charset="0"/>
            </a:endParaRPr>
          </a:p>
          <a:p>
            <a:pPr marL="119048" indent="0">
              <a:buNone/>
            </a:pPr>
            <a:r>
              <a:rPr lang="en-US" sz="2400" dirty="0" smtClean="0">
                <a:solidFill>
                  <a:schemeClr val="tx1"/>
                </a:solidFill>
                <a:latin typeface="Courier New" pitchFamily="49" charset="0"/>
                <a:cs typeface="Courier New" pitchFamily="49" charset="0"/>
              </a:rPr>
              <a:t>/*What does this simple program do?	*/</a:t>
            </a:r>
          </a:p>
        </p:txBody>
      </p:sp>
      <p:sp>
        <p:nvSpPr>
          <p:cNvPr id="2" name="Title 1"/>
          <p:cNvSpPr>
            <a:spLocks noGrp="1"/>
          </p:cNvSpPr>
          <p:nvPr>
            <p:ph type="title"/>
          </p:nvPr>
        </p:nvSpPr>
        <p:spPr/>
        <p:txBody>
          <a:bodyPr/>
          <a:lstStyle/>
          <a:p>
            <a:r>
              <a:rPr lang="en-US" sz="3600" dirty="0"/>
              <a:t>w</a:t>
            </a:r>
            <a:r>
              <a:rPr lang="en-US" sz="3600" dirty="0" smtClean="0"/>
              <a:t>hile loop example with an embedded assignment expression</a:t>
            </a:r>
            <a:endParaRPr lang="en-US" sz="3600" dirty="0"/>
          </a:p>
        </p:txBody>
      </p:sp>
    </p:spTree>
    <p:extLst>
      <p:ext uri="{BB962C8B-B14F-4D97-AF65-F5344CB8AC3E}">
        <p14:creationId xmlns:p14="http://schemas.microsoft.com/office/powerpoint/2010/main" val="6196872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p:txBody>
          <a:bodyPr>
            <a:normAutofit fontScale="92500" lnSpcReduction="10000"/>
          </a:bodyPr>
          <a:lstStyle/>
          <a:p>
            <a:pPr marL="119048" indent="0">
              <a:buNone/>
            </a:pPr>
            <a:r>
              <a:rPr lang="en-US" b="1" dirty="0">
                <a:latin typeface="Courier New" pitchFamily="49" charset="0"/>
                <a:cs typeface="Courier New" pitchFamily="49" charset="0"/>
              </a:rPr>
              <a:t>do { </a:t>
            </a:r>
          </a:p>
          <a:p>
            <a:pPr marL="119048" indent="0">
              <a:buNone/>
            </a:pPr>
            <a:r>
              <a:rPr lang="en-US" b="1" dirty="0">
                <a:latin typeface="Courier New" pitchFamily="49" charset="0"/>
                <a:cs typeface="Courier New" pitchFamily="49" charset="0"/>
              </a:rPr>
              <a:t>      statement(s); </a:t>
            </a:r>
          </a:p>
          <a:p>
            <a:pPr marL="119048" indent="0">
              <a:buNone/>
            </a:pPr>
            <a:r>
              <a:rPr lang="en-US" b="1" dirty="0">
                <a:latin typeface="Courier New" pitchFamily="49" charset="0"/>
                <a:cs typeface="Courier New" pitchFamily="49" charset="0"/>
              </a:rPr>
              <a:t>} while (expression);</a:t>
            </a:r>
            <a:endParaRPr lang="en-US" b="1" dirty="0"/>
          </a:p>
          <a:p>
            <a:pPr marL="119048" indent="0">
              <a:buNone/>
            </a:pPr>
            <a:endParaRPr lang="en-US" dirty="0"/>
          </a:p>
          <a:p>
            <a:r>
              <a:rPr lang="en-US" dirty="0" smtClean="0"/>
              <a:t>statement(s) are executed once, and then expression is evaluated; if it evaluates to non-zero (TRUE) {statement(s)} are executed again, until expression evaluates to zero (FALSE).</a:t>
            </a:r>
          </a:p>
          <a:p>
            <a:r>
              <a:rPr lang="en-US" dirty="0" smtClean="0"/>
              <a:t>The result is that {statement(s)} will always be executed at least once, even if expression is false before the first execution.</a:t>
            </a:r>
          </a:p>
          <a:p>
            <a:endParaRPr lang="en-US" dirty="0"/>
          </a:p>
        </p:txBody>
      </p:sp>
      <p:sp>
        <p:nvSpPr>
          <p:cNvPr id="2" name="Title 1"/>
          <p:cNvSpPr>
            <a:spLocks noGrp="1"/>
          </p:cNvSpPr>
          <p:nvPr>
            <p:ph type="title"/>
          </p:nvPr>
        </p:nvSpPr>
        <p:spPr/>
        <p:txBody>
          <a:bodyPr/>
          <a:lstStyle/>
          <a:p>
            <a:r>
              <a:rPr lang="en-US" dirty="0"/>
              <a:t>d</a:t>
            </a:r>
            <a:r>
              <a:rPr lang="en-US" dirty="0" smtClean="0"/>
              <a:t>o while</a:t>
            </a:r>
            <a:endParaRPr lang="en-US" dirty="0"/>
          </a:p>
        </p:txBody>
      </p:sp>
    </p:spTree>
    <p:extLst>
      <p:ext uri="{BB962C8B-B14F-4D97-AF65-F5344CB8AC3E}">
        <p14:creationId xmlns:p14="http://schemas.microsoft.com/office/powerpoint/2010/main" val="23778241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9865</TotalTime>
  <Words>1953</Words>
  <Application>Microsoft Office PowerPoint</Application>
  <PresentationFormat>Custom</PresentationFormat>
  <Paragraphs>453</Paragraphs>
  <Slides>36</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36</vt:i4>
      </vt:variant>
    </vt:vector>
  </HeadingPairs>
  <TitlesOfParts>
    <vt:vector size="48" baseType="lpstr">
      <vt:lpstr>Arial</vt:lpstr>
      <vt:lpstr>Arimo</vt:lpstr>
      <vt:lpstr>Calibri</vt:lpstr>
      <vt:lpstr>Courier New</vt:lpstr>
      <vt:lpstr>DejaVu Sans</vt:lpstr>
      <vt:lpstr>Lohit Hindi</vt:lpstr>
      <vt:lpstr>Lucida Sans Unicode</vt:lpstr>
      <vt:lpstr>Tinos</vt:lpstr>
      <vt:lpstr>Verdana</vt:lpstr>
      <vt:lpstr>Wingdings 2</vt:lpstr>
      <vt:lpstr>Wingdings 3</vt:lpstr>
      <vt:lpstr>Concourse</vt:lpstr>
      <vt:lpstr>CSE 2421</vt:lpstr>
      <vt:lpstr>Overview</vt:lpstr>
      <vt:lpstr>Loop Constructs</vt:lpstr>
      <vt:lpstr>for loop</vt:lpstr>
      <vt:lpstr>for loop example</vt:lpstr>
      <vt:lpstr>while loop</vt:lpstr>
      <vt:lpstr>while loop example</vt:lpstr>
      <vt:lpstr>while loop example with an embedded assignment expression</vt:lpstr>
      <vt:lpstr>do while</vt:lpstr>
      <vt:lpstr>do while loop example</vt:lpstr>
      <vt:lpstr>1 line loop bodies</vt:lpstr>
      <vt:lpstr>Break, Continue</vt:lpstr>
      <vt:lpstr>Jump Statement</vt:lpstr>
      <vt:lpstr>Break Example</vt:lpstr>
      <vt:lpstr>Continue Example</vt:lpstr>
      <vt:lpstr>goto Example</vt:lpstr>
      <vt:lpstr>Goto Example</vt:lpstr>
      <vt:lpstr>Switch Statement</vt:lpstr>
      <vt:lpstr>Switch Statement</vt:lpstr>
      <vt:lpstr>If, else-if, switch-case conditional statements</vt:lpstr>
      <vt:lpstr>Dangling else</vt:lpstr>
      <vt:lpstr>Dangling else - output</vt:lpstr>
      <vt:lpstr>Dangling else - output</vt:lpstr>
      <vt:lpstr>Dangling else – how to fix it</vt:lpstr>
      <vt:lpstr>else-if Example</vt:lpstr>
      <vt:lpstr>Switch Case</vt:lpstr>
      <vt:lpstr>Boolean Issues</vt:lpstr>
      <vt:lpstr>Boolean Issues</vt:lpstr>
      <vt:lpstr>Boolean issues</vt:lpstr>
      <vt:lpstr>The Comma Operator</vt:lpstr>
      <vt:lpstr>CSE 2421</vt:lpstr>
      <vt:lpstr>Enumerated Data Types</vt:lpstr>
      <vt:lpstr>Enumerated Data Type (cont)</vt:lpstr>
      <vt:lpstr>Enumerated Data Types</vt:lpstr>
      <vt:lpstr>Enumerated Types Example</vt:lpstr>
      <vt:lpstr>Enumerated Types Example</vt:lpstr>
    </vt:vector>
  </TitlesOfParts>
  <Company>Battelle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Preston, Stephanie S</dc:creator>
  <cp:lastModifiedBy>Microsoft account</cp:lastModifiedBy>
  <cp:revision>183</cp:revision>
  <cp:lastPrinted>2019-09-03T13:42:01Z</cp:lastPrinted>
  <dcterms:created xsi:type="dcterms:W3CDTF">2013-07-15T19:45:16Z</dcterms:created>
  <dcterms:modified xsi:type="dcterms:W3CDTF">2020-06-02T21:06:59Z</dcterms:modified>
</cp:coreProperties>
</file>