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33"/>
  </p:notesMasterIdLst>
  <p:handoutMasterIdLst>
    <p:handoutMasterId r:id="rId34"/>
  </p:handoutMasterIdLst>
  <p:sldIdLst>
    <p:sldId id="300" r:id="rId2"/>
    <p:sldId id="387" r:id="rId3"/>
    <p:sldId id="372" r:id="rId4"/>
    <p:sldId id="344" r:id="rId5"/>
    <p:sldId id="376" r:id="rId6"/>
    <p:sldId id="377" r:id="rId7"/>
    <p:sldId id="349" r:id="rId8"/>
    <p:sldId id="388" r:id="rId9"/>
    <p:sldId id="345" r:id="rId10"/>
    <p:sldId id="368" r:id="rId11"/>
    <p:sldId id="394" r:id="rId12"/>
    <p:sldId id="348" r:id="rId13"/>
    <p:sldId id="389" r:id="rId14"/>
    <p:sldId id="369" r:id="rId15"/>
    <p:sldId id="370" r:id="rId16"/>
    <p:sldId id="404" r:id="rId17"/>
    <p:sldId id="351" r:id="rId18"/>
    <p:sldId id="373" r:id="rId19"/>
    <p:sldId id="375" r:id="rId20"/>
    <p:sldId id="371" r:id="rId21"/>
    <p:sldId id="374" r:id="rId22"/>
    <p:sldId id="352" r:id="rId23"/>
    <p:sldId id="395" r:id="rId24"/>
    <p:sldId id="396" r:id="rId25"/>
    <p:sldId id="397" r:id="rId26"/>
    <p:sldId id="398" r:id="rId27"/>
    <p:sldId id="399" r:id="rId28"/>
    <p:sldId id="400" r:id="rId29"/>
    <p:sldId id="401" r:id="rId30"/>
    <p:sldId id="402" r:id="rId31"/>
    <p:sldId id="403" r:id="rId32"/>
  </p:sldIdLst>
  <p:sldSz cx="10080625" cy="7559675"/>
  <p:notesSz cx="7315200" cy="9601200"/>
  <p:defaultTextStyle>
    <a:defPPr>
      <a:defRPr lang="en-US"/>
    </a:defPPr>
    <a:lvl1pPr marL="0" algn="l" defTabSz="914305" rtl="0" eaLnBrk="1" latinLnBrk="0" hangingPunct="1">
      <a:defRPr sz="1800" kern="1200">
        <a:solidFill>
          <a:schemeClr val="tx1"/>
        </a:solidFill>
        <a:latin typeface="+mn-lt"/>
        <a:ea typeface="+mn-ea"/>
        <a:cs typeface="+mn-cs"/>
      </a:defRPr>
    </a:lvl1pPr>
    <a:lvl2pPr marL="457152" algn="l" defTabSz="914305" rtl="0" eaLnBrk="1" latinLnBrk="0" hangingPunct="1">
      <a:defRPr sz="1800" kern="1200">
        <a:solidFill>
          <a:schemeClr val="tx1"/>
        </a:solidFill>
        <a:latin typeface="+mn-lt"/>
        <a:ea typeface="+mn-ea"/>
        <a:cs typeface="+mn-cs"/>
      </a:defRPr>
    </a:lvl2pPr>
    <a:lvl3pPr marL="914305" algn="l" defTabSz="914305" rtl="0" eaLnBrk="1" latinLnBrk="0" hangingPunct="1">
      <a:defRPr sz="1800" kern="1200">
        <a:solidFill>
          <a:schemeClr val="tx1"/>
        </a:solidFill>
        <a:latin typeface="+mn-lt"/>
        <a:ea typeface="+mn-ea"/>
        <a:cs typeface="+mn-cs"/>
      </a:defRPr>
    </a:lvl3pPr>
    <a:lvl4pPr marL="1371457" algn="l" defTabSz="914305" rtl="0" eaLnBrk="1" latinLnBrk="0" hangingPunct="1">
      <a:defRPr sz="1800" kern="1200">
        <a:solidFill>
          <a:schemeClr val="tx1"/>
        </a:solidFill>
        <a:latin typeface="+mn-lt"/>
        <a:ea typeface="+mn-ea"/>
        <a:cs typeface="+mn-cs"/>
      </a:defRPr>
    </a:lvl4pPr>
    <a:lvl5pPr marL="1828610" algn="l" defTabSz="914305" rtl="0" eaLnBrk="1" latinLnBrk="0" hangingPunct="1">
      <a:defRPr sz="1800" kern="1200">
        <a:solidFill>
          <a:schemeClr val="tx1"/>
        </a:solidFill>
        <a:latin typeface="+mn-lt"/>
        <a:ea typeface="+mn-ea"/>
        <a:cs typeface="+mn-cs"/>
      </a:defRPr>
    </a:lvl5pPr>
    <a:lvl6pPr marL="2285763" algn="l" defTabSz="914305" rtl="0" eaLnBrk="1" latinLnBrk="0" hangingPunct="1">
      <a:defRPr sz="1800" kern="1200">
        <a:solidFill>
          <a:schemeClr val="tx1"/>
        </a:solidFill>
        <a:latin typeface="+mn-lt"/>
        <a:ea typeface="+mn-ea"/>
        <a:cs typeface="+mn-cs"/>
      </a:defRPr>
    </a:lvl6pPr>
    <a:lvl7pPr marL="2742916" algn="l" defTabSz="914305" rtl="0" eaLnBrk="1" latinLnBrk="0" hangingPunct="1">
      <a:defRPr sz="1800" kern="1200">
        <a:solidFill>
          <a:schemeClr val="tx1"/>
        </a:solidFill>
        <a:latin typeface="+mn-lt"/>
        <a:ea typeface="+mn-ea"/>
        <a:cs typeface="+mn-cs"/>
      </a:defRPr>
    </a:lvl7pPr>
    <a:lvl8pPr marL="3200068" algn="l" defTabSz="914305" rtl="0" eaLnBrk="1" latinLnBrk="0" hangingPunct="1">
      <a:defRPr sz="1800" kern="1200">
        <a:solidFill>
          <a:schemeClr val="tx1"/>
        </a:solidFill>
        <a:latin typeface="+mn-lt"/>
        <a:ea typeface="+mn-ea"/>
        <a:cs typeface="+mn-cs"/>
      </a:defRPr>
    </a:lvl8pPr>
    <a:lvl9pPr marL="3657221" algn="l" defTabSz="91430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6" autoAdjust="0"/>
    <p:restoredTop sz="94162" autoAdjust="0"/>
  </p:normalViewPr>
  <p:slideViewPr>
    <p:cSldViewPr>
      <p:cViewPr varScale="1">
        <p:scale>
          <a:sx n="64" d="100"/>
          <a:sy n="64" d="100"/>
        </p:scale>
        <p:origin x="1380" y="84"/>
      </p:cViewPr>
      <p:guideLst>
        <p:guide orient="horz" pos="2381"/>
        <p:guide pos="3175"/>
      </p:guideLst>
    </p:cSldViewPr>
  </p:slideViewPr>
  <p:outlineViewPr>
    <p:cViewPr>
      <p:scale>
        <a:sx n="33" d="100"/>
        <a:sy n="33" d="100"/>
      </p:scale>
      <p:origin x="0" y="947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174438" cy="479716"/>
          </a:xfrm>
          <a:prstGeom prst="rect">
            <a:avLst/>
          </a:prstGeom>
          <a:noFill/>
          <a:ln>
            <a:noFill/>
          </a:ln>
        </p:spPr>
        <p:txBody>
          <a:bodyPr vert="horz" wrap="none" lIns="85383" tIns="42692" rIns="85383" bIns="42692" anchorCtr="0" compatLnSpc="0"/>
          <a:lstStyle/>
          <a:p>
            <a:pPr hangingPunct="0">
              <a:defRPr sz="1400"/>
            </a:pPr>
            <a:endParaRPr lang="en-US" sz="1300">
              <a:latin typeface="Arimo" pitchFamily="18"/>
              <a:ea typeface="DejaVu Sans" pitchFamily="2"/>
              <a:cs typeface="Lohit Hindi" pitchFamily="2"/>
            </a:endParaRPr>
          </a:p>
        </p:txBody>
      </p:sp>
      <p:sp>
        <p:nvSpPr>
          <p:cNvPr id="3" name="Date Placeholder 2"/>
          <p:cNvSpPr txBox="1">
            <a:spLocks noGrp="1"/>
          </p:cNvSpPr>
          <p:nvPr>
            <p:ph type="dt" sz="quarter" idx="1"/>
          </p:nvPr>
        </p:nvSpPr>
        <p:spPr>
          <a:xfrm>
            <a:off x="4140423" y="0"/>
            <a:ext cx="3174438" cy="479716"/>
          </a:xfrm>
          <a:prstGeom prst="rect">
            <a:avLst/>
          </a:prstGeom>
          <a:noFill/>
          <a:ln>
            <a:noFill/>
          </a:ln>
        </p:spPr>
        <p:txBody>
          <a:bodyPr vert="horz" wrap="none" lIns="85383" tIns="42692" rIns="85383" bIns="42692" anchorCtr="0" compatLnSpc="0"/>
          <a:lstStyle/>
          <a:p>
            <a:pPr algn="r" hangingPunct="0">
              <a:defRPr sz="1400"/>
            </a:pPr>
            <a:endParaRPr lang="en-US" sz="1300">
              <a:latin typeface="Arimo" pitchFamily="18"/>
              <a:ea typeface="DejaVu Sans" pitchFamily="2"/>
              <a:cs typeface="Lohit Hindi" pitchFamily="2"/>
            </a:endParaRPr>
          </a:p>
        </p:txBody>
      </p:sp>
      <p:sp>
        <p:nvSpPr>
          <p:cNvPr id="4" name="Footer Placeholder 3"/>
          <p:cNvSpPr txBox="1">
            <a:spLocks noGrp="1"/>
          </p:cNvSpPr>
          <p:nvPr>
            <p:ph type="ftr" sz="quarter" idx="2"/>
          </p:nvPr>
        </p:nvSpPr>
        <p:spPr>
          <a:xfrm>
            <a:off x="0" y="9121140"/>
            <a:ext cx="3174438" cy="479716"/>
          </a:xfrm>
          <a:prstGeom prst="rect">
            <a:avLst/>
          </a:prstGeom>
          <a:noFill/>
          <a:ln>
            <a:noFill/>
          </a:ln>
        </p:spPr>
        <p:txBody>
          <a:bodyPr vert="horz" wrap="none" lIns="85383" tIns="42692" rIns="85383" bIns="42692" anchor="b" anchorCtr="0" compatLnSpc="0"/>
          <a:lstStyle/>
          <a:p>
            <a:pPr hangingPunct="0">
              <a:defRPr sz="1400"/>
            </a:pPr>
            <a:endParaRPr lang="en-US" sz="1300">
              <a:latin typeface="Arimo" pitchFamily="18"/>
              <a:ea typeface="DejaVu Sans" pitchFamily="2"/>
              <a:cs typeface="Lohit Hindi" pitchFamily="2"/>
            </a:endParaRPr>
          </a:p>
        </p:txBody>
      </p:sp>
      <p:sp>
        <p:nvSpPr>
          <p:cNvPr id="5" name="Slide Number Placeholder 4"/>
          <p:cNvSpPr txBox="1">
            <a:spLocks noGrp="1"/>
          </p:cNvSpPr>
          <p:nvPr>
            <p:ph type="sldNum" sz="quarter" idx="3"/>
          </p:nvPr>
        </p:nvSpPr>
        <p:spPr>
          <a:xfrm>
            <a:off x="4140423" y="9121140"/>
            <a:ext cx="3174438" cy="479716"/>
          </a:xfrm>
          <a:prstGeom prst="rect">
            <a:avLst/>
          </a:prstGeom>
          <a:noFill/>
          <a:ln>
            <a:noFill/>
          </a:ln>
        </p:spPr>
        <p:txBody>
          <a:bodyPr vert="horz" wrap="none" lIns="85383" tIns="42692" rIns="85383" bIns="42692" anchor="b" anchorCtr="0" compatLnSpc="0"/>
          <a:lstStyle/>
          <a:p>
            <a:pPr algn="r" hangingPunct="0">
              <a:defRPr sz="1400"/>
            </a:pPr>
            <a:fld id="{DC98ABF2-9C9E-4CDD-BEE1-A7FE95BE8256}" type="slidenum">
              <a:pPr algn="r" hangingPunct="0">
                <a:defRPr sz="1400"/>
              </a:pPr>
              <a:t>‹#›</a:t>
            </a:fld>
            <a:endParaRPr lang="en-US" sz="1300">
              <a:latin typeface="Arimo" pitchFamily="18"/>
              <a:ea typeface="DejaVu Sans" pitchFamily="2"/>
              <a:cs typeface="Lohit Hindi" pitchFamily="2"/>
            </a:endParaRPr>
          </a:p>
        </p:txBody>
      </p:sp>
    </p:spTree>
    <p:extLst>
      <p:ext uri="{BB962C8B-B14F-4D97-AF65-F5344CB8AC3E}">
        <p14:creationId xmlns:p14="http://schemas.microsoft.com/office/powerpoint/2010/main" val="869364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257300" y="728663"/>
            <a:ext cx="4800600" cy="3600450"/>
          </a:xfrm>
          <a:prstGeom prst="rect">
            <a:avLst/>
          </a:prstGeom>
          <a:noFill/>
          <a:ln>
            <a:noFill/>
            <a:prstDash val="solid"/>
          </a:ln>
        </p:spPr>
      </p:sp>
      <p:sp>
        <p:nvSpPr>
          <p:cNvPr id="3" name="Notes Placeholder 2"/>
          <p:cNvSpPr txBox="1">
            <a:spLocks noGrp="1"/>
          </p:cNvSpPr>
          <p:nvPr>
            <p:ph type="body" sz="quarter" idx="3"/>
          </p:nvPr>
        </p:nvSpPr>
        <p:spPr>
          <a:xfrm>
            <a:off x="731519" y="4560398"/>
            <a:ext cx="5851821" cy="4320196"/>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174438" cy="479716"/>
          </a:xfrm>
          <a:prstGeom prst="rect">
            <a:avLst/>
          </a:prstGeom>
          <a:noFill/>
          <a:ln>
            <a:noFill/>
          </a:ln>
        </p:spPr>
        <p:txBody>
          <a:bodyPr lIns="0" tIns="0" rIns="0" bIns="0" anchorCtr="0"/>
          <a:lstStyle>
            <a:lvl1pPr lvl="0" rtl="0" hangingPunct="0">
              <a:buNone/>
              <a:tabLst/>
              <a:defRPr lang="en-US" sz="1300" kern="1200">
                <a:latin typeface="Tinos"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140423" y="0"/>
            <a:ext cx="3174438" cy="479716"/>
          </a:xfrm>
          <a:prstGeom prst="rect">
            <a:avLst/>
          </a:prstGeom>
          <a:noFill/>
          <a:ln>
            <a:noFill/>
          </a:ln>
        </p:spPr>
        <p:txBody>
          <a:bodyPr lIns="0" tIns="0" rIns="0" bIns="0" anchorCtr="0"/>
          <a:lstStyle>
            <a:lvl1pPr lvl="0" algn="r" rtl="0" hangingPunct="0">
              <a:buNone/>
              <a:tabLst/>
              <a:defRPr lang="en-US" sz="1300" kern="1200">
                <a:latin typeface="Tinos"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9121140"/>
            <a:ext cx="3174438" cy="479716"/>
          </a:xfrm>
          <a:prstGeom prst="rect">
            <a:avLst/>
          </a:prstGeom>
          <a:noFill/>
          <a:ln>
            <a:noFill/>
          </a:ln>
        </p:spPr>
        <p:txBody>
          <a:bodyPr lIns="0" tIns="0" rIns="0" bIns="0" anchor="b" anchorCtr="0"/>
          <a:lstStyle>
            <a:lvl1pPr lvl="0" rtl="0" hangingPunct="0">
              <a:buNone/>
              <a:tabLst/>
              <a:defRPr lang="en-US" sz="1300" kern="1200">
                <a:latin typeface="Tinos"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140423" y="9121140"/>
            <a:ext cx="3174438" cy="479716"/>
          </a:xfrm>
          <a:prstGeom prst="rect">
            <a:avLst/>
          </a:prstGeom>
          <a:noFill/>
          <a:ln>
            <a:noFill/>
          </a:ln>
        </p:spPr>
        <p:txBody>
          <a:bodyPr lIns="0" tIns="0" rIns="0" bIns="0" anchor="b" anchorCtr="0"/>
          <a:lstStyle>
            <a:lvl1pPr lvl="0" algn="r" rtl="0" hangingPunct="0">
              <a:buNone/>
              <a:tabLst/>
              <a:defRPr lang="en-US" sz="1300" kern="1200">
                <a:latin typeface="Tinos" pitchFamily="18"/>
                <a:ea typeface="DejaVu Sans" pitchFamily="2"/>
                <a:cs typeface="DejaVu Sans" pitchFamily="2"/>
              </a:defRPr>
            </a:lvl1pPr>
          </a:lstStyle>
          <a:p>
            <a:pPr lvl="0"/>
            <a:fld id="{2C2CB2A4-5DBD-44D5-A18E-E033BE28BEFC}" type="slidenum">
              <a:t>‹#›</a:t>
            </a:fld>
            <a:endParaRPr lang="en-US"/>
          </a:p>
        </p:txBody>
      </p:sp>
    </p:spTree>
    <p:extLst>
      <p:ext uri="{BB962C8B-B14F-4D97-AF65-F5344CB8AC3E}">
        <p14:creationId xmlns:p14="http://schemas.microsoft.com/office/powerpoint/2010/main" val="3655457321"/>
      </p:ext>
    </p:extLst>
  </p:cSld>
  <p:clrMap bg1="lt1" tx1="dk1" bg2="lt2" tx2="dk2" accent1="accent1" accent2="accent2" accent3="accent3" accent4="accent4" accent5="accent5" accent6="accent6" hlink="hlink" folHlink="folHlink"/>
  <p:notesStyle>
    <a:lvl1pPr marL="215978" marR="0" indent="-215978" rtl="0" hangingPunct="0">
      <a:tabLst/>
      <a:defRPr lang="en-US" sz="2000" b="0" i="0" u="none" strike="noStrike" kern="1200">
        <a:ln>
          <a:noFill/>
        </a:ln>
        <a:latin typeface="Arimo" pitchFamily="18"/>
      </a:defRPr>
    </a:lvl1pPr>
    <a:lvl2pPr marL="457152" algn="l" defTabSz="914305" rtl="0" eaLnBrk="1" latinLnBrk="0" hangingPunct="1">
      <a:defRPr sz="1200" kern="1200">
        <a:solidFill>
          <a:schemeClr val="tx1"/>
        </a:solidFill>
        <a:latin typeface="+mn-lt"/>
        <a:ea typeface="+mn-ea"/>
        <a:cs typeface="+mn-cs"/>
      </a:defRPr>
    </a:lvl2pPr>
    <a:lvl3pPr marL="914305" algn="l" defTabSz="914305" rtl="0" eaLnBrk="1" latinLnBrk="0" hangingPunct="1">
      <a:defRPr sz="1200" kern="1200">
        <a:solidFill>
          <a:schemeClr val="tx1"/>
        </a:solidFill>
        <a:latin typeface="+mn-lt"/>
        <a:ea typeface="+mn-ea"/>
        <a:cs typeface="+mn-cs"/>
      </a:defRPr>
    </a:lvl3pPr>
    <a:lvl4pPr marL="1371457" algn="l" defTabSz="914305" rtl="0" eaLnBrk="1" latinLnBrk="0" hangingPunct="1">
      <a:defRPr sz="1200" kern="1200">
        <a:solidFill>
          <a:schemeClr val="tx1"/>
        </a:solidFill>
        <a:latin typeface="+mn-lt"/>
        <a:ea typeface="+mn-ea"/>
        <a:cs typeface="+mn-cs"/>
      </a:defRPr>
    </a:lvl4pPr>
    <a:lvl5pPr marL="1828610" algn="l" defTabSz="914305" rtl="0" eaLnBrk="1" latinLnBrk="0" hangingPunct="1">
      <a:defRPr sz="1200" kern="1200">
        <a:solidFill>
          <a:schemeClr val="tx1"/>
        </a:solidFill>
        <a:latin typeface="+mn-lt"/>
        <a:ea typeface="+mn-ea"/>
        <a:cs typeface="+mn-cs"/>
      </a:defRPr>
    </a:lvl5pPr>
    <a:lvl6pPr marL="2285763" algn="l" defTabSz="914305" rtl="0" eaLnBrk="1" latinLnBrk="0" hangingPunct="1">
      <a:defRPr sz="1200" kern="1200">
        <a:solidFill>
          <a:schemeClr val="tx1"/>
        </a:solidFill>
        <a:latin typeface="+mn-lt"/>
        <a:ea typeface="+mn-ea"/>
        <a:cs typeface="+mn-cs"/>
      </a:defRPr>
    </a:lvl6pPr>
    <a:lvl7pPr marL="2742916" algn="l" defTabSz="914305" rtl="0" eaLnBrk="1" latinLnBrk="0" hangingPunct="1">
      <a:defRPr sz="1200" kern="1200">
        <a:solidFill>
          <a:schemeClr val="tx1"/>
        </a:solidFill>
        <a:latin typeface="+mn-lt"/>
        <a:ea typeface="+mn-ea"/>
        <a:cs typeface="+mn-cs"/>
      </a:defRPr>
    </a:lvl7pPr>
    <a:lvl8pPr marL="3200068" algn="l" defTabSz="914305" rtl="0" eaLnBrk="1" latinLnBrk="0" hangingPunct="1">
      <a:defRPr sz="1200" kern="1200">
        <a:solidFill>
          <a:schemeClr val="tx1"/>
        </a:solidFill>
        <a:latin typeface="+mn-lt"/>
        <a:ea typeface="+mn-ea"/>
        <a:cs typeface="+mn-cs"/>
      </a:defRPr>
    </a:lvl8pPr>
    <a:lvl9pPr marL="3657221" algn="l" defTabSz="91430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2C2CB2A4-5DBD-44D5-A18E-E033BE28BEFC}" type="slidenum">
              <a:rPr lang="en-US" smtClean="0"/>
              <a:t>3</a:t>
            </a:fld>
            <a:endParaRPr lang="en-US"/>
          </a:p>
        </p:txBody>
      </p:sp>
    </p:spTree>
    <p:extLst>
      <p:ext uri="{BB962C8B-B14F-4D97-AF65-F5344CB8AC3E}">
        <p14:creationId xmlns:p14="http://schemas.microsoft.com/office/powerpoint/2010/main" val="3395657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9100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788700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426952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558047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2C2CB2A4-5DBD-44D5-A18E-E033BE28BEFC}" type="slidenum">
              <a:rPr lang="en-US" smtClean="0"/>
              <a:t>14</a:t>
            </a:fld>
            <a:endParaRPr lang="en-US"/>
          </a:p>
        </p:txBody>
      </p:sp>
    </p:spTree>
    <p:extLst>
      <p:ext uri="{BB962C8B-B14F-4D97-AF65-F5344CB8AC3E}">
        <p14:creationId xmlns:p14="http://schemas.microsoft.com/office/powerpoint/2010/main" val="3964122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2C2CB2A4-5DBD-44D5-A18E-E033BE28BEFC}" type="slidenum">
              <a:rPr lang="en-US" smtClean="0"/>
              <a:t>15</a:t>
            </a:fld>
            <a:endParaRPr lang="en-US"/>
          </a:p>
        </p:txBody>
      </p:sp>
    </p:spTree>
    <p:extLst>
      <p:ext uri="{BB962C8B-B14F-4D97-AF65-F5344CB8AC3E}">
        <p14:creationId xmlns:p14="http://schemas.microsoft.com/office/powerpoint/2010/main" val="715456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70091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8663"/>
            <a:ext cx="4800600" cy="360045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837197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5141358"/>
            <a:ext cx="1008844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extLst/>
          </a:lstStyle>
          <a:p>
            <a:pPr algn="ctr" eaLnBrk="1" latinLnBrk="0" hangingPunct="1"/>
            <a:endParaRPr kumimoji="0" lang="en-US"/>
          </a:p>
        </p:txBody>
      </p:sp>
      <p:sp>
        <p:nvSpPr>
          <p:cNvPr id="9" name="Title 8"/>
          <p:cNvSpPr>
            <a:spLocks noGrp="1"/>
          </p:cNvSpPr>
          <p:nvPr>
            <p:ph type="ctrTitle"/>
          </p:nvPr>
        </p:nvSpPr>
        <p:spPr>
          <a:xfrm>
            <a:off x="756047" y="1931918"/>
            <a:ext cx="8568531" cy="2016973"/>
          </a:xfrm>
        </p:spPr>
        <p:txBody>
          <a:bodyPr vert="horz" anchor="b">
            <a:normAutofit/>
            <a:scene3d>
              <a:camera prst="orthographicFront"/>
              <a:lightRig rig="soft" dir="t"/>
            </a:scene3d>
            <a:sp3d prstMaterial="softEdge">
              <a:bevelT w="25400" h="25400"/>
            </a:sp3d>
          </a:bodyPr>
          <a:lstStyle>
            <a:lvl1pPr algn="r">
              <a:defRPr sz="53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756047" y="3981128"/>
            <a:ext cx="8568531" cy="1322451"/>
          </a:xfrm>
        </p:spPr>
        <p:txBody>
          <a:bodyPr lIns="50397" rIns="50397"/>
          <a:lstStyle>
            <a:lvl1pPr marL="0" marR="70556" indent="0" algn="r">
              <a:buNone/>
              <a:defRPr>
                <a:solidFill>
                  <a:schemeClr val="tx2"/>
                </a:solidFill>
              </a:defRPr>
            </a:lvl1pPr>
            <a:lvl2pPr marL="503972" indent="0" algn="ctr">
              <a:buNone/>
            </a:lvl2pPr>
            <a:lvl3pPr marL="1007943" indent="0" algn="ctr">
              <a:buNone/>
            </a:lvl3pPr>
            <a:lvl4pPr marL="1511915" indent="0" algn="ctr">
              <a:buNone/>
            </a:lvl4pPr>
            <a:lvl5pPr marL="2015886" indent="0" algn="ctr">
              <a:buNone/>
            </a:lvl5pPr>
            <a:lvl6pPr marL="2519858" indent="0" algn="ctr">
              <a:buNone/>
            </a:lvl6pPr>
            <a:lvl7pPr marL="3023829" indent="0" algn="ctr">
              <a:buNone/>
            </a:lvl7pPr>
            <a:lvl8pPr marL="3527801" indent="0" algn="ctr">
              <a:buNone/>
            </a:lvl8pPr>
            <a:lvl9pPr marL="4031772" indent="0" algn="ctr">
              <a:buNone/>
            </a:lvl9pPr>
            <a:extLst/>
          </a:lstStyle>
          <a:p>
            <a:r>
              <a:rPr kumimoji="0" lang="en-US" smtClean="0"/>
              <a:t>Click to edit Master subtitle style</a:t>
            </a:r>
            <a:endParaRPr kumimoji="0" lang="en-US"/>
          </a:p>
        </p:txBody>
      </p:sp>
      <p:grpSp>
        <p:nvGrpSpPr>
          <p:cNvPr id="2" name="Group 1"/>
          <p:cNvGrpSpPr/>
          <p:nvPr/>
        </p:nvGrpSpPr>
        <p:grpSpPr>
          <a:xfrm>
            <a:off x="-4150" y="5459765"/>
            <a:ext cx="10084776" cy="2107723"/>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EAB0777-4C60-462E-A92C-CDAFD498799C}" type="datetimeFigureOut">
              <a:rPr lang="en-US" smtClean="0"/>
              <a:t>6/1/2020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9DE6EB8-52AB-45EA-A660-3E1EBFA7298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4031" y="1632891"/>
            <a:ext cx="9072563" cy="483483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EAB0777-4C60-462E-A92C-CDAFD498799C}" type="datetimeFigureOut">
              <a:rPr lang="en-US" smtClean="0"/>
              <a:t>6/1/2020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r>
              <a:rPr lang="en-US" smtClean="0"/>
              <a:t> </a:t>
            </a:r>
            <a:fld id="{8844AE87-D569-4D12-9F12-E39C14486BC9}" type="slidenum">
              <a:rPr lang="en-US" smtClean="0">
                <a:solidFill>
                  <a:schemeClr val="bg1"/>
                </a:solidFill>
              </a:rPr>
              <a:pPr/>
              <a:t>‹#›</a:t>
            </a:fld>
            <a:endParaRPr lang="en-US" dirty="0">
              <a:solidFill>
                <a:schemeClr val="bg1"/>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5463"/>
            <a:ext cx="10080625" cy="714375"/>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5049" y="302740"/>
            <a:ext cx="1959537" cy="6164983"/>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4031" y="302741"/>
            <a:ext cx="6972432" cy="616498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EAB0777-4C60-462E-A92C-CDAFD498799C}" type="datetimeFigureOut">
              <a:rPr lang="en-US" smtClean="0"/>
              <a:t>6/1/2020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92C7D5F-53A9-48F3-85C8-ED3BC7E3199D}" type="slidenum">
              <a:rPr lang="en-US" smtClean="0"/>
              <a:pPr/>
              <a:t>‹#›</a:t>
            </a:fld>
            <a:endParaRPr lang="en-US" dirty="0"/>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smtClean="0"/>
              <a:t> </a:t>
            </a:r>
            <a:endParaRPr lang="en-US" dirty="0"/>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smtClean="0"/>
              <a:t>Click to edit Master title style</a:t>
            </a:r>
            <a:endParaRPr lang="en-US" dirty="0"/>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91186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smtClean="0"/>
              <a:t> </a:t>
            </a:r>
            <a:endParaRPr lang="en-US" dirty="0"/>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smtClean="0"/>
              <a:t>Click to edit Master title style</a:t>
            </a:r>
            <a:endParaRPr lang="en-US" dirty="0"/>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91186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smtClean="0"/>
              <a:t> </a:t>
            </a:r>
            <a:endParaRPr lang="en-US" dirty="0"/>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smtClean="0"/>
              <a:t>Click to edit Master title style</a:t>
            </a:r>
            <a:endParaRPr lang="en-US" dirty="0"/>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91186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smtClean="0"/>
              <a:t> </a:t>
            </a:r>
            <a:endParaRPr lang="en-US" dirty="0"/>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smtClean="0"/>
              <a:t>Click to edit Master title style</a:t>
            </a:r>
            <a:endParaRPr lang="en-US" dirty="0"/>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91186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smtClean="0"/>
              <a:t> </a:t>
            </a:r>
            <a:endParaRPr lang="en-US" dirty="0"/>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smtClean="0"/>
              <a:t>Click to edit Master title style</a:t>
            </a:r>
            <a:endParaRPr lang="en-US" dirty="0"/>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91186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899804"/>
            <a:ext cx="10080625" cy="714375"/>
          </a:xfrm>
          <a:prstGeom prst="rect">
            <a:avLst/>
          </a:prstGeom>
        </p:spPr>
      </p:pic>
      <p:sp>
        <p:nvSpPr>
          <p:cNvPr id="4" name="Slide Number Placeholder 3"/>
          <p:cNvSpPr>
            <a:spLocks noGrp="1"/>
          </p:cNvSpPr>
          <p:nvPr>
            <p:ph type="sldNum" sz="quarter" idx="12"/>
          </p:nvPr>
        </p:nvSpPr>
        <p:spPr>
          <a:xfrm>
            <a:off x="7326312" y="7144757"/>
            <a:ext cx="2438400" cy="521280"/>
          </a:xfrm>
        </p:spPr>
        <p:txBody>
          <a:bodyPr/>
          <a:lstStyle>
            <a:lvl1pPr>
              <a:defRPr b="1">
                <a:solidFill>
                  <a:schemeClr val="bg1"/>
                </a:solidFill>
              </a:defRPr>
            </a:lvl1pPr>
          </a:lstStyle>
          <a:p>
            <a:fld id="{54E8E6B6-5530-47A9-B9B8-3C7DFF5C1929}" type="slidenum">
              <a:rPr lang="en-US" smtClean="0"/>
              <a:pPr/>
              <a:t>‹#›</a:t>
            </a:fld>
            <a:r>
              <a:rPr lang="en-US" dirty="0" smtClean="0"/>
              <a:t> </a:t>
            </a:r>
            <a:endParaRPr lang="en-US" dirty="0"/>
          </a:p>
        </p:txBody>
      </p:sp>
      <p:sp>
        <p:nvSpPr>
          <p:cNvPr id="8" name="Title 1"/>
          <p:cNvSpPr>
            <a:spLocks noGrp="1"/>
          </p:cNvSpPr>
          <p:nvPr>
            <p:ph type="title"/>
          </p:nvPr>
        </p:nvSpPr>
        <p:spPr>
          <a:xfrm>
            <a:off x="540672" y="122237"/>
            <a:ext cx="9071640" cy="978840"/>
          </a:xfrm>
        </p:spPr>
        <p:txBody>
          <a:bodyPr/>
          <a:lstStyle>
            <a:lvl1pPr>
              <a:buNone/>
              <a:defRPr/>
            </a:lvl1pPr>
          </a:lstStyle>
          <a:p>
            <a:r>
              <a:rPr lang="en-US" dirty="0" smtClean="0"/>
              <a:t>Click to edit Master title style</a:t>
            </a:r>
            <a:endParaRPr lang="en-US" dirty="0"/>
          </a:p>
        </p:txBody>
      </p:sp>
      <p:sp>
        <p:nvSpPr>
          <p:cNvPr id="12" name="Vertical Text Placeholder 2"/>
          <p:cNvSpPr>
            <a:spLocks noGrp="1"/>
          </p:cNvSpPr>
          <p:nvPr>
            <p:ph type="body" orient="vert" idx="1"/>
          </p:nvPr>
        </p:nvSpPr>
        <p:spPr>
          <a:xfrm>
            <a:off x="503999" y="1371599"/>
            <a:ext cx="9071640" cy="5386680"/>
          </a:xfrm>
        </p:spPr>
        <p:txBody>
          <a:bodyPr vert="horz"/>
          <a:lstStyle>
            <a:lvl1pPr marL="565200" indent="-457200">
              <a:spcAft>
                <a:spcPts val="0"/>
              </a:spcAft>
              <a:buFont typeface="Arial" pitchFamily="34" charset="0"/>
              <a:buChar char="•"/>
              <a:defRPr/>
            </a:lvl1pPr>
            <a:lvl2pPr marL="997200" indent="-457200">
              <a:spcAft>
                <a:spcPts val="0"/>
              </a:spcAft>
              <a:buFont typeface="Arial" pitchFamily="34" charset="0"/>
              <a:buChar char="•"/>
              <a:defRPr/>
            </a:lvl2pPr>
            <a:lvl3pPr>
              <a:spcAft>
                <a:spcPts val="0"/>
              </a:spcAft>
              <a:buFont typeface="Arial" pitchFamily="34" charset="0"/>
              <a:buChar char="•"/>
              <a:defRPr/>
            </a:lvl3pPr>
            <a:lvl4pPr>
              <a:spcAft>
                <a:spcPts val="0"/>
              </a:spcAft>
              <a:buFont typeface="Arial" pitchFamily="34" charset="0"/>
              <a:buChar char="•"/>
              <a:defRPr/>
            </a:lvl4pPr>
            <a:lvl5pPr>
              <a:spcAft>
                <a:spcPts val="0"/>
              </a:spcAft>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91186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99804"/>
            <a:ext cx="10080625" cy="714375"/>
          </a:xfrm>
          <a:prstGeom prst="rect">
            <a:avLst/>
          </a:prstGeom>
        </p:spPr>
      </p:pic>
      <p:sp>
        <p:nvSpPr>
          <p:cNvPr id="4" name="Slide Number Placeholder 3"/>
          <p:cNvSpPr>
            <a:spLocks noGrp="1"/>
          </p:cNvSpPr>
          <p:nvPr>
            <p:ph type="sldNum" sz="quarter" idx="12"/>
          </p:nvPr>
        </p:nvSpPr>
        <p:spPr>
          <a:xfrm>
            <a:off x="7326313" y="7144757"/>
            <a:ext cx="2438400" cy="521280"/>
          </a:xfrm>
        </p:spPr>
        <p:txBody>
          <a:bodyPr/>
          <a:lstStyle>
            <a:lvl1pPr>
              <a:defRPr b="1">
                <a:solidFill>
                  <a:schemeClr val="bg1"/>
                </a:solidFill>
              </a:defRPr>
            </a:lvl1pPr>
          </a:lstStyle>
          <a:p>
            <a:fld id="{54E8E6B6-5530-47A9-B9B8-3C7DFF5C1929}" type="slidenum">
              <a:rPr lang="en-US" smtClean="0"/>
              <a:pPr/>
              <a:t>‹#›</a:t>
            </a:fld>
            <a:r>
              <a:rPr lang="en-US" dirty="0" smtClean="0"/>
              <a:t> </a:t>
            </a:r>
            <a:endParaRPr lang="en-US" dirty="0"/>
          </a:p>
        </p:txBody>
      </p:sp>
      <p:sp>
        <p:nvSpPr>
          <p:cNvPr id="12" name="Vertical Text Placeholder 2"/>
          <p:cNvSpPr>
            <a:spLocks noGrp="1"/>
          </p:cNvSpPr>
          <p:nvPr>
            <p:ph type="body" orient="vert" idx="1"/>
          </p:nvPr>
        </p:nvSpPr>
        <p:spPr>
          <a:xfrm>
            <a:off x="504000" y="1371599"/>
            <a:ext cx="9071640" cy="5386680"/>
          </a:xfrm>
          <a:prstGeom prst="rect">
            <a:avLst/>
          </a:prstGeom>
        </p:spPr>
        <p:txBody>
          <a:bodyPr vert="horz" lIns="91430" tIns="45716" rIns="91430" bIns="45716"/>
          <a:lstStyle>
            <a:lvl1pPr marL="565141" indent="-457152">
              <a:buFont typeface="Arial" pitchFamily="34" charset="0"/>
              <a:buChar char="•"/>
              <a:defRPr/>
            </a:lvl1pPr>
            <a:lvl2pPr marL="997096" indent="-457152">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txBox="1">
            <a:spLocks/>
          </p:cNvSpPr>
          <p:nvPr userDrawn="1"/>
        </p:nvSpPr>
        <p:spPr>
          <a:xfrm>
            <a:off x="540672" y="210197"/>
            <a:ext cx="9071640" cy="978840"/>
          </a:xfrm>
          <a:prstGeom prst="rect">
            <a:avLst/>
          </a:prstGeom>
        </p:spPr>
        <p:txBody>
          <a:bodyPr lIns="91430" tIns="45716" rIns="91430" bIns="45716"/>
          <a:lstStyle>
            <a:lvl1pPr marL="0" indent="0" algn="ctr" rtl="0" eaLnBrk="1" hangingPunct="1">
              <a:buFontTx/>
              <a:buNone/>
              <a:tabLst/>
              <a:defRPr lang="en-US" sz="4400" b="0" i="0" u="none" strike="noStrike" kern="1200">
                <a:ln>
                  <a:noFill/>
                </a:ln>
                <a:latin typeface="Arimo" pitchFamily="18"/>
              </a:defRPr>
            </a:lvl1pPr>
          </a:lstStyle>
          <a:p>
            <a:r>
              <a:rPr lang="en-US" dirty="0" smtClean="0">
                <a:solidFill>
                  <a:sysClr val="windowText" lastClr="000000"/>
                </a:solidFill>
              </a:rPr>
              <a:t>Click to edit Master title style</a:t>
            </a:r>
            <a:endParaRPr lang="en-US" dirty="0">
              <a:solidFill>
                <a:sysClr val="windowText" lastClr="000000"/>
              </a:solidFill>
            </a:endParaRPr>
          </a:p>
        </p:txBody>
      </p:sp>
    </p:spTree>
    <p:extLst>
      <p:ext uri="{BB962C8B-B14F-4D97-AF65-F5344CB8AC3E}">
        <p14:creationId xmlns:p14="http://schemas.microsoft.com/office/powerpoint/2010/main" val="791221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99804"/>
            <a:ext cx="10080625" cy="714375"/>
          </a:xfrm>
          <a:prstGeom prst="rect">
            <a:avLst/>
          </a:prstGeom>
        </p:spPr>
      </p:pic>
      <p:sp>
        <p:nvSpPr>
          <p:cNvPr id="4" name="Slide Number Placeholder 3"/>
          <p:cNvSpPr>
            <a:spLocks noGrp="1"/>
          </p:cNvSpPr>
          <p:nvPr>
            <p:ph type="sldNum" sz="quarter" idx="12"/>
          </p:nvPr>
        </p:nvSpPr>
        <p:spPr>
          <a:xfrm>
            <a:off x="7326313" y="7144757"/>
            <a:ext cx="2438400" cy="521280"/>
          </a:xfrm>
        </p:spPr>
        <p:txBody>
          <a:bodyPr/>
          <a:lstStyle>
            <a:lvl1pPr>
              <a:defRPr b="1">
                <a:solidFill>
                  <a:schemeClr val="bg1"/>
                </a:solidFill>
              </a:defRPr>
            </a:lvl1pPr>
          </a:lstStyle>
          <a:p>
            <a:fld id="{54E8E6B6-5530-47A9-B9B8-3C7DFF5C1929}" type="slidenum">
              <a:rPr lang="en-US" smtClean="0"/>
              <a:pPr/>
              <a:t>‹#›</a:t>
            </a:fld>
            <a:r>
              <a:rPr lang="en-US" dirty="0" smtClean="0"/>
              <a:t> </a:t>
            </a:r>
            <a:endParaRPr lang="en-US" dirty="0"/>
          </a:p>
        </p:txBody>
      </p:sp>
      <p:sp>
        <p:nvSpPr>
          <p:cNvPr id="6" name="Vertical Text Placeholder 2"/>
          <p:cNvSpPr>
            <a:spLocks noGrp="1"/>
          </p:cNvSpPr>
          <p:nvPr>
            <p:ph type="body" orient="vert" idx="1"/>
          </p:nvPr>
        </p:nvSpPr>
        <p:spPr>
          <a:xfrm>
            <a:off x="504000" y="1371599"/>
            <a:ext cx="9071640" cy="5386680"/>
          </a:xfrm>
          <a:prstGeom prst="rect">
            <a:avLst/>
          </a:prstGeom>
        </p:spPr>
        <p:txBody>
          <a:bodyPr vert="horz" lIns="91430" tIns="45716" rIns="91430" bIns="45716"/>
          <a:lstStyle>
            <a:lvl1pPr marL="565141" indent="-457152">
              <a:buFont typeface="Arial" pitchFamily="34" charset="0"/>
              <a:buChar char="•"/>
              <a:defRPr/>
            </a:lvl1pPr>
            <a:lvl2pPr marL="997096" indent="-457152">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a:t>
            </a:r>
            <a:r>
              <a:rPr lang="en-US" dirty="0" err="1" smtClean="0"/>
              <a:t>levelaa</a:t>
            </a:r>
            <a:endParaRPr lang="en-US" dirty="0"/>
          </a:p>
        </p:txBody>
      </p:sp>
      <p:sp>
        <p:nvSpPr>
          <p:cNvPr id="8" name="Title 1"/>
          <p:cNvSpPr txBox="1">
            <a:spLocks/>
          </p:cNvSpPr>
          <p:nvPr userDrawn="1"/>
        </p:nvSpPr>
        <p:spPr>
          <a:xfrm>
            <a:off x="540672" y="210197"/>
            <a:ext cx="9071640" cy="978840"/>
          </a:xfrm>
          <a:prstGeom prst="rect">
            <a:avLst/>
          </a:prstGeom>
        </p:spPr>
        <p:txBody>
          <a:bodyPr lIns="91430" tIns="45716" rIns="91430" bIns="45716"/>
          <a:lstStyle>
            <a:lvl1pPr marL="0" indent="0" algn="ctr" rtl="0" eaLnBrk="1" hangingPunct="1">
              <a:buFontTx/>
              <a:buNone/>
              <a:tabLst/>
              <a:defRPr lang="en-US" sz="4400" b="0" i="0" u="none" strike="noStrike" kern="1200">
                <a:ln>
                  <a:noFill/>
                </a:ln>
                <a:latin typeface="Arimo" pitchFamily="18"/>
              </a:defRPr>
            </a:lvl1pPr>
          </a:lstStyle>
          <a:p>
            <a:r>
              <a:rPr lang="en-US" dirty="0" smtClean="0">
                <a:solidFill>
                  <a:sysClr val="windowText" lastClr="000000"/>
                </a:solidFill>
              </a:rPr>
              <a:t>Click to edit Master title style</a:t>
            </a:r>
            <a:endParaRPr lang="en-US" dirty="0">
              <a:solidFill>
                <a:sysClr val="windowText" lastClr="000000"/>
              </a:solidFill>
            </a:endParaRPr>
          </a:p>
        </p:txBody>
      </p:sp>
    </p:spTree>
    <p:extLst>
      <p:ext uri="{BB962C8B-B14F-4D97-AF65-F5344CB8AC3E}">
        <p14:creationId xmlns:p14="http://schemas.microsoft.com/office/powerpoint/2010/main" val="1158105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extLst/>
          </a:lstStyle>
          <a:p>
            <a:fld id="{473D2A60-882E-4231-AC9C-66F263BE9CBE}" type="datetime1">
              <a:rPr lang="en-US" smtClean="0"/>
              <a:t>6/1/2020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96370" y="1168136"/>
            <a:ext cx="8568531" cy="2015913"/>
          </a:xfrm>
        </p:spPr>
        <p:txBody>
          <a:bodyPr vert="horz" anchor="b">
            <a:normAutofit/>
            <a:scene3d>
              <a:camera prst="orthographicFront"/>
              <a:lightRig rig="soft" dir="t"/>
            </a:scene3d>
            <a:sp3d prstMaterial="softEdge">
              <a:bevelT w="25400" h="25400"/>
            </a:sp3d>
          </a:bodyPr>
          <a:lstStyle>
            <a:lvl1pPr algn="r">
              <a:buNone/>
              <a:defRPr sz="53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324518" y="3231669"/>
            <a:ext cx="5040313" cy="1603745"/>
          </a:xfrm>
        </p:spPr>
        <p:txBody>
          <a:bodyPr lIns="100794" rIns="100794" anchor="t"/>
          <a:lstStyle>
            <a:lvl1pPr marL="0" indent="0" algn="l">
              <a:buNone/>
              <a:defRPr sz="2500">
                <a:solidFill>
                  <a:schemeClr val="tx1"/>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EAB0777-4C60-462E-A92C-CDAFD498799C}" type="datetimeFigureOut">
              <a:rPr lang="en-US" smtClean="0"/>
              <a:t>6/1/2020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92C7D5F-53A9-48F3-85C8-ED3BC7E3199D}" type="slidenum">
              <a:rPr lang="en-US" smtClean="0"/>
              <a:pPr/>
              <a:t>‹#›</a:t>
            </a:fld>
            <a:endParaRPr lang="en-US" dirty="0"/>
          </a:p>
        </p:txBody>
      </p:sp>
      <p:sp>
        <p:nvSpPr>
          <p:cNvPr id="7" name="Chevron 6"/>
          <p:cNvSpPr/>
          <p:nvPr/>
        </p:nvSpPr>
        <p:spPr>
          <a:xfrm>
            <a:off x="4009187" y="3312976"/>
            <a:ext cx="2016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extLst/>
          </a:lstStyle>
          <a:p>
            <a:pPr algn="l" eaLnBrk="1" latinLnBrk="0" hangingPunct="1"/>
            <a:endParaRPr kumimoji="0" lang="en-US"/>
          </a:p>
        </p:txBody>
      </p:sp>
      <p:sp>
        <p:nvSpPr>
          <p:cNvPr id="8" name="Chevron 7"/>
          <p:cNvSpPr/>
          <p:nvPr/>
        </p:nvSpPr>
        <p:spPr>
          <a:xfrm>
            <a:off x="3803676" y="3312976"/>
            <a:ext cx="2016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04031" y="1632890"/>
            <a:ext cx="4452276" cy="4989036"/>
          </a:xfrm>
        </p:spPr>
        <p:txBody>
          <a:bodyPr/>
          <a:lstStyle>
            <a:lvl1pPr>
              <a:defRPr sz="3100"/>
            </a:lvl1pPr>
            <a:lvl2pPr>
              <a:defRPr sz="2600"/>
            </a:lvl2pPr>
            <a:lvl3pPr>
              <a:defRPr sz="22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124318" y="1632890"/>
            <a:ext cx="4452276" cy="4989036"/>
          </a:xfrm>
        </p:spPr>
        <p:txBody>
          <a:bodyPr/>
          <a:lstStyle>
            <a:lvl1pPr>
              <a:defRPr sz="3100"/>
            </a:lvl1pPr>
            <a:lvl2pPr>
              <a:defRPr sz="2600"/>
            </a:lvl2pPr>
            <a:lvl3pPr>
              <a:defRPr sz="22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EAB0777-4C60-462E-A92C-CDAFD498799C}" type="datetimeFigureOut">
              <a:rPr lang="en-US" smtClean="0"/>
              <a:t>6/1/2020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6751073-B34E-4C94-862B-02C489F6D5B3}"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99804"/>
            <a:ext cx="10080625" cy="71437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4031" y="300987"/>
            <a:ext cx="9072563" cy="1259946"/>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04031" y="5963744"/>
            <a:ext cx="4454027" cy="839964"/>
          </a:xfrm>
          <a:solidFill>
            <a:schemeClr val="accent1"/>
          </a:solidFill>
          <a:ln w="9652">
            <a:solidFill>
              <a:schemeClr val="accent1"/>
            </a:solidFill>
            <a:miter lim="800000"/>
          </a:ln>
        </p:spPr>
        <p:txBody>
          <a:bodyPr lIns="201589" anchor="ctr"/>
          <a:lstStyle>
            <a:lvl1pPr marL="0" indent="0">
              <a:buNone/>
              <a:defRPr sz="2600" b="0">
                <a:solidFill>
                  <a:schemeClr val="bg1"/>
                </a:solidFill>
              </a:defRPr>
            </a:lvl1pPr>
            <a:lvl2pPr>
              <a:buNone/>
              <a:defRPr sz="2200" b="1"/>
            </a:lvl2pPr>
            <a:lvl3pPr>
              <a:buNone/>
              <a:defRPr sz="2000" b="1"/>
            </a:lvl3pPr>
            <a:lvl4pPr>
              <a:buNone/>
              <a:defRPr sz="1800" b="1"/>
            </a:lvl4pPr>
            <a:lvl5pPr>
              <a:buNone/>
              <a:defRPr sz="18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120819" y="5963744"/>
            <a:ext cx="4455776" cy="839964"/>
          </a:xfrm>
          <a:solidFill>
            <a:schemeClr val="accent1"/>
          </a:solidFill>
          <a:ln w="9652">
            <a:solidFill>
              <a:schemeClr val="accent1"/>
            </a:solidFill>
            <a:miter lim="800000"/>
          </a:ln>
        </p:spPr>
        <p:txBody>
          <a:bodyPr lIns="201589" anchor="ctr"/>
          <a:lstStyle>
            <a:lvl1pPr marL="0" indent="0">
              <a:buNone/>
              <a:defRPr sz="2600" b="0">
                <a:solidFill>
                  <a:schemeClr val="bg1"/>
                </a:solidFill>
              </a:defRPr>
            </a:lvl1pPr>
            <a:lvl2pPr>
              <a:buNone/>
              <a:defRPr sz="2200" b="1"/>
            </a:lvl2pPr>
            <a:lvl3pPr>
              <a:buNone/>
              <a:defRPr sz="2000" b="1"/>
            </a:lvl3pPr>
            <a:lvl4pPr>
              <a:buNone/>
              <a:defRPr sz="1800" b="1"/>
            </a:lvl4pPr>
            <a:lvl5pPr>
              <a:buNone/>
              <a:defRPr sz="18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4031" y="1592067"/>
            <a:ext cx="4454027" cy="4345064"/>
          </a:xfrm>
          <a:ln>
            <a:noFill/>
            <a:prstDash val="sysDash"/>
            <a:miter lim="800000"/>
          </a:ln>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120818" y="1592067"/>
            <a:ext cx="4455776" cy="4345064"/>
          </a:xfrm>
          <a:ln>
            <a:noFill/>
            <a:prstDash val="sysDash"/>
            <a:miter lim="800000"/>
          </a:ln>
        </p:spPr>
        <p:txBody>
          <a:bodyPr/>
          <a:lstStyle>
            <a:lvl1pPr>
              <a:spcBef>
                <a:spcPts val="0"/>
              </a:spcBef>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EAB0777-4C60-462E-A92C-CDAFD498799C}" type="datetimeFigureOut">
              <a:rPr lang="en-US" smtClean="0"/>
              <a:t>6/1/2020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92C7D5F-53A9-48F3-85C8-ED3BC7E3199D}"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EAB0777-4C60-462E-A92C-CDAFD498799C}" type="datetimeFigureOut">
              <a:rPr lang="en-US" smtClean="0"/>
              <a:t>6/1/2020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92C7D5F-53A9-48F3-85C8-ED3BC7E3199D}"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EAB0777-4C60-462E-A92C-CDAFD498799C}" type="datetimeFigureOut">
              <a:rPr lang="en-US" smtClean="0"/>
              <a:t>6/1/2020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92C7D5F-53A9-48F3-85C8-ED3BC7E3199D}" type="slidenum">
              <a:rPr lang="en-US" smtClean="0"/>
              <a:pPr/>
              <a:t>‹#›</a:t>
            </a:fld>
            <a:endParaRPr lang="en-US" dirty="0"/>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08063" y="5375769"/>
            <a:ext cx="8248138" cy="503978"/>
          </a:xfrm>
        </p:spPr>
        <p:txBody>
          <a:bodyPr vert="horz" anchor="t">
            <a:noAutofit/>
            <a:sp3d prstMaterial="softEdge">
              <a:bevelT w="0" h="0"/>
            </a:sp3d>
          </a:bodyPr>
          <a:lstStyle>
            <a:lvl1pPr algn="r">
              <a:buNone/>
              <a:defRPr sz="28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872302" y="5903008"/>
            <a:ext cx="4381712" cy="1007957"/>
          </a:xfrm>
        </p:spPr>
        <p:txBody>
          <a:bodyPr/>
          <a:lstStyle>
            <a:lvl1pPr marL="0" indent="0" algn="r">
              <a:buNone/>
              <a:defRPr sz="1800"/>
            </a:lvl1pPr>
            <a:lvl2pPr>
              <a:buNone/>
              <a:defRPr sz="1300"/>
            </a:lvl2pPr>
            <a:lvl3pPr>
              <a:buNone/>
              <a:defRPr sz="1100"/>
            </a:lvl3pPr>
            <a:lvl4pPr>
              <a:buNone/>
              <a:defRPr sz="1000"/>
            </a:lvl4pPr>
            <a:lvl5pPr>
              <a:buNone/>
              <a:defRPr sz="10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008063" y="302387"/>
            <a:ext cx="8245951" cy="5039783"/>
          </a:xfrm>
        </p:spPr>
        <p:txBody>
          <a:bodyPr/>
          <a:lstStyle>
            <a:lvl1pPr>
              <a:defRPr sz="3500"/>
            </a:lvl1pPr>
            <a:lvl2pPr>
              <a:defRPr sz="3100"/>
            </a:lvl2pPr>
            <a:lvl3pPr>
              <a:defRPr sz="2600"/>
            </a:lvl3pPr>
            <a:lvl4pPr>
              <a:defRPr sz="2200"/>
            </a:lvl4pPr>
            <a:lvl5pPr>
              <a:defRPr sz="2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7416086" y="7063571"/>
            <a:ext cx="2116931" cy="403183"/>
          </a:xfrm>
        </p:spPr>
        <p:txBody>
          <a:bodyPr/>
          <a:lstStyle>
            <a:extLst/>
          </a:lstStyle>
          <a:p>
            <a:fld id="{0EAB0777-4C60-462E-A92C-CDAFD498799C}" type="datetimeFigureOut">
              <a:rPr lang="en-US" smtClean="0"/>
              <a:t>6/1/2020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92C7D5F-53A9-48F3-85C8-ED3BC7E3199D}"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8129" y="6000343"/>
            <a:ext cx="7896490" cy="714556"/>
          </a:xfrm>
          <a:noFill/>
        </p:spPr>
        <p:txBody>
          <a:bodyPr lIns="100794" tIns="0" rIns="100794" anchor="t"/>
          <a:lstStyle>
            <a:lvl1pPr marL="0" marR="20159" indent="0" algn="r">
              <a:buNone/>
              <a:defRPr sz="1500"/>
            </a:lvl1pPr>
            <a:lvl2pPr>
              <a:defRPr sz="1300"/>
            </a:lvl2pPr>
            <a:lvl3pPr>
              <a:defRPr sz="1100"/>
            </a:lvl3pPr>
            <a:lvl4pPr>
              <a:defRPr sz="1000"/>
            </a:lvl4pPr>
            <a:lvl5pPr>
              <a:defRPr sz="10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52016" y="209405"/>
            <a:ext cx="9576594" cy="4838192"/>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5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EAB0777-4C60-462E-A92C-CDAFD498799C}" type="datetimeFigureOut">
              <a:rPr lang="en-US" smtClean="0"/>
              <a:t>6/1/2020</a:t>
            </a:fld>
            <a:endParaRPr lang="en-US"/>
          </a:p>
        </p:txBody>
      </p:sp>
      <p:sp>
        <p:nvSpPr>
          <p:cNvPr id="6" name="Footer Placeholder 5"/>
          <p:cNvSpPr>
            <a:spLocks noGrp="1"/>
          </p:cNvSpPr>
          <p:nvPr>
            <p:ph type="ftr" sz="quarter" idx="11"/>
          </p:nvPr>
        </p:nvSpPr>
        <p:spPr>
          <a:xfrm>
            <a:off x="4828726" y="7063572"/>
            <a:ext cx="2591463" cy="402483"/>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31B8F99-A46C-4D9F-AC6A-DB581B240071}" type="slidenum">
              <a:rPr lang="en-US" smtClean="0"/>
              <a:pPr/>
              <a:t>‹#›</a:t>
            </a:fld>
            <a:endParaRPr lang="en-US" dirty="0"/>
          </a:p>
        </p:txBody>
      </p:sp>
      <p:sp>
        <p:nvSpPr>
          <p:cNvPr id="2" name="Title 1"/>
          <p:cNvSpPr>
            <a:spLocks noGrp="1"/>
          </p:cNvSpPr>
          <p:nvPr>
            <p:ph type="title"/>
          </p:nvPr>
        </p:nvSpPr>
        <p:spPr>
          <a:xfrm>
            <a:off x="252016" y="5362896"/>
            <a:ext cx="8902603" cy="620242"/>
          </a:xfrm>
          <a:noFill/>
        </p:spPr>
        <p:txBody>
          <a:bodyPr anchor="t">
            <a:sp3d prstMaterial="softEdge"/>
          </a:bodyPr>
          <a:lstStyle>
            <a:lvl1pPr marR="0" algn="r">
              <a:buNone/>
              <a:defRPr sz="33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550414" y="6553191"/>
            <a:ext cx="5446695" cy="101531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0794" tIns="50397" rIns="100794" bIns="50397" anchor="t" compatLnSpc="1"/>
          <a:lstStyle>
            <a:extLst/>
          </a:lstStyle>
          <a:p>
            <a:endParaRPr kumimoji="0" lang="en-US"/>
          </a:p>
        </p:txBody>
      </p:sp>
      <p:sp>
        <p:nvSpPr>
          <p:cNvPr id="9" name="Freeform 8"/>
          <p:cNvSpPr>
            <a:spLocks/>
          </p:cNvSpPr>
          <p:nvPr/>
        </p:nvSpPr>
        <p:spPr bwMode="auto">
          <a:xfrm>
            <a:off x="535470" y="6546660"/>
            <a:ext cx="4068466" cy="102895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0794" tIns="50397" rIns="100794" bIns="50397" anchor="t" compatLnSpc="1"/>
          <a:lstStyle>
            <a:extLst/>
          </a:lstStyle>
          <a:p>
            <a:endParaRPr kumimoji="0" lang="en-US"/>
          </a:p>
        </p:txBody>
      </p:sp>
      <p:sp>
        <p:nvSpPr>
          <p:cNvPr id="10" name="Right Triangle 9"/>
          <p:cNvSpPr>
            <a:spLocks/>
          </p:cNvSpPr>
          <p:nvPr/>
        </p:nvSpPr>
        <p:spPr bwMode="auto">
          <a:xfrm>
            <a:off x="-6661" y="6383784"/>
            <a:ext cx="3750815" cy="1191457"/>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0794" tIns="50397" rIns="100794" bIns="50397" anchor="ctr" compatLnSpc="1"/>
          <a:lstStyle>
            <a:extLst/>
          </a:lstStyle>
          <a:p>
            <a:pPr algn="ctr" eaLnBrk="1" latinLnBrk="0" hangingPunct="1"/>
            <a:endParaRPr kumimoji="0" lang="en-US"/>
          </a:p>
        </p:txBody>
      </p:sp>
      <p:cxnSp>
        <p:nvCxnSpPr>
          <p:cNvPr id="11" name="Straight Connector 10"/>
          <p:cNvCxnSpPr/>
          <p:nvPr/>
        </p:nvCxnSpPr>
        <p:spPr>
          <a:xfrm>
            <a:off x="-10183" y="6379910"/>
            <a:ext cx="3754337" cy="1195331"/>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9551582" y="5498831"/>
            <a:ext cx="2016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extLst/>
          </a:lstStyle>
          <a:p>
            <a:pPr algn="l" eaLnBrk="1" latinLnBrk="0" hangingPunct="1"/>
            <a:endParaRPr kumimoji="0" lang="en-US"/>
          </a:p>
        </p:txBody>
      </p:sp>
      <p:sp>
        <p:nvSpPr>
          <p:cNvPr id="13" name="Chevron 12"/>
          <p:cNvSpPr/>
          <p:nvPr/>
        </p:nvSpPr>
        <p:spPr>
          <a:xfrm>
            <a:off x="9346071" y="5498831"/>
            <a:ext cx="201613" cy="251989"/>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extLst/>
          </a:lstStyle>
          <a:p>
            <a:pPr algn="l" eaLnBrk="1" latinLnBrk="0" hangingPunct="1"/>
            <a:endParaRPr kumimoji="0" lang="en-US"/>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799263"/>
            <a:ext cx="10080625" cy="71437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50414" y="6553191"/>
            <a:ext cx="5446695" cy="101531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0794" tIns="50397" rIns="100794" bIns="50397" anchor="t" compatLnSpc="1"/>
          <a:lstStyle>
            <a:extLst/>
          </a:lstStyle>
          <a:p>
            <a:endParaRPr kumimoji="0" lang="en-US"/>
          </a:p>
        </p:txBody>
      </p:sp>
      <p:sp>
        <p:nvSpPr>
          <p:cNvPr id="12" name="Freeform 11"/>
          <p:cNvSpPr>
            <a:spLocks/>
          </p:cNvSpPr>
          <p:nvPr/>
        </p:nvSpPr>
        <p:spPr bwMode="auto">
          <a:xfrm>
            <a:off x="535470" y="6546660"/>
            <a:ext cx="4068466" cy="102895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0794" tIns="50397" rIns="100794" bIns="50397" anchor="t" compatLnSpc="1"/>
          <a:lstStyle>
            <a:extLst/>
          </a:lstStyle>
          <a:p>
            <a:endParaRPr kumimoji="0" lang="en-US"/>
          </a:p>
        </p:txBody>
      </p:sp>
      <p:sp>
        <p:nvSpPr>
          <p:cNvPr id="14" name="Right Triangle 13"/>
          <p:cNvSpPr>
            <a:spLocks/>
          </p:cNvSpPr>
          <p:nvPr/>
        </p:nvSpPr>
        <p:spPr bwMode="auto">
          <a:xfrm>
            <a:off x="-6661" y="6383784"/>
            <a:ext cx="3750815" cy="1191457"/>
          </a:xfrm>
          <a:prstGeom prst="rtTriangle">
            <a:avLst/>
          </a:prstGeom>
          <a:blipFill>
            <a:blip r:embed="rId21">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0794" tIns="50397" rIns="100794" bIns="50397" anchor="ctr" compatLnSpc="1"/>
          <a:lstStyle>
            <a:extLst/>
          </a:lstStyle>
          <a:p>
            <a:pPr algn="ctr" eaLnBrk="1" latinLnBrk="0" hangingPunct="1"/>
            <a:endParaRPr kumimoji="0" lang="en-US"/>
          </a:p>
        </p:txBody>
      </p:sp>
      <p:cxnSp>
        <p:nvCxnSpPr>
          <p:cNvPr id="15" name="Straight Connector 14"/>
          <p:cNvCxnSpPr/>
          <p:nvPr/>
        </p:nvCxnSpPr>
        <p:spPr>
          <a:xfrm>
            <a:off x="-10183" y="6379910"/>
            <a:ext cx="3754337" cy="1195331"/>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504031" y="302737"/>
            <a:ext cx="9072563" cy="1259946"/>
          </a:xfrm>
          <a:prstGeom prst="rect">
            <a:avLst/>
          </a:prstGeom>
        </p:spPr>
        <p:txBody>
          <a:bodyPr vert="horz" lIns="100794" tIns="50397" rIns="100794" bIns="50397"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504031" y="1632890"/>
            <a:ext cx="9072563" cy="4989036"/>
          </a:xfrm>
          <a:prstGeom prst="rect">
            <a:avLst/>
          </a:prstGeom>
        </p:spPr>
        <p:txBody>
          <a:bodyPr vert="horz" lIns="100794" tIns="50397" rIns="100794" bIns="50397">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7416086" y="7063571"/>
            <a:ext cx="2116931" cy="403183"/>
          </a:xfrm>
          <a:prstGeom prst="rect">
            <a:avLst/>
          </a:prstGeom>
        </p:spPr>
        <p:txBody>
          <a:bodyPr vert="horz" lIns="100794" tIns="50397" rIns="100794" bIns="50397" anchor="b"/>
          <a:lstStyle>
            <a:lvl1pPr algn="l" eaLnBrk="1" latinLnBrk="0" hangingPunct="1">
              <a:defRPr kumimoji="0" sz="1100">
                <a:solidFill>
                  <a:schemeClr val="tx1"/>
                </a:solidFill>
              </a:defRPr>
            </a:lvl1pPr>
            <a:extLst/>
          </a:lstStyle>
          <a:p>
            <a:fld id="{0EAB0777-4C60-462E-A92C-CDAFD498799C}" type="datetimeFigureOut">
              <a:rPr lang="en-US" smtClean="0"/>
              <a:t>6/1/2020</a:t>
            </a:fld>
            <a:endParaRPr lang="en-US"/>
          </a:p>
        </p:txBody>
      </p:sp>
      <p:sp>
        <p:nvSpPr>
          <p:cNvPr id="22" name="Footer Placeholder 21"/>
          <p:cNvSpPr>
            <a:spLocks noGrp="1"/>
          </p:cNvSpPr>
          <p:nvPr>
            <p:ph type="ftr" sz="quarter" idx="3"/>
          </p:nvPr>
        </p:nvSpPr>
        <p:spPr>
          <a:xfrm>
            <a:off x="4828726" y="7063572"/>
            <a:ext cx="2591463" cy="402483"/>
          </a:xfrm>
          <a:prstGeom prst="rect">
            <a:avLst/>
          </a:prstGeom>
        </p:spPr>
        <p:txBody>
          <a:bodyPr vert="horz" lIns="100794" tIns="50397" rIns="100794" bIns="50397" anchor="b"/>
          <a:lstStyle>
            <a:lvl1pPr algn="r" eaLnBrk="1" latinLnBrk="0" hangingPunct="1">
              <a:defRPr kumimoji="0" sz="1100">
                <a:solidFill>
                  <a:schemeClr val="tx1"/>
                </a:solidFill>
              </a:defRPr>
            </a:lvl1pPr>
            <a:extLst/>
          </a:lstStyle>
          <a:p>
            <a:endParaRPr lang="en-US"/>
          </a:p>
        </p:txBody>
      </p:sp>
      <p:sp>
        <p:nvSpPr>
          <p:cNvPr id="18" name="Slide Number Placeholder 17"/>
          <p:cNvSpPr>
            <a:spLocks noGrp="1"/>
          </p:cNvSpPr>
          <p:nvPr>
            <p:ph type="sldNum" sz="quarter" idx="4"/>
          </p:nvPr>
        </p:nvSpPr>
        <p:spPr>
          <a:xfrm>
            <a:off x="9533017" y="7063572"/>
            <a:ext cx="403225" cy="402483"/>
          </a:xfrm>
          <a:prstGeom prst="rect">
            <a:avLst/>
          </a:prstGeom>
        </p:spPr>
        <p:txBody>
          <a:bodyPr vert="horz" lIns="100794" tIns="50397" rIns="100794" bIns="50397" anchor="b"/>
          <a:lstStyle>
            <a:lvl1pPr algn="r" eaLnBrk="1" latinLnBrk="0" hangingPunct="1">
              <a:defRPr kumimoji="0" sz="1100" b="0">
                <a:solidFill>
                  <a:schemeClr val="tx1"/>
                </a:solidFill>
              </a:defRPr>
            </a:lvl1pPr>
            <a:extLst/>
          </a:lstStyle>
          <a:p>
            <a:fld id="{C92C7D5F-53A9-48F3-85C8-ED3BC7E3199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691" r:id="rId12"/>
    <p:sldLayoutId id="2147483692" r:id="rId13"/>
    <p:sldLayoutId id="2147483693" r:id="rId14"/>
    <p:sldLayoutId id="2147483694" r:id="rId15"/>
    <p:sldLayoutId id="2147483695" r:id="rId16"/>
    <p:sldLayoutId id="2147483696" r:id="rId17"/>
    <p:sldLayoutId id="2147483655" r:id="rId18"/>
    <p:sldLayoutId id="2147483659" r:id="rId19"/>
  </p:sldLayoutIdLst>
  <p:hf hdr="0" dt="0"/>
  <p:txStyles>
    <p:titleStyle>
      <a:lvl1pPr algn="l" rtl="0" eaLnBrk="1" latinLnBrk="0" hangingPunct="1">
        <a:spcBef>
          <a:spcPct val="0"/>
        </a:spcBef>
        <a:buNone/>
        <a:defRPr kumimoji="0" sz="45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403177" indent="-282224" algn="l" rtl="0" eaLnBrk="1" latinLnBrk="0" hangingPunct="1">
        <a:spcBef>
          <a:spcPts val="441"/>
        </a:spcBef>
        <a:spcAft>
          <a:spcPts val="0"/>
        </a:spcAft>
        <a:buClr>
          <a:schemeClr val="accent1"/>
        </a:buClr>
        <a:buSzPct val="68000"/>
        <a:buFont typeface="Wingdings 3"/>
        <a:buChar char=""/>
        <a:defRPr kumimoji="0" sz="3000" kern="1200">
          <a:solidFill>
            <a:schemeClr val="tx1"/>
          </a:solidFill>
          <a:latin typeface="+mn-lt"/>
          <a:ea typeface="+mn-ea"/>
          <a:cs typeface="+mn-cs"/>
        </a:defRPr>
      </a:lvl1pPr>
      <a:lvl2pPr marL="685401" indent="-251986" algn="l" rtl="0" eaLnBrk="1" latinLnBrk="0" hangingPunct="1">
        <a:spcBef>
          <a:spcPts val="357"/>
        </a:spcBef>
        <a:buClr>
          <a:schemeClr val="accent1"/>
        </a:buClr>
        <a:buFont typeface="Verdana"/>
        <a:buChar char="◦"/>
        <a:defRPr kumimoji="0" sz="2500" kern="1200">
          <a:solidFill>
            <a:schemeClr val="tx1"/>
          </a:solidFill>
          <a:latin typeface="+mn-lt"/>
          <a:ea typeface="+mn-ea"/>
          <a:cs typeface="+mn-cs"/>
        </a:defRPr>
      </a:lvl2pPr>
      <a:lvl3pPr marL="947467" indent="-251986" algn="l" rtl="0" eaLnBrk="1" latinLnBrk="0" hangingPunct="1">
        <a:spcBef>
          <a:spcPts val="386"/>
        </a:spcBef>
        <a:buClr>
          <a:schemeClr val="accent2"/>
        </a:buClr>
        <a:buSzPct val="100000"/>
        <a:buFont typeface="Wingdings 2"/>
        <a:buChar char=""/>
        <a:defRPr kumimoji="0" sz="2300" kern="1200">
          <a:solidFill>
            <a:schemeClr val="tx1"/>
          </a:solidFill>
          <a:latin typeface="+mn-lt"/>
          <a:ea typeface="+mn-ea"/>
          <a:cs typeface="+mn-cs"/>
        </a:defRPr>
      </a:lvl3pPr>
      <a:lvl4pPr marL="1259929" indent="-251986" algn="l" rtl="0" eaLnBrk="1" latinLnBrk="0" hangingPunct="1">
        <a:spcBef>
          <a:spcPts val="386"/>
        </a:spcBef>
        <a:buClr>
          <a:schemeClr val="accent2"/>
        </a:buClr>
        <a:buFont typeface="Wingdings 2"/>
        <a:buChar char=""/>
        <a:defRPr kumimoji="0" sz="2100" kern="1200">
          <a:solidFill>
            <a:schemeClr val="tx1"/>
          </a:solidFill>
          <a:latin typeface="+mn-lt"/>
          <a:ea typeface="+mn-ea"/>
          <a:cs typeface="+mn-cs"/>
        </a:defRPr>
      </a:lvl4pPr>
      <a:lvl5pPr marL="1511915" indent="-251986" algn="l" rtl="0" eaLnBrk="1" latinLnBrk="0" hangingPunct="1">
        <a:spcBef>
          <a:spcPts val="386"/>
        </a:spcBef>
        <a:buClr>
          <a:schemeClr val="accent2"/>
        </a:buClr>
        <a:buFont typeface="Wingdings 2"/>
        <a:buChar char=""/>
        <a:defRPr kumimoji="0" sz="2000" kern="1200">
          <a:solidFill>
            <a:schemeClr val="tx1"/>
          </a:solidFill>
          <a:latin typeface="+mn-lt"/>
          <a:ea typeface="+mn-ea"/>
          <a:cs typeface="+mn-cs"/>
        </a:defRPr>
      </a:lvl5pPr>
      <a:lvl6pPr marL="1763900" indent="-251986" algn="l" rtl="0" eaLnBrk="1" latinLnBrk="0" hangingPunct="1">
        <a:spcBef>
          <a:spcPts val="386"/>
        </a:spcBef>
        <a:buClr>
          <a:schemeClr val="accent3"/>
        </a:buClr>
        <a:buFont typeface="Wingdings 2"/>
        <a:buChar char=""/>
        <a:defRPr kumimoji="0" sz="2000" kern="1200">
          <a:solidFill>
            <a:schemeClr val="tx1"/>
          </a:solidFill>
          <a:latin typeface="+mn-lt"/>
          <a:ea typeface="+mn-ea"/>
          <a:cs typeface="+mn-cs"/>
        </a:defRPr>
      </a:lvl6pPr>
      <a:lvl7pPr marL="2015886" indent="-251986" algn="l" rtl="0" eaLnBrk="1" latinLnBrk="0" hangingPunct="1">
        <a:spcBef>
          <a:spcPts val="386"/>
        </a:spcBef>
        <a:buClr>
          <a:schemeClr val="accent3"/>
        </a:buClr>
        <a:buFont typeface="Wingdings 2"/>
        <a:buChar char=""/>
        <a:defRPr kumimoji="0" sz="1800" kern="1200">
          <a:solidFill>
            <a:schemeClr val="tx1"/>
          </a:solidFill>
          <a:latin typeface="+mn-lt"/>
          <a:ea typeface="+mn-ea"/>
          <a:cs typeface="+mn-cs"/>
        </a:defRPr>
      </a:lvl7pPr>
      <a:lvl8pPr marL="2267872" indent="-251986" algn="l" rtl="0" eaLnBrk="1" latinLnBrk="0" hangingPunct="1">
        <a:spcBef>
          <a:spcPts val="386"/>
        </a:spcBef>
        <a:buClr>
          <a:schemeClr val="accent3"/>
        </a:buClr>
        <a:buFont typeface="Wingdings 2"/>
        <a:buChar char=""/>
        <a:defRPr kumimoji="0" sz="1800" kern="1200">
          <a:solidFill>
            <a:schemeClr val="tx1"/>
          </a:solidFill>
          <a:latin typeface="+mn-lt"/>
          <a:ea typeface="+mn-ea"/>
          <a:cs typeface="+mn-cs"/>
        </a:defRPr>
      </a:lvl8pPr>
      <a:lvl9pPr marL="2519858" indent="-251986" algn="l" rtl="0" eaLnBrk="1" latinLnBrk="0" hangingPunct="1">
        <a:spcBef>
          <a:spcPts val="386"/>
        </a:spcBef>
        <a:buClr>
          <a:schemeClr val="accent3"/>
        </a:buClr>
        <a:buFont typeface="Wingdings 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03972" algn="l" rtl="0" eaLnBrk="1" latinLnBrk="0" hangingPunct="1">
        <a:defRPr kumimoji="0" kern="1200">
          <a:solidFill>
            <a:schemeClr val="tx1"/>
          </a:solidFill>
          <a:latin typeface="+mn-lt"/>
          <a:ea typeface="+mn-ea"/>
          <a:cs typeface="+mn-cs"/>
        </a:defRPr>
      </a:lvl2pPr>
      <a:lvl3pPr marL="1007943" algn="l" rtl="0" eaLnBrk="1" latinLnBrk="0" hangingPunct="1">
        <a:defRPr kumimoji="0" kern="1200">
          <a:solidFill>
            <a:schemeClr val="tx1"/>
          </a:solidFill>
          <a:latin typeface="+mn-lt"/>
          <a:ea typeface="+mn-ea"/>
          <a:cs typeface="+mn-cs"/>
        </a:defRPr>
      </a:lvl3pPr>
      <a:lvl4pPr marL="1511915" algn="l" rtl="0" eaLnBrk="1" latinLnBrk="0" hangingPunct="1">
        <a:defRPr kumimoji="0" kern="1200">
          <a:solidFill>
            <a:schemeClr val="tx1"/>
          </a:solidFill>
          <a:latin typeface="+mn-lt"/>
          <a:ea typeface="+mn-ea"/>
          <a:cs typeface="+mn-cs"/>
        </a:defRPr>
      </a:lvl4pPr>
      <a:lvl5pPr marL="2015886" algn="l" rtl="0" eaLnBrk="1" latinLnBrk="0" hangingPunct="1">
        <a:defRPr kumimoji="0" kern="1200">
          <a:solidFill>
            <a:schemeClr val="tx1"/>
          </a:solidFill>
          <a:latin typeface="+mn-lt"/>
          <a:ea typeface="+mn-ea"/>
          <a:cs typeface="+mn-cs"/>
        </a:defRPr>
      </a:lvl5pPr>
      <a:lvl6pPr marL="2519858" algn="l" rtl="0" eaLnBrk="1" latinLnBrk="0" hangingPunct="1">
        <a:defRPr kumimoji="0" kern="1200">
          <a:solidFill>
            <a:schemeClr val="tx1"/>
          </a:solidFill>
          <a:latin typeface="+mn-lt"/>
          <a:ea typeface="+mn-ea"/>
          <a:cs typeface="+mn-cs"/>
        </a:defRPr>
      </a:lvl6pPr>
      <a:lvl7pPr marL="3023829" algn="l" rtl="0" eaLnBrk="1" latinLnBrk="0" hangingPunct="1">
        <a:defRPr kumimoji="0" kern="1200">
          <a:solidFill>
            <a:schemeClr val="tx1"/>
          </a:solidFill>
          <a:latin typeface="+mn-lt"/>
          <a:ea typeface="+mn-ea"/>
          <a:cs typeface="+mn-cs"/>
        </a:defRPr>
      </a:lvl7pPr>
      <a:lvl8pPr marL="3527801" algn="l" rtl="0" eaLnBrk="1" latinLnBrk="0" hangingPunct="1">
        <a:defRPr kumimoji="0" kern="1200">
          <a:solidFill>
            <a:schemeClr val="tx1"/>
          </a:solidFill>
          <a:latin typeface="+mn-lt"/>
          <a:ea typeface="+mn-ea"/>
          <a:cs typeface="+mn-cs"/>
        </a:defRPr>
      </a:lvl8pPr>
      <a:lvl9pPr marL="4031772"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eeksforgeeks.org/difference-d-format-specifier-c-languag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r"/>
            <a:r>
              <a:rPr lang="en-US" dirty="0" smtClean="0"/>
              <a:t>CSE 2421</a:t>
            </a:r>
            <a:endParaRPr lang="en-US" dirty="0"/>
          </a:p>
        </p:txBody>
      </p:sp>
      <p:sp>
        <p:nvSpPr>
          <p:cNvPr id="5" name="Subtitle 4"/>
          <p:cNvSpPr>
            <a:spLocks noGrp="1"/>
          </p:cNvSpPr>
          <p:nvPr>
            <p:ph type="subTitle" idx="1"/>
          </p:nvPr>
        </p:nvSpPr>
        <p:spPr/>
        <p:txBody>
          <a:bodyPr>
            <a:normAutofit lnSpcReduction="10000"/>
          </a:bodyPr>
          <a:lstStyle/>
          <a:p>
            <a:pPr algn="r"/>
            <a:r>
              <a:rPr lang="en-US" dirty="0" smtClean="0"/>
              <a:t>The C Language – Part </a:t>
            </a:r>
            <a:r>
              <a:rPr lang="en-US" dirty="0"/>
              <a:t>3</a:t>
            </a:r>
            <a:r>
              <a:rPr lang="en-US" dirty="0" smtClean="0"/>
              <a:t> </a:t>
            </a:r>
            <a:r>
              <a:rPr lang="en-US" dirty="0"/>
              <a:t>–</a:t>
            </a:r>
            <a:r>
              <a:rPr lang="en-US" dirty="0" smtClean="0"/>
              <a:t> I/O</a:t>
            </a:r>
          </a:p>
          <a:p>
            <a:pPr lvl="0" algn="l">
              <a:buClr>
                <a:srgbClr val="2DA2BF"/>
              </a:buClr>
            </a:pPr>
            <a:r>
              <a:rPr lang="en-US" sz="2200" b="1" i="1" dirty="0">
                <a:solidFill>
                  <a:srgbClr val="464646"/>
                </a:solidFill>
              </a:rPr>
              <a:t>Required Reading: </a:t>
            </a:r>
          </a:p>
          <a:p>
            <a:pPr lvl="0" algn="l">
              <a:buClr>
                <a:srgbClr val="2DA2BF"/>
              </a:buClr>
            </a:pPr>
            <a:r>
              <a:rPr lang="en-US" sz="2200" b="1" i="1" dirty="0" smtClean="0">
                <a:solidFill>
                  <a:srgbClr val="464646"/>
                </a:solidFill>
              </a:rPr>
              <a:t>Pointers on C,</a:t>
            </a:r>
            <a:r>
              <a:rPr lang="en-US" sz="1400" dirty="0">
                <a:solidFill>
                  <a:srgbClr val="464646"/>
                </a:solidFill>
              </a:rPr>
              <a:t> Section 15.8, 15.8.1,15.10 through 15.10.4 inclusive</a:t>
            </a:r>
            <a:endParaRPr lang="en-US" dirty="0"/>
          </a:p>
        </p:txBody>
      </p:sp>
    </p:spTree>
    <p:extLst>
      <p:ext uri="{BB962C8B-B14F-4D97-AF65-F5344CB8AC3E}">
        <p14:creationId xmlns:p14="http://schemas.microsoft.com/office/powerpoint/2010/main" val="1218933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p:txBody>
          <a:bodyPr/>
          <a:lstStyle/>
          <a:p>
            <a:endParaRPr lang="en-US" dirty="0"/>
          </a:p>
        </p:txBody>
      </p:sp>
      <p:sp>
        <p:nvSpPr>
          <p:cNvPr id="2" name="Title 1"/>
          <p:cNvSpPr>
            <a:spLocks noGrp="1"/>
          </p:cNvSpPr>
          <p:nvPr>
            <p:ph type="title"/>
          </p:nvPr>
        </p:nvSpPr>
        <p:spPr/>
        <p:txBody>
          <a:bodyPr>
            <a:normAutofit fontScale="90000"/>
          </a:bodyPr>
          <a:lstStyle/>
          <a:p>
            <a:r>
              <a:rPr lang="en-US" dirty="0" smtClean="0"/>
              <a:t> </a:t>
            </a:r>
            <a:br>
              <a:rPr lang="en-US" dirty="0" smtClean="0"/>
            </a:b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141" t="20363" r="35859" b="24906"/>
          <a:stretch/>
        </p:blipFill>
        <p:spPr bwMode="auto">
          <a:xfrm>
            <a:off x="403224" y="655637"/>
            <a:ext cx="9296400" cy="6044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22961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What is the difference between %</a:t>
            </a:r>
            <a:r>
              <a:rPr lang="en-US" dirty="0" err="1" smtClean="0"/>
              <a:t>i</a:t>
            </a:r>
            <a:r>
              <a:rPr lang="en-US" dirty="0" smtClean="0"/>
              <a:t> and %d?  The table says they both print signed decimal integers.</a:t>
            </a:r>
          </a:p>
          <a:p>
            <a:pPr lvl="1"/>
            <a:r>
              <a:rPr lang="en-US" dirty="0">
                <a:hlinkClick r:id="rId2"/>
              </a:rPr>
              <a:t>https://www.geeksforgeeks.org/difference-d-format-specifier-c-language</a:t>
            </a:r>
            <a:r>
              <a:rPr lang="en-US" dirty="0" smtClean="0">
                <a:hlinkClick r:id="rId2"/>
              </a:rPr>
              <a:t>/</a:t>
            </a:r>
            <a:endParaRPr lang="en-US" dirty="0" smtClean="0"/>
          </a:p>
          <a:p>
            <a:pPr lvl="1"/>
            <a:r>
              <a:rPr lang="en-US" dirty="0" err="1" smtClean="0"/>
              <a:t>printf</a:t>
            </a:r>
            <a:r>
              <a:rPr lang="en-US" dirty="0" smtClean="0"/>
              <a:t>:  There </a:t>
            </a:r>
            <a:r>
              <a:rPr lang="en-US" dirty="0"/>
              <a:t>is no difference between the %</a:t>
            </a:r>
            <a:r>
              <a:rPr lang="en-US" dirty="0" err="1"/>
              <a:t>i</a:t>
            </a:r>
            <a:r>
              <a:rPr lang="en-US" dirty="0"/>
              <a:t> and %d format </a:t>
            </a:r>
            <a:r>
              <a:rPr lang="en-US" dirty="0" smtClean="0"/>
              <a:t>specifiers</a:t>
            </a:r>
          </a:p>
          <a:p>
            <a:pPr lvl="1" fontAlgn="base"/>
            <a:r>
              <a:rPr lang="en-US" dirty="0" err="1"/>
              <a:t>s</a:t>
            </a:r>
            <a:r>
              <a:rPr lang="en-US" dirty="0" err="1" smtClean="0"/>
              <a:t>canf</a:t>
            </a:r>
            <a:r>
              <a:rPr lang="en-US" dirty="0" smtClean="0"/>
              <a:t>:  %d </a:t>
            </a:r>
            <a:r>
              <a:rPr lang="en-US" dirty="0"/>
              <a:t>and %</a:t>
            </a:r>
            <a:r>
              <a:rPr lang="en-US" dirty="0" err="1"/>
              <a:t>i</a:t>
            </a:r>
            <a:r>
              <a:rPr lang="en-US" dirty="0"/>
              <a:t> behavior is </a:t>
            </a:r>
            <a:r>
              <a:rPr lang="en-US" dirty="0" smtClean="0"/>
              <a:t>different</a:t>
            </a:r>
            <a:endParaRPr lang="en-US" dirty="0"/>
          </a:p>
          <a:p>
            <a:pPr lvl="2" fontAlgn="base"/>
            <a:r>
              <a:rPr lang="en-US" dirty="0"/>
              <a:t>%d assume base 10 while %</a:t>
            </a:r>
            <a:r>
              <a:rPr lang="en-US" dirty="0" err="1"/>
              <a:t>i</a:t>
            </a:r>
            <a:r>
              <a:rPr lang="en-US" dirty="0"/>
              <a:t> auto detects the base</a:t>
            </a:r>
            <a:r>
              <a:rPr lang="en-US" dirty="0" smtClean="0"/>
              <a:t>.</a:t>
            </a:r>
          </a:p>
          <a:p>
            <a:pPr lvl="2" fontAlgn="base"/>
            <a:r>
              <a:rPr lang="en-US" dirty="0" smtClean="0"/>
              <a:t> For example, 012 </a:t>
            </a:r>
            <a:r>
              <a:rPr lang="en-US" dirty="0"/>
              <a:t>would be 10 with %</a:t>
            </a:r>
            <a:r>
              <a:rPr lang="en-US" dirty="0" err="1"/>
              <a:t>i</a:t>
            </a:r>
            <a:r>
              <a:rPr lang="en-US" dirty="0"/>
              <a:t> but 12 with %d</a:t>
            </a:r>
            <a:r>
              <a:rPr lang="en-US" dirty="0" smtClean="0"/>
              <a:t>.</a:t>
            </a:r>
          </a:p>
          <a:p>
            <a:pPr lvl="3" fontAlgn="base"/>
            <a:r>
              <a:rPr lang="en-US" dirty="0" smtClean="0"/>
              <a:t>It assumes </a:t>
            </a:r>
            <a:r>
              <a:rPr lang="en-US" b="1" dirty="0" smtClean="0"/>
              <a:t>0</a:t>
            </a:r>
            <a:r>
              <a:rPr lang="en-US" dirty="0" smtClean="0"/>
              <a:t>12 is in octal =&gt; 10 in decimal</a:t>
            </a:r>
          </a:p>
          <a:p>
            <a:pPr lvl="3" fontAlgn="base"/>
            <a:r>
              <a:rPr lang="en-US" dirty="0" smtClean="0"/>
              <a:t>It assumes 12 is in decimal = &gt; 12</a:t>
            </a:r>
          </a:p>
          <a:p>
            <a:pPr lvl="3" fontAlgn="base"/>
            <a:r>
              <a:rPr lang="en-US" dirty="0" smtClean="0"/>
              <a:t>It assumes </a:t>
            </a:r>
            <a:r>
              <a:rPr lang="en-US" b="1" dirty="0" smtClean="0"/>
              <a:t>0x</a:t>
            </a:r>
            <a:r>
              <a:rPr lang="en-US" dirty="0" smtClean="0"/>
              <a:t>F in hex = &gt; 15</a:t>
            </a:r>
          </a:p>
          <a:p>
            <a:pPr lvl="3" fontAlgn="base"/>
            <a:endParaRPr lang="en-US" dirty="0"/>
          </a:p>
        </p:txBody>
      </p:sp>
      <p:sp>
        <p:nvSpPr>
          <p:cNvPr id="4" name="Title 3"/>
          <p:cNvSpPr>
            <a:spLocks noGrp="1"/>
          </p:cNvSpPr>
          <p:nvPr>
            <p:ph type="title"/>
          </p:nvPr>
        </p:nvSpPr>
        <p:spPr/>
        <p:txBody>
          <a:bodyPr/>
          <a:lstStyle/>
          <a:p>
            <a:r>
              <a:rPr lang="en-US" dirty="0" smtClean="0"/>
              <a:t>%</a:t>
            </a:r>
            <a:r>
              <a:rPr lang="en-US" dirty="0" err="1" smtClean="0"/>
              <a:t>i</a:t>
            </a:r>
            <a:r>
              <a:rPr lang="en-US" dirty="0" smtClean="0"/>
              <a:t> vs %d</a:t>
            </a:r>
            <a:endParaRPr lang="en-US" dirty="0"/>
          </a:p>
        </p:txBody>
      </p:sp>
    </p:spTree>
    <p:extLst>
      <p:ext uri="{BB962C8B-B14F-4D97-AF65-F5344CB8AC3E}">
        <p14:creationId xmlns:p14="http://schemas.microsoft.com/office/powerpoint/2010/main" val="23649319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noGrp="1"/>
          </p:cNvSpPr>
          <p:nvPr>
            <p:ph idx="1"/>
          </p:nvPr>
        </p:nvSpPr>
        <p:spPr/>
        <p:txBody>
          <a:bodyPr>
            <a:normAutofit lnSpcReduction="10000"/>
          </a:bodyPr>
          <a:lstStyle>
            <a:defPPr marL="473760" marR="0" lvl="0" indent="-365760">
              <a:spcBef>
                <a:spcPts val="0"/>
              </a:spcBef>
              <a:spcAft>
                <a:spcPts val="1414"/>
              </a:spcAft>
              <a:buSzPct val="100000"/>
              <a:buNone/>
              <a:defRPr lang="en-US" sz="3200" b="0" i="0" u="none" strike="noStrike" kern="1200">
                <a:ln>
                  <a:noFill/>
                </a:ln>
                <a:latin typeface="Arimo" pitchFamily="18"/>
                <a:ea typeface="DejaVu Sans" pitchFamily="2"/>
                <a:cs typeface="Lohit Hindi" pitchFamily="2"/>
              </a:defRPr>
            </a:defPPr>
            <a:lvl1pPr marL="473760" marR="0" lvl="0" indent="-365760">
              <a:spcBef>
                <a:spcPts val="0"/>
              </a:spcBef>
              <a:spcAft>
                <a:spcPts val="1414"/>
              </a:spcAft>
              <a:buSzPct val="100000"/>
              <a:buAutoNum type="arabicParenR"/>
              <a:defRPr lang="en-US" sz="3200" b="0" i="0" u="none" strike="noStrike" kern="1200">
                <a:ln>
                  <a:noFill/>
                </a:ln>
                <a:latin typeface="Arimo" pitchFamily="18"/>
                <a:ea typeface="DejaVu Sans" pitchFamily="2"/>
                <a:cs typeface="Lohit Hindi" pitchFamily="2"/>
              </a:defRPr>
            </a:lvl1pPr>
            <a:lvl2pPr marL="905760" marR="0" lvl="1" indent="-365760">
              <a:spcBef>
                <a:spcPts val="0"/>
              </a:spcBef>
              <a:spcAft>
                <a:spcPts val="1134"/>
              </a:spcAft>
              <a:buSzPct val="100000"/>
              <a:buAutoNum type="arabicParenR"/>
              <a:defRPr lang="en-US" sz="2800" b="0" i="0" u="none" strike="noStrike" kern="1200">
                <a:ln>
                  <a:noFill/>
                </a:ln>
                <a:latin typeface="Arimo" pitchFamily="18"/>
                <a:ea typeface="DejaVu Sans" pitchFamily="2"/>
                <a:cs typeface="Lohit Hindi" pitchFamily="2"/>
              </a:defRPr>
            </a:lvl2pPr>
            <a:lvl3pPr marL="1373759" marR="0" lvl="2" indent="-365760">
              <a:spcBef>
                <a:spcPts val="0"/>
              </a:spcBef>
              <a:spcAft>
                <a:spcPts val="850"/>
              </a:spcAft>
              <a:buSzPct val="100000"/>
              <a:buAutoNum type="arabicParenR"/>
              <a:defRPr lang="en-US" sz="2400" b="0" i="0" u="none" strike="noStrike" kern="1200">
                <a:ln>
                  <a:noFill/>
                </a:ln>
                <a:latin typeface="Arimo" pitchFamily="18"/>
                <a:ea typeface="DejaVu Sans" pitchFamily="2"/>
                <a:cs typeface="Lohit Hindi" pitchFamily="2"/>
              </a:defRPr>
            </a:lvl3pPr>
            <a:lvl4pPr marL="1877760" marR="0" lvl="3" indent="-365760">
              <a:spcBef>
                <a:spcPts val="0"/>
              </a:spcBef>
              <a:spcAft>
                <a:spcPts val="567"/>
              </a:spcAft>
              <a:buSzPct val="100000"/>
              <a:buAutoNum type="arabicParenR"/>
              <a:defRPr lang="en-US" sz="2000" b="0" i="0" u="none" strike="noStrike" kern="1200">
                <a:ln>
                  <a:noFill/>
                </a:ln>
                <a:latin typeface="Arimo" pitchFamily="18"/>
                <a:ea typeface="DejaVu Sans" pitchFamily="2"/>
                <a:cs typeface="Lohit Hindi" pitchFamily="2"/>
              </a:defRPr>
            </a:lvl4pPr>
            <a:lvl5pPr marL="2309760" marR="0" lvl="4"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5pPr>
            <a:lvl6pPr marL="2741760" marR="0" lvl="5"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6pPr>
            <a:lvl7pPr marL="3173760" marR="0" lvl="6"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7pPr>
            <a:lvl8pPr marL="3605760" marR="0" lvl="7"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8pPr>
            <a:lvl9pPr marL="4037759" marR="0" lvl="8"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9pPr>
          </a:lstStyle>
          <a:p>
            <a:pPr lvl="0">
              <a:spcAft>
                <a:spcPts val="0"/>
              </a:spcAft>
              <a:buNone/>
            </a:pPr>
            <a:r>
              <a:rPr lang="en-US" sz="1900" dirty="0" smtClean="0">
                <a:latin typeface="DejaVu Sans Mono" pitchFamily="49"/>
              </a:rPr>
              <a:t>/* NOTE: </a:t>
            </a:r>
            <a:r>
              <a:rPr lang="en-US" sz="1900" dirty="0">
                <a:latin typeface="DejaVu Sans Mono" pitchFamily="49"/>
              </a:rPr>
              <a:t>T</a:t>
            </a:r>
            <a:r>
              <a:rPr lang="en-US" sz="1900" dirty="0" smtClean="0">
                <a:latin typeface="DejaVu Sans Mono" pitchFamily="49"/>
              </a:rPr>
              <a:t>he codes for formatted I/O from above are used */</a:t>
            </a:r>
          </a:p>
          <a:p>
            <a:pPr lvl="0">
              <a:spcAft>
                <a:spcPts val="0"/>
              </a:spcAft>
              <a:buNone/>
            </a:pPr>
            <a:endParaRPr lang="en-US" sz="2200" dirty="0" smtClean="0">
              <a:latin typeface="DejaVu Sans Mono" pitchFamily="49"/>
            </a:endParaRPr>
          </a:p>
          <a:p>
            <a:pPr lvl="0">
              <a:spcAft>
                <a:spcPts val="0"/>
              </a:spcAft>
              <a:buNone/>
            </a:pPr>
            <a:r>
              <a:rPr lang="en-US" sz="2200" b="1" dirty="0" err="1" smtClean="0">
                <a:latin typeface="DejaVu Sans Mono" pitchFamily="49"/>
              </a:rPr>
              <a:t>printf</a:t>
            </a:r>
            <a:r>
              <a:rPr lang="en-US" sz="2200" b="1" dirty="0">
                <a:latin typeface="DejaVu Sans Mono" pitchFamily="49"/>
              </a:rPr>
              <a:t>("</a:t>
            </a:r>
            <a:r>
              <a:rPr lang="en-US" sz="2200" b="1" dirty="0">
                <a:solidFill>
                  <a:srgbClr val="00B050"/>
                </a:solidFill>
                <a:latin typeface="DejaVu Sans Mono" pitchFamily="49"/>
              </a:rPr>
              <a:t>%d</a:t>
            </a:r>
            <a:r>
              <a:rPr lang="en-US" sz="2200" b="1" dirty="0">
                <a:solidFill>
                  <a:srgbClr val="FFC000"/>
                </a:solidFill>
                <a:latin typeface="DejaVu Sans Mono" pitchFamily="49"/>
              </a:rPr>
              <a:t>\</a:t>
            </a:r>
            <a:r>
              <a:rPr lang="en-US" sz="2200" b="1" dirty="0" err="1">
                <a:solidFill>
                  <a:srgbClr val="FFC000"/>
                </a:solidFill>
                <a:latin typeface="DejaVu Sans Mono" pitchFamily="49"/>
              </a:rPr>
              <a:t>t</a:t>
            </a:r>
            <a:r>
              <a:rPr lang="en-US" sz="2200" b="1" dirty="0" err="1">
                <a:solidFill>
                  <a:srgbClr val="0070C0"/>
                </a:solidFill>
                <a:latin typeface="DejaVu Sans Mono" pitchFamily="49"/>
              </a:rPr>
              <a:t>%d</a:t>
            </a:r>
            <a:r>
              <a:rPr lang="en-US" sz="2200" b="1" dirty="0">
                <a:solidFill>
                  <a:srgbClr val="FFC000"/>
                </a:solidFill>
                <a:latin typeface="DejaVu Sans Mono" pitchFamily="49"/>
              </a:rPr>
              <a:t>\n</a:t>
            </a:r>
            <a:r>
              <a:rPr lang="en-US" sz="2200" b="1" dirty="0">
                <a:latin typeface="DejaVu Sans Mono" pitchFamily="49"/>
              </a:rPr>
              <a:t>", </a:t>
            </a:r>
            <a:r>
              <a:rPr lang="en-US" sz="2200" b="1" dirty="0" err="1">
                <a:solidFill>
                  <a:srgbClr val="00B050"/>
                </a:solidFill>
                <a:latin typeface="DejaVu Sans Mono" pitchFamily="49"/>
              </a:rPr>
              <a:t>fahr</a:t>
            </a:r>
            <a:r>
              <a:rPr lang="en-US" sz="2200" b="1" dirty="0">
                <a:latin typeface="DejaVu Sans Mono" pitchFamily="49"/>
              </a:rPr>
              <a:t>, </a:t>
            </a:r>
            <a:r>
              <a:rPr lang="en-US" sz="2200" b="1" dirty="0" err="1">
                <a:solidFill>
                  <a:srgbClr val="0070C0"/>
                </a:solidFill>
                <a:latin typeface="DejaVu Sans Mono" pitchFamily="49"/>
              </a:rPr>
              <a:t>celsius</a:t>
            </a:r>
            <a:r>
              <a:rPr lang="en-US" sz="2200" b="1" dirty="0">
                <a:latin typeface="DejaVu Sans Mono" pitchFamily="49"/>
              </a:rPr>
              <a:t>);</a:t>
            </a:r>
          </a:p>
          <a:p>
            <a:pPr lvl="0">
              <a:spcAft>
                <a:spcPts val="0"/>
              </a:spcAft>
              <a:buNone/>
            </a:pPr>
            <a:r>
              <a:rPr lang="en-US" sz="2200" dirty="0"/>
              <a:t>C</a:t>
            </a:r>
            <a:r>
              <a:rPr lang="en-US" sz="2200" dirty="0" smtClean="0"/>
              <a:t>auses </a:t>
            </a:r>
            <a:r>
              <a:rPr lang="en-US" sz="2200" dirty="0"/>
              <a:t>the values of the two integers </a:t>
            </a:r>
            <a:r>
              <a:rPr lang="en-US" sz="2200" dirty="0" err="1"/>
              <a:t>fahr</a:t>
            </a:r>
            <a:r>
              <a:rPr lang="en-US" sz="2200" dirty="0"/>
              <a:t> and </a:t>
            </a:r>
            <a:r>
              <a:rPr lang="en-US" sz="2200" dirty="0" err="1"/>
              <a:t>celsius</a:t>
            </a:r>
            <a:r>
              <a:rPr lang="en-US" sz="2200" dirty="0"/>
              <a:t> to be printed, with a tab (\t) between </a:t>
            </a:r>
            <a:r>
              <a:rPr lang="en-US" sz="2200" dirty="0" smtClean="0"/>
              <a:t>them, and followed by a newline.</a:t>
            </a:r>
          </a:p>
          <a:p>
            <a:pPr lvl="0">
              <a:spcAft>
                <a:spcPts val="0"/>
              </a:spcAft>
              <a:buNone/>
            </a:pPr>
            <a:endParaRPr lang="en-US" sz="2200" dirty="0"/>
          </a:p>
          <a:p>
            <a:pPr lvl="0">
              <a:spcAft>
                <a:spcPts val="0"/>
              </a:spcAft>
              <a:buNone/>
            </a:pPr>
            <a:r>
              <a:rPr lang="en-US" sz="2200" b="1" dirty="0">
                <a:latin typeface="DejaVu Sans Mono" pitchFamily="49"/>
              </a:rPr>
              <a:t>printf("</a:t>
            </a:r>
            <a:r>
              <a:rPr lang="en-US" sz="2200" b="1" dirty="0">
                <a:solidFill>
                  <a:srgbClr val="00B050"/>
                </a:solidFill>
                <a:latin typeface="DejaVu Sans Mono" pitchFamily="49"/>
              </a:rPr>
              <a:t>%</a:t>
            </a:r>
            <a:r>
              <a:rPr lang="en-US" sz="2200" b="1" dirty="0" smtClean="0">
                <a:solidFill>
                  <a:srgbClr val="00B050"/>
                </a:solidFill>
                <a:latin typeface="DejaVu Sans Mono" pitchFamily="49"/>
              </a:rPr>
              <a:t>3d</a:t>
            </a:r>
            <a:r>
              <a:rPr lang="en-US" sz="2200" b="1" dirty="0" smtClean="0">
                <a:solidFill>
                  <a:srgbClr val="FFC000"/>
                </a:solidFill>
                <a:latin typeface="DejaVu Sans Mono" pitchFamily="49"/>
              </a:rPr>
              <a:t>\t</a:t>
            </a:r>
            <a:r>
              <a:rPr lang="en-US" sz="2200" b="1" dirty="0" smtClean="0">
                <a:solidFill>
                  <a:srgbClr val="0070C0"/>
                </a:solidFill>
                <a:latin typeface="DejaVu Sans Mono" pitchFamily="49"/>
              </a:rPr>
              <a:t>%6d</a:t>
            </a:r>
            <a:r>
              <a:rPr lang="en-US" sz="2200" b="1" dirty="0" smtClean="0">
                <a:solidFill>
                  <a:srgbClr val="FFC000"/>
                </a:solidFill>
                <a:latin typeface="DejaVu Sans Mono" pitchFamily="49"/>
              </a:rPr>
              <a:t>\n</a:t>
            </a:r>
            <a:r>
              <a:rPr lang="en-US" sz="2200" b="1" dirty="0">
                <a:latin typeface="DejaVu Sans Mono" pitchFamily="49"/>
              </a:rPr>
              <a:t>", </a:t>
            </a:r>
            <a:r>
              <a:rPr lang="en-US" sz="2200" b="1" dirty="0" err="1">
                <a:solidFill>
                  <a:srgbClr val="00B050"/>
                </a:solidFill>
                <a:latin typeface="DejaVu Sans Mono" pitchFamily="49"/>
              </a:rPr>
              <a:t>fahr</a:t>
            </a:r>
            <a:r>
              <a:rPr lang="en-US" sz="2200" b="1" dirty="0">
                <a:latin typeface="DejaVu Sans Mono" pitchFamily="49"/>
              </a:rPr>
              <a:t>, </a:t>
            </a:r>
            <a:r>
              <a:rPr lang="en-US" sz="2200" b="1" dirty="0" err="1">
                <a:solidFill>
                  <a:srgbClr val="0070C0"/>
                </a:solidFill>
                <a:latin typeface="DejaVu Sans Mono" pitchFamily="49"/>
              </a:rPr>
              <a:t>celsius</a:t>
            </a:r>
            <a:r>
              <a:rPr lang="en-US" sz="2200" b="1" dirty="0">
                <a:latin typeface="DejaVu Sans Mono" pitchFamily="49"/>
              </a:rPr>
              <a:t>);</a:t>
            </a:r>
          </a:p>
          <a:p>
            <a:pPr lvl="0">
              <a:spcAft>
                <a:spcPts val="0"/>
              </a:spcAft>
              <a:buNone/>
            </a:pPr>
            <a:r>
              <a:rPr lang="en-US" sz="2200" dirty="0"/>
              <a:t>T</a:t>
            </a:r>
            <a:r>
              <a:rPr lang="en-US" sz="2200" dirty="0" smtClean="0"/>
              <a:t>o </a:t>
            </a:r>
            <a:r>
              <a:rPr lang="en-US" sz="2200" dirty="0"/>
              <a:t>print the first </a:t>
            </a:r>
            <a:r>
              <a:rPr lang="en-US" sz="2200" dirty="0" smtClean="0"/>
              <a:t>number to three </a:t>
            </a:r>
            <a:r>
              <a:rPr lang="en-US" sz="2200" dirty="0"/>
              <a:t>digits wide, and the second </a:t>
            </a:r>
            <a:r>
              <a:rPr lang="en-US" sz="2200" dirty="0" smtClean="0"/>
              <a:t>to six </a:t>
            </a:r>
            <a:r>
              <a:rPr lang="en-US" sz="2200" dirty="0"/>
              <a:t>digits </a:t>
            </a:r>
            <a:r>
              <a:rPr lang="en-US" sz="2200" dirty="0" smtClean="0"/>
              <a:t>wide</a:t>
            </a:r>
          </a:p>
          <a:p>
            <a:pPr lvl="0">
              <a:spcAft>
                <a:spcPts val="0"/>
              </a:spcAft>
              <a:buNone/>
            </a:pPr>
            <a:endParaRPr lang="en-US" sz="2200" dirty="0"/>
          </a:p>
          <a:p>
            <a:pPr lvl="0">
              <a:spcAft>
                <a:spcPts val="0"/>
              </a:spcAft>
              <a:buNone/>
            </a:pPr>
            <a:r>
              <a:rPr lang="en-US" sz="2200" dirty="0"/>
              <a:t>NOTE: Each % construction in the first argument of </a:t>
            </a:r>
            <a:r>
              <a:rPr lang="en-US" sz="2200" dirty="0" err="1"/>
              <a:t>printf</a:t>
            </a:r>
            <a:r>
              <a:rPr lang="en-US" sz="2200" dirty="0"/>
              <a:t> is paired with the corresponding second argument, third argument, etc.; they must match up properly by number and type, or you will get wrong answers or </a:t>
            </a:r>
            <a:r>
              <a:rPr lang="en-US" sz="2200" dirty="0" smtClean="0"/>
              <a:t>a compile time </a:t>
            </a:r>
            <a:r>
              <a:rPr lang="en-US" sz="2200" dirty="0"/>
              <a:t>error</a:t>
            </a:r>
            <a:r>
              <a:rPr lang="en-US" sz="2200" dirty="0" smtClean="0"/>
              <a:t>.</a:t>
            </a:r>
          </a:p>
          <a:p>
            <a:pPr lvl="0">
              <a:spcAft>
                <a:spcPts val="0"/>
              </a:spcAft>
              <a:buNone/>
            </a:pPr>
            <a:endParaRPr lang="en-US" sz="2200" dirty="0"/>
          </a:p>
          <a:p>
            <a:pPr lvl="0">
              <a:spcAft>
                <a:spcPts val="0"/>
              </a:spcAft>
              <a:buNone/>
            </a:pPr>
            <a:r>
              <a:rPr lang="en-US" sz="2200" b="1" dirty="0" err="1">
                <a:latin typeface="DejaVu Sans Mono" pitchFamily="49"/>
              </a:rPr>
              <a:t>printf</a:t>
            </a:r>
            <a:r>
              <a:rPr lang="en-US" sz="2200" b="1" dirty="0">
                <a:latin typeface="DejaVu Sans Mono" pitchFamily="49"/>
              </a:rPr>
              <a:t>("\</a:t>
            </a:r>
            <a:r>
              <a:rPr lang="en-US" sz="2200" b="1" dirty="0" err="1">
                <a:latin typeface="DejaVu Sans Mono" pitchFamily="49"/>
              </a:rPr>
              <a:t>na</a:t>
            </a:r>
            <a:r>
              <a:rPr lang="en-US" sz="2200" b="1" dirty="0">
                <a:latin typeface="DejaVu Sans Mono" pitchFamily="49"/>
              </a:rPr>
              <a:t>=%f\</a:t>
            </a:r>
            <a:r>
              <a:rPr lang="en-US" sz="2200" b="1" dirty="0" err="1">
                <a:latin typeface="DejaVu Sans Mono" pitchFamily="49"/>
              </a:rPr>
              <a:t>nb</a:t>
            </a:r>
            <a:r>
              <a:rPr lang="en-US" sz="2200" b="1" dirty="0">
                <a:latin typeface="DejaVu Sans Mono" pitchFamily="49"/>
              </a:rPr>
              <a:t>=%f\</a:t>
            </a:r>
            <a:r>
              <a:rPr lang="en-US" sz="2200" b="1" dirty="0" err="1">
                <a:latin typeface="DejaVu Sans Mono" pitchFamily="49"/>
              </a:rPr>
              <a:t>nc</a:t>
            </a:r>
            <a:r>
              <a:rPr lang="en-US" sz="2200" b="1" dirty="0">
                <a:latin typeface="DejaVu Sans Mono" pitchFamily="49"/>
              </a:rPr>
              <a:t>=%</a:t>
            </a:r>
            <a:r>
              <a:rPr lang="en-US" sz="2200" b="1" dirty="0" smtClean="0">
                <a:latin typeface="DejaVu Sans Mono" pitchFamily="49"/>
              </a:rPr>
              <a:t>f\</a:t>
            </a:r>
            <a:r>
              <a:rPr lang="en-US" sz="2200" b="1" dirty="0" err="1" smtClean="0">
                <a:latin typeface="DejaVu Sans Mono" pitchFamily="49"/>
              </a:rPr>
              <a:t>nd</a:t>
            </a:r>
            <a:r>
              <a:rPr lang="en-US" sz="2200" b="1" dirty="0" smtClean="0">
                <a:latin typeface="DejaVu Sans Mono" pitchFamily="49"/>
              </a:rPr>
              <a:t>=%</a:t>
            </a:r>
            <a:r>
              <a:rPr lang="en-US" sz="2200" b="1" dirty="0">
                <a:latin typeface="DejaVu Sans Mono" pitchFamily="49"/>
              </a:rPr>
              <a:t>f",</a:t>
            </a:r>
            <a:r>
              <a:rPr lang="en-US" sz="2200" b="1" dirty="0" err="1">
                <a:latin typeface="DejaVu Sans Mono" pitchFamily="49"/>
              </a:rPr>
              <a:t>a,b,c,d</a:t>
            </a:r>
            <a:r>
              <a:rPr lang="en-US" sz="2200" b="1" dirty="0" smtClean="0">
                <a:latin typeface="DejaVu Sans Mono" pitchFamily="49"/>
              </a:rPr>
              <a:t>);</a:t>
            </a:r>
          </a:p>
          <a:p>
            <a:pPr lvl="0">
              <a:spcAft>
                <a:spcPts val="0"/>
              </a:spcAft>
              <a:buNone/>
            </a:pPr>
            <a:r>
              <a:rPr lang="en-US" sz="2200" dirty="0" smtClean="0">
                <a:latin typeface="DejaVu Sans Mono" pitchFamily="49"/>
              </a:rPr>
              <a:t>What does this statement print?</a:t>
            </a:r>
            <a:endParaRPr lang="en-US" sz="2200" dirty="0">
              <a:latin typeface="DejaVu Sans Mono" pitchFamily="49"/>
            </a:endParaRPr>
          </a:p>
        </p:txBody>
      </p:sp>
      <p:sp>
        <p:nvSpPr>
          <p:cNvPr id="4" name="Footer Placeholder 1"/>
          <p:cNvSpPr>
            <a:spLocks noGrp="1"/>
          </p:cNvSpPr>
          <p:nvPr>
            <p:ph type="ftr" sz="quarter" idx="11"/>
          </p:nvPr>
        </p:nvSpPr>
        <p:spPr>
          <a:prstGeom prst="rect">
            <a:avLst/>
          </a:prstGeom>
        </p:spPr>
        <p:txBody>
          <a:bodyPr/>
          <a:lstStyle/>
          <a:p>
            <a:pPr lvl="0"/>
            <a:r>
              <a:rPr lang="en-US" dirty="0" smtClean="0"/>
              <a:t>			</a:t>
            </a:r>
          </a:p>
          <a:p>
            <a:pPr lvl="0"/>
            <a:r>
              <a:rPr lang="en-US" dirty="0">
                <a:solidFill>
                  <a:schemeClr val="bg1"/>
                </a:solidFill>
              </a:rPr>
              <a:t>	</a:t>
            </a:r>
            <a:r>
              <a:rPr lang="en-US" dirty="0" smtClean="0">
                <a:solidFill>
                  <a:schemeClr val="bg1"/>
                </a:solidFill>
              </a:rPr>
              <a:t>		6</a:t>
            </a:r>
            <a:endParaRPr lang="en-US" dirty="0">
              <a:solidFill>
                <a:schemeClr val="bg1"/>
              </a:solidFill>
            </a:endParaRPr>
          </a:p>
        </p:txBody>
      </p:sp>
      <p:sp>
        <p:nvSpPr>
          <p:cNvPr id="2" name="Title 1"/>
          <p:cNvSpPr txBox="1">
            <a:spLocks noGrp="1"/>
          </p:cNvSpPr>
          <p:nvPr>
            <p:ph type="title"/>
          </p:nvPr>
        </p:nvSpPr>
        <p:spPr/>
        <p:txBody>
          <a:bodyP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spcAft>
                <a:spcPts val="0"/>
              </a:spcAft>
              <a:buNone/>
            </a:pPr>
            <a:r>
              <a:rPr lang="en-US" sz="4800" dirty="0" smtClean="0"/>
              <a:t>Formatted output - </a:t>
            </a:r>
            <a:r>
              <a:rPr lang="en-US" sz="4800" dirty="0" err="1" smtClean="0"/>
              <a:t>printf</a:t>
            </a:r>
            <a:r>
              <a:rPr lang="en-US" sz="4800" dirty="0" smtClean="0"/>
              <a:t> </a:t>
            </a:r>
            <a:r>
              <a:rPr lang="en-US" sz="4800" dirty="0"/>
              <a:t>examples</a:t>
            </a:r>
          </a:p>
        </p:txBody>
      </p:sp>
      <p:cxnSp>
        <p:nvCxnSpPr>
          <p:cNvPr id="10" name="Straight Arrow Connector 9"/>
          <p:cNvCxnSpPr/>
          <p:nvPr/>
        </p:nvCxnSpPr>
        <p:spPr>
          <a:xfrm>
            <a:off x="2220912" y="1951037"/>
            <a:ext cx="0" cy="3810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906712" y="2027237"/>
            <a:ext cx="0" cy="30480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202112" y="1951037"/>
            <a:ext cx="0" cy="3810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421312" y="2027237"/>
            <a:ext cx="0" cy="30480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220912" y="1951037"/>
            <a:ext cx="198120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06712" y="2027237"/>
            <a:ext cx="25146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509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sz="1800" b="1" dirty="0">
                <a:latin typeface="DejaVu Sans Mono" pitchFamily="49"/>
              </a:rPr>
              <a:t>printf("\</a:t>
            </a:r>
            <a:r>
              <a:rPr lang="en-US" sz="1800" b="1" dirty="0" err="1">
                <a:latin typeface="DejaVu Sans Mono" pitchFamily="49"/>
              </a:rPr>
              <a:t>na</a:t>
            </a:r>
            <a:r>
              <a:rPr lang="en-US" sz="1800" b="1" dirty="0">
                <a:latin typeface="DejaVu Sans Mono" pitchFamily="49"/>
              </a:rPr>
              <a:t>=%f\</a:t>
            </a:r>
            <a:r>
              <a:rPr lang="en-US" sz="1800" b="1" dirty="0" err="1">
                <a:latin typeface="DejaVu Sans Mono" pitchFamily="49"/>
              </a:rPr>
              <a:t>nb</a:t>
            </a:r>
            <a:r>
              <a:rPr lang="en-US" sz="1800" b="1" dirty="0">
                <a:latin typeface="DejaVu Sans Mono" pitchFamily="49"/>
              </a:rPr>
              <a:t>=%f\</a:t>
            </a:r>
            <a:r>
              <a:rPr lang="en-US" sz="1800" b="1" dirty="0" err="1">
                <a:latin typeface="DejaVu Sans Mono" pitchFamily="49"/>
              </a:rPr>
              <a:t>nc</a:t>
            </a:r>
            <a:r>
              <a:rPr lang="en-US" sz="1800" b="1" dirty="0">
                <a:latin typeface="DejaVu Sans Mono" pitchFamily="49"/>
              </a:rPr>
              <a:t>=%f\</a:t>
            </a:r>
            <a:r>
              <a:rPr lang="en-US" sz="1800" b="1" dirty="0" err="1">
                <a:latin typeface="DejaVu Sans Mono" pitchFamily="49"/>
              </a:rPr>
              <a:t>nd</a:t>
            </a:r>
            <a:r>
              <a:rPr lang="en-US" sz="1800" b="1" dirty="0">
                <a:latin typeface="DejaVu Sans Mono" pitchFamily="49"/>
              </a:rPr>
              <a:t>=%</a:t>
            </a:r>
            <a:r>
              <a:rPr lang="en-US" sz="1800" b="1" dirty="0" smtClean="0">
                <a:latin typeface="DejaVu Sans Mono" pitchFamily="49"/>
              </a:rPr>
              <a:t>f\n",</a:t>
            </a:r>
            <a:r>
              <a:rPr lang="en-US" sz="1800" b="1" dirty="0" err="1">
                <a:latin typeface="DejaVu Sans Mono" pitchFamily="49"/>
              </a:rPr>
              <a:t>a,b,c,d</a:t>
            </a:r>
            <a:r>
              <a:rPr lang="en-US" sz="1800" b="1" dirty="0">
                <a:latin typeface="DejaVu Sans Mono" pitchFamily="49"/>
              </a:rPr>
              <a:t>);</a:t>
            </a:r>
          </a:p>
          <a:p>
            <a:pPr lvl="1"/>
            <a:r>
              <a:rPr lang="en-US" sz="1800" dirty="0" smtClean="0"/>
              <a:t>If a=6.2, b=5.455, c=3.1415, d=6.0, then output is:</a:t>
            </a:r>
          </a:p>
          <a:p>
            <a:pPr marL="1007943" lvl="3" indent="0">
              <a:buNone/>
            </a:pPr>
            <a:r>
              <a:rPr lang="en-US" dirty="0" smtClean="0">
                <a:solidFill>
                  <a:srgbClr val="00B050"/>
                </a:solidFill>
              </a:rPr>
              <a:t>a=6.200000</a:t>
            </a:r>
          </a:p>
          <a:p>
            <a:pPr marL="1007943" lvl="3" indent="0">
              <a:buNone/>
            </a:pPr>
            <a:r>
              <a:rPr lang="en-US" dirty="0" smtClean="0">
                <a:solidFill>
                  <a:srgbClr val="00B050"/>
                </a:solidFill>
              </a:rPr>
              <a:t>b=5.455000</a:t>
            </a:r>
          </a:p>
          <a:p>
            <a:pPr marL="1007943" lvl="3" indent="0">
              <a:buNone/>
            </a:pPr>
            <a:r>
              <a:rPr lang="en-US" dirty="0" smtClean="0">
                <a:solidFill>
                  <a:srgbClr val="00B050"/>
                </a:solidFill>
              </a:rPr>
              <a:t>c=3.141500</a:t>
            </a:r>
          </a:p>
          <a:p>
            <a:pPr marL="1007943" lvl="3" indent="0">
              <a:buNone/>
            </a:pPr>
            <a:r>
              <a:rPr lang="en-US" dirty="0" smtClean="0">
                <a:solidFill>
                  <a:srgbClr val="00B050"/>
                </a:solidFill>
              </a:rPr>
              <a:t>d=6.000000</a:t>
            </a:r>
          </a:p>
          <a:p>
            <a:pPr lvl="0"/>
            <a:r>
              <a:rPr lang="en-US" sz="1800" b="1" dirty="0">
                <a:latin typeface="DejaVu Sans Mono" pitchFamily="49"/>
              </a:rPr>
              <a:t>printf("\</a:t>
            </a:r>
            <a:r>
              <a:rPr lang="en-US" sz="1800" b="1" dirty="0" err="1">
                <a:latin typeface="DejaVu Sans Mono" pitchFamily="49"/>
              </a:rPr>
              <a:t>na</a:t>
            </a:r>
            <a:r>
              <a:rPr lang="en-US" sz="1800" b="1" dirty="0" smtClean="0">
                <a:latin typeface="DejaVu Sans Mono" pitchFamily="49"/>
              </a:rPr>
              <a:t>=%4.2f\</a:t>
            </a:r>
            <a:r>
              <a:rPr lang="en-US" sz="1800" b="1" dirty="0" err="1" smtClean="0">
                <a:latin typeface="DejaVu Sans Mono" pitchFamily="49"/>
              </a:rPr>
              <a:t>nb</a:t>
            </a:r>
            <a:r>
              <a:rPr lang="en-US" sz="1800" b="1" dirty="0" smtClean="0">
                <a:latin typeface="DejaVu Sans Mono" pitchFamily="49"/>
              </a:rPr>
              <a:t>=%6.4f\</a:t>
            </a:r>
            <a:r>
              <a:rPr lang="en-US" sz="1800" b="1" dirty="0" err="1" smtClean="0">
                <a:latin typeface="DejaVu Sans Mono" pitchFamily="49"/>
              </a:rPr>
              <a:t>nc</a:t>
            </a:r>
            <a:r>
              <a:rPr lang="en-US" sz="1800" b="1" dirty="0" smtClean="0">
                <a:latin typeface="DejaVu Sans Mono" pitchFamily="49"/>
              </a:rPr>
              <a:t>=%5f\</a:t>
            </a:r>
            <a:r>
              <a:rPr lang="en-US" sz="1800" b="1" dirty="0" err="1" smtClean="0">
                <a:latin typeface="DejaVu Sans Mono" pitchFamily="49"/>
              </a:rPr>
              <a:t>nd</a:t>
            </a:r>
            <a:r>
              <a:rPr lang="en-US" sz="1800" b="1" dirty="0" smtClean="0">
                <a:latin typeface="DejaVu Sans Mono" pitchFamily="49"/>
              </a:rPr>
              <a:t>=%3f\n</a:t>
            </a:r>
            <a:r>
              <a:rPr lang="en-US" sz="1800" b="1" dirty="0">
                <a:latin typeface="DejaVu Sans Mono" pitchFamily="49"/>
              </a:rPr>
              <a:t>",</a:t>
            </a:r>
            <a:r>
              <a:rPr lang="en-US" sz="1800" b="1" dirty="0" err="1">
                <a:latin typeface="DejaVu Sans Mono" pitchFamily="49"/>
              </a:rPr>
              <a:t>a,b,c,d</a:t>
            </a:r>
            <a:r>
              <a:rPr lang="en-US" sz="1800" b="1" dirty="0">
                <a:latin typeface="DejaVu Sans Mono" pitchFamily="49"/>
              </a:rPr>
              <a:t>);</a:t>
            </a:r>
          </a:p>
          <a:p>
            <a:pPr lvl="1"/>
            <a:r>
              <a:rPr lang="en-US" sz="1800" dirty="0"/>
              <a:t>If a=6.2, b=5.455, c=3.1415, d=6.0, then output is</a:t>
            </a:r>
            <a:r>
              <a:rPr lang="en-US" sz="1800" dirty="0" smtClean="0"/>
              <a:t>:</a:t>
            </a:r>
          </a:p>
          <a:p>
            <a:pPr lvl="1"/>
            <a:r>
              <a:rPr lang="en-US" sz="1800" dirty="0" smtClean="0"/>
              <a:t>6.20</a:t>
            </a:r>
            <a:endParaRPr lang="en-US" sz="1800" dirty="0"/>
          </a:p>
          <a:p>
            <a:pPr marL="1007943" lvl="3" indent="0">
              <a:buNone/>
            </a:pPr>
            <a:r>
              <a:rPr lang="en-US" dirty="0" smtClean="0">
                <a:solidFill>
                  <a:srgbClr val="00B050"/>
                </a:solidFill>
              </a:rPr>
              <a:t>a=6.20</a:t>
            </a:r>
            <a:endParaRPr lang="en-US" dirty="0">
              <a:solidFill>
                <a:srgbClr val="00B050"/>
              </a:solidFill>
            </a:endParaRPr>
          </a:p>
          <a:p>
            <a:pPr marL="1007943" lvl="3" indent="0">
              <a:buNone/>
            </a:pPr>
            <a:r>
              <a:rPr lang="en-US" dirty="0" smtClean="0">
                <a:solidFill>
                  <a:srgbClr val="00B050"/>
                </a:solidFill>
              </a:rPr>
              <a:t>b=5.4550</a:t>
            </a:r>
            <a:endParaRPr lang="en-US" dirty="0">
              <a:solidFill>
                <a:srgbClr val="00B050"/>
              </a:solidFill>
            </a:endParaRPr>
          </a:p>
          <a:p>
            <a:pPr marL="1007943" lvl="3" indent="0">
              <a:buNone/>
            </a:pPr>
            <a:r>
              <a:rPr lang="en-US" dirty="0" smtClean="0">
                <a:solidFill>
                  <a:srgbClr val="00B050"/>
                </a:solidFill>
              </a:rPr>
              <a:t>c=3.141500</a:t>
            </a:r>
          </a:p>
          <a:p>
            <a:pPr marL="1007943" lvl="3" indent="0">
              <a:buNone/>
            </a:pPr>
            <a:r>
              <a:rPr lang="en-US" dirty="0" smtClean="0">
                <a:solidFill>
                  <a:srgbClr val="00B050"/>
                </a:solidFill>
              </a:rPr>
              <a:t>d=6.000000</a:t>
            </a:r>
          </a:p>
          <a:p>
            <a:pPr marL="1007943" lvl="3" indent="0">
              <a:buNone/>
            </a:pPr>
            <a:endParaRPr lang="en-US" dirty="0">
              <a:solidFill>
                <a:srgbClr val="00B050"/>
              </a:solidFill>
            </a:endParaRPr>
          </a:p>
        </p:txBody>
      </p:sp>
      <p:sp>
        <p:nvSpPr>
          <p:cNvPr id="4" name="Title 3"/>
          <p:cNvSpPr>
            <a:spLocks noGrp="1"/>
          </p:cNvSpPr>
          <p:nvPr>
            <p:ph type="title"/>
          </p:nvPr>
        </p:nvSpPr>
        <p:spPr/>
        <p:txBody>
          <a:bodyPr/>
          <a:lstStyle/>
          <a:p>
            <a:r>
              <a:rPr lang="en-US" dirty="0" smtClean="0"/>
              <a:t>Example</a:t>
            </a:r>
            <a:endParaRPr lang="en-US" dirty="0"/>
          </a:p>
        </p:txBody>
      </p:sp>
    </p:spTree>
    <p:extLst>
      <p:ext uri="{BB962C8B-B14F-4D97-AF65-F5344CB8AC3E}">
        <p14:creationId xmlns:p14="http://schemas.microsoft.com/office/powerpoint/2010/main" val="3258131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a:xfrm>
            <a:off x="544512" y="1570037"/>
            <a:ext cx="4536281" cy="4846729"/>
          </a:xfrm>
        </p:spPr>
        <p:txBody>
          <a:bodyPr>
            <a:normAutofit lnSpcReduction="10000"/>
          </a:bodyPr>
          <a:lstStyle/>
          <a:p>
            <a:pPr marL="119048" indent="0">
              <a:buNone/>
            </a:pPr>
            <a:r>
              <a:rPr lang="pt-BR" dirty="0" smtClean="0"/>
              <a:t>float </a:t>
            </a:r>
            <a:r>
              <a:rPr lang="pt-BR" dirty="0"/>
              <a:t>x = 3.14159</a:t>
            </a:r>
            <a:r>
              <a:rPr lang="pt-BR" dirty="0" smtClean="0"/>
              <a:t>;</a:t>
            </a:r>
          </a:p>
          <a:p>
            <a:pPr marL="119048" indent="0">
              <a:buNone/>
            </a:pPr>
            <a:r>
              <a:rPr lang="pt-BR" dirty="0"/>
              <a:t>p</a:t>
            </a:r>
            <a:r>
              <a:rPr lang="pt-BR" dirty="0" smtClean="0"/>
              <a:t>rintf(“output:”);</a:t>
            </a:r>
            <a:endParaRPr lang="pt-BR" dirty="0"/>
          </a:p>
          <a:p>
            <a:pPr marL="119048" indent="0">
              <a:buNone/>
            </a:pPr>
            <a:r>
              <a:rPr lang="pt-BR" dirty="0" smtClean="0"/>
              <a:t>printf</a:t>
            </a:r>
            <a:r>
              <a:rPr lang="pt-BR" dirty="0"/>
              <a:t>("%4.3f\n", x);</a:t>
            </a:r>
          </a:p>
          <a:p>
            <a:pPr marL="119048" indent="0">
              <a:buNone/>
            </a:pPr>
            <a:r>
              <a:rPr lang="pt-BR" dirty="0" smtClean="0"/>
              <a:t>printf</a:t>
            </a:r>
            <a:r>
              <a:rPr lang="pt-BR" dirty="0"/>
              <a:t>("%4f\n", x);</a:t>
            </a:r>
          </a:p>
          <a:p>
            <a:pPr marL="119048" indent="0">
              <a:buNone/>
            </a:pPr>
            <a:r>
              <a:rPr lang="pt-BR" dirty="0" smtClean="0"/>
              <a:t>printf</a:t>
            </a:r>
            <a:r>
              <a:rPr lang="pt-BR" dirty="0"/>
              <a:t>("%.3f\n", x);</a:t>
            </a:r>
            <a:endParaRPr lang="en-US" dirty="0"/>
          </a:p>
          <a:p>
            <a:pPr marL="119048" indent="0">
              <a:buNone/>
            </a:pPr>
            <a:endParaRPr lang="en-US" dirty="0"/>
          </a:p>
          <a:p>
            <a:pPr marL="119048" indent="0">
              <a:buNone/>
            </a:pPr>
            <a:r>
              <a:rPr lang="en-US" dirty="0" smtClean="0"/>
              <a:t>output:</a:t>
            </a:r>
          </a:p>
          <a:p>
            <a:pPr marL="119048" indent="0">
              <a:buNone/>
            </a:pPr>
            <a:r>
              <a:rPr lang="en-US" dirty="0" smtClean="0"/>
              <a:t>3.142</a:t>
            </a:r>
            <a:endParaRPr lang="en-US" dirty="0"/>
          </a:p>
          <a:p>
            <a:pPr marL="119048" indent="0">
              <a:buNone/>
            </a:pPr>
            <a:r>
              <a:rPr lang="en-US" dirty="0" smtClean="0"/>
              <a:t>3.141590</a:t>
            </a:r>
            <a:endParaRPr lang="en-US" dirty="0"/>
          </a:p>
          <a:p>
            <a:pPr marL="119048" indent="0">
              <a:buNone/>
            </a:pPr>
            <a:r>
              <a:rPr lang="en-US" dirty="0" smtClean="0"/>
              <a:t>3.142</a:t>
            </a:r>
          </a:p>
          <a:p>
            <a:pPr marL="119048" indent="0">
              <a:buNone/>
            </a:pPr>
            <a:endParaRPr lang="en-US" dirty="0" smtClean="0"/>
          </a:p>
          <a:p>
            <a:pPr marL="119048" indent="0">
              <a:buNone/>
            </a:pPr>
            <a:endParaRPr lang="en-US" dirty="0"/>
          </a:p>
        </p:txBody>
      </p:sp>
      <p:sp>
        <p:nvSpPr>
          <p:cNvPr id="2" name="Title 1"/>
          <p:cNvSpPr>
            <a:spLocks noGrp="1"/>
          </p:cNvSpPr>
          <p:nvPr>
            <p:ph type="title"/>
          </p:nvPr>
        </p:nvSpPr>
        <p:spPr/>
        <p:txBody>
          <a:bodyPr/>
          <a:lstStyle/>
          <a:p>
            <a:r>
              <a:rPr lang="en-US" dirty="0" err="1" smtClean="0"/>
              <a:t>printf</a:t>
            </a:r>
            <a:r>
              <a:rPr lang="en-US" dirty="0" smtClean="0"/>
              <a:t> examples</a:t>
            </a:r>
            <a:endParaRPr lang="en-US" dirty="0"/>
          </a:p>
        </p:txBody>
      </p:sp>
      <p:sp>
        <p:nvSpPr>
          <p:cNvPr id="6" name="Content Placeholder 5"/>
          <p:cNvSpPr>
            <a:spLocks noGrp="1"/>
          </p:cNvSpPr>
          <p:nvPr>
            <p:ph sz="half" idx="4294967295"/>
          </p:nvPr>
        </p:nvSpPr>
        <p:spPr>
          <a:xfrm>
            <a:off x="2906712" y="1341437"/>
            <a:ext cx="4452937" cy="4889500"/>
          </a:xfrm>
        </p:spPr>
        <p:txBody>
          <a:bodyPr>
            <a:normAutofit fontScale="92500" lnSpcReduction="10000"/>
          </a:bodyPr>
          <a:lstStyle/>
          <a:p>
            <a:endParaRPr lang="en-US" dirty="0" smtClean="0"/>
          </a:p>
          <a:p>
            <a:endParaRPr lang="en-US" dirty="0"/>
          </a:p>
          <a:p>
            <a:endParaRPr lang="en-US" dirty="0" smtClean="0"/>
          </a:p>
          <a:p>
            <a:endParaRPr lang="en-US" dirty="0"/>
          </a:p>
          <a:p>
            <a:pPr marL="120953" indent="0">
              <a:buNone/>
            </a:pPr>
            <a:endParaRPr lang="en-US" dirty="0" smtClean="0"/>
          </a:p>
          <a:p>
            <a:pPr marL="0" indent="0">
              <a:buNone/>
            </a:pPr>
            <a:endParaRPr lang="en-US" dirty="0"/>
          </a:p>
          <a:p>
            <a:pPr marL="0" indent="0">
              <a:buNone/>
            </a:pPr>
            <a:endParaRPr lang="en-US" dirty="0"/>
          </a:p>
          <a:p>
            <a:endParaRPr lang="en-US" dirty="0" smtClean="0"/>
          </a:p>
          <a:p>
            <a:r>
              <a:rPr lang="en-US" sz="1300" i="1" dirty="0" smtClean="0"/>
              <a:t>minimum</a:t>
            </a:r>
            <a:r>
              <a:rPr lang="en-US" sz="1300" dirty="0" smtClean="0"/>
              <a:t> </a:t>
            </a:r>
            <a:r>
              <a:rPr lang="en-US" sz="1300" dirty="0"/>
              <a:t>field width is 4!  Notice it rounds up</a:t>
            </a:r>
            <a:r>
              <a:rPr lang="en-US" sz="1300" dirty="0" smtClean="0"/>
              <a:t>.</a:t>
            </a:r>
          </a:p>
          <a:p>
            <a:pPr marL="0" indent="0">
              <a:buNone/>
            </a:pPr>
            <a:endParaRPr lang="en-US" sz="1300" dirty="0" smtClean="0"/>
          </a:p>
          <a:p>
            <a:r>
              <a:rPr lang="en-US" sz="1300" i="1" dirty="0"/>
              <a:t>minimum</a:t>
            </a:r>
            <a:r>
              <a:rPr lang="en-US" sz="1300" dirty="0"/>
              <a:t> field width is 4, but no precision specified – 6 digits is </a:t>
            </a:r>
            <a:r>
              <a:rPr lang="en-US" sz="1300" dirty="0" smtClean="0"/>
              <a:t>default</a:t>
            </a:r>
          </a:p>
          <a:p>
            <a:pPr marL="0" indent="0">
              <a:buNone/>
            </a:pPr>
            <a:endParaRPr lang="en-US" sz="1300" dirty="0"/>
          </a:p>
          <a:p>
            <a:r>
              <a:rPr lang="en-US" sz="1300" dirty="0" smtClean="0"/>
              <a:t>Explicitly says 3 numerals after decimal point</a:t>
            </a:r>
          </a:p>
          <a:p>
            <a:endParaRPr lang="en-US" dirty="0"/>
          </a:p>
          <a:p>
            <a:endParaRPr lang="en-US" dirty="0" smtClean="0"/>
          </a:p>
          <a:p>
            <a:endParaRPr lang="en-US" dirty="0"/>
          </a:p>
        </p:txBody>
      </p:sp>
    </p:spTree>
    <p:extLst>
      <p:ext uri="{BB962C8B-B14F-4D97-AF65-F5344CB8AC3E}">
        <p14:creationId xmlns:p14="http://schemas.microsoft.com/office/powerpoint/2010/main" val="510715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idx="1"/>
          </p:nvPr>
        </p:nvSpPr>
        <p:spPr/>
        <p:txBody>
          <a:bodyPr>
            <a:normAutofit/>
          </a:bodyPr>
          <a:lstStyle/>
          <a:p>
            <a:pPr marL="119048" indent="0">
              <a:buNone/>
            </a:pPr>
            <a:r>
              <a:rPr lang="es-ES" sz="2000" dirty="0" smtClean="0"/>
              <a:t>int </a:t>
            </a:r>
            <a:r>
              <a:rPr lang="es-ES" sz="2000" dirty="0"/>
              <a:t>y = 25;</a:t>
            </a:r>
          </a:p>
          <a:p>
            <a:pPr marL="119048" indent="0">
              <a:buNone/>
            </a:pPr>
            <a:r>
              <a:rPr lang="es-ES" sz="2000" dirty="0" smtClean="0"/>
              <a:t>printf</a:t>
            </a:r>
            <a:r>
              <a:rPr lang="es-ES" sz="2000" dirty="0"/>
              <a:t>("%d\n", y);</a:t>
            </a:r>
          </a:p>
          <a:p>
            <a:pPr marL="119048" indent="0">
              <a:buNone/>
            </a:pPr>
            <a:r>
              <a:rPr lang="es-ES" sz="2000" dirty="0" smtClean="0"/>
              <a:t>printf</a:t>
            </a:r>
            <a:r>
              <a:rPr lang="es-ES" sz="2000" dirty="0"/>
              <a:t>("%i\n", y);</a:t>
            </a:r>
          </a:p>
          <a:p>
            <a:pPr marL="119048" indent="0">
              <a:buNone/>
            </a:pPr>
            <a:r>
              <a:rPr lang="es-ES" sz="2000" dirty="0" smtClean="0"/>
              <a:t>printf</a:t>
            </a:r>
            <a:r>
              <a:rPr lang="es-ES" sz="2000" dirty="0"/>
              <a:t>("%4d\n", y);</a:t>
            </a:r>
          </a:p>
          <a:p>
            <a:pPr marL="119048" indent="0">
              <a:buNone/>
            </a:pPr>
            <a:r>
              <a:rPr lang="es-ES" sz="2000" dirty="0" smtClean="0"/>
              <a:t>printf</a:t>
            </a:r>
            <a:r>
              <a:rPr lang="es-ES" sz="2000" dirty="0"/>
              <a:t>("%1d\n", y</a:t>
            </a:r>
            <a:r>
              <a:rPr lang="es-ES" sz="2000" dirty="0" smtClean="0"/>
              <a:t>);</a:t>
            </a:r>
          </a:p>
          <a:p>
            <a:pPr marL="119048" indent="0">
              <a:buNone/>
            </a:pPr>
            <a:r>
              <a:rPr lang="es-ES" sz="2000" dirty="0" smtClean="0"/>
              <a:t>printf</a:t>
            </a:r>
            <a:r>
              <a:rPr lang="es-ES" sz="2000" dirty="0"/>
              <a:t>("%05d\n", y);</a:t>
            </a:r>
          </a:p>
          <a:p>
            <a:pPr marL="119048" indent="0">
              <a:buNone/>
            </a:pPr>
            <a:endParaRPr lang="en-US" sz="2000" dirty="0" smtClean="0"/>
          </a:p>
          <a:p>
            <a:pPr marL="119048" indent="0">
              <a:buNone/>
            </a:pPr>
            <a:r>
              <a:rPr lang="en-US" sz="2000" dirty="0" smtClean="0"/>
              <a:t>output:</a:t>
            </a:r>
            <a:endParaRPr lang="en-US" sz="2000" dirty="0"/>
          </a:p>
          <a:p>
            <a:pPr marL="119048" indent="0">
              <a:buNone/>
            </a:pPr>
            <a:r>
              <a:rPr lang="en-US" sz="2000" dirty="0"/>
              <a:t>25</a:t>
            </a:r>
          </a:p>
          <a:p>
            <a:pPr marL="119048" indent="0">
              <a:buNone/>
            </a:pPr>
            <a:r>
              <a:rPr lang="en-US" sz="2000" dirty="0"/>
              <a:t>25</a:t>
            </a:r>
          </a:p>
          <a:p>
            <a:pPr marL="119048" indent="0">
              <a:buNone/>
            </a:pPr>
            <a:r>
              <a:rPr lang="en-US" sz="2000" dirty="0"/>
              <a:t>  </a:t>
            </a:r>
            <a:r>
              <a:rPr lang="en-US" sz="2000" dirty="0" smtClean="0"/>
              <a:t>  25 </a:t>
            </a:r>
            <a:endParaRPr lang="en-US" sz="2000" dirty="0"/>
          </a:p>
          <a:p>
            <a:pPr marL="119048" indent="0">
              <a:buNone/>
            </a:pPr>
            <a:r>
              <a:rPr lang="en-US" sz="2000" dirty="0" smtClean="0"/>
              <a:t>25 </a:t>
            </a:r>
          </a:p>
          <a:p>
            <a:pPr marL="119048" indent="0">
              <a:buNone/>
            </a:pPr>
            <a:r>
              <a:rPr lang="en-US" sz="2000" dirty="0" smtClean="0"/>
              <a:t>00025 </a:t>
            </a:r>
            <a:endParaRPr lang="en-US" sz="2000" dirty="0"/>
          </a:p>
          <a:p>
            <a:pPr marL="119048" indent="0">
              <a:buNone/>
            </a:pPr>
            <a:endParaRPr lang="en-US" dirty="0"/>
          </a:p>
        </p:txBody>
      </p:sp>
      <p:sp>
        <p:nvSpPr>
          <p:cNvPr id="2" name="Title 1"/>
          <p:cNvSpPr>
            <a:spLocks noGrp="1"/>
          </p:cNvSpPr>
          <p:nvPr>
            <p:ph type="title"/>
          </p:nvPr>
        </p:nvSpPr>
        <p:spPr/>
        <p:txBody>
          <a:bodyPr/>
          <a:lstStyle/>
          <a:p>
            <a:r>
              <a:rPr lang="en-US" dirty="0" err="1" smtClean="0"/>
              <a:t>printf</a:t>
            </a:r>
            <a:r>
              <a:rPr lang="en-US" dirty="0" smtClean="0"/>
              <a:t> example</a:t>
            </a:r>
            <a:endParaRPr lang="en-US" dirty="0"/>
          </a:p>
        </p:txBody>
      </p:sp>
      <p:sp>
        <p:nvSpPr>
          <p:cNvPr id="6" name="Content Placeholder 5"/>
          <p:cNvSpPr txBox="1">
            <a:spLocks/>
          </p:cNvSpPr>
          <p:nvPr/>
        </p:nvSpPr>
        <p:spPr>
          <a:xfrm>
            <a:off x="1916112" y="2027237"/>
            <a:ext cx="4452937" cy="4889500"/>
          </a:xfrm>
          <a:prstGeom prst="rect">
            <a:avLst/>
          </a:prstGeom>
        </p:spPr>
        <p:txBody>
          <a:bodyPr vert="horz" lIns="100794" tIns="50397" rIns="100794" bIns="50397">
            <a:normAutofit/>
          </a:bodyPr>
          <a:lstStyle>
            <a:lvl1pPr marL="302383" indent="-302383" algn="l" rtl="0" eaLnBrk="1" latinLnBrk="0" hangingPunct="1">
              <a:spcBef>
                <a:spcPct val="20000"/>
              </a:spcBef>
              <a:buClr>
                <a:schemeClr val="accent3"/>
              </a:buClr>
              <a:buSzPct val="95000"/>
              <a:buFont typeface="Wingdings 2"/>
              <a:buChar char=""/>
              <a:defRPr kumimoji="0" sz="2900" kern="1200">
                <a:solidFill>
                  <a:schemeClr val="tx1"/>
                </a:solidFill>
                <a:latin typeface="+mn-lt"/>
                <a:ea typeface="+mn-ea"/>
                <a:cs typeface="+mn-cs"/>
              </a:defRPr>
            </a:lvl1pPr>
            <a:lvl2pPr marL="705560" indent="-272145" algn="l" rtl="0" eaLnBrk="1" latinLnBrk="0" hangingPunct="1">
              <a:spcBef>
                <a:spcPct val="20000"/>
              </a:spcBef>
              <a:buClr>
                <a:schemeClr val="accent1"/>
              </a:buClr>
              <a:buSzPct val="85000"/>
              <a:buFont typeface="Wingdings 2"/>
              <a:buChar char=""/>
              <a:defRPr kumimoji="0" sz="2600" kern="1200">
                <a:solidFill>
                  <a:schemeClr val="tx1"/>
                </a:solidFill>
                <a:latin typeface="+mn-lt"/>
                <a:ea typeface="+mn-ea"/>
                <a:cs typeface="+mn-cs"/>
              </a:defRPr>
            </a:lvl2pPr>
            <a:lvl3pPr marL="1007943" indent="-272145" algn="l" rtl="0" eaLnBrk="1" latinLnBrk="0" hangingPunct="1">
              <a:spcBef>
                <a:spcPct val="20000"/>
              </a:spcBef>
              <a:buClr>
                <a:schemeClr val="accent2"/>
              </a:buClr>
              <a:buSzPct val="70000"/>
              <a:buFont typeface="Wingdings 2"/>
              <a:buChar char=""/>
              <a:defRPr kumimoji="0" sz="2300" kern="1200">
                <a:solidFill>
                  <a:schemeClr val="tx1"/>
                </a:solidFill>
                <a:latin typeface="+mn-lt"/>
                <a:ea typeface="+mn-ea"/>
                <a:cs typeface="+mn-cs"/>
              </a:defRPr>
            </a:lvl3pPr>
            <a:lvl4pPr marL="1310326" indent="-231827" algn="l" rtl="0" eaLnBrk="1" latinLnBrk="0" hangingPunct="1">
              <a:spcBef>
                <a:spcPct val="20000"/>
              </a:spcBef>
              <a:buClr>
                <a:schemeClr val="accent3"/>
              </a:buClr>
              <a:buSzPct val="65000"/>
              <a:buFont typeface="Wingdings 2"/>
              <a:buChar char=""/>
              <a:defRPr kumimoji="0" sz="2200" kern="1200">
                <a:solidFill>
                  <a:schemeClr val="tx1"/>
                </a:solidFill>
                <a:latin typeface="+mn-lt"/>
                <a:ea typeface="+mn-ea"/>
                <a:cs typeface="+mn-cs"/>
              </a:defRPr>
            </a:lvl4pPr>
            <a:lvl5pPr marL="1612709" indent="-231827" algn="l" rtl="0" eaLnBrk="1" latinLnBrk="0" hangingPunct="1">
              <a:spcBef>
                <a:spcPct val="20000"/>
              </a:spcBef>
              <a:buClr>
                <a:schemeClr val="accent4"/>
              </a:buClr>
              <a:buSzPct val="65000"/>
              <a:buFont typeface="Wingdings 2"/>
              <a:buChar char=""/>
              <a:defRPr kumimoji="0" sz="2200" kern="1200">
                <a:solidFill>
                  <a:schemeClr val="tx1"/>
                </a:solidFill>
                <a:latin typeface="+mn-lt"/>
                <a:ea typeface="+mn-ea"/>
                <a:cs typeface="+mn-cs"/>
              </a:defRPr>
            </a:lvl5pPr>
            <a:lvl6pPr marL="1915092" indent="-231827" algn="l" rtl="0" eaLnBrk="1" latinLnBrk="0" hangingPunct="1">
              <a:spcBef>
                <a:spcPct val="20000"/>
              </a:spcBef>
              <a:buClr>
                <a:schemeClr val="accent5"/>
              </a:buClr>
              <a:buSzPct val="80000"/>
              <a:buFont typeface="Wingdings 2"/>
              <a:buChar char=""/>
              <a:defRPr kumimoji="0" sz="2000" kern="1200">
                <a:solidFill>
                  <a:schemeClr val="tx1"/>
                </a:solidFill>
                <a:latin typeface="+mn-lt"/>
                <a:ea typeface="+mn-ea"/>
                <a:cs typeface="+mn-cs"/>
              </a:defRPr>
            </a:lvl6pPr>
            <a:lvl7pPr marL="2116681" indent="-201589" algn="l" rtl="0" eaLnBrk="1" latinLnBrk="0" hangingPunct="1">
              <a:spcBef>
                <a:spcPct val="20000"/>
              </a:spcBef>
              <a:buClr>
                <a:schemeClr val="accent6"/>
              </a:buClr>
              <a:buSzPct val="80000"/>
              <a:buFont typeface="Wingdings 2"/>
              <a:buChar char=""/>
              <a:defRPr kumimoji="0" sz="1800" kern="1200" baseline="0">
                <a:solidFill>
                  <a:schemeClr val="tx1"/>
                </a:solidFill>
                <a:latin typeface="+mn-lt"/>
                <a:ea typeface="+mn-ea"/>
                <a:cs typeface="+mn-cs"/>
              </a:defRPr>
            </a:lvl7pPr>
            <a:lvl8pPr marL="2419063" indent="-201589" algn="l" rtl="0" eaLnBrk="1" latinLnBrk="0" hangingPunct="1">
              <a:spcBef>
                <a:spcPct val="20000"/>
              </a:spcBef>
              <a:buClr>
                <a:schemeClr val="tx2"/>
              </a:buClr>
              <a:buChar char="•"/>
              <a:defRPr kumimoji="0" sz="1800" kern="1200">
                <a:solidFill>
                  <a:schemeClr val="tx1"/>
                </a:solidFill>
                <a:latin typeface="+mn-lt"/>
                <a:ea typeface="+mn-ea"/>
                <a:cs typeface="+mn-cs"/>
              </a:defRPr>
            </a:lvl8pPr>
            <a:lvl9pPr marL="2721446" indent="-201589" algn="l" rtl="0" eaLnBrk="1" latinLnBrk="0" hangingPunct="1">
              <a:spcBef>
                <a:spcPct val="20000"/>
              </a:spcBef>
              <a:buClr>
                <a:schemeClr val="tx2"/>
              </a:buClr>
              <a:buFontTx/>
              <a:buChar char="•"/>
              <a:defRPr kumimoji="0" sz="1500" kern="1200" baseline="0">
                <a:solidFill>
                  <a:schemeClr val="tx1"/>
                </a:solidFill>
                <a:latin typeface="+mn-lt"/>
                <a:ea typeface="+mn-ea"/>
                <a:cs typeface="+mn-cs"/>
              </a:defRPr>
            </a:lvl9pPr>
          </a:lstStyle>
          <a:p>
            <a:pPr defTabSz="914400"/>
            <a:endParaRPr lang="en-US" dirty="0" smtClean="0"/>
          </a:p>
          <a:p>
            <a:pPr defTabSz="914400"/>
            <a:endParaRPr lang="en-US" dirty="0" smtClean="0"/>
          </a:p>
          <a:p>
            <a:pPr defTabSz="914400"/>
            <a:endParaRPr lang="en-US" dirty="0" smtClean="0"/>
          </a:p>
          <a:p>
            <a:pPr defTabSz="914400"/>
            <a:endParaRPr lang="en-US" dirty="0" smtClean="0"/>
          </a:p>
          <a:p>
            <a:pPr defTabSz="914400"/>
            <a:endParaRPr lang="en-US" dirty="0" smtClean="0"/>
          </a:p>
          <a:p>
            <a:pPr defTabSz="914400"/>
            <a:endParaRPr lang="en-US" dirty="0" smtClean="0"/>
          </a:p>
          <a:p>
            <a:pPr marL="0" indent="0" defTabSz="914400">
              <a:buNone/>
            </a:pPr>
            <a:endParaRPr lang="en-US" sz="1500" i="1" dirty="0" smtClean="0"/>
          </a:p>
          <a:p>
            <a:pPr marL="0" indent="0" defTabSz="914400">
              <a:buFont typeface="Wingdings 2"/>
              <a:buNone/>
            </a:pPr>
            <a:endParaRPr lang="en-US" sz="1500" dirty="0" smtClean="0"/>
          </a:p>
          <a:p>
            <a:pPr defTabSz="914400"/>
            <a:r>
              <a:rPr lang="en-US" sz="1200" dirty="0"/>
              <a:t>two spaces before two-digit </a:t>
            </a:r>
            <a:r>
              <a:rPr lang="en-US" sz="1200" dirty="0" smtClean="0"/>
              <a:t>value</a:t>
            </a:r>
          </a:p>
          <a:p>
            <a:pPr marL="0" indent="0" defTabSz="914400">
              <a:buNone/>
            </a:pPr>
            <a:r>
              <a:rPr lang="en-US" sz="1200" dirty="0" smtClean="0"/>
              <a:t> </a:t>
            </a:r>
          </a:p>
          <a:p>
            <a:pPr defTabSz="914400"/>
            <a:r>
              <a:rPr lang="en-US" sz="1200" dirty="0" smtClean="0"/>
              <a:t>minimum </a:t>
            </a:r>
            <a:r>
              <a:rPr lang="en-US" sz="1200" dirty="0"/>
              <a:t>field width specified is too small to print the value of the data, so printf ignores it! </a:t>
            </a:r>
            <a:endParaRPr lang="en-US" sz="1200" dirty="0" smtClean="0"/>
          </a:p>
          <a:p>
            <a:pPr defTabSz="914400"/>
            <a:r>
              <a:rPr lang="en-US" sz="1200" dirty="0"/>
              <a:t>leading zeroes used to fill minimum field </a:t>
            </a:r>
            <a:r>
              <a:rPr lang="en-US" sz="1200" dirty="0" smtClean="0"/>
              <a:t>width</a:t>
            </a:r>
          </a:p>
          <a:p>
            <a:pPr defTabSz="914400"/>
            <a:endParaRPr lang="en-US" dirty="0" smtClean="0"/>
          </a:p>
          <a:p>
            <a:pPr defTabSz="914400"/>
            <a:endParaRPr lang="en-US" dirty="0"/>
          </a:p>
        </p:txBody>
      </p:sp>
    </p:spTree>
    <p:extLst>
      <p:ext uri="{BB962C8B-B14F-4D97-AF65-F5344CB8AC3E}">
        <p14:creationId xmlns:p14="http://schemas.microsoft.com/office/powerpoint/2010/main" val="23347903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a:t>
            </a:r>
            <a:r>
              <a:rPr lang="en-US" dirty="0" smtClean="0"/>
              <a:t>loat f1 = 3.14;</a:t>
            </a:r>
          </a:p>
          <a:p>
            <a:r>
              <a:rPr lang="en-US" dirty="0" err="1"/>
              <a:t>i</a:t>
            </a:r>
            <a:r>
              <a:rPr lang="en-US" dirty="0" err="1" smtClean="0"/>
              <a:t>nt</a:t>
            </a:r>
            <a:r>
              <a:rPr lang="en-US" dirty="0" smtClean="0"/>
              <a:t> I;</a:t>
            </a:r>
          </a:p>
          <a:p>
            <a:r>
              <a:rPr lang="en-US" dirty="0" smtClean="0"/>
              <a:t>1111111111111111111111111111111111</a:t>
            </a:r>
          </a:p>
          <a:p>
            <a:r>
              <a:rPr lang="en-US" dirty="0" smtClean="0"/>
              <a:t>1111111111111111111111111111111111</a:t>
            </a:r>
          </a:p>
          <a:p>
            <a:r>
              <a:rPr lang="en-US" dirty="0" err="1" smtClean="0"/>
              <a:t>printf</a:t>
            </a:r>
            <a:r>
              <a:rPr lang="en-US" dirty="0" smtClean="0"/>
              <a:t>(“%d”, f1);</a:t>
            </a:r>
            <a:endParaRPr lang="en-US" dirty="0"/>
          </a:p>
        </p:txBody>
      </p:sp>
      <p:sp>
        <p:nvSpPr>
          <p:cNvPr id="3" name="Footer Placeholder 2"/>
          <p:cNvSpPr>
            <a:spLocks noGrp="1"/>
          </p:cNvSpPr>
          <p:nvPr>
            <p:ph type="ftr" sz="quarter" idx="11"/>
          </p:nvPr>
        </p:nvSpPr>
        <p:spPr/>
        <p:txBody>
          <a:bodyPr/>
          <a:lstStyle/>
          <a:p>
            <a:endParaRPr lang="en-US"/>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533226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noGrp="1"/>
          </p:cNvSpPr>
          <p:nvPr>
            <p:ph idx="1"/>
          </p:nvPr>
        </p:nvSpPr>
        <p:spPr>
          <a:xfrm>
            <a:off x="468313" y="1189037"/>
            <a:ext cx="9108282" cy="5432889"/>
          </a:xfrm>
        </p:spPr>
        <p:txBody>
          <a:bodyPr>
            <a:noAutofit/>
          </a:bodyPr>
          <a:lstStyle>
            <a:defPPr marL="473760" marR="0" lvl="0" indent="-365760">
              <a:spcBef>
                <a:spcPts val="0"/>
              </a:spcBef>
              <a:spcAft>
                <a:spcPts val="1414"/>
              </a:spcAft>
              <a:buSzPct val="100000"/>
              <a:buNone/>
              <a:defRPr lang="en-US" sz="3200" b="0" i="0" u="none" strike="noStrike" kern="1200">
                <a:ln>
                  <a:noFill/>
                </a:ln>
                <a:latin typeface="Arimo" pitchFamily="18"/>
                <a:ea typeface="DejaVu Sans" pitchFamily="2"/>
                <a:cs typeface="Lohit Hindi" pitchFamily="2"/>
              </a:defRPr>
            </a:defPPr>
            <a:lvl1pPr marL="473760" marR="0" lvl="0" indent="-365760">
              <a:spcBef>
                <a:spcPts val="0"/>
              </a:spcBef>
              <a:spcAft>
                <a:spcPts val="1414"/>
              </a:spcAft>
              <a:buSzPct val="100000"/>
              <a:buAutoNum type="arabicParenR"/>
              <a:defRPr lang="en-US" sz="3200" b="0" i="0" u="none" strike="noStrike" kern="1200">
                <a:ln>
                  <a:noFill/>
                </a:ln>
                <a:latin typeface="Arimo" pitchFamily="18"/>
                <a:ea typeface="DejaVu Sans" pitchFamily="2"/>
                <a:cs typeface="Lohit Hindi" pitchFamily="2"/>
              </a:defRPr>
            </a:lvl1pPr>
            <a:lvl2pPr marL="905760" marR="0" lvl="1" indent="-365760">
              <a:spcBef>
                <a:spcPts val="0"/>
              </a:spcBef>
              <a:spcAft>
                <a:spcPts val="1134"/>
              </a:spcAft>
              <a:buSzPct val="100000"/>
              <a:buAutoNum type="arabicParenR"/>
              <a:defRPr lang="en-US" sz="2800" b="0" i="0" u="none" strike="noStrike" kern="1200">
                <a:ln>
                  <a:noFill/>
                </a:ln>
                <a:latin typeface="Arimo" pitchFamily="18"/>
                <a:ea typeface="DejaVu Sans" pitchFamily="2"/>
                <a:cs typeface="Lohit Hindi" pitchFamily="2"/>
              </a:defRPr>
            </a:lvl2pPr>
            <a:lvl3pPr marL="1373759" marR="0" lvl="2" indent="-365760">
              <a:spcBef>
                <a:spcPts val="0"/>
              </a:spcBef>
              <a:spcAft>
                <a:spcPts val="850"/>
              </a:spcAft>
              <a:buSzPct val="100000"/>
              <a:buAutoNum type="arabicParenR"/>
              <a:defRPr lang="en-US" sz="2400" b="0" i="0" u="none" strike="noStrike" kern="1200">
                <a:ln>
                  <a:noFill/>
                </a:ln>
                <a:latin typeface="Arimo" pitchFamily="18"/>
                <a:ea typeface="DejaVu Sans" pitchFamily="2"/>
                <a:cs typeface="Lohit Hindi" pitchFamily="2"/>
              </a:defRPr>
            </a:lvl3pPr>
            <a:lvl4pPr marL="1877760" marR="0" lvl="3" indent="-365760">
              <a:spcBef>
                <a:spcPts val="0"/>
              </a:spcBef>
              <a:spcAft>
                <a:spcPts val="567"/>
              </a:spcAft>
              <a:buSzPct val="100000"/>
              <a:buAutoNum type="arabicParenR"/>
              <a:defRPr lang="en-US" sz="2000" b="0" i="0" u="none" strike="noStrike" kern="1200">
                <a:ln>
                  <a:noFill/>
                </a:ln>
                <a:latin typeface="Arimo" pitchFamily="18"/>
                <a:ea typeface="DejaVu Sans" pitchFamily="2"/>
                <a:cs typeface="Lohit Hindi" pitchFamily="2"/>
              </a:defRPr>
            </a:lvl4pPr>
            <a:lvl5pPr marL="2309760" marR="0" lvl="4"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5pPr>
            <a:lvl6pPr marL="2741760" marR="0" lvl="5"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6pPr>
            <a:lvl7pPr marL="3173760" marR="0" lvl="6"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7pPr>
            <a:lvl8pPr marL="3605760" marR="0" lvl="7"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8pPr>
            <a:lvl9pPr marL="4037759" marR="0" lvl="8"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9pPr>
          </a:lstStyle>
          <a:p>
            <a:pPr lvl="0">
              <a:spcAft>
                <a:spcPts val="0"/>
              </a:spcAft>
              <a:buNone/>
            </a:pPr>
            <a:r>
              <a:rPr lang="en-US" sz="1400" b="1" dirty="0" err="1">
                <a:latin typeface="DejaVu Sans Mono" pitchFamily="49"/>
              </a:rPr>
              <a:t>int</a:t>
            </a:r>
            <a:r>
              <a:rPr lang="en-US" sz="1400" b="1" dirty="0">
                <a:latin typeface="DejaVu Sans Mono" pitchFamily="49"/>
              </a:rPr>
              <a:t> day, month, year;</a:t>
            </a:r>
          </a:p>
          <a:p>
            <a:pPr lvl="0">
              <a:spcAft>
                <a:spcPts val="0"/>
              </a:spcAft>
              <a:buNone/>
            </a:pPr>
            <a:r>
              <a:rPr lang="en-US" sz="1400" b="1" dirty="0" err="1">
                <a:latin typeface="DejaVu Sans Mono" pitchFamily="49"/>
              </a:rPr>
              <a:t>scanf</a:t>
            </a:r>
            <a:r>
              <a:rPr lang="en-US" sz="1400" b="1" dirty="0" smtClean="0">
                <a:latin typeface="DejaVu Sans Mono" pitchFamily="49"/>
              </a:rPr>
              <a:t>("%d</a:t>
            </a:r>
            <a:r>
              <a:rPr lang="en-US" sz="1400" b="1" dirty="0">
                <a:latin typeface="DejaVu Sans Mono" pitchFamily="49"/>
              </a:rPr>
              <a:t>/%d/%d", &amp;month, &amp;day, &amp;year);</a:t>
            </a:r>
          </a:p>
          <a:p>
            <a:pPr lvl="0">
              <a:spcAft>
                <a:spcPts val="0"/>
              </a:spcAft>
              <a:buNone/>
            </a:pPr>
            <a:r>
              <a:rPr lang="en-US" sz="1400" dirty="0">
                <a:latin typeface="DejaVu Sans Mono" pitchFamily="49"/>
              </a:rPr>
              <a:t>Input:</a:t>
            </a:r>
          </a:p>
          <a:p>
            <a:pPr lvl="0">
              <a:spcAft>
                <a:spcPts val="0"/>
              </a:spcAft>
              <a:buNone/>
            </a:pPr>
            <a:r>
              <a:rPr lang="en-US" sz="1400" dirty="0" smtClean="0">
                <a:solidFill>
                  <a:srgbClr val="00B050"/>
                </a:solidFill>
                <a:latin typeface="DejaVu Sans Mono" pitchFamily="49"/>
              </a:rPr>
              <a:t>01/29/13</a:t>
            </a:r>
          </a:p>
          <a:p>
            <a:pPr lvl="0">
              <a:spcAft>
                <a:spcPts val="0"/>
              </a:spcAft>
              <a:buNone/>
            </a:pPr>
            <a:r>
              <a:rPr lang="en-US" sz="1400" dirty="0" smtClean="0">
                <a:latin typeface="DejaVu Sans Mono" pitchFamily="49"/>
              </a:rPr>
              <a:t>Month has the value </a:t>
            </a:r>
            <a:r>
              <a:rPr lang="en-US" sz="1400" dirty="0" smtClean="0">
                <a:solidFill>
                  <a:srgbClr val="00B050"/>
                </a:solidFill>
                <a:latin typeface="DejaVu Sans Mono" pitchFamily="49"/>
              </a:rPr>
              <a:t>1</a:t>
            </a:r>
          </a:p>
          <a:p>
            <a:pPr>
              <a:spcAft>
                <a:spcPts val="0"/>
              </a:spcAft>
              <a:buNone/>
            </a:pPr>
            <a:r>
              <a:rPr lang="en-US" sz="1400" dirty="0">
                <a:latin typeface="DejaVu Sans Mono" pitchFamily="49"/>
              </a:rPr>
              <a:t>Day has the value </a:t>
            </a:r>
            <a:r>
              <a:rPr lang="en-US" sz="1400" dirty="0">
                <a:solidFill>
                  <a:srgbClr val="00B050"/>
                </a:solidFill>
                <a:latin typeface="DejaVu Sans Mono" pitchFamily="49"/>
              </a:rPr>
              <a:t>29</a:t>
            </a:r>
          </a:p>
          <a:p>
            <a:pPr lvl="0">
              <a:spcAft>
                <a:spcPts val="0"/>
              </a:spcAft>
              <a:buNone/>
            </a:pPr>
            <a:r>
              <a:rPr lang="en-US" sz="1400" dirty="0">
                <a:latin typeface="DejaVu Sans Mono" pitchFamily="49"/>
              </a:rPr>
              <a:t>Year has the value </a:t>
            </a:r>
            <a:r>
              <a:rPr lang="en-US" sz="1400" dirty="0" smtClean="0">
                <a:solidFill>
                  <a:srgbClr val="00B050"/>
                </a:solidFill>
                <a:latin typeface="DejaVu Sans Mono" pitchFamily="49"/>
              </a:rPr>
              <a:t>13</a:t>
            </a:r>
          </a:p>
          <a:p>
            <a:pPr lvl="0">
              <a:spcAft>
                <a:spcPts val="0"/>
              </a:spcAft>
              <a:buNone/>
            </a:pPr>
            <a:r>
              <a:rPr lang="en-US" sz="1400" dirty="0" smtClean="0">
                <a:latin typeface="DejaVu Sans Mono" pitchFamily="49"/>
              </a:rPr>
              <a:t>The </a:t>
            </a:r>
            <a:r>
              <a:rPr lang="en-US" sz="1400" dirty="0" smtClean="0">
                <a:solidFill>
                  <a:srgbClr val="00B050"/>
                </a:solidFill>
                <a:latin typeface="DejaVu Sans Mono" pitchFamily="49"/>
              </a:rPr>
              <a:t>/</a:t>
            </a:r>
            <a:r>
              <a:rPr lang="en-US" sz="1400" dirty="0" smtClean="0">
                <a:latin typeface="DejaVu Sans Mono" pitchFamily="49"/>
              </a:rPr>
              <a:t> characters are not saved.</a:t>
            </a:r>
          </a:p>
          <a:p>
            <a:pPr lvl="0">
              <a:spcAft>
                <a:spcPts val="0"/>
              </a:spcAft>
              <a:buNone/>
            </a:pPr>
            <a:r>
              <a:rPr lang="en-US" sz="1400" dirty="0">
                <a:latin typeface="DejaVu Sans Mono" pitchFamily="49"/>
              </a:rPr>
              <a:t>Input:</a:t>
            </a:r>
          </a:p>
          <a:p>
            <a:pPr lvl="0">
              <a:spcAft>
                <a:spcPts val="0"/>
              </a:spcAft>
              <a:buNone/>
            </a:pPr>
            <a:r>
              <a:rPr lang="en-US" sz="1400" dirty="0" smtClean="0">
                <a:solidFill>
                  <a:srgbClr val="00B050"/>
                </a:solidFill>
                <a:latin typeface="DejaVu Sans Mono" pitchFamily="49"/>
              </a:rPr>
              <a:t>111/222/2018</a:t>
            </a:r>
            <a:endParaRPr lang="en-US" sz="1400" dirty="0">
              <a:solidFill>
                <a:srgbClr val="00B050"/>
              </a:solidFill>
              <a:latin typeface="DejaVu Sans Mono" pitchFamily="49"/>
            </a:endParaRPr>
          </a:p>
          <a:p>
            <a:pPr lvl="0">
              <a:spcAft>
                <a:spcPts val="0"/>
              </a:spcAft>
              <a:buNone/>
            </a:pPr>
            <a:r>
              <a:rPr lang="en-US" sz="1400" dirty="0">
                <a:latin typeface="DejaVu Sans Mono" pitchFamily="49"/>
              </a:rPr>
              <a:t>Month has the value </a:t>
            </a:r>
            <a:r>
              <a:rPr lang="en-US" sz="1400" dirty="0" smtClean="0">
                <a:solidFill>
                  <a:srgbClr val="00B050"/>
                </a:solidFill>
                <a:latin typeface="DejaVu Sans Mono" pitchFamily="49"/>
              </a:rPr>
              <a:t>111</a:t>
            </a:r>
            <a:endParaRPr lang="en-US" sz="1400" dirty="0">
              <a:solidFill>
                <a:srgbClr val="00B050"/>
              </a:solidFill>
              <a:latin typeface="DejaVu Sans Mono" pitchFamily="49"/>
            </a:endParaRPr>
          </a:p>
          <a:p>
            <a:pPr>
              <a:spcAft>
                <a:spcPts val="0"/>
              </a:spcAft>
              <a:buNone/>
            </a:pPr>
            <a:r>
              <a:rPr lang="en-US" sz="1400" dirty="0">
                <a:latin typeface="DejaVu Sans Mono" pitchFamily="49"/>
              </a:rPr>
              <a:t>Day has the value </a:t>
            </a:r>
            <a:r>
              <a:rPr lang="en-US" sz="1400" dirty="0" smtClean="0">
                <a:solidFill>
                  <a:srgbClr val="00B050"/>
                </a:solidFill>
                <a:latin typeface="DejaVu Sans Mono" pitchFamily="49"/>
              </a:rPr>
              <a:t>222</a:t>
            </a:r>
            <a:endParaRPr lang="en-US" sz="1400" dirty="0">
              <a:solidFill>
                <a:srgbClr val="00B050"/>
              </a:solidFill>
              <a:latin typeface="DejaVu Sans Mono" pitchFamily="49"/>
            </a:endParaRPr>
          </a:p>
          <a:p>
            <a:pPr lvl="0">
              <a:spcAft>
                <a:spcPts val="0"/>
              </a:spcAft>
              <a:buNone/>
            </a:pPr>
            <a:r>
              <a:rPr lang="en-US" sz="1400" dirty="0">
                <a:latin typeface="DejaVu Sans Mono" pitchFamily="49"/>
              </a:rPr>
              <a:t>Year has the value </a:t>
            </a:r>
            <a:r>
              <a:rPr lang="en-US" sz="1400" dirty="0" smtClean="0">
                <a:solidFill>
                  <a:srgbClr val="00B050"/>
                </a:solidFill>
                <a:latin typeface="DejaVu Sans Mono" pitchFamily="49"/>
              </a:rPr>
              <a:t>2018</a:t>
            </a:r>
            <a:endParaRPr lang="en-US" sz="1400" dirty="0">
              <a:solidFill>
                <a:srgbClr val="00B050"/>
              </a:solidFill>
              <a:latin typeface="DejaVu Sans Mono" pitchFamily="49"/>
            </a:endParaRPr>
          </a:p>
          <a:p>
            <a:pPr>
              <a:spcAft>
                <a:spcPts val="0"/>
              </a:spcAft>
              <a:buNone/>
            </a:pPr>
            <a:r>
              <a:rPr lang="en-US" sz="1400" dirty="0">
                <a:latin typeface="DejaVu Sans Mono" pitchFamily="49"/>
              </a:rPr>
              <a:t>The </a:t>
            </a:r>
            <a:r>
              <a:rPr lang="en-US" sz="1400" dirty="0">
                <a:solidFill>
                  <a:srgbClr val="00B050"/>
                </a:solidFill>
                <a:latin typeface="DejaVu Sans Mono" pitchFamily="49"/>
              </a:rPr>
              <a:t>/</a:t>
            </a:r>
            <a:r>
              <a:rPr lang="en-US" sz="1400" dirty="0">
                <a:latin typeface="DejaVu Sans Mono" pitchFamily="49"/>
              </a:rPr>
              <a:t> characters are not saved</a:t>
            </a:r>
            <a:r>
              <a:rPr lang="en-US" sz="1400" dirty="0" smtClean="0">
                <a:latin typeface="DejaVu Sans Mono" pitchFamily="49"/>
              </a:rPr>
              <a:t>.</a:t>
            </a:r>
            <a:endParaRPr lang="en-US" sz="1400" dirty="0">
              <a:latin typeface="DejaVu Sans Mono" pitchFamily="49"/>
            </a:endParaRPr>
          </a:p>
          <a:p>
            <a:pPr lvl="0">
              <a:spcAft>
                <a:spcPts val="0"/>
              </a:spcAft>
              <a:buNone/>
            </a:pPr>
            <a:r>
              <a:rPr lang="en-US" sz="1400" b="1" dirty="0" err="1">
                <a:latin typeface="DejaVu Sans Mono" pitchFamily="49"/>
              </a:rPr>
              <a:t>int</a:t>
            </a:r>
            <a:r>
              <a:rPr lang="en-US" sz="1400" b="1" dirty="0">
                <a:latin typeface="DejaVu Sans Mono" pitchFamily="49"/>
              </a:rPr>
              <a:t> </a:t>
            </a:r>
            <a:r>
              <a:rPr lang="en-US" sz="1400" b="1" dirty="0" err="1">
                <a:latin typeface="DejaVu Sans Mono" pitchFamily="49"/>
              </a:rPr>
              <a:t>anInt</a:t>
            </a:r>
            <a:r>
              <a:rPr lang="en-US" sz="1400" b="1" dirty="0" smtClean="0">
                <a:latin typeface="DejaVu Sans Mono" pitchFamily="49"/>
              </a:rPr>
              <a:t>;</a:t>
            </a:r>
            <a:endParaRPr lang="en-US" sz="1400" b="1" dirty="0">
              <a:latin typeface="DejaVu Sans Mono" pitchFamily="49"/>
            </a:endParaRPr>
          </a:p>
          <a:p>
            <a:pPr lvl="0">
              <a:spcAft>
                <a:spcPts val="0"/>
              </a:spcAft>
              <a:buNone/>
            </a:pPr>
            <a:r>
              <a:rPr lang="en-US" sz="1400" b="1" dirty="0" err="1">
                <a:latin typeface="DejaVu Sans Mono" pitchFamily="49"/>
              </a:rPr>
              <a:t>scanf</a:t>
            </a:r>
            <a:r>
              <a:rPr lang="en-US" sz="1400" b="1" dirty="0">
                <a:latin typeface="DejaVu Sans Mono" pitchFamily="49"/>
              </a:rPr>
              <a:t>("%</a:t>
            </a:r>
            <a:r>
              <a:rPr lang="en-US" sz="1400" b="1" dirty="0" err="1" smtClean="0">
                <a:latin typeface="DejaVu Sans Mono" pitchFamily="49"/>
              </a:rPr>
              <a:t>i</a:t>
            </a:r>
            <a:r>
              <a:rPr lang="en-US" sz="1400" b="1" dirty="0" smtClean="0">
                <a:latin typeface="DejaVu Sans Mono" pitchFamily="49"/>
              </a:rPr>
              <a:t>%%", </a:t>
            </a:r>
            <a:r>
              <a:rPr lang="en-US" sz="1400" b="1" dirty="0">
                <a:latin typeface="DejaVu Sans Mono" pitchFamily="49"/>
              </a:rPr>
              <a:t>&amp;</a:t>
            </a:r>
            <a:r>
              <a:rPr lang="en-US" sz="1400" b="1" dirty="0" err="1">
                <a:latin typeface="DejaVu Sans Mono" pitchFamily="49"/>
              </a:rPr>
              <a:t>anInt</a:t>
            </a:r>
            <a:r>
              <a:rPr lang="en-US" sz="1400" b="1" dirty="0" smtClean="0">
                <a:latin typeface="DejaVu Sans Mono" pitchFamily="49"/>
              </a:rPr>
              <a:t>);</a:t>
            </a:r>
          </a:p>
          <a:p>
            <a:pPr lvl="0">
              <a:spcAft>
                <a:spcPts val="0"/>
              </a:spcAft>
              <a:buNone/>
            </a:pPr>
            <a:r>
              <a:rPr lang="en-US" sz="1400" dirty="0" smtClean="0">
                <a:latin typeface="DejaVu Sans Mono" pitchFamily="49"/>
              </a:rPr>
              <a:t>Input</a:t>
            </a:r>
            <a:r>
              <a:rPr lang="en-US" sz="1400" dirty="0">
                <a:latin typeface="DejaVu Sans Mono" pitchFamily="49"/>
              </a:rPr>
              <a:t>:</a:t>
            </a:r>
          </a:p>
          <a:p>
            <a:pPr lvl="0">
              <a:spcAft>
                <a:spcPts val="0"/>
              </a:spcAft>
              <a:buNone/>
            </a:pPr>
            <a:r>
              <a:rPr lang="en-US" sz="1400" dirty="0" smtClean="0">
                <a:solidFill>
                  <a:srgbClr val="00B050"/>
                </a:solidFill>
                <a:latin typeface="DejaVu Sans Mono" pitchFamily="49"/>
              </a:rPr>
              <a:t>23%</a:t>
            </a:r>
          </a:p>
          <a:p>
            <a:pPr lvl="0">
              <a:spcAft>
                <a:spcPts val="0"/>
              </a:spcAft>
              <a:buNone/>
            </a:pPr>
            <a:r>
              <a:rPr lang="en-US" sz="1400" dirty="0" err="1" smtClean="0">
                <a:latin typeface="DejaVu Sans Mono" pitchFamily="49"/>
              </a:rPr>
              <a:t>anInt</a:t>
            </a:r>
            <a:r>
              <a:rPr lang="en-US" sz="1400" dirty="0" smtClean="0">
                <a:latin typeface="DejaVu Sans Mono" pitchFamily="49"/>
              </a:rPr>
              <a:t> </a:t>
            </a:r>
            <a:r>
              <a:rPr lang="en-US" sz="1400" dirty="0">
                <a:latin typeface="DejaVu Sans Mono" pitchFamily="49"/>
              </a:rPr>
              <a:t>has the value </a:t>
            </a:r>
            <a:r>
              <a:rPr lang="en-US" sz="1400" dirty="0">
                <a:solidFill>
                  <a:srgbClr val="00B050"/>
                </a:solidFill>
                <a:latin typeface="DejaVu Sans Mono" pitchFamily="49"/>
              </a:rPr>
              <a:t>23</a:t>
            </a:r>
          </a:p>
          <a:p>
            <a:pPr>
              <a:spcAft>
                <a:spcPts val="0"/>
              </a:spcAft>
              <a:buNone/>
            </a:pPr>
            <a:r>
              <a:rPr lang="en-US" sz="1400" dirty="0">
                <a:latin typeface="DejaVu Sans Mono" pitchFamily="49"/>
              </a:rPr>
              <a:t>The </a:t>
            </a:r>
            <a:r>
              <a:rPr lang="en-US" sz="1400" dirty="0">
                <a:solidFill>
                  <a:srgbClr val="00B050"/>
                </a:solidFill>
                <a:latin typeface="DejaVu Sans Mono" pitchFamily="49"/>
              </a:rPr>
              <a:t>%</a:t>
            </a:r>
            <a:r>
              <a:rPr lang="en-US" sz="1400" dirty="0">
                <a:latin typeface="DejaVu Sans Mono" pitchFamily="49"/>
              </a:rPr>
              <a:t> character is not saved</a:t>
            </a:r>
            <a:r>
              <a:rPr lang="en-US" sz="1400" dirty="0" smtClean="0">
                <a:latin typeface="DejaVu Sans Mono" pitchFamily="49"/>
              </a:rPr>
              <a:t>.</a:t>
            </a:r>
            <a:endParaRPr lang="en-US" sz="1400" dirty="0" smtClean="0">
              <a:solidFill>
                <a:srgbClr val="00B050"/>
              </a:solidFill>
              <a:latin typeface="DejaVu Sans Mono" pitchFamily="49"/>
            </a:endParaRPr>
          </a:p>
          <a:p>
            <a:pPr lvl="0">
              <a:spcAft>
                <a:spcPts val="0"/>
              </a:spcAft>
              <a:buNone/>
            </a:pPr>
            <a:r>
              <a:rPr lang="en-US" sz="1400" dirty="0" smtClean="0">
                <a:latin typeface="DejaVu Sans Mono" pitchFamily="49"/>
              </a:rPr>
              <a:t>Input:</a:t>
            </a:r>
          </a:p>
          <a:p>
            <a:pPr lvl="0">
              <a:spcAft>
                <a:spcPts val="0"/>
              </a:spcAft>
              <a:buNone/>
            </a:pPr>
            <a:r>
              <a:rPr lang="en-US" sz="1400" dirty="0" smtClean="0">
                <a:solidFill>
                  <a:srgbClr val="00B050"/>
                </a:solidFill>
                <a:latin typeface="DejaVu Sans Mono" pitchFamily="49"/>
              </a:rPr>
              <a:t>152%</a:t>
            </a:r>
          </a:p>
          <a:p>
            <a:pPr lvl="0">
              <a:spcAft>
                <a:spcPts val="0"/>
              </a:spcAft>
              <a:buNone/>
            </a:pPr>
            <a:r>
              <a:rPr lang="en-US" sz="1400" dirty="0" err="1" smtClean="0">
                <a:latin typeface="DejaVu Sans Mono" pitchFamily="49"/>
              </a:rPr>
              <a:t>anInt</a:t>
            </a:r>
            <a:r>
              <a:rPr lang="en-US" sz="1400" dirty="0" smtClean="0">
                <a:latin typeface="DejaVu Sans Mono" pitchFamily="49"/>
              </a:rPr>
              <a:t> has the value </a:t>
            </a:r>
            <a:r>
              <a:rPr lang="en-US" sz="1400" dirty="0" smtClean="0">
                <a:solidFill>
                  <a:srgbClr val="00B050"/>
                </a:solidFill>
                <a:latin typeface="DejaVu Sans Mono" pitchFamily="49"/>
              </a:rPr>
              <a:t>152</a:t>
            </a:r>
          </a:p>
          <a:p>
            <a:pPr>
              <a:spcAft>
                <a:spcPts val="0"/>
              </a:spcAft>
              <a:buNone/>
            </a:pPr>
            <a:r>
              <a:rPr lang="en-US" sz="1400" dirty="0">
                <a:latin typeface="DejaVu Sans Mono" pitchFamily="49"/>
              </a:rPr>
              <a:t>The </a:t>
            </a:r>
            <a:r>
              <a:rPr lang="en-US" sz="1400" dirty="0">
                <a:solidFill>
                  <a:srgbClr val="00B050"/>
                </a:solidFill>
                <a:latin typeface="DejaVu Sans Mono" pitchFamily="49"/>
              </a:rPr>
              <a:t>%</a:t>
            </a:r>
            <a:r>
              <a:rPr lang="en-US" sz="1400" dirty="0">
                <a:latin typeface="DejaVu Sans Mono" pitchFamily="49"/>
              </a:rPr>
              <a:t> character is not saved</a:t>
            </a:r>
            <a:r>
              <a:rPr lang="en-US" sz="1400" dirty="0" smtClean="0">
                <a:latin typeface="DejaVu Sans Mono" pitchFamily="49"/>
              </a:rPr>
              <a:t>.</a:t>
            </a:r>
            <a:endParaRPr lang="en-US" sz="1400" dirty="0">
              <a:latin typeface="DejaVu Sans Mono" pitchFamily="49"/>
            </a:endParaRPr>
          </a:p>
          <a:p>
            <a:pPr lvl="0">
              <a:spcAft>
                <a:spcPts val="0"/>
              </a:spcAft>
              <a:buNone/>
            </a:pPr>
            <a:endParaRPr lang="en-US" sz="1800" dirty="0">
              <a:latin typeface="DejaVu Sans Mono" pitchFamily="49"/>
            </a:endParaRPr>
          </a:p>
        </p:txBody>
      </p:sp>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spcAft>
                <a:spcPts val="0"/>
              </a:spcAft>
              <a:buNone/>
            </a:pPr>
            <a:r>
              <a:rPr lang="en-US" dirty="0" err="1"/>
              <a:t>scanf</a:t>
            </a:r>
            <a:r>
              <a:rPr lang="en-US" dirty="0"/>
              <a:t> examples</a:t>
            </a:r>
          </a:p>
        </p:txBody>
      </p:sp>
    </p:spTree>
    <p:extLst>
      <p:ext uri="{BB962C8B-B14F-4D97-AF65-F5344CB8AC3E}">
        <p14:creationId xmlns:p14="http://schemas.microsoft.com/office/powerpoint/2010/main" val="1114484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tical Text Placeholder 3"/>
          <p:cNvSpPr>
            <a:spLocks noGrp="1"/>
          </p:cNvSpPr>
          <p:nvPr>
            <p:ph idx="1"/>
          </p:nvPr>
        </p:nvSpPr>
        <p:spPr/>
        <p:txBody>
          <a:bodyPr>
            <a:normAutofit fontScale="92500" lnSpcReduction="10000"/>
          </a:bodyPr>
          <a:lstStyle/>
          <a:p>
            <a:pPr lvl="0">
              <a:buNone/>
            </a:pPr>
            <a:r>
              <a:rPr lang="en-US" sz="2400" b="1" dirty="0" err="1" smtClean="0">
                <a:latin typeface="DejaVu Sans Mono" pitchFamily="49"/>
              </a:rPr>
              <a:t>int</a:t>
            </a:r>
            <a:r>
              <a:rPr lang="en-US" sz="2400" b="1" dirty="0" smtClean="0">
                <a:latin typeface="DejaVu Sans Mono" pitchFamily="49"/>
              </a:rPr>
              <a:t> int_1; </a:t>
            </a:r>
            <a:r>
              <a:rPr lang="en-US" sz="2400" b="1" dirty="0">
                <a:latin typeface="DejaVu Sans Mono" pitchFamily="49"/>
              </a:rPr>
              <a:t>long </a:t>
            </a:r>
            <a:r>
              <a:rPr lang="en-US" sz="2400" b="1" dirty="0" smtClean="0">
                <a:latin typeface="DejaVu Sans Mono" pitchFamily="49"/>
              </a:rPr>
              <a:t>long_1;</a:t>
            </a:r>
            <a:endParaRPr lang="en-US" sz="2400" b="1" dirty="0">
              <a:latin typeface="DejaVu Sans Mono" pitchFamily="49"/>
            </a:endParaRPr>
          </a:p>
          <a:p>
            <a:pPr lvl="0">
              <a:buNone/>
            </a:pPr>
            <a:r>
              <a:rPr lang="en-US" sz="2400" b="1" dirty="0" err="1">
                <a:latin typeface="DejaVu Sans Mono" pitchFamily="49"/>
              </a:rPr>
              <a:t>scanf</a:t>
            </a:r>
            <a:r>
              <a:rPr lang="en-US" sz="2400" b="1" dirty="0">
                <a:latin typeface="DejaVu Sans Mono" pitchFamily="49"/>
              </a:rPr>
              <a:t>("%d  %</a:t>
            </a:r>
            <a:r>
              <a:rPr lang="en-US" sz="2400" b="1" dirty="0" err="1">
                <a:latin typeface="DejaVu Sans Mono" pitchFamily="49"/>
              </a:rPr>
              <a:t>ld</a:t>
            </a:r>
            <a:r>
              <a:rPr lang="en-US" sz="2400" b="1" dirty="0">
                <a:latin typeface="DejaVu Sans Mono" pitchFamily="49"/>
              </a:rPr>
              <a:t>", </a:t>
            </a:r>
            <a:r>
              <a:rPr lang="en-US" sz="2400" b="1" dirty="0" smtClean="0">
                <a:latin typeface="DejaVu Sans Mono" pitchFamily="49"/>
              </a:rPr>
              <a:t>&amp;int_1, </a:t>
            </a:r>
            <a:r>
              <a:rPr lang="en-US" sz="2400" b="1" dirty="0">
                <a:latin typeface="DejaVu Sans Mono" pitchFamily="49"/>
              </a:rPr>
              <a:t>&amp;</a:t>
            </a:r>
            <a:r>
              <a:rPr lang="en-US" sz="2400" b="1" dirty="0" smtClean="0">
                <a:latin typeface="DejaVu Sans Mono" pitchFamily="49"/>
              </a:rPr>
              <a:t>long_1);</a:t>
            </a:r>
            <a:endParaRPr lang="en-US" sz="2400" b="1" dirty="0">
              <a:latin typeface="DejaVu Sans Mono" pitchFamily="49"/>
            </a:endParaRPr>
          </a:p>
          <a:p>
            <a:pPr lvl="0">
              <a:buNone/>
            </a:pPr>
            <a:r>
              <a:rPr lang="en-US" sz="2400" dirty="0">
                <a:latin typeface="DejaVu Sans Mono" pitchFamily="49"/>
              </a:rPr>
              <a:t>Input:</a:t>
            </a:r>
          </a:p>
          <a:p>
            <a:pPr lvl="0">
              <a:buNone/>
            </a:pPr>
            <a:r>
              <a:rPr lang="en-US" sz="2400" dirty="0">
                <a:solidFill>
                  <a:srgbClr val="00B050"/>
                </a:solidFill>
                <a:latin typeface="DejaVu Sans Mono" pitchFamily="49"/>
              </a:rPr>
              <a:t>-23 200</a:t>
            </a:r>
          </a:p>
          <a:p>
            <a:pPr lvl="0">
              <a:buNone/>
            </a:pPr>
            <a:r>
              <a:rPr lang="en-US" sz="2400" dirty="0">
                <a:latin typeface="DejaVu Sans Mono" pitchFamily="49"/>
              </a:rPr>
              <a:t>i</a:t>
            </a:r>
            <a:r>
              <a:rPr lang="en-US" sz="2400" dirty="0" smtClean="0">
                <a:latin typeface="DejaVu Sans Mono" pitchFamily="49"/>
              </a:rPr>
              <a:t>nt_1 </a:t>
            </a:r>
            <a:r>
              <a:rPr lang="en-US" sz="2400" dirty="0">
                <a:latin typeface="DejaVu Sans Mono" pitchFamily="49"/>
              </a:rPr>
              <a:t>has the value </a:t>
            </a:r>
            <a:r>
              <a:rPr lang="en-US" sz="2400" dirty="0">
                <a:solidFill>
                  <a:srgbClr val="00B050"/>
                </a:solidFill>
                <a:latin typeface="DejaVu Sans Mono" pitchFamily="49"/>
              </a:rPr>
              <a:t>-</a:t>
            </a:r>
            <a:r>
              <a:rPr lang="en-US" sz="2400" dirty="0" smtClean="0">
                <a:solidFill>
                  <a:srgbClr val="00B050"/>
                </a:solidFill>
                <a:latin typeface="DejaVu Sans Mono" pitchFamily="49"/>
              </a:rPr>
              <a:t>23</a:t>
            </a:r>
            <a:r>
              <a:rPr lang="en-US" sz="2400" dirty="0" smtClean="0">
                <a:latin typeface="DejaVu Sans Mono" pitchFamily="49"/>
              </a:rPr>
              <a:t>	/*stored as 4 bytes */</a:t>
            </a:r>
          </a:p>
          <a:p>
            <a:pPr lvl="0">
              <a:buNone/>
            </a:pPr>
            <a:r>
              <a:rPr lang="en-US" sz="2400" dirty="0">
                <a:latin typeface="DejaVu Sans Mono" pitchFamily="49"/>
              </a:rPr>
              <a:t>	</a:t>
            </a:r>
            <a:r>
              <a:rPr lang="en-US" sz="2400" dirty="0" smtClean="0">
                <a:latin typeface="DejaVu Sans Mono" pitchFamily="49"/>
              </a:rPr>
              <a:t>					/*on </a:t>
            </a:r>
            <a:r>
              <a:rPr lang="en-US" sz="2400" dirty="0" err="1" smtClean="0">
                <a:latin typeface="DejaVu Sans Mono" pitchFamily="49"/>
              </a:rPr>
              <a:t>stdlinux</a:t>
            </a:r>
            <a:r>
              <a:rPr lang="en-US" sz="2400" dirty="0" smtClean="0">
                <a:latin typeface="DejaVu Sans Mono" pitchFamily="49"/>
              </a:rPr>
              <a:t>*/</a:t>
            </a:r>
            <a:endParaRPr lang="en-US" sz="2400" dirty="0">
              <a:latin typeface="DejaVu Sans Mono" pitchFamily="49"/>
            </a:endParaRPr>
          </a:p>
          <a:p>
            <a:pPr>
              <a:buNone/>
            </a:pPr>
            <a:r>
              <a:rPr lang="en-US" sz="2400" dirty="0">
                <a:latin typeface="DejaVu Sans Mono" pitchFamily="49"/>
              </a:rPr>
              <a:t>l</a:t>
            </a:r>
            <a:r>
              <a:rPr lang="en-US" sz="2400" dirty="0" smtClean="0">
                <a:latin typeface="DejaVu Sans Mono" pitchFamily="49"/>
              </a:rPr>
              <a:t>ong_1 </a:t>
            </a:r>
            <a:r>
              <a:rPr lang="en-US" sz="2400" dirty="0">
                <a:latin typeface="DejaVu Sans Mono" pitchFamily="49"/>
              </a:rPr>
              <a:t>has the value </a:t>
            </a:r>
            <a:r>
              <a:rPr lang="en-US" sz="2400" dirty="0">
                <a:solidFill>
                  <a:srgbClr val="00B050"/>
                </a:solidFill>
                <a:latin typeface="DejaVu Sans Mono" pitchFamily="49"/>
              </a:rPr>
              <a:t>200</a:t>
            </a:r>
            <a:r>
              <a:rPr lang="en-US" sz="2400" dirty="0">
                <a:latin typeface="DejaVu Sans Mono" pitchFamily="49"/>
              </a:rPr>
              <a:t>	</a:t>
            </a:r>
            <a:r>
              <a:rPr lang="en-US" sz="2400" dirty="0" smtClean="0">
                <a:latin typeface="DejaVu Sans Mono" pitchFamily="49"/>
              </a:rPr>
              <a:t>/*</a:t>
            </a:r>
            <a:r>
              <a:rPr lang="en-US" sz="2400" dirty="0">
                <a:latin typeface="DejaVu Sans Mono" pitchFamily="49"/>
              </a:rPr>
              <a:t>stored as </a:t>
            </a:r>
            <a:r>
              <a:rPr lang="en-US" sz="2400" dirty="0" smtClean="0">
                <a:latin typeface="DejaVu Sans Mono" pitchFamily="49"/>
              </a:rPr>
              <a:t>8 </a:t>
            </a:r>
            <a:r>
              <a:rPr lang="en-US" sz="2400" dirty="0">
                <a:latin typeface="DejaVu Sans Mono" pitchFamily="49"/>
              </a:rPr>
              <a:t>bytes </a:t>
            </a:r>
            <a:r>
              <a:rPr lang="en-US" sz="2400" dirty="0" smtClean="0">
                <a:latin typeface="DejaVu Sans Mono" pitchFamily="49"/>
              </a:rPr>
              <a:t>*/</a:t>
            </a:r>
          </a:p>
          <a:p>
            <a:pPr>
              <a:buNone/>
            </a:pPr>
            <a:r>
              <a:rPr lang="en-US" sz="2400" dirty="0">
                <a:latin typeface="DejaVu Sans Mono" pitchFamily="49"/>
              </a:rPr>
              <a:t>	</a:t>
            </a:r>
            <a:r>
              <a:rPr lang="en-US" sz="2400" dirty="0" smtClean="0">
                <a:latin typeface="DejaVu Sans Mono" pitchFamily="49"/>
              </a:rPr>
              <a:t>					/*on </a:t>
            </a:r>
            <a:r>
              <a:rPr lang="en-US" sz="2400" dirty="0" err="1">
                <a:latin typeface="DejaVu Sans Mono" pitchFamily="49"/>
              </a:rPr>
              <a:t>stdlinux</a:t>
            </a:r>
            <a:r>
              <a:rPr lang="en-US" sz="2400" dirty="0" smtClean="0">
                <a:latin typeface="DejaVu Sans Mono" pitchFamily="49"/>
              </a:rPr>
              <a:t>*/</a:t>
            </a:r>
            <a:endParaRPr lang="en-US" sz="2400" dirty="0">
              <a:latin typeface="DejaVu Sans Mono" pitchFamily="49"/>
            </a:endParaRPr>
          </a:p>
          <a:p>
            <a:pPr lvl="0">
              <a:buNone/>
            </a:pPr>
            <a:r>
              <a:rPr lang="en-US" sz="2400" b="1" dirty="0">
                <a:latin typeface="DejaVu Sans Mono" pitchFamily="49"/>
              </a:rPr>
              <a:t>double d;</a:t>
            </a:r>
          </a:p>
          <a:p>
            <a:pPr lvl="0">
              <a:buNone/>
            </a:pPr>
            <a:r>
              <a:rPr lang="en-US" sz="2400" b="1" dirty="0" err="1">
                <a:latin typeface="DejaVu Sans Mono" pitchFamily="49"/>
              </a:rPr>
              <a:t>scanf</a:t>
            </a:r>
            <a:r>
              <a:rPr lang="en-US" sz="2400" b="1" dirty="0">
                <a:latin typeface="DejaVu Sans Mono" pitchFamily="49"/>
              </a:rPr>
              <a:t>("%lf", &amp;d);</a:t>
            </a:r>
          </a:p>
          <a:p>
            <a:pPr lvl="0">
              <a:buNone/>
            </a:pPr>
            <a:r>
              <a:rPr lang="en-US" sz="2400" dirty="0">
                <a:latin typeface="DejaVu Sans Mono" pitchFamily="49"/>
              </a:rPr>
              <a:t>Input:</a:t>
            </a:r>
          </a:p>
          <a:p>
            <a:pPr lvl="0">
              <a:buNone/>
            </a:pPr>
            <a:r>
              <a:rPr lang="en-US" sz="2400" dirty="0">
                <a:solidFill>
                  <a:srgbClr val="00B050"/>
                </a:solidFill>
                <a:latin typeface="DejaVu Sans Mono" pitchFamily="49"/>
              </a:rPr>
              <a:t>3.14</a:t>
            </a:r>
          </a:p>
          <a:p>
            <a:pPr>
              <a:buNone/>
            </a:pPr>
            <a:r>
              <a:rPr lang="en-US" sz="2400" dirty="0" smtClean="0">
                <a:latin typeface="DejaVu Sans Mono" pitchFamily="49"/>
              </a:rPr>
              <a:t>d </a:t>
            </a:r>
            <a:r>
              <a:rPr lang="en-US" sz="2400" dirty="0">
                <a:latin typeface="DejaVu Sans Mono" pitchFamily="49"/>
              </a:rPr>
              <a:t>has the value </a:t>
            </a:r>
            <a:r>
              <a:rPr lang="en-US" sz="2400" dirty="0">
                <a:solidFill>
                  <a:srgbClr val="00B050"/>
                </a:solidFill>
                <a:latin typeface="DejaVu Sans Mono" pitchFamily="49"/>
              </a:rPr>
              <a:t>3.14</a:t>
            </a:r>
            <a:r>
              <a:rPr lang="en-US" sz="2400" dirty="0" smtClean="0">
                <a:latin typeface="DejaVu Sans Mono" pitchFamily="49"/>
              </a:rPr>
              <a:t>		/*</a:t>
            </a:r>
            <a:r>
              <a:rPr lang="en-US" sz="2400" dirty="0">
                <a:latin typeface="DejaVu Sans Mono" pitchFamily="49"/>
              </a:rPr>
              <a:t>stored as 8 bytes </a:t>
            </a:r>
            <a:r>
              <a:rPr lang="en-US" sz="2400" dirty="0" smtClean="0">
                <a:latin typeface="DejaVu Sans Mono" pitchFamily="49"/>
              </a:rPr>
              <a:t>*/</a:t>
            </a:r>
          </a:p>
          <a:p>
            <a:pPr>
              <a:buNone/>
            </a:pPr>
            <a:r>
              <a:rPr lang="en-US" sz="2400" dirty="0">
                <a:latin typeface="DejaVu Sans Mono" pitchFamily="49"/>
              </a:rPr>
              <a:t>	</a:t>
            </a:r>
            <a:r>
              <a:rPr lang="en-US" sz="2400" dirty="0" smtClean="0">
                <a:latin typeface="DejaVu Sans Mono" pitchFamily="49"/>
              </a:rPr>
              <a:t>					/*on </a:t>
            </a:r>
            <a:r>
              <a:rPr lang="en-US" sz="2400" dirty="0" err="1">
                <a:latin typeface="DejaVu Sans Mono" pitchFamily="49"/>
              </a:rPr>
              <a:t>stdlinux</a:t>
            </a:r>
            <a:r>
              <a:rPr lang="en-US" sz="2400" dirty="0" smtClean="0">
                <a:latin typeface="DejaVu Sans Mono" pitchFamily="49"/>
              </a:rPr>
              <a:t>*/</a:t>
            </a:r>
            <a:endParaRPr lang="en-US" sz="2400" dirty="0">
              <a:latin typeface="DejaVu Sans Mono" pitchFamily="49"/>
            </a:endParaRPr>
          </a:p>
          <a:p>
            <a:endParaRPr lang="en-US" dirty="0"/>
          </a:p>
        </p:txBody>
      </p:sp>
      <p:sp>
        <p:nvSpPr>
          <p:cNvPr id="3" name="Title 2"/>
          <p:cNvSpPr>
            <a:spLocks noGrp="1"/>
          </p:cNvSpPr>
          <p:nvPr>
            <p:ph type="title"/>
          </p:nvPr>
        </p:nvSpPr>
        <p:spPr/>
        <p:txBody>
          <a:bodyPr/>
          <a:lstStyle/>
          <a:p>
            <a:r>
              <a:rPr lang="en-US" dirty="0" smtClean="0"/>
              <a:t>More </a:t>
            </a:r>
            <a:r>
              <a:rPr lang="en-US" dirty="0" err="1" smtClean="0"/>
              <a:t>scanf</a:t>
            </a:r>
            <a:r>
              <a:rPr lang="en-US" dirty="0" smtClean="0"/>
              <a:t> </a:t>
            </a:r>
            <a:r>
              <a:rPr lang="en-US" dirty="0"/>
              <a:t>examples</a:t>
            </a:r>
          </a:p>
        </p:txBody>
      </p:sp>
    </p:spTree>
    <p:extLst>
      <p:ext uri="{BB962C8B-B14F-4D97-AF65-F5344CB8AC3E}">
        <p14:creationId xmlns:p14="http://schemas.microsoft.com/office/powerpoint/2010/main" val="2723404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tical Text Placeholder 3"/>
          <p:cNvSpPr>
            <a:spLocks noGrp="1"/>
          </p:cNvSpPr>
          <p:nvPr>
            <p:ph idx="1"/>
          </p:nvPr>
        </p:nvSpPr>
        <p:spPr>
          <a:xfrm>
            <a:off x="468312" y="1951037"/>
            <a:ext cx="9448801" cy="5020663"/>
          </a:xfrm>
        </p:spPr>
        <p:txBody>
          <a:bodyPr/>
          <a:lstStyle/>
          <a:p>
            <a:r>
              <a:rPr lang="en-US" sz="2800" dirty="0" smtClean="0"/>
              <a:t>IMPORTANT: </a:t>
            </a:r>
            <a:r>
              <a:rPr lang="en-US" sz="2800" dirty="0" err="1" smtClean="0"/>
              <a:t>scanf</a:t>
            </a:r>
            <a:r>
              <a:rPr lang="en-US" sz="2800" dirty="0" smtClean="0"/>
              <a:t> </a:t>
            </a:r>
            <a:r>
              <a:rPr lang="en-US" sz="2800" i="1" dirty="0" smtClean="0">
                <a:solidFill>
                  <a:srgbClr val="FF0000"/>
                </a:solidFill>
              </a:rPr>
              <a:t>ignores</a:t>
            </a:r>
            <a:r>
              <a:rPr lang="en-US" sz="2800" dirty="0" smtClean="0">
                <a:solidFill>
                  <a:srgbClr val="FF0000"/>
                </a:solidFill>
              </a:rPr>
              <a:t> </a:t>
            </a:r>
            <a:r>
              <a:rPr lang="en-US" sz="2800" b="1" i="1" dirty="0" smtClean="0"/>
              <a:t>leading</a:t>
            </a:r>
            <a:r>
              <a:rPr lang="en-US" sz="2800" dirty="0" smtClean="0"/>
              <a:t> (but </a:t>
            </a:r>
            <a:r>
              <a:rPr lang="en-US" sz="2800" b="1" dirty="0" smtClean="0"/>
              <a:t>not</a:t>
            </a:r>
            <a:r>
              <a:rPr lang="en-US" sz="2800" dirty="0" smtClean="0"/>
              <a:t> following) white space characters when it reads </a:t>
            </a:r>
            <a:r>
              <a:rPr lang="en-US" sz="2800" b="1" i="1" dirty="0" smtClean="0">
                <a:solidFill>
                  <a:srgbClr val="FF0000"/>
                </a:solidFill>
              </a:rPr>
              <a:t>numeric</a:t>
            </a:r>
            <a:r>
              <a:rPr lang="en-US" sz="2800" dirty="0" smtClean="0"/>
              <a:t>  values from input:</a:t>
            </a:r>
          </a:p>
          <a:p>
            <a:pPr marL="108000" indent="0">
              <a:buNone/>
            </a:pPr>
            <a:r>
              <a:rPr lang="en-US" sz="2800" dirty="0"/>
              <a:t>	</a:t>
            </a:r>
            <a:r>
              <a:rPr lang="en-US" sz="2800" dirty="0" err="1" smtClean="0"/>
              <a:t>int</a:t>
            </a:r>
            <a:r>
              <a:rPr lang="en-US" sz="2800" dirty="0" smtClean="0"/>
              <a:t> </a:t>
            </a:r>
            <a:r>
              <a:rPr lang="en-US" sz="2800" dirty="0" err="1" smtClean="0"/>
              <a:t>i</a:t>
            </a:r>
            <a:r>
              <a:rPr lang="en-US" sz="2800" dirty="0" smtClean="0"/>
              <a:t>;</a:t>
            </a:r>
          </a:p>
          <a:p>
            <a:pPr marL="108000" indent="0">
              <a:buNone/>
            </a:pPr>
            <a:r>
              <a:rPr lang="en-US" sz="2800" dirty="0"/>
              <a:t>	</a:t>
            </a:r>
            <a:r>
              <a:rPr lang="en-US" sz="2800" dirty="0" err="1" smtClean="0"/>
              <a:t>printf</a:t>
            </a:r>
            <a:r>
              <a:rPr lang="en-US" sz="2800" dirty="0" smtClean="0"/>
              <a:t>(“Enter an integer:\n”);</a:t>
            </a:r>
          </a:p>
          <a:p>
            <a:pPr marL="108000" indent="0">
              <a:buNone/>
            </a:pPr>
            <a:r>
              <a:rPr lang="en-US" sz="2800" dirty="0"/>
              <a:t>	</a:t>
            </a:r>
            <a:r>
              <a:rPr lang="en-US" sz="2800" dirty="0" err="1" smtClean="0"/>
              <a:t>scanf</a:t>
            </a:r>
            <a:r>
              <a:rPr lang="en-US" sz="2800" dirty="0" smtClean="0"/>
              <a:t>(“%d”, &amp;</a:t>
            </a:r>
            <a:r>
              <a:rPr lang="en-US" sz="2800" dirty="0" err="1" smtClean="0"/>
              <a:t>i</a:t>
            </a:r>
            <a:r>
              <a:rPr lang="en-US" sz="2800" dirty="0" smtClean="0"/>
              <a:t>);</a:t>
            </a:r>
          </a:p>
          <a:p>
            <a:pPr marL="108000" indent="0">
              <a:buNone/>
            </a:pPr>
            <a:endParaRPr lang="en-US" sz="2800" dirty="0"/>
          </a:p>
          <a:p>
            <a:pPr marL="108000" indent="0">
              <a:buNone/>
            </a:pPr>
            <a:r>
              <a:rPr lang="en-US" sz="2400" dirty="0" smtClean="0"/>
              <a:t>/*</a:t>
            </a:r>
            <a:r>
              <a:rPr lang="en-US" sz="2400" dirty="0" err="1" smtClean="0"/>
              <a:t>scanf</a:t>
            </a:r>
            <a:r>
              <a:rPr lang="en-US" sz="2400" dirty="0" smtClean="0"/>
              <a:t> will ignore any leading white space characters */</a:t>
            </a:r>
          </a:p>
        </p:txBody>
      </p:sp>
      <p:sp>
        <p:nvSpPr>
          <p:cNvPr id="3" name="Title 2"/>
          <p:cNvSpPr>
            <a:spLocks noGrp="1"/>
          </p:cNvSpPr>
          <p:nvPr>
            <p:ph type="title"/>
          </p:nvPr>
        </p:nvSpPr>
        <p:spPr/>
        <p:txBody>
          <a:bodyPr/>
          <a:lstStyle/>
          <a:p>
            <a:r>
              <a:rPr lang="en-US" dirty="0"/>
              <a:t>More </a:t>
            </a:r>
            <a:r>
              <a:rPr lang="en-US" dirty="0" err="1"/>
              <a:t>scanf</a:t>
            </a:r>
            <a:r>
              <a:rPr lang="en-US" dirty="0"/>
              <a:t> examples</a:t>
            </a:r>
          </a:p>
        </p:txBody>
      </p:sp>
    </p:spTree>
    <p:extLst>
      <p:ext uri="{BB962C8B-B14F-4D97-AF65-F5344CB8AC3E}">
        <p14:creationId xmlns:p14="http://schemas.microsoft.com/office/powerpoint/2010/main" val="583190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600" dirty="0" smtClean="0"/>
              <a:t>Linux/Unix systems use the ASCII character encoding format</a:t>
            </a:r>
          </a:p>
          <a:p>
            <a:r>
              <a:rPr lang="en-US" sz="2600" dirty="0" smtClean="0"/>
              <a:t>Most IBM products use the EBCDIC character encoding format</a:t>
            </a:r>
          </a:p>
          <a:p>
            <a:r>
              <a:rPr lang="en-US" sz="2600" dirty="0" smtClean="0"/>
              <a:t>There is also a character encoding format called Unicode</a:t>
            </a:r>
          </a:p>
          <a:p>
            <a:r>
              <a:rPr lang="en-US" sz="2600" dirty="0" smtClean="0"/>
              <a:t>For this class we will only work with ASCII</a:t>
            </a:r>
          </a:p>
        </p:txBody>
      </p:sp>
      <p:sp>
        <p:nvSpPr>
          <p:cNvPr id="5" name="Title 4"/>
          <p:cNvSpPr>
            <a:spLocks noGrp="1"/>
          </p:cNvSpPr>
          <p:nvPr>
            <p:ph type="title"/>
          </p:nvPr>
        </p:nvSpPr>
        <p:spPr/>
        <p:txBody>
          <a:bodyPr/>
          <a:lstStyle/>
          <a:p>
            <a:r>
              <a:rPr lang="en-US" dirty="0" smtClean="0"/>
              <a:t>Character value encodings</a:t>
            </a:r>
            <a:endParaRPr lang="en-US" dirty="0"/>
          </a:p>
        </p:txBody>
      </p:sp>
    </p:spTree>
    <p:extLst>
      <p:ext uri="{BB962C8B-B14F-4D97-AF65-F5344CB8AC3E}">
        <p14:creationId xmlns:p14="http://schemas.microsoft.com/office/powerpoint/2010/main" val="29580418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Vertical Text Placeholder 5"/>
          <p:cNvSpPr>
            <a:spLocks noGrp="1"/>
          </p:cNvSpPr>
          <p:nvPr>
            <p:ph idx="1"/>
          </p:nvPr>
        </p:nvSpPr>
        <p:spPr/>
        <p:txBody>
          <a:bodyPr>
            <a:normAutofit fontScale="62500" lnSpcReduction="20000"/>
          </a:bodyPr>
          <a:lstStyle/>
          <a:p>
            <a:pPr lvl="0">
              <a:buNone/>
            </a:pPr>
            <a:r>
              <a:rPr lang="en-US" sz="2400" b="1" dirty="0" smtClean="0">
                <a:latin typeface="DejaVu Sans Mono" pitchFamily="49"/>
              </a:rPr>
              <a:t>char string1[10];</a:t>
            </a:r>
            <a:r>
              <a:rPr lang="en-US" sz="2400" b="1" dirty="0">
                <a:latin typeface="DejaVu Sans Mono" pitchFamily="49"/>
              </a:rPr>
              <a:t> </a:t>
            </a:r>
            <a:r>
              <a:rPr lang="en-US" sz="2400" b="1" dirty="0" smtClean="0">
                <a:latin typeface="DejaVu Sans Mono" pitchFamily="49"/>
              </a:rPr>
              <a:t>/* IMPORTANT: string must hold 9 chars + null */</a:t>
            </a:r>
            <a:endParaRPr lang="en-US" sz="2400" b="1" dirty="0">
              <a:latin typeface="DejaVu Sans Mono" pitchFamily="49"/>
            </a:endParaRPr>
          </a:p>
          <a:p>
            <a:pPr lvl="0">
              <a:buNone/>
            </a:pPr>
            <a:r>
              <a:rPr lang="en-US" sz="2400" b="1" dirty="0" err="1">
                <a:latin typeface="DejaVu Sans Mono" pitchFamily="49"/>
              </a:rPr>
              <a:t>scanf</a:t>
            </a:r>
            <a:r>
              <a:rPr lang="en-US" sz="2400" b="1" dirty="0">
                <a:latin typeface="DejaVu Sans Mono" pitchFamily="49"/>
              </a:rPr>
              <a:t>("%9s", </a:t>
            </a:r>
            <a:r>
              <a:rPr lang="en-US" sz="2400" b="1" dirty="0" smtClean="0">
                <a:latin typeface="DejaVu Sans Mono" pitchFamily="49"/>
              </a:rPr>
              <a:t>string1); /*array identifier is  */  				          /*address of 1</a:t>
            </a:r>
            <a:r>
              <a:rPr lang="en-US" sz="2400" b="1" baseline="30000" dirty="0" smtClean="0">
                <a:latin typeface="DejaVu Sans Mono" pitchFamily="49"/>
              </a:rPr>
              <a:t>st</a:t>
            </a:r>
            <a:r>
              <a:rPr lang="en-US" sz="2400" b="1" dirty="0" smtClean="0">
                <a:latin typeface="DejaVu Sans Mono" pitchFamily="49"/>
              </a:rPr>
              <a:t> element*/</a:t>
            </a:r>
          </a:p>
          <a:p>
            <a:pPr lvl="0">
              <a:buNone/>
            </a:pPr>
            <a:r>
              <a:rPr lang="en-US" sz="2400" b="1" dirty="0">
                <a:solidFill>
                  <a:srgbClr val="FF0000"/>
                </a:solidFill>
                <a:latin typeface="DejaVu Sans Mono" pitchFamily="49"/>
              </a:rPr>
              <a:t>s</a:t>
            </a:r>
            <a:r>
              <a:rPr lang="en-US" sz="2400" b="1" dirty="0" smtClean="0">
                <a:solidFill>
                  <a:srgbClr val="FF0000"/>
                </a:solidFill>
                <a:latin typeface="DejaVu Sans Mono" pitchFamily="49"/>
              </a:rPr>
              <a:t>tring1 = &amp;string1[0]</a:t>
            </a:r>
            <a:endParaRPr lang="en-US" sz="2400" b="1" dirty="0">
              <a:solidFill>
                <a:srgbClr val="FF0000"/>
              </a:solidFill>
              <a:latin typeface="DejaVu Sans Mono" pitchFamily="49"/>
            </a:endParaRPr>
          </a:p>
          <a:p>
            <a:pPr lvl="0">
              <a:buNone/>
            </a:pPr>
            <a:endParaRPr lang="en-US" sz="2400" b="1" dirty="0">
              <a:latin typeface="DejaVu Sans Mono" pitchFamily="49"/>
            </a:endParaRPr>
          </a:p>
          <a:p>
            <a:pPr lvl="0">
              <a:buNone/>
            </a:pPr>
            <a:r>
              <a:rPr lang="en-US" sz="2400" dirty="0">
                <a:latin typeface="DejaVu Sans Mono" pitchFamily="49"/>
              </a:rPr>
              <a:t>Input:</a:t>
            </a:r>
          </a:p>
          <a:p>
            <a:pPr lvl="0">
              <a:buNone/>
            </a:pPr>
            <a:r>
              <a:rPr lang="en-US" sz="2400" dirty="0" err="1">
                <a:solidFill>
                  <a:srgbClr val="00B050"/>
                </a:solidFill>
                <a:latin typeface="DejaVu Sans Mono" pitchFamily="49"/>
              </a:rPr>
              <a:t>VeryLongString</a:t>
            </a:r>
            <a:endParaRPr lang="en-US" sz="2400" dirty="0">
              <a:solidFill>
                <a:srgbClr val="00B050"/>
              </a:solidFill>
              <a:latin typeface="DejaVu Sans Mono" pitchFamily="49"/>
            </a:endParaRPr>
          </a:p>
          <a:p>
            <a:pPr lvl="0">
              <a:buNone/>
            </a:pPr>
            <a:r>
              <a:rPr lang="en-US" sz="2400" dirty="0" smtClean="0">
                <a:latin typeface="DejaVu Sans Mono" pitchFamily="49"/>
              </a:rPr>
              <a:t>string1==“</a:t>
            </a:r>
            <a:r>
              <a:rPr lang="en-US" sz="2400" dirty="0" err="1">
                <a:latin typeface="DejaVu Sans Mono" pitchFamily="49"/>
              </a:rPr>
              <a:t>VeryLongS</a:t>
            </a:r>
            <a:r>
              <a:rPr lang="en-US" sz="2400" dirty="0" smtClean="0">
                <a:latin typeface="DejaVu Sans Mono" pitchFamily="49"/>
              </a:rPr>
              <a:t>”</a:t>
            </a:r>
            <a:endParaRPr lang="en-US" sz="2400" dirty="0">
              <a:latin typeface="DejaVu Sans Mono" pitchFamily="49"/>
            </a:endParaRPr>
          </a:p>
          <a:p>
            <a:pPr lvl="0">
              <a:buNone/>
            </a:pPr>
            <a:endParaRPr lang="en-US" sz="2400" dirty="0">
              <a:solidFill>
                <a:srgbClr val="000000"/>
              </a:solidFill>
              <a:latin typeface="DejaVu Sans Mono" pitchFamily="49"/>
              <a:cs typeface="Arial" pitchFamily="32"/>
            </a:endParaRPr>
          </a:p>
          <a:p>
            <a:pPr lvl="0">
              <a:buNone/>
            </a:pPr>
            <a:r>
              <a:rPr lang="en-US" sz="2400" b="1" dirty="0" err="1">
                <a:solidFill>
                  <a:srgbClr val="000000"/>
                </a:solidFill>
                <a:latin typeface="DejaVu Sans Mono" pitchFamily="49"/>
                <a:cs typeface="Arial" pitchFamily="32"/>
              </a:rPr>
              <a:t>int</a:t>
            </a:r>
            <a:r>
              <a:rPr lang="en-US" sz="2400" b="1" dirty="0">
                <a:solidFill>
                  <a:srgbClr val="000000"/>
                </a:solidFill>
                <a:latin typeface="DejaVu Sans Mono" pitchFamily="49"/>
                <a:cs typeface="Arial" pitchFamily="32"/>
              </a:rPr>
              <a:t> </a:t>
            </a:r>
            <a:r>
              <a:rPr lang="en-US" sz="2400" b="1" dirty="0" smtClean="0">
                <a:solidFill>
                  <a:srgbClr val="000000"/>
                </a:solidFill>
                <a:latin typeface="DejaVu Sans Mono" pitchFamily="49"/>
                <a:cs typeface="Arial" pitchFamily="32"/>
              </a:rPr>
              <a:t>int1;</a:t>
            </a:r>
            <a:endParaRPr lang="en-US" sz="2400" b="1" dirty="0">
              <a:solidFill>
                <a:srgbClr val="000000"/>
              </a:solidFill>
              <a:latin typeface="DejaVu Sans Mono" pitchFamily="49"/>
              <a:cs typeface="Arial" pitchFamily="32"/>
            </a:endParaRPr>
          </a:p>
          <a:p>
            <a:pPr lvl="0">
              <a:buNone/>
            </a:pPr>
            <a:r>
              <a:rPr lang="en-US" sz="2400" b="1" dirty="0" err="1">
                <a:solidFill>
                  <a:srgbClr val="000000"/>
                </a:solidFill>
                <a:latin typeface="DejaVu Sans Mono" pitchFamily="49"/>
                <a:cs typeface="Arial" pitchFamily="32"/>
              </a:rPr>
              <a:t>scanf</a:t>
            </a:r>
            <a:r>
              <a:rPr lang="en-US" sz="2400" b="1" dirty="0">
                <a:solidFill>
                  <a:srgbClr val="000000"/>
                </a:solidFill>
                <a:latin typeface="DejaVu Sans Mono" pitchFamily="49"/>
                <a:cs typeface="Arial" pitchFamily="32"/>
              </a:rPr>
              <a:t>("%*s %</a:t>
            </a:r>
            <a:r>
              <a:rPr lang="en-US" sz="2400" b="1" dirty="0" err="1">
                <a:solidFill>
                  <a:srgbClr val="000000"/>
                </a:solidFill>
                <a:latin typeface="DejaVu Sans Mono" pitchFamily="49"/>
                <a:cs typeface="Arial" pitchFamily="32"/>
              </a:rPr>
              <a:t>i</a:t>
            </a:r>
            <a:r>
              <a:rPr lang="en-US" sz="2400" b="1" dirty="0">
                <a:solidFill>
                  <a:srgbClr val="000000"/>
                </a:solidFill>
                <a:latin typeface="DejaVu Sans Mono" pitchFamily="49"/>
                <a:cs typeface="Arial" pitchFamily="32"/>
              </a:rPr>
              <a:t>", </a:t>
            </a:r>
            <a:r>
              <a:rPr lang="en-US" sz="2400" b="1" dirty="0" smtClean="0">
                <a:solidFill>
                  <a:srgbClr val="000000"/>
                </a:solidFill>
                <a:latin typeface="DejaVu Sans Mono" pitchFamily="49"/>
                <a:cs typeface="Arial" pitchFamily="32"/>
              </a:rPr>
              <a:t>&amp;int1);   /*read arbitrary length*/</a:t>
            </a:r>
          </a:p>
          <a:p>
            <a:pPr lvl="0">
              <a:buNone/>
            </a:pPr>
            <a:r>
              <a:rPr lang="en-US" sz="2400" b="1" dirty="0">
                <a:solidFill>
                  <a:srgbClr val="000000"/>
                </a:solidFill>
                <a:latin typeface="DejaVu Sans Mono" pitchFamily="49"/>
                <a:cs typeface="Arial" pitchFamily="32"/>
              </a:rPr>
              <a:t>	</a:t>
            </a:r>
            <a:r>
              <a:rPr lang="en-US" sz="2400" b="1" dirty="0" smtClean="0">
                <a:solidFill>
                  <a:srgbClr val="000000"/>
                </a:solidFill>
                <a:latin typeface="DejaVu Sans Mono" pitchFamily="49"/>
                <a:cs typeface="Arial" pitchFamily="32"/>
              </a:rPr>
              <a:t>			</a:t>
            </a:r>
            <a:r>
              <a:rPr lang="en-US" sz="2400" b="1" dirty="0">
                <a:solidFill>
                  <a:srgbClr val="000000"/>
                </a:solidFill>
                <a:latin typeface="DejaVu Sans Mono" pitchFamily="49"/>
                <a:cs typeface="Arial" pitchFamily="32"/>
              </a:rPr>
              <a:t> </a:t>
            </a:r>
            <a:r>
              <a:rPr lang="en-US" sz="2400" b="1" dirty="0" smtClean="0">
                <a:solidFill>
                  <a:srgbClr val="000000"/>
                </a:solidFill>
                <a:latin typeface="DejaVu Sans Mono" pitchFamily="49"/>
                <a:cs typeface="Arial" pitchFamily="32"/>
              </a:rPr>
              <a:t>     /*string of non-numeric*/				</a:t>
            </a:r>
            <a:r>
              <a:rPr lang="en-US" sz="2400" b="1" dirty="0">
                <a:solidFill>
                  <a:srgbClr val="000000"/>
                </a:solidFill>
                <a:latin typeface="DejaVu Sans Mono" pitchFamily="49"/>
                <a:cs typeface="Arial" pitchFamily="32"/>
              </a:rPr>
              <a:t>	</a:t>
            </a:r>
            <a:r>
              <a:rPr lang="en-US" sz="2400" b="1" dirty="0" smtClean="0">
                <a:solidFill>
                  <a:srgbClr val="000000"/>
                </a:solidFill>
                <a:latin typeface="DejaVu Sans Mono" pitchFamily="49"/>
                <a:cs typeface="Arial" pitchFamily="32"/>
              </a:rPr>
              <a:t>      /*chars before int1 */</a:t>
            </a:r>
            <a:endParaRPr lang="en-US" sz="2400" b="1" dirty="0">
              <a:solidFill>
                <a:srgbClr val="000000"/>
              </a:solidFill>
              <a:latin typeface="DejaVu Sans Mono" pitchFamily="49"/>
              <a:cs typeface="Arial" pitchFamily="32"/>
            </a:endParaRPr>
          </a:p>
          <a:p>
            <a:pPr lvl="0">
              <a:buNone/>
            </a:pPr>
            <a:r>
              <a:rPr lang="en-US" sz="2400" dirty="0">
                <a:solidFill>
                  <a:srgbClr val="000000"/>
                </a:solidFill>
                <a:latin typeface="DejaVu Sans Mono" pitchFamily="49"/>
                <a:cs typeface="Arial" pitchFamily="32"/>
              </a:rPr>
              <a:t>Input:</a:t>
            </a:r>
          </a:p>
          <a:p>
            <a:pPr lvl="0">
              <a:buNone/>
            </a:pPr>
            <a:r>
              <a:rPr lang="en-US" sz="2400" dirty="0">
                <a:solidFill>
                  <a:srgbClr val="00B050"/>
                </a:solidFill>
                <a:latin typeface="DejaVu Sans Mono" pitchFamily="49"/>
                <a:cs typeface="Arial" pitchFamily="32"/>
              </a:rPr>
              <a:t>Age: 29</a:t>
            </a:r>
          </a:p>
          <a:p>
            <a:pPr lvl="0">
              <a:buNone/>
            </a:pPr>
            <a:r>
              <a:rPr lang="en-US" sz="2400" dirty="0">
                <a:solidFill>
                  <a:srgbClr val="000000"/>
                </a:solidFill>
                <a:latin typeface="DejaVu Sans Mono" pitchFamily="49"/>
                <a:cs typeface="Arial" pitchFamily="32"/>
              </a:rPr>
              <a:t>i</a:t>
            </a:r>
            <a:r>
              <a:rPr lang="en-US" sz="2400" dirty="0" smtClean="0">
                <a:solidFill>
                  <a:srgbClr val="000000"/>
                </a:solidFill>
                <a:latin typeface="DejaVu Sans Mono" pitchFamily="49"/>
                <a:cs typeface="Arial" pitchFamily="32"/>
              </a:rPr>
              <a:t>nt1 has the value </a:t>
            </a:r>
            <a:r>
              <a:rPr lang="en-US" sz="2400" dirty="0" smtClean="0">
                <a:solidFill>
                  <a:srgbClr val="00B050"/>
                </a:solidFill>
                <a:latin typeface="DejaVu Sans Mono" pitchFamily="49"/>
                <a:cs typeface="Arial" pitchFamily="32"/>
              </a:rPr>
              <a:t>29</a:t>
            </a:r>
          </a:p>
          <a:p>
            <a:pPr lvl="0">
              <a:buNone/>
            </a:pPr>
            <a:r>
              <a:rPr lang="en-US" sz="2400" dirty="0" smtClean="0">
                <a:solidFill>
                  <a:srgbClr val="00B050"/>
                </a:solidFill>
                <a:latin typeface="DejaVu Sans Mono" pitchFamily="49"/>
                <a:cs typeface="Arial" pitchFamily="32"/>
              </a:rPr>
              <a:t>“Age: “</a:t>
            </a:r>
            <a:r>
              <a:rPr lang="en-US" sz="2400" dirty="0" smtClean="0">
                <a:latin typeface="DejaVu Sans Mono" pitchFamily="49"/>
                <a:cs typeface="Arial" pitchFamily="32"/>
              </a:rPr>
              <a:t> is not saved</a:t>
            </a:r>
            <a:endParaRPr lang="en-US" sz="2400" dirty="0">
              <a:solidFill>
                <a:srgbClr val="00B050"/>
              </a:solidFill>
              <a:latin typeface="DejaVu Sans Mono" pitchFamily="49"/>
              <a:cs typeface="Arial" pitchFamily="32"/>
            </a:endParaRPr>
          </a:p>
          <a:p>
            <a:pPr lvl="0">
              <a:buNone/>
            </a:pPr>
            <a:endParaRPr lang="en-US" sz="2400" dirty="0">
              <a:solidFill>
                <a:srgbClr val="000000"/>
              </a:solidFill>
              <a:latin typeface="DejaVu Sans Mono" pitchFamily="49"/>
              <a:cs typeface="Arial" pitchFamily="32"/>
            </a:endParaRPr>
          </a:p>
          <a:p>
            <a:pPr lvl="0">
              <a:buNone/>
            </a:pPr>
            <a:r>
              <a:rPr lang="en-US" sz="2400" dirty="0">
                <a:solidFill>
                  <a:srgbClr val="000000"/>
                </a:solidFill>
                <a:latin typeface="DejaVu Sans Mono" pitchFamily="49"/>
                <a:cs typeface="Arial" pitchFamily="32"/>
              </a:rPr>
              <a:t>NOTE: pressing </a:t>
            </a:r>
            <a:r>
              <a:rPr lang="en-US" sz="2400" dirty="0" smtClean="0">
                <a:solidFill>
                  <a:srgbClr val="000000"/>
                </a:solidFill>
                <a:latin typeface="DejaVu Sans Mono" pitchFamily="49"/>
                <a:cs typeface="Arial" pitchFamily="32"/>
              </a:rPr>
              <a:t>the enter key causes characters that are being held in the input buffer to be transferred to standard in (</a:t>
            </a:r>
            <a:r>
              <a:rPr lang="en-US" sz="2400" dirty="0" err="1" smtClean="0">
                <a:solidFill>
                  <a:srgbClr val="000000"/>
                </a:solidFill>
                <a:latin typeface="DejaVu Sans Mono" pitchFamily="49"/>
                <a:cs typeface="Arial" pitchFamily="32"/>
              </a:rPr>
              <a:t>stdin</a:t>
            </a:r>
            <a:r>
              <a:rPr lang="en-US" sz="2400" dirty="0" smtClean="0">
                <a:solidFill>
                  <a:srgbClr val="000000"/>
                </a:solidFill>
                <a:latin typeface="DejaVu Sans Mono" pitchFamily="49"/>
                <a:cs typeface="Arial" pitchFamily="32"/>
              </a:rPr>
              <a:t>) </a:t>
            </a:r>
            <a:endParaRPr lang="en-US" sz="2400" dirty="0">
              <a:solidFill>
                <a:srgbClr val="000000"/>
              </a:solidFill>
              <a:latin typeface="DejaVu Sans Mono" pitchFamily="49"/>
              <a:cs typeface="Arial" pitchFamily="32"/>
            </a:endParaRPr>
          </a:p>
          <a:p>
            <a:pPr lvl="0">
              <a:buNone/>
            </a:pPr>
            <a:endParaRPr lang="en-US" dirty="0">
              <a:latin typeface="DejaVu Sans Mono" pitchFamily="49"/>
            </a:endParaRPr>
          </a:p>
          <a:p>
            <a:endParaRPr lang="en-US" dirty="0"/>
          </a:p>
        </p:txBody>
      </p:sp>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spcAft>
                <a:spcPts val="0"/>
              </a:spcAft>
              <a:buNone/>
            </a:pPr>
            <a:r>
              <a:rPr lang="en-US" dirty="0"/>
              <a:t>More </a:t>
            </a:r>
            <a:r>
              <a:rPr lang="en-US" dirty="0" err="1"/>
              <a:t>scanf</a:t>
            </a:r>
            <a:r>
              <a:rPr lang="en-US" dirty="0"/>
              <a:t> examples</a:t>
            </a:r>
          </a:p>
        </p:txBody>
      </p:sp>
    </p:spTree>
    <p:extLst>
      <p:ext uri="{BB962C8B-B14F-4D97-AF65-F5344CB8AC3E}">
        <p14:creationId xmlns:p14="http://schemas.microsoft.com/office/powerpoint/2010/main" val="787005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tical Text Placeholder 3"/>
          <p:cNvSpPr>
            <a:spLocks noGrp="1"/>
          </p:cNvSpPr>
          <p:nvPr>
            <p:ph idx="1"/>
          </p:nvPr>
        </p:nvSpPr>
        <p:spPr/>
        <p:txBody>
          <a:bodyPr>
            <a:normAutofit/>
          </a:bodyPr>
          <a:lstStyle/>
          <a:p>
            <a:pPr lvl="0">
              <a:buNone/>
            </a:pPr>
            <a:r>
              <a:rPr lang="en-US" sz="2400" b="1" dirty="0" err="1">
                <a:solidFill>
                  <a:srgbClr val="000000"/>
                </a:solidFill>
                <a:latin typeface="DejaVu Sans Mono" pitchFamily="49"/>
                <a:cs typeface="Arial" pitchFamily="32"/>
              </a:rPr>
              <a:t>int</a:t>
            </a:r>
            <a:r>
              <a:rPr lang="en-US" sz="2400" b="1" dirty="0">
                <a:solidFill>
                  <a:srgbClr val="000000"/>
                </a:solidFill>
                <a:latin typeface="DejaVu Sans Mono" pitchFamily="49"/>
                <a:cs typeface="Arial" pitchFamily="32"/>
              </a:rPr>
              <a:t> </a:t>
            </a:r>
            <a:r>
              <a:rPr lang="en-US" sz="2400" b="1" dirty="0" smtClean="0">
                <a:solidFill>
                  <a:srgbClr val="000000"/>
                </a:solidFill>
                <a:latin typeface="DejaVu Sans Mono" pitchFamily="49"/>
                <a:cs typeface="Arial" pitchFamily="32"/>
              </a:rPr>
              <a:t>int1, int2</a:t>
            </a:r>
            <a:r>
              <a:rPr lang="en-US" sz="2400" b="1" dirty="0">
                <a:solidFill>
                  <a:srgbClr val="000000"/>
                </a:solidFill>
                <a:latin typeface="DejaVu Sans Mono" pitchFamily="49"/>
                <a:cs typeface="Arial" pitchFamily="32"/>
              </a:rPr>
              <a:t>;</a:t>
            </a:r>
          </a:p>
          <a:p>
            <a:pPr lvl="0">
              <a:buNone/>
            </a:pPr>
            <a:r>
              <a:rPr lang="en-US" sz="2400" b="1" dirty="0" err="1">
                <a:solidFill>
                  <a:srgbClr val="000000"/>
                </a:solidFill>
                <a:latin typeface="DejaVu Sans Mono" pitchFamily="49"/>
                <a:cs typeface="Arial" pitchFamily="32"/>
              </a:rPr>
              <a:t>scanf</a:t>
            </a:r>
            <a:r>
              <a:rPr lang="en-US" sz="2400" b="1" dirty="0">
                <a:solidFill>
                  <a:srgbClr val="000000"/>
                </a:solidFill>
                <a:latin typeface="DejaVu Sans Mono" pitchFamily="49"/>
                <a:cs typeface="Arial" pitchFamily="32"/>
              </a:rPr>
              <a:t>("%2i", </a:t>
            </a:r>
            <a:r>
              <a:rPr lang="en-US" sz="2400" b="1" dirty="0" smtClean="0">
                <a:solidFill>
                  <a:srgbClr val="000000"/>
                </a:solidFill>
                <a:latin typeface="DejaVu Sans Mono" pitchFamily="49"/>
                <a:cs typeface="Arial" pitchFamily="32"/>
              </a:rPr>
              <a:t>&amp;int1);</a:t>
            </a:r>
            <a:endParaRPr lang="en-US" sz="2400" b="1" dirty="0">
              <a:solidFill>
                <a:srgbClr val="000000"/>
              </a:solidFill>
              <a:latin typeface="DejaVu Sans Mono" pitchFamily="49"/>
              <a:cs typeface="Arial" pitchFamily="32"/>
            </a:endParaRPr>
          </a:p>
          <a:p>
            <a:pPr lvl="0">
              <a:buNone/>
            </a:pPr>
            <a:r>
              <a:rPr lang="en-US" sz="2400" b="1" dirty="0" err="1">
                <a:solidFill>
                  <a:srgbClr val="000000"/>
                </a:solidFill>
                <a:latin typeface="DejaVu Sans Mono" pitchFamily="49"/>
                <a:cs typeface="Arial" pitchFamily="32"/>
              </a:rPr>
              <a:t>scanf</a:t>
            </a:r>
            <a:r>
              <a:rPr lang="en-US" sz="2400" b="1" dirty="0">
                <a:solidFill>
                  <a:srgbClr val="000000"/>
                </a:solidFill>
                <a:latin typeface="DejaVu Sans Mono" pitchFamily="49"/>
                <a:cs typeface="Arial" pitchFamily="32"/>
              </a:rPr>
              <a:t>("%2i", &amp;</a:t>
            </a:r>
            <a:r>
              <a:rPr lang="en-US" sz="2400" b="1" dirty="0" smtClean="0">
                <a:solidFill>
                  <a:srgbClr val="000000"/>
                </a:solidFill>
                <a:latin typeface="DejaVu Sans Mono" pitchFamily="49"/>
                <a:cs typeface="Arial" pitchFamily="32"/>
              </a:rPr>
              <a:t>int2);</a:t>
            </a:r>
            <a:endParaRPr lang="en-US" sz="2400" b="1" dirty="0">
              <a:solidFill>
                <a:srgbClr val="000000"/>
              </a:solidFill>
              <a:latin typeface="DejaVu Sans Mono" pitchFamily="49"/>
              <a:cs typeface="Arial" pitchFamily="32"/>
            </a:endParaRPr>
          </a:p>
          <a:p>
            <a:pPr lvl="0">
              <a:buNone/>
            </a:pPr>
            <a:r>
              <a:rPr lang="en-US" sz="2400" dirty="0" smtClean="0">
                <a:solidFill>
                  <a:srgbClr val="000000"/>
                </a:solidFill>
                <a:latin typeface="DejaVu Sans Mono" pitchFamily="49"/>
                <a:cs typeface="Arial" pitchFamily="32"/>
              </a:rPr>
              <a:t>Input</a:t>
            </a:r>
            <a:r>
              <a:rPr lang="en-US" sz="2400" dirty="0">
                <a:solidFill>
                  <a:srgbClr val="000000"/>
                </a:solidFill>
                <a:latin typeface="DejaVu Sans Mono" pitchFamily="49"/>
                <a:cs typeface="Arial" pitchFamily="32"/>
              </a:rPr>
              <a:t>:</a:t>
            </a:r>
          </a:p>
          <a:p>
            <a:pPr lvl="0">
              <a:buNone/>
            </a:pPr>
            <a:r>
              <a:rPr lang="en-US" sz="2400" dirty="0" smtClean="0">
                <a:solidFill>
                  <a:srgbClr val="00B050"/>
                </a:solidFill>
                <a:latin typeface="DejaVu Sans Mono" pitchFamily="49"/>
                <a:cs typeface="Arial" pitchFamily="32"/>
              </a:rPr>
              <a:t>2345</a:t>
            </a:r>
          </a:p>
          <a:p>
            <a:pPr lvl="0">
              <a:buNone/>
            </a:pPr>
            <a:r>
              <a:rPr lang="en-US" sz="2400" dirty="0" smtClean="0">
                <a:solidFill>
                  <a:srgbClr val="000000"/>
                </a:solidFill>
                <a:latin typeface="DejaVu Sans Mono" pitchFamily="49"/>
                <a:cs typeface="Arial" pitchFamily="32"/>
              </a:rPr>
              <a:t>Then:</a:t>
            </a:r>
            <a:endParaRPr lang="en-US" sz="2400" dirty="0">
              <a:solidFill>
                <a:srgbClr val="000000"/>
              </a:solidFill>
              <a:latin typeface="DejaVu Sans Mono" pitchFamily="49"/>
              <a:cs typeface="Arial" pitchFamily="32"/>
            </a:endParaRPr>
          </a:p>
          <a:p>
            <a:pPr lvl="0">
              <a:buNone/>
            </a:pPr>
            <a:r>
              <a:rPr lang="en-US" sz="2400" dirty="0">
                <a:solidFill>
                  <a:srgbClr val="000000"/>
                </a:solidFill>
                <a:latin typeface="DejaVu Sans Mono" pitchFamily="49"/>
                <a:cs typeface="Arial" pitchFamily="32"/>
              </a:rPr>
              <a:t>int1 has the value </a:t>
            </a:r>
            <a:r>
              <a:rPr lang="en-US" sz="2400" dirty="0">
                <a:solidFill>
                  <a:srgbClr val="00B050"/>
                </a:solidFill>
                <a:latin typeface="DejaVu Sans Mono" pitchFamily="49"/>
                <a:cs typeface="Arial" pitchFamily="32"/>
              </a:rPr>
              <a:t>23</a:t>
            </a:r>
          </a:p>
          <a:p>
            <a:pPr lvl="0">
              <a:buNone/>
            </a:pPr>
            <a:r>
              <a:rPr lang="en-US" sz="2400" dirty="0">
                <a:solidFill>
                  <a:srgbClr val="000000"/>
                </a:solidFill>
                <a:latin typeface="DejaVu Sans Mono" pitchFamily="49"/>
                <a:cs typeface="Arial" pitchFamily="32"/>
              </a:rPr>
              <a:t>i</a:t>
            </a:r>
            <a:r>
              <a:rPr lang="en-US" sz="2400" dirty="0" smtClean="0">
                <a:solidFill>
                  <a:srgbClr val="000000"/>
                </a:solidFill>
                <a:latin typeface="DejaVu Sans Mono" pitchFamily="49"/>
                <a:cs typeface="Arial" pitchFamily="32"/>
              </a:rPr>
              <a:t>nt2 has the value </a:t>
            </a:r>
            <a:r>
              <a:rPr lang="en-US" sz="2400" dirty="0" smtClean="0">
                <a:solidFill>
                  <a:srgbClr val="00B050"/>
                </a:solidFill>
                <a:latin typeface="DejaVu Sans Mono" pitchFamily="49"/>
                <a:cs typeface="Arial" pitchFamily="32"/>
              </a:rPr>
              <a:t>45</a:t>
            </a:r>
          </a:p>
          <a:p>
            <a:pPr lvl="0">
              <a:buNone/>
            </a:pPr>
            <a:endParaRPr lang="en-US" sz="2400" dirty="0">
              <a:solidFill>
                <a:srgbClr val="000000"/>
              </a:solidFill>
              <a:latin typeface="DejaVu Sans Mono" pitchFamily="49"/>
              <a:cs typeface="Arial" pitchFamily="32"/>
            </a:endParaRPr>
          </a:p>
          <a:p>
            <a:pPr lvl="0">
              <a:buNone/>
            </a:pPr>
            <a:r>
              <a:rPr lang="en-US" sz="2400" dirty="0">
                <a:solidFill>
                  <a:srgbClr val="000000"/>
                </a:solidFill>
                <a:latin typeface="DejaVu Sans Mono" pitchFamily="49"/>
                <a:cs typeface="Arial" pitchFamily="32"/>
              </a:rPr>
              <a:t>NOTE: pressing the enter key causes characters being held in the input buffer to be transferred to standard in (</a:t>
            </a:r>
            <a:r>
              <a:rPr lang="en-US" sz="2400" dirty="0" err="1">
                <a:solidFill>
                  <a:srgbClr val="000000"/>
                </a:solidFill>
                <a:latin typeface="DejaVu Sans Mono" pitchFamily="49"/>
                <a:cs typeface="Arial" pitchFamily="32"/>
              </a:rPr>
              <a:t>stdin</a:t>
            </a:r>
            <a:r>
              <a:rPr lang="en-US" sz="2400" dirty="0">
                <a:solidFill>
                  <a:srgbClr val="000000"/>
                </a:solidFill>
                <a:latin typeface="DejaVu Sans Mono" pitchFamily="49"/>
                <a:cs typeface="Arial" pitchFamily="32"/>
              </a:rPr>
              <a:t>) </a:t>
            </a:r>
          </a:p>
          <a:p>
            <a:pPr lvl="0">
              <a:buNone/>
            </a:pPr>
            <a:endParaRPr lang="en-US" dirty="0">
              <a:solidFill>
                <a:srgbClr val="000000"/>
              </a:solidFill>
              <a:latin typeface="DejaVu Sans Mono" pitchFamily="49"/>
              <a:cs typeface="Arial" pitchFamily="32"/>
            </a:endParaRPr>
          </a:p>
          <a:p>
            <a:endParaRPr lang="en-US" dirty="0"/>
          </a:p>
        </p:txBody>
      </p:sp>
      <p:sp>
        <p:nvSpPr>
          <p:cNvPr id="3" name="Title 2"/>
          <p:cNvSpPr>
            <a:spLocks noGrp="1"/>
          </p:cNvSpPr>
          <p:nvPr>
            <p:ph type="title"/>
          </p:nvPr>
        </p:nvSpPr>
        <p:spPr/>
        <p:txBody>
          <a:bodyPr/>
          <a:lstStyle/>
          <a:p>
            <a:r>
              <a:rPr lang="en-US" dirty="0"/>
              <a:t>More </a:t>
            </a:r>
            <a:r>
              <a:rPr lang="en-US" dirty="0" err="1"/>
              <a:t>scanf</a:t>
            </a:r>
            <a:r>
              <a:rPr lang="en-US" dirty="0"/>
              <a:t> examples</a:t>
            </a:r>
          </a:p>
        </p:txBody>
      </p:sp>
    </p:spTree>
    <p:extLst>
      <p:ext uri="{BB962C8B-B14F-4D97-AF65-F5344CB8AC3E}">
        <p14:creationId xmlns:p14="http://schemas.microsoft.com/office/powerpoint/2010/main" val="1666327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sp>
        <p:nvSpPr>
          <p:cNvPr id="2" name="Title 1"/>
          <p:cNvSpPr>
            <a:spLocks noGrp="1"/>
          </p:cNvSpPr>
          <p:nvPr>
            <p:ph type="title"/>
          </p:nvPr>
        </p:nvSpPr>
        <p:spPr>
          <a:xfrm>
            <a:off x="468312" y="427037"/>
            <a:ext cx="9072563" cy="717710"/>
          </a:xfrm>
        </p:spPr>
        <p:txBody>
          <a:bodyPr>
            <a:normAutofit fontScale="90000"/>
          </a:bodyPr>
          <a:lstStyle/>
          <a:p>
            <a:r>
              <a:rPr lang="en-US" dirty="0" err="1" smtClean="0"/>
              <a:t>Scanf</a:t>
            </a:r>
            <a:r>
              <a:rPr lang="en-US" dirty="0" smtClean="0"/>
              <a:t> format examples</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887331207"/>
              </p:ext>
            </p:extLst>
          </p:nvPr>
        </p:nvGraphicFramePr>
        <p:xfrm>
          <a:off x="315912" y="1111513"/>
          <a:ext cx="9525000" cy="6021124"/>
        </p:xfrm>
        <a:graphic>
          <a:graphicData uri="http://schemas.openxmlformats.org/drawingml/2006/table">
            <a:tbl>
              <a:tblPr>
                <a:tableStyleId>{3C2FFA5D-87B4-456A-9821-1D502468CF0F}</a:tableStyleId>
              </a:tblPr>
              <a:tblGrid>
                <a:gridCol w="946606"/>
                <a:gridCol w="2828042"/>
                <a:gridCol w="1254551"/>
                <a:gridCol w="3119489"/>
                <a:gridCol w="1376312"/>
              </a:tblGrid>
              <a:tr h="684177">
                <a:tc>
                  <a:txBody>
                    <a:bodyPr/>
                    <a:lstStyle/>
                    <a:p>
                      <a:r>
                        <a:rPr lang="en-US" sz="1400" dirty="0"/>
                        <a:t>Letter</a:t>
                      </a:r>
                      <a:endParaRPr lang="en-US" sz="1400" b="1" dirty="0"/>
                    </a:p>
                  </a:txBody>
                  <a:tcPr marL="26781" marR="26781" marT="13390" marB="13390" anchor="ctr"/>
                </a:tc>
                <a:tc>
                  <a:txBody>
                    <a:bodyPr/>
                    <a:lstStyle/>
                    <a:p>
                      <a:r>
                        <a:rPr lang="en-US" sz="1400"/>
                        <a:t>Type of Matching Argument</a:t>
                      </a:r>
                      <a:endParaRPr lang="en-US" sz="1400" b="1"/>
                    </a:p>
                  </a:txBody>
                  <a:tcPr marL="26781" marR="26781" marT="13390" marB="13390" anchor="ctr"/>
                </a:tc>
                <a:tc>
                  <a:txBody>
                    <a:bodyPr/>
                    <a:lstStyle/>
                    <a:p>
                      <a:r>
                        <a:rPr lang="en-US" sz="1400" dirty="0" smtClean="0"/>
                        <a:t>Auto-skip;</a:t>
                      </a:r>
                      <a:r>
                        <a:rPr lang="en-US" sz="1400" baseline="0" dirty="0" smtClean="0"/>
                        <a:t> </a:t>
                      </a:r>
                      <a:r>
                        <a:rPr lang="en-US" sz="1400" dirty="0" smtClean="0"/>
                        <a:t>Leading</a:t>
                      </a:r>
                      <a:r>
                        <a:rPr lang="en-US" sz="1400" dirty="0"/>
                        <a:t/>
                      </a:r>
                      <a:br>
                        <a:rPr lang="en-US" sz="1400" dirty="0"/>
                      </a:br>
                      <a:r>
                        <a:rPr lang="en-US" sz="1400" dirty="0"/>
                        <a:t>White-Space</a:t>
                      </a:r>
                      <a:endParaRPr lang="en-US" sz="1400" b="1" dirty="0"/>
                    </a:p>
                  </a:txBody>
                  <a:tcPr marL="26781" marR="26781" marT="13390" marB="13390" anchor="ctr"/>
                </a:tc>
                <a:tc>
                  <a:txBody>
                    <a:bodyPr/>
                    <a:lstStyle/>
                    <a:p>
                      <a:r>
                        <a:rPr lang="en-US" sz="1400" dirty="0"/>
                        <a:t>Example</a:t>
                      </a:r>
                      <a:endParaRPr lang="en-US" sz="1400" b="1" dirty="0"/>
                    </a:p>
                  </a:txBody>
                  <a:tcPr marL="26781" marR="26781" marT="13390" marB="13390" anchor="ctr"/>
                </a:tc>
                <a:tc>
                  <a:txBody>
                    <a:bodyPr/>
                    <a:lstStyle/>
                    <a:p>
                      <a:r>
                        <a:rPr lang="en-US" sz="1400"/>
                        <a:t>Sample Matching Input</a:t>
                      </a:r>
                      <a:endParaRPr lang="en-US" sz="1400" b="1"/>
                    </a:p>
                  </a:txBody>
                  <a:tcPr marL="26781" marR="26781" marT="13390" marB="13390" anchor="ctr"/>
                </a:tc>
              </a:tr>
              <a:tr h="465277">
                <a:tc>
                  <a:txBody>
                    <a:bodyPr/>
                    <a:lstStyle/>
                    <a:p>
                      <a:r>
                        <a:rPr lang="en-US" sz="1400"/>
                        <a:t>%</a:t>
                      </a:r>
                      <a:endParaRPr lang="en-US" sz="1400" b="1"/>
                    </a:p>
                  </a:txBody>
                  <a:tcPr marL="26781" marR="26781" marT="13390" marB="13390"/>
                </a:tc>
                <a:tc>
                  <a:txBody>
                    <a:bodyPr/>
                    <a:lstStyle/>
                    <a:p>
                      <a:r>
                        <a:rPr lang="en-US" sz="1400"/>
                        <a:t>% (a literal, matched but not converted or assigned)</a:t>
                      </a:r>
                      <a:endParaRPr lang="en-US" sz="1400" b="1"/>
                    </a:p>
                  </a:txBody>
                  <a:tcPr marL="26781" marR="26781" marT="13390" marB="13390"/>
                </a:tc>
                <a:tc>
                  <a:txBody>
                    <a:bodyPr/>
                    <a:lstStyle/>
                    <a:p>
                      <a:r>
                        <a:rPr lang="en-US" sz="1400"/>
                        <a:t>no</a:t>
                      </a:r>
                      <a:endParaRPr lang="en-US" sz="1400" b="1"/>
                    </a:p>
                  </a:txBody>
                  <a:tcPr marL="26781" marR="26781" marT="13390" marB="13390"/>
                </a:tc>
                <a:tc>
                  <a:txBody>
                    <a:bodyPr/>
                    <a:lstStyle/>
                    <a:p>
                      <a:r>
                        <a:rPr lang="sv-SE" sz="1400" dirty="0"/>
                        <a:t>int anInt;</a:t>
                      </a:r>
                      <a:br>
                        <a:rPr lang="sv-SE" sz="1400" dirty="0"/>
                      </a:br>
                      <a:r>
                        <a:rPr lang="sv-SE" sz="1400" dirty="0"/>
                        <a:t>scanf("%i%%", &amp;anInt);</a:t>
                      </a:r>
                      <a:endParaRPr lang="sv-SE" sz="1400" b="1" dirty="0"/>
                    </a:p>
                  </a:txBody>
                  <a:tcPr marL="26781" marR="26781" marT="13390" marB="13390"/>
                </a:tc>
                <a:tc>
                  <a:txBody>
                    <a:bodyPr/>
                    <a:lstStyle/>
                    <a:p>
                      <a:r>
                        <a:rPr lang="en-US" sz="1400" dirty="0"/>
                        <a:t>23%</a:t>
                      </a:r>
                      <a:endParaRPr lang="en-US" sz="1400" b="1" dirty="0"/>
                    </a:p>
                  </a:txBody>
                  <a:tcPr marL="26781" marR="26781" marT="13390" marB="13390"/>
                </a:tc>
              </a:tr>
              <a:tr h="465277">
                <a:tc>
                  <a:txBody>
                    <a:bodyPr/>
                    <a:lstStyle/>
                    <a:p>
                      <a:r>
                        <a:rPr lang="en-US" sz="1400" dirty="0"/>
                        <a:t>d</a:t>
                      </a:r>
                      <a:endParaRPr lang="en-US" sz="1400" b="1" dirty="0"/>
                    </a:p>
                  </a:txBody>
                  <a:tcPr marL="26781" marR="26781" marT="13390" marB="13390"/>
                </a:tc>
                <a:tc>
                  <a:txBody>
                    <a:bodyPr/>
                    <a:lstStyle/>
                    <a:p>
                      <a:r>
                        <a:rPr lang="en-US" sz="1400" dirty="0" smtClean="0"/>
                        <a:t>int</a:t>
                      </a:r>
                      <a:endParaRPr lang="en-US" sz="1400" b="1" dirty="0"/>
                    </a:p>
                  </a:txBody>
                  <a:tcPr marL="26781" marR="26781" marT="13390" marB="13390"/>
                </a:tc>
                <a:tc>
                  <a:txBody>
                    <a:bodyPr/>
                    <a:lstStyle/>
                    <a:p>
                      <a:r>
                        <a:rPr lang="en-US" sz="1400" dirty="0"/>
                        <a:t>yes</a:t>
                      </a:r>
                      <a:endParaRPr lang="en-US" sz="1400" b="1" dirty="0"/>
                    </a:p>
                  </a:txBody>
                  <a:tcPr marL="26781" marR="26781" marT="13390" marB="13390"/>
                </a:tc>
                <a:tc>
                  <a:txBody>
                    <a:bodyPr/>
                    <a:lstStyle/>
                    <a:p>
                      <a:r>
                        <a:rPr lang="en-US" sz="1400" dirty="0"/>
                        <a:t>int </a:t>
                      </a:r>
                      <a:r>
                        <a:rPr lang="en-US" sz="1400" dirty="0" err="1"/>
                        <a:t>anInt</a:t>
                      </a:r>
                      <a:r>
                        <a:rPr lang="en-US" sz="1400" dirty="0"/>
                        <a:t>; long l;</a:t>
                      </a:r>
                      <a:br>
                        <a:rPr lang="en-US" sz="1400" dirty="0"/>
                      </a:br>
                      <a:r>
                        <a:rPr lang="en-US" sz="1400" dirty="0" err="1"/>
                        <a:t>scanf</a:t>
                      </a:r>
                      <a:r>
                        <a:rPr lang="en-US" sz="1400" dirty="0"/>
                        <a:t>("%d %</a:t>
                      </a:r>
                      <a:r>
                        <a:rPr lang="en-US" sz="1400" dirty="0" err="1"/>
                        <a:t>ld</a:t>
                      </a:r>
                      <a:r>
                        <a:rPr lang="en-US" sz="1400" dirty="0"/>
                        <a:t>", &amp;</a:t>
                      </a:r>
                      <a:r>
                        <a:rPr lang="en-US" sz="1400" dirty="0" err="1"/>
                        <a:t>anInt</a:t>
                      </a:r>
                      <a:r>
                        <a:rPr lang="en-US" sz="1400" dirty="0"/>
                        <a:t>, &amp;l);</a:t>
                      </a:r>
                      <a:endParaRPr lang="en-US" sz="1400" b="1" dirty="0"/>
                    </a:p>
                  </a:txBody>
                  <a:tcPr marL="26781" marR="26781" marT="13390" marB="13390"/>
                </a:tc>
                <a:tc>
                  <a:txBody>
                    <a:bodyPr/>
                    <a:lstStyle/>
                    <a:p>
                      <a:r>
                        <a:rPr lang="en-US" sz="1400" dirty="0"/>
                        <a:t>-23 200</a:t>
                      </a:r>
                      <a:endParaRPr lang="en-US" sz="1400" b="1" dirty="0"/>
                    </a:p>
                  </a:txBody>
                  <a:tcPr marL="26781" marR="26781" marT="13390" marB="13390"/>
                </a:tc>
              </a:tr>
              <a:tr h="465277">
                <a:tc>
                  <a:txBody>
                    <a:bodyPr/>
                    <a:lstStyle/>
                    <a:p>
                      <a:r>
                        <a:rPr lang="en-US" sz="1400" dirty="0"/>
                        <a:t>i</a:t>
                      </a:r>
                      <a:endParaRPr lang="en-US" sz="1400" b="1" dirty="0"/>
                    </a:p>
                  </a:txBody>
                  <a:tcPr marL="26781" marR="26781" marT="13390" marB="13390"/>
                </a:tc>
                <a:tc>
                  <a:txBody>
                    <a:bodyPr/>
                    <a:lstStyle/>
                    <a:p>
                      <a:r>
                        <a:rPr lang="en-US" sz="1400" dirty="0" smtClean="0"/>
                        <a:t>int</a:t>
                      </a:r>
                      <a:endParaRPr lang="en-US" sz="1400" b="1" dirty="0"/>
                    </a:p>
                  </a:txBody>
                  <a:tcPr marL="26781" marR="26781" marT="13390" marB="13390"/>
                </a:tc>
                <a:tc>
                  <a:txBody>
                    <a:bodyPr/>
                    <a:lstStyle/>
                    <a:p>
                      <a:r>
                        <a:rPr lang="en-US" sz="1400"/>
                        <a:t>yes</a:t>
                      </a:r>
                      <a:endParaRPr lang="en-US" sz="1400" b="1"/>
                    </a:p>
                  </a:txBody>
                  <a:tcPr marL="26781" marR="26781" marT="13390" marB="13390"/>
                </a:tc>
                <a:tc>
                  <a:txBody>
                    <a:bodyPr/>
                    <a:lstStyle/>
                    <a:p>
                      <a:r>
                        <a:rPr lang="sv-SE" sz="1400" dirty="0"/>
                        <a:t>int anInt;</a:t>
                      </a:r>
                      <a:br>
                        <a:rPr lang="sv-SE" sz="1400" dirty="0"/>
                      </a:br>
                      <a:r>
                        <a:rPr lang="sv-SE" sz="1400" dirty="0"/>
                        <a:t>scanf("%i", &amp;anInt);</a:t>
                      </a:r>
                      <a:endParaRPr lang="sv-SE" sz="1400" b="1" dirty="0"/>
                    </a:p>
                  </a:txBody>
                  <a:tcPr marL="26781" marR="26781" marT="13390" marB="13390"/>
                </a:tc>
                <a:tc>
                  <a:txBody>
                    <a:bodyPr/>
                    <a:lstStyle/>
                    <a:p>
                      <a:r>
                        <a:rPr lang="en-US" sz="1400" dirty="0"/>
                        <a:t>0x23</a:t>
                      </a:r>
                      <a:endParaRPr lang="en-US" sz="1400" b="1" dirty="0"/>
                    </a:p>
                  </a:txBody>
                  <a:tcPr marL="26781" marR="26781" marT="13390" marB="13390"/>
                </a:tc>
              </a:tr>
              <a:tr h="465277">
                <a:tc>
                  <a:txBody>
                    <a:bodyPr/>
                    <a:lstStyle/>
                    <a:p>
                      <a:r>
                        <a:rPr lang="en-US" sz="1400" dirty="0"/>
                        <a:t>o</a:t>
                      </a:r>
                      <a:endParaRPr lang="en-US" sz="1400" b="1" dirty="0"/>
                    </a:p>
                  </a:txBody>
                  <a:tcPr marL="26781" marR="26781" marT="13390" marB="13390"/>
                </a:tc>
                <a:tc>
                  <a:txBody>
                    <a:bodyPr/>
                    <a:lstStyle/>
                    <a:p>
                      <a:r>
                        <a:rPr lang="en-US" sz="1400" dirty="0"/>
                        <a:t>unsigned </a:t>
                      </a:r>
                      <a:r>
                        <a:rPr lang="en-US" sz="1400" dirty="0" smtClean="0"/>
                        <a:t>int</a:t>
                      </a:r>
                      <a:endParaRPr lang="en-US" sz="1400" b="1" dirty="0"/>
                    </a:p>
                  </a:txBody>
                  <a:tcPr marL="26781" marR="26781" marT="13390" marB="13390"/>
                </a:tc>
                <a:tc>
                  <a:txBody>
                    <a:bodyPr/>
                    <a:lstStyle/>
                    <a:p>
                      <a:r>
                        <a:rPr lang="en-US" sz="1400"/>
                        <a:t>yes</a:t>
                      </a:r>
                      <a:endParaRPr lang="en-US" sz="1400" b="1"/>
                    </a:p>
                  </a:txBody>
                  <a:tcPr marL="26781" marR="26781" marT="13390" marB="13390"/>
                </a:tc>
                <a:tc>
                  <a:txBody>
                    <a:bodyPr/>
                    <a:lstStyle/>
                    <a:p>
                      <a:r>
                        <a:rPr lang="en-US" sz="1400" dirty="0"/>
                        <a:t>unsigned int </a:t>
                      </a:r>
                      <a:r>
                        <a:rPr lang="en-US" sz="1400" dirty="0" err="1"/>
                        <a:t>aUInt</a:t>
                      </a:r>
                      <a:r>
                        <a:rPr lang="en-US" sz="1400" dirty="0"/>
                        <a:t>;</a:t>
                      </a:r>
                      <a:br>
                        <a:rPr lang="en-US" sz="1400" dirty="0"/>
                      </a:br>
                      <a:r>
                        <a:rPr lang="en-US" sz="1400" dirty="0" err="1"/>
                        <a:t>scanf</a:t>
                      </a:r>
                      <a:r>
                        <a:rPr lang="en-US" sz="1400" dirty="0"/>
                        <a:t>("%o", &amp;</a:t>
                      </a:r>
                      <a:r>
                        <a:rPr lang="en-US" sz="1400" dirty="0" err="1"/>
                        <a:t>aUInt</a:t>
                      </a:r>
                      <a:r>
                        <a:rPr lang="en-US" sz="1400" dirty="0"/>
                        <a:t>);</a:t>
                      </a:r>
                      <a:endParaRPr lang="en-US" sz="1400" b="1" dirty="0"/>
                    </a:p>
                  </a:txBody>
                  <a:tcPr marL="26781" marR="26781" marT="13390" marB="13390"/>
                </a:tc>
                <a:tc>
                  <a:txBody>
                    <a:bodyPr/>
                    <a:lstStyle/>
                    <a:p>
                      <a:r>
                        <a:rPr lang="en-US" sz="1400"/>
                        <a:t>023</a:t>
                      </a:r>
                      <a:endParaRPr lang="en-US" sz="1400" b="1"/>
                    </a:p>
                  </a:txBody>
                  <a:tcPr marL="26781" marR="26781" marT="13390" marB="13390"/>
                </a:tc>
              </a:tr>
              <a:tr h="465277">
                <a:tc>
                  <a:txBody>
                    <a:bodyPr/>
                    <a:lstStyle/>
                    <a:p>
                      <a:r>
                        <a:rPr lang="en-US" sz="1400" dirty="0"/>
                        <a:t>u</a:t>
                      </a:r>
                      <a:endParaRPr lang="en-US" sz="1400" b="1" dirty="0"/>
                    </a:p>
                  </a:txBody>
                  <a:tcPr marL="26781" marR="26781" marT="13390" marB="13390"/>
                </a:tc>
                <a:tc>
                  <a:txBody>
                    <a:bodyPr/>
                    <a:lstStyle/>
                    <a:p>
                      <a:r>
                        <a:rPr lang="en-US" sz="1400" dirty="0"/>
                        <a:t>unsigned </a:t>
                      </a:r>
                      <a:r>
                        <a:rPr lang="en-US" sz="1400" dirty="0" smtClean="0"/>
                        <a:t>int</a:t>
                      </a:r>
                      <a:endParaRPr lang="en-US" sz="1400" b="1" dirty="0"/>
                    </a:p>
                  </a:txBody>
                  <a:tcPr marL="26781" marR="26781" marT="13390" marB="13390"/>
                </a:tc>
                <a:tc>
                  <a:txBody>
                    <a:bodyPr/>
                    <a:lstStyle/>
                    <a:p>
                      <a:r>
                        <a:rPr lang="en-US" sz="1400"/>
                        <a:t>yes</a:t>
                      </a:r>
                      <a:endParaRPr lang="en-US" sz="1400" b="1"/>
                    </a:p>
                  </a:txBody>
                  <a:tcPr marL="26781" marR="26781" marT="13390" marB="13390"/>
                </a:tc>
                <a:tc>
                  <a:txBody>
                    <a:bodyPr/>
                    <a:lstStyle/>
                    <a:p>
                      <a:r>
                        <a:rPr lang="en-US" sz="1400" dirty="0"/>
                        <a:t>unsigned int </a:t>
                      </a:r>
                      <a:r>
                        <a:rPr lang="en-US" sz="1400" dirty="0" err="1"/>
                        <a:t>aUInt</a:t>
                      </a:r>
                      <a:r>
                        <a:rPr lang="en-US" sz="1400" dirty="0"/>
                        <a:t>;</a:t>
                      </a:r>
                      <a:br>
                        <a:rPr lang="en-US" sz="1400" dirty="0"/>
                      </a:br>
                      <a:r>
                        <a:rPr lang="en-US" sz="1400" dirty="0" err="1"/>
                        <a:t>scanf</a:t>
                      </a:r>
                      <a:r>
                        <a:rPr lang="en-US" sz="1400" dirty="0"/>
                        <a:t>("%u", &amp;</a:t>
                      </a:r>
                      <a:r>
                        <a:rPr lang="en-US" sz="1400" dirty="0" err="1"/>
                        <a:t>aUInt</a:t>
                      </a:r>
                      <a:r>
                        <a:rPr lang="en-US" sz="1400" dirty="0"/>
                        <a:t>);</a:t>
                      </a:r>
                      <a:endParaRPr lang="en-US" sz="1400" b="1" dirty="0"/>
                    </a:p>
                  </a:txBody>
                  <a:tcPr marL="26781" marR="26781" marT="13390" marB="13390"/>
                </a:tc>
                <a:tc>
                  <a:txBody>
                    <a:bodyPr/>
                    <a:lstStyle/>
                    <a:p>
                      <a:r>
                        <a:rPr lang="en-US" sz="1400"/>
                        <a:t>23</a:t>
                      </a:r>
                      <a:endParaRPr lang="en-US" sz="1400" b="1"/>
                    </a:p>
                  </a:txBody>
                  <a:tcPr marL="26781" marR="26781" marT="13390" marB="13390"/>
                </a:tc>
              </a:tr>
              <a:tr h="465277">
                <a:tc>
                  <a:txBody>
                    <a:bodyPr/>
                    <a:lstStyle/>
                    <a:p>
                      <a:r>
                        <a:rPr lang="en-US" sz="1400" dirty="0"/>
                        <a:t>x</a:t>
                      </a:r>
                      <a:endParaRPr lang="en-US" sz="1400" b="1" dirty="0"/>
                    </a:p>
                  </a:txBody>
                  <a:tcPr marL="26781" marR="26781" marT="13390" marB="13390"/>
                </a:tc>
                <a:tc>
                  <a:txBody>
                    <a:bodyPr/>
                    <a:lstStyle/>
                    <a:p>
                      <a:r>
                        <a:rPr lang="en-US" sz="1400" dirty="0"/>
                        <a:t>unsigned </a:t>
                      </a:r>
                      <a:r>
                        <a:rPr lang="en-US" sz="1400" dirty="0" smtClean="0"/>
                        <a:t>int</a:t>
                      </a:r>
                      <a:endParaRPr lang="en-US" sz="1400" b="1" dirty="0"/>
                    </a:p>
                  </a:txBody>
                  <a:tcPr marL="26781" marR="26781" marT="13390" marB="13390"/>
                </a:tc>
                <a:tc>
                  <a:txBody>
                    <a:bodyPr/>
                    <a:lstStyle/>
                    <a:p>
                      <a:r>
                        <a:rPr lang="en-US" sz="1400"/>
                        <a:t>yes</a:t>
                      </a:r>
                      <a:endParaRPr lang="en-US" sz="1400" b="1"/>
                    </a:p>
                  </a:txBody>
                  <a:tcPr marL="26781" marR="26781" marT="13390" marB="13390"/>
                </a:tc>
                <a:tc>
                  <a:txBody>
                    <a:bodyPr/>
                    <a:lstStyle/>
                    <a:p>
                      <a:r>
                        <a:rPr lang="en-US" sz="1400" dirty="0"/>
                        <a:t>unsigned int </a:t>
                      </a:r>
                      <a:r>
                        <a:rPr lang="en-US" sz="1400" dirty="0" err="1"/>
                        <a:t>aUInt</a:t>
                      </a:r>
                      <a:r>
                        <a:rPr lang="en-US" sz="1400" dirty="0"/>
                        <a:t>;</a:t>
                      </a:r>
                      <a:br>
                        <a:rPr lang="en-US" sz="1400" dirty="0"/>
                      </a:br>
                      <a:r>
                        <a:rPr lang="en-US" sz="1400" dirty="0" err="1"/>
                        <a:t>scanf</a:t>
                      </a:r>
                      <a:r>
                        <a:rPr lang="en-US" sz="1400" dirty="0" smtClean="0"/>
                        <a:t>("%x", </a:t>
                      </a:r>
                      <a:r>
                        <a:rPr lang="en-US" sz="1400" dirty="0"/>
                        <a:t>&amp;</a:t>
                      </a:r>
                      <a:r>
                        <a:rPr lang="en-US" sz="1400" dirty="0" err="1"/>
                        <a:t>aUInt</a:t>
                      </a:r>
                      <a:r>
                        <a:rPr lang="en-US" sz="1400" dirty="0"/>
                        <a:t>);</a:t>
                      </a:r>
                      <a:endParaRPr lang="en-US" sz="1400" b="1" dirty="0"/>
                    </a:p>
                  </a:txBody>
                  <a:tcPr marL="26781" marR="26781" marT="13390" marB="13390"/>
                </a:tc>
                <a:tc>
                  <a:txBody>
                    <a:bodyPr/>
                    <a:lstStyle/>
                    <a:p>
                      <a:r>
                        <a:rPr lang="en-US" sz="1400"/>
                        <a:t>1A</a:t>
                      </a:r>
                      <a:endParaRPr lang="en-US" sz="1400" b="1"/>
                    </a:p>
                  </a:txBody>
                  <a:tcPr marL="26781" marR="26781" marT="13390" marB="13390"/>
                </a:tc>
              </a:tr>
              <a:tr h="465277">
                <a:tc>
                  <a:txBody>
                    <a:bodyPr/>
                    <a:lstStyle/>
                    <a:p>
                      <a:r>
                        <a:rPr lang="en-US" sz="1400" dirty="0"/>
                        <a:t>a, e, f, g</a:t>
                      </a:r>
                      <a:endParaRPr lang="en-US" sz="1400" b="1" dirty="0"/>
                    </a:p>
                  </a:txBody>
                  <a:tcPr marL="26781" marR="26781" marT="13390" marB="13390"/>
                </a:tc>
                <a:tc>
                  <a:txBody>
                    <a:bodyPr/>
                    <a:lstStyle/>
                    <a:p>
                      <a:r>
                        <a:rPr lang="en-US" sz="1400" dirty="0"/>
                        <a:t>float or </a:t>
                      </a:r>
                      <a:r>
                        <a:rPr lang="en-US" sz="1400" dirty="0" smtClean="0"/>
                        <a:t>double</a:t>
                      </a:r>
                      <a:endParaRPr lang="en-US" sz="1400" b="1" dirty="0"/>
                    </a:p>
                  </a:txBody>
                  <a:tcPr marL="26781" marR="26781" marT="13390" marB="13390"/>
                </a:tc>
                <a:tc>
                  <a:txBody>
                    <a:bodyPr/>
                    <a:lstStyle/>
                    <a:p>
                      <a:r>
                        <a:rPr lang="en-US" sz="1400"/>
                        <a:t>yes</a:t>
                      </a:r>
                      <a:endParaRPr lang="en-US" sz="1400" b="1"/>
                    </a:p>
                  </a:txBody>
                  <a:tcPr marL="26781" marR="26781" marT="13390" marB="13390"/>
                </a:tc>
                <a:tc>
                  <a:txBody>
                    <a:bodyPr/>
                    <a:lstStyle/>
                    <a:p>
                      <a:r>
                        <a:rPr lang="en-US" sz="1400"/>
                        <a:t>float f; double d;</a:t>
                      </a:r>
                      <a:br>
                        <a:rPr lang="en-US" sz="1400"/>
                      </a:br>
                      <a:r>
                        <a:rPr lang="en-US" sz="1400"/>
                        <a:t>scanf("%f %lf", &amp;f, &amp;d);</a:t>
                      </a:r>
                      <a:endParaRPr lang="en-US" sz="1400" b="1"/>
                    </a:p>
                  </a:txBody>
                  <a:tcPr marL="26781" marR="26781" marT="13390" marB="13390"/>
                </a:tc>
                <a:tc>
                  <a:txBody>
                    <a:bodyPr/>
                    <a:lstStyle/>
                    <a:p>
                      <a:r>
                        <a:rPr lang="en-US" sz="1400"/>
                        <a:t>1.2 3.4</a:t>
                      </a:r>
                      <a:endParaRPr lang="en-US" sz="1400" b="1"/>
                    </a:p>
                  </a:txBody>
                  <a:tcPr marL="26781" marR="26781" marT="13390" marB="13390"/>
                </a:tc>
              </a:tr>
              <a:tr h="465277">
                <a:tc>
                  <a:txBody>
                    <a:bodyPr/>
                    <a:lstStyle/>
                    <a:p>
                      <a:r>
                        <a:rPr lang="en-US" sz="1400" dirty="0"/>
                        <a:t>c</a:t>
                      </a:r>
                      <a:endParaRPr lang="en-US" sz="1400" b="1" dirty="0"/>
                    </a:p>
                  </a:txBody>
                  <a:tcPr marL="26781" marR="26781" marT="13390" marB="13390"/>
                </a:tc>
                <a:tc>
                  <a:txBody>
                    <a:bodyPr/>
                    <a:lstStyle/>
                    <a:p>
                      <a:r>
                        <a:rPr lang="en-US" sz="1400" dirty="0" smtClean="0"/>
                        <a:t>char</a:t>
                      </a:r>
                      <a:endParaRPr lang="en-US" sz="1400" b="1" dirty="0"/>
                    </a:p>
                  </a:txBody>
                  <a:tcPr marL="26781" marR="26781" marT="13390" marB="13390"/>
                </a:tc>
                <a:tc>
                  <a:txBody>
                    <a:bodyPr/>
                    <a:lstStyle/>
                    <a:p>
                      <a:r>
                        <a:rPr lang="en-US" sz="1400"/>
                        <a:t>no</a:t>
                      </a:r>
                      <a:endParaRPr lang="en-US" sz="1400" b="1"/>
                    </a:p>
                  </a:txBody>
                  <a:tcPr marL="26781" marR="26781" marT="13390" marB="13390"/>
                </a:tc>
                <a:tc>
                  <a:txBody>
                    <a:bodyPr/>
                    <a:lstStyle/>
                    <a:p>
                      <a:r>
                        <a:rPr lang="en-US" sz="1400"/>
                        <a:t>char ch;</a:t>
                      </a:r>
                      <a:br>
                        <a:rPr lang="en-US" sz="1400"/>
                      </a:br>
                      <a:r>
                        <a:rPr lang="en-US" sz="1400"/>
                        <a:t>scanf(" %c", &amp;ch);</a:t>
                      </a:r>
                      <a:endParaRPr lang="en-US" sz="1400" b="1"/>
                    </a:p>
                  </a:txBody>
                  <a:tcPr marL="26781" marR="26781" marT="13390" marB="13390"/>
                </a:tc>
                <a:tc>
                  <a:txBody>
                    <a:bodyPr/>
                    <a:lstStyle/>
                    <a:p>
                      <a:r>
                        <a:rPr lang="en-US" sz="1400"/>
                        <a:t>Q</a:t>
                      </a:r>
                      <a:endParaRPr lang="en-US" sz="1400" b="1"/>
                    </a:p>
                  </a:txBody>
                  <a:tcPr marL="26781" marR="26781" marT="13390" marB="13390"/>
                </a:tc>
              </a:tr>
              <a:tr h="465277">
                <a:tc>
                  <a:txBody>
                    <a:bodyPr/>
                    <a:lstStyle/>
                    <a:p>
                      <a:r>
                        <a:rPr lang="en-US" sz="1400" dirty="0"/>
                        <a:t>s</a:t>
                      </a:r>
                      <a:endParaRPr lang="en-US" sz="1400" b="1" dirty="0"/>
                    </a:p>
                  </a:txBody>
                  <a:tcPr marL="26781" marR="26781" marT="13390" marB="13390"/>
                </a:tc>
                <a:tc>
                  <a:txBody>
                    <a:bodyPr/>
                    <a:lstStyle/>
                    <a:p>
                      <a:r>
                        <a:rPr lang="en-US" sz="1400" dirty="0"/>
                        <a:t>array of </a:t>
                      </a:r>
                      <a:r>
                        <a:rPr lang="en-US" sz="1400" dirty="0" smtClean="0"/>
                        <a:t>char</a:t>
                      </a:r>
                      <a:endParaRPr lang="en-US" sz="1400" b="1" dirty="0"/>
                    </a:p>
                  </a:txBody>
                  <a:tcPr marL="26781" marR="26781" marT="13390" marB="13390"/>
                </a:tc>
                <a:tc>
                  <a:txBody>
                    <a:bodyPr/>
                    <a:lstStyle/>
                    <a:p>
                      <a:r>
                        <a:rPr lang="en-US" sz="1400"/>
                        <a:t>yes</a:t>
                      </a:r>
                      <a:endParaRPr lang="en-US" sz="1400" b="1"/>
                    </a:p>
                  </a:txBody>
                  <a:tcPr marL="26781" marR="26781" marT="13390" marB="13390"/>
                </a:tc>
                <a:tc>
                  <a:txBody>
                    <a:bodyPr/>
                    <a:lstStyle/>
                    <a:p>
                      <a:r>
                        <a:rPr lang="en-US" sz="1400"/>
                        <a:t>char s[30];</a:t>
                      </a:r>
                      <a:br>
                        <a:rPr lang="en-US" sz="1400"/>
                      </a:br>
                      <a:r>
                        <a:rPr lang="en-US" sz="1400"/>
                        <a:t>scanf("%29s", s);</a:t>
                      </a:r>
                      <a:endParaRPr lang="en-US" sz="1400" b="1"/>
                    </a:p>
                  </a:txBody>
                  <a:tcPr marL="26781" marR="26781" marT="13390" marB="13390"/>
                </a:tc>
                <a:tc>
                  <a:txBody>
                    <a:bodyPr/>
                    <a:lstStyle/>
                    <a:p>
                      <a:r>
                        <a:rPr lang="en-US" sz="1400"/>
                        <a:t>hello</a:t>
                      </a:r>
                      <a:endParaRPr lang="en-US" sz="1400" b="1"/>
                    </a:p>
                  </a:txBody>
                  <a:tcPr marL="26781" marR="26781" marT="13390" marB="13390"/>
                </a:tc>
              </a:tr>
              <a:tr h="465277">
                <a:tc>
                  <a:txBody>
                    <a:bodyPr/>
                    <a:lstStyle/>
                    <a:p>
                      <a:r>
                        <a:rPr lang="en-US" sz="1400" dirty="0"/>
                        <a:t>n</a:t>
                      </a:r>
                      <a:endParaRPr lang="en-US" sz="1400" b="1" dirty="0"/>
                    </a:p>
                  </a:txBody>
                  <a:tcPr marL="26781" marR="26781" marT="13390" marB="13390"/>
                </a:tc>
                <a:tc>
                  <a:txBody>
                    <a:bodyPr/>
                    <a:lstStyle/>
                    <a:p>
                      <a:r>
                        <a:rPr lang="en-US" sz="1400" dirty="0" smtClean="0"/>
                        <a:t>int</a:t>
                      </a:r>
                      <a:endParaRPr lang="en-US" sz="1400" b="1" dirty="0"/>
                    </a:p>
                  </a:txBody>
                  <a:tcPr marL="26781" marR="26781" marT="13390" marB="13390"/>
                </a:tc>
                <a:tc>
                  <a:txBody>
                    <a:bodyPr/>
                    <a:lstStyle/>
                    <a:p>
                      <a:r>
                        <a:rPr lang="en-US" sz="1400"/>
                        <a:t>no</a:t>
                      </a:r>
                      <a:endParaRPr lang="en-US" sz="1400" b="1"/>
                    </a:p>
                  </a:txBody>
                  <a:tcPr marL="26781" marR="26781" marT="13390" marB="13390"/>
                </a:tc>
                <a:tc>
                  <a:txBody>
                    <a:bodyPr/>
                    <a:lstStyle/>
                    <a:p>
                      <a:r>
                        <a:rPr lang="fr-FR" sz="1400"/>
                        <a:t>int x, cnt;</a:t>
                      </a:r>
                      <a:br>
                        <a:rPr lang="fr-FR" sz="1400"/>
                      </a:br>
                      <a:r>
                        <a:rPr lang="fr-FR" sz="1400"/>
                        <a:t>scanf("X: %d%n", &amp;x, &amp;cnt);</a:t>
                      </a:r>
                      <a:endParaRPr lang="fr-FR" sz="1400" b="1"/>
                    </a:p>
                  </a:txBody>
                  <a:tcPr marL="26781" marR="26781" marT="13390" marB="13390"/>
                </a:tc>
                <a:tc>
                  <a:txBody>
                    <a:bodyPr/>
                    <a:lstStyle/>
                    <a:p>
                      <a:r>
                        <a:rPr lang="en-US" sz="1400"/>
                        <a:t>X: 123  (cnt==6)</a:t>
                      </a:r>
                      <a:endParaRPr lang="en-US" sz="1400" b="1"/>
                    </a:p>
                  </a:txBody>
                  <a:tcPr marL="26781" marR="26781" marT="13390" marB="13390"/>
                </a:tc>
              </a:tr>
              <a:tr h="684177">
                <a:tc>
                  <a:txBody>
                    <a:bodyPr/>
                    <a:lstStyle/>
                    <a:p>
                      <a:r>
                        <a:rPr lang="en-US" sz="1400" dirty="0"/>
                        <a:t>[</a:t>
                      </a:r>
                      <a:endParaRPr lang="en-US" sz="1400" b="1" dirty="0"/>
                    </a:p>
                  </a:txBody>
                  <a:tcPr marL="26781" marR="26781" marT="13390" marB="13390"/>
                </a:tc>
                <a:tc>
                  <a:txBody>
                    <a:bodyPr/>
                    <a:lstStyle/>
                    <a:p>
                      <a:r>
                        <a:rPr lang="en-US" sz="1400" dirty="0"/>
                        <a:t>array of </a:t>
                      </a:r>
                      <a:r>
                        <a:rPr lang="en-US" sz="1400" dirty="0" smtClean="0"/>
                        <a:t>char</a:t>
                      </a:r>
                      <a:endParaRPr lang="en-US" sz="1400" b="1" dirty="0"/>
                    </a:p>
                  </a:txBody>
                  <a:tcPr marL="26781" marR="26781" marT="13390" marB="13390"/>
                </a:tc>
                <a:tc>
                  <a:txBody>
                    <a:bodyPr/>
                    <a:lstStyle/>
                    <a:p>
                      <a:r>
                        <a:rPr lang="en-US" sz="1400" dirty="0"/>
                        <a:t>no</a:t>
                      </a:r>
                      <a:endParaRPr lang="en-US" sz="1400" b="1" dirty="0"/>
                    </a:p>
                  </a:txBody>
                  <a:tcPr marL="26781" marR="26781" marT="13390" marB="13390"/>
                </a:tc>
                <a:tc>
                  <a:txBody>
                    <a:bodyPr/>
                    <a:lstStyle/>
                    <a:p>
                      <a:r>
                        <a:rPr lang="en-US" sz="1400" dirty="0"/>
                        <a:t>char s1[64</a:t>
                      </a:r>
                      <a:r>
                        <a:rPr lang="en-US" sz="1400" dirty="0" smtClean="0"/>
                        <a:t>], </a:t>
                      </a:r>
                      <a:r>
                        <a:rPr lang="en-US" sz="1400" dirty="0"/>
                        <a:t>s2[64];</a:t>
                      </a:r>
                      <a:br>
                        <a:rPr lang="en-US" sz="1400" dirty="0"/>
                      </a:br>
                      <a:r>
                        <a:rPr lang="en-US" sz="1400" dirty="0" err="1"/>
                        <a:t>scanf</a:t>
                      </a:r>
                      <a:r>
                        <a:rPr lang="en-US" sz="1400" dirty="0" smtClean="0"/>
                        <a:t>(" %[^\n]", </a:t>
                      </a:r>
                      <a:r>
                        <a:rPr lang="en-US" sz="1400" dirty="0"/>
                        <a:t>s1);</a:t>
                      </a:r>
                      <a:br>
                        <a:rPr lang="en-US" sz="1400" dirty="0"/>
                      </a:br>
                      <a:r>
                        <a:rPr lang="en-US" sz="1400" dirty="0" err="1"/>
                        <a:t>scanf</a:t>
                      </a:r>
                      <a:r>
                        <a:rPr lang="en-US" sz="1400" dirty="0"/>
                        <a:t>("%[^\t] </a:t>
                      </a:r>
                      <a:r>
                        <a:rPr lang="en-US" sz="1400" dirty="0" smtClean="0"/>
                        <a:t>%[t^\]", </a:t>
                      </a:r>
                      <a:r>
                        <a:rPr lang="en-US" sz="1400" dirty="0"/>
                        <a:t>s1, s2);</a:t>
                      </a:r>
                      <a:endParaRPr lang="en-US" sz="1400" b="1" dirty="0"/>
                    </a:p>
                  </a:txBody>
                  <a:tcPr marL="26781" marR="26781" marT="13390" marB="13390"/>
                </a:tc>
                <a:tc>
                  <a:txBody>
                    <a:bodyPr/>
                    <a:lstStyle/>
                    <a:p>
                      <a:r>
                        <a:rPr lang="en-US" sz="1400" dirty="0"/>
                        <a:t/>
                      </a:r>
                      <a:br>
                        <a:rPr lang="en-US" sz="1400" dirty="0"/>
                      </a:br>
                      <a:r>
                        <a:rPr lang="en-US" sz="1400" dirty="0"/>
                        <a:t>Hello World</a:t>
                      </a:r>
                      <a:br>
                        <a:rPr lang="en-US" sz="1400" dirty="0"/>
                      </a:br>
                      <a:r>
                        <a:rPr lang="en-US" sz="1400" dirty="0"/>
                        <a:t>field1   field2</a:t>
                      </a:r>
                      <a:endParaRPr lang="en-US" sz="1400" b="1" dirty="0"/>
                    </a:p>
                  </a:txBody>
                  <a:tcPr marL="26781" marR="26781" marT="13390" marB="13390"/>
                </a:tc>
              </a:tr>
            </a:tbl>
          </a:graphicData>
        </a:graphic>
      </p:graphicFrame>
    </p:spTree>
    <p:extLst>
      <p:ext uri="{BB962C8B-B14F-4D97-AF65-F5344CB8AC3E}">
        <p14:creationId xmlns:p14="http://schemas.microsoft.com/office/powerpoint/2010/main" val="1807061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r"/>
            <a:r>
              <a:rPr lang="en-US" dirty="0" smtClean="0"/>
              <a:t>CSE 2421</a:t>
            </a:r>
            <a:endParaRPr lang="en-US" dirty="0"/>
          </a:p>
        </p:txBody>
      </p:sp>
      <p:sp>
        <p:nvSpPr>
          <p:cNvPr id="5" name="Subtitle 4"/>
          <p:cNvSpPr>
            <a:spLocks noGrp="1"/>
          </p:cNvSpPr>
          <p:nvPr>
            <p:ph type="subTitle" idx="1"/>
          </p:nvPr>
        </p:nvSpPr>
        <p:spPr/>
        <p:txBody>
          <a:bodyPr>
            <a:normAutofit/>
          </a:bodyPr>
          <a:lstStyle/>
          <a:p>
            <a:pPr algn="r"/>
            <a:r>
              <a:rPr lang="en-US" dirty="0" smtClean="0"/>
              <a:t>The C Language – Part </a:t>
            </a:r>
            <a:r>
              <a:rPr lang="en-US" dirty="0"/>
              <a:t>3</a:t>
            </a:r>
            <a:r>
              <a:rPr lang="en-US" dirty="0" smtClean="0"/>
              <a:t> </a:t>
            </a:r>
            <a:r>
              <a:rPr lang="en-US" dirty="0"/>
              <a:t>–</a:t>
            </a:r>
            <a:r>
              <a:rPr lang="en-US" dirty="0" smtClean="0"/>
              <a:t> I/O</a:t>
            </a:r>
          </a:p>
          <a:p>
            <a:pPr lvl="0" algn="l">
              <a:buClr>
                <a:srgbClr val="2DA2BF"/>
              </a:buClr>
            </a:pPr>
            <a:r>
              <a:rPr lang="en-US" sz="1650" b="1" i="1" dirty="0">
                <a:solidFill>
                  <a:srgbClr val="464646"/>
                </a:solidFill>
              </a:rPr>
              <a:t>Required Reading: </a:t>
            </a:r>
          </a:p>
          <a:p>
            <a:pPr lvl="0" algn="l">
              <a:buClr>
                <a:srgbClr val="2DA2BF"/>
              </a:buClr>
            </a:pPr>
            <a:r>
              <a:rPr lang="en-US" sz="1650" b="1" i="1" dirty="0">
                <a:solidFill>
                  <a:srgbClr val="464646"/>
                </a:solidFill>
              </a:rPr>
              <a:t>Pointers on C,</a:t>
            </a:r>
            <a:r>
              <a:rPr lang="en-US" sz="1050" dirty="0">
                <a:solidFill>
                  <a:srgbClr val="464646"/>
                </a:solidFill>
              </a:rPr>
              <a:t> Section 15.4.2</a:t>
            </a:r>
            <a:endParaRPr lang="en-US" dirty="0"/>
          </a:p>
        </p:txBody>
      </p:sp>
    </p:spTree>
    <p:extLst>
      <p:ext uri="{BB962C8B-B14F-4D97-AF65-F5344CB8AC3E}">
        <p14:creationId xmlns:p14="http://schemas.microsoft.com/office/powerpoint/2010/main" val="3615001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tical Text Placeholder 3"/>
          <p:cNvSpPr>
            <a:spLocks noGrp="1"/>
          </p:cNvSpPr>
          <p:nvPr>
            <p:ph idx="1"/>
          </p:nvPr>
        </p:nvSpPr>
        <p:spPr>
          <a:xfrm>
            <a:off x="1610952" y="2236625"/>
            <a:ext cx="7239359" cy="4819812"/>
          </a:xfrm>
        </p:spPr>
        <p:txBody>
          <a:bodyPr>
            <a:normAutofit/>
          </a:bodyPr>
          <a:lstStyle/>
          <a:p>
            <a:r>
              <a:rPr lang="en-US" sz="1500" dirty="0"/>
              <a:t>In Unix/Linux, there are 3 file descriptors that are explicitly defined to represent 3 distinct data streams:  </a:t>
            </a:r>
            <a:r>
              <a:rPr lang="en-US" sz="1500" b="1" i="1" dirty="0" err="1"/>
              <a:t>stdin</a:t>
            </a:r>
            <a:r>
              <a:rPr lang="en-US" sz="1500" dirty="0"/>
              <a:t> (0), </a:t>
            </a:r>
            <a:r>
              <a:rPr lang="en-US" sz="1500" b="1" i="1" dirty="0" err="1"/>
              <a:t>stdout</a:t>
            </a:r>
            <a:r>
              <a:rPr lang="en-US" sz="1500" b="1" i="1" dirty="0"/>
              <a:t> </a:t>
            </a:r>
            <a:r>
              <a:rPr lang="en-US" sz="1500" dirty="0"/>
              <a:t>(1) and </a:t>
            </a:r>
            <a:r>
              <a:rPr lang="en-US" sz="1500" b="1" i="1" dirty="0" err="1"/>
              <a:t>stderr</a:t>
            </a:r>
            <a:r>
              <a:rPr lang="en-US" sz="1500" dirty="0"/>
              <a:t>(2). </a:t>
            </a:r>
          </a:p>
          <a:p>
            <a:r>
              <a:rPr lang="en-US" sz="1500" dirty="0"/>
              <a:t>IMPORTANT: By default, in Unix/Linux, C programs read input from “standard input (</a:t>
            </a:r>
            <a:r>
              <a:rPr lang="en-US" sz="1500" b="1" i="1" dirty="0" err="1"/>
              <a:t>stdin</a:t>
            </a:r>
            <a:r>
              <a:rPr lang="en-US" sz="1500" dirty="0"/>
              <a:t>)” (usually, the keyboard) and write output to “standard output (</a:t>
            </a:r>
            <a:r>
              <a:rPr lang="en-US" sz="1500" b="1" i="1" dirty="0" err="1"/>
              <a:t>stdout</a:t>
            </a:r>
            <a:r>
              <a:rPr lang="en-US" sz="1500" dirty="0"/>
              <a:t>)” (usually, the screen).  Unix/Linux error messages  go to “standard error” (</a:t>
            </a:r>
            <a:r>
              <a:rPr lang="en-US" sz="1500" b="1" i="1" dirty="0" err="1"/>
              <a:t>stderr</a:t>
            </a:r>
            <a:r>
              <a:rPr lang="en-US" sz="1500" dirty="0"/>
              <a:t>) (also the screen). </a:t>
            </a:r>
          </a:p>
          <a:p>
            <a:r>
              <a:rPr lang="en-US" sz="1500" dirty="0"/>
              <a:t>We can change the destination of each of these data streams from the Unix/Linux command line using what is called redirection:</a:t>
            </a:r>
          </a:p>
          <a:p>
            <a:pPr lvl="1"/>
            <a:r>
              <a:rPr lang="en-US" sz="1275" b="1" dirty="0">
                <a:solidFill>
                  <a:srgbClr val="0070C0"/>
                </a:solidFill>
              </a:rPr>
              <a:t>&lt;</a:t>
            </a:r>
            <a:r>
              <a:rPr lang="en-US" sz="1275" b="1" dirty="0"/>
              <a:t> </a:t>
            </a:r>
            <a:r>
              <a:rPr lang="en-US" sz="1275" dirty="0"/>
              <a:t>redirects the input, and </a:t>
            </a:r>
          </a:p>
          <a:p>
            <a:pPr lvl="1"/>
            <a:r>
              <a:rPr lang="en-US" sz="1275" b="1" dirty="0">
                <a:solidFill>
                  <a:srgbClr val="0070C0"/>
                </a:solidFill>
              </a:rPr>
              <a:t>&gt;</a:t>
            </a:r>
            <a:r>
              <a:rPr lang="en-US" sz="1275" dirty="0"/>
              <a:t> redirects the output, </a:t>
            </a:r>
          </a:p>
          <a:p>
            <a:pPr lvl="1"/>
            <a:r>
              <a:rPr lang="en-US" sz="1275" b="1" dirty="0">
                <a:solidFill>
                  <a:srgbClr val="0070C0"/>
                </a:solidFill>
              </a:rPr>
              <a:t>2&gt; </a:t>
            </a:r>
            <a:r>
              <a:rPr lang="en-US" sz="1275" dirty="0"/>
              <a:t>redirects errors</a:t>
            </a:r>
          </a:p>
          <a:p>
            <a:r>
              <a:rPr lang="en-US" sz="1500" dirty="0"/>
              <a:t>You can redirect just the input or just the output or just errors (that is, you do not have to redirect all of them, but you could).</a:t>
            </a:r>
          </a:p>
          <a:p>
            <a:r>
              <a:rPr lang="en-US" sz="1500" dirty="0"/>
              <a:t>For labs, from time to time it will be convenient to redirect input and allow output to go to standard out (the screen). </a:t>
            </a:r>
            <a:endParaRPr lang="en-US" sz="1500" dirty="0">
              <a:sym typeface="Wingdings" panose="05000000000000000000" pitchFamily="2" charset="2"/>
            </a:endParaRPr>
          </a:p>
        </p:txBody>
      </p:sp>
      <p:sp>
        <p:nvSpPr>
          <p:cNvPr id="2" name="Slide Number Placeholder 1"/>
          <p:cNvSpPr>
            <a:spLocks noGrp="1"/>
          </p:cNvSpPr>
          <p:nvPr>
            <p:ph type="sldNum" sz="quarter" idx="4294967295"/>
          </p:nvPr>
        </p:nvSpPr>
        <p:spPr>
          <a:xfrm>
            <a:off x="8410195" y="6242897"/>
            <a:ext cx="302450" cy="301894"/>
          </a:xfrm>
        </p:spPr>
        <p:txBody>
          <a:bodyPr/>
          <a:lstStyle/>
          <a:p>
            <a:fld id="{54E8E6B6-5530-47A9-B9B8-3C7DFF5C1929}" type="slidenum">
              <a:rPr smtClean="0">
                <a:solidFill>
                  <a:prstClr val="white"/>
                </a:solidFill>
              </a:rPr>
              <a:pPr/>
              <a:t>24</a:t>
            </a:fld>
            <a:r>
              <a:rPr smtClean="0">
                <a:solidFill>
                  <a:prstClr val="white"/>
                </a:solidFill>
              </a:rPr>
              <a:t> </a:t>
            </a:r>
            <a:endParaRPr dirty="0">
              <a:solidFill>
                <a:prstClr val="white"/>
              </a:solidFill>
            </a:endParaRPr>
          </a:p>
        </p:txBody>
      </p:sp>
      <p:sp>
        <p:nvSpPr>
          <p:cNvPr id="3" name="Title 2"/>
          <p:cNvSpPr>
            <a:spLocks noGrp="1"/>
          </p:cNvSpPr>
          <p:nvPr>
            <p:ph type="title"/>
          </p:nvPr>
        </p:nvSpPr>
        <p:spPr>
          <a:xfrm>
            <a:off x="1637744" y="1526818"/>
            <a:ext cx="6805137" cy="709807"/>
          </a:xfrm>
        </p:spPr>
        <p:txBody>
          <a:bodyPr>
            <a:normAutofit fontScale="90000"/>
          </a:bodyPr>
          <a:lstStyle/>
          <a:p>
            <a:r>
              <a:rPr lang="en-US" sz="3000" dirty="0"/>
              <a:t>Redirection of </a:t>
            </a:r>
            <a:r>
              <a:rPr lang="en-US" sz="3000" dirty="0" err="1"/>
              <a:t>stdin</a:t>
            </a:r>
            <a:r>
              <a:rPr lang="en-US" sz="3000" dirty="0"/>
              <a:t>, </a:t>
            </a:r>
            <a:r>
              <a:rPr lang="en-US" sz="3000" dirty="0" err="1"/>
              <a:t>stdout</a:t>
            </a:r>
            <a:r>
              <a:rPr lang="en-US" sz="3000" dirty="0"/>
              <a:t> and </a:t>
            </a:r>
            <a:r>
              <a:rPr lang="en-US" sz="3000" dirty="0" err="1"/>
              <a:t>stderr</a:t>
            </a:r>
            <a:endParaRPr lang="en-US" sz="3000" dirty="0"/>
          </a:p>
        </p:txBody>
      </p:sp>
    </p:spTree>
    <p:extLst>
      <p:ext uri="{BB962C8B-B14F-4D97-AF65-F5344CB8AC3E}">
        <p14:creationId xmlns:p14="http://schemas.microsoft.com/office/powerpoint/2010/main" val="3877578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tical Text Placeholder 3"/>
          <p:cNvSpPr>
            <a:spLocks noGrp="1"/>
          </p:cNvSpPr>
          <p:nvPr>
            <p:ph idx="1"/>
          </p:nvPr>
        </p:nvSpPr>
        <p:spPr>
          <a:xfrm>
            <a:off x="1610953" y="2300184"/>
            <a:ext cx="6831929" cy="3651581"/>
          </a:xfrm>
        </p:spPr>
        <p:txBody>
          <a:bodyPr>
            <a:normAutofit fontScale="92500" lnSpcReduction="10000"/>
          </a:bodyPr>
          <a:lstStyle/>
          <a:p>
            <a:r>
              <a:rPr lang="en-US" sz="1500" dirty="0"/>
              <a:t>It is important to make sure that the input file has an end of file (EOF) at the end. So, when you are creating/editing your input file, be sure you hit </a:t>
            </a:r>
            <a:r>
              <a:rPr lang="en-US" sz="1500" i="1" dirty="0"/>
              <a:t>enter</a:t>
            </a:r>
            <a:r>
              <a:rPr lang="en-US" sz="1500" dirty="0"/>
              <a:t> at the end of the last line of the file.</a:t>
            </a:r>
          </a:p>
          <a:p>
            <a:r>
              <a:rPr lang="en-US" sz="1500" dirty="0"/>
              <a:t>Example:  </a:t>
            </a:r>
          </a:p>
          <a:p>
            <a:pPr lvl="1"/>
            <a:r>
              <a:rPr lang="en-US" sz="1275" b="1" dirty="0"/>
              <a:t>Prog1 &lt; prog1.input</a:t>
            </a:r>
          </a:p>
          <a:p>
            <a:pPr lvl="1"/>
            <a:endParaRPr lang="en-US" sz="1275" dirty="0"/>
          </a:p>
          <a:p>
            <a:r>
              <a:rPr lang="en-US" sz="1275" dirty="0"/>
              <a:t>This example runs program, </a:t>
            </a:r>
            <a:r>
              <a:rPr lang="en-US" sz="1275" b="1" i="1" dirty="0"/>
              <a:t>prog1</a:t>
            </a:r>
            <a:r>
              <a:rPr lang="en-US" sz="1275" dirty="0"/>
              <a:t>, and, rather than looking for input from the keyboard, gets its input from the file </a:t>
            </a:r>
            <a:r>
              <a:rPr lang="en-US" sz="1275" b="1" i="1" dirty="0"/>
              <a:t>prog1.input</a:t>
            </a:r>
            <a:r>
              <a:rPr lang="en-US" sz="1275" dirty="0"/>
              <a:t> </a:t>
            </a:r>
          </a:p>
          <a:p>
            <a:pPr lvl="1"/>
            <a:r>
              <a:rPr lang="en-US" sz="900" dirty="0"/>
              <a:t>You used this mechanism within gdb when you did lab1</a:t>
            </a:r>
          </a:p>
          <a:p>
            <a:r>
              <a:rPr lang="en-US" sz="1275" dirty="0"/>
              <a:t>The file </a:t>
            </a:r>
            <a:r>
              <a:rPr lang="en-US" sz="1275" b="1" i="1" dirty="0"/>
              <a:t>prog1.input</a:t>
            </a:r>
            <a:r>
              <a:rPr lang="en-US" sz="1275" dirty="0"/>
              <a:t> is expected to be in the same directory in which </a:t>
            </a:r>
            <a:r>
              <a:rPr lang="en-US" sz="1275" b="1" i="1" dirty="0"/>
              <a:t>prog1</a:t>
            </a:r>
            <a:r>
              <a:rPr lang="en-US" sz="1275" dirty="0"/>
              <a:t> is executing.  The program will not look for the file anywhere else </a:t>
            </a:r>
            <a:r>
              <a:rPr lang="en-US" sz="1275" b="1" i="1" dirty="0"/>
              <a:t>unless</a:t>
            </a:r>
            <a:r>
              <a:rPr lang="en-US" sz="1275" dirty="0"/>
              <a:t> a full pathname is specified for the input file.  </a:t>
            </a:r>
          </a:p>
          <a:p>
            <a:r>
              <a:rPr lang="en-US" sz="1275" dirty="0"/>
              <a:t>If you redirect </a:t>
            </a:r>
            <a:r>
              <a:rPr lang="en-US" sz="1275" b="1" i="1" dirty="0" err="1"/>
              <a:t>stdin</a:t>
            </a:r>
            <a:r>
              <a:rPr lang="en-US" sz="1275" dirty="0"/>
              <a:t>, the program will expect </a:t>
            </a:r>
            <a:r>
              <a:rPr lang="en-US" sz="1275" b="1" i="1" dirty="0"/>
              <a:t>all</a:t>
            </a:r>
            <a:r>
              <a:rPr lang="en-US" sz="1275" dirty="0"/>
              <a:t>  input that it requires (until the program terminates) to come from the specified file (i.e. you can’t put part of the input to the program in a file and then when the data in the file runs out, input the rest of it from the command line).</a:t>
            </a:r>
          </a:p>
          <a:p>
            <a:r>
              <a:rPr lang="en-US" sz="1275" dirty="0"/>
              <a:t>Any output to </a:t>
            </a:r>
            <a:r>
              <a:rPr lang="en-US" sz="1275" b="1" i="1" dirty="0" err="1"/>
              <a:t>stdout</a:t>
            </a:r>
            <a:r>
              <a:rPr lang="en-US" sz="1275" dirty="0"/>
              <a:t> or any Unix/Linux errors messages to </a:t>
            </a:r>
            <a:r>
              <a:rPr lang="en-US" sz="1275" b="1" i="1" dirty="0" err="1"/>
              <a:t>stderr</a:t>
            </a:r>
            <a:r>
              <a:rPr lang="en-US" sz="1275" b="1" i="1" dirty="0"/>
              <a:t>  </a:t>
            </a:r>
            <a:r>
              <a:rPr lang="en-US" sz="1275" dirty="0"/>
              <a:t>would go to the screen.</a:t>
            </a:r>
            <a:endParaRPr lang="en-US" sz="1500" dirty="0"/>
          </a:p>
        </p:txBody>
      </p:sp>
      <p:sp>
        <p:nvSpPr>
          <p:cNvPr id="2" name="Slide Number Placeholder 1"/>
          <p:cNvSpPr>
            <a:spLocks noGrp="1"/>
          </p:cNvSpPr>
          <p:nvPr>
            <p:ph type="sldNum" sz="quarter" idx="4294967295"/>
          </p:nvPr>
        </p:nvSpPr>
        <p:spPr>
          <a:xfrm>
            <a:off x="8410195" y="6242897"/>
            <a:ext cx="302450" cy="301894"/>
          </a:xfrm>
        </p:spPr>
        <p:txBody>
          <a:bodyPr/>
          <a:lstStyle/>
          <a:p>
            <a:fld id="{54E8E6B6-5530-47A9-B9B8-3C7DFF5C1929}" type="slidenum">
              <a:rPr smtClean="0">
                <a:solidFill>
                  <a:prstClr val="white"/>
                </a:solidFill>
              </a:rPr>
              <a:pPr/>
              <a:t>25</a:t>
            </a:fld>
            <a:r>
              <a:rPr smtClean="0">
                <a:solidFill>
                  <a:prstClr val="white"/>
                </a:solidFill>
              </a:rPr>
              <a:t> </a:t>
            </a:r>
            <a:endParaRPr dirty="0">
              <a:solidFill>
                <a:prstClr val="white"/>
              </a:solidFill>
            </a:endParaRPr>
          </a:p>
        </p:txBody>
      </p:sp>
      <p:sp>
        <p:nvSpPr>
          <p:cNvPr id="3" name="Title 2"/>
          <p:cNvSpPr>
            <a:spLocks noGrp="1"/>
          </p:cNvSpPr>
          <p:nvPr>
            <p:ph type="title"/>
          </p:nvPr>
        </p:nvSpPr>
        <p:spPr>
          <a:xfrm>
            <a:off x="1637744" y="1526818"/>
            <a:ext cx="6805137" cy="709807"/>
          </a:xfrm>
        </p:spPr>
        <p:txBody>
          <a:bodyPr>
            <a:normAutofit/>
          </a:bodyPr>
          <a:lstStyle/>
          <a:p>
            <a:r>
              <a:rPr lang="en-US" sz="3000" dirty="0"/>
              <a:t>Redirecting Standard input</a:t>
            </a:r>
          </a:p>
        </p:txBody>
      </p:sp>
    </p:spTree>
    <p:extLst>
      <p:ext uri="{BB962C8B-B14F-4D97-AF65-F5344CB8AC3E}">
        <p14:creationId xmlns:p14="http://schemas.microsoft.com/office/powerpoint/2010/main" val="1887366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tical Text Placeholder 3"/>
          <p:cNvSpPr>
            <a:spLocks noGrp="1"/>
          </p:cNvSpPr>
          <p:nvPr>
            <p:ph idx="1"/>
          </p:nvPr>
        </p:nvSpPr>
        <p:spPr>
          <a:xfrm>
            <a:off x="1610953" y="2236626"/>
            <a:ext cx="6831929" cy="3937360"/>
          </a:xfrm>
        </p:spPr>
        <p:txBody>
          <a:bodyPr>
            <a:normAutofit fontScale="92500" lnSpcReduction="10000"/>
          </a:bodyPr>
          <a:lstStyle/>
          <a:p>
            <a:r>
              <a:rPr lang="en-US" sz="1500" dirty="0"/>
              <a:t>Example 1:</a:t>
            </a:r>
          </a:p>
          <a:p>
            <a:pPr marL="0" indent="0">
              <a:buNone/>
            </a:pPr>
            <a:r>
              <a:rPr lang="en-US" sz="1500" dirty="0"/>
              <a:t>	% </a:t>
            </a:r>
            <a:r>
              <a:rPr lang="en-US" sz="1500" b="1" dirty="0" smtClean="0"/>
              <a:t>prog1 &gt; </a:t>
            </a:r>
            <a:r>
              <a:rPr lang="en-US" sz="1500" b="1" dirty="0" err="1" smtClean="0"/>
              <a:t>output.file</a:t>
            </a:r>
            <a:endParaRPr lang="en-US" sz="1500" b="1" dirty="0"/>
          </a:p>
          <a:p>
            <a:r>
              <a:rPr lang="en-US" sz="1500" dirty="0"/>
              <a:t>This will run </a:t>
            </a:r>
            <a:r>
              <a:rPr lang="en-US" sz="1500" b="1" i="1" dirty="0" smtClean="0"/>
              <a:t>prog1</a:t>
            </a:r>
            <a:r>
              <a:rPr lang="en-US" sz="1500" dirty="0" smtClean="0"/>
              <a:t> and </a:t>
            </a:r>
            <a:r>
              <a:rPr lang="en-US" sz="1500" dirty="0"/>
              <a:t>write output to </a:t>
            </a:r>
            <a:r>
              <a:rPr lang="en-US" sz="1500" b="1" i="1" dirty="0" err="1"/>
              <a:t>output.file</a:t>
            </a:r>
            <a:endParaRPr lang="en-US" sz="1500" dirty="0"/>
          </a:p>
          <a:p>
            <a:pPr lvl="1"/>
            <a:r>
              <a:rPr lang="en-US" sz="1275" dirty="0"/>
              <a:t>If </a:t>
            </a:r>
            <a:r>
              <a:rPr lang="en-US" sz="1275" b="1" i="1" dirty="0" err="1"/>
              <a:t>output.file</a:t>
            </a:r>
            <a:r>
              <a:rPr lang="en-US" sz="1275" dirty="0"/>
              <a:t>  does not exist, it will create one.</a:t>
            </a:r>
          </a:p>
          <a:p>
            <a:pPr lvl="1"/>
            <a:r>
              <a:rPr lang="en-US" sz="1275" dirty="0"/>
              <a:t>If </a:t>
            </a:r>
            <a:r>
              <a:rPr lang="en-US" sz="1275" b="1" i="1" dirty="0" err="1"/>
              <a:t>output.file</a:t>
            </a:r>
            <a:r>
              <a:rPr lang="en-US" sz="1275" dirty="0"/>
              <a:t>  does exist, any data currently in the file will be erased and only data from the most current run of </a:t>
            </a:r>
            <a:r>
              <a:rPr lang="en-US" sz="1275" b="1" i="1" dirty="0"/>
              <a:t>prog1</a:t>
            </a:r>
            <a:r>
              <a:rPr lang="en-US" sz="1275" dirty="0"/>
              <a:t> will be in the file.</a:t>
            </a:r>
          </a:p>
          <a:p>
            <a:pPr lvl="1"/>
            <a:r>
              <a:rPr lang="en-US" sz="1275" dirty="0"/>
              <a:t>If you do not use a full pathname for the output file, it will only look for the file in the current directory</a:t>
            </a:r>
          </a:p>
          <a:p>
            <a:r>
              <a:rPr lang="en-US" sz="1500" dirty="0"/>
              <a:t>Example 2:</a:t>
            </a:r>
          </a:p>
          <a:p>
            <a:pPr marL="325093" lvl="1" indent="0">
              <a:buNone/>
            </a:pPr>
            <a:r>
              <a:rPr lang="en-US" sz="1275" dirty="0"/>
              <a:t>	% </a:t>
            </a:r>
            <a:r>
              <a:rPr lang="en-US" sz="1275" b="1" dirty="0"/>
              <a:t>prog1  &gt;&gt; </a:t>
            </a:r>
            <a:r>
              <a:rPr lang="en-US" sz="1275" b="1" dirty="0" err="1"/>
              <a:t>output.file</a:t>
            </a:r>
            <a:endParaRPr lang="en-US" sz="1275" b="1" dirty="0"/>
          </a:p>
          <a:p>
            <a:r>
              <a:rPr lang="en-US" sz="1500" dirty="0"/>
              <a:t>This will run </a:t>
            </a:r>
            <a:r>
              <a:rPr lang="en-US" sz="1500" b="1" i="1" dirty="0"/>
              <a:t>prog1</a:t>
            </a:r>
            <a:r>
              <a:rPr lang="en-US" sz="1500" dirty="0"/>
              <a:t> and write output to </a:t>
            </a:r>
            <a:r>
              <a:rPr lang="en-US" sz="1500" b="1" i="1" dirty="0" err="1"/>
              <a:t>output.file</a:t>
            </a:r>
            <a:endParaRPr lang="en-US" sz="1500" b="1" i="1" dirty="0"/>
          </a:p>
          <a:p>
            <a:pPr lvl="1"/>
            <a:r>
              <a:rPr lang="en-US" sz="1275" dirty="0"/>
              <a:t>If </a:t>
            </a:r>
            <a:r>
              <a:rPr lang="en-US" sz="1275" b="1" i="1" dirty="0" err="1"/>
              <a:t>output.file</a:t>
            </a:r>
            <a:r>
              <a:rPr lang="en-US" sz="1275" dirty="0"/>
              <a:t>  does not exist, it will create one.</a:t>
            </a:r>
          </a:p>
          <a:p>
            <a:pPr lvl="1"/>
            <a:r>
              <a:rPr lang="en-US" sz="1275" dirty="0"/>
              <a:t>If </a:t>
            </a:r>
            <a:r>
              <a:rPr lang="en-US" sz="1275" b="1" i="1" dirty="0" err="1"/>
              <a:t>output.file</a:t>
            </a:r>
            <a:r>
              <a:rPr lang="en-US" sz="1275" dirty="0"/>
              <a:t>  does exist, output from the current run of the program will be </a:t>
            </a:r>
            <a:r>
              <a:rPr lang="en-US" sz="1275" i="1" dirty="0"/>
              <a:t>appended to the end of the file</a:t>
            </a:r>
            <a:r>
              <a:rPr lang="en-US" sz="1275" dirty="0"/>
              <a:t>.</a:t>
            </a:r>
          </a:p>
          <a:p>
            <a:pPr lvl="1"/>
            <a:r>
              <a:rPr lang="en-US" sz="1275" dirty="0"/>
              <a:t>If you use this option, be very careful not confuse yourself with respect to what output came from which execution of your program.</a:t>
            </a:r>
          </a:p>
          <a:p>
            <a:r>
              <a:rPr lang="en-US" sz="1500" dirty="0"/>
              <a:t>Both of these examples would expect input to come from the keyboard and any Unix/Linux errors would be sent to the screen</a:t>
            </a:r>
            <a:endParaRPr lang="en-US" sz="1275" dirty="0"/>
          </a:p>
          <a:p>
            <a:pPr lvl="1"/>
            <a:endParaRPr lang="en-US" sz="1275" dirty="0"/>
          </a:p>
          <a:p>
            <a:endParaRPr lang="en-US" sz="1500" dirty="0"/>
          </a:p>
        </p:txBody>
      </p:sp>
      <p:sp>
        <p:nvSpPr>
          <p:cNvPr id="2" name="Slide Number Placeholder 1"/>
          <p:cNvSpPr>
            <a:spLocks noGrp="1"/>
          </p:cNvSpPr>
          <p:nvPr>
            <p:ph type="sldNum" sz="quarter" idx="4294967295"/>
          </p:nvPr>
        </p:nvSpPr>
        <p:spPr>
          <a:xfrm>
            <a:off x="8410195" y="6242897"/>
            <a:ext cx="302450" cy="301894"/>
          </a:xfrm>
        </p:spPr>
        <p:txBody>
          <a:bodyPr/>
          <a:lstStyle/>
          <a:p>
            <a:fld id="{54E8E6B6-5530-47A9-B9B8-3C7DFF5C1929}" type="slidenum">
              <a:rPr smtClean="0">
                <a:solidFill>
                  <a:prstClr val="white"/>
                </a:solidFill>
              </a:rPr>
              <a:pPr/>
              <a:t>26</a:t>
            </a:fld>
            <a:r>
              <a:rPr smtClean="0">
                <a:solidFill>
                  <a:prstClr val="white"/>
                </a:solidFill>
              </a:rPr>
              <a:t> </a:t>
            </a:r>
            <a:endParaRPr dirty="0">
              <a:solidFill>
                <a:prstClr val="white"/>
              </a:solidFill>
            </a:endParaRPr>
          </a:p>
        </p:txBody>
      </p:sp>
      <p:sp>
        <p:nvSpPr>
          <p:cNvPr id="3" name="Title 2"/>
          <p:cNvSpPr>
            <a:spLocks noGrp="1"/>
          </p:cNvSpPr>
          <p:nvPr>
            <p:ph type="title"/>
          </p:nvPr>
        </p:nvSpPr>
        <p:spPr>
          <a:xfrm>
            <a:off x="1637744" y="1526818"/>
            <a:ext cx="6805137" cy="709807"/>
          </a:xfrm>
        </p:spPr>
        <p:txBody>
          <a:bodyPr>
            <a:normAutofit/>
          </a:bodyPr>
          <a:lstStyle/>
          <a:p>
            <a:r>
              <a:rPr lang="en-US" sz="3000" dirty="0"/>
              <a:t>Redirecting standard output</a:t>
            </a:r>
          </a:p>
        </p:txBody>
      </p:sp>
    </p:spTree>
    <p:extLst>
      <p:ext uri="{BB962C8B-B14F-4D97-AF65-F5344CB8AC3E}">
        <p14:creationId xmlns:p14="http://schemas.microsoft.com/office/powerpoint/2010/main" val="657815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tical Text Placeholder 3"/>
          <p:cNvSpPr>
            <a:spLocks noGrp="1"/>
          </p:cNvSpPr>
          <p:nvPr>
            <p:ph idx="1"/>
          </p:nvPr>
        </p:nvSpPr>
        <p:spPr>
          <a:xfrm>
            <a:off x="1610953" y="2236626"/>
            <a:ext cx="6831929" cy="3937360"/>
          </a:xfrm>
        </p:spPr>
        <p:txBody>
          <a:bodyPr>
            <a:normAutofit fontScale="85000" lnSpcReduction="20000"/>
          </a:bodyPr>
          <a:lstStyle/>
          <a:p>
            <a:r>
              <a:rPr lang="en-US" sz="1500" dirty="0"/>
              <a:t>In most instances, it’s not a good idea to redirect </a:t>
            </a:r>
            <a:r>
              <a:rPr lang="en-US" sz="1500" b="1" i="1" dirty="0" err="1"/>
              <a:t>stderr</a:t>
            </a:r>
            <a:r>
              <a:rPr lang="en-US" sz="1500" dirty="0"/>
              <a:t>, but from time to time…</a:t>
            </a:r>
          </a:p>
          <a:p>
            <a:r>
              <a:rPr lang="en-US" sz="1500" dirty="0"/>
              <a:t>Example 1:</a:t>
            </a:r>
          </a:p>
          <a:p>
            <a:pPr marL="0" indent="0">
              <a:buNone/>
            </a:pPr>
            <a:r>
              <a:rPr lang="en-US" sz="1500" dirty="0"/>
              <a:t>	% </a:t>
            </a:r>
            <a:r>
              <a:rPr lang="en-US" sz="1500" b="1" dirty="0"/>
              <a:t>prog1 2&gt; </a:t>
            </a:r>
            <a:r>
              <a:rPr lang="en-US" sz="1500" b="1" dirty="0" err="1"/>
              <a:t>error.file</a:t>
            </a:r>
            <a:endParaRPr lang="en-US" sz="1500" b="1" dirty="0"/>
          </a:p>
          <a:p>
            <a:r>
              <a:rPr lang="en-US" sz="1500" dirty="0"/>
              <a:t>This will run </a:t>
            </a:r>
            <a:r>
              <a:rPr lang="en-US" sz="1500" b="1" i="1" dirty="0"/>
              <a:t>prog1</a:t>
            </a:r>
            <a:r>
              <a:rPr lang="en-US" sz="1500" dirty="0"/>
              <a:t> and write any Unix/Linux error messages to </a:t>
            </a:r>
            <a:r>
              <a:rPr lang="en-US" sz="1500" b="1" i="1" dirty="0" err="1"/>
              <a:t>error.file</a:t>
            </a:r>
            <a:endParaRPr lang="en-US" sz="1500" dirty="0"/>
          </a:p>
          <a:p>
            <a:pPr lvl="1"/>
            <a:r>
              <a:rPr lang="en-US" sz="1275" dirty="0"/>
              <a:t>If </a:t>
            </a:r>
            <a:r>
              <a:rPr lang="en-US" sz="1275" b="1" i="1" dirty="0" err="1"/>
              <a:t>error.file</a:t>
            </a:r>
            <a:r>
              <a:rPr lang="en-US" sz="1275" dirty="0"/>
              <a:t>  does not exist, it will create one.</a:t>
            </a:r>
          </a:p>
          <a:p>
            <a:pPr lvl="1"/>
            <a:r>
              <a:rPr lang="en-US" sz="1275" dirty="0"/>
              <a:t>If </a:t>
            </a:r>
            <a:r>
              <a:rPr lang="en-US" sz="1275" b="1" i="1" dirty="0" err="1"/>
              <a:t>error.file</a:t>
            </a:r>
            <a:r>
              <a:rPr lang="en-US" sz="1275" dirty="0"/>
              <a:t>  does exist, any data currently in the file will be erased and only error messages from the most current run of </a:t>
            </a:r>
            <a:r>
              <a:rPr lang="en-US" sz="1275" b="1" i="1" dirty="0"/>
              <a:t>prog1</a:t>
            </a:r>
            <a:r>
              <a:rPr lang="en-US" sz="1275" dirty="0"/>
              <a:t>  will be in the file.</a:t>
            </a:r>
          </a:p>
          <a:p>
            <a:pPr lvl="1"/>
            <a:r>
              <a:rPr lang="en-US" sz="1275" dirty="0"/>
              <a:t>If you do not use a full pathname for the error file, it will look for the file in the current directory</a:t>
            </a:r>
          </a:p>
          <a:p>
            <a:r>
              <a:rPr lang="en-US" sz="1500" dirty="0"/>
              <a:t>Example 2:</a:t>
            </a:r>
          </a:p>
          <a:p>
            <a:pPr marL="325093" lvl="1" indent="0">
              <a:buNone/>
            </a:pPr>
            <a:r>
              <a:rPr lang="en-US" sz="1275" dirty="0"/>
              <a:t>	% </a:t>
            </a:r>
            <a:r>
              <a:rPr lang="en-US" sz="1275" b="1" dirty="0"/>
              <a:t>prog1  2&gt;&gt; </a:t>
            </a:r>
            <a:r>
              <a:rPr lang="en-US" sz="1275" b="1" dirty="0" err="1"/>
              <a:t>error.file</a:t>
            </a:r>
            <a:endParaRPr lang="en-US" sz="1275" b="1" dirty="0"/>
          </a:p>
          <a:p>
            <a:r>
              <a:rPr lang="en-US" sz="1500" dirty="0"/>
              <a:t>This will run </a:t>
            </a:r>
            <a:r>
              <a:rPr lang="en-US" sz="1500" b="1" i="1" dirty="0"/>
              <a:t>prog1</a:t>
            </a:r>
            <a:r>
              <a:rPr lang="en-US" sz="1500" dirty="0"/>
              <a:t> and write any Unix/Linux errors to </a:t>
            </a:r>
            <a:r>
              <a:rPr lang="en-US" sz="1500" b="1" i="1" dirty="0" err="1"/>
              <a:t>error.file</a:t>
            </a:r>
            <a:endParaRPr lang="en-US" sz="1500" b="1" i="1" dirty="0"/>
          </a:p>
          <a:p>
            <a:pPr lvl="1"/>
            <a:r>
              <a:rPr lang="en-US" sz="1275" dirty="0"/>
              <a:t>If </a:t>
            </a:r>
            <a:r>
              <a:rPr lang="en-US" sz="1275" b="1" i="1" dirty="0" err="1"/>
              <a:t>error.file</a:t>
            </a:r>
            <a:r>
              <a:rPr lang="en-US" sz="1275" dirty="0"/>
              <a:t>  does not exist, it will create one.</a:t>
            </a:r>
          </a:p>
          <a:p>
            <a:pPr lvl="1"/>
            <a:r>
              <a:rPr lang="en-US" sz="1275" dirty="0"/>
              <a:t>If </a:t>
            </a:r>
            <a:r>
              <a:rPr lang="en-US" sz="1275" b="1" i="1" dirty="0" err="1"/>
              <a:t>error.file</a:t>
            </a:r>
            <a:r>
              <a:rPr lang="en-US" sz="1275" dirty="0"/>
              <a:t>  does exist, output from the current run of the program will be </a:t>
            </a:r>
            <a:r>
              <a:rPr lang="en-US" sz="1275" i="1" dirty="0"/>
              <a:t>appended to the end of the file</a:t>
            </a:r>
            <a:r>
              <a:rPr lang="en-US" sz="1275" dirty="0"/>
              <a:t>.</a:t>
            </a:r>
          </a:p>
          <a:p>
            <a:pPr lvl="1"/>
            <a:r>
              <a:rPr lang="en-US" sz="1275" dirty="0"/>
              <a:t>If you use this option, be very careful not confuse yourself with respect to what errors came from which execution of your program. It would be sad to find out that you stayed up all night looking for an error you see in </a:t>
            </a:r>
            <a:r>
              <a:rPr lang="en-US" sz="1275" dirty="0" err="1"/>
              <a:t>error.file</a:t>
            </a:r>
            <a:r>
              <a:rPr lang="en-US" sz="1275" dirty="0"/>
              <a:t> that you fixed before midnight.</a:t>
            </a:r>
          </a:p>
          <a:p>
            <a:r>
              <a:rPr lang="en-US" sz="1500" dirty="0"/>
              <a:t>Both of these examples would expect input to come from the keyboard and </a:t>
            </a:r>
            <a:r>
              <a:rPr lang="en-US" sz="1500" b="1" i="1" dirty="0" err="1"/>
              <a:t>stdout</a:t>
            </a:r>
            <a:r>
              <a:rPr lang="en-US" sz="1500" dirty="0"/>
              <a:t>  would be sent to the screen</a:t>
            </a:r>
            <a:endParaRPr lang="en-US" sz="1275" dirty="0"/>
          </a:p>
          <a:p>
            <a:endParaRPr lang="en-US" sz="1500" dirty="0"/>
          </a:p>
        </p:txBody>
      </p:sp>
      <p:sp>
        <p:nvSpPr>
          <p:cNvPr id="2" name="Slide Number Placeholder 1"/>
          <p:cNvSpPr>
            <a:spLocks noGrp="1"/>
          </p:cNvSpPr>
          <p:nvPr>
            <p:ph type="sldNum" sz="quarter" idx="4294967295"/>
          </p:nvPr>
        </p:nvSpPr>
        <p:spPr>
          <a:xfrm>
            <a:off x="8410195" y="6242897"/>
            <a:ext cx="302450" cy="301894"/>
          </a:xfrm>
        </p:spPr>
        <p:txBody>
          <a:bodyPr/>
          <a:lstStyle/>
          <a:p>
            <a:fld id="{54E8E6B6-5530-47A9-B9B8-3C7DFF5C1929}" type="slidenum">
              <a:rPr smtClean="0">
                <a:solidFill>
                  <a:prstClr val="white"/>
                </a:solidFill>
              </a:rPr>
              <a:pPr/>
              <a:t>27</a:t>
            </a:fld>
            <a:r>
              <a:rPr smtClean="0">
                <a:solidFill>
                  <a:prstClr val="white"/>
                </a:solidFill>
              </a:rPr>
              <a:t> </a:t>
            </a:r>
            <a:endParaRPr dirty="0">
              <a:solidFill>
                <a:prstClr val="white"/>
              </a:solidFill>
            </a:endParaRPr>
          </a:p>
        </p:txBody>
      </p:sp>
      <p:sp>
        <p:nvSpPr>
          <p:cNvPr id="3" name="Title 2"/>
          <p:cNvSpPr>
            <a:spLocks noGrp="1"/>
          </p:cNvSpPr>
          <p:nvPr>
            <p:ph type="title"/>
          </p:nvPr>
        </p:nvSpPr>
        <p:spPr>
          <a:xfrm>
            <a:off x="1637744" y="1526818"/>
            <a:ext cx="6805137" cy="709807"/>
          </a:xfrm>
        </p:spPr>
        <p:txBody>
          <a:bodyPr>
            <a:normAutofit/>
          </a:bodyPr>
          <a:lstStyle/>
          <a:p>
            <a:r>
              <a:rPr lang="en-US" sz="3000" dirty="0"/>
              <a:t>Redirecting standard </a:t>
            </a:r>
            <a:r>
              <a:rPr lang="en-US" sz="3000" dirty="0" err="1"/>
              <a:t>stderr</a:t>
            </a:r>
            <a:endParaRPr lang="en-US" sz="3000" dirty="0"/>
          </a:p>
        </p:txBody>
      </p:sp>
    </p:spTree>
    <p:extLst>
      <p:ext uri="{BB962C8B-B14F-4D97-AF65-F5344CB8AC3E}">
        <p14:creationId xmlns:p14="http://schemas.microsoft.com/office/powerpoint/2010/main" val="3494856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3796" y="2122314"/>
            <a:ext cx="7601316" cy="4553123"/>
          </a:xfrm>
        </p:spPr>
        <p:txBody>
          <a:bodyPr>
            <a:normAutofit/>
          </a:bodyPr>
          <a:lstStyle/>
          <a:p>
            <a:r>
              <a:rPr lang="en-US" sz="1600" dirty="0"/>
              <a:t>What if I want to redirect </a:t>
            </a:r>
            <a:r>
              <a:rPr lang="en-US" sz="1600" b="1" i="1" dirty="0" err="1"/>
              <a:t>stdout</a:t>
            </a:r>
            <a:r>
              <a:rPr lang="en-US" sz="1600" dirty="0"/>
              <a:t> and </a:t>
            </a:r>
            <a:r>
              <a:rPr lang="en-US" sz="1600" b="1" i="1" dirty="0" err="1"/>
              <a:t>stderr</a:t>
            </a:r>
            <a:r>
              <a:rPr lang="en-US" sz="1600" dirty="0"/>
              <a:t> to the same file?</a:t>
            </a:r>
          </a:p>
          <a:p>
            <a:pPr lvl="1"/>
            <a:r>
              <a:rPr lang="en-US" sz="1600" b="1" dirty="0"/>
              <a:t>prog1 &gt; </a:t>
            </a:r>
            <a:r>
              <a:rPr lang="en-US" sz="1600" b="1" dirty="0" err="1"/>
              <a:t>stdout.file</a:t>
            </a:r>
            <a:r>
              <a:rPr lang="en-US" sz="1600" b="1" dirty="0"/>
              <a:t> 2&gt;&amp;1</a:t>
            </a:r>
          </a:p>
          <a:p>
            <a:pPr marL="325093" lvl="1" indent="0">
              <a:buNone/>
            </a:pPr>
            <a:endParaRPr lang="en-US" sz="1600" dirty="0"/>
          </a:p>
          <a:p>
            <a:r>
              <a:rPr lang="en-US" sz="1600" dirty="0"/>
              <a:t>Do </a:t>
            </a:r>
          </a:p>
          <a:p>
            <a:pPr lvl="1"/>
            <a:r>
              <a:rPr lang="en-US" sz="1600" b="1" dirty="0"/>
              <a:t>prog1 &gt; </a:t>
            </a:r>
            <a:r>
              <a:rPr lang="en-US" sz="1600" b="1" dirty="0" err="1"/>
              <a:t>stdout_stderr.file</a:t>
            </a:r>
            <a:r>
              <a:rPr lang="en-US" sz="1600" b="1" dirty="0"/>
              <a:t> 2&gt;&amp;1</a:t>
            </a:r>
          </a:p>
          <a:p>
            <a:pPr marL="325093" lvl="1" indent="0">
              <a:buNone/>
            </a:pPr>
            <a:r>
              <a:rPr lang="en-US" sz="1600" dirty="0"/>
              <a:t>	and</a:t>
            </a:r>
          </a:p>
          <a:p>
            <a:pPr lvl="1"/>
            <a:r>
              <a:rPr lang="en-US" sz="1600" b="1" dirty="0"/>
              <a:t>prog1 2&gt;&amp;1 </a:t>
            </a:r>
            <a:r>
              <a:rPr lang="en-US" sz="1600" b="1" dirty="0" smtClean="0"/>
              <a:t>&gt; </a:t>
            </a:r>
            <a:r>
              <a:rPr lang="en-US" sz="1600" b="1" dirty="0" err="1" smtClean="0"/>
              <a:t>stdout_stderr.file</a:t>
            </a:r>
            <a:endParaRPr lang="en-US" sz="1600" b="1" dirty="0"/>
          </a:p>
          <a:p>
            <a:pPr marL="325093" lvl="1" indent="0">
              <a:buNone/>
            </a:pPr>
            <a:r>
              <a:rPr lang="en-US" sz="1600" dirty="0"/>
              <a:t>Do the same thing??  What does 2&gt;&amp;1 do???</a:t>
            </a:r>
          </a:p>
          <a:p>
            <a:pPr marL="325093" lvl="1" indent="0">
              <a:buNone/>
            </a:pPr>
            <a:endParaRPr lang="en-US" sz="1600" dirty="0" smtClean="0"/>
          </a:p>
          <a:p>
            <a:r>
              <a:rPr lang="de-DE" sz="1600" dirty="0"/>
              <a:t>0: stdin</a:t>
            </a:r>
          </a:p>
          <a:p>
            <a:r>
              <a:rPr lang="de-DE" sz="1600" dirty="0"/>
              <a:t>1: stdout</a:t>
            </a:r>
          </a:p>
          <a:p>
            <a:r>
              <a:rPr lang="de-DE" sz="1600" dirty="0"/>
              <a:t>2: stderr</a:t>
            </a:r>
          </a:p>
          <a:p>
            <a:pPr marL="325093" lvl="1" indent="0">
              <a:buNone/>
            </a:pPr>
            <a:endParaRPr lang="en-US" dirty="0"/>
          </a:p>
          <a:p>
            <a:endParaRPr lang="en-US" dirty="0"/>
          </a:p>
        </p:txBody>
      </p:sp>
      <p:sp>
        <p:nvSpPr>
          <p:cNvPr id="2" name="Title 1"/>
          <p:cNvSpPr>
            <a:spLocks noGrp="1"/>
          </p:cNvSpPr>
          <p:nvPr>
            <p:ph type="title"/>
          </p:nvPr>
        </p:nvSpPr>
        <p:spPr>
          <a:xfrm>
            <a:off x="1610953" y="1264973"/>
            <a:ext cx="6805137" cy="945059"/>
          </a:xfrm>
        </p:spPr>
        <p:txBody>
          <a:bodyPr/>
          <a:lstStyle/>
          <a:p>
            <a:r>
              <a:rPr lang="en-US" dirty="0" smtClean="0"/>
              <a:t>Combinations</a:t>
            </a:r>
            <a:endParaRPr lang="en-US" dirty="0"/>
          </a:p>
        </p:txBody>
      </p:sp>
    </p:spTree>
    <p:extLst>
      <p:ext uri="{BB962C8B-B14F-4D97-AF65-F5344CB8AC3E}">
        <p14:creationId xmlns:p14="http://schemas.microsoft.com/office/powerpoint/2010/main" val="3333301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3797" y="2122314"/>
            <a:ext cx="6862293" cy="4857923"/>
          </a:xfrm>
        </p:spPr>
        <p:txBody>
          <a:bodyPr>
            <a:noAutofit/>
          </a:bodyPr>
          <a:lstStyle/>
          <a:p>
            <a:r>
              <a:rPr lang="en-US" sz="1000" dirty="0" smtClean="0"/>
              <a:t>What if I want to redirect </a:t>
            </a:r>
            <a:r>
              <a:rPr lang="en-US" sz="1000" b="1" i="1" dirty="0" err="1" smtClean="0"/>
              <a:t>stdout</a:t>
            </a:r>
            <a:r>
              <a:rPr lang="en-US" sz="1000" dirty="0" smtClean="0"/>
              <a:t> and </a:t>
            </a:r>
            <a:r>
              <a:rPr lang="en-US" sz="1000" b="1" i="1" dirty="0" err="1" smtClean="0"/>
              <a:t>stderr</a:t>
            </a:r>
            <a:r>
              <a:rPr lang="en-US" sz="1000" dirty="0" smtClean="0"/>
              <a:t> to the same file?</a:t>
            </a:r>
          </a:p>
          <a:p>
            <a:pPr lvl="1"/>
            <a:r>
              <a:rPr lang="en-US" sz="1000" b="1" dirty="0"/>
              <a:t>p</a:t>
            </a:r>
            <a:r>
              <a:rPr lang="en-US" sz="1000" b="1" dirty="0" smtClean="0"/>
              <a:t>rog1 &gt; </a:t>
            </a:r>
            <a:r>
              <a:rPr lang="en-US" sz="1000" b="1" dirty="0" err="1" smtClean="0"/>
              <a:t>stdout.file</a:t>
            </a:r>
            <a:r>
              <a:rPr lang="en-US" sz="1000" b="1" dirty="0" smtClean="0"/>
              <a:t> 2&gt;&amp;1</a:t>
            </a:r>
          </a:p>
          <a:p>
            <a:pPr marL="325093" lvl="1" indent="0">
              <a:buNone/>
            </a:pPr>
            <a:endParaRPr lang="en-US" sz="1000" dirty="0"/>
          </a:p>
          <a:p>
            <a:r>
              <a:rPr lang="en-US" sz="1000" dirty="0" smtClean="0"/>
              <a:t>Do </a:t>
            </a:r>
          </a:p>
          <a:p>
            <a:pPr lvl="1"/>
            <a:r>
              <a:rPr lang="en-US" sz="1000" b="1" dirty="0"/>
              <a:t>p</a:t>
            </a:r>
            <a:r>
              <a:rPr lang="en-US" sz="1000" b="1" dirty="0" smtClean="0"/>
              <a:t>rog1 &gt; </a:t>
            </a:r>
            <a:r>
              <a:rPr lang="en-US" sz="1000" b="1" dirty="0" err="1" smtClean="0"/>
              <a:t>stdout_stderr.file</a:t>
            </a:r>
            <a:r>
              <a:rPr lang="en-US" sz="1000" b="1" dirty="0" smtClean="0"/>
              <a:t> 2&gt;&amp;1</a:t>
            </a:r>
          </a:p>
          <a:p>
            <a:pPr marL="325093" lvl="1" indent="0">
              <a:buNone/>
            </a:pPr>
            <a:r>
              <a:rPr lang="en-US" sz="1000" dirty="0" smtClean="0"/>
              <a:t>	and</a:t>
            </a:r>
          </a:p>
          <a:p>
            <a:pPr lvl="1"/>
            <a:r>
              <a:rPr lang="en-US" sz="1000" b="1" dirty="0"/>
              <a:t>p</a:t>
            </a:r>
            <a:r>
              <a:rPr lang="en-US" sz="1000" b="1" dirty="0" smtClean="0"/>
              <a:t>rog1 2&gt;&amp;1 &gt;</a:t>
            </a:r>
            <a:r>
              <a:rPr lang="en-US" sz="1000" b="1" dirty="0" err="1" smtClean="0"/>
              <a:t>stdout_stderr.file</a:t>
            </a:r>
            <a:endParaRPr lang="en-US" sz="1000" b="1" dirty="0" smtClean="0"/>
          </a:p>
          <a:p>
            <a:pPr marL="325093" lvl="1" indent="0">
              <a:buNone/>
            </a:pPr>
            <a:r>
              <a:rPr lang="en-US" sz="1000" dirty="0" smtClean="0"/>
              <a:t>Do the same thing??</a:t>
            </a:r>
          </a:p>
          <a:p>
            <a:pPr marL="325093" lvl="1" indent="0">
              <a:buNone/>
            </a:pPr>
            <a:endParaRPr lang="en-US" sz="1000" dirty="0"/>
          </a:p>
          <a:p>
            <a:r>
              <a:rPr lang="en-US" sz="1000" dirty="0"/>
              <a:t>No! Order matters!</a:t>
            </a:r>
          </a:p>
          <a:p>
            <a:pPr lvl="1"/>
            <a:r>
              <a:rPr lang="en-US" sz="1000" dirty="0"/>
              <a:t>prog1 &gt; /home/user/</a:t>
            </a:r>
            <a:r>
              <a:rPr lang="en-US" sz="1000" dirty="0" err="1"/>
              <a:t>stdout_stderr.file</a:t>
            </a:r>
            <a:r>
              <a:rPr lang="en-US" sz="1000" dirty="0"/>
              <a:t> 2&gt;&amp;1 </a:t>
            </a:r>
          </a:p>
          <a:p>
            <a:pPr marL="325093" lvl="1" indent="0">
              <a:buNone/>
            </a:pPr>
            <a:r>
              <a:rPr lang="en-US" sz="1000" dirty="0"/>
              <a:t>	This will send both </a:t>
            </a:r>
            <a:r>
              <a:rPr lang="en-US" sz="1000" b="1" i="1" dirty="0" err="1"/>
              <a:t>stdout</a:t>
            </a:r>
            <a:r>
              <a:rPr lang="en-US" sz="1000" dirty="0"/>
              <a:t> and </a:t>
            </a:r>
            <a:r>
              <a:rPr lang="en-US" sz="1000" b="1" i="1" dirty="0" err="1"/>
              <a:t>stderr</a:t>
            </a:r>
            <a:r>
              <a:rPr lang="en-US" sz="1000" b="1" i="1" dirty="0"/>
              <a:t> </a:t>
            </a:r>
            <a:r>
              <a:rPr lang="en-US" sz="1000" dirty="0"/>
              <a:t>to </a:t>
            </a:r>
            <a:r>
              <a:rPr lang="en-US" sz="1000" dirty="0" err="1"/>
              <a:t>stdout_stderr.file</a:t>
            </a:r>
            <a:endParaRPr lang="en-US" sz="1000" dirty="0"/>
          </a:p>
          <a:p>
            <a:pPr marL="325093" lvl="1" indent="0">
              <a:buNone/>
            </a:pPr>
            <a:endParaRPr lang="en-US" sz="1000" dirty="0"/>
          </a:p>
          <a:p>
            <a:pPr lvl="1"/>
            <a:r>
              <a:rPr lang="en-US" sz="1000" dirty="0"/>
              <a:t>prog1 2&gt;&amp;1 &gt; </a:t>
            </a:r>
            <a:r>
              <a:rPr lang="en-US" sz="1000" dirty="0" err="1"/>
              <a:t>stdout_stderr.file</a:t>
            </a:r>
            <a:r>
              <a:rPr lang="en-US" sz="1000" dirty="0"/>
              <a:t> </a:t>
            </a:r>
          </a:p>
          <a:p>
            <a:pPr marL="551902" lvl="2" indent="0">
              <a:buNone/>
            </a:pPr>
            <a:r>
              <a:rPr lang="en-US" sz="1000" dirty="0"/>
              <a:t>	This will send </a:t>
            </a:r>
            <a:r>
              <a:rPr lang="en-US" sz="1000" b="1" i="1" dirty="0" err="1"/>
              <a:t>stdout</a:t>
            </a:r>
            <a:r>
              <a:rPr lang="en-US" sz="1000" b="1" i="1" dirty="0"/>
              <a:t> </a:t>
            </a:r>
            <a:r>
              <a:rPr lang="en-US" sz="1000" dirty="0"/>
              <a:t>to </a:t>
            </a:r>
            <a:r>
              <a:rPr lang="en-US" sz="1000" dirty="0" err="1"/>
              <a:t>stdout_stderr.file</a:t>
            </a:r>
            <a:r>
              <a:rPr lang="en-US" sz="1000" dirty="0"/>
              <a:t>, and </a:t>
            </a:r>
            <a:r>
              <a:rPr lang="en-US" sz="1000" b="1" i="1" dirty="0" err="1"/>
              <a:t>stderr</a:t>
            </a:r>
            <a:r>
              <a:rPr lang="en-US" sz="1000" dirty="0"/>
              <a:t> to what was previously </a:t>
            </a:r>
            <a:r>
              <a:rPr lang="en-US" sz="1000" b="1" i="1" dirty="0" err="1"/>
              <a:t>stdout</a:t>
            </a:r>
            <a:r>
              <a:rPr lang="en-US" sz="1000" dirty="0"/>
              <a:t>. </a:t>
            </a:r>
          </a:p>
          <a:p>
            <a:pPr marL="551902" lvl="2" indent="0">
              <a:buNone/>
            </a:pPr>
            <a:endParaRPr lang="en-US" sz="1000" dirty="0"/>
          </a:p>
          <a:p>
            <a:r>
              <a:rPr lang="en-US" sz="1000" dirty="0"/>
              <a:t>When you perform a shell redirection, the left side of the redirection goes to where the right side of the redirection currently goes. Meaning in 2&gt;&amp;1, it sends </a:t>
            </a:r>
            <a:r>
              <a:rPr lang="en-US" sz="1000" b="1" i="1" dirty="0" err="1"/>
              <a:t>stderr</a:t>
            </a:r>
            <a:r>
              <a:rPr lang="en-US" sz="1000" dirty="0"/>
              <a:t> (2) to wherever </a:t>
            </a:r>
            <a:r>
              <a:rPr lang="en-US" sz="1000" b="1" i="1" dirty="0" err="1"/>
              <a:t>stdout</a:t>
            </a:r>
            <a:r>
              <a:rPr lang="en-US" sz="1000" dirty="0"/>
              <a:t> (1) currently goes.</a:t>
            </a:r>
            <a:br>
              <a:rPr lang="en-US" sz="1000" dirty="0"/>
            </a:br>
            <a:r>
              <a:rPr lang="en-US" sz="1000" dirty="0"/>
              <a:t>But if you, afterwards, redirect </a:t>
            </a:r>
            <a:r>
              <a:rPr lang="en-US" sz="1000" b="1" i="1" dirty="0" err="1"/>
              <a:t>stdout</a:t>
            </a:r>
            <a:r>
              <a:rPr lang="en-US" sz="1000" b="1" i="1" dirty="0"/>
              <a:t>  </a:t>
            </a:r>
            <a:r>
              <a:rPr lang="en-US" sz="1000" dirty="0"/>
              <a:t>somewhere else, </a:t>
            </a:r>
            <a:r>
              <a:rPr lang="en-US" sz="1000" b="1" i="1" dirty="0" err="1"/>
              <a:t>stderr</a:t>
            </a:r>
            <a:r>
              <a:rPr lang="en-US" sz="1000" b="1" i="1" dirty="0"/>
              <a:t>  </a:t>
            </a:r>
            <a:r>
              <a:rPr lang="en-US" sz="1000" dirty="0"/>
              <a:t>doesn't go with it. It continues to go wherever </a:t>
            </a:r>
            <a:r>
              <a:rPr lang="en-US" sz="1000" b="1" i="1" dirty="0" err="1"/>
              <a:t>stdout</a:t>
            </a:r>
            <a:r>
              <a:rPr lang="en-US" sz="1000" b="1" i="1" dirty="0"/>
              <a:t>  </a:t>
            </a:r>
            <a:r>
              <a:rPr lang="en-US" sz="1000" dirty="0"/>
              <a:t>was previously going. This is why in the first example, both </a:t>
            </a:r>
            <a:r>
              <a:rPr lang="en-US" sz="1000" b="1" i="1" dirty="0" err="1"/>
              <a:t>stdout</a:t>
            </a:r>
            <a:r>
              <a:rPr lang="en-US" sz="1000" dirty="0"/>
              <a:t>  and </a:t>
            </a:r>
            <a:r>
              <a:rPr lang="en-US" sz="1000" b="1" i="1" dirty="0" err="1"/>
              <a:t>stderr</a:t>
            </a:r>
            <a:r>
              <a:rPr lang="en-US" sz="1000" b="1" i="1" dirty="0"/>
              <a:t> </a:t>
            </a:r>
            <a:r>
              <a:rPr lang="en-US" sz="1000" dirty="0"/>
              <a:t>will go to the same place, but in the second they won’t.</a:t>
            </a:r>
          </a:p>
          <a:p>
            <a:endParaRPr lang="en-US" sz="1000" dirty="0"/>
          </a:p>
        </p:txBody>
      </p:sp>
      <p:sp>
        <p:nvSpPr>
          <p:cNvPr id="2" name="Title 1"/>
          <p:cNvSpPr>
            <a:spLocks noGrp="1"/>
          </p:cNvSpPr>
          <p:nvPr>
            <p:ph type="title"/>
          </p:nvPr>
        </p:nvSpPr>
        <p:spPr>
          <a:xfrm>
            <a:off x="1610953" y="1264973"/>
            <a:ext cx="6805137" cy="945059"/>
          </a:xfrm>
        </p:spPr>
        <p:txBody>
          <a:bodyPr/>
          <a:lstStyle/>
          <a:p>
            <a:r>
              <a:rPr lang="en-US" dirty="0" smtClean="0"/>
              <a:t>Combinations</a:t>
            </a:r>
            <a:endParaRPr lang="en-US" dirty="0"/>
          </a:p>
        </p:txBody>
      </p:sp>
    </p:spTree>
    <p:extLst>
      <p:ext uri="{BB962C8B-B14F-4D97-AF65-F5344CB8AC3E}">
        <p14:creationId xmlns:p14="http://schemas.microsoft.com/office/powerpoint/2010/main" val="1595272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Vertical Text Placeholder 5"/>
          <p:cNvSpPr>
            <a:spLocks noGrp="1"/>
          </p:cNvSpPr>
          <p:nvPr>
            <p:ph idx="1"/>
          </p:nvPr>
        </p:nvSpPr>
        <p:spPr/>
        <p:txBody>
          <a:bodyPr>
            <a:normAutofit fontScale="92500" lnSpcReduction="20000"/>
          </a:bodyPr>
          <a:lstStyle/>
          <a:p>
            <a:r>
              <a:rPr lang="en-US" sz="2800" b="1" dirty="0" smtClean="0"/>
              <a:t>Reminder: </a:t>
            </a:r>
            <a:r>
              <a:rPr lang="en-US" sz="2800" dirty="0" smtClean="0"/>
              <a:t>Before a function in a C program is invoked, or called, it must be declared. Otherwise, the compiler will output an error message when you compile. Remember also that a definition of a function includes a declaration.</a:t>
            </a:r>
          </a:p>
          <a:p>
            <a:r>
              <a:rPr lang="en-US" sz="2800" dirty="0" smtClean="0"/>
              <a:t>When we want to use I/O functions in the C standard library, we will include </a:t>
            </a:r>
            <a:r>
              <a:rPr lang="en-US" sz="2800" dirty="0" err="1" smtClean="0"/>
              <a:t>stdio.h</a:t>
            </a:r>
            <a:r>
              <a:rPr lang="en-US" sz="2800" dirty="0" smtClean="0"/>
              <a:t> in our source file, which contains declarations of these library functions, so that the compiler can do type-checking of our calls to these functions.</a:t>
            </a:r>
          </a:p>
          <a:p>
            <a:r>
              <a:rPr lang="en-US" sz="2800" dirty="0" smtClean="0"/>
              <a:t>We will only look at some of the most commonly used of these functions here. </a:t>
            </a:r>
          </a:p>
          <a:p>
            <a:pPr lvl="1"/>
            <a:r>
              <a:rPr lang="en-US" sz="2400" dirty="0" smtClean="0"/>
              <a:t>They are all you need for the labs in this course (and all you are allowed to use).</a:t>
            </a:r>
          </a:p>
          <a:p>
            <a:pPr marL="119048" indent="0">
              <a:buNone/>
            </a:pPr>
            <a:endParaRPr lang="en-US" sz="2800" dirty="0"/>
          </a:p>
        </p:txBody>
      </p:sp>
      <p:sp>
        <p:nvSpPr>
          <p:cNvPr id="5" name="Title 4"/>
          <p:cNvSpPr>
            <a:spLocks noGrp="1"/>
          </p:cNvSpPr>
          <p:nvPr>
            <p:ph type="title"/>
          </p:nvPr>
        </p:nvSpPr>
        <p:spPr/>
        <p:txBody>
          <a:bodyPr/>
          <a:lstStyle/>
          <a:p>
            <a:r>
              <a:rPr lang="en-US" dirty="0" smtClean="0"/>
              <a:t>C functions and I/O</a:t>
            </a:r>
            <a:endParaRPr lang="en-US" dirty="0"/>
          </a:p>
        </p:txBody>
      </p:sp>
    </p:spTree>
    <p:extLst>
      <p:ext uri="{BB962C8B-B14F-4D97-AF65-F5344CB8AC3E}">
        <p14:creationId xmlns:p14="http://schemas.microsoft.com/office/powerpoint/2010/main" val="1425014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7744" y="2350937"/>
            <a:ext cx="6488992" cy="3406805"/>
          </a:xfrm>
        </p:spPr>
        <p:txBody>
          <a:bodyPr/>
          <a:lstStyle/>
          <a:p>
            <a:r>
              <a:rPr lang="en-US" sz="1800" dirty="0"/>
              <a:t>For each of these examples, specify the destination of </a:t>
            </a:r>
            <a:r>
              <a:rPr lang="en-US" sz="1800" b="1" i="1" dirty="0" err="1"/>
              <a:t>stdin</a:t>
            </a:r>
            <a:r>
              <a:rPr lang="en-US" sz="1800" dirty="0"/>
              <a:t>, </a:t>
            </a:r>
            <a:r>
              <a:rPr lang="en-US" sz="1800" b="1" i="1" dirty="0" err="1"/>
              <a:t>stdout</a:t>
            </a:r>
            <a:r>
              <a:rPr lang="en-US" sz="1800" dirty="0"/>
              <a:t> and </a:t>
            </a:r>
            <a:r>
              <a:rPr lang="en-US" sz="1800" b="1" i="1" dirty="0" err="1"/>
              <a:t>stderr</a:t>
            </a:r>
            <a:r>
              <a:rPr lang="en-US" sz="1800" dirty="0"/>
              <a:t> (keyboard, screen, or a </a:t>
            </a:r>
            <a:r>
              <a:rPr lang="en-US" sz="1800" b="1" i="1" dirty="0"/>
              <a:t>specific</a:t>
            </a:r>
            <a:r>
              <a:rPr lang="en-US" sz="1800" dirty="0"/>
              <a:t>  filename) based on the command line:</a:t>
            </a:r>
          </a:p>
        </p:txBody>
      </p:sp>
      <p:sp>
        <p:nvSpPr>
          <p:cNvPr id="2" name="Title 1"/>
          <p:cNvSpPr>
            <a:spLocks noGrp="1"/>
          </p:cNvSpPr>
          <p:nvPr>
            <p:ph type="title"/>
          </p:nvPr>
        </p:nvSpPr>
        <p:spPr/>
        <p:txBody>
          <a:bodyPr>
            <a:normAutofit/>
          </a:bodyPr>
          <a:lstStyle/>
          <a:p>
            <a:r>
              <a:rPr lang="en-US" dirty="0" smtClean="0"/>
              <a:t>Redirection in-class exercise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496793936"/>
              </p:ext>
            </p:extLst>
          </p:nvPr>
        </p:nvGraphicFramePr>
        <p:xfrm>
          <a:off x="1154113" y="3265433"/>
          <a:ext cx="6915469" cy="2952803"/>
        </p:xfrm>
        <a:graphic>
          <a:graphicData uri="http://schemas.openxmlformats.org/drawingml/2006/table">
            <a:tbl>
              <a:tblPr/>
              <a:tblGrid>
                <a:gridCol w="478577"/>
                <a:gridCol w="3874634"/>
                <a:gridCol w="774126"/>
                <a:gridCol w="894066"/>
                <a:gridCol w="894066"/>
              </a:tblGrid>
              <a:tr h="346566">
                <a:tc>
                  <a:txBody>
                    <a:bodyPr/>
                    <a:lstStyle/>
                    <a:p>
                      <a:pPr algn="l" fontAlgn="b"/>
                      <a:r>
                        <a:rPr lang="en-US" sz="1200" b="0" i="0" u="none" strike="noStrike" dirty="0">
                          <a:solidFill>
                            <a:srgbClr val="000000"/>
                          </a:solidFill>
                          <a:effectLst/>
                          <a:latin typeface="+mn-lt"/>
                        </a:rPr>
                        <a:t> </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Command Line Says</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err="1">
                          <a:solidFill>
                            <a:srgbClr val="000000"/>
                          </a:solidFill>
                          <a:effectLst/>
                          <a:latin typeface="+mn-lt"/>
                        </a:rPr>
                        <a:t>stdin</a:t>
                      </a:r>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mn-lt"/>
                        </a:rPr>
                        <a:t>stdout</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mn-lt"/>
                        </a:rPr>
                        <a:t>stderr</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6566">
                <a:tc>
                  <a:txBody>
                    <a:bodyPr/>
                    <a:lstStyle/>
                    <a:p>
                      <a:pPr algn="r" fontAlgn="b"/>
                      <a:r>
                        <a:rPr lang="en-US" sz="1200" b="0" i="0" u="none" strike="noStrike" dirty="0">
                          <a:solidFill>
                            <a:srgbClr val="000000"/>
                          </a:solidFill>
                          <a:effectLst/>
                          <a:latin typeface="+mn-lt"/>
                        </a:rPr>
                        <a:t>1</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smtClean="0">
                          <a:solidFill>
                            <a:srgbClr val="000000"/>
                          </a:solidFill>
                          <a:effectLst/>
                          <a:latin typeface="+mn-lt"/>
                        </a:rPr>
                        <a:t> hello </a:t>
                      </a:r>
                      <a:r>
                        <a:rPr lang="en-US" sz="1200" b="0" i="0" u="none" strike="noStrike" dirty="0">
                          <a:solidFill>
                            <a:srgbClr val="000000"/>
                          </a:solidFill>
                          <a:effectLst/>
                          <a:latin typeface="+mn-lt"/>
                        </a:rPr>
                        <a:t>&gt;</a:t>
                      </a:r>
                      <a:r>
                        <a:rPr lang="en-US" sz="1200" b="0" i="0" u="none" strike="noStrike" dirty="0" err="1">
                          <a:solidFill>
                            <a:srgbClr val="000000"/>
                          </a:solidFill>
                          <a:effectLst/>
                          <a:latin typeface="+mn-lt"/>
                        </a:rPr>
                        <a:t>hello.out</a:t>
                      </a:r>
                      <a:r>
                        <a:rPr lang="en-US" sz="1200" b="0" i="0" u="none" strike="noStrike" dirty="0">
                          <a:solidFill>
                            <a:srgbClr val="000000"/>
                          </a:solidFill>
                          <a:effectLst/>
                          <a:latin typeface="+mn-lt"/>
                        </a:rPr>
                        <a:t> 2&gt;</a:t>
                      </a:r>
                      <a:r>
                        <a:rPr lang="en-US" sz="1200" b="0" i="0" u="none" strike="noStrike" dirty="0" err="1">
                          <a:solidFill>
                            <a:srgbClr val="000000"/>
                          </a:solidFill>
                          <a:effectLst/>
                          <a:latin typeface="+mn-lt"/>
                        </a:rPr>
                        <a:t>hello.error</a:t>
                      </a:r>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1381">
                <a:tc>
                  <a:txBody>
                    <a:bodyPr/>
                    <a:lstStyle/>
                    <a:p>
                      <a:pPr algn="r" fontAlgn="b"/>
                      <a:r>
                        <a:rPr lang="en-US" sz="1200" b="0" i="0" u="none" strike="noStrike">
                          <a:solidFill>
                            <a:srgbClr val="000000"/>
                          </a:solidFill>
                          <a:effectLst/>
                          <a:latin typeface="+mn-lt"/>
                        </a:rPr>
                        <a:t>2</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smtClean="0">
                          <a:solidFill>
                            <a:srgbClr val="000000"/>
                          </a:solidFill>
                          <a:effectLst/>
                          <a:latin typeface="+mn-lt"/>
                        </a:rPr>
                        <a:t> lab1 </a:t>
                      </a:r>
                      <a:r>
                        <a:rPr lang="en-US" sz="1200" b="0" i="0" u="none" strike="noStrike" dirty="0">
                          <a:solidFill>
                            <a:srgbClr val="000000"/>
                          </a:solidFill>
                          <a:effectLst/>
                          <a:latin typeface="+mn-lt"/>
                        </a:rPr>
                        <a:t>&lt; lab1.input &gt;lab1.output 2&gt;lab1.error</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6566">
                <a:tc>
                  <a:txBody>
                    <a:bodyPr/>
                    <a:lstStyle/>
                    <a:p>
                      <a:pPr algn="r" fontAlgn="b"/>
                      <a:r>
                        <a:rPr lang="en-US" sz="1200" b="0" i="0" u="none" strike="noStrike">
                          <a:solidFill>
                            <a:srgbClr val="000000"/>
                          </a:solidFill>
                          <a:effectLst/>
                          <a:latin typeface="+mn-lt"/>
                        </a:rPr>
                        <a:t>3</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smtClean="0">
                          <a:solidFill>
                            <a:srgbClr val="000000"/>
                          </a:solidFill>
                          <a:effectLst/>
                          <a:latin typeface="+mn-lt"/>
                        </a:rPr>
                        <a:t> lab2 </a:t>
                      </a:r>
                      <a:r>
                        <a:rPr lang="en-US" sz="1200" b="0" i="0" u="none" strike="noStrike" dirty="0">
                          <a:solidFill>
                            <a:srgbClr val="000000"/>
                          </a:solidFill>
                          <a:effectLst/>
                          <a:latin typeface="+mn-lt"/>
                        </a:rPr>
                        <a:t>&lt;lab2.input</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6566">
                <a:tc>
                  <a:txBody>
                    <a:bodyPr/>
                    <a:lstStyle/>
                    <a:p>
                      <a:pPr algn="r" fontAlgn="b"/>
                      <a:r>
                        <a:rPr lang="en-US" sz="1200" b="0" i="0" u="none" strike="noStrike">
                          <a:solidFill>
                            <a:srgbClr val="000000"/>
                          </a:solidFill>
                          <a:effectLst/>
                          <a:latin typeface="+mn-lt"/>
                        </a:rPr>
                        <a:t>4</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smtClean="0">
                          <a:solidFill>
                            <a:srgbClr val="000000"/>
                          </a:solidFill>
                          <a:effectLst/>
                          <a:latin typeface="+mn-lt"/>
                        </a:rPr>
                        <a:t> lab3 </a:t>
                      </a:r>
                      <a:r>
                        <a:rPr lang="en-US" sz="1200" b="0" i="0" u="none" strike="noStrike" dirty="0">
                          <a:solidFill>
                            <a:srgbClr val="000000"/>
                          </a:solidFill>
                          <a:effectLst/>
                          <a:latin typeface="+mn-lt"/>
                        </a:rPr>
                        <a:t>&gt;lab3.output 2&gt;lab3.error</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5734">
                <a:tc>
                  <a:txBody>
                    <a:bodyPr/>
                    <a:lstStyle/>
                    <a:p>
                      <a:pPr algn="r" fontAlgn="b"/>
                      <a:r>
                        <a:rPr lang="en-US" sz="1200" b="0" i="0" u="none" strike="noStrike">
                          <a:solidFill>
                            <a:srgbClr val="000000"/>
                          </a:solidFill>
                          <a:effectLst/>
                          <a:latin typeface="+mn-lt"/>
                        </a:rPr>
                        <a:t>5</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smtClean="0">
                          <a:solidFill>
                            <a:srgbClr val="000000"/>
                          </a:solidFill>
                          <a:effectLst/>
                          <a:latin typeface="+mn-lt"/>
                        </a:rPr>
                        <a:t> lab4 </a:t>
                      </a:r>
                      <a:r>
                        <a:rPr lang="en-US" sz="1200" b="0" i="0" u="none" strike="noStrike" dirty="0">
                          <a:solidFill>
                            <a:srgbClr val="000000"/>
                          </a:solidFill>
                          <a:effectLst/>
                          <a:latin typeface="+mn-lt"/>
                        </a:rPr>
                        <a:t>&lt;lab4.input </a:t>
                      </a:r>
                      <a:r>
                        <a:rPr lang="en-US" sz="1200" b="0" i="0" u="none" strike="noStrike" baseline="0" dirty="0" smtClean="0">
                          <a:solidFill>
                            <a:srgbClr val="000000"/>
                          </a:solidFill>
                          <a:effectLst/>
                          <a:latin typeface="+mn-lt"/>
                        </a:rPr>
                        <a:t> </a:t>
                      </a:r>
                      <a:r>
                        <a:rPr lang="en-US" sz="1200" b="0" i="0" u="none" strike="noStrike" dirty="0" smtClean="0">
                          <a:solidFill>
                            <a:srgbClr val="000000"/>
                          </a:solidFill>
                          <a:effectLst/>
                          <a:latin typeface="+mn-lt"/>
                        </a:rPr>
                        <a:t>2&gt;lab4.error</a:t>
                      </a:r>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endParaRPr lang="en-US" sz="1200" b="0" i="0" u="none" strike="noStrike" dirty="0" smtClean="0">
                        <a:solidFill>
                          <a:srgbClr val="000000"/>
                        </a:solidFill>
                        <a:effectLst/>
                        <a:latin typeface="+mn-lt"/>
                      </a:endParaRPr>
                    </a:p>
                    <a:p>
                      <a:pPr algn="l" fontAlgn="b"/>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3043">
                <a:tc>
                  <a:txBody>
                    <a:bodyPr/>
                    <a:lstStyle/>
                    <a:p>
                      <a:pPr algn="r" fontAlgn="b"/>
                      <a:r>
                        <a:rPr lang="en-US" sz="1200" b="0" i="0" u="none" strike="noStrike" dirty="0" smtClean="0">
                          <a:solidFill>
                            <a:srgbClr val="000000"/>
                          </a:solidFill>
                          <a:effectLst/>
                          <a:latin typeface="+mn-lt"/>
                        </a:rPr>
                        <a:t>6</a:t>
                      </a:r>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1" indent="0" algn="l" defTabSz="914400" rtl="0" eaLnBrk="1" fontAlgn="b" latinLnBrk="0" hangingPunct="1">
                        <a:lnSpc>
                          <a:spcPct val="100000"/>
                        </a:lnSpc>
                        <a:spcBef>
                          <a:spcPts val="0"/>
                        </a:spcBef>
                        <a:spcAft>
                          <a:spcPts val="0"/>
                        </a:spcAft>
                        <a:buClrTx/>
                        <a:buSzTx/>
                        <a:buFontTx/>
                        <a:buNone/>
                        <a:tabLst/>
                        <a:defRPr/>
                      </a:pPr>
                      <a:r>
                        <a:rPr kumimoji="0" lang="en-US" sz="1200" kern="1200" dirty="0" smtClean="0">
                          <a:solidFill>
                            <a:schemeClr val="tx1"/>
                          </a:solidFill>
                          <a:latin typeface="+mn-lt"/>
                          <a:ea typeface="+mn-ea"/>
                          <a:cs typeface="+mn-cs"/>
                        </a:rPr>
                        <a:t> lab4 &gt; lab4.output 2&gt;&amp;1</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6381">
                <a:tc>
                  <a:txBody>
                    <a:bodyPr/>
                    <a:lstStyle/>
                    <a:p>
                      <a:pPr algn="r" fontAlgn="b"/>
                      <a:r>
                        <a:rPr lang="en-US" sz="1200" b="0" i="0" u="none" strike="noStrike" dirty="0" smtClean="0">
                          <a:solidFill>
                            <a:srgbClr val="000000"/>
                          </a:solidFill>
                          <a:effectLst/>
                          <a:latin typeface="+mn-lt"/>
                        </a:rPr>
                        <a:t>7</a:t>
                      </a:r>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1" indent="0" algn="l" defTabSz="914400" rtl="0" eaLnBrk="1" fontAlgn="b" latinLnBrk="0" hangingPunct="1">
                        <a:lnSpc>
                          <a:spcPct val="100000"/>
                        </a:lnSpc>
                        <a:spcBef>
                          <a:spcPts val="0"/>
                        </a:spcBef>
                        <a:spcAft>
                          <a:spcPts val="0"/>
                        </a:spcAft>
                        <a:buClrTx/>
                        <a:buSzTx/>
                        <a:buFontTx/>
                        <a:buNone/>
                        <a:tabLst/>
                        <a:defRPr/>
                      </a:pPr>
                      <a:r>
                        <a:rPr kumimoji="0" lang="en-US" sz="1200" kern="1200" dirty="0" smtClean="0">
                          <a:solidFill>
                            <a:schemeClr val="tx1"/>
                          </a:solidFill>
                          <a:latin typeface="+mn-lt"/>
                          <a:ea typeface="+mn-ea"/>
                          <a:cs typeface="+mn-cs"/>
                        </a:rPr>
                        <a:t> prog1 2&gt;&amp;1 &gt; prog1.output </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746213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0953" y="2179470"/>
            <a:ext cx="6515784" cy="3772296"/>
          </a:xfrm>
        </p:spPr>
        <p:txBody>
          <a:bodyPr>
            <a:normAutofit/>
          </a:bodyPr>
          <a:lstStyle/>
          <a:p>
            <a:r>
              <a:rPr lang="en-US" sz="1800" dirty="0"/>
              <a:t>For each of these examples, specify the destination of </a:t>
            </a:r>
            <a:r>
              <a:rPr lang="en-US" sz="1800" b="1" i="1" dirty="0" err="1"/>
              <a:t>stdin</a:t>
            </a:r>
            <a:r>
              <a:rPr lang="en-US" sz="1800" dirty="0"/>
              <a:t>, </a:t>
            </a:r>
            <a:r>
              <a:rPr lang="en-US" sz="1800" b="1" i="1" dirty="0" err="1"/>
              <a:t>stdout</a:t>
            </a:r>
            <a:r>
              <a:rPr lang="en-US" sz="1800" dirty="0"/>
              <a:t> and </a:t>
            </a:r>
            <a:r>
              <a:rPr lang="en-US" sz="1800" b="1" i="1" dirty="0" err="1"/>
              <a:t>stderr</a:t>
            </a:r>
            <a:r>
              <a:rPr lang="en-US" sz="1800" dirty="0"/>
              <a:t> (keyboard, screen, or a </a:t>
            </a:r>
            <a:r>
              <a:rPr lang="en-US" sz="1800" b="1" i="1"/>
              <a:t>specific</a:t>
            </a:r>
            <a:r>
              <a:rPr lang="en-US" sz="1800"/>
              <a:t>  filename</a:t>
            </a:r>
            <a:r>
              <a:rPr lang="en-US" sz="1800" dirty="0"/>
              <a:t>):</a:t>
            </a:r>
          </a:p>
        </p:txBody>
      </p:sp>
      <p:sp>
        <p:nvSpPr>
          <p:cNvPr id="2" name="Title 1"/>
          <p:cNvSpPr>
            <a:spLocks noGrp="1"/>
          </p:cNvSpPr>
          <p:nvPr>
            <p:ph type="title"/>
          </p:nvPr>
        </p:nvSpPr>
        <p:spPr/>
        <p:txBody>
          <a:bodyPr>
            <a:normAutofit/>
          </a:bodyPr>
          <a:lstStyle/>
          <a:p>
            <a:r>
              <a:rPr lang="en-US" dirty="0" smtClean="0"/>
              <a:t>Redirection in-class exercise</a:t>
            </a:r>
            <a:endParaRPr lang="en-US" dirty="0"/>
          </a:p>
        </p:txBody>
      </p:sp>
      <p:graphicFrame>
        <p:nvGraphicFramePr>
          <p:cNvPr id="7" name="Table 6"/>
          <p:cNvGraphicFramePr>
            <a:graphicFrameLocks noGrp="1"/>
          </p:cNvGraphicFramePr>
          <p:nvPr>
            <p:extLst/>
          </p:nvPr>
        </p:nvGraphicFramePr>
        <p:xfrm>
          <a:off x="1610952" y="3436902"/>
          <a:ext cx="6915877" cy="2482112"/>
        </p:xfrm>
        <a:graphic>
          <a:graphicData uri="http://schemas.openxmlformats.org/drawingml/2006/table">
            <a:tbl>
              <a:tblPr/>
              <a:tblGrid>
                <a:gridCol w="240553"/>
                <a:gridCol w="3488007"/>
                <a:gridCol w="1022347"/>
                <a:gridCol w="1100989"/>
                <a:gridCol w="1063981"/>
              </a:tblGrid>
              <a:tr h="279549">
                <a:tc>
                  <a:txBody>
                    <a:bodyPr/>
                    <a:lstStyle/>
                    <a:p>
                      <a:pPr algn="l" fontAlgn="b"/>
                      <a:r>
                        <a:rPr lang="en-US" sz="1200" b="0" i="0" u="none" strike="noStrike" dirty="0">
                          <a:solidFill>
                            <a:srgbClr val="000000"/>
                          </a:solidFill>
                          <a:effectLst/>
                          <a:latin typeface="+mn-lt"/>
                        </a:rPr>
                        <a:t> </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mn-lt"/>
                        </a:rPr>
                        <a:t>Command Line Says</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err="1">
                          <a:solidFill>
                            <a:srgbClr val="000000"/>
                          </a:solidFill>
                          <a:effectLst/>
                          <a:latin typeface="+mn-lt"/>
                        </a:rPr>
                        <a:t>stdin</a:t>
                      </a:r>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mn-lt"/>
                        </a:rPr>
                        <a:t>stdout</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mn-lt"/>
                        </a:rPr>
                        <a:t>stderr</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549">
                <a:tc>
                  <a:txBody>
                    <a:bodyPr/>
                    <a:lstStyle/>
                    <a:p>
                      <a:pPr algn="r" fontAlgn="b"/>
                      <a:r>
                        <a:rPr lang="en-US" sz="1200" b="0" i="0" u="none" strike="noStrike">
                          <a:solidFill>
                            <a:srgbClr val="000000"/>
                          </a:solidFill>
                          <a:effectLst/>
                          <a:latin typeface="+mn-lt"/>
                        </a:rPr>
                        <a:t>1</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smtClean="0">
                          <a:solidFill>
                            <a:srgbClr val="000000"/>
                          </a:solidFill>
                          <a:effectLst/>
                          <a:latin typeface="+mn-lt"/>
                        </a:rPr>
                        <a:t> hello </a:t>
                      </a:r>
                      <a:r>
                        <a:rPr lang="en-US" sz="1200" b="0" i="0" u="none" strike="noStrike" dirty="0">
                          <a:solidFill>
                            <a:srgbClr val="000000"/>
                          </a:solidFill>
                          <a:effectLst/>
                          <a:latin typeface="+mn-lt"/>
                        </a:rPr>
                        <a:t>&gt;</a:t>
                      </a:r>
                      <a:r>
                        <a:rPr lang="en-US" sz="1200" b="0" i="0" u="none" strike="noStrike" dirty="0" err="1">
                          <a:solidFill>
                            <a:srgbClr val="000000"/>
                          </a:solidFill>
                          <a:effectLst/>
                          <a:latin typeface="+mn-lt"/>
                        </a:rPr>
                        <a:t>hello.out</a:t>
                      </a:r>
                      <a:r>
                        <a:rPr lang="en-US" sz="1200" b="0" i="0" u="none" strike="noStrike" dirty="0">
                          <a:solidFill>
                            <a:srgbClr val="000000"/>
                          </a:solidFill>
                          <a:effectLst/>
                          <a:latin typeface="+mn-lt"/>
                        </a:rPr>
                        <a:t> 2&gt;</a:t>
                      </a:r>
                      <a:r>
                        <a:rPr lang="en-US" sz="1200" b="0" i="0" u="none" strike="noStrike" dirty="0" err="1">
                          <a:solidFill>
                            <a:srgbClr val="000000"/>
                          </a:solidFill>
                          <a:effectLst/>
                          <a:latin typeface="+mn-lt"/>
                        </a:rPr>
                        <a:t>hello.error</a:t>
                      </a:r>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r>
                        <a:rPr lang="en-US" sz="1200" b="0" i="0" u="none" strike="noStrike" dirty="0" smtClean="0">
                          <a:solidFill>
                            <a:srgbClr val="000000"/>
                          </a:solidFill>
                          <a:effectLst/>
                          <a:latin typeface="+mn-lt"/>
                        </a:rPr>
                        <a:t>keyboard</a:t>
                      </a:r>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smtClean="0">
                          <a:solidFill>
                            <a:srgbClr val="000000"/>
                          </a:solidFill>
                          <a:effectLst/>
                          <a:latin typeface="+mn-lt"/>
                        </a:rPr>
                        <a:t> </a:t>
                      </a:r>
                      <a:r>
                        <a:rPr lang="en-US" sz="1200" b="0" i="0" u="none" strike="noStrike" dirty="0" err="1" smtClean="0">
                          <a:solidFill>
                            <a:srgbClr val="000000"/>
                          </a:solidFill>
                          <a:effectLst/>
                          <a:latin typeface="+mn-lt"/>
                        </a:rPr>
                        <a:t>hello.out</a:t>
                      </a:r>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smtClean="0">
                          <a:solidFill>
                            <a:srgbClr val="000000"/>
                          </a:solidFill>
                          <a:effectLst/>
                          <a:latin typeface="+mn-lt"/>
                        </a:rPr>
                        <a:t> </a:t>
                      </a:r>
                      <a:r>
                        <a:rPr lang="en-US" sz="1200" b="0" i="0" u="none" strike="noStrike" dirty="0" err="1" smtClean="0">
                          <a:solidFill>
                            <a:srgbClr val="000000"/>
                          </a:solidFill>
                          <a:effectLst/>
                          <a:latin typeface="+mn-lt"/>
                        </a:rPr>
                        <a:t>hello.error</a:t>
                      </a:r>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3739">
                <a:tc>
                  <a:txBody>
                    <a:bodyPr/>
                    <a:lstStyle/>
                    <a:p>
                      <a:pPr algn="r" fontAlgn="b"/>
                      <a:r>
                        <a:rPr lang="en-US" sz="1200" b="0" i="0" u="none" strike="noStrike">
                          <a:solidFill>
                            <a:srgbClr val="000000"/>
                          </a:solidFill>
                          <a:effectLst/>
                          <a:latin typeface="+mn-lt"/>
                        </a:rPr>
                        <a:t>2</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smtClean="0">
                          <a:solidFill>
                            <a:srgbClr val="000000"/>
                          </a:solidFill>
                          <a:effectLst/>
                          <a:latin typeface="+mn-lt"/>
                        </a:rPr>
                        <a:t> lab1 </a:t>
                      </a:r>
                      <a:r>
                        <a:rPr lang="en-US" sz="1200" b="0" i="0" u="none" strike="noStrike" dirty="0">
                          <a:solidFill>
                            <a:srgbClr val="000000"/>
                          </a:solidFill>
                          <a:effectLst/>
                          <a:latin typeface="+mn-lt"/>
                        </a:rPr>
                        <a:t>&lt; lab1.input &gt;lab1.output 2&gt;lab1.error</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r>
                        <a:rPr lang="en-US" sz="1200" b="0" i="0" u="none" strike="noStrike" dirty="0" smtClean="0">
                          <a:solidFill>
                            <a:srgbClr val="000000"/>
                          </a:solidFill>
                          <a:effectLst/>
                          <a:latin typeface="+mn-lt"/>
                        </a:rPr>
                        <a:t>lab1.input</a:t>
                      </a:r>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r>
                        <a:rPr lang="en-US" sz="1200" b="0" i="0" u="none" strike="noStrike" dirty="0" smtClean="0">
                          <a:solidFill>
                            <a:srgbClr val="000000"/>
                          </a:solidFill>
                          <a:effectLst/>
                          <a:latin typeface="+mn-lt"/>
                        </a:rPr>
                        <a:t>lab1.output</a:t>
                      </a:r>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r>
                        <a:rPr lang="en-US" sz="1200" b="0" i="0" u="none" strike="noStrike" dirty="0" smtClean="0">
                          <a:solidFill>
                            <a:srgbClr val="000000"/>
                          </a:solidFill>
                          <a:effectLst/>
                          <a:latin typeface="+mn-lt"/>
                        </a:rPr>
                        <a:t>lab1.error</a:t>
                      </a:r>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549">
                <a:tc>
                  <a:txBody>
                    <a:bodyPr/>
                    <a:lstStyle/>
                    <a:p>
                      <a:pPr algn="r" fontAlgn="b"/>
                      <a:r>
                        <a:rPr lang="en-US" sz="1200" b="0" i="0" u="none" strike="noStrike">
                          <a:solidFill>
                            <a:srgbClr val="000000"/>
                          </a:solidFill>
                          <a:effectLst/>
                          <a:latin typeface="+mn-lt"/>
                        </a:rPr>
                        <a:t>3</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smtClean="0">
                          <a:solidFill>
                            <a:srgbClr val="000000"/>
                          </a:solidFill>
                          <a:effectLst/>
                          <a:latin typeface="+mn-lt"/>
                        </a:rPr>
                        <a:t> lab2 </a:t>
                      </a:r>
                      <a:r>
                        <a:rPr lang="en-US" sz="1200" b="0" i="0" u="none" strike="noStrike" dirty="0">
                          <a:solidFill>
                            <a:srgbClr val="000000"/>
                          </a:solidFill>
                          <a:effectLst/>
                          <a:latin typeface="+mn-lt"/>
                        </a:rPr>
                        <a:t>&lt;lab2.input</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r>
                        <a:rPr lang="en-US" sz="1200" b="0" i="0" u="none" strike="noStrike" dirty="0" smtClean="0">
                          <a:solidFill>
                            <a:srgbClr val="000000"/>
                          </a:solidFill>
                          <a:effectLst/>
                          <a:latin typeface="+mn-lt"/>
                        </a:rPr>
                        <a:t>lab2.input</a:t>
                      </a:r>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r>
                        <a:rPr lang="en-US" sz="1200" b="0" i="0" u="none" strike="noStrike" dirty="0" smtClean="0">
                          <a:solidFill>
                            <a:srgbClr val="000000"/>
                          </a:solidFill>
                          <a:effectLst/>
                          <a:latin typeface="+mn-lt"/>
                        </a:rPr>
                        <a:t>screen</a:t>
                      </a:r>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r>
                        <a:rPr lang="en-US" sz="1200" b="0" i="0" u="none" strike="noStrike" dirty="0" smtClean="0">
                          <a:solidFill>
                            <a:srgbClr val="000000"/>
                          </a:solidFill>
                          <a:effectLst/>
                          <a:latin typeface="+mn-lt"/>
                        </a:rPr>
                        <a:t>screen</a:t>
                      </a:r>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9549">
                <a:tc>
                  <a:txBody>
                    <a:bodyPr/>
                    <a:lstStyle/>
                    <a:p>
                      <a:pPr algn="r" fontAlgn="b"/>
                      <a:r>
                        <a:rPr lang="en-US" sz="1200" b="0" i="0" u="none" strike="noStrike">
                          <a:solidFill>
                            <a:srgbClr val="000000"/>
                          </a:solidFill>
                          <a:effectLst/>
                          <a:latin typeface="+mn-lt"/>
                        </a:rPr>
                        <a:t>4</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smtClean="0">
                          <a:solidFill>
                            <a:srgbClr val="000000"/>
                          </a:solidFill>
                          <a:effectLst/>
                          <a:latin typeface="+mn-lt"/>
                        </a:rPr>
                        <a:t> lab3 </a:t>
                      </a:r>
                      <a:r>
                        <a:rPr lang="en-US" sz="1200" b="0" i="0" u="none" strike="noStrike" dirty="0">
                          <a:solidFill>
                            <a:srgbClr val="000000"/>
                          </a:solidFill>
                          <a:effectLst/>
                          <a:latin typeface="+mn-lt"/>
                        </a:rPr>
                        <a:t>&gt;lab3.output 2&gt;lab3.error</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r>
                        <a:rPr lang="en-US" sz="1200" b="0" i="0" u="none" strike="noStrike" dirty="0" smtClean="0">
                          <a:solidFill>
                            <a:srgbClr val="000000"/>
                          </a:solidFill>
                          <a:effectLst/>
                          <a:latin typeface="+mn-lt"/>
                        </a:rPr>
                        <a:t>keyboard</a:t>
                      </a:r>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r>
                        <a:rPr lang="en-US" sz="1200" b="0" i="0" u="none" strike="noStrike" dirty="0" smtClean="0">
                          <a:solidFill>
                            <a:srgbClr val="000000"/>
                          </a:solidFill>
                          <a:effectLst/>
                          <a:latin typeface="+mn-lt"/>
                        </a:rPr>
                        <a:t>lab3.output</a:t>
                      </a:r>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r>
                        <a:rPr lang="en-US" sz="1200" b="0" i="0" u="none" strike="noStrike" dirty="0" smtClean="0">
                          <a:solidFill>
                            <a:srgbClr val="000000"/>
                          </a:solidFill>
                          <a:effectLst/>
                          <a:latin typeface="+mn-lt"/>
                        </a:rPr>
                        <a:t>lab3.error</a:t>
                      </a:r>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3739">
                <a:tc>
                  <a:txBody>
                    <a:bodyPr/>
                    <a:lstStyle/>
                    <a:p>
                      <a:pPr algn="r" fontAlgn="b"/>
                      <a:r>
                        <a:rPr lang="en-US" sz="1200" b="0" i="0" u="none" strike="noStrike">
                          <a:solidFill>
                            <a:srgbClr val="000000"/>
                          </a:solidFill>
                          <a:effectLst/>
                          <a:latin typeface="+mn-lt"/>
                        </a:rPr>
                        <a:t>5</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smtClean="0">
                          <a:solidFill>
                            <a:srgbClr val="000000"/>
                          </a:solidFill>
                          <a:effectLst/>
                          <a:latin typeface="+mn-lt"/>
                        </a:rPr>
                        <a:t> lab4 </a:t>
                      </a:r>
                      <a:r>
                        <a:rPr lang="en-US" sz="1200" b="0" i="0" u="none" strike="noStrike" dirty="0">
                          <a:solidFill>
                            <a:srgbClr val="000000"/>
                          </a:solidFill>
                          <a:effectLst/>
                          <a:latin typeface="+mn-lt"/>
                        </a:rPr>
                        <a:t>&lt;lab4.input </a:t>
                      </a:r>
                      <a:r>
                        <a:rPr lang="en-US" sz="1200" b="0" i="0" u="none" strike="noStrike" baseline="0" dirty="0" smtClean="0">
                          <a:solidFill>
                            <a:srgbClr val="000000"/>
                          </a:solidFill>
                          <a:effectLst/>
                          <a:latin typeface="+mn-lt"/>
                        </a:rPr>
                        <a:t> </a:t>
                      </a:r>
                      <a:r>
                        <a:rPr lang="en-US" sz="1200" b="0" i="0" u="none" strike="noStrike" dirty="0" smtClean="0">
                          <a:solidFill>
                            <a:srgbClr val="000000"/>
                          </a:solidFill>
                          <a:effectLst/>
                          <a:latin typeface="+mn-lt"/>
                        </a:rPr>
                        <a:t>2&gt;lab4.error</a:t>
                      </a:r>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r>
                        <a:rPr lang="en-US" sz="1200" b="0" i="0" u="none" strike="noStrike" dirty="0" smtClean="0">
                          <a:solidFill>
                            <a:srgbClr val="000000"/>
                          </a:solidFill>
                          <a:effectLst/>
                          <a:latin typeface="+mn-lt"/>
                        </a:rPr>
                        <a:t>lab4.input</a:t>
                      </a:r>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r>
                        <a:rPr lang="en-US" sz="1200" b="0" i="0" u="none" strike="noStrike" dirty="0" smtClean="0">
                          <a:solidFill>
                            <a:srgbClr val="000000"/>
                          </a:solidFill>
                          <a:effectLst/>
                          <a:latin typeface="+mn-lt"/>
                        </a:rPr>
                        <a:t>screen</a:t>
                      </a:r>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mn-lt"/>
                        </a:rPr>
                        <a:t> </a:t>
                      </a:r>
                      <a:endParaRPr lang="en-US" sz="1200" b="0" i="0" u="none" strike="noStrike" dirty="0" smtClean="0">
                        <a:solidFill>
                          <a:srgbClr val="000000"/>
                        </a:solidFill>
                        <a:effectLst/>
                        <a:latin typeface="+mn-lt"/>
                      </a:endParaRPr>
                    </a:p>
                    <a:p>
                      <a:pPr algn="l" fontAlgn="b"/>
                      <a:r>
                        <a:rPr lang="en-US" sz="1200" b="0" i="0" u="none" strike="noStrike" dirty="0" smtClean="0">
                          <a:solidFill>
                            <a:srgbClr val="000000"/>
                          </a:solidFill>
                          <a:effectLst/>
                          <a:latin typeface="+mn-lt"/>
                        </a:rPr>
                        <a:t> lab4.error</a:t>
                      </a:r>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0906">
                <a:tc>
                  <a:txBody>
                    <a:bodyPr/>
                    <a:lstStyle/>
                    <a:p>
                      <a:pPr algn="r" fontAlgn="b"/>
                      <a:r>
                        <a:rPr lang="en-US" sz="1200" b="0" i="0" u="none" strike="noStrike" dirty="0" smtClean="0">
                          <a:solidFill>
                            <a:srgbClr val="000000"/>
                          </a:solidFill>
                          <a:effectLst/>
                          <a:latin typeface="+mn-lt"/>
                        </a:rPr>
                        <a:t>6</a:t>
                      </a:r>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1" indent="0" algn="l" defTabSz="914400" rtl="0" eaLnBrk="1" fontAlgn="b" latinLnBrk="0" hangingPunct="1">
                        <a:lnSpc>
                          <a:spcPct val="100000"/>
                        </a:lnSpc>
                        <a:spcBef>
                          <a:spcPts val="0"/>
                        </a:spcBef>
                        <a:spcAft>
                          <a:spcPts val="0"/>
                        </a:spcAft>
                        <a:buClrTx/>
                        <a:buSzTx/>
                        <a:buFontTx/>
                        <a:buNone/>
                        <a:tabLst/>
                        <a:defRPr/>
                      </a:pPr>
                      <a:r>
                        <a:rPr kumimoji="0" lang="en-US" sz="1200" kern="1200" dirty="0" smtClean="0">
                          <a:solidFill>
                            <a:schemeClr val="tx1"/>
                          </a:solidFill>
                          <a:latin typeface="+mn-lt"/>
                          <a:ea typeface="+mn-ea"/>
                          <a:cs typeface="+mn-cs"/>
                        </a:rPr>
                        <a:t> lab4 &gt; lab4.output 2&gt;&amp;1</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smtClean="0">
                          <a:solidFill>
                            <a:srgbClr val="000000"/>
                          </a:solidFill>
                          <a:effectLst/>
                          <a:latin typeface="+mn-lt"/>
                        </a:rPr>
                        <a:t> keyboard</a:t>
                      </a:r>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smtClean="0">
                          <a:solidFill>
                            <a:srgbClr val="000000"/>
                          </a:solidFill>
                          <a:effectLst/>
                          <a:latin typeface="+mn-lt"/>
                        </a:rPr>
                        <a:t> lab4.output</a:t>
                      </a:r>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smtClean="0">
                          <a:solidFill>
                            <a:srgbClr val="000000"/>
                          </a:solidFill>
                          <a:effectLst/>
                          <a:latin typeface="+mn-lt"/>
                        </a:rPr>
                        <a:t> lab4.output</a:t>
                      </a:r>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532">
                <a:tc>
                  <a:txBody>
                    <a:bodyPr/>
                    <a:lstStyle/>
                    <a:p>
                      <a:pPr algn="r" fontAlgn="b"/>
                      <a:r>
                        <a:rPr lang="en-US" sz="1200" b="0" i="0" u="none" strike="noStrike" dirty="0" smtClean="0">
                          <a:solidFill>
                            <a:srgbClr val="000000"/>
                          </a:solidFill>
                          <a:effectLst/>
                          <a:latin typeface="+mn-lt"/>
                        </a:rPr>
                        <a:t>7</a:t>
                      </a:r>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1" indent="0" algn="l" defTabSz="914400" rtl="0" eaLnBrk="1" fontAlgn="b" latinLnBrk="0" hangingPunct="1">
                        <a:lnSpc>
                          <a:spcPct val="100000"/>
                        </a:lnSpc>
                        <a:spcBef>
                          <a:spcPts val="0"/>
                        </a:spcBef>
                        <a:spcAft>
                          <a:spcPts val="0"/>
                        </a:spcAft>
                        <a:buClrTx/>
                        <a:buSzTx/>
                        <a:buFontTx/>
                        <a:buNone/>
                        <a:tabLst/>
                        <a:defRPr/>
                      </a:pPr>
                      <a:r>
                        <a:rPr kumimoji="0" lang="en-US" sz="1200" kern="1200" dirty="0" smtClean="0">
                          <a:solidFill>
                            <a:schemeClr val="tx1"/>
                          </a:solidFill>
                          <a:latin typeface="+mn-lt"/>
                          <a:ea typeface="+mn-ea"/>
                          <a:cs typeface="+mn-cs"/>
                        </a:rPr>
                        <a:t> prog1 2&gt;&amp;1 &gt; prog1.output </a:t>
                      </a: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smtClean="0">
                          <a:solidFill>
                            <a:srgbClr val="000000"/>
                          </a:solidFill>
                          <a:effectLst/>
                          <a:latin typeface="+mn-lt"/>
                        </a:rPr>
                        <a:t> keyboard</a:t>
                      </a:r>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smtClean="0">
                          <a:solidFill>
                            <a:srgbClr val="000000"/>
                          </a:solidFill>
                          <a:effectLst/>
                          <a:latin typeface="+mn-lt"/>
                        </a:rPr>
                        <a:t> prog1.output</a:t>
                      </a:r>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smtClean="0">
                          <a:solidFill>
                            <a:srgbClr val="000000"/>
                          </a:solidFill>
                          <a:effectLst/>
                          <a:latin typeface="+mn-lt"/>
                        </a:rPr>
                        <a:t> screen</a:t>
                      </a:r>
                      <a:endParaRPr lang="en-US" sz="1200" b="0" i="0" u="none" strike="noStrike" dirty="0">
                        <a:solidFill>
                          <a:srgbClr val="000000"/>
                        </a:solidFill>
                        <a:effectLst/>
                        <a:latin typeface="+mn-lt"/>
                      </a:endParaRPr>
                    </a:p>
                  </a:txBody>
                  <a:tcPr marL="5716" marR="5716" marT="571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47739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noGrp="1"/>
          </p:cNvSpPr>
          <p:nvPr>
            <p:ph idx="1"/>
          </p:nvPr>
        </p:nvSpPr>
        <p:spPr>
          <a:xfrm>
            <a:off x="544512" y="1341437"/>
            <a:ext cx="9032082" cy="5280489"/>
          </a:xfrm>
        </p:spPr>
        <p:txBody>
          <a:bodyPr>
            <a:normAutofit fontScale="92500" lnSpcReduction="10000"/>
          </a:bodyPr>
          <a:lstStyle>
            <a:defPPr marL="473760" marR="0" lvl="0" indent="-365760">
              <a:spcBef>
                <a:spcPts val="0"/>
              </a:spcBef>
              <a:spcAft>
                <a:spcPts val="1414"/>
              </a:spcAft>
              <a:buSzPct val="100000"/>
              <a:buNone/>
              <a:defRPr lang="en-US" sz="3200" b="0" i="0" u="none" strike="noStrike" kern="1200">
                <a:ln>
                  <a:noFill/>
                </a:ln>
                <a:latin typeface="Arimo" pitchFamily="18"/>
                <a:ea typeface="DejaVu Sans" pitchFamily="2"/>
                <a:cs typeface="Lohit Hindi" pitchFamily="2"/>
              </a:defRPr>
            </a:defPPr>
            <a:lvl1pPr marL="473760" marR="0" lvl="0" indent="-365760">
              <a:spcBef>
                <a:spcPts val="0"/>
              </a:spcBef>
              <a:spcAft>
                <a:spcPts val="1414"/>
              </a:spcAft>
              <a:buSzPct val="100000"/>
              <a:buAutoNum type="arabicParenR"/>
              <a:defRPr lang="en-US" sz="3200" b="0" i="0" u="none" strike="noStrike" kern="1200">
                <a:ln>
                  <a:noFill/>
                </a:ln>
                <a:latin typeface="Arimo" pitchFamily="18"/>
                <a:ea typeface="DejaVu Sans" pitchFamily="2"/>
                <a:cs typeface="Lohit Hindi" pitchFamily="2"/>
              </a:defRPr>
            </a:lvl1pPr>
            <a:lvl2pPr marL="905760" marR="0" lvl="1" indent="-365760">
              <a:spcBef>
                <a:spcPts val="0"/>
              </a:spcBef>
              <a:spcAft>
                <a:spcPts val="1134"/>
              </a:spcAft>
              <a:buSzPct val="100000"/>
              <a:buAutoNum type="arabicParenR"/>
              <a:defRPr lang="en-US" sz="2800" b="0" i="0" u="none" strike="noStrike" kern="1200">
                <a:ln>
                  <a:noFill/>
                </a:ln>
                <a:latin typeface="Arimo" pitchFamily="18"/>
                <a:ea typeface="DejaVu Sans" pitchFamily="2"/>
                <a:cs typeface="Lohit Hindi" pitchFamily="2"/>
              </a:defRPr>
            </a:lvl2pPr>
            <a:lvl3pPr marL="1373759" marR="0" lvl="2" indent="-365760">
              <a:spcBef>
                <a:spcPts val="0"/>
              </a:spcBef>
              <a:spcAft>
                <a:spcPts val="850"/>
              </a:spcAft>
              <a:buSzPct val="100000"/>
              <a:buAutoNum type="arabicParenR"/>
              <a:defRPr lang="en-US" sz="2400" b="0" i="0" u="none" strike="noStrike" kern="1200">
                <a:ln>
                  <a:noFill/>
                </a:ln>
                <a:latin typeface="Arimo" pitchFamily="18"/>
                <a:ea typeface="DejaVu Sans" pitchFamily="2"/>
                <a:cs typeface="Lohit Hindi" pitchFamily="2"/>
              </a:defRPr>
            </a:lvl3pPr>
            <a:lvl4pPr marL="1877760" marR="0" lvl="3" indent="-365760">
              <a:spcBef>
                <a:spcPts val="0"/>
              </a:spcBef>
              <a:spcAft>
                <a:spcPts val="567"/>
              </a:spcAft>
              <a:buSzPct val="100000"/>
              <a:buAutoNum type="arabicParenR"/>
              <a:defRPr lang="en-US" sz="2000" b="0" i="0" u="none" strike="noStrike" kern="1200">
                <a:ln>
                  <a:noFill/>
                </a:ln>
                <a:latin typeface="Arimo" pitchFamily="18"/>
                <a:ea typeface="DejaVu Sans" pitchFamily="2"/>
                <a:cs typeface="Lohit Hindi" pitchFamily="2"/>
              </a:defRPr>
            </a:lvl4pPr>
            <a:lvl5pPr marL="2309760" marR="0" lvl="4"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5pPr>
            <a:lvl6pPr marL="2741760" marR="0" lvl="5"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6pPr>
            <a:lvl7pPr marL="3173760" marR="0" lvl="6"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7pPr>
            <a:lvl8pPr marL="3605760" marR="0" lvl="7"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8pPr>
            <a:lvl9pPr marL="4037759" marR="0" lvl="8"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9pPr>
          </a:lstStyle>
          <a:p>
            <a:pPr lvl="0">
              <a:spcAft>
                <a:spcPts val="0"/>
              </a:spcAft>
              <a:buFont typeface="Arial" pitchFamily="34" charset="0"/>
              <a:buChar char="•"/>
            </a:pPr>
            <a:r>
              <a:rPr lang="en-US" sz="1800" dirty="0" smtClean="0"/>
              <a:t>There is no input or output defined in C itself; functions have been written and incorporated into the standard library for input and output (</a:t>
            </a:r>
            <a:r>
              <a:rPr lang="en-US" sz="1800" dirty="0" err="1" smtClean="0"/>
              <a:t>stdio</a:t>
            </a:r>
            <a:r>
              <a:rPr lang="en-US" sz="1800" dirty="0" smtClean="0"/>
              <a:t>).</a:t>
            </a:r>
          </a:p>
          <a:p>
            <a:pPr lvl="0">
              <a:spcAft>
                <a:spcPts val="0"/>
              </a:spcAft>
              <a:buFont typeface="Arial" pitchFamily="34" charset="0"/>
              <a:buChar char="•"/>
            </a:pPr>
            <a:r>
              <a:rPr lang="en-US" sz="1800" dirty="0" smtClean="0"/>
              <a:t>Two basic types of I/O:</a:t>
            </a:r>
            <a:endParaRPr lang="en-US" sz="1800" dirty="0"/>
          </a:p>
          <a:p>
            <a:pPr lvl="1">
              <a:spcAft>
                <a:spcPts val="0"/>
              </a:spcAft>
              <a:buFont typeface="Arial" pitchFamily="34" charset="0"/>
              <a:buChar char="•"/>
            </a:pPr>
            <a:r>
              <a:rPr lang="en-US" sz="1800" dirty="0"/>
              <a:t>Character based (no format specifiers) – </a:t>
            </a:r>
            <a:r>
              <a:rPr lang="en-US" sz="1800" i="1" dirty="0"/>
              <a:t>character by character </a:t>
            </a:r>
            <a:r>
              <a:rPr lang="en-US" sz="1800" dirty="0"/>
              <a:t>I/O</a:t>
            </a:r>
          </a:p>
          <a:p>
            <a:pPr lvl="2">
              <a:spcAft>
                <a:spcPts val="0"/>
              </a:spcAft>
              <a:buFont typeface="Arial" pitchFamily="34" charset="0"/>
              <a:buChar char="•"/>
            </a:pPr>
            <a:r>
              <a:rPr lang="en-US" sz="1800" dirty="0" err="1"/>
              <a:t>i</a:t>
            </a:r>
            <a:r>
              <a:rPr lang="en-US" sz="1800" dirty="0" err="1" smtClean="0"/>
              <a:t>nt</a:t>
            </a:r>
            <a:r>
              <a:rPr lang="en-US" sz="1800" dirty="0" smtClean="0"/>
              <a:t> getchar</a:t>
            </a:r>
            <a:r>
              <a:rPr lang="en-US" sz="1800" dirty="0"/>
              <a:t>() - input</a:t>
            </a:r>
          </a:p>
          <a:p>
            <a:pPr lvl="2">
              <a:spcAft>
                <a:spcPts val="0"/>
              </a:spcAft>
              <a:buFont typeface="Arial" pitchFamily="34" charset="0"/>
              <a:buChar char="•"/>
            </a:pPr>
            <a:r>
              <a:rPr lang="en-US" sz="1800" dirty="0" err="1"/>
              <a:t>i</a:t>
            </a:r>
            <a:r>
              <a:rPr lang="en-US" sz="1800" dirty="0" err="1" smtClean="0"/>
              <a:t>nt</a:t>
            </a:r>
            <a:r>
              <a:rPr lang="en-US" sz="1800" dirty="0" smtClean="0"/>
              <a:t> </a:t>
            </a:r>
            <a:r>
              <a:rPr lang="en-US" sz="1800" dirty="0" err="1" smtClean="0"/>
              <a:t>putchar</a:t>
            </a:r>
            <a:r>
              <a:rPr lang="en-US" sz="1800" dirty="0" smtClean="0"/>
              <a:t>(c</a:t>
            </a:r>
            <a:r>
              <a:rPr lang="en-US" sz="1800" dirty="0"/>
              <a:t>) - output</a:t>
            </a:r>
          </a:p>
          <a:p>
            <a:pPr lvl="1">
              <a:spcAft>
                <a:spcPts val="0"/>
              </a:spcAft>
              <a:buFont typeface="Arial" pitchFamily="34" charset="0"/>
              <a:buChar char="•"/>
            </a:pPr>
            <a:r>
              <a:rPr lang="en-US" sz="1800" dirty="0"/>
              <a:t>Formatted  - </a:t>
            </a:r>
            <a:r>
              <a:rPr lang="en-US" sz="1800" dirty="0" smtClean="0"/>
              <a:t>zero or more characters, with a requirement to specify the format of the input or output (how the sequence of characters read or written is to be interpreted):</a:t>
            </a:r>
            <a:endParaRPr lang="en-US" sz="1800" dirty="0"/>
          </a:p>
          <a:p>
            <a:pPr lvl="2">
              <a:spcAft>
                <a:spcPts val="0"/>
              </a:spcAft>
              <a:buFont typeface="Arial" pitchFamily="34" charset="0"/>
              <a:buChar char="•"/>
            </a:pPr>
            <a:r>
              <a:rPr lang="en-US" sz="1800" dirty="0" err="1"/>
              <a:t>i</a:t>
            </a:r>
            <a:r>
              <a:rPr lang="en-US" sz="1800" dirty="0" err="1" smtClean="0"/>
              <a:t>nt</a:t>
            </a:r>
            <a:r>
              <a:rPr lang="en-US" sz="1800" dirty="0" smtClean="0"/>
              <a:t> </a:t>
            </a:r>
            <a:r>
              <a:rPr lang="en-US" sz="1800" dirty="0" err="1" smtClean="0"/>
              <a:t>scanf</a:t>
            </a:r>
            <a:r>
              <a:rPr lang="en-US" sz="1800" dirty="0" smtClean="0"/>
              <a:t>(parameters go </a:t>
            </a:r>
            <a:r>
              <a:rPr lang="en-US" sz="1800" dirty="0"/>
              <a:t>in here)  - input </a:t>
            </a:r>
            <a:r>
              <a:rPr lang="en-US" sz="1800" dirty="0" smtClean="0"/>
              <a:t>- white </a:t>
            </a:r>
            <a:r>
              <a:rPr lang="en-US" sz="1800" dirty="0"/>
              <a:t>space is important!!!</a:t>
            </a:r>
          </a:p>
          <a:p>
            <a:pPr lvl="2">
              <a:spcAft>
                <a:spcPts val="0"/>
              </a:spcAft>
              <a:buFont typeface="Arial" pitchFamily="34" charset="0"/>
              <a:buChar char="•"/>
            </a:pPr>
            <a:r>
              <a:rPr lang="en-US" sz="1800" dirty="0" err="1"/>
              <a:t>i</a:t>
            </a:r>
            <a:r>
              <a:rPr lang="en-US" sz="1800" dirty="0" err="1" smtClean="0"/>
              <a:t>nt</a:t>
            </a:r>
            <a:r>
              <a:rPr lang="en-US" sz="1800" dirty="0" smtClean="0"/>
              <a:t> printf(parameters </a:t>
            </a:r>
            <a:r>
              <a:rPr lang="en-US" sz="1800" dirty="0"/>
              <a:t>go in here) - output</a:t>
            </a:r>
          </a:p>
          <a:p>
            <a:pPr lvl="2">
              <a:spcAft>
                <a:spcPts val="0"/>
              </a:spcAft>
              <a:buFont typeface="Arial" pitchFamily="34" charset="0"/>
              <a:buChar char="•"/>
            </a:pPr>
            <a:r>
              <a:rPr lang="en-US" sz="1800" dirty="0" smtClean="0"/>
              <a:t>These functions use </a:t>
            </a:r>
            <a:r>
              <a:rPr lang="en-US" sz="1800" i="1" dirty="0" smtClean="0"/>
              <a:t>format strings </a:t>
            </a:r>
            <a:r>
              <a:rPr lang="en-US" sz="1800" dirty="0" smtClean="0"/>
              <a:t>to specify interpretation </a:t>
            </a:r>
            <a:r>
              <a:rPr lang="en-US" sz="1800" dirty="0"/>
              <a:t>(% before </a:t>
            </a:r>
            <a:r>
              <a:rPr lang="en-US" sz="1800" dirty="0" smtClean="0"/>
              <a:t>string)</a:t>
            </a:r>
          </a:p>
          <a:p>
            <a:pPr lvl="2">
              <a:spcAft>
                <a:spcPts val="0"/>
              </a:spcAft>
              <a:buFont typeface="Arial" pitchFamily="34" charset="0"/>
              <a:buChar char="•"/>
            </a:pPr>
            <a:r>
              <a:rPr lang="en-US" sz="1800" dirty="0" smtClean="0"/>
              <a:t>Two functions of a very few in C that can have a differing number of parameters each time they are called.</a:t>
            </a:r>
          </a:p>
          <a:p>
            <a:pPr lvl="0">
              <a:spcAft>
                <a:spcPts val="0"/>
              </a:spcAft>
              <a:buFont typeface="Arial" pitchFamily="34" charset="0"/>
              <a:buChar char="•"/>
            </a:pPr>
            <a:r>
              <a:rPr lang="en-US" sz="1800" dirty="0" smtClean="0"/>
              <a:t>Example:</a:t>
            </a:r>
          </a:p>
          <a:p>
            <a:pPr marL="108000" lvl="0" indent="0">
              <a:spcAft>
                <a:spcPts val="0"/>
              </a:spcAft>
              <a:buNone/>
            </a:pPr>
            <a:r>
              <a:rPr lang="en-US" sz="1800" b="1" dirty="0" smtClean="0">
                <a:latin typeface="DejaVu Sans Mono" pitchFamily="49"/>
              </a:rPr>
              <a:t>#include &lt;</a:t>
            </a:r>
            <a:r>
              <a:rPr lang="en-US" sz="1800" b="1" dirty="0" err="1" smtClean="0">
                <a:latin typeface="DejaVu Sans Mono" pitchFamily="49"/>
              </a:rPr>
              <a:t>stdio.h</a:t>
            </a:r>
            <a:r>
              <a:rPr lang="en-US" sz="1800" b="1" dirty="0" smtClean="0">
                <a:latin typeface="DejaVu Sans Mono" pitchFamily="49"/>
              </a:rPr>
              <a:t>&gt;</a:t>
            </a:r>
          </a:p>
          <a:p>
            <a:pPr marL="0" lvl="0" indent="0" hangingPunct="0">
              <a:spcAft>
                <a:spcPts val="0"/>
              </a:spcAft>
              <a:buNone/>
              <a:defRPr>
                <a:latin typeface="DejaVu Sans Mono" pitchFamily="49"/>
              </a:defRPr>
            </a:pPr>
            <a:r>
              <a:rPr lang="en-US" sz="1800" b="1" dirty="0" smtClean="0">
                <a:latin typeface="DejaVu Sans Mono" pitchFamily="49"/>
              </a:rPr>
              <a:t> </a:t>
            </a:r>
            <a:r>
              <a:rPr lang="en-US" sz="1800" b="1" dirty="0" err="1" smtClean="0">
                <a:latin typeface="DejaVu Sans Mono" pitchFamily="49"/>
              </a:rPr>
              <a:t>int</a:t>
            </a:r>
            <a:r>
              <a:rPr lang="en-US" sz="1800" b="1" dirty="0" smtClean="0">
                <a:latin typeface="DejaVu Sans Mono" pitchFamily="49"/>
              </a:rPr>
              <a:t> </a:t>
            </a:r>
            <a:r>
              <a:rPr lang="en-US" sz="1800" b="1" dirty="0">
                <a:latin typeface="DejaVu Sans Mono" pitchFamily="49"/>
              </a:rPr>
              <a:t>main()</a:t>
            </a:r>
          </a:p>
          <a:p>
            <a:pPr marL="0" lvl="0" indent="0" hangingPunct="0">
              <a:spcAft>
                <a:spcPts val="0"/>
              </a:spcAft>
              <a:buNone/>
              <a:defRPr>
                <a:latin typeface="DejaVu Sans Mono" pitchFamily="49"/>
              </a:defRPr>
            </a:pPr>
            <a:r>
              <a:rPr lang="en-US" sz="1800" b="1" dirty="0" smtClean="0">
                <a:latin typeface="DejaVu Sans Mono" pitchFamily="49"/>
              </a:rPr>
              <a:t> {     </a:t>
            </a:r>
            <a:r>
              <a:rPr lang="en-US" sz="1800" b="1" dirty="0">
                <a:latin typeface="DejaVu Sans Mono" pitchFamily="49"/>
              </a:rPr>
              <a:t>/* check1.c </a:t>
            </a:r>
            <a:r>
              <a:rPr lang="en-US" sz="1800" b="1" dirty="0" smtClean="0">
                <a:latin typeface="DejaVu Sans Mono" pitchFamily="49"/>
              </a:rPr>
              <a:t>– shows calls to </a:t>
            </a:r>
            <a:r>
              <a:rPr lang="en-US" sz="1800" b="1" dirty="0" err="1" smtClean="0">
                <a:latin typeface="DejaVu Sans Mono" pitchFamily="49"/>
              </a:rPr>
              <a:t>scanf</a:t>
            </a:r>
            <a:r>
              <a:rPr lang="en-US" sz="1800" b="1" dirty="0" smtClean="0">
                <a:latin typeface="DejaVu Sans Mono" pitchFamily="49"/>
              </a:rPr>
              <a:t>() and printf() */</a:t>
            </a:r>
            <a:endParaRPr lang="en-US" sz="1800" b="1" dirty="0">
              <a:latin typeface="DejaVu Sans Mono" pitchFamily="49"/>
            </a:endParaRPr>
          </a:p>
          <a:p>
            <a:pPr marL="0" lvl="0" indent="0" hangingPunct="0">
              <a:spcAft>
                <a:spcPts val="0"/>
              </a:spcAft>
              <a:buNone/>
              <a:defRPr>
                <a:latin typeface="DejaVu Sans Mono" pitchFamily="49"/>
              </a:defRPr>
            </a:pPr>
            <a:r>
              <a:rPr lang="en-US" sz="1800" b="1" dirty="0">
                <a:latin typeface="DejaVu Sans Mono" pitchFamily="49"/>
              </a:rPr>
              <a:t>      </a:t>
            </a:r>
            <a:r>
              <a:rPr lang="en-US" sz="1800" b="1" dirty="0" err="1">
                <a:latin typeface="DejaVu Sans Mono" pitchFamily="49"/>
              </a:rPr>
              <a:t>int</a:t>
            </a:r>
            <a:r>
              <a:rPr lang="en-US" sz="1800" b="1" dirty="0">
                <a:latin typeface="DejaVu Sans Mono" pitchFamily="49"/>
              </a:rPr>
              <a:t> x;</a:t>
            </a:r>
          </a:p>
          <a:p>
            <a:pPr marL="0" lvl="0" indent="0" hangingPunct="0">
              <a:spcAft>
                <a:spcPts val="0"/>
              </a:spcAft>
              <a:buNone/>
              <a:defRPr>
                <a:latin typeface="DejaVu Sans Mono" pitchFamily="49"/>
              </a:defRPr>
            </a:pPr>
            <a:r>
              <a:rPr lang="en-US" sz="1800" b="1" dirty="0">
                <a:latin typeface="DejaVu Sans Mono" pitchFamily="49"/>
              </a:rPr>
              <a:t>      </a:t>
            </a:r>
            <a:r>
              <a:rPr lang="en-US" sz="1800" b="1" dirty="0" err="1">
                <a:latin typeface="DejaVu Sans Mono" pitchFamily="49"/>
              </a:rPr>
              <a:t>scanf</a:t>
            </a:r>
            <a:r>
              <a:rPr lang="en-US" sz="1800" b="1" dirty="0">
                <a:latin typeface="DejaVu Sans Mono" pitchFamily="49"/>
              </a:rPr>
              <a:t>(“%d\n”, &amp;x</a:t>
            </a:r>
            <a:r>
              <a:rPr lang="en-US" sz="1800" b="1" dirty="0" smtClean="0">
                <a:latin typeface="DejaVu Sans Mono" pitchFamily="49"/>
              </a:rPr>
              <a:t>); /* Notice address operator &amp; */</a:t>
            </a:r>
            <a:endParaRPr lang="en-US" sz="1800" b="1" dirty="0">
              <a:latin typeface="DejaVu Sans Mono" pitchFamily="49"/>
            </a:endParaRPr>
          </a:p>
          <a:p>
            <a:pPr marL="0" lvl="0" indent="0" hangingPunct="0">
              <a:spcAft>
                <a:spcPts val="0"/>
              </a:spcAft>
              <a:buNone/>
              <a:defRPr>
                <a:latin typeface="DejaVu Sans Mono" pitchFamily="49"/>
              </a:defRPr>
            </a:pPr>
            <a:r>
              <a:rPr lang="en-US" sz="1800" b="1" dirty="0">
                <a:latin typeface="DejaVu Sans Mono" pitchFamily="49"/>
              </a:rPr>
              <a:t>      printf(“x=%d\n</a:t>
            </a:r>
            <a:r>
              <a:rPr lang="en-US" sz="1800" b="1" dirty="0" smtClean="0">
                <a:latin typeface="DejaVu Sans Mono" pitchFamily="49"/>
              </a:rPr>
              <a:t>”, x</a:t>
            </a:r>
            <a:r>
              <a:rPr lang="en-US" sz="1800" b="1" dirty="0">
                <a:latin typeface="DejaVu Sans Mono" pitchFamily="49"/>
              </a:rPr>
              <a:t>);</a:t>
            </a:r>
          </a:p>
          <a:p>
            <a:pPr marL="0" lvl="0" indent="0" hangingPunct="0">
              <a:spcAft>
                <a:spcPts val="0"/>
              </a:spcAft>
              <a:buNone/>
              <a:defRPr>
                <a:latin typeface="DejaVu Sans Mono" pitchFamily="49"/>
              </a:defRPr>
            </a:pPr>
            <a:r>
              <a:rPr lang="en-US" sz="2000" b="1" dirty="0" smtClean="0">
                <a:latin typeface="DejaVu Sans Mono" pitchFamily="49"/>
              </a:rPr>
              <a:t> }</a:t>
            </a:r>
            <a:endParaRPr lang="en-US" sz="2000" b="1" dirty="0">
              <a:latin typeface="DejaVu Sans Mono" pitchFamily="49"/>
            </a:endParaRPr>
          </a:p>
          <a:p>
            <a:pPr marL="540000" lvl="1" indent="0">
              <a:spcAft>
                <a:spcPts val="0"/>
              </a:spcAft>
              <a:buNone/>
            </a:pPr>
            <a:endParaRPr lang="en-US" sz="1800" dirty="0"/>
          </a:p>
        </p:txBody>
      </p:sp>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spcAft>
                <a:spcPts val="0"/>
              </a:spcAft>
              <a:buNone/>
            </a:pPr>
            <a:r>
              <a:rPr lang="en-US" dirty="0"/>
              <a:t>Basic I/O</a:t>
            </a:r>
          </a:p>
        </p:txBody>
      </p:sp>
    </p:spTree>
    <p:extLst>
      <p:ext uri="{BB962C8B-B14F-4D97-AF65-F5344CB8AC3E}">
        <p14:creationId xmlns:p14="http://schemas.microsoft.com/office/powerpoint/2010/main" val="816790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Vertical Text Placeholder 4"/>
          <p:cNvSpPr>
            <a:spLocks noGrp="1"/>
          </p:cNvSpPr>
          <p:nvPr>
            <p:ph idx="1"/>
          </p:nvPr>
        </p:nvSpPr>
        <p:spPr>
          <a:xfrm>
            <a:off x="468312" y="1341437"/>
            <a:ext cx="9072563" cy="5020663"/>
          </a:xfrm>
        </p:spPr>
        <p:txBody>
          <a:bodyPr>
            <a:normAutofit/>
          </a:bodyPr>
          <a:lstStyle/>
          <a:p>
            <a:r>
              <a:rPr lang="en-US" sz="2000" dirty="0" smtClean="0"/>
              <a:t>These functions can be used to input and output one character at a time.</a:t>
            </a:r>
          </a:p>
          <a:p>
            <a:r>
              <a:rPr lang="en-US" sz="2000" dirty="0"/>
              <a:t>D</a:t>
            </a:r>
            <a:r>
              <a:rPr lang="en-US" sz="2000" dirty="0" smtClean="0"/>
              <a:t>eclarations (interfaces):</a:t>
            </a:r>
          </a:p>
          <a:p>
            <a:pPr lvl="1"/>
            <a:r>
              <a:rPr lang="en-US" sz="2000" dirty="0" err="1"/>
              <a:t>i</a:t>
            </a:r>
            <a:r>
              <a:rPr lang="en-US" sz="2000" dirty="0" err="1" smtClean="0"/>
              <a:t>nt</a:t>
            </a:r>
            <a:r>
              <a:rPr lang="en-US" sz="2000" dirty="0" smtClean="0"/>
              <a:t> </a:t>
            </a:r>
            <a:r>
              <a:rPr lang="en-US" sz="2000" dirty="0" err="1" smtClean="0"/>
              <a:t>getchar</a:t>
            </a:r>
            <a:r>
              <a:rPr lang="en-US" sz="2000" dirty="0" smtClean="0"/>
              <a:t>(void);</a:t>
            </a:r>
          </a:p>
          <a:p>
            <a:pPr lvl="1"/>
            <a:r>
              <a:rPr lang="en-US" sz="2000" dirty="0" err="1" smtClean="0"/>
              <a:t>int</a:t>
            </a:r>
            <a:r>
              <a:rPr lang="en-US" sz="2000" dirty="0" smtClean="0"/>
              <a:t> </a:t>
            </a:r>
            <a:r>
              <a:rPr lang="en-US" sz="2000" dirty="0" err="1" smtClean="0"/>
              <a:t>putchar</a:t>
            </a:r>
            <a:r>
              <a:rPr lang="en-US" sz="2000" dirty="0" smtClean="0"/>
              <a:t>(</a:t>
            </a:r>
            <a:r>
              <a:rPr lang="en-US" sz="2000" dirty="0" err="1" smtClean="0"/>
              <a:t>int</a:t>
            </a:r>
            <a:r>
              <a:rPr lang="en-US" sz="2000" dirty="0" smtClean="0"/>
              <a:t>);	/* the </a:t>
            </a:r>
            <a:r>
              <a:rPr lang="en-US" sz="2000" dirty="0" err="1" smtClean="0"/>
              <a:t>int</a:t>
            </a:r>
            <a:r>
              <a:rPr lang="en-US" sz="2000" dirty="0" smtClean="0"/>
              <a:t> value returned can be ignored */</a:t>
            </a:r>
          </a:p>
          <a:p>
            <a:r>
              <a:rPr lang="en-US" sz="2000" dirty="0" smtClean="0"/>
              <a:t>Notice that both of these functions use the </a:t>
            </a:r>
            <a:r>
              <a:rPr lang="en-US" sz="2000" b="1" dirty="0" smtClean="0"/>
              <a:t>integer</a:t>
            </a:r>
            <a:r>
              <a:rPr lang="en-US" sz="2000" dirty="0" smtClean="0"/>
              <a:t> values which correspond to a given ASCII character. The </a:t>
            </a:r>
            <a:r>
              <a:rPr lang="en-US" sz="2000" b="1" dirty="0" smtClean="0"/>
              <a:t>integer must be cast </a:t>
            </a:r>
            <a:r>
              <a:rPr lang="en-US" sz="2000" dirty="0" smtClean="0"/>
              <a:t>before being assigned to a char variable, </a:t>
            </a:r>
            <a:r>
              <a:rPr lang="en-US" sz="2000" b="1" dirty="0" smtClean="0"/>
              <a:t>or must be printed </a:t>
            </a:r>
            <a:r>
              <a:rPr lang="en-US" sz="2000" b="1" dirty="0"/>
              <a:t>with a %c format</a:t>
            </a:r>
            <a:r>
              <a:rPr lang="en-US" sz="2000" dirty="0"/>
              <a:t> </a:t>
            </a:r>
            <a:r>
              <a:rPr lang="en-US" sz="2000" dirty="0" smtClean="0"/>
              <a:t>code to be output as a char.</a:t>
            </a:r>
          </a:p>
          <a:p>
            <a:r>
              <a:rPr lang="en-US" sz="2000" dirty="0" smtClean="0"/>
              <a:t>An integer is returned, rather than a char, </a:t>
            </a:r>
            <a:r>
              <a:rPr lang="en-US" sz="2000" b="1" dirty="0" smtClean="0">
                <a:solidFill>
                  <a:srgbClr val="0070C0"/>
                </a:solidFill>
              </a:rPr>
              <a:t>because certain text file control values (EOF, or end of file, for example) do not have one byte ASCII encodings.</a:t>
            </a:r>
          </a:p>
          <a:p>
            <a:pPr marL="0" indent="0">
              <a:buNone/>
            </a:pPr>
            <a:endParaRPr lang="en-US" sz="2000" dirty="0">
              <a:solidFill>
                <a:srgbClr val="00B050"/>
              </a:solidFill>
            </a:endParaRPr>
          </a:p>
        </p:txBody>
      </p:sp>
      <p:sp>
        <p:nvSpPr>
          <p:cNvPr id="4" name="Title 3"/>
          <p:cNvSpPr>
            <a:spLocks noGrp="1"/>
          </p:cNvSpPr>
          <p:nvPr>
            <p:ph type="title"/>
          </p:nvPr>
        </p:nvSpPr>
        <p:spPr/>
        <p:txBody>
          <a:bodyPr/>
          <a:lstStyle/>
          <a:p>
            <a:r>
              <a:rPr lang="en-US" dirty="0" err="1"/>
              <a:t>g</a:t>
            </a:r>
            <a:r>
              <a:rPr lang="en-US" dirty="0" err="1" smtClean="0"/>
              <a:t>etchar</a:t>
            </a:r>
            <a:r>
              <a:rPr lang="en-US" dirty="0" smtClean="0"/>
              <a:t>() and </a:t>
            </a:r>
            <a:r>
              <a:rPr lang="en-US" dirty="0" err="1" smtClean="0"/>
              <a:t>putchar</a:t>
            </a:r>
            <a:r>
              <a:rPr lang="en-US" dirty="0" smtClean="0"/>
              <a:t>()</a:t>
            </a:r>
            <a:endParaRPr lang="en-US" dirty="0"/>
          </a:p>
        </p:txBody>
      </p:sp>
    </p:spTree>
    <p:extLst>
      <p:ext uri="{BB962C8B-B14F-4D97-AF65-F5344CB8AC3E}">
        <p14:creationId xmlns:p14="http://schemas.microsoft.com/office/powerpoint/2010/main" val="20877005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Vertical Text Placeholder 4"/>
          <p:cNvSpPr>
            <a:spLocks noGrp="1"/>
          </p:cNvSpPr>
          <p:nvPr>
            <p:ph idx="1"/>
          </p:nvPr>
        </p:nvSpPr>
        <p:spPr>
          <a:xfrm>
            <a:off x="544512" y="1265237"/>
            <a:ext cx="9032082" cy="5356689"/>
          </a:xfrm>
        </p:spPr>
        <p:txBody>
          <a:bodyPr>
            <a:normAutofit fontScale="92500"/>
          </a:bodyPr>
          <a:lstStyle/>
          <a:p>
            <a:pPr marL="119048" indent="0">
              <a:buNone/>
            </a:pPr>
            <a:r>
              <a:rPr lang="en-US" sz="1900" b="1" dirty="0" smtClean="0"/>
              <a:t>/* assume #include &lt;</a:t>
            </a:r>
            <a:r>
              <a:rPr lang="en-US" sz="1900" b="1" dirty="0" err="1" smtClean="0"/>
              <a:t>stdio.h</a:t>
            </a:r>
            <a:r>
              <a:rPr lang="en-US" sz="1900" b="1" dirty="0" smtClean="0"/>
              <a:t>&gt; */</a:t>
            </a:r>
          </a:p>
          <a:p>
            <a:pPr marL="119048" indent="0">
              <a:buNone/>
            </a:pPr>
            <a:r>
              <a:rPr lang="en-US" sz="1900" b="1" dirty="0" smtClean="0"/>
              <a:t>…</a:t>
            </a:r>
          </a:p>
          <a:p>
            <a:pPr marL="119048" indent="0">
              <a:buNone/>
            </a:pPr>
            <a:r>
              <a:rPr lang="en-US" sz="1900" b="1" dirty="0" err="1" smtClean="0"/>
              <a:t>int</a:t>
            </a:r>
            <a:r>
              <a:rPr lang="en-US" sz="1900" b="1" dirty="0" smtClean="0"/>
              <a:t> code;</a:t>
            </a:r>
          </a:p>
          <a:p>
            <a:pPr marL="119048" indent="0">
              <a:buNone/>
            </a:pPr>
            <a:r>
              <a:rPr lang="en-US" sz="1900" b="1" dirty="0" smtClean="0"/>
              <a:t>…</a:t>
            </a:r>
          </a:p>
          <a:p>
            <a:pPr marL="119048" indent="0">
              <a:buNone/>
            </a:pPr>
            <a:r>
              <a:rPr lang="en-US" sz="1900" b="1" dirty="0" smtClean="0"/>
              <a:t>printf(“Please enter the appropriate single letter code, followed by enter: \n”);</a:t>
            </a:r>
          </a:p>
          <a:p>
            <a:pPr marL="119048" indent="0">
              <a:buNone/>
            </a:pPr>
            <a:r>
              <a:rPr lang="en-US" sz="1900" b="1" dirty="0" smtClean="0"/>
              <a:t>code = getchar();</a:t>
            </a:r>
          </a:p>
          <a:p>
            <a:pPr marL="119048" indent="0">
              <a:buNone/>
            </a:pPr>
            <a:r>
              <a:rPr lang="en-US" sz="1900" b="1" dirty="0" smtClean="0"/>
              <a:t>printf(“The code entered was: %c </a:t>
            </a:r>
            <a:r>
              <a:rPr lang="en-US" sz="1900" b="1" dirty="0"/>
              <a:t>\n</a:t>
            </a:r>
            <a:r>
              <a:rPr lang="en-US" sz="1900" b="1" dirty="0" smtClean="0"/>
              <a:t>”, </a:t>
            </a:r>
            <a:r>
              <a:rPr lang="en-US" sz="1900" b="1" dirty="0"/>
              <a:t>code</a:t>
            </a:r>
            <a:r>
              <a:rPr lang="en-US" sz="1900" b="1" dirty="0" smtClean="0"/>
              <a:t>); /* outputs </a:t>
            </a:r>
            <a:r>
              <a:rPr lang="en-US" sz="1900" b="1" dirty="0" err="1" smtClean="0"/>
              <a:t>int</a:t>
            </a:r>
            <a:r>
              <a:rPr lang="en-US" sz="1900" b="1" dirty="0" smtClean="0"/>
              <a:t> as a char */</a:t>
            </a:r>
          </a:p>
          <a:p>
            <a:pPr marL="119048" indent="0">
              <a:buNone/>
            </a:pPr>
            <a:r>
              <a:rPr lang="en-US" sz="1900" dirty="0" smtClean="0"/>
              <a:t>------------------------------------------------------------------</a:t>
            </a:r>
            <a:endParaRPr lang="en-US" sz="1900" dirty="0"/>
          </a:p>
          <a:p>
            <a:pPr marL="119048" indent="0">
              <a:buNone/>
            </a:pPr>
            <a:r>
              <a:rPr lang="en-US" sz="1900" dirty="0" smtClean="0"/>
              <a:t>/* another way to do it – again, </a:t>
            </a:r>
            <a:r>
              <a:rPr lang="en-US" sz="1900" dirty="0"/>
              <a:t>assume #include &lt;</a:t>
            </a:r>
            <a:r>
              <a:rPr lang="en-US" sz="1900" dirty="0" err="1"/>
              <a:t>stdio.h</a:t>
            </a:r>
            <a:r>
              <a:rPr lang="en-US" sz="1900" dirty="0"/>
              <a:t>&gt; */</a:t>
            </a:r>
          </a:p>
          <a:p>
            <a:pPr marL="119048" indent="0">
              <a:buNone/>
            </a:pPr>
            <a:r>
              <a:rPr lang="en-US" sz="1900" dirty="0" smtClean="0"/>
              <a:t>…</a:t>
            </a:r>
            <a:endParaRPr lang="en-US" sz="1900" dirty="0"/>
          </a:p>
          <a:p>
            <a:pPr marL="119048" indent="0">
              <a:buNone/>
            </a:pPr>
            <a:r>
              <a:rPr lang="en-US" sz="1900" b="1" dirty="0" smtClean="0"/>
              <a:t>char </a:t>
            </a:r>
            <a:r>
              <a:rPr lang="en-US" sz="1900" b="1" dirty="0"/>
              <a:t>code;</a:t>
            </a:r>
          </a:p>
          <a:p>
            <a:pPr marL="119048" indent="0">
              <a:buNone/>
            </a:pPr>
            <a:r>
              <a:rPr lang="en-US" sz="1900" b="1" dirty="0" smtClean="0"/>
              <a:t>…</a:t>
            </a:r>
            <a:endParaRPr lang="en-US" sz="1900" b="1" dirty="0"/>
          </a:p>
          <a:p>
            <a:pPr marL="119048" indent="0">
              <a:buNone/>
            </a:pPr>
            <a:r>
              <a:rPr lang="en-US" sz="1900" b="1" dirty="0" smtClean="0"/>
              <a:t>printf</a:t>
            </a:r>
            <a:r>
              <a:rPr lang="en-US" sz="1900" b="1" dirty="0"/>
              <a:t>(“Please enter the appropriate single letter code, followed by enter: \n”);</a:t>
            </a:r>
          </a:p>
          <a:p>
            <a:pPr marL="119048" indent="0">
              <a:buNone/>
            </a:pPr>
            <a:r>
              <a:rPr lang="en-US" sz="1900" b="1" dirty="0" smtClean="0"/>
              <a:t>code </a:t>
            </a:r>
            <a:r>
              <a:rPr lang="en-US" sz="1900" b="1" dirty="0"/>
              <a:t>= </a:t>
            </a:r>
            <a:r>
              <a:rPr lang="en-US" sz="1900" b="1" dirty="0" smtClean="0"/>
              <a:t>(char) getchar();    /* cast </a:t>
            </a:r>
            <a:r>
              <a:rPr lang="en-US" sz="1900" b="1" dirty="0" err="1" smtClean="0"/>
              <a:t>int</a:t>
            </a:r>
            <a:r>
              <a:rPr lang="en-US" sz="1900" b="1" dirty="0" smtClean="0"/>
              <a:t> value read from input to char */</a:t>
            </a:r>
            <a:endParaRPr lang="en-US" sz="1900" b="1" dirty="0"/>
          </a:p>
          <a:p>
            <a:pPr marL="119048" indent="0">
              <a:buNone/>
            </a:pPr>
            <a:r>
              <a:rPr lang="en-US" sz="1900" b="1" dirty="0" smtClean="0"/>
              <a:t>printf</a:t>
            </a:r>
            <a:r>
              <a:rPr lang="en-US" sz="1900" b="1" dirty="0"/>
              <a:t>(“The code entered was: %c \n”, code</a:t>
            </a:r>
            <a:r>
              <a:rPr lang="en-US" sz="1900" b="1" dirty="0" smtClean="0"/>
              <a:t>);</a:t>
            </a:r>
          </a:p>
          <a:p>
            <a:pPr marL="119048" indent="0">
              <a:buNone/>
            </a:pPr>
            <a:endParaRPr lang="en-US" sz="1900" dirty="0" smtClean="0"/>
          </a:p>
          <a:p>
            <a:pPr marL="119048" indent="0">
              <a:buNone/>
            </a:pPr>
            <a:endParaRPr lang="en-US" sz="2000" dirty="0"/>
          </a:p>
          <a:p>
            <a:endParaRPr lang="en-US" dirty="0" smtClean="0"/>
          </a:p>
        </p:txBody>
      </p:sp>
      <p:sp>
        <p:nvSpPr>
          <p:cNvPr id="4" name="Title 3"/>
          <p:cNvSpPr>
            <a:spLocks noGrp="1"/>
          </p:cNvSpPr>
          <p:nvPr>
            <p:ph type="title"/>
          </p:nvPr>
        </p:nvSpPr>
        <p:spPr/>
        <p:txBody>
          <a:bodyPr>
            <a:normAutofit/>
          </a:bodyPr>
          <a:lstStyle/>
          <a:p>
            <a:r>
              <a:rPr lang="en-US" sz="4000" dirty="0" smtClean="0"/>
              <a:t>Example with getchar()</a:t>
            </a:r>
            <a:endParaRPr lang="en-US" sz="4000" dirty="0"/>
          </a:p>
        </p:txBody>
      </p:sp>
    </p:spTree>
    <p:extLst>
      <p:ext uri="{BB962C8B-B14F-4D97-AF65-F5344CB8AC3E}">
        <p14:creationId xmlns:p14="http://schemas.microsoft.com/office/powerpoint/2010/main" val="1862971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noGrp="1"/>
          </p:cNvSpPr>
          <p:nvPr>
            <p:ph idx="1"/>
          </p:nvPr>
        </p:nvSpPr>
        <p:spPr>
          <a:xfrm>
            <a:off x="544512" y="1265237"/>
            <a:ext cx="9032082" cy="5356689"/>
          </a:xfrm>
        </p:spPr>
        <p:txBody>
          <a:bodyPr>
            <a:normAutofit/>
          </a:bodyPr>
          <a:lstStyle>
            <a:defPPr marL="473760" marR="0" lvl="0" indent="-365760">
              <a:spcBef>
                <a:spcPts val="0"/>
              </a:spcBef>
              <a:spcAft>
                <a:spcPts val="1414"/>
              </a:spcAft>
              <a:buSzPct val="100000"/>
              <a:buNone/>
              <a:defRPr lang="en-US" sz="3200" b="0" i="0" u="none" strike="noStrike" kern="1200">
                <a:ln>
                  <a:noFill/>
                </a:ln>
                <a:latin typeface="Arimo" pitchFamily="18"/>
                <a:ea typeface="DejaVu Sans" pitchFamily="2"/>
                <a:cs typeface="Lohit Hindi" pitchFamily="2"/>
              </a:defRPr>
            </a:defPPr>
            <a:lvl1pPr marL="473760" marR="0" lvl="0" indent="-365760">
              <a:spcBef>
                <a:spcPts val="0"/>
              </a:spcBef>
              <a:spcAft>
                <a:spcPts val="1414"/>
              </a:spcAft>
              <a:buSzPct val="100000"/>
              <a:buAutoNum type="arabicParenR"/>
              <a:defRPr lang="en-US" sz="3200" b="0" i="0" u="none" strike="noStrike" kern="1200">
                <a:ln>
                  <a:noFill/>
                </a:ln>
                <a:latin typeface="Arimo" pitchFamily="18"/>
                <a:ea typeface="DejaVu Sans" pitchFamily="2"/>
                <a:cs typeface="Lohit Hindi" pitchFamily="2"/>
              </a:defRPr>
            </a:lvl1pPr>
            <a:lvl2pPr marL="905760" marR="0" lvl="1" indent="-365760">
              <a:spcBef>
                <a:spcPts val="0"/>
              </a:spcBef>
              <a:spcAft>
                <a:spcPts val="1134"/>
              </a:spcAft>
              <a:buSzPct val="100000"/>
              <a:buAutoNum type="arabicParenR"/>
              <a:defRPr lang="en-US" sz="2800" b="0" i="0" u="none" strike="noStrike" kern="1200">
                <a:ln>
                  <a:noFill/>
                </a:ln>
                <a:latin typeface="Arimo" pitchFamily="18"/>
                <a:ea typeface="DejaVu Sans" pitchFamily="2"/>
                <a:cs typeface="Lohit Hindi" pitchFamily="2"/>
              </a:defRPr>
            </a:lvl2pPr>
            <a:lvl3pPr marL="1373759" marR="0" lvl="2" indent="-365760">
              <a:spcBef>
                <a:spcPts val="0"/>
              </a:spcBef>
              <a:spcAft>
                <a:spcPts val="850"/>
              </a:spcAft>
              <a:buSzPct val="100000"/>
              <a:buAutoNum type="arabicParenR"/>
              <a:defRPr lang="en-US" sz="2400" b="0" i="0" u="none" strike="noStrike" kern="1200">
                <a:ln>
                  <a:noFill/>
                </a:ln>
                <a:latin typeface="Arimo" pitchFamily="18"/>
                <a:ea typeface="DejaVu Sans" pitchFamily="2"/>
                <a:cs typeface="Lohit Hindi" pitchFamily="2"/>
              </a:defRPr>
            </a:lvl3pPr>
            <a:lvl4pPr marL="1877760" marR="0" lvl="3" indent="-365760">
              <a:spcBef>
                <a:spcPts val="0"/>
              </a:spcBef>
              <a:spcAft>
                <a:spcPts val="567"/>
              </a:spcAft>
              <a:buSzPct val="100000"/>
              <a:buAutoNum type="arabicParenR"/>
              <a:defRPr lang="en-US" sz="2000" b="0" i="0" u="none" strike="noStrike" kern="1200">
                <a:ln>
                  <a:noFill/>
                </a:ln>
                <a:latin typeface="Arimo" pitchFamily="18"/>
                <a:ea typeface="DejaVu Sans" pitchFamily="2"/>
                <a:cs typeface="Lohit Hindi" pitchFamily="2"/>
              </a:defRPr>
            </a:lvl4pPr>
            <a:lvl5pPr marL="2309760" marR="0" lvl="4"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5pPr>
            <a:lvl6pPr marL="2741760" marR="0" lvl="5"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6pPr>
            <a:lvl7pPr marL="3173760" marR="0" lvl="6"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7pPr>
            <a:lvl8pPr marL="3605760" marR="0" lvl="7"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8pPr>
            <a:lvl9pPr marL="4037759" marR="0" lvl="8"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9pPr>
          </a:lstStyle>
          <a:p>
            <a:pPr marL="565200" lvl="0" indent="-457200">
              <a:spcAft>
                <a:spcPts val="0"/>
              </a:spcAft>
              <a:buFont typeface="Arial" pitchFamily="34" charset="0"/>
              <a:buChar char="•"/>
            </a:pPr>
            <a:r>
              <a:rPr lang="en-US" sz="2800" dirty="0"/>
              <a:t>Both format I/O</a:t>
            </a:r>
          </a:p>
          <a:p>
            <a:pPr marL="565200" lvl="0" indent="-457200">
              <a:spcAft>
                <a:spcPts val="0"/>
              </a:spcAft>
              <a:buFont typeface="Arial" pitchFamily="34" charset="0"/>
              <a:buChar char="•"/>
            </a:pPr>
            <a:r>
              <a:rPr lang="en-US" sz="2800" dirty="0"/>
              <a:t>Both manipulate “standard I/O” </a:t>
            </a:r>
            <a:r>
              <a:rPr lang="en-US" sz="2800" dirty="0" smtClean="0"/>
              <a:t>location – the keyboard for input, and the terminal display for output (although we can use something called redirection on the command line to change this – more below)</a:t>
            </a:r>
            <a:endParaRPr lang="en-US" sz="2800" dirty="0"/>
          </a:p>
          <a:p>
            <a:pPr marL="565200" lvl="0" indent="-457200">
              <a:spcAft>
                <a:spcPts val="0"/>
              </a:spcAft>
              <a:buFont typeface="Arial" pitchFamily="34" charset="0"/>
              <a:buChar char="•"/>
            </a:pPr>
            <a:r>
              <a:rPr lang="en-US" sz="2800" dirty="0" err="1" smtClean="0"/>
              <a:t>printf</a:t>
            </a:r>
            <a:r>
              <a:rPr lang="en-US" sz="2800" dirty="0" smtClean="0"/>
              <a:t>  - output</a:t>
            </a:r>
            <a:endParaRPr lang="en-US" sz="2800" dirty="0"/>
          </a:p>
          <a:p>
            <a:pPr marL="997200" lvl="1" indent="-457200" rtl="0" hangingPunct="0">
              <a:spcAft>
                <a:spcPts val="0"/>
              </a:spcAft>
              <a:buFont typeface="Arial" pitchFamily="34" charset="0"/>
              <a:buChar char="•"/>
            </a:pPr>
            <a:r>
              <a:rPr lang="en-US" sz="2400" dirty="0"/>
              <a:t>Converts values to </a:t>
            </a:r>
            <a:r>
              <a:rPr lang="en-US" sz="2400" dirty="0" smtClean="0"/>
              <a:t>a character form, </a:t>
            </a:r>
            <a:r>
              <a:rPr lang="en-US" sz="2400" dirty="0"/>
              <a:t>according to the format </a:t>
            </a:r>
            <a:r>
              <a:rPr lang="en-US" sz="2400" dirty="0" smtClean="0"/>
              <a:t>string, and prints them to “standard out” (</a:t>
            </a:r>
            <a:r>
              <a:rPr lang="en-US" sz="2400" dirty="0" err="1" smtClean="0"/>
              <a:t>stdout</a:t>
            </a:r>
            <a:r>
              <a:rPr lang="en-US" sz="2400" dirty="0" smtClean="0"/>
              <a:t>)</a:t>
            </a:r>
            <a:endParaRPr lang="en-US" sz="2400" dirty="0"/>
          </a:p>
          <a:p>
            <a:pPr marL="565200" lvl="0" indent="-457200">
              <a:spcAft>
                <a:spcPts val="0"/>
              </a:spcAft>
              <a:buFont typeface="Arial" pitchFamily="34" charset="0"/>
              <a:buChar char="•"/>
            </a:pPr>
            <a:r>
              <a:rPr lang="en-US" sz="2800" dirty="0" err="1" smtClean="0"/>
              <a:t>scanf</a:t>
            </a:r>
            <a:r>
              <a:rPr lang="en-US" sz="2800" dirty="0" smtClean="0"/>
              <a:t> - input</a:t>
            </a:r>
            <a:endParaRPr lang="en-US" sz="2800" dirty="0"/>
          </a:p>
          <a:p>
            <a:pPr marL="997200" lvl="1" indent="-457200" rtl="0" hangingPunct="0">
              <a:spcAft>
                <a:spcPts val="0"/>
              </a:spcAft>
              <a:buFont typeface="Arial" pitchFamily="34" charset="0"/>
              <a:buChar char="•"/>
            </a:pPr>
            <a:r>
              <a:rPr lang="en-US" sz="2400" dirty="0"/>
              <a:t>Converts </a:t>
            </a:r>
            <a:r>
              <a:rPr lang="en-US" sz="2400" dirty="0" smtClean="0"/>
              <a:t>characters from “standard in” (</a:t>
            </a:r>
            <a:r>
              <a:rPr lang="en-US" sz="2400" dirty="0" err="1" smtClean="0"/>
              <a:t>stdin</a:t>
            </a:r>
            <a:r>
              <a:rPr lang="en-US" sz="2400" dirty="0" smtClean="0"/>
              <a:t>), according </a:t>
            </a:r>
            <a:r>
              <a:rPr lang="en-US" sz="2400" dirty="0"/>
              <a:t>to the format string, and followed by </a:t>
            </a:r>
            <a:r>
              <a:rPr lang="en-US" sz="2400" b="1" dirty="0"/>
              <a:t>pointer</a:t>
            </a:r>
            <a:r>
              <a:rPr lang="en-US" sz="2400" dirty="0"/>
              <a:t> </a:t>
            </a:r>
            <a:r>
              <a:rPr lang="en-US" sz="2400" dirty="0" smtClean="0"/>
              <a:t>arguments (i.e., addresses), indicating </a:t>
            </a:r>
            <a:r>
              <a:rPr lang="en-US" sz="2400" dirty="0"/>
              <a:t>where the resulting values are </a:t>
            </a:r>
            <a:r>
              <a:rPr lang="en-US" sz="2400" dirty="0" smtClean="0"/>
              <a:t>to be stored</a:t>
            </a:r>
            <a:endParaRPr lang="en-US" sz="2400" dirty="0"/>
          </a:p>
        </p:txBody>
      </p:sp>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spcAft>
                <a:spcPts val="0"/>
              </a:spcAft>
              <a:buNone/>
            </a:pPr>
            <a:r>
              <a:rPr lang="en-US" dirty="0" smtClean="0"/>
              <a:t>Formatted I/O: </a:t>
            </a:r>
            <a:r>
              <a:rPr lang="en-US" dirty="0" err="1" smtClean="0"/>
              <a:t>printf</a:t>
            </a:r>
            <a:r>
              <a:rPr lang="en-US" dirty="0" smtClean="0"/>
              <a:t> </a:t>
            </a:r>
            <a:r>
              <a:rPr lang="en-US" dirty="0"/>
              <a:t>vs </a:t>
            </a:r>
            <a:r>
              <a:rPr lang="en-US" dirty="0" err="1"/>
              <a:t>scanf</a:t>
            </a:r>
            <a:endParaRPr lang="en-US" dirty="0"/>
          </a:p>
        </p:txBody>
      </p:sp>
    </p:spTree>
    <p:extLst>
      <p:ext uri="{BB962C8B-B14F-4D97-AF65-F5344CB8AC3E}">
        <p14:creationId xmlns:p14="http://schemas.microsoft.com/office/powerpoint/2010/main" val="450106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8312" y="1417637"/>
            <a:ext cx="9108282" cy="5432889"/>
          </a:xfrm>
        </p:spPr>
        <p:txBody>
          <a:bodyPr>
            <a:normAutofit lnSpcReduction="10000"/>
          </a:bodyPr>
          <a:lstStyle/>
          <a:p>
            <a:r>
              <a:rPr lang="en-US" dirty="0" smtClean="0"/>
              <a:t>Input: </a:t>
            </a:r>
          </a:p>
          <a:p>
            <a:pPr lvl="1"/>
            <a:r>
              <a:rPr lang="en-US" sz="1800" dirty="0" err="1" smtClean="0">
                <a:solidFill>
                  <a:srgbClr val="00B050"/>
                </a:solidFill>
              </a:rPr>
              <a:t>scanf</a:t>
            </a:r>
            <a:r>
              <a:rPr lang="en-US" sz="1800" dirty="0" smtClean="0">
                <a:solidFill>
                  <a:srgbClr val="00B050"/>
                </a:solidFill>
              </a:rPr>
              <a:t>(“format specification string”, &amp;param1, &amp;param2, &amp;param3, …);</a:t>
            </a:r>
          </a:p>
          <a:p>
            <a:pPr lvl="1"/>
            <a:r>
              <a:rPr lang="en-US" sz="1800" dirty="0" smtClean="0"/>
              <a:t>A format specification string is a string literal defining the format from which input should be read</a:t>
            </a:r>
          </a:p>
          <a:p>
            <a:pPr lvl="1"/>
            <a:r>
              <a:rPr lang="en-US" sz="1800" dirty="0" err="1"/>
              <a:t>s</a:t>
            </a:r>
            <a:r>
              <a:rPr lang="en-US" sz="1800" dirty="0" err="1" smtClean="0"/>
              <a:t>canf</a:t>
            </a:r>
            <a:r>
              <a:rPr lang="en-US" sz="1800" dirty="0" smtClean="0"/>
              <a:t> can have an indeterminate number of parameters. The 2</a:t>
            </a:r>
            <a:r>
              <a:rPr lang="en-US" sz="1800" baseline="30000" dirty="0" smtClean="0"/>
              <a:t>nd</a:t>
            </a:r>
            <a:r>
              <a:rPr lang="en-US" sz="1800" dirty="0" smtClean="0"/>
              <a:t> through the n</a:t>
            </a:r>
            <a:r>
              <a:rPr lang="en-US" sz="1800" baseline="30000" dirty="0" smtClean="0"/>
              <a:t>th</a:t>
            </a:r>
            <a:r>
              <a:rPr lang="en-US" sz="1800" dirty="0" smtClean="0"/>
              <a:t> parameters are the addresses of variables into which values are placed (pass by reference)</a:t>
            </a:r>
          </a:p>
          <a:p>
            <a:pPr lvl="1"/>
            <a:r>
              <a:rPr lang="en-US" sz="1800" dirty="0" smtClean="0"/>
              <a:t>There is a % format substring within the first parameter that represents the format to be used for each of the next n-1 parameters</a:t>
            </a:r>
            <a:endParaRPr lang="en-US" dirty="0" smtClean="0"/>
          </a:p>
          <a:p>
            <a:r>
              <a:rPr lang="en-US" dirty="0" smtClean="0"/>
              <a:t>Output:</a:t>
            </a:r>
          </a:p>
          <a:p>
            <a:pPr lvl="1"/>
            <a:r>
              <a:rPr lang="en-US" sz="1800" dirty="0" smtClean="0">
                <a:solidFill>
                  <a:srgbClr val="00B050"/>
                </a:solidFill>
              </a:rPr>
              <a:t>printf(“</a:t>
            </a:r>
            <a:r>
              <a:rPr lang="en-US" sz="1800" dirty="0">
                <a:solidFill>
                  <a:srgbClr val="00B050"/>
                </a:solidFill>
              </a:rPr>
              <a:t>format specification string”, param1, param2, param3, </a:t>
            </a:r>
            <a:r>
              <a:rPr lang="en-US" sz="1800" dirty="0" smtClean="0">
                <a:solidFill>
                  <a:srgbClr val="00B050"/>
                </a:solidFill>
              </a:rPr>
              <a:t>…);</a:t>
            </a:r>
            <a:endParaRPr lang="en-US" sz="1800" dirty="0">
              <a:solidFill>
                <a:srgbClr val="00B050"/>
              </a:solidFill>
            </a:endParaRPr>
          </a:p>
          <a:p>
            <a:pPr lvl="1"/>
            <a:r>
              <a:rPr lang="en-US" sz="1800" dirty="0"/>
              <a:t>A format specification string is a string literal defining the </a:t>
            </a:r>
            <a:r>
              <a:rPr lang="en-US" sz="1800" dirty="0" smtClean="0"/>
              <a:t>format in which output should be formatted</a:t>
            </a:r>
            <a:endParaRPr lang="en-US" sz="1800" dirty="0"/>
          </a:p>
          <a:p>
            <a:pPr lvl="1"/>
            <a:r>
              <a:rPr lang="en-US" sz="1800" dirty="0" smtClean="0"/>
              <a:t>printf </a:t>
            </a:r>
            <a:r>
              <a:rPr lang="en-US" sz="1800" dirty="0"/>
              <a:t>can have an indeterminate number of parameters. The 2</a:t>
            </a:r>
            <a:r>
              <a:rPr lang="en-US" sz="1800" baseline="30000" dirty="0"/>
              <a:t>nd</a:t>
            </a:r>
            <a:r>
              <a:rPr lang="en-US" sz="1800" dirty="0"/>
              <a:t> through the n</a:t>
            </a:r>
            <a:r>
              <a:rPr lang="en-US" sz="1800" baseline="30000" dirty="0"/>
              <a:t>th</a:t>
            </a:r>
            <a:r>
              <a:rPr lang="en-US" sz="1800" dirty="0"/>
              <a:t> parameters </a:t>
            </a:r>
            <a:r>
              <a:rPr lang="en-US" sz="1800" dirty="0" smtClean="0"/>
              <a:t>are values to be printed (pass by value)</a:t>
            </a:r>
            <a:endParaRPr lang="en-US" sz="1800" dirty="0"/>
          </a:p>
          <a:p>
            <a:pPr lvl="1"/>
            <a:r>
              <a:rPr lang="en-US" sz="1800" dirty="0"/>
              <a:t>There is a % format substring within the first parameter that represents the format to be used for each of the next n-1 parameters</a:t>
            </a:r>
          </a:p>
          <a:p>
            <a:pPr lvl="1"/>
            <a:endParaRPr lang="en-US" sz="1500" dirty="0"/>
          </a:p>
          <a:p>
            <a:pPr marL="120953" indent="0">
              <a:buNone/>
            </a:pPr>
            <a:endParaRPr lang="en-US" dirty="0"/>
          </a:p>
        </p:txBody>
      </p:sp>
      <p:sp>
        <p:nvSpPr>
          <p:cNvPr id="4" name="Title 3"/>
          <p:cNvSpPr>
            <a:spLocks noGrp="1"/>
          </p:cNvSpPr>
          <p:nvPr>
            <p:ph type="title"/>
          </p:nvPr>
        </p:nvSpPr>
        <p:spPr/>
        <p:txBody>
          <a:bodyPr/>
          <a:lstStyle/>
          <a:p>
            <a:r>
              <a:rPr lang="en-US" dirty="0" smtClean="0"/>
              <a:t>ANSI C Formatted I/O</a:t>
            </a:r>
            <a:endParaRPr lang="en-US" dirty="0"/>
          </a:p>
        </p:txBody>
      </p:sp>
    </p:spTree>
    <p:extLst>
      <p:ext uri="{BB962C8B-B14F-4D97-AF65-F5344CB8AC3E}">
        <p14:creationId xmlns:p14="http://schemas.microsoft.com/office/powerpoint/2010/main" val="2347777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noGrp="1"/>
          </p:cNvSpPr>
          <p:nvPr>
            <p:ph idx="1"/>
          </p:nvPr>
        </p:nvSpPr>
        <p:spPr>
          <a:xfrm>
            <a:off x="544512" y="1265237"/>
            <a:ext cx="9032082" cy="5706463"/>
          </a:xfrm>
        </p:spPr>
        <p:txBody>
          <a:bodyPr>
            <a:normAutofit/>
          </a:bodyPr>
          <a:lstStyle>
            <a:defPPr marL="473760" marR="0" lvl="0" indent="-365760">
              <a:spcBef>
                <a:spcPts val="0"/>
              </a:spcBef>
              <a:spcAft>
                <a:spcPts val="1414"/>
              </a:spcAft>
              <a:buSzPct val="100000"/>
              <a:buNone/>
              <a:defRPr lang="en-US" sz="3200" b="0" i="0" u="none" strike="noStrike" kern="1200">
                <a:ln>
                  <a:noFill/>
                </a:ln>
                <a:latin typeface="Arimo" pitchFamily="18"/>
                <a:ea typeface="DejaVu Sans" pitchFamily="2"/>
                <a:cs typeface="Lohit Hindi" pitchFamily="2"/>
              </a:defRPr>
            </a:defPPr>
            <a:lvl1pPr marL="473760" marR="0" lvl="0" indent="-365760">
              <a:spcBef>
                <a:spcPts val="0"/>
              </a:spcBef>
              <a:spcAft>
                <a:spcPts val="1414"/>
              </a:spcAft>
              <a:buSzPct val="100000"/>
              <a:buAutoNum type="arabicParenR"/>
              <a:defRPr lang="en-US" sz="3200" b="0" i="0" u="none" strike="noStrike" kern="1200">
                <a:ln>
                  <a:noFill/>
                </a:ln>
                <a:latin typeface="Arimo" pitchFamily="18"/>
                <a:ea typeface="DejaVu Sans" pitchFamily="2"/>
                <a:cs typeface="Lohit Hindi" pitchFamily="2"/>
              </a:defRPr>
            </a:lvl1pPr>
            <a:lvl2pPr marL="905760" marR="0" lvl="1" indent="-365760">
              <a:spcBef>
                <a:spcPts val="0"/>
              </a:spcBef>
              <a:spcAft>
                <a:spcPts val="1134"/>
              </a:spcAft>
              <a:buSzPct val="100000"/>
              <a:buAutoNum type="arabicParenR"/>
              <a:defRPr lang="en-US" sz="2800" b="0" i="0" u="none" strike="noStrike" kern="1200">
                <a:ln>
                  <a:noFill/>
                </a:ln>
                <a:latin typeface="Arimo" pitchFamily="18"/>
                <a:ea typeface="DejaVu Sans" pitchFamily="2"/>
                <a:cs typeface="Lohit Hindi" pitchFamily="2"/>
              </a:defRPr>
            </a:lvl2pPr>
            <a:lvl3pPr marL="1373759" marR="0" lvl="2" indent="-365760">
              <a:spcBef>
                <a:spcPts val="0"/>
              </a:spcBef>
              <a:spcAft>
                <a:spcPts val="850"/>
              </a:spcAft>
              <a:buSzPct val="100000"/>
              <a:buAutoNum type="arabicParenR"/>
              <a:defRPr lang="en-US" sz="2400" b="0" i="0" u="none" strike="noStrike" kern="1200">
                <a:ln>
                  <a:noFill/>
                </a:ln>
                <a:latin typeface="Arimo" pitchFamily="18"/>
                <a:ea typeface="DejaVu Sans" pitchFamily="2"/>
                <a:cs typeface="Lohit Hindi" pitchFamily="2"/>
              </a:defRPr>
            </a:lvl3pPr>
            <a:lvl4pPr marL="1877760" marR="0" lvl="3" indent="-365760">
              <a:spcBef>
                <a:spcPts val="0"/>
              </a:spcBef>
              <a:spcAft>
                <a:spcPts val="567"/>
              </a:spcAft>
              <a:buSzPct val="100000"/>
              <a:buAutoNum type="arabicParenR"/>
              <a:defRPr lang="en-US" sz="2000" b="0" i="0" u="none" strike="noStrike" kern="1200">
                <a:ln>
                  <a:noFill/>
                </a:ln>
                <a:latin typeface="Arimo" pitchFamily="18"/>
                <a:ea typeface="DejaVu Sans" pitchFamily="2"/>
                <a:cs typeface="Lohit Hindi" pitchFamily="2"/>
              </a:defRPr>
            </a:lvl4pPr>
            <a:lvl5pPr marL="2309760" marR="0" lvl="4"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5pPr>
            <a:lvl6pPr marL="2741760" marR="0" lvl="5"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6pPr>
            <a:lvl7pPr marL="3173760" marR="0" lvl="6"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7pPr>
            <a:lvl8pPr marL="3605760" marR="0" lvl="7"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8pPr>
            <a:lvl9pPr marL="4037759" marR="0" lvl="8" indent="-365760">
              <a:spcBef>
                <a:spcPts val="0"/>
              </a:spcBef>
              <a:spcAft>
                <a:spcPts val="283"/>
              </a:spcAft>
              <a:buSzPct val="100000"/>
              <a:buAutoNum type="arabicParenR"/>
              <a:defRPr lang="en-US" sz="2000" b="0" i="0" u="none" strike="noStrike" kern="1200">
                <a:ln>
                  <a:noFill/>
                </a:ln>
                <a:latin typeface="Arimo" pitchFamily="18"/>
                <a:ea typeface="DejaVu Sans" pitchFamily="2"/>
                <a:cs typeface="Lohit Hindi" pitchFamily="2"/>
              </a:defRPr>
            </a:lvl9pPr>
          </a:lstStyle>
          <a:p>
            <a:pPr lvl="0">
              <a:spcAft>
                <a:spcPts val="0"/>
              </a:spcAft>
              <a:buNone/>
            </a:pPr>
            <a:r>
              <a:rPr lang="en-US" sz="1800" dirty="0"/>
              <a:t>When programming in C, you use </a:t>
            </a:r>
            <a:r>
              <a:rPr lang="en-US" sz="1800" b="1" dirty="0"/>
              <a:t>format strings </a:t>
            </a:r>
            <a:r>
              <a:rPr lang="en-US" sz="1800" dirty="0"/>
              <a:t>— the </a:t>
            </a:r>
            <a:r>
              <a:rPr lang="en-US" sz="1800" dirty="0" smtClean="0"/>
              <a:t>percentage </a:t>
            </a:r>
            <a:r>
              <a:rPr lang="en-US" sz="1800" dirty="0"/>
              <a:t>sign and a </a:t>
            </a:r>
            <a:r>
              <a:rPr lang="en-US" sz="1800" dirty="0" smtClean="0"/>
              <a:t>conversion code, </a:t>
            </a:r>
            <a:r>
              <a:rPr lang="en-US" sz="1800" dirty="0"/>
              <a:t>for the most </a:t>
            </a:r>
            <a:r>
              <a:rPr lang="en-US" sz="1800" dirty="0" smtClean="0"/>
              <a:t>part (although some other characters between % and the conversion character are optional – see below)  </a:t>
            </a:r>
            <a:r>
              <a:rPr lang="en-US" sz="1800" dirty="0"/>
              <a:t>— as placeholders for variables you want to </a:t>
            </a:r>
            <a:r>
              <a:rPr lang="en-US" sz="1800" dirty="0" smtClean="0"/>
              <a:t>read from input or display</a:t>
            </a:r>
            <a:r>
              <a:rPr lang="en-US" sz="1800" dirty="0"/>
              <a:t>. The above table shows the format strings and what they display...</a:t>
            </a:r>
          </a:p>
        </p:txBody>
      </p:sp>
      <p:sp>
        <p:nvSpPr>
          <p:cNvPr id="2" name="Title 1"/>
          <p:cNvSpPr txBox="1">
            <a:spLocks noGrp="1"/>
          </p:cNvSpPr>
          <p:nvPr>
            <p:ph type="title"/>
          </p:nvPr>
        </p:nvSpPr>
        <p:spPr>
          <a:xfrm>
            <a:off x="468312" y="350837"/>
            <a:ext cx="9072563" cy="94631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spcAft>
                <a:spcPts val="0"/>
              </a:spcAft>
              <a:buNone/>
            </a:pPr>
            <a:r>
              <a:rPr lang="en-US" dirty="0"/>
              <a:t>Format Strings</a:t>
            </a:r>
          </a:p>
        </p:txBody>
      </p:sp>
      <p:graphicFrame>
        <p:nvGraphicFramePr>
          <p:cNvPr id="8" name="Content Placeholder 3"/>
          <p:cNvGraphicFramePr>
            <a:graphicFrameLocks/>
          </p:cNvGraphicFramePr>
          <p:nvPr>
            <p:extLst>
              <p:ext uri="{D42A27DB-BD31-4B8C-83A1-F6EECF244321}">
                <p14:modId xmlns:p14="http://schemas.microsoft.com/office/powerpoint/2010/main" val="298591715"/>
              </p:ext>
            </p:extLst>
          </p:nvPr>
        </p:nvGraphicFramePr>
        <p:xfrm>
          <a:off x="1916112" y="2560637"/>
          <a:ext cx="6163930" cy="4343401"/>
        </p:xfrm>
        <a:graphic>
          <a:graphicData uri="http://schemas.openxmlformats.org/drawingml/2006/table">
            <a:tbl>
              <a:tblPr/>
              <a:tblGrid>
                <a:gridCol w="2133600"/>
                <a:gridCol w="4030330"/>
              </a:tblGrid>
              <a:tr h="492415">
                <a:tc>
                  <a:txBody>
                    <a:bodyPr/>
                    <a:lstStyle/>
                    <a:p>
                      <a:r>
                        <a:rPr lang="en-US" sz="1400" b="1" dirty="0"/>
                        <a:t>Conversion Character</a:t>
                      </a:r>
                    </a:p>
                  </a:txBody>
                  <a:tcPr marL="79403" marR="79403" marT="39701"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400" b="1" dirty="0"/>
                        <a:t>Displays Argument (Variable’s Contents) As</a:t>
                      </a:r>
                    </a:p>
                  </a:txBody>
                  <a:tcPr marL="79403" marR="79403" marT="39701"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45220">
                <a:tc>
                  <a:txBody>
                    <a:bodyPr/>
                    <a:lstStyle/>
                    <a:p>
                      <a:r>
                        <a:rPr lang="en-US" sz="1400" b="1" dirty="0"/>
                        <a:t>%c</a:t>
                      </a:r>
                    </a:p>
                  </a:txBody>
                  <a:tcPr marL="79403" marR="79403" marT="39701"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400" b="1" dirty="0"/>
                        <a:t>Single character</a:t>
                      </a:r>
                    </a:p>
                  </a:txBody>
                  <a:tcPr marL="79403" marR="79403" marT="39701"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45220">
                <a:tc>
                  <a:txBody>
                    <a:bodyPr/>
                    <a:lstStyle/>
                    <a:p>
                      <a:r>
                        <a:rPr lang="en-US" sz="1400" b="1" dirty="0"/>
                        <a:t>%</a:t>
                      </a:r>
                      <a:r>
                        <a:rPr lang="en-US" sz="1400" b="1" dirty="0" smtClean="0"/>
                        <a:t>d, %</a:t>
                      </a:r>
                      <a:r>
                        <a:rPr lang="en-US" sz="1400" b="1" dirty="0" err="1" smtClean="0"/>
                        <a:t>i</a:t>
                      </a:r>
                      <a:endParaRPr lang="en-US" sz="1400" b="1" dirty="0"/>
                    </a:p>
                  </a:txBody>
                  <a:tcPr marL="79403" marR="79403" marT="39701"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400" b="1" dirty="0"/>
                        <a:t>Signed decimal integer (int)</a:t>
                      </a:r>
                    </a:p>
                  </a:txBody>
                  <a:tcPr marL="79403" marR="79403" marT="39701"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45220">
                <a:tc>
                  <a:txBody>
                    <a:bodyPr/>
                    <a:lstStyle/>
                    <a:p>
                      <a:r>
                        <a:rPr lang="en-US" sz="1400" b="1" dirty="0"/>
                        <a:t>%e</a:t>
                      </a:r>
                    </a:p>
                  </a:txBody>
                  <a:tcPr marL="79403" marR="79403" marT="39701"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400" b="1" dirty="0"/>
                        <a:t>Signed floating-point value in E notation</a:t>
                      </a:r>
                    </a:p>
                  </a:txBody>
                  <a:tcPr marL="79403" marR="79403" marT="39701"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45220">
                <a:tc>
                  <a:txBody>
                    <a:bodyPr/>
                    <a:lstStyle/>
                    <a:p>
                      <a:r>
                        <a:rPr lang="en-US" sz="1400" b="1" dirty="0"/>
                        <a:t>%f</a:t>
                      </a:r>
                    </a:p>
                  </a:txBody>
                  <a:tcPr marL="79403" marR="79403" marT="39701"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400" b="1" dirty="0"/>
                        <a:t>Signed floating-point value (float)</a:t>
                      </a:r>
                    </a:p>
                  </a:txBody>
                  <a:tcPr marL="79403" marR="79403" marT="39701"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596811">
                <a:tc>
                  <a:txBody>
                    <a:bodyPr/>
                    <a:lstStyle/>
                    <a:p>
                      <a:r>
                        <a:rPr lang="en-US" sz="1400" b="1" dirty="0"/>
                        <a:t>%g</a:t>
                      </a:r>
                    </a:p>
                  </a:txBody>
                  <a:tcPr marL="79403" marR="79403" marT="39701"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400" b="1" dirty="0"/>
                        <a:t>Signed value in %e or %f format, whichever is shorter</a:t>
                      </a:r>
                    </a:p>
                  </a:txBody>
                  <a:tcPr marL="79403" marR="79403" marT="39701"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45220">
                <a:tc>
                  <a:txBody>
                    <a:bodyPr/>
                    <a:lstStyle/>
                    <a:p>
                      <a:r>
                        <a:rPr lang="en-US" sz="1400" b="1" dirty="0"/>
                        <a:t>%o</a:t>
                      </a:r>
                    </a:p>
                  </a:txBody>
                  <a:tcPr marL="79403" marR="79403" marT="39701"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400" b="1" dirty="0"/>
                        <a:t>Unsigned octal (base 8) integer (int)</a:t>
                      </a:r>
                    </a:p>
                  </a:txBody>
                  <a:tcPr marL="79403" marR="79403" marT="39701"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45220">
                <a:tc>
                  <a:txBody>
                    <a:bodyPr/>
                    <a:lstStyle/>
                    <a:p>
                      <a:r>
                        <a:rPr lang="en-US" sz="1400" b="1" dirty="0"/>
                        <a:t>%s</a:t>
                      </a:r>
                    </a:p>
                  </a:txBody>
                  <a:tcPr marL="79403" marR="79403" marT="39701"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400" b="1" dirty="0"/>
                        <a:t>String of </a:t>
                      </a:r>
                      <a:r>
                        <a:rPr lang="en-US" sz="1400" b="1" dirty="0" smtClean="0"/>
                        <a:t>text (NULL terminated)</a:t>
                      </a:r>
                      <a:endParaRPr lang="en-US" sz="1400" b="1" dirty="0"/>
                    </a:p>
                  </a:txBody>
                  <a:tcPr marL="79403" marR="79403" marT="39701"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45220">
                <a:tc>
                  <a:txBody>
                    <a:bodyPr/>
                    <a:lstStyle/>
                    <a:p>
                      <a:r>
                        <a:rPr lang="en-US" sz="1400" b="1" dirty="0"/>
                        <a:t>%u</a:t>
                      </a:r>
                    </a:p>
                  </a:txBody>
                  <a:tcPr marL="79403" marR="79403" marT="39701"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400" b="1" dirty="0"/>
                        <a:t>Unsigned decimal integer (int)</a:t>
                      </a:r>
                    </a:p>
                  </a:txBody>
                  <a:tcPr marL="79403" marR="79403" marT="39701"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92415">
                <a:tc>
                  <a:txBody>
                    <a:bodyPr/>
                    <a:lstStyle/>
                    <a:p>
                      <a:r>
                        <a:rPr lang="en-US" sz="1400" b="1" dirty="0"/>
                        <a:t>%x</a:t>
                      </a:r>
                    </a:p>
                  </a:txBody>
                  <a:tcPr marL="79403" marR="79403" marT="39701"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400" b="1" dirty="0"/>
                        <a:t>Unsigned hexadecimal (base 16) integer (int)</a:t>
                      </a:r>
                    </a:p>
                  </a:txBody>
                  <a:tcPr marL="79403" marR="79403" marT="39701"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45220">
                <a:tc>
                  <a:txBody>
                    <a:bodyPr/>
                    <a:lstStyle/>
                    <a:p>
                      <a:r>
                        <a:rPr lang="en-US" sz="1400" b="1" dirty="0"/>
                        <a:t>%%</a:t>
                      </a:r>
                    </a:p>
                  </a:txBody>
                  <a:tcPr marL="79403" marR="79403" marT="39701"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1400" b="1" dirty="0"/>
                        <a:t>(percent character)</a:t>
                      </a:r>
                    </a:p>
                  </a:txBody>
                  <a:tcPr marL="79403" marR="79403" marT="39701" marB="39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spTree>
    <p:extLst>
      <p:ext uri="{BB962C8B-B14F-4D97-AF65-F5344CB8AC3E}">
        <p14:creationId xmlns:p14="http://schemas.microsoft.com/office/powerpoint/2010/main" val="3143780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11590</TotalTime>
  <Words>2520</Words>
  <Application>Microsoft Office PowerPoint</Application>
  <PresentationFormat>Custom</PresentationFormat>
  <Paragraphs>499</Paragraphs>
  <Slides>31</Slides>
  <Notes>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31</vt:i4>
      </vt:variant>
    </vt:vector>
  </HeadingPairs>
  <TitlesOfParts>
    <vt:vector size="45" baseType="lpstr">
      <vt:lpstr>Arial</vt:lpstr>
      <vt:lpstr>Arimo</vt:lpstr>
      <vt:lpstr>Calibri</vt:lpstr>
      <vt:lpstr>DejaVu Sans</vt:lpstr>
      <vt:lpstr>DejaVu Sans Mono</vt:lpstr>
      <vt:lpstr>Lohit Hindi</vt:lpstr>
      <vt:lpstr>Lucida Sans Unicode</vt:lpstr>
      <vt:lpstr>StarSymbol</vt:lpstr>
      <vt:lpstr>Tinos</vt:lpstr>
      <vt:lpstr>Verdana</vt:lpstr>
      <vt:lpstr>Wingdings</vt:lpstr>
      <vt:lpstr>Wingdings 2</vt:lpstr>
      <vt:lpstr>Wingdings 3</vt:lpstr>
      <vt:lpstr>Concourse</vt:lpstr>
      <vt:lpstr>CSE 2421</vt:lpstr>
      <vt:lpstr>Character value encodings</vt:lpstr>
      <vt:lpstr>C functions and I/O</vt:lpstr>
      <vt:lpstr>Basic I/O</vt:lpstr>
      <vt:lpstr>getchar() and putchar()</vt:lpstr>
      <vt:lpstr>Example with getchar()</vt:lpstr>
      <vt:lpstr>Formatted I/O: printf vs scanf</vt:lpstr>
      <vt:lpstr>ANSI C Formatted I/O</vt:lpstr>
      <vt:lpstr>Format Strings</vt:lpstr>
      <vt:lpstr>  </vt:lpstr>
      <vt:lpstr>%i vs %d</vt:lpstr>
      <vt:lpstr>Formatted output - printf examples</vt:lpstr>
      <vt:lpstr>Example</vt:lpstr>
      <vt:lpstr>printf examples</vt:lpstr>
      <vt:lpstr>printf example</vt:lpstr>
      <vt:lpstr>PowerPoint Presentation</vt:lpstr>
      <vt:lpstr>scanf examples</vt:lpstr>
      <vt:lpstr>More scanf examples</vt:lpstr>
      <vt:lpstr>More scanf examples</vt:lpstr>
      <vt:lpstr>More scanf examples</vt:lpstr>
      <vt:lpstr>More scanf examples</vt:lpstr>
      <vt:lpstr>Scanf format examples</vt:lpstr>
      <vt:lpstr>CSE 2421</vt:lpstr>
      <vt:lpstr>Redirection of stdin, stdout and stderr</vt:lpstr>
      <vt:lpstr>Redirecting Standard input</vt:lpstr>
      <vt:lpstr>Redirecting standard output</vt:lpstr>
      <vt:lpstr>Redirecting standard stderr</vt:lpstr>
      <vt:lpstr>Combinations</vt:lpstr>
      <vt:lpstr>Combinations</vt:lpstr>
      <vt:lpstr>Redirection in-class exercise</vt:lpstr>
      <vt:lpstr>Redirection in-class exercise</vt:lpstr>
    </vt:vector>
  </TitlesOfParts>
  <Company>Battelle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Janis</dc:creator>
  <cp:lastModifiedBy>Microsoft account</cp:lastModifiedBy>
  <cp:revision>249</cp:revision>
  <cp:lastPrinted>2019-08-29T13:42:57Z</cp:lastPrinted>
  <dcterms:created xsi:type="dcterms:W3CDTF">2013-07-15T19:45:16Z</dcterms:created>
  <dcterms:modified xsi:type="dcterms:W3CDTF">2020-06-01T20:40:12Z</dcterms:modified>
</cp:coreProperties>
</file>