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53"/>
  </p:notesMasterIdLst>
  <p:sldIdLst>
    <p:sldId id="277" r:id="rId2"/>
    <p:sldId id="279" r:id="rId3"/>
    <p:sldId id="282" r:id="rId4"/>
    <p:sldId id="311" r:id="rId5"/>
    <p:sldId id="283" r:id="rId6"/>
    <p:sldId id="284" r:id="rId7"/>
    <p:sldId id="285" r:id="rId8"/>
    <p:sldId id="286" r:id="rId9"/>
    <p:sldId id="312" r:id="rId10"/>
    <p:sldId id="287" r:id="rId11"/>
    <p:sldId id="314" r:id="rId12"/>
    <p:sldId id="313" r:id="rId13"/>
    <p:sldId id="315" r:id="rId14"/>
    <p:sldId id="288" r:id="rId15"/>
    <p:sldId id="316" r:id="rId16"/>
    <p:sldId id="317" r:id="rId17"/>
    <p:sldId id="318" r:id="rId18"/>
    <p:sldId id="257" r:id="rId19"/>
    <p:sldId id="258" r:id="rId20"/>
    <p:sldId id="281" r:id="rId21"/>
    <p:sldId id="271" r:id="rId22"/>
    <p:sldId id="268" r:id="rId23"/>
    <p:sldId id="307" r:id="rId24"/>
    <p:sldId id="272" r:id="rId25"/>
    <p:sldId id="273" r:id="rId26"/>
    <p:sldId id="274" r:id="rId27"/>
    <p:sldId id="275" r:id="rId28"/>
    <p:sldId id="305" r:id="rId29"/>
    <p:sldId id="319" r:id="rId30"/>
    <p:sldId id="308" r:id="rId31"/>
    <p:sldId id="291" r:id="rId32"/>
    <p:sldId id="292" r:id="rId33"/>
    <p:sldId id="295" r:id="rId34"/>
    <p:sldId id="296" r:id="rId35"/>
    <p:sldId id="297" r:id="rId36"/>
    <p:sldId id="298" r:id="rId37"/>
    <p:sldId id="299" r:id="rId38"/>
    <p:sldId id="300" r:id="rId39"/>
    <p:sldId id="301" r:id="rId40"/>
    <p:sldId id="302" r:id="rId41"/>
    <p:sldId id="303" r:id="rId42"/>
    <p:sldId id="327" r:id="rId43"/>
    <p:sldId id="304" r:id="rId44"/>
    <p:sldId id="320" r:id="rId45"/>
    <p:sldId id="326" r:id="rId46"/>
    <p:sldId id="321" r:id="rId47"/>
    <p:sldId id="322" r:id="rId48"/>
    <p:sldId id="323" r:id="rId49"/>
    <p:sldId id="328" r:id="rId50"/>
    <p:sldId id="324" r:id="rId51"/>
    <p:sldId id="325" r:id="rId5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4" d="100"/>
          <a:sy n="64" d="100"/>
        </p:scale>
        <p:origin x="9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107F0D8-02E0-4135-89ED-C5E6BBF85C35}" type="datetimeFigureOut">
              <a:rPr lang="en-US" smtClean="0"/>
              <a:t>6/12/2020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4D5D25D-8B0C-4FEF-A773-CA1FCF8E4945}" type="slidenum">
              <a:rPr lang="en-US" smtClean="0"/>
              <a:t>‹#›</a:t>
            </a:fld>
            <a:endParaRPr lang="en-US"/>
          </a:p>
        </p:txBody>
      </p:sp>
    </p:spTree>
    <p:extLst>
      <p:ext uri="{BB962C8B-B14F-4D97-AF65-F5344CB8AC3E}">
        <p14:creationId xmlns:p14="http://schemas.microsoft.com/office/powerpoint/2010/main" val="99904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D5D25D-8B0C-4FEF-A773-CA1FCF8E4945}" type="slidenum">
              <a:rPr lang="en-US" smtClean="0"/>
              <a:t>3</a:t>
            </a:fld>
            <a:endParaRPr lang="en-US"/>
          </a:p>
        </p:txBody>
      </p:sp>
    </p:spTree>
    <p:extLst>
      <p:ext uri="{BB962C8B-B14F-4D97-AF65-F5344CB8AC3E}">
        <p14:creationId xmlns:p14="http://schemas.microsoft.com/office/powerpoint/2010/main" val="424888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D5D25D-8B0C-4FEF-A773-CA1FCF8E4945}" type="slidenum">
              <a:rPr lang="en-US" smtClean="0"/>
              <a:t>45</a:t>
            </a:fld>
            <a:endParaRPr lang="en-US"/>
          </a:p>
        </p:txBody>
      </p:sp>
    </p:spTree>
    <p:extLst>
      <p:ext uri="{BB962C8B-B14F-4D97-AF65-F5344CB8AC3E}">
        <p14:creationId xmlns:p14="http://schemas.microsoft.com/office/powerpoint/2010/main" val="2479414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5C193E9-C64C-4C83-9402-97B1F78640C8}"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08012F33-6CF8-4FCE-964E-C888B7FDED4E}"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6FFA10FC-623E-4EE9-A0F8-EE5F7A70E1D8}"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4A925309-AC1D-4BE1-883F-845696EA70B4}" type="slidenum">
              <a:rPr lang="en-US" altLang="en-US" smtClean="0"/>
              <a:pPr/>
              <a:t>‹#›</a:t>
            </a:fld>
            <a:endParaRPr lang="en-US" alt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352CF640-9402-4F0F-8043-F143982205E7}" type="slidenum">
              <a:rPr lang="en-US" altLang="en-US" smtClean="0"/>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fld id="{7432A068-1A6F-47D5-A7FA-C0BF2F90146D}" type="slidenum">
              <a:rPr lang="en-US" altLang="en-US" smtClean="0"/>
              <a:pPr/>
              <a:t>‹#›</a:t>
            </a:fld>
            <a:endParaRPr lang="en-US" alt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fld id="{CDECC234-C687-4837-8DCC-8CDA1005C570}"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fld id="{802BAF2E-87FF-4A8A-95FF-425CEEA5F8D6}" type="slidenum">
              <a:rPr lang="en-US" altLang="en-US" smtClean="0"/>
              <a:pPr/>
              <a:t>‹#›</a:t>
            </a:fld>
            <a:endParaRPr lang="en-US" alt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fld id="{87C6CC76-510B-457A-ADA2-64D27D1B7415}"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fld id="{7F37C2E0-CEBF-42AD-A3E6-F6C36DDAD2FC}"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42CE57F-CB56-4476-9BDF-52FF01F8CFAD}" type="slidenum">
              <a:rPr lang="en-US" altLang="en-US" smtClean="0"/>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FB3A8A-E2F4-4A41-AE10-D530A78AD2F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CSE 2421</a:t>
            </a:r>
            <a:endParaRPr lang="en-US" dirty="0"/>
          </a:p>
        </p:txBody>
      </p:sp>
      <p:sp>
        <p:nvSpPr>
          <p:cNvPr id="5" name="Subtitle 4"/>
          <p:cNvSpPr>
            <a:spLocks noGrp="1"/>
          </p:cNvSpPr>
          <p:nvPr>
            <p:ph type="subTitle" idx="1"/>
          </p:nvPr>
        </p:nvSpPr>
        <p:spPr/>
        <p:txBody>
          <a:bodyPr/>
          <a:lstStyle/>
          <a:p>
            <a:r>
              <a:rPr lang="en-US" dirty="0" smtClean="0"/>
              <a:t>C Pointers – Part 2</a:t>
            </a:r>
            <a:endParaRPr lang="en-US" dirty="0"/>
          </a:p>
        </p:txBody>
      </p:sp>
    </p:spTree>
    <p:extLst>
      <p:ext uri="{BB962C8B-B14F-4D97-AF65-F5344CB8AC3E}">
        <p14:creationId xmlns:p14="http://schemas.microsoft.com/office/powerpoint/2010/main" val="153253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457200" y="1143000"/>
            <a:ext cx="8229600" cy="5181600"/>
          </a:xfrm>
        </p:spPr>
        <p:txBody>
          <a:bodyPr>
            <a:normAutofit fontScale="77500" lnSpcReduction="20000"/>
          </a:bodyPr>
          <a:lstStyle/>
          <a:p>
            <a:pPr eaLnBrk="1" hangingPunct="1"/>
            <a:r>
              <a:rPr lang="en-US" altLang="en-US" sz="2400" dirty="0" err="1" smtClean="0"/>
              <a:t>int</a:t>
            </a:r>
            <a:r>
              <a:rPr lang="en-US" altLang="en-US" sz="2400" dirty="0" smtClean="0"/>
              <a:t> scores[6] = {19, 17, 18, 16, 15, 20};</a:t>
            </a:r>
          </a:p>
          <a:p>
            <a:pPr eaLnBrk="1" hangingPunct="1"/>
            <a:r>
              <a:rPr lang="en-US" altLang="en-US" sz="2400" dirty="0" smtClean="0"/>
              <a:t>In C, the name of the array by itself is </a:t>
            </a:r>
            <a:r>
              <a:rPr lang="en-US" altLang="en-US" sz="2400" b="1" i="1" dirty="0" smtClean="0">
                <a:solidFill>
                  <a:srgbClr val="00B050"/>
                </a:solidFill>
              </a:rPr>
              <a:t>a constant pointer </a:t>
            </a:r>
            <a:r>
              <a:rPr lang="en-US" altLang="en-US" sz="2400" b="1" i="1" dirty="0" smtClean="0"/>
              <a:t> </a:t>
            </a:r>
            <a:r>
              <a:rPr lang="en-US" altLang="en-US" sz="2400" b="1" dirty="0" smtClean="0"/>
              <a:t>to the first element of the array</a:t>
            </a:r>
            <a:r>
              <a:rPr lang="en-US" altLang="en-US" sz="2400" dirty="0" smtClean="0"/>
              <a:t>; that is, </a:t>
            </a:r>
            <a:r>
              <a:rPr lang="en-US" altLang="en-US" sz="2400" b="1" dirty="0" smtClean="0">
                <a:solidFill>
                  <a:srgbClr val="0070C0"/>
                </a:solidFill>
              </a:rPr>
              <a:t>scores</a:t>
            </a:r>
            <a:r>
              <a:rPr lang="en-US" altLang="en-US" sz="2400" dirty="0" smtClean="0">
                <a:solidFill>
                  <a:srgbClr val="0070C0"/>
                </a:solidFill>
              </a:rPr>
              <a:t> is the same as </a:t>
            </a:r>
            <a:r>
              <a:rPr lang="en-US" altLang="en-US" sz="2400" b="1" dirty="0" smtClean="0">
                <a:solidFill>
                  <a:srgbClr val="0070C0"/>
                </a:solidFill>
              </a:rPr>
              <a:t>&amp;scores[0] </a:t>
            </a:r>
            <a:r>
              <a:rPr lang="en-US" altLang="en-US" sz="2400" dirty="0" smtClean="0"/>
              <a:t>(&amp;scores</a:t>
            </a:r>
            <a:r>
              <a:rPr lang="en-US" altLang="en-US" sz="2400" dirty="0"/>
              <a:t> </a:t>
            </a:r>
            <a:r>
              <a:rPr lang="en-US" altLang="en-US" sz="2400" dirty="0" smtClean="0"/>
              <a:t>gives you something completely different)</a:t>
            </a:r>
          </a:p>
          <a:p>
            <a:pPr eaLnBrk="1" hangingPunct="1"/>
            <a:r>
              <a:rPr lang="en-US" altLang="en-US" sz="2400" dirty="0" smtClean="0"/>
              <a:t>Because this pointer is a constant, </a:t>
            </a:r>
            <a:r>
              <a:rPr lang="en-US" altLang="en-US" sz="2400" b="1" i="1" dirty="0" smtClean="0"/>
              <a:t>it cannot be changed </a:t>
            </a:r>
            <a:r>
              <a:rPr lang="en-US" altLang="en-US" sz="2400" dirty="0" smtClean="0"/>
              <a:t>(for example, you cannot assign a different address to it).</a:t>
            </a:r>
          </a:p>
          <a:p>
            <a:pPr lvl="1"/>
            <a:r>
              <a:rPr lang="en-US" altLang="en-US" sz="2000" dirty="0" smtClean="0"/>
              <a:t>You can say:</a:t>
            </a:r>
          </a:p>
          <a:p>
            <a:pPr marL="630936" lvl="2" indent="0">
              <a:buNone/>
            </a:pPr>
            <a:r>
              <a:rPr lang="en-US" altLang="en-US" sz="1800" dirty="0" err="1" smtClean="0"/>
              <a:t>int</a:t>
            </a:r>
            <a:r>
              <a:rPr lang="en-US" altLang="en-US" sz="1800" dirty="0" smtClean="0"/>
              <a:t> scores[6] = {19, 17, 18, 16, 15, 20};</a:t>
            </a:r>
          </a:p>
          <a:p>
            <a:pPr marL="630936" lvl="2" indent="0">
              <a:buNone/>
            </a:pPr>
            <a:r>
              <a:rPr lang="en-US" altLang="en-US" sz="1800" dirty="0" err="1" smtClean="0"/>
              <a:t>int</a:t>
            </a:r>
            <a:r>
              <a:rPr lang="en-US" altLang="en-US" sz="1800" dirty="0" smtClean="0"/>
              <a:t> *</a:t>
            </a:r>
            <a:r>
              <a:rPr lang="en-US" altLang="en-US" sz="1800" dirty="0" err="1" smtClean="0"/>
              <a:t>scores_ptr</a:t>
            </a:r>
            <a:r>
              <a:rPr lang="en-US" altLang="en-US" sz="1800" dirty="0" smtClean="0"/>
              <a:t>;</a:t>
            </a:r>
          </a:p>
          <a:p>
            <a:pPr marL="393192" lvl="1" indent="0">
              <a:buNone/>
            </a:pPr>
            <a:r>
              <a:rPr lang="en-US" altLang="en-US" sz="1800" dirty="0"/>
              <a:t> </a:t>
            </a:r>
            <a:r>
              <a:rPr lang="en-US" altLang="en-US" sz="1800" dirty="0" smtClean="0"/>
              <a:t>   </a:t>
            </a:r>
            <a:r>
              <a:rPr lang="en-US" altLang="en-US" sz="1800" dirty="0" err="1" smtClean="0"/>
              <a:t>scores_ptr</a:t>
            </a:r>
            <a:r>
              <a:rPr lang="en-US" altLang="en-US" sz="1800" dirty="0" smtClean="0"/>
              <a:t> = scores;</a:t>
            </a:r>
            <a:r>
              <a:rPr lang="en-US" altLang="en-US" sz="2000" dirty="0"/>
              <a:t> </a:t>
            </a:r>
            <a:endParaRPr lang="en-US" altLang="en-US" sz="2000" dirty="0" smtClean="0"/>
          </a:p>
          <a:p>
            <a:pPr marL="393192" lvl="1" indent="0">
              <a:buNone/>
            </a:pPr>
            <a:endParaRPr lang="en-US" altLang="en-US" sz="2000" dirty="0" smtClean="0"/>
          </a:p>
          <a:p>
            <a:pPr lvl="1"/>
            <a:r>
              <a:rPr lang="en-US" altLang="en-US" sz="2000" dirty="0" smtClean="0"/>
              <a:t>You can’t </a:t>
            </a:r>
            <a:r>
              <a:rPr lang="en-US" altLang="en-US" sz="2000" dirty="0"/>
              <a:t>say:</a:t>
            </a:r>
          </a:p>
          <a:p>
            <a:pPr marL="630936" lvl="2" indent="0">
              <a:buNone/>
            </a:pPr>
            <a:r>
              <a:rPr lang="en-US" altLang="en-US" sz="1800" dirty="0" err="1" smtClean="0"/>
              <a:t>int</a:t>
            </a:r>
            <a:r>
              <a:rPr lang="en-US" altLang="en-US" sz="1800" dirty="0" smtClean="0"/>
              <a:t> scores[6] = {19, 17, 18, 16, 15, 20};</a:t>
            </a:r>
          </a:p>
          <a:p>
            <a:pPr marL="630936" lvl="2" indent="0">
              <a:buNone/>
            </a:pPr>
            <a:r>
              <a:rPr lang="en-US" altLang="en-US" sz="1800" dirty="0" err="1" smtClean="0"/>
              <a:t>int</a:t>
            </a:r>
            <a:r>
              <a:rPr lang="en-US" altLang="en-US" sz="1800" dirty="0" smtClean="0"/>
              <a:t> scores2[6] = {21, 16, 12, 13, 5, 7};</a:t>
            </a:r>
          </a:p>
          <a:p>
            <a:pPr marL="630936" lvl="2" indent="0">
              <a:buNone/>
            </a:pPr>
            <a:r>
              <a:rPr lang="en-US" altLang="en-US" sz="1800" dirty="0" err="1" smtClean="0"/>
              <a:t>int</a:t>
            </a:r>
            <a:r>
              <a:rPr lang="en-US" altLang="en-US" sz="1800" dirty="0" smtClean="0"/>
              <a:t> </a:t>
            </a:r>
            <a:r>
              <a:rPr lang="en-US" altLang="en-US" sz="1800" dirty="0"/>
              <a:t>*</a:t>
            </a:r>
            <a:r>
              <a:rPr lang="en-US" altLang="en-US" sz="1800" dirty="0" err="1"/>
              <a:t>scores_ptr</a:t>
            </a:r>
            <a:r>
              <a:rPr lang="en-US" altLang="en-US" sz="1800" dirty="0"/>
              <a:t>;</a:t>
            </a:r>
          </a:p>
          <a:p>
            <a:pPr marL="630936" lvl="2" indent="0">
              <a:buNone/>
            </a:pPr>
            <a:r>
              <a:rPr lang="en-US" altLang="en-US" sz="1800" dirty="0" err="1"/>
              <a:t>scores_ptr</a:t>
            </a:r>
            <a:r>
              <a:rPr lang="en-US" altLang="en-US" sz="1800" dirty="0"/>
              <a:t> = </a:t>
            </a:r>
            <a:r>
              <a:rPr lang="en-US" altLang="en-US" sz="1800" dirty="0" smtClean="0"/>
              <a:t>scores2;</a:t>
            </a:r>
          </a:p>
          <a:p>
            <a:pPr marL="630936" lvl="2" indent="0">
              <a:buNone/>
            </a:pPr>
            <a:r>
              <a:rPr lang="en-US" altLang="en-US" sz="1800" b="1" dirty="0">
                <a:solidFill>
                  <a:srgbClr val="FF0000"/>
                </a:solidFill>
              </a:rPr>
              <a:t>s</a:t>
            </a:r>
            <a:r>
              <a:rPr lang="en-US" altLang="en-US" sz="1800" b="1" dirty="0" smtClean="0">
                <a:solidFill>
                  <a:srgbClr val="FF0000"/>
                </a:solidFill>
              </a:rPr>
              <a:t>cores = </a:t>
            </a:r>
            <a:r>
              <a:rPr lang="en-US" altLang="en-US" sz="1800" b="1" dirty="0" err="1" smtClean="0">
                <a:solidFill>
                  <a:srgbClr val="FF0000"/>
                </a:solidFill>
              </a:rPr>
              <a:t>scores_ptr</a:t>
            </a:r>
            <a:r>
              <a:rPr lang="en-US" altLang="en-US" sz="1800" b="1" dirty="0" smtClean="0">
                <a:solidFill>
                  <a:srgbClr val="FF0000"/>
                </a:solidFill>
              </a:rPr>
              <a:t>;</a:t>
            </a:r>
          </a:p>
          <a:p>
            <a:pPr marL="630936" lvl="2" indent="0">
              <a:buNone/>
            </a:pPr>
            <a:endParaRPr lang="en-US" altLang="en-US" sz="1800" dirty="0" smtClean="0"/>
          </a:p>
          <a:p>
            <a:pPr eaLnBrk="1" hangingPunct="1"/>
            <a:r>
              <a:rPr lang="en-US" altLang="en-US" sz="2400" dirty="0" smtClean="0"/>
              <a:t>All of the elements of the array are stored in contiguous memory locations.</a:t>
            </a:r>
          </a:p>
        </p:txBody>
      </p:sp>
      <p:sp>
        <p:nvSpPr>
          <p:cNvPr id="20482" name="Title 1"/>
          <p:cNvSpPr>
            <a:spLocks noGrp="1"/>
          </p:cNvSpPr>
          <p:nvPr>
            <p:ph type="title"/>
          </p:nvPr>
        </p:nvSpPr>
        <p:spPr>
          <a:xfrm>
            <a:off x="457200" y="0"/>
            <a:ext cx="8229600" cy="1143000"/>
          </a:xfrm>
        </p:spPr>
        <p:txBody>
          <a:bodyPr/>
          <a:lstStyle/>
          <a:p>
            <a:pPr eaLnBrk="1" hangingPunct="1"/>
            <a:r>
              <a:rPr lang="en-US" altLang="en-US" dirty="0" smtClean="0"/>
              <a:t>Arrays and Pointers</a:t>
            </a:r>
          </a:p>
        </p:txBody>
      </p:sp>
      <p:cxnSp>
        <p:nvCxnSpPr>
          <p:cNvPr id="3" name="Straight Connector 2"/>
          <p:cNvCxnSpPr/>
          <p:nvPr/>
        </p:nvCxnSpPr>
        <p:spPr>
          <a:xfrm>
            <a:off x="838200" y="3810000"/>
            <a:ext cx="2667000" cy="1295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952500" y="3810000"/>
            <a:ext cx="2324100" cy="1295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93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lnSpcReduction="10000"/>
          </a:bodyPr>
          <a:lstStyle/>
          <a:p>
            <a:r>
              <a:rPr lang="en-US" dirty="0" smtClean="0"/>
              <a:t>As we work with pointers, it now becomes important that we know the common data type sizes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These aren’t always the case, but we can use these values as typical ones.</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Common Data Type Sizes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84651241"/>
              </p:ext>
            </p:extLst>
          </p:nvPr>
        </p:nvGraphicFramePr>
        <p:xfrm>
          <a:off x="1066800" y="2819400"/>
          <a:ext cx="1981200" cy="2240280"/>
        </p:xfrm>
        <a:graphic>
          <a:graphicData uri="http://schemas.openxmlformats.org/drawingml/2006/table">
            <a:tbl>
              <a:tblPr firstRow="1" bandRow="1">
                <a:tableStyleId>{5C22544A-7EE6-4342-B048-85BDC9FD1C3A}</a:tableStyleId>
              </a:tblPr>
              <a:tblGrid>
                <a:gridCol w="990600"/>
                <a:gridCol w="990600"/>
              </a:tblGrid>
              <a:tr h="424688">
                <a:tc>
                  <a:txBody>
                    <a:bodyPr/>
                    <a:lstStyle/>
                    <a:p>
                      <a:pPr algn="ctr"/>
                      <a:r>
                        <a:rPr lang="en-US" sz="1100" dirty="0" smtClean="0"/>
                        <a:t>Data Type</a:t>
                      </a:r>
                      <a:endParaRPr lang="en-US" sz="1100" dirty="0"/>
                    </a:p>
                  </a:txBody>
                  <a:tcPr/>
                </a:tc>
                <a:tc>
                  <a:txBody>
                    <a:bodyPr/>
                    <a:lstStyle/>
                    <a:p>
                      <a:pPr algn="ctr"/>
                      <a:r>
                        <a:rPr lang="en-US" sz="1100" dirty="0" smtClean="0"/>
                        <a:t>Size in Bytes</a:t>
                      </a:r>
                      <a:endParaRPr lang="en-US" sz="1100" dirty="0"/>
                    </a:p>
                  </a:txBody>
                  <a:tcPr/>
                </a:tc>
              </a:tr>
              <a:tr h="242679">
                <a:tc>
                  <a:txBody>
                    <a:bodyPr/>
                    <a:lstStyle/>
                    <a:p>
                      <a:pPr algn="ctr"/>
                      <a:r>
                        <a:rPr lang="en-US" sz="1100" dirty="0" smtClean="0"/>
                        <a:t>byte</a:t>
                      </a:r>
                      <a:endParaRPr lang="en-US" sz="1100" dirty="0"/>
                    </a:p>
                  </a:txBody>
                  <a:tcPr/>
                </a:tc>
                <a:tc>
                  <a:txBody>
                    <a:bodyPr/>
                    <a:lstStyle/>
                    <a:p>
                      <a:pPr algn="ctr"/>
                      <a:r>
                        <a:rPr lang="en-US" sz="1100" dirty="0" smtClean="0"/>
                        <a:t>1</a:t>
                      </a:r>
                      <a:endParaRPr lang="en-US" sz="1100" dirty="0"/>
                    </a:p>
                  </a:txBody>
                  <a:tcPr/>
                </a:tc>
              </a:tr>
              <a:tr h="242679">
                <a:tc>
                  <a:txBody>
                    <a:bodyPr/>
                    <a:lstStyle/>
                    <a:p>
                      <a:pPr algn="ctr"/>
                      <a:r>
                        <a:rPr lang="en-US" sz="1100" dirty="0" smtClean="0"/>
                        <a:t>char</a:t>
                      </a:r>
                      <a:endParaRPr lang="en-US" sz="1100" dirty="0"/>
                    </a:p>
                  </a:txBody>
                  <a:tcPr/>
                </a:tc>
                <a:tc>
                  <a:txBody>
                    <a:bodyPr/>
                    <a:lstStyle/>
                    <a:p>
                      <a:pPr algn="ctr"/>
                      <a:r>
                        <a:rPr lang="en-US" sz="1100" dirty="0" smtClean="0"/>
                        <a:t>1</a:t>
                      </a:r>
                      <a:endParaRPr lang="en-US" sz="1100" dirty="0"/>
                    </a:p>
                  </a:txBody>
                  <a:tcPr/>
                </a:tc>
              </a:tr>
              <a:tr h="242679">
                <a:tc>
                  <a:txBody>
                    <a:bodyPr/>
                    <a:lstStyle/>
                    <a:p>
                      <a:pPr algn="ctr"/>
                      <a:r>
                        <a:rPr lang="en-US" sz="1100" dirty="0" smtClean="0"/>
                        <a:t>short</a:t>
                      </a:r>
                      <a:endParaRPr lang="en-US" sz="1100" dirty="0"/>
                    </a:p>
                  </a:txBody>
                  <a:tcPr/>
                </a:tc>
                <a:tc>
                  <a:txBody>
                    <a:bodyPr/>
                    <a:lstStyle/>
                    <a:p>
                      <a:pPr algn="ctr"/>
                      <a:r>
                        <a:rPr lang="en-US" sz="1100" dirty="0" smtClean="0"/>
                        <a:t>2</a:t>
                      </a:r>
                      <a:endParaRPr lang="en-US" sz="1100" dirty="0"/>
                    </a:p>
                  </a:txBody>
                  <a:tcPr/>
                </a:tc>
              </a:tr>
              <a:tr h="242679">
                <a:tc>
                  <a:txBody>
                    <a:bodyPr/>
                    <a:lstStyle/>
                    <a:p>
                      <a:pPr algn="ctr"/>
                      <a:r>
                        <a:rPr lang="en-US" sz="1100" dirty="0" err="1" smtClean="0"/>
                        <a:t>int</a:t>
                      </a:r>
                      <a:endParaRPr lang="en-US" sz="1100" dirty="0"/>
                    </a:p>
                  </a:txBody>
                  <a:tcPr/>
                </a:tc>
                <a:tc>
                  <a:txBody>
                    <a:bodyPr/>
                    <a:lstStyle/>
                    <a:p>
                      <a:pPr algn="ctr"/>
                      <a:r>
                        <a:rPr lang="en-US" sz="1100" dirty="0" smtClean="0"/>
                        <a:t>4</a:t>
                      </a:r>
                      <a:endParaRPr lang="en-US" sz="1100" dirty="0"/>
                    </a:p>
                  </a:txBody>
                  <a:tcPr/>
                </a:tc>
              </a:tr>
              <a:tr h="242679">
                <a:tc>
                  <a:txBody>
                    <a:bodyPr/>
                    <a:lstStyle/>
                    <a:p>
                      <a:pPr algn="ctr"/>
                      <a:r>
                        <a:rPr lang="en-US" sz="1100" dirty="0" smtClean="0"/>
                        <a:t>long</a:t>
                      </a:r>
                      <a:endParaRPr lang="en-US" sz="1100" dirty="0"/>
                    </a:p>
                  </a:txBody>
                  <a:tcPr/>
                </a:tc>
                <a:tc>
                  <a:txBody>
                    <a:bodyPr/>
                    <a:lstStyle/>
                    <a:p>
                      <a:pPr algn="ctr"/>
                      <a:r>
                        <a:rPr lang="en-US" sz="1100" dirty="0" smtClean="0"/>
                        <a:t>8</a:t>
                      </a:r>
                      <a:endParaRPr lang="en-US" sz="1100" dirty="0"/>
                    </a:p>
                  </a:txBody>
                  <a:tcPr/>
                </a:tc>
              </a:tr>
              <a:tr h="242679">
                <a:tc>
                  <a:txBody>
                    <a:bodyPr/>
                    <a:lstStyle/>
                    <a:p>
                      <a:pPr algn="ctr"/>
                      <a:r>
                        <a:rPr lang="en-US" sz="1100" dirty="0" smtClean="0"/>
                        <a:t>float</a:t>
                      </a:r>
                      <a:endParaRPr lang="en-US" sz="1100" dirty="0"/>
                    </a:p>
                  </a:txBody>
                  <a:tcPr/>
                </a:tc>
                <a:tc>
                  <a:txBody>
                    <a:bodyPr/>
                    <a:lstStyle/>
                    <a:p>
                      <a:pPr algn="ctr"/>
                      <a:r>
                        <a:rPr lang="en-US" sz="1100" dirty="0" smtClean="0"/>
                        <a:t>4</a:t>
                      </a:r>
                      <a:endParaRPr lang="en-US" sz="1100" dirty="0"/>
                    </a:p>
                  </a:txBody>
                  <a:tcPr/>
                </a:tc>
              </a:tr>
              <a:tr h="242679">
                <a:tc>
                  <a:txBody>
                    <a:bodyPr/>
                    <a:lstStyle/>
                    <a:p>
                      <a:pPr algn="ctr"/>
                      <a:r>
                        <a:rPr lang="en-US" sz="1100" dirty="0" smtClean="0"/>
                        <a:t>double</a:t>
                      </a:r>
                      <a:endParaRPr lang="en-US" sz="1100" dirty="0"/>
                    </a:p>
                  </a:txBody>
                  <a:tcPr/>
                </a:tc>
                <a:tc>
                  <a:txBody>
                    <a:bodyPr/>
                    <a:lstStyle/>
                    <a:p>
                      <a:pPr algn="ctr"/>
                      <a:r>
                        <a:rPr lang="en-US" sz="1100" dirty="0" smtClean="0"/>
                        <a:t>8</a:t>
                      </a:r>
                      <a:endParaRPr lang="en-US" sz="1100" dirty="0"/>
                    </a:p>
                  </a:txBody>
                  <a:tcPr/>
                </a:tc>
              </a:tr>
            </a:tbl>
          </a:graphicData>
        </a:graphic>
      </p:graphicFrame>
    </p:spTree>
    <p:extLst>
      <p:ext uri="{BB962C8B-B14F-4D97-AF65-F5344CB8AC3E}">
        <p14:creationId xmlns:p14="http://schemas.microsoft.com/office/powerpoint/2010/main" val="1817242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457200" y="1143000"/>
            <a:ext cx="8229600" cy="5181600"/>
          </a:xfrm>
        </p:spPr>
        <p:txBody>
          <a:bodyPr>
            <a:normAutofit/>
          </a:bodyPr>
          <a:lstStyle/>
          <a:p>
            <a:pPr marL="630936" lvl="2" indent="0">
              <a:buNone/>
            </a:pPr>
            <a:endParaRPr lang="en-US" altLang="en-US" sz="1800" dirty="0" smtClean="0"/>
          </a:p>
          <a:p>
            <a:pPr eaLnBrk="1" hangingPunct="1"/>
            <a:r>
              <a:rPr lang="en-US" altLang="en-US" sz="2400" b="1" dirty="0" smtClean="0">
                <a:solidFill>
                  <a:srgbClr val="00B0F0"/>
                </a:solidFill>
              </a:rPr>
              <a:t>All of the elements of an array are stored in contiguous memory locations.</a:t>
            </a:r>
          </a:p>
          <a:p>
            <a:r>
              <a:rPr lang="en-US" sz="2400" dirty="0" err="1"/>
              <a:t>int</a:t>
            </a:r>
            <a:r>
              <a:rPr lang="en-US" sz="2400" dirty="0"/>
              <a:t> scores[6] = {19, 17, 18, 16, 15, 20};</a:t>
            </a:r>
            <a:endParaRPr lang="en-US" altLang="en-US" sz="2400" dirty="0"/>
          </a:p>
          <a:p>
            <a:pPr marL="109728" indent="0" eaLnBrk="1" hangingPunct="1">
              <a:buNone/>
            </a:pPr>
            <a:endParaRPr lang="en-US" altLang="en-US" sz="2400" dirty="0" smtClean="0"/>
          </a:p>
        </p:txBody>
      </p:sp>
      <p:sp>
        <p:nvSpPr>
          <p:cNvPr id="20482" name="Title 1"/>
          <p:cNvSpPr>
            <a:spLocks noGrp="1"/>
          </p:cNvSpPr>
          <p:nvPr>
            <p:ph type="title"/>
          </p:nvPr>
        </p:nvSpPr>
        <p:spPr>
          <a:xfrm>
            <a:off x="457200" y="0"/>
            <a:ext cx="8229600" cy="1143000"/>
          </a:xfrm>
        </p:spPr>
        <p:txBody>
          <a:bodyPr/>
          <a:lstStyle/>
          <a:p>
            <a:pPr eaLnBrk="1" hangingPunct="1"/>
            <a:r>
              <a:rPr lang="en-US" altLang="en-US" dirty="0" smtClean="0"/>
              <a:t>Arrays and Pointers</a:t>
            </a:r>
          </a:p>
        </p:txBody>
      </p:sp>
      <p:graphicFrame>
        <p:nvGraphicFramePr>
          <p:cNvPr id="8" name="Table 7"/>
          <p:cNvGraphicFramePr>
            <a:graphicFrameLocks noGrp="1"/>
          </p:cNvGraphicFramePr>
          <p:nvPr>
            <p:extLst>
              <p:ext uri="{D42A27DB-BD31-4B8C-83A1-F6EECF244321}">
                <p14:modId xmlns:p14="http://schemas.microsoft.com/office/powerpoint/2010/main" val="2342301397"/>
              </p:ext>
            </p:extLst>
          </p:nvPr>
        </p:nvGraphicFramePr>
        <p:xfrm>
          <a:off x="914400" y="304292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Array element</a:t>
                      </a:r>
                      <a:endParaRPr lang="en-US" dirty="0"/>
                    </a:p>
                  </a:txBody>
                  <a:tcPr/>
                </a:tc>
                <a:tc>
                  <a:txBody>
                    <a:bodyPr/>
                    <a:lstStyle/>
                    <a:p>
                      <a:pPr algn="ctr"/>
                      <a:r>
                        <a:rPr lang="en-US" dirty="0" smtClean="0"/>
                        <a:t>address</a:t>
                      </a:r>
                      <a:endParaRPr lang="en-US" dirty="0"/>
                    </a:p>
                  </a:txBody>
                  <a:tcPr/>
                </a:tc>
                <a:tc>
                  <a:txBody>
                    <a:bodyPr/>
                    <a:lstStyle/>
                    <a:p>
                      <a:pPr algn="ctr"/>
                      <a:r>
                        <a:rPr lang="en-US" dirty="0" smtClean="0"/>
                        <a:t>value</a:t>
                      </a:r>
                      <a:endParaRPr lang="en-US" dirty="0"/>
                    </a:p>
                  </a:txBody>
                  <a:tcPr/>
                </a:tc>
              </a:tr>
              <a:tr h="370840">
                <a:tc>
                  <a:txBody>
                    <a:bodyPr/>
                    <a:lstStyle/>
                    <a:p>
                      <a:pPr algn="ctr"/>
                      <a:r>
                        <a:rPr lang="en-US" dirty="0" smtClean="0"/>
                        <a:t>scores[0]</a:t>
                      </a:r>
                      <a:endParaRPr lang="en-US" dirty="0"/>
                    </a:p>
                  </a:txBody>
                  <a:tcPr/>
                </a:tc>
                <a:tc>
                  <a:txBody>
                    <a:bodyPr/>
                    <a:lstStyle/>
                    <a:p>
                      <a:pPr algn="ctr"/>
                      <a:r>
                        <a:rPr lang="en-US" dirty="0" smtClean="0"/>
                        <a:t>0x600020</a:t>
                      </a:r>
                      <a:endParaRPr lang="en-US" dirty="0"/>
                    </a:p>
                  </a:txBody>
                  <a:tcPr/>
                </a:tc>
                <a:tc>
                  <a:txBody>
                    <a:bodyPr/>
                    <a:lstStyle/>
                    <a:p>
                      <a:pPr algn="ctr"/>
                      <a:r>
                        <a:rPr lang="en-US" dirty="0" smtClean="0"/>
                        <a:t>19</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scores[1]</a:t>
                      </a:r>
                    </a:p>
                  </a:txBody>
                  <a:tcPr/>
                </a:tc>
                <a:tc>
                  <a:txBody>
                    <a:bodyPr/>
                    <a:lstStyle/>
                    <a:p>
                      <a:pPr algn="ctr"/>
                      <a:r>
                        <a:rPr lang="en-US" dirty="0" smtClean="0"/>
                        <a:t>0x600024</a:t>
                      </a:r>
                      <a:endParaRPr lang="en-US" dirty="0"/>
                    </a:p>
                  </a:txBody>
                  <a:tcPr/>
                </a:tc>
                <a:tc>
                  <a:txBody>
                    <a:bodyPr/>
                    <a:lstStyle/>
                    <a:p>
                      <a:pPr algn="ctr"/>
                      <a:r>
                        <a:rPr lang="en-US" dirty="0" smtClean="0"/>
                        <a:t>17</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scores[2]</a:t>
                      </a:r>
                    </a:p>
                  </a:txBody>
                  <a:tcPr/>
                </a:tc>
                <a:tc>
                  <a:txBody>
                    <a:bodyPr/>
                    <a:lstStyle/>
                    <a:p>
                      <a:pPr algn="ctr"/>
                      <a:r>
                        <a:rPr lang="en-US" dirty="0" smtClean="0"/>
                        <a:t>0x600028</a:t>
                      </a:r>
                      <a:endParaRPr lang="en-US" dirty="0"/>
                    </a:p>
                  </a:txBody>
                  <a:tcPr/>
                </a:tc>
                <a:tc>
                  <a:txBody>
                    <a:bodyPr/>
                    <a:lstStyle/>
                    <a:p>
                      <a:pPr algn="ctr"/>
                      <a:r>
                        <a:rPr lang="en-US" dirty="0" smtClean="0"/>
                        <a:t>18</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scores[3]</a:t>
                      </a:r>
                    </a:p>
                  </a:txBody>
                  <a:tcPr/>
                </a:tc>
                <a:tc>
                  <a:txBody>
                    <a:bodyPr/>
                    <a:lstStyle/>
                    <a:p>
                      <a:pPr algn="ctr"/>
                      <a:r>
                        <a:rPr lang="en-US" dirty="0" smtClean="0"/>
                        <a:t>0x60002C</a:t>
                      </a:r>
                      <a:endParaRPr lang="en-US" dirty="0"/>
                    </a:p>
                  </a:txBody>
                  <a:tcPr/>
                </a:tc>
                <a:tc>
                  <a:txBody>
                    <a:bodyPr/>
                    <a:lstStyle/>
                    <a:p>
                      <a:pPr algn="ctr"/>
                      <a:r>
                        <a:rPr lang="en-US" dirty="0" smtClean="0"/>
                        <a:t>16</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scores[4]</a:t>
                      </a:r>
                    </a:p>
                  </a:txBody>
                  <a:tcPr/>
                </a:tc>
                <a:tc>
                  <a:txBody>
                    <a:bodyPr/>
                    <a:lstStyle/>
                    <a:p>
                      <a:pPr algn="ctr"/>
                      <a:r>
                        <a:rPr lang="en-US" dirty="0" smtClean="0"/>
                        <a:t>0x600030</a:t>
                      </a:r>
                      <a:endParaRPr lang="en-US" dirty="0"/>
                    </a:p>
                  </a:txBody>
                  <a:tcPr/>
                </a:tc>
                <a:tc>
                  <a:txBody>
                    <a:bodyPr/>
                    <a:lstStyle/>
                    <a:p>
                      <a:pPr algn="ctr"/>
                      <a:r>
                        <a:rPr lang="en-US" dirty="0" smtClean="0"/>
                        <a:t>15</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scores[5]</a:t>
                      </a:r>
                    </a:p>
                  </a:txBody>
                  <a:tcPr/>
                </a:tc>
                <a:tc>
                  <a:txBody>
                    <a:bodyPr/>
                    <a:lstStyle/>
                    <a:p>
                      <a:pPr algn="ctr"/>
                      <a:r>
                        <a:rPr lang="en-US" dirty="0" smtClean="0"/>
                        <a:t>0x600034</a:t>
                      </a:r>
                      <a:endParaRPr lang="en-US" dirty="0"/>
                    </a:p>
                  </a:txBody>
                  <a:tcPr/>
                </a:tc>
                <a:tc>
                  <a:txBody>
                    <a:bodyPr/>
                    <a:lstStyle/>
                    <a:p>
                      <a:pPr algn="ctr"/>
                      <a:r>
                        <a:rPr lang="en-US" dirty="0" smtClean="0"/>
                        <a:t>20</a:t>
                      </a:r>
                      <a:endParaRPr lang="en-US" dirty="0"/>
                    </a:p>
                  </a:txBody>
                  <a:tcPr/>
                </a:tc>
              </a:tr>
            </a:tbl>
          </a:graphicData>
        </a:graphic>
      </p:graphicFrame>
    </p:spTree>
    <p:extLst>
      <p:ext uri="{BB962C8B-B14F-4D97-AF65-F5344CB8AC3E}">
        <p14:creationId xmlns:p14="http://schemas.microsoft.com/office/powerpoint/2010/main" val="3181442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we have pointers, there are several arithmetic operations that we can perform*:</a:t>
            </a:r>
          </a:p>
          <a:p>
            <a:pPr marL="109728" indent="0">
              <a:buNone/>
            </a:pPr>
            <a:endParaRPr lang="en-US" dirty="0" smtClean="0"/>
          </a:p>
          <a:p>
            <a:pPr lvl="1"/>
            <a:r>
              <a:rPr lang="en-US" dirty="0" smtClean="0"/>
              <a:t>Adding an integer to a pointer</a:t>
            </a:r>
          </a:p>
          <a:p>
            <a:pPr lvl="1"/>
            <a:r>
              <a:rPr lang="en-US" dirty="0" smtClean="0"/>
              <a:t>Subtracting in integer to a pointer</a:t>
            </a:r>
          </a:p>
          <a:p>
            <a:pPr lvl="1"/>
            <a:r>
              <a:rPr lang="en-US" dirty="0" smtClean="0"/>
              <a:t>Subtracting two pointers from each other</a:t>
            </a:r>
          </a:p>
          <a:p>
            <a:pPr lvl="1"/>
            <a:r>
              <a:rPr lang="en-US" dirty="0" smtClean="0"/>
              <a:t>Comparing two pointers</a:t>
            </a:r>
          </a:p>
          <a:p>
            <a:pPr marL="393192" lvl="1" indent="0">
              <a:buNone/>
            </a:pPr>
            <a:endParaRPr lang="en-US" dirty="0" smtClean="0"/>
          </a:p>
          <a:p>
            <a:pPr marL="393192" lvl="1" indent="0">
              <a:buNone/>
            </a:pPr>
            <a:endParaRPr lang="en-US" dirty="0"/>
          </a:p>
          <a:p>
            <a:pPr lvl="1"/>
            <a:endParaRPr lang="en-US" dirty="0" smtClean="0"/>
          </a:p>
          <a:p>
            <a:pPr marL="393192" lvl="1" indent="0">
              <a:buNone/>
            </a:pPr>
            <a:r>
              <a:rPr lang="en-US" sz="1100" dirty="0" smtClean="0"/>
              <a:t>*these operations are not always permitted on pointers to functions</a:t>
            </a:r>
          </a:p>
          <a:p>
            <a:pPr lvl="1"/>
            <a:endParaRPr lang="en-US" dirty="0"/>
          </a:p>
        </p:txBody>
      </p:sp>
      <p:sp>
        <p:nvSpPr>
          <p:cNvPr id="3" name="Title 2"/>
          <p:cNvSpPr>
            <a:spLocks noGrp="1"/>
          </p:cNvSpPr>
          <p:nvPr>
            <p:ph type="title"/>
          </p:nvPr>
        </p:nvSpPr>
        <p:spPr/>
        <p:txBody>
          <a:bodyPr/>
          <a:lstStyle/>
          <a:p>
            <a:r>
              <a:rPr lang="en-US" dirty="0" smtClean="0"/>
              <a:t>Pointer Arithmetic</a:t>
            </a:r>
            <a:endParaRPr lang="en-US" dirty="0"/>
          </a:p>
        </p:txBody>
      </p:sp>
    </p:spTree>
    <p:extLst>
      <p:ext uri="{BB962C8B-B14F-4D97-AF65-F5344CB8AC3E}">
        <p14:creationId xmlns:p14="http://schemas.microsoft.com/office/powerpoint/2010/main" val="1050649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eaLnBrk="1" hangingPunct="1">
              <a:defRPr/>
            </a:pPr>
            <a:r>
              <a:rPr lang="en-US" sz="2400" dirty="0" smtClean="0"/>
              <a:t>The compiler generates instructions to compute the exact address for any chosen element of an array when using an array; it can do this because it knows all the bytes used to store the array are contiguous.</a:t>
            </a:r>
          </a:p>
          <a:p>
            <a:pPr eaLnBrk="1" hangingPunct="1">
              <a:defRPr/>
            </a:pPr>
            <a:r>
              <a:rPr lang="en-US" sz="2400" dirty="0" smtClean="0"/>
              <a:t>For example, </a:t>
            </a:r>
            <a:r>
              <a:rPr lang="en-US" sz="2400" dirty="0"/>
              <a:t>to access scores[3</a:t>
            </a:r>
            <a:r>
              <a:rPr lang="en-US" sz="2400" dirty="0" smtClean="0"/>
              <a:t>], the </a:t>
            </a:r>
            <a:r>
              <a:rPr lang="en-US" sz="2400" dirty="0"/>
              <a:t>compiler generates instructions to compute the address as: </a:t>
            </a:r>
          </a:p>
          <a:p>
            <a:pPr marL="0" indent="0" eaLnBrk="1" hangingPunct="1">
              <a:buFontTx/>
              <a:buNone/>
              <a:defRPr/>
            </a:pPr>
            <a:r>
              <a:rPr lang="en-US" sz="2400" dirty="0"/>
              <a:t>	scores + </a:t>
            </a:r>
            <a:r>
              <a:rPr lang="en-US" sz="2400" dirty="0">
                <a:solidFill>
                  <a:srgbClr val="00B0F0"/>
                </a:solidFill>
              </a:rPr>
              <a:t>(</a:t>
            </a:r>
            <a:r>
              <a:rPr lang="en-US" sz="2400" dirty="0"/>
              <a:t>3 * </a:t>
            </a:r>
            <a:r>
              <a:rPr lang="en-US" sz="2400" dirty="0">
                <a:solidFill>
                  <a:srgbClr val="00B050"/>
                </a:solidFill>
              </a:rPr>
              <a:t>(</a:t>
            </a:r>
            <a:r>
              <a:rPr lang="en-US" sz="2400" dirty="0" err="1"/>
              <a:t>sizeof</a:t>
            </a:r>
            <a:r>
              <a:rPr lang="en-US" sz="2400" dirty="0"/>
              <a:t> </a:t>
            </a:r>
            <a:r>
              <a:rPr lang="en-US" sz="2400" dirty="0">
                <a:solidFill>
                  <a:srgbClr val="FF0000"/>
                </a:solidFill>
              </a:rPr>
              <a:t>(</a:t>
            </a:r>
            <a:r>
              <a:rPr lang="en-US" sz="2400" dirty="0" err="1"/>
              <a:t>int</a:t>
            </a:r>
            <a:r>
              <a:rPr lang="en-US" sz="2400" dirty="0" smtClean="0">
                <a:solidFill>
                  <a:srgbClr val="FF0000"/>
                </a:solidFill>
              </a:rPr>
              <a:t>)</a:t>
            </a:r>
            <a:r>
              <a:rPr lang="en-US" sz="2400" dirty="0" smtClean="0">
                <a:solidFill>
                  <a:srgbClr val="00B050"/>
                </a:solidFill>
              </a:rPr>
              <a:t>)</a:t>
            </a:r>
            <a:r>
              <a:rPr lang="en-US" sz="2400" dirty="0" smtClean="0">
                <a:solidFill>
                  <a:srgbClr val="00B0F0"/>
                </a:solidFill>
              </a:rPr>
              <a:t>)</a:t>
            </a:r>
          </a:p>
          <a:p>
            <a:pPr eaLnBrk="1" hangingPunct="1">
              <a:defRPr/>
            </a:pPr>
            <a:r>
              <a:rPr lang="en-US" sz="2400" dirty="0"/>
              <a:t>Recall that scores is a constant pointer to the 1</a:t>
            </a:r>
            <a:r>
              <a:rPr lang="en-US" sz="2400" baseline="30000" dirty="0"/>
              <a:t>st</a:t>
            </a:r>
            <a:r>
              <a:rPr lang="en-US" sz="2400" dirty="0"/>
              <a:t> </a:t>
            </a:r>
            <a:r>
              <a:rPr lang="en-US" sz="2400" dirty="0" smtClean="0"/>
              <a:t>element, so the compiler can compute the address above as:</a:t>
            </a:r>
          </a:p>
          <a:p>
            <a:pPr marL="0" indent="0" eaLnBrk="1" hangingPunct="1">
              <a:buNone/>
              <a:defRPr/>
            </a:pPr>
            <a:r>
              <a:rPr lang="en-US" sz="2400" dirty="0" smtClean="0"/>
              <a:t>	&amp;scores[0] </a:t>
            </a:r>
            <a:r>
              <a:rPr lang="en-US" sz="2400" dirty="0"/>
              <a:t>+ </a:t>
            </a:r>
            <a:r>
              <a:rPr lang="en-US" sz="2400" dirty="0">
                <a:solidFill>
                  <a:srgbClr val="00B0F0"/>
                </a:solidFill>
              </a:rPr>
              <a:t>(</a:t>
            </a:r>
            <a:r>
              <a:rPr lang="en-US" sz="2400" dirty="0"/>
              <a:t>3 * </a:t>
            </a:r>
            <a:r>
              <a:rPr lang="en-US" sz="2400" dirty="0">
                <a:solidFill>
                  <a:srgbClr val="00B050"/>
                </a:solidFill>
              </a:rPr>
              <a:t>(</a:t>
            </a:r>
            <a:r>
              <a:rPr lang="en-US" sz="2400" dirty="0" err="1"/>
              <a:t>sizeof</a:t>
            </a:r>
            <a:r>
              <a:rPr lang="en-US" sz="2400" dirty="0"/>
              <a:t> </a:t>
            </a:r>
            <a:r>
              <a:rPr lang="en-US" sz="2400" dirty="0">
                <a:solidFill>
                  <a:srgbClr val="FF0000"/>
                </a:solidFill>
              </a:rPr>
              <a:t>(</a:t>
            </a:r>
            <a:r>
              <a:rPr lang="en-US" sz="2400" dirty="0" err="1"/>
              <a:t>int</a:t>
            </a:r>
            <a:r>
              <a:rPr lang="en-US" sz="2400" dirty="0">
                <a:solidFill>
                  <a:srgbClr val="FF0000"/>
                </a:solidFill>
              </a:rPr>
              <a:t>)</a:t>
            </a:r>
            <a:r>
              <a:rPr lang="en-US" sz="2400" dirty="0">
                <a:solidFill>
                  <a:srgbClr val="00B050"/>
                </a:solidFill>
              </a:rPr>
              <a:t>)</a:t>
            </a:r>
            <a:r>
              <a:rPr lang="en-US" sz="2400" dirty="0">
                <a:solidFill>
                  <a:srgbClr val="00B0F0"/>
                </a:solidFill>
              </a:rPr>
              <a:t>)</a:t>
            </a:r>
          </a:p>
          <a:p>
            <a:pPr>
              <a:defRPr/>
            </a:pPr>
            <a:r>
              <a:rPr lang="en-US" sz="2400" dirty="0" smtClean="0"/>
              <a:t>If we wanted to access the value of scores[3] we would code it as:</a:t>
            </a:r>
            <a:endParaRPr lang="en-US" sz="2400" dirty="0"/>
          </a:p>
          <a:p>
            <a:pPr marL="0" indent="0">
              <a:buNone/>
              <a:defRPr/>
            </a:pPr>
            <a:r>
              <a:rPr lang="en-US" sz="2400" dirty="0"/>
              <a:t>	</a:t>
            </a:r>
            <a:r>
              <a:rPr lang="en-US" sz="2400" dirty="0" smtClean="0"/>
              <a:t>*(scores+3);   /*    developer’s pers.</a:t>
            </a:r>
          </a:p>
          <a:p>
            <a:pPr marL="0" indent="0">
              <a:buNone/>
              <a:defRPr/>
            </a:pPr>
            <a:r>
              <a:rPr lang="en-US" sz="2400" dirty="0">
                <a:solidFill>
                  <a:srgbClr val="00B0F0"/>
                </a:solidFill>
              </a:rPr>
              <a:t>	</a:t>
            </a:r>
            <a:r>
              <a:rPr lang="en-US" sz="1500" dirty="0" smtClean="0">
                <a:solidFill>
                  <a:srgbClr val="00B0F0"/>
                </a:solidFill>
              </a:rPr>
              <a:t>the compiler multiplies 3 by </a:t>
            </a:r>
            <a:r>
              <a:rPr lang="en-US" sz="1500" dirty="0" err="1" smtClean="0">
                <a:solidFill>
                  <a:srgbClr val="00B0F0"/>
                </a:solidFill>
              </a:rPr>
              <a:t>sizeof</a:t>
            </a:r>
            <a:r>
              <a:rPr lang="en-US" sz="1500" dirty="0" smtClean="0">
                <a:solidFill>
                  <a:srgbClr val="00B0F0"/>
                </a:solidFill>
              </a:rPr>
              <a:t>(</a:t>
            </a:r>
            <a:r>
              <a:rPr lang="en-US" sz="1500" dirty="0" err="1" smtClean="0">
                <a:solidFill>
                  <a:srgbClr val="00B0F0"/>
                </a:solidFill>
              </a:rPr>
              <a:t>int</a:t>
            </a:r>
            <a:r>
              <a:rPr lang="en-US" sz="1500" dirty="0" smtClean="0">
                <a:solidFill>
                  <a:srgbClr val="00B0F0"/>
                </a:solidFill>
              </a:rPr>
              <a:t>) for us</a:t>
            </a:r>
            <a:endParaRPr lang="en-US" sz="1500" dirty="0">
              <a:solidFill>
                <a:srgbClr val="00B0F0"/>
              </a:solidFill>
            </a:endParaRPr>
          </a:p>
          <a:p>
            <a:pPr eaLnBrk="1" hangingPunct="1">
              <a:defRPr/>
            </a:pPr>
            <a:endParaRPr lang="en-US" sz="2400" dirty="0" smtClean="0"/>
          </a:p>
        </p:txBody>
      </p:sp>
      <p:sp>
        <p:nvSpPr>
          <p:cNvPr id="21506" name="Title 1"/>
          <p:cNvSpPr>
            <a:spLocks noGrp="1"/>
          </p:cNvSpPr>
          <p:nvPr>
            <p:ph type="title"/>
          </p:nvPr>
        </p:nvSpPr>
        <p:spPr/>
        <p:txBody>
          <a:bodyPr/>
          <a:lstStyle/>
          <a:p>
            <a:pPr eaLnBrk="1" hangingPunct="1"/>
            <a:r>
              <a:rPr lang="en-US" altLang="en-US" dirty="0" smtClean="0"/>
              <a:t>Pointer Arithmetic</a:t>
            </a:r>
          </a:p>
        </p:txBody>
      </p:sp>
    </p:spTree>
    <p:extLst>
      <p:ext uri="{BB962C8B-B14F-4D97-AF65-F5344CB8AC3E}">
        <p14:creationId xmlns:p14="http://schemas.microsoft.com/office/powerpoint/2010/main" val="3251987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fontScale="92500" lnSpcReduction="20000"/>
          </a:bodyPr>
          <a:lstStyle/>
          <a:p>
            <a:pPr eaLnBrk="1" hangingPunct="1">
              <a:defRPr/>
            </a:pPr>
            <a:r>
              <a:rPr lang="en-US" sz="1600" dirty="0" smtClean="0"/>
              <a:t>Any time that we add or subtract a constant integer from a pointer value in C, the compiler will multiply the integer by the size of the data type for which the pointer is declared, then add or subtract that value from the address</a:t>
            </a:r>
          </a:p>
          <a:p>
            <a:pPr eaLnBrk="1" hangingPunct="1">
              <a:defRPr/>
            </a:pPr>
            <a:r>
              <a:rPr lang="en-US" sz="1600" dirty="0" smtClean="0"/>
              <a:t>So, </a:t>
            </a:r>
            <a:r>
              <a:rPr lang="en-US" sz="1600" b="1" dirty="0" smtClean="0">
                <a:solidFill>
                  <a:srgbClr val="00B050"/>
                </a:solidFill>
              </a:rPr>
              <a:t>scores+3</a:t>
            </a:r>
            <a:r>
              <a:rPr lang="en-US" sz="1600" dirty="0" smtClean="0"/>
              <a:t> would calculate </a:t>
            </a:r>
            <a:r>
              <a:rPr lang="en-US" sz="1600" b="1" dirty="0" smtClean="0"/>
              <a:t>0x600020+(3*</a:t>
            </a:r>
            <a:r>
              <a:rPr lang="en-US" sz="1600" b="1" dirty="0" err="1" smtClean="0"/>
              <a:t>sizeof</a:t>
            </a:r>
            <a:r>
              <a:rPr lang="en-US" sz="1600" b="1" dirty="0" smtClean="0"/>
              <a:t>(</a:t>
            </a:r>
            <a:r>
              <a:rPr lang="en-US" sz="1600" b="1" dirty="0" err="1" smtClean="0"/>
              <a:t>int</a:t>
            </a:r>
            <a:r>
              <a:rPr lang="en-US" sz="1600" b="1" dirty="0" smtClean="0"/>
              <a:t>))</a:t>
            </a:r>
          </a:p>
          <a:p>
            <a:pPr marL="109728" indent="0" eaLnBrk="1" hangingPunct="1">
              <a:buNone/>
              <a:defRPr/>
            </a:pPr>
            <a:r>
              <a:rPr lang="en-US" sz="1600" dirty="0"/>
              <a:t>	</a:t>
            </a:r>
            <a:r>
              <a:rPr lang="en-US" sz="1600" dirty="0" smtClean="0"/>
              <a:t>			 = 0x600020+12</a:t>
            </a:r>
          </a:p>
          <a:p>
            <a:pPr marL="109728" indent="0">
              <a:buNone/>
              <a:defRPr/>
            </a:pPr>
            <a:r>
              <a:rPr lang="en-US" sz="1600" dirty="0"/>
              <a:t>				 = </a:t>
            </a:r>
            <a:r>
              <a:rPr lang="en-US" sz="1600" dirty="0" smtClean="0"/>
              <a:t>0x60002C</a:t>
            </a:r>
          </a:p>
          <a:p>
            <a:pPr marL="109728" indent="0">
              <a:buNone/>
              <a:defRPr/>
            </a:pPr>
            <a:endParaRPr lang="en-US" sz="1600" dirty="0" smtClean="0"/>
          </a:p>
          <a:p>
            <a:pPr marL="109728" indent="0">
              <a:buNone/>
              <a:defRPr/>
            </a:pPr>
            <a:endParaRPr lang="en-US" sz="1600" dirty="0" smtClean="0"/>
          </a:p>
          <a:p>
            <a:pPr marL="109728" indent="0">
              <a:buNone/>
              <a:defRPr/>
            </a:pPr>
            <a:endParaRPr lang="en-US" sz="1600" dirty="0" smtClean="0"/>
          </a:p>
          <a:p>
            <a:pPr marL="109728" indent="0">
              <a:buNone/>
              <a:defRPr/>
            </a:pPr>
            <a:endParaRPr lang="en-US" sz="1600" dirty="0" smtClean="0"/>
          </a:p>
          <a:p>
            <a:pPr marL="109728" indent="0">
              <a:buNone/>
              <a:defRPr/>
            </a:pPr>
            <a:endParaRPr lang="en-US" sz="1600" dirty="0" smtClean="0"/>
          </a:p>
          <a:p>
            <a:pPr marL="109728" indent="0">
              <a:buNone/>
              <a:defRPr/>
            </a:pPr>
            <a:endParaRPr lang="en-US" sz="1600" dirty="0" smtClean="0"/>
          </a:p>
          <a:p>
            <a:pPr marL="109728" indent="0">
              <a:buNone/>
              <a:defRPr/>
            </a:pPr>
            <a:endParaRPr lang="en-US" sz="1600" dirty="0"/>
          </a:p>
          <a:p>
            <a:pPr marL="109728" indent="0">
              <a:buNone/>
              <a:defRPr/>
            </a:pPr>
            <a:endParaRPr lang="en-US" sz="1600" dirty="0" smtClean="0"/>
          </a:p>
          <a:p>
            <a:pPr marL="109728" indent="0">
              <a:buNone/>
              <a:defRPr/>
            </a:pPr>
            <a:endParaRPr lang="en-US" sz="1600" dirty="0" smtClean="0"/>
          </a:p>
          <a:p>
            <a:pPr marL="109728" indent="0">
              <a:buNone/>
              <a:defRPr/>
            </a:pPr>
            <a:endParaRPr lang="en-US" sz="1600" dirty="0"/>
          </a:p>
          <a:p>
            <a:pPr marL="109728" indent="0">
              <a:buNone/>
              <a:defRPr/>
            </a:pPr>
            <a:endParaRPr lang="en-US" sz="1600" dirty="0" smtClean="0"/>
          </a:p>
          <a:p>
            <a:pPr marL="109728" indent="0">
              <a:buNone/>
              <a:defRPr/>
            </a:pPr>
            <a:r>
              <a:rPr lang="en-US" altLang="en-US" sz="1600" b="1" dirty="0"/>
              <a:t>IMPORTANT: </a:t>
            </a:r>
            <a:r>
              <a:rPr lang="en-US" altLang="en-US" sz="1600" dirty="0"/>
              <a:t> When you use pointer arithmetic, </a:t>
            </a:r>
            <a:r>
              <a:rPr lang="en-US" altLang="en-US" sz="1600" b="1" i="1" dirty="0">
                <a:solidFill>
                  <a:srgbClr val="FF0000"/>
                </a:solidFill>
              </a:rPr>
              <a:t>do not scale the integer </a:t>
            </a:r>
            <a:r>
              <a:rPr lang="en-US" altLang="en-US" sz="1600" b="1" i="1" dirty="0"/>
              <a:t> </a:t>
            </a:r>
            <a:r>
              <a:rPr lang="en-US" altLang="en-US" sz="1600" b="1" i="1" dirty="0" smtClean="0"/>
              <a:t>because the compiler will do it. </a:t>
            </a:r>
            <a:r>
              <a:rPr lang="en-US" altLang="en-US" sz="1600" dirty="0" smtClean="0"/>
              <a:t>You </a:t>
            </a:r>
            <a:r>
              <a:rPr lang="en-US" altLang="en-US" sz="1600" dirty="0"/>
              <a:t>must add or subtract by the size of the </a:t>
            </a:r>
            <a:r>
              <a:rPr lang="en-US" altLang="en-US" sz="1600" dirty="0" smtClean="0"/>
              <a:t>type or </a:t>
            </a:r>
            <a:r>
              <a:rPr lang="en-US" altLang="en-US" sz="1600" dirty="0"/>
              <a:t>you will get double scaling (this will always cause access errors</a:t>
            </a:r>
            <a:r>
              <a:rPr lang="en-US" altLang="en-US" sz="1600" dirty="0" smtClean="0"/>
              <a:t>). See code on next page.</a:t>
            </a:r>
            <a:endParaRPr lang="en-US" altLang="en-US" sz="1600" dirty="0"/>
          </a:p>
          <a:p>
            <a:pPr marL="109728" indent="0">
              <a:buNone/>
              <a:defRPr/>
            </a:pPr>
            <a:endParaRPr lang="en-US" sz="1600" dirty="0"/>
          </a:p>
          <a:p>
            <a:pPr marL="109728" indent="0">
              <a:buNone/>
              <a:defRPr/>
            </a:pPr>
            <a:endParaRPr lang="en-US" sz="1600" dirty="0"/>
          </a:p>
          <a:p>
            <a:pPr marL="109728" indent="0" eaLnBrk="1" hangingPunct="1">
              <a:buNone/>
              <a:defRPr/>
            </a:pPr>
            <a:r>
              <a:rPr lang="en-US" sz="2000" dirty="0"/>
              <a:t>	</a:t>
            </a:r>
            <a:r>
              <a:rPr lang="en-US" sz="2000" dirty="0" smtClean="0"/>
              <a:t>		</a:t>
            </a:r>
          </a:p>
        </p:txBody>
      </p:sp>
      <p:sp>
        <p:nvSpPr>
          <p:cNvPr id="21506" name="Title 1"/>
          <p:cNvSpPr>
            <a:spLocks noGrp="1"/>
          </p:cNvSpPr>
          <p:nvPr>
            <p:ph type="title"/>
          </p:nvPr>
        </p:nvSpPr>
        <p:spPr/>
        <p:txBody>
          <a:bodyPr>
            <a:normAutofit fontScale="90000"/>
          </a:bodyPr>
          <a:lstStyle/>
          <a:p>
            <a:pPr eaLnBrk="1" hangingPunct="1"/>
            <a:r>
              <a:rPr lang="en-US" altLang="en-US" dirty="0" smtClean="0"/>
              <a:t>Pointer Arithmetic: +/- constant</a:t>
            </a:r>
          </a:p>
        </p:txBody>
      </p:sp>
      <p:graphicFrame>
        <p:nvGraphicFramePr>
          <p:cNvPr id="4" name="Table 3"/>
          <p:cNvGraphicFramePr>
            <a:graphicFrameLocks noGrp="1"/>
          </p:cNvGraphicFramePr>
          <p:nvPr>
            <p:extLst>
              <p:ext uri="{D42A27DB-BD31-4B8C-83A1-F6EECF244321}">
                <p14:modId xmlns:p14="http://schemas.microsoft.com/office/powerpoint/2010/main" val="1559865656"/>
              </p:ext>
            </p:extLst>
          </p:nvPr>
        </p:nvGraphicFramePr>
        <p:xfrm>
          <a:off x="1447800" y="2529840"/>
          <a:ext cx="5029200" cy="2346960"/>
        </p:xfrm>
        <a:graphic>
          <a:graphicData uri="http://schemas.openxmlformats.org/drawingml/2006/table">
            <a:tbl>
              <a:tblPr firstRow="1" bandRow="1">
                <a:tableStyleId>{5C22544A-7EE6-4342-B048-85BDC9FD1C3A}</a:tableStyleId>
              </a:tblPr>
              <a:tblGrid>
                <a:gridCol w="1676400"/>
                <a:gridCol w="1676400"/>
                <a:gridCol w="1676400"/>
              </a:tblGrid>
              <a:tr h="294640">
                <a:tc>
                  <a:txBody>
                    <a:bodyPr/>
                    <a:lstStyle/>
                    <a:p>
                      <a:pPr algn="ctr"/>
                      <a:r>
                        <a:rPr lang="en-US" sz="1600" dirty="0" smtClean="0"/>
                        <a:t>Array element</a:t>
                      </a:r>
                      <a:endParaRPr lang="en-US" sz="1600" dirty="0"/>
                    </a:p>
                  </a:txBody>
                  <a:tcPr/>
                </a:tc>
                <a:tc>
                  <a:txBody>
                    <a:bodyPr/>
                    <a:lstStyle/>
                    <a:p>
                      <a:pPr algn="ctr"/>
                      <a:r>
                        <a:rPr lang="en-US" sz="1600" dirty="0" smtClean="0"/>
                        <a:t>address</a:t>
                      </a:r>
                      <a:endParaRPr lang="en-US" sz="1600" dirty="0"/>
                    </a:p>
                  </a:txBody>
                  <a:tcPr/>
                </a:tc>
                <a:tc>
                  <a:txBody>
                    <a:bodyPr/>
                    <a:lstStyle/>
                    <a:p>
                      <a:pPr algn="ctr"/>
                      <a:r>
                        <a:rPr lang="en-US" sz="1600" dirty="0" smtClean="0"/>
                        <a:t>value</a:t>
                      </a:r>
                      <a:endParaRPr lang="en-US" sz="1600" dirty="0"/>
                    </a:p>
                  </a:txBody>
                  <a:tcPr/>
                </a:tc>
              </a:tr>
              <a:tr h="294640">
                <a:tc>
                  <a:txBody>
                    <a:bodyPr/>
                    <a:lstStyle/>
                    <a:p>
                      <a:pPr algn="ctr"/>
                      <a:r>
                        <a:rPr lang="en-US" sz="1600" dirty="0" smtClean="0"/>
                        <a:t>scores[0]</a:t>
                      </a:r>
                      <a:endParaRPr lang="en-US" sz="1600" dirty="0"/>
                    </a:p>
                  </a:txBody>
                  <a:tcPr/>
                </a:tc>
                <a:tc>
                  <a:txBody>
                    <a:bodyPr/>
                    <a:lstStyle/>
                    <a:p>
                      <a:pPr algn="ctr"/>
                      <a:r>
                        <a:rPr lang="en-US" sz="1600" dirty="0" smtClean="0"/>
                        <a:t>0x600020</a:t>
                      </a:r>
                      <a:endParaRPr lang="en-US" sz="1600" dirty="0"/>
                    </a:p>
                  </a:txBody>
                  <a:tcPr/>
                </a:tc>
                <a:tc>
                  <a:txBody>
                    <a:bodyPr/>
                    <a:lstStyle/>
                    <a:p>
                      <a:pPr algn="ctr"/>
                      <a:r>
                        <a:rPr lang="en-US" sz="1600" dirty="0" smtClean="0"/>
                        <a:t>19</a:t>
                      </a:r>
                    </a:p>
                  </a:txBody>
                  <a:tcPr/>
                </a:tc>
              </a:tr>
              <a:tr h="294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scores[1]</a:t>
                      </a:r>
                    </a:p>
                  </a:txBody>
                  <a:tcPr/>
                </a:tc>
                <a:tc>
                  <a:txBody>
                    <a:bodyPr/>
                    <a:lstStyle/>
                    <a:p>
                      <a:pPr algn="ctr"/>
                      <a:r>
                        <a:rPr lang="en-US" sz="1600" dirty="0" smtClean="0"/>
                        <a:t>0x600024</a:t>
                      </a:r>
                      <a:endParaRPr lang="en-US" sz="1600" dirty="0"/>
                    </a:p>
                  </a:txBody>
                  <a:tcPr/>
                </a:tc>
                <a:tc>
                  <a:txBody>
                    <a:bodyPr/>
                    <a:lstStyle/>
                    <a:p>
                      <a:pPr algn="ctr"/>
                      <a:r>
                        <a:rPr lang="en-US" sz="1600" dirty="0" smtClean="0"/>
                        <a:t>17</a:t>
                      </a:r>
                      <a:endParaRPr lang="en-US" sz="1600" dirty="0"/>
                    </a:p>
                  </a:txBody>
                  <a:tcPr/>
                </a:tc>
              </a:tr>
              <a:tr h="294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scores[2]</a:t>
                      </a:r>
                    </a:p>
                  </a:txBody>
                  <a:tcPr/>
                </a:tc>
                <a:tc>
                  <a:txBody>
                    <a:bodyPr/>
                    <a:lstStyle/>
                    <a:p>
                      <a:pPr algn="ctr"/>
                      <a:r>
                        <a:rPr lang="en-US" sz="1600" dirty="0" smtClean="0"/>
                        <a:t>0x600028</a:t>
                      </a:r>
                      <a:endParaRPr lang="en-US" sz="1600" dirty="0"/>
                    </a:p>
                  </a:txBody>
                  <a:tcPr/>
                </a:tc>
                <a:tc>
                  <a:txBody>
                    <a:bodyPr/>
                    <a:lstStyle/>
                    <a:p>
                      <a:pPr algn="ctr"/>
                      <a:r>
                        <a:rPr lang="en-US" sz="1600" dirty="0" smtClean="0"/>
                        <a:t>18</a:t>
                      </a:r>
                      <a:endParaRPr lang="en-US" sz="1600" dirty="0"/>
                    </a:p>
                  </a:txBody>
                  <a:tcPr/>
                </a:tc>
              </a:tr>
              <a:tr h="294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scores[3]</a:t>
                      </a:r>
                    </a:p>
                  </a:txBody>
                  <a:tcPr/>
                </a:tc>
                <a:tc>
                  <a:txBody>
                    <a:bodyPr/>
                    <a:lstStyle/>
                    <a:p>
                      <a:pPr algn="ctr"/>
                      <a:r>
                        <a:rPr lang="en-US" sz="1600" dirty="0" smtClean="0"/>
                        <a:t>0x60002C</a:t>
                      </a:r>
                      <a:endParaRPr lang="en-US" sz="1600" dirty="0"/>
                    </a:p>
                  </a:txBody>
                  <a:tcPr/>
                </a:tc>
                <a:tc>
                  <a:txBody>
                    <a:bodyPr/>
                    <a:lstStyle/>
                    <a:p>
                      <a:pPr algn="ctr"/>
                      <a:r>
                        <a:rPr lang="en-US" sz="1600" dirty="0" smtClean="0"/>
                        <a:t>16</a:t>
                      </a:r>
                      <a:endParaRPr lang="en-US" sz="1600" dirty="0"/>
                    </a:p>
                  </a:txBody>
                  <a:tcPr/>
                </a:tc>
              </a:tr>
              <a:tr h="294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scores[4]</a:t>
                      </a:r>
                    </a:p>
                  </a:txBody>
                  <a:tcPr/>
                </a:tc>
                <a:tc>
                  <a:txBody>
                    <a:bodyPr/>
                    <a:lstStyle/>
                    <a:p>
                      <a:pPr algn="ctr"/>
                      <a:r>
                        <a:rPr lang="en-US" sz="1600" dirty="0" smtClean="0"/>
                        <a:t>0x600030</a:t>
                      </a:r>
                      <a:endParaRPr lang="en-US" sz="1600" dirty="0"/>
                    </a:p>
                  </a:txBody>
                  <a:tcPr/>
                </a:tc>
                <a:tc>
                  <a:txBody>
                    <a:bodyPr/>
                    <a:lstStyle/>
                    <a:p>
                      <a:pPr algn="ctr"/>
                      <a:r>
                        <a:rPr lang="en-US" sz="1600" dirty="0" smtClean="0"/>
                        <a:t>15</a:t>
                      </a:r>
                      <a:endParaRPr lang="en-US" sz="1600" dirty="0"/>
                    </a:p>
                  </a:txBody>
                  <a:tcPr/>
                </a:tc>
              </a:tr>
              <a:tr h="294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scores[5]</a:t>
                      </a:r>
                    </a:p>
                  </a:txBody>
                  <a:tcPr/>
                </a:tc>
                <a:tc>
                  <a:txBody>
                    <a:bodyPr/>
                    <a:lstStyle/>
                    <a:p>
                      <a:pPr algn="ctr"/>
                      <a:r>
                        <a:rPr lang="en-US" sz="1600" dirty="0" smtClean="0"/>
                        <a:t>0x600034</a:t>
                      </a:r>
                      <a:endParaRPr lang="en-US" sz="1600" dirty="0"/>
                    </a:p>
                  </a:txBody>
                  <a:tcPr/>
                </a:tc>
                <a:tc>
                  <a:txBody>
                    <a:bodyPr/>
                    <a:lstStyle/>
                    <a:p>
                      <a:pPr algn="ctr"/>
                      <a:r>
                        <a:rPr lang="en-US" sz="1600" dirty="0" smtClean="0"/>
                        <a:t>20</a:t>
                      </a:r>
                      <a:endParaRPr lang="en-US" sz="1600" dirty="0"/>
                    </a:p>
                  </a:txBody>
                  <a:tcPr/>
                </a:tc>
              </a:tr>
            </a:tbl>
          </a:graphicData>
        </a:graphic>
      </p:graphicFrame>
    </p:spTree>
    <p:extLst>
      <p:ext uri="{BB962C8B-B14F-4D97-AF65-F5344CB8AC3E}">
        <p14:creationId xmlns:p14="http://schemas.microsoft.com/office/powerpoint/2010/main" val="3136748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20000"/>
          </a:bodyPr>
          <a:lstStyle/>
          <a:p>
            <a:pPr eaLnBrk="1" hangingPunct="1">
              <a:defRPr/>
            </a:pPr>
            <a:r>
              <a:rPr lang="en-US" sz="1700" dirty="0" smtClean="0"/>
              <a:t>When we subtract two pointers from each other in C, </a:t>
            </a:r>
          </a:p>
          <a:p>
            <a:pPr lvl="1">
              <a:defRPr/>
            </a:pPr>
            <a:r>
              <a:rPr lang="en-US" sz="1700" dirty="0" smtClean="0"/>
              <a:t>The data types of the two pointers </a:t>
            </a:r>
            <a:r>
              <a:rPr lang="en-US" sz="1700" dirty="0" smtClean="0">
                <a:solidFill>
                  <a:srgbClr val="FF0000"/>
                </a:solidFill>
              </a:rPr>
              <a:t>must</a:t>
            </a:r>
            <a:r>
              <a:rPr lang="en-US" sz="1700" dirty="0" smtClean="0"/>
              <a:t> be the same</a:t>
            </a:r>
          </a:p>
          <a:p>
            <a:pPr lvl="1">
              <a:defRPr/>
            </a:pPr>
            <a:r>
              <a:rPr lang="en-US" sz="1700" dirty="0"/>
              <a:t>T</a:t>
            </a:r>
            <a:r>
              <a:rPr lang="en-US" sz="1700" dirty="0" smtClean="0"/>
              <a:t>he compiler will perform the subtraction, then take in to account the size of the data type for which the two pointers are declared and divide the result by the size so that it reports the number of “units” by which the two addresses differ.</a:t>
            </a:r>
          </a:p>
          <a:p>
            <a:pPr marL="393192" lvl="1" indent="0">
              <a:buNone/>
              <a:defRPr/>
            </a:pPr>
            <a:endParaRPr lang="en-US" sz="1700" dirty="0" smtClean="0"/>
          </a:p>
          <a:p>
            <a:pPr lvl="0">
              <a:buClr>
                <a:srgbClr val="2DA2BF"/>
              </a:buClr>
              <a:defRPr/>
            </a:pPr>
            <a:r>
              <a:rPr lang="en-US" sz="1800" dirty="0">
                <a:solidFill>
                  <a:prstClr val="black"/>
                </a:solidFill>
              </a:rPr>
              <a:t>Using the scores array, if</a:t>
            </a:r>
          </a:p>
          <a:p>
            <a:pPr marL="109728" indent="0" eaLnBrk="1" hangingPunct="1">
              <a:buNone/>
              <a:defRPr/>
            </a:pPr>
            <a:r>
              <a:rPr lang="en-US" sz="1100" dirty="0"/>
              <a:t>	</a:t>
            </a:r>
            <a:r>
              <a:rPr lang="en-US" sz="1100" dirty="0" err="1" smtClean="0"/>
              <a:t>int</a:t>
            </a:r>
            <a:r>
              <a:rPr lang="en-US" sz="1100" dirty="0" smtClean="0"/>
              <a:t> *p0 = scores;		/* p0 = 0x600020	*/</a:t>
            </a:r>
          </a:p>
          <a:p>
            <a:pPr marL="109728" indent="0" eaLnBrk="1" hangingPunct="1">
              <a:buNone/>
              <a:defRPr/>
            </a:pPr>
            <a:r>
              <a:rPr lang="en-US" sz="1100" dirty="0"/>
              <a:t>	</a:t>
            </a:r>
            <a:r>
              <a:rPr lang="en-US" sz="1100" dirty="0" err="1" smtClean="0"/>
              <a:t>int</a:t>
            </a:r>
            <a:r>
              <a:rPr lang="en-US" sz="1100" dirty="0" smtClean="0"/>
              <a:t> *p1 </a:t>
            </a:r>
            <a:r>
              <a:rPr lang="en-US" sz="1100" dirty="0"/>
              <a:t>= </a:t>
            </a:r>
            <a:r>
              <a:rPr lang="en-US" sz="1100" dirty="0" smtClean="0"/>
              <a:t>scores+1;		/* p1 = 0x600024	*/</a:t>
            </a:r>
            <a:endParaRPr lang="en-US" sz="1100" dirty="0"/>
          </a:p>
          <a:p>
            <a:pPr marL="109728" indent="0">
              <a:buNone/>
              <a:defRPr/>
            </a:pPr>
            <a:r>
              <a:rPr lang="en-US" sz="1100" dirty="0"/>
              <a:t>	</a:t>
            </a:r>
            <a:r>
              <a:rPr lang="en-US" sz="1100" dirty="0" err="1" smtClean="0"/>
              <a:t>int</a:t>
            </a:r>
            <a:r>
              <a:rPr lang="en-US" sz="1100" dirty="0" smtClean="0"/>
              <a:t> *p2 </a:t>
            </a:r>
            <a:r>
              <a:rPr lang="en-US" sz="1100" dirty="0"/>
              <a:t>= </a:t>
            </a:r>
            <a:r>
              <a:rPr lang="en-US" sz="1100" dirty="0" smtClean="0"/>
              <a:t>scores+2;		/* p2 = 0x600028	*/</a:t>
            </a:r>
            <a:endParaRPr lang="en-US" sz="1100" dirty="0"/>
          </a:p>
          <a:p>
            <a:pPr marL="109728" indent="0">
              <a:buNone/>
              <a:defRPr/>
            </a:pPr>
            <a:r>
              <a:rPr lang="en-US" sz="1100" dirty="0"/>
              <a:t>	</a:t>
            </a:r>
            <a:r>
              <a:rPr lang="en-US" sz="1100" dirty="0" err="1" smtClean="0"/>
              <a:t>int</a:t>
            </a:r>
            <a:r>
              <a:rPr lang="en-US" sz="1100" dirty="0" smtClean="0"/>
              <a:t> *p5 </a:t>
            </a:r>
            <a:r>
              <a:rPr lang="en-US" sz="1100" dirty="0"/>
              <a:t>= </a:t>
            </a:r>
            <a:r>
              <a:rPr lang="en-US" sz="1100" dirty="0" smtClean="0"/>
              <a:t>scores+5;		/* p5 = 0x600034	*/</a:t>
            </a:r>
            <a:endParaRPr lang="en-US" sz="1100" dirty="0"/>
          </a:p>
          <a:p>
            <a:pPr marL="109728" lvl="0" indent="0">
              <a:buClr>
                <a:srgbClr val="2DA2BF"/>
              </a:buClr>
              <a:buNone/>
              <a:defRPr/>
            </a:pPr>
            <a:r>
              <a:rPr lang="en-US" sz="1100" dirty="0" smtClean="0"/>
              <a:t>	</a:t>
            </a:r>
            <a:r>
              <a:rPr lang="en-US" sz="1100" dirty="0">
                <a:solidFill>
                  <a:srgbClr val="0070C0"/>
                </a:solidFill>
              </a:rPr>
              <a:t>printf (“p2-p0: %d\n”, p2-p0);	/* p2-p0: 2	*/</a:t>
            </a:r>
          </a:p>
          <a:p>
            <a:pPr marL="109728" lvl="0" indent="0">
              <a:buClr>
                <a:srgbClr val="2DA2BF"/>
              </a:buClr>
              <a:buNone/>
              <a:defRPr/>
            </a:pPr>
            <a:r>
              <a:rPr lang="en-US" sz="1100" dirty="0">
                <a:solidFill>
                  <a:prstClr val="black"/>
                </a:solidFill>
              </a:rPr>
              <a:t>	printf (“p2-p1: %d\n”, p2-p1);	/* </a:t>
            </a:r>
            <a:r>
              <a:rPr lang="en-US" sz="1100" dirty="0" smtClean="0">
                <a:solidFill>
                  <a:prstClr val="black"/>
                </a:solidFill>
              </a:rPr>
              <a:t>p2-p1: </a:t>
            </a:r>
            <a:r>
              <a:rPr lang="en-US" sz="1100" dirty="0">
                <a:solidFill>
                  <a:prstClr val="black"/>
                </a:solidFill>
              </a:rPr>
              <a:t>1	*/</a:t>
            </a:r>
          </a:p>
          <a:p>
            <a:pPr marL="109728" lvl="0" indent="0">
              <a:buClr>
                <a:srgbClr val="2DA2BF"/>
              </a:buClr>
              <a:buNone/>
              <a:defRPr/>
            </a:pPr>
            <a:r>
              <a:rPr lang="en-US" sz="1100" dirty="0">
                <a:solidFill>
                  <a:prstClr val="black"/>
                </a:solidFill>
              </a:rPr>
              <a:t>	</a:t>
            </a:r>
            <a:r>
              <a:rPr lang="en-US" sz="1100" dirty="0">
                <a:solidFill>
                  <a:srgbClr val="00B050"/>
                </a:solidFill>
              </a:rPr>
              <a:t>printf (“</a:t>
            </a:r>
            <a:r>
              <a:rPr lang="en-US" sz="1100" dirty="0" smtClean="0">
                <a:solidFill>
                  <a:srgbClr val="00B050"/>
                </a:solidFill>
              </a:rPr>
              <a:t>p0-p1: </a:t>
            </a:r>
            <a:r>
              <a:rPr lang="en-US" sz="1100" dirty="0">
                <a:solidFill>
                  <a:srgbClr val="00B050"/>
                </a:solidFill>
              </a:rPr>
              <a:t>%d\n”, p0-p1);	/* </a:t>
            </a:r>
            <a:r>
              <a:rPr lang="en-US" sz="1100" dirty="0" smtClean="0">
                <a:solidFill>
                  <a:srgbClr val="00B050"/>
                </a:solidFill>
              </a:rPr>
              <a:t>p0-p1: </a:t>
            </a:r>
            <a:r>
              <a:rPr lang="en-US" sz="1100" dirty="0">
                <a:solidFill>
                  <a:srgbClr val="00B050"/>
                </a:solidFill>
              </a:rPr>
              <a:t>-1	*/</a:t>
            </a:r>
          </a:p>
          <a:p>
            <a:pPr marL="109728" lvl="0" indent="0">
              <a:buClr>
                <a:srgbClr val="2DA2BF"/>
              </a:buClr>
              <a:buNone/>
              <a:defRPr/>
            </a:pPr>
            <a:r>
              <a:rPr lang="en-US" sz="1100" dirty="0">
                <a:solidFill>
                  <a:prstClr val="black"/>
                </a:solidFill>
              </a:rPr>
              <a:t>	printf (“</a:t>
            </a:r>
            <a:r>
              <a:rPr lang="en-US" sz="1100" dirty="0" smtClean="0">
                <a:solidFill>
                  <a:prstClr val="black"/>
                </a:solidFill>
              </a:rPr>
              <a:t>p5-p2: </a:t>
            </a:r>
            <a:r>
              <a:rPr lang="en-US" sz="1100" dirty="0">
                <a:solidFill>
                  <a:prstClr val="black"/>
                </a:solidFill>
              </a:rPr>
              <a:t>%d\n”, p5-p2);	/* </a:t>
            </a:r>
            <a:r>
              <a:rPr lang="en-US" sz="1100" dirty="0" smtClean="0">
                <a:solidFill>
                  <a:prstClr val="black"/>
                </a:solidFill>
              </a:rPr>
              <a:t>p5-p2: </a:t>
            </a:r>
            <a:r>
              <a:rPr lang="en-US" sz="1100" dirty="0">
                <a:solidFill>
                  <a:prstClr val="black"/>
                </a:solidFill>
              </a:rPr>
              <a:t>3	*/</a:t>
            </a:r>
          </a:p>
          <a:p>
            <a:pPr marL="109728" indent="0">
              <a:buNone/>
              <a:defRPr/>
            </a:pPr>
            <a:endParaRPr lang="en-US" sz="1600" dirty="0"/>
          </a:p>
          <a:p>
            <a:pPr>
              <a:defRPr/>
            </a:pPr>
            <a:r>
              <a:rPr lang="en-US" sz="1700" dirty="0" smtClean="0"/>
              <a:t>Note that in the first printf statement, the difference between the positions of the two array elements is 2.  That is, their indexes differ by 2.</a:t>
            </a:r>
          </a:p>
          <a:p>
            <a:pPr lvl="1">
              <a:defRPr/>
            </a:pPr>
            <a:r>
              <a:rPr lang="en-US" sz="1100" dirty="0" smtClean="0">
                <a:solidFill>
                  <a:srgbClr val="0070C0"/>
                </a:solidFill>
              </a:rPr>
              <a:t>((0x600028 – 0x600020)/4)=2</a:t>
            </a:r>
          </a:p>
          <a:p>
            <a:pPr marL="393192" lvl="1" indent="0">
              <a:buNone/>
              <a:defRPr/>
            </a:pPr>
            <a:endParaRPr lang="en-US" sz="1100" dirty="0" smtClean="0">
              <a:solidFill>
                <a:srgbClr val="0070C0"/>
              </a:solidFill>
            </a:endParaRPr>
          </a:p>
          <a:p>
            <a:pPr>
              <a:defRPr/>
            </a:pPr>
            <a:r>
              <a:rPr lang="en-US" sz="1600" dirty="0" smtClean="0"/>
              <a:t>In the 3</a:t>
            </a:r>
            <a:r>
              <a:rPr lang="en-US" sz="1600" baseline="30000" dirty="0" smtClean="0"/>
              <a:t>rd</a:t>
            </a:r>
            <a:r>
              <a:rPr lang="en-US" sz="1600" dirty="0" smtClean="0"/>
              <a:t> printf statement, the difference is -1, indicating that p0 immediately precedes the element point to by p1.</a:t>
            </a:r>
            <a:endParaRPr lang="en-US" sz="1700" dirty="0"/>
          </a:p>
          <a:p>
            <a:pPr lvl="1">
              <a:defRPr/>
            </a:pPr>
            <a:r>
              <a:rPr lang="en-US" sz="1100" dirty="0">
                <a:solidFill>
                  <a:srgbClr val="00B050"/>
                </a:solidFill>
              </a:rPr>
              <a:t>((</a:t>
            </a:r>
            <a:r>
              <a:rPr lang="en-US" sz="1100" dirty="0" smtClean="0">
                <a:solidFill>
                  <a:srgbClr val="00B050"/>
                </a:solidFill>
              </a:rPr>
              <a:t>0x600020 </a:t>
            </a:r>
            <a:r>
              <a:rPr lang="en-US" sz="1100" dirty="0">
                <a:solidFill>
                  <a:srgbClr val="00B050"/>
                </a:solidFill>
              </a:rPr>
              <a:t>– </a:t>
            </a:r>
            <a:r>
              <a:rPr lang="en-US" sz="1100" dirty="0" smtClean="0">
                <a:solidFill>
                  <a:srgbClr val="00B050"/>
                </a:solidFill>
              </a:rPr>
              <a:t>0x600024)/</a:t>
            </a:r>
            <a:r>
              <a:rPr lang="en-US" sz="1100" dirty="0">
                <a:solidFill>
                  <a:srgbClr val="00B050"/>
                </a:solidFill>
              </a:rPr>
              <a:t>4</a:t>
            </a:r>
            <a:r>
              <a:rPr lang="en-US" sz="1100" dirty="0" smtClean="0">
                <a:solidFill>
                  <a:srgbClr val="00B050"/>
                </a:solidFill>
              </a:rPr>
              <a:t>)=-1</a:t>
            </a:r>
            <a:endParaRPr lang="en-US" sz="1100" dirty="0">
              <a:solidFill>
                <a:srgbClr val="00B050"/>
              </a:solidFill>
            </a:endParaRPr>
          </a:p>
          <a:p>
            <a:pPr>
              <a:defRPr/>
            </a:pPr>
            <a:endParaRPr lang="en-US" sz="1600" dirty="0"/>
          </a:p>
          <a:p>
            <a:pPr marL="109728" indent="0">
              <a:buNone/>
              <a:defRPr/>
            </a:pPr>
            <a:endParaRPr lang="en-US" sz="1600" dirty="0"/>
          </a:p>
          <a:p>
            <a:pPr marL="109728" indent="0" eaLnBrk="1" hangingPunct="1">
              <a:buNone/>
              <a:defRPr/>
            </a:pPr>
            <a:endParaRPr lang="en-US" sz="1600" dirty="0" smtClean="0"/>
          </a:p>
          <a:p>
            <a:pPr marL="109728" indent="0" eaLnBrk="1" hangingPunct="1">
              <a:buNone/>
              <a:defRPr/>
            </a:pPr>
            <a:endParaRPr lang="en-US" sz="1600" dirty="0"/>
          </a:p>
        </p:txBody>
      </p:sp>
      <p:sp>
        <p:nvSpPr>
          <p:cNvPr id="21506" name="Title 1"/>
          <p:cNvSpPr>
            <a:spLocks noGrp="1"/>
          </p:cNvSpPr>
          <p:nvPr>
            <p:ph type="title"/>
          </p:nvPr>
        </p:nvSpPr>
        <p:spPr>
          <a:xfrm>
            <a:off x="457200" y="274638"/>
            <a:ext cx="8229600" cy="792162"/>
          </a:xfrm>
        </p:spPr>
        <p:txBody>
          <a:bodyPr>
            <a:normAutofit/>
          </a:bodyPr>
          <a:lstStyle/>
          <a:p>
            <a:pPr eaLnBrk="1" hangingPunct="1"/>
            <a:r>
              <a:rPr lang="en-US" altLang="en-US" sz="3200" dirty="0" smtClean="0"/>
              <a:t>Pointer Arithmetic: subtract 2 pointers</a:t>
            </a:r>
          </a:p>
        </p:txBody>
      </p:sp>
    </p:spTree>
    <p:extLst>
      <p:ext uri="{BB962C8B-B14F-4D97-AF65-F5344CB8AC3E}">
        <p14:creationId xmlns:p14="http://schemas.microsoft.com/office/powerpoint/2010/main" val="865701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pPr eaLnBrk="1" hangingPunct="1">
              <a:defRPr/>
            </a:pPr>
            <a:r>
              <a:rPr lang="en-US" sz="1700" dirty="0" smtClean="0"/>
              <a:t>Pointers can be compared using the standard comparison operators</a:t>
            </a:r>
          </a:p>
          <a:p>
            <a:pPr marL="109728" indent="0" eaLnBrk="1" hangingPunct="1">
              <a:buNone/>
              <a:defRPr/>
            </a:pPr>
            <a:endParaRPr lang="en-US" sz="1700" dirty="0" smtClean="0"/>
          </a:p>
          <a:p>
            <a:pPr eaLnBrk="1" hangingPunct="1">
              <a:defRPr/>
            </a:pPr>
            <a:r>
              <a:rPr lang="en-US" sz="1700" dirty="0" smtClean="0"/>
              <a:t>Normally, comparing pointers does not produce much useful information. Although it can be used to determine the relative ordering of array elements.</a:t>
            </a:r>
          </a:p>
          <a:p>
            <a:pPr marL="109728" indent="0" eaLnBrk="1" hangingPunct="1">
              <a:buNone/>
              <a:defRPr/>
            </a:pPr>
            <a:endParaRPr lang="en-US" sz="1700" dirty="0" smtClean="0"/>
          </a:p>
          <a:p>
            <a:pPr>
              <a:buClr>
                <a:srgbClr val="2DA2BF"/>
              </a:buClr>
              <a:defRPr/>
            </a:pPr>
            <a:r>
              <a:rPr lang="en-US" sz="1600" dirty="0" smtClean="0"/>
              <a:t>Then </a:t>
            </a:r>
            <a:r>
              <a:rPr lang="en-US" sz="1600" dirty="0"/>
              <a:t>using the scores array again and 0 for false and 1 for true, </a:t>
            </a:r>
            <a:r>
              <a:rPr lang="en-US" sz="1600" dirty="0" smtClean="0"/>
              <a:t>if</a:t>
            </a:r>
            <a:endParaRPr lang="en-US" sz="1600" dirty="0">
              <a:solidFill>
                <a:prstClr val="black"/>
              </a:solidFill>
            </a:endParaRPr>
          </a:p>
          <a:p>
            <a:pPr marL="109728" lvl="0" indent="0">
              <a:buClr>
                <a:srgbClr val="2DA2BF"/>
              </a:buClr>
              <a:buNone/>
              <a:defRPr/>
            </a:pPr>
            <a:r>
              <a:rPr lang="en-US" sz="1000" dirty="0">
                <a:solidFill>
                  <a:prstClr val="black"/>
                </a:solidFill>
              </a:rPr>
              <a:t>	</a:t>
            </a:r>
            <a:r>
              <a:rPr lang="en-US" sz="1400" dirty="0" err="1">
                <a:solidFill>
                  <a:prstClr val="black"/>
                </a:solidFill>
              </a:rPr>
              <a:t>int</a:t>
            </a:r>
            <a:r>
              <a:rPr lang="en-US" sz="1400" dirty="0">
                <a:solidFill>
                  <a:prstClr val="black"/>
                </a:solidFill>
              </a:rPr>
              <a:t> *p0 = scores;		</a:t>
            </a:r>
            <a:r>
              <a:rPr lang="en-US" sz="1400" dirty="0" smtClean="0">
                <a:solidFill>
                  <a:prstClr val="black"/>
                </a:solidFill>
              </a:rPr>
              <a:t>	/* </a:t>
            </a:r>
            <a:r>
              <a:rPr lang="en-US" sz="1400" dirty="0">
                <a:solidFill>
                  <a:prstClr val="black"/>
                </a:solidFill>
              </a:rPr>
              <a:t>p0 = 0x600020	*/</a:t>
            </a:r>
          </a:p>
          <a:p>
            <a:pPr marL="109728" lvl="0" indent="0">
              <a:buClr>
                <a:srgbClr val="2DA2BF"/>
              </a:buClr>
              <a:buNone/>
              <a:defRPr/>
            </a:pPr>
            <a:r>
              <a:rPr lang="en-US" sz="1400" dirty="0">
                <a:solidFill>
                  <a:prstClr val="black"/>
                </a:solidFill>
              </a:rPr>
              <a:t>	</a:t>
            </a:r>
            <a:r>
              <a:rPr lang="en-US" sz="1400" dirty="0" err="1">
                <a:solidFill>
                  <a:prstClr val="black"/>
                </a:solidFill>
              </a:rPr>
              <a:t>int</a:t>
            </a:r>
            <a:r>
              <a:rPr lang="en-US" sz="1400" dirty="0">
                <a:solidFill>
                  <a:prstClr val="black"/>
                </a:solidFill>
              </a:rPr>
              <a:t> *p1 = scores+1;		</a:t>
            </a:r>
            <a:r>
              <a:rPr lang="en-US" sz="1400" dirty="0" smtClean="0">
                <a:solidFill>
                  <a:prstClr val="black"/>
                </a:solidFill>
              </a:rPr>
              <a:t>	/* </a:t>
            </a:r>
            <a:r>
              <a:rPr lang="en-US" sz="1400" dirty="0">
                <a:solidFill>
                  <a:prstClr val="black"/>
                </a:solidFill>
              </a:rPr>
              <a:t>p1 = 0x600024	*/</a:t>
            </a:r>
          </a:p>
          <a:p>
            <a:pPr marL="109728" lvl="0" indent="0">
              <a:buClr>
                <a:srgbClr val="2DA2BF"/>
              </a:buClr>
              <a:buNone/>
              <a:defRPr/>
            </a:pPr>
            <a:r>
              <a:rPr lang="en-US" sz="1400" dirty="0">
                <a:solidFill>
                  <a:prstClr val="black"/>
                </a:solidFill>
              </a:rPr>
              <a:t>	</a:t>
            </a:r>
            <a:r>
              <a:rPr lang="en-US" sz="1400" dirty="0" err="1">
                <a:solidFill>
                  <a:prstClr val="black"/>
                </a:solidFill>
              </a:rPr>
              <a:t>int</a:t>
            </a:r>
            <a:r>
              <a:rPr lang="en-US" sz="1400" dirty="0">
                <a:solidFill>
                  <a:prstClr val="black"/>
                </a:solidFill>
              </a:rPr>
              <a:t> *p2 = scores+2;		</a:t>
            </a:r>
            <a:r>
              <a:rPr lang="en-US" sz="1400" dirty="0" smtClean="0">
                <a:solidFill>
                  <a:prstClr val="black"/>
                </a:solidFill>
              </a:rPr>
              <a:t>	/* </a:t>
            </a:r>
            <a:r>
              <a:rPr lang="en-US" sz="1400" dirty="0">
                <a:solidFill>
                  <a:prstClr val="black"/>
                </a:solidFill>
              </a:rPr>
              <a:t>p2 = 0x600028	*/</a:t>
            </a:r>
          </a:p>
          <a:p>
            <a:pPr marL="109728" lvl="0" indent="0">
              <a:buClr>
                <a:srgbClr val="2DA2BF"/>
              </a:buClr>
              <a:buNone/>
              <a:defRPr/>
            </a:pPr>
            <a:r>
              <a:rPr lang="en-US" sz="1400" dirty="0">
                <a:solidFill>
                  <a:prstClr val="black"/>
                </a:solidFill>
              </a:rPr>
              <a:t>	</a:t>
            </a:r>
            <a:r>
              <a:rPr lang="en-US" sz="1400" dirty="0" err="1">
                <a:solidFill>
                  <a:prstClr val="black"/>
                </a:solidFill>
              </a:rPr>
              <a:t>int</a:t>
            </a:r>
            <a:r>
              <a:rPr lang="en-US" sz="1400" dirty="0">
                <a:solidFill>
                  <a:prstClr val="black"/>
                </a:solidFill>
              </a:rPr>
              <a:t> *p5 = scores+5;		</a:t>
            </a:r>
            <a:r>
              <a:rPr lang="en-US" sz="1400" dirty="0" smtClean="0">
                <a:solidFill>
                  <a:prstClr val="black"/>
                </a:solidFill>
              </a:rPr>
              <a:t>	/* </a:t>
            </a:r>
            <a:r>
              <a:rPr lang="en-US" sz="1400" dirty="0">
                <a:solidFill>
                  <a:prstClr val="black"/>
                </a:solidFill>
              </a:rPr>
              <a:t>p5 = 0x600034	*/</a:t>
            </a:r>
          </a:p>
          <a:p>
            <a:pPr marL="109728" lvl="0" indent="0">
              <a:buClr>
                <a:srgbClr val="2DA2BF"/>
              </a:buClr>
              <a:buNone/>
              <a:defRPr/>
            </a:pPr>
            <a:r>
              <a:rPr lang="en-US" sz="1400" dirty="0">
                <a:solidFill>
                  <a:prstClr val="black"/>
                </a:solidFill>
              </a:rPr>
              <a:t>	</a:t>
            </a:r>
            <a:r>
              <a:rPr lang="en-US" sz="1400" dirty="0">
                <a:solidFill>
                  <a:srgbClr val="0070C0"/>
                </a:solidFill>
              </a:rPr>
              <a:t>printf (“</a:t>
            </a:r>
            <a:r>
              <a:rPr lang="en-US" sz="1400" dirty="0" smtClean="0">
                <a:solidFill>
                  <a:srgbClr val="0070C0"/>
                </a:solidFill>
              </a:rPr>
              <a:t>p2&gt;p0</a:t>
            </a:r>
            <a:r>
              <a:rPr lang="en-US" sz="1400" dirty="0">
                <a:solidFill>
                  <a:srgbClr val="0070C0"/>
                </a:solidFill>
              </a:rPr>
              <a:t>: %d\n”, </a:t>
            </a:r>
            <a:r>
              <a:rPr lang="en-US" sz="1400" dirty="0" smtClean="0">
                <a:solidFill>
                  <a:srgbClr val="0070C0"/>
                </a:solidFill>
              </a:rPr>
              <a:t>p2&gt;p0</a:t>
            </a:r>
            <a:r>
              <a:rPr lang="en-US" sz="1400" dirty="0">
                <a:solidFill>
                  <a:srgbClr val="0070C0"/>
                </a:solidFill>
              </a:rPr>
              <a:t>);	</a:t>
            </a:r>
            <a:r>
              <a:rPr lang="en-US" sz="1400" dirty="0" smtClean="0">
                <a:solidFill>
                  <a:srgbClr val="0070C0"/>
                </a:solidFill>
              </a:rPr>
              <a:t>	/* p2&gt;p0</a:t>
            </a:r>
            <a:r>
              <a:rPr lang="en-US" sz="1400" dirty="0">
                <a:solidFill>
                  <a:srgbClr val="0070C0"/>
                </a:solidFill>
              </a:rPr>
              <a:t>: </a:t>
            </a:r>
            <a:r>
              <a:rPr lang="en-US" sz="1400" dirty="0" smtClean="0">
                <a:solidFill>
                  <a:srgbClr val="0070C0"/>
                </a:solidFill>
              </a:rPr>
              <a:t>1</a:t>
            </a:r>
            <a:r>
              <a:rPr lang="en-US" sz="1400" dirty="0">
                <a:solidFill>
                  <a:srgbClr val="0070C0"/>
                </a:solidFill>
              </a:rPr>
              <a:t>	*/</a:t>
            </a:r>
          </a:p>
          <a:p>
            <a:pPr marL="109728" lvl="0" indent="0">
              <a:buClr>
                <a:srgbClr val="2DA2BF"/>
              </a:buClr>
              <a:buNone/>
              <a:defRPr/>
            </a:pPr>
            <a:r>
              <a:rPr lang="en-US" sz="1400" dirty="0">
                <a:solidFill>
                  <a:prstClr val="black"/>
                </a:solidFill>
              </a:rPr>
              <a:t>	printf (“</a:t>
            </a:r>
            <a:r>
              <a:rPr lang="en-US" sz="1400" dirty="0" smtClean="0">
                <a:solidFill>
                  <a:prstClr val="black"/>
                </a:solidFill>
              </a:rPr>
              <a:t>p2&lt;p1</a:t>
            </a:r>
            <a:r>
              <a:rPr lang="en-US" sz="1400" dirty="0">
                <a:solidFill>
                  <a:prstClr val="black"/>
                </a:solidFill>
              </a:rPr>
              <a:t>: %d\n”, </a:t>
            </a:r>
            <a:r>
              <a:rPr lang="en-US" sz="1400" dirty="0" smtClean="0">
                <a:solidFill>
                  <a:prstClr val="black"/>
                </a:solidFill>
              </a:rPr>
              <a:t>p2&lt;p1</a:t>
            </a:r>
            <a:r>
              <a:rPr lang="en-US" sz="1400" dirty="0">
                <a:solidFill>
                  <a:prstClr val="black"/>
                </a:solidFill>
              </a:rPr>
              <a:t>);	</a:t>
            </a:r>
            <a:r>
              <a:rPr lang="en-US" sz="1400" dirty="0" smtClean="0">
                <a:solidFill>
                  <a:prstClr val="black"/>
                </a:solidFill>
              </a:rPr>
              <a:t>	/* p2&lt;p0</a:t>
            </a:r>
            <a:r>
              <a:rPr lang="en-US" sz="1400" dirty="0">
                <a:solidFill>
                  <a:prstClr val="black"/>
                </a:solidFill>
              </a:rPr>
              <a:t>: </a:t>
            </a:r>
            <a:r>
              <a:rPr lang="en-US" sz="1400" dirty="0" smtClean="0">
                <a:solidFill>
                  <a:prstClr val="black"/>
                </a:solidFill>
              </a:rPr>
              <a:t>0</a:t>
            </a:r>
            <a:r>
              <a:rPr lang="en-US" sz="1400" dirty="0">
                <a:solidFill>
                  <a:prstClr val="black"/>
                </a:solidFill>
              </a:rPr>
              <a:t>	*/</a:t>
            </a:r>
          </a:p>
          <a:p>
            <a:pPr marL="109728" lvl="0" indent="0">
              <a:buClr>
                <a:srgbClr val="2DA2BF"/>
              </a:buClr>
              <a:buNone/>
              <a:defRPr/>
            </a:pPr>
            <a:r>
              <a:rPr lang="en-US" sz="1400" dirty="0">
                <a:solidFill>
                  <a:prstClr val="black"/>
                </a:solidFill>
              </a:rPr>
              <a:t>	</a:t>
            </a:r>
            <a:r>
              <a:rPr lang="en-US" sz="1400" dirty="0">
                <a:solidFill>
                  <a:srgbClr val="00B050"/>
                </a:solidFill>
              </a:rPr>
              <a:t>printf (“</a:t>
            </a:r>
            <a:r>
              <a:rPr lang="en-US" sz="1400" dirty="0" smtClean="0">
                <a:solidFill>
                  <a:srgbClr val="00B050"/>
                </a:solidFill>
              </a:rPr>
              <a:t>p0&gt;p1</a:t>
            </a:r>
            <a:r>
              <a:rPr lang="en-US" sz="1400" dirty="0">
                <a:solidFill>
                  <a:srgbClr val="00B050"/>
                </a:solidFill>
              </a:rPr>
              <a:t>: %d\n”, </a:t>
            </a:r>
            <a:r>
              <a:rPr lang="en-US" sz="1400" dirty="0" smtClean="0">
                <a:solidFill>
                  <a:srgbClr val="00B050"/>
                </a:solidFill>
              </a:rPr>
              <a:t>p0&gt;p1</a:t>
            </a:r>
            <a:r>
              <a:rPr lang="en-US" sz="1400" dirty="0">
                <a:solidFill>
                  <a:srgbClr val="00B050"/>
                </a:solidFill>
              </a:rPr>
              <a:t>);	</a:t>
            </a:r>
            <a:r>
              <a:rPr lang="en-US" sz="1400" dirty="0" smtClean="0">
                <a:solidFill>
                  <a:srgbClr val="00B050"/>
                </a:solidFill>
              </a:rPr>
              <a:t>	/* p0&gt;p1</a:t>
            </a:r>
            <a:r>
              <a:rPr lang="en-US" sz="1400" dirty="0">
                <a:solidFill>
                  <a:srgbClr val="00B050"/>
                </a:solidFill>
              </a:rPr>
              <a:t>: </a:t>
            </a:r>
            <a:r>
              <a:rPr lang="en-US" sz="1400" dirty="0" smtClean="0">
                <a:solidFill>
                  <a:srgbClr val="00B050"/>
                </a:solidFill>
              </a:rPr>
              <a:t>0</a:t>
            </a:r>
            <a:r>
              <a:rPr lang="en-US" sz="1400" dirty="0">
                <a:solidFill>
                  <a:srgbClr val="00B050"/>
                </a:solidFill>
              </a:rPr>
              <a:t>	*/</a:t>
            </a:r>
          </a:p>
          <a:p>
            <a:pPr marL="109728" lvl="0" indent="0">
              <a:buClr>
                <a:srgbClr val="2DA2BF"/>
              </a:buClr>
              <a:buNone/>
              <a:defRPr/>
            </a:pPr>
            <a:r>
              <a:rPr lang="en-US" sz="1400" dirty="0">
                <a:solidFill>
                  <a:prstClr val="black"/>
                </a:solidFill>
              </a:rPr>
              <a:t>	printf (“</a:t>
            </a:r>
            <a:r>
              <a:rPr lang="en-US" sz="1400" dirty="0" smtClean="0">
                <a:solidFill>
                  <a:prstClr val="black"/>
                </a:solidFill>
              </a:rPr>
              <a:t>p5&lt;p2: </a:t>
            </a:r>
            <a:r>
              <a:rPr lang="en-US" sz="1400" dirty="0">
                <a:solidFill>
                  <a:prstClr val="black"/>
                </a:solidFill>
              </a:rPr>
              <a:t>%d\n”, </a:t>
            </a:r>
            <a:r>
              <a:rPr lang="en-US" sz="1400" dirty="0" smtClean="0">
                <a:solidFill>
                  <a:prstClr val="black"/>
                </a:solidFill>
              </a:rPr>
              <a:t>p5&lt;p2</a:t>
            </a:r>
            <a:r>
              <a:rPr lang="en-US" sz="1400" dirty="0">
                <a:solidFill>
                  <a:prstClr val="black"/>
                </a:solidFill>
              </a:rPr>
              <a:t>);	</a:t>
            </a:r>
            <a:r>
              <a:rPr lang="en-US" sz="1400" dirty="0" smtClean="0">
                <a:solidFill>
                  <a:prstClr val="black"/>
                </a:solidFill>
              </a:rPr>
              <a:t>	/* p5&lt;p2: 0</a:t>
            </a:r>
            <a:r>
              <a:rPr lang="en-US" sz="1400" dirty="0">
                <a:solidFill>
                  <a:prstClr val="black"/>
                </a:solidFill>
              </a:rPr>
              <a:t>	</a:t>
            </a:r>
            <a:r>
              <a:rPr lang="en-US" sz="1400" dirty="0" smtClean="0">
                <a:solidFill>
                  <a:prstClr val="black"/>
                </a:solidFill>
              </a:rPr>
              <a:t>*/</a:t>
            </a:r>
            <a:endParaRPr lang="en-US" sz="1100" dirty="0">
              <a:solidFill>
                <a:srgbClr val="00B050"/>
              </a:solidFill>
            </a:endParaRPr>
          </a:p>
          <a:p>
            <a:pPr>
              <a:defRPr/>
            </a:pPr>
            <a:endParaRPr lang="en-US" sz="1600" dirty="0"/>
          </a:p>
          <a:p>
            <a:pPr marL="109728" indent="0">
              <a:buNone/>
              <a:defRPr/>
            </a:pPr>
            <a:endParaRPr lang="en-US" sz="1600" dirty="0"/>
          </a:p>
          <a:p>
            <a:pPr marL="109728" indent="0" eaLnBrk="1" hangingPunct="1">
              <a:buNone/>
              <a:defRPr/>
            </a:pPr>
            <a:endParaRPr lang="en-US" sz="1600" dirty="0" smtClean="0"/>
          </a:p>
          <a:p>
            <a:pPr marL="109728" indent="0" eaLnBrk="1" hangingPunct="1">
              <a:buNone/>
              <a:defRPr/>
            </a:pPr>
            <a:endParaRPr lang="en-US" sz="1600" dirty="0"/>
          </a:p>
        </p:txBody>
      </p:sp>
      <p:sp>
        <p:nvSpPr>
          <p:cNvPr id="21506" name="Title 1"/>
          <p:cNvSpPr>
            <a:spLocks noGrp="1"/>
          </p:cNvSpPr>
          <p:nvPr>
            <p:ph type="title"/>
          </p:nvPr>
        </p:nvSpPr>
        <p:spPr>
          <a:xfrm>
            <a:off x="457200" y="274638"/>
            <a:ext cx="8229600" cy="792162"/>
          </a:xfrm>
        </p:spPr>
        <p:txBody>
          <a:bodyPr>
            <a:normAutofit/>
          </a:bodyPr>
          <a:lstStyle/>
          <a:p>
            <a:pPr eaLnBrk="1" hangingPunct="1"/>
            <a:r>
              <a:rPr lang="en-US" altLang="en-US" sz="3200" dirty="0" smtClean="0"/>
              <a:t>Pointer Arithmetic: comparing pointers</a:t>
            </a:r>
          </a:p>
        </p:txBody>
      </p:sp>
    </p:spTree>
    <p:extLst>
      <p:ext uri="{BB962C8B-B14F-4D97-AF65-F5344CB8AC3E}">
        <p14:creationId xmlns:p14="http://schemas.microsoft.com/office/powerpoint/2010/main" val="220666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fontScale="77500" lnSpcReduction="20000"/>
          </a:bodyPr>
          <a:lstStyle/>
          <a:p>
            <a:r>
              <a:rPr lang="en-US" altLang="en-US" sz="2300" dirty="0"/>
              <a:t>A pointer to void is a general-purpose pointer used to hold references to any data type</a:t>
            </a:r>
            <a:r>
              <a:rPr lang="en-US" altLang="en-US" sz="2300" dirty="0" smtClean="0"/>
              <a:t>.</a:t>
            </a:r>
          </a:p>
          <a:p>
            <a:pPr marL="109728" indent="0">
              <a:buNone/>
            </a:pPr>
            <a:endParaRPr lang="en-US" altLang="en-US" sz="2300" dirty="0"/>
          </a:p>
          <a:p>
            <a:pPr eaLnBrk="1" hangingPunct="1"/>
            <a:r>
              <a:rPr lang="en-US" altLang="en-US" sz="2300" dirty="0" smtClean="0"/>
              <a:t>Declaration example: void *</a:t>
            </a:r>
            <a:r>
              <a:rPr lang="en-US" altLang="en-US" sz="2300" dirty="0" err="1" smtClean="0"/>
              <a:t>ptr</a:t>
            </a:r>
            <a:r>
              <a:rPr lang="en-US" altLang="en-US" sz="2300" dirty="0" smtClean="0"/>
              <a:t>;</a:t>
            </a:r>
          </a:p>
          <a:p>
            <a:pPr marL="109728" indent="0" eaLnBrk="1" hangingPunct="1">
              <a:buNone/>
            </a:pPr>
            <a:endParaRPr lang="en-US" altLang="en-US" sz="2300" dirty="0" smtClean="0"/>
          </a:p>
          <a:p>
            <a:pPr eaLnBrk="1" hangingPunct="1"/>
            <a:r>
              <a:rPr lang="en-US" altLang="en-US" sz="2300" dirty="0" smtClean="0"/>
              <a:t>Any pointer can be assigned to a pointer to void. It can then be cast back to its original pointer type. (Or, another pointer type at your peril.)</a:t>
            </a:r>
          </a:p>
          <a:p>
            <a:pPr marL="109728" indent="0" eaLnBrk="1" hangingPunct="1">
              <a:buNone/>
            </a:pPr>
            <a:endParaRPr lang="en-US" altLang="en-US" sz="2300" dirty="0" smtClean="0"/>
          </a:p>
          <a:p>
            <a:pPr eaLnBrk="1" hangingPunct="1"/>
            <a:r>
              <a:rPr lang="en-US" altLang="en-US" sz="2300" dirty="0" smtClean="0"/>
              <a:t>A pointer declared to point to a certain type should not be assigned the address of an object of a different type (without casting):</a:t>
            </a:r>
          </a:p>
          <a:p>
            <a:pPr eaLnBrk="1" hangingPunct="1">
              <a:buFontTx/>
              <a:buNone/>
            </a:pPr>
            <a:r>
              <a:rPr lang="en-US" altLang="en-US" sz="2400" dirty="0" smtClean="0"/>
              <a:t>	</a:t>
            </a:r>
            <a:r>
              <a:rPr lang="en-US" altLang="en-US" sz="2000" dirty="0" smtClean="0"/>
              <a:t>float *</a:t>
            </a:r>
            <a:r>
              <a:rPr lang="en-US" altLang="en-US" sz="2000" dirty="0" err="1" smtClean="0"/>
              <a:t>float_ptr</a:t>
            </a:r>
            <a:r>
              <a:rPr lang="en-US" altLang="en-US" sz="2000" dirty="0" smtClean="0"/>
              <a:t>;</a:t>
            </a:r>
          </a:p>
          <a:p>
            <a:pPr eaLnBrk="1" hangingPunct="1">
              <a:buFontTx/>
              <a:buNone/>
            </a:pPr>
            <a:r>
              <a:rPr lang="en-US" altLang="en-US" sz="2000" dirty="0" smtClean="0"/>
              <a:t>	</a:t>
            </a:r>
            <a:r>
              <a:rPr lang="en-US" altLang="en-US" sz="2000" dirty="0" err="1" smtClean="0"/>
              <a:t>int</a:t>
            </a:r>
            <a:r>
              <a:rPr lang="en-US" altLang="en-US" sz="2000" dirty="0" smtClean="0"/>
              <a:t> </a:t>
            </a:r>
            <a:r>
              <a:rPr lang="en-US" altLang="en-US" sz="2000" dirty="0" err="1" smtClean="0"/>
              <a:t>int_var</a:t>
            </a:r>
            <a:r>
              <a:rPr lang="en-US" altLang="en-US" sz="2000" dirty="0" smtClean="0"/>
              <a:t> = 5;</a:t>
            </a:r>
          </a:p>
          <a:p>
            <a:pPr eaLnBrk="1" hangingPunct="1">
              <a:buFontTx/>
              <a:buNone/>
            </a:pPr>
            <a:r>
              <a:rPr lang="en-US" altLang="en-US" sz="2000" dirty="0" smtClean="0"/>
              <a:t>	</a:t>
            </a:r>
            <a:r>
              <a:rPr lang="en-US" altLang="en-US" sz="2000" dirty="0" err="1" smtClean="0"/>
              <a:t>float_ptr</a:t>
            </a:r>
            <a:r>
              <a:rPr lang="en-US" altLang="en-US" sz="2000" dirty="0" smtClean="0"/>
              <a:t> = &amp;</a:t>
            </a:r>
            <a:r>
              <a:rPr lang="en-US" altLang="en-US" sz="2000" dirty="0" err="1" smtClean="0"/>
              <a:t>int_var</a:t>
            </a:r>
            <a:r>
              <a:rPr lang="en-US" altLang="en-US" sz="2000" dirty="0" smtClean="0"/>
              <a:t>;   /* Dangerous - the compiler will give a warning here, 			  because there is no explicit cast! */</a:t>
            </a:r>
          </a:p>
          <a:p>
            <a:pPr eaLnBrk="1" hangingPunct="1">
              <a:buFontTx/>
              <a:buNone/>
            </a:pPr>
            <a:endParaRPr lang="en-US" altLang="en-US" sz="2000" dirty="0" smtClean="0"/>
          </a:p>
          <a:p>
            <a:pPr>
              <a:buNone/>
            </a:pPr>
            <a:r>
              <a:rPr lang="en-US" altLang="en-US" sz="2000" dirty="0" smtClean="0"/>
              <a:t>   </a:t>
            </a:r>
            <a:r>
              <a:rPr lang="en-US" altLang="en-US" sz="2000" dirty="0" err="1" smtClean="0"/>
              <a:t>float_ptr</a:t>
            </a:r>
            <a:r>
              <a:rPr lang="en-US" altLang="en-US" sz="2000" dirty="0" smtClean="0"/>
              <a:t> </a:t>
            </a:r>
            <a:r>
              <a:rPr lang="en-US" altLang="en-US" sz="2000" dirty="0"/>
              <a:t>= </a:t>
            </a:r>
            <a:r>
              <a:rPr lang="en-US" altLang="en-US" sz="2000" dirty="0" smtClean="0"/>
              <a:t>(float *)&amp;</a:t>
            </a:r>
            <a:r>
              <a:rPr lang="en-US" altLang="en-US" sz="2000" dirty="0" err="1" smtClean="0"/>
              <a:t>int_var</a:t>
            </a:r>
            <a:r>
              <a:rPr lang="en-US" altLang="en-US" sz="2000" dirty="0"/>
              <a:t>;   /* </a:t>
            </a:r>
            <a:r>
              <a:rPr lang="en-US" altLang="en-US" sz="2000" dirty="0" smtClean="0"/>
              <a:t>Use this instead	*/</a:t>
            </a:r>
            <a:endParaRPr lang="en-US" altLang="en-US" sz="2000" dirty="0"/>
          </a:p>
          <a:p>
            <a:pPr eaLnBrk="1" hangingPunct="1">
              <a:buFontTx/>
              <a:buNone/>
            </a:pPr>
            <a:endParaRPr lang="en-US" altLang="en-US" sz="2000" dirty="0" smtClean="0"/>
          </a:p>
          <a:p>
            <a:pPr eaLnBrk="1" hangingPunct="1">
              <a:buFontTx/>
              <a:buNone/>
            </a:pPr>
            <a:endParaRPr lang="en-US" altLang="en-US" sz="2400" dirty="0" smtClean="0"/>
          </a:p>
        </p:txBody>
      </p:sp>
      <p:sp>
        <p:nvSpPr>
          <p:cNvPr id="3074" name="Rectangle 2"/>
          <p:cNvSpPr>
            <a:spLocks noGrp="1" noChangeArrowheads="1"/>
          </p:cNvSpPr>
          <p:nvPr>
            <p:ph type="title"/>
          </p:nvPr>
        </p:nvSpPr>
        <p:spPr/>
        <p:txBody>
          <a:bodyPr/>
          <a:lstStyle/>
          <a:p>
            <a:pPr eaLnBrk="1" hangingPunct="1"/>
            <a:r>
              <a:rPr lang="en-US" altLang="en-US" smtClean="0"/>
              <a:t>Pointers to void (void *)</a:t>
            </a:r>
          </a:p>
        </p:txBody>
      </p:sp>
      <p:cxnSp>
        <p:nvCxnSpPr>
          <p:cNvPr id="3" name="Straight Connector 2"/>
          <p:cNvCxnSpPr/>
          <p:nvPr/>
        </p:nvCxnSpPr>
        <p:spPr>
          <a:xfrm flipV="1">
            <a:off x="533400" y="4495800"/>
            <a:ext cx="25146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609600" y="4419600"/>
            <a:ext cx="25146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lnSpcReduction="10000"/>
          </a:bodyPr>
          <a:lstStyle/>
          <a:p>
            <a:pPr eaLnBrk="1" hangingPunct="1"/>
            <a:r>
              <a:rPr lang="en-US" altLang="en-US" sz="2000" dirty="0" smtClean="0"/>
              <a:t>A pointer to void </a:t>
            </a:r>
            <a:r>
              <a:rPr lang="en-US" altLang="en-US" sz="2000" b="1" dirty="0" smtClean="0"/>
              <a:t>cannot be </a:t>
            </a:r>
            <a:r>
              <a:rPr lang="en-US" altLang="en-US" sz="2000" b="1" i="1" dirty="0" smtClean="0"/>
              <a:t>dereferenced</a:t>
            </a:r>
            <a:r>
              <a:rPr lang="en-US" altLang="en-US" sz="2000" b="1" dirty="0" smtClean="0"/>
              <a:t>  without casting </a:t>
            </a:r>
            <a:r>
              <a:rPr lang="en-US" altLang="en-US" sz="2000" dirty="0" smtClean="0"/>
              <a:t>(because the compiler won’t know how to generate an appropriate instruction to interpret the data which is pointed to by the pointer):</a:t>
            </a:r>
          </a:p>
          <a:p>
            <a:pPr eaLnBrk="1" hangingPunct="1"/>
            <a:r>
              <a:rPr lang="en-US" altLang="en-US" sz="2000" dirty="0" smtClean="0"/>
              <a:t>Another way to say this is that - without casting - the compiler won’t know how many bytes to read starting at the given address</a:t>
            </a:r>
          </a:p>
          <a:p>
            <a:pPr eaLnBrk="1" hangingPunct="1">
              <a:buFontTx/>
              <a:buNone/>
            </a:pPr>
            <a:r>
              <a:rPr lang="en-US" altLang="en-US" sz="2800" dirty="0" smtClean="0"/>
              <a:t>	</a:t>
            </a:r>
            <a:r>
              <a:rPr lang="en-US" altLang="en-US" sz="1700" dirty="0" smtClean="0"/>
              <a:t>void *</a:t>
            </a:r>
            <a:r>
              <a:rPr lang="en-US" altLang="en-US" sz="1700" dirty="0" err="1" smtClean="0"/>
              <a:t>void_ptr</a:t>
            </a:r>
            <a:r>
              <a:rPr lang="en-US" altLang="en-US" sz="1700" dirty="0" smtClean="0"/>
              <a:t>;</a:t>
            </a:r>
          </a:p>
          <a:p>
            <a:pPr eaLnBrk="1" hangingPunct="1">
              <a:buFontTx/>
              <a:buNone/>
            </a:pPr>
            <a:r>
              <a:rPr lang="en-US" altLang="en-US" sz="1700" dirty="0" smtClean="0"/>
              <a:t>	</a:t>
            </a:r>
            <a:r>
              <a:rPr lang="en-US" altLang="en-US" sz="1700" dirty="0" err="1" smtClean="0"/>
              <a:t>int</a:t>
            </a:r>
            <a:r>
              <a:rPr lang="en-US" altLang="en-US" sz="1700" dirty="0" smtClean="0"/>
              <a:t> var1 = 1;</a:t>
            </a:r>
          </a:p>
          <a:p>
            <a:pPr eaLnBrk="1" hangingPunct="1">
              <a:buFontTx/>
              <a:buNone/>
            </a:pPr>
            <a:r>
              <a:rPr lang="en-US" altLang="en-US" sz="1700" dirty="0" smtClean="0"/>
              <a:t>	</a:t>
            </a:r>
            <a:r>
              <a:rPr lang="en-US" altLang="en-US" sz="1700" dirty="0" err="1" smtClean="0"/>
              <a:t>void_ptr</a:t>
            </a:r>
            <a:r>
              <a:rPr lang="en-US" altLang="en-US" sz="1700" dirty="0" smtClean="0"/>
              <a:t> = &amp;var1;</a:t>
            </a:r>
          </a:p>
          <a:p>
            <a:pPr eaLnBrk="1" hangingPunct="1">
              <a:buFontTx/>
              <a:buNone/>
            </a:pPr>
            <a:r>
              <a:rPr lang="en-US" altLang="en-US" sz="1700" dirty="0" smtClean="0"/>
              <a:t>	printf(“*</a:t>
            </a:r>
            <a:r>
              <a:rPr lang="en-US" altLang="en-US" sz="1700" dirty="0" err="1" smtClean="0"/>
              <a:t>void_ptr</a:t>
            </a:r>
            <a:r>
              <a:rPr lang="en-US" altLang="en-US" sz="1700" dirty="0" smtClean="0"/>
              <a:t> equals %d”, *</a:t>
            </a:r>
            <a:r>
              <a:rPr lang="en-US" altLang="en-US" sz="1700" dirty="0" err="1" smtClean="0"/>
              <a:t>void_ptr</a:t>
            </a:r>
            <a:r>
              <a:rPr lang="en-US" altLang="en-US" sz="1700" dirty="0" smtClean="0"/>
              <a:t>);       /* Invalid – dereference of</a:t>
            </a:r>
          </a:p>
          <a:p>
            <a:pPr eaLnBrk="1" hangingPunct="1">
              <a:buFontTx/>
              <a:buNone/>
            </a:pPr>
            <a:r>
              <a:rPr lang="en-US" altLang="en-US" sz="1700" dirty="0"/>
              <a:t>	</a:t>
            </a:r>
            <a:r>
              <a:rPr lang="en-US" altLang="en-US" sz="1700" dirty="0" smtClean="0"/>
              <a:t> 					</a:t>
            </a:r>
            <a:r>
              <a:rPr lang="en-US" altLang="en-US" sz="1700" dirty="0"/>
              <a:t> </a:t>
            </a:r>
            <a:r>
              <a:rPr lang="en-US" altLang="en-US" sz="1700" dirty="0" smtClean="0"/>
              <a:t>       void pointer without cast */</a:t>
            </a:r>
          </a:p>
          <a:p>
            <a:pPr eaLnBrk="1" hangingPunct="1">
              <a:buFontTx/>
              <a:buNone/>
            </a:pPr>
            <a:r>
              <a:rPr lang="en-US" altLang="en-US" sz="1700" dirty="0" smtClean="0"/>
              <a:t>	printf(“*</a:t>
            </a:r>
            <a:r>
              <a:rPr lang="en-US" altLang="en-US" sz="1700" dirty="0" err="1" smtClean="0"/>
              <a:t>void_ptr</a:t>
            </a:r>
            <a:r>
              <a:rPr lang="en-US" altLang="en-US" sz="1700" dirty="0" smtClean="0"/>
              <a:t> equals %d”, * (</a:t>
            </a:r>
            <a:r>
              <a:rPr lang="en-US" altLang="en-US" sz="1700" dirty="0" err="1" smtClean="0"/>
              <a:t>int</a:t>
            </a:r>
            <a:r>
              <a:rPr lang="en-US" altLang="en-US" sz="1700" dirty="0" smtClean="0"/>
              <a:t> *) </a:t>
            </a:r>
            <a:r>
              <a:rPr lang="en-US" altLang="en-US" sz="1700" dirty="0" err="1" smtClean="0"/>
              <a:t>void_ptr</a:t>
            </a:r>
            <a:r>
              <a:rPr lang="en-US" altLang="en-US" sz="1700" dirty="0" smtClean="0"/>
              <a:t>);    /* Valid */</a:t>
            </a:r>
          </a:p>
          <a:p>
            <a:pPr eaLnBrk="1" hangingPunct="1">
              <a:buFontTx/>
              <a:buNone/>
            </a:pPr>
            <a:r>
              <a:rPr lang="en-US" altLang="en-US" sz="1700" dirty="0"/>
              <a:t> </a:t>
            </a:r>
            <a:r>
              <a:rPr lang="en-US" altLang="en-US" sz="1700" dirty="0" smtClean="0"/>
              <a:t>    </a:t>
            </a:r>
            <a:r>
              <a:rPr lang="en-US" altLang="en-US" sz="1700" dirty="0" smtClean="0">
                <a:solidFill>
                  <a:srgbClr val="FF0000"/>
                </a:solidFill>
              </a:rPr>
              <a:t>/* NOTE: the dereference operator has higher precedence than the cast, or type conversion, operator */</a:t>
            </a:r>
          </a:p>
        </p:txBody>
      </p:sp>
      <p:sp>
        <p:nvSpPr>
          <p:cNvPr id="5122" name="Rectangle 2"/>
          <p:cNvSpPr>
            <a:spLocks noGrp="1" noChangeArrowheads="1"/>
          </p:cNvSpPr>
          <p:nvPr>
            <p:ph type="title"/>
          </p:nvPr>
        </p:nvSpPr>
        <p:spPr/>
        <p:txBody>
          <a:bodyPr/>
          <a:lstStyle/>
          <a:p>
            <a:pPr eaLnBrk="1" hangingPunct="1"/>
            <a:r>
              <a:rPr lang="en-US" altLang="en-US" smtClean="0"/>
              <a:t>Pointers to void continued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p:txBody>
          <a:bodyPr/>
          <a:lstStyle/>
          <a:p>
            <a:pPr eaLnBrk="1" hangingPunct="1"/>
            <a:r>
              <a:rPr lang="en-US" altLang="en-US" sz="2400" dirty="0"/>
              <a:t>Arrays and </a:t>
            </a:r>
            <a:r>
              <a:rPr lang="en-US" altLang="en-US" sz="2400" dirty="0" smtClean="0"/>
              <a:t>pointers</a:t>
            </a:r>
          </a:p>
          <a:p>
            <a:pPr lvl="1" eaLnBrk="1" hangingPunct="1"/>
            <a:r>
              <a:rPr lang="en-US" altLang="en-US" sz="2400" dirty="0" smtClean="0"/>
              <a:t>Statically allocated arrays</a:t>
            </a:r>
          </a:p>
          <a:p>
            <a:pPr lvl="1" eaLnBrk="1" hangingPunct="1"/>
            <a:r>
              <a:rPr lang="en-US" altLang="en-US" sz="2400" dirty="0" smtClean="0"/>
              <a:t>Dynamically allocated arrays</a:t>
            </a:r>
          </a:p>
          <a:p>
            <a:pPr eaLnBrk="1" hangingPunct="1"/>
            <a:r>
              <a:rPr lang="en-US" altLang="en-US" sz="2400" dirty="0"/>
              <a:t>Pointers to void (void </a:t>
            </a:r>
            <a:r>
              <a:rPr lang="en-US" altLang="en-US" sz="2400" dirty="0" smtClean="0"/>
              <a:t>*)</a:t>
            </a:r>
          </a:p>
          <a:p>
            <a:pPr eaLnBrk="1" hangingPunct="1"/>
            <a:r>
              <a:rPr lang="en-US" altLang="en-US" sz="2400" dirty="0" smtClean="0"/>
              <a:t>Dynamic memory allocation and pointers</a:t>
            </a:r>
          </a:p>
          <a:p>
            <a:pPr eaLnBrk="1" hangingPunct="1"/>
            <a:r>
              <a:rPr lang="en-US" altLang="en-US" sz="2400" dirty="0" smtClean="0"/>
              <a:t>Freeing (deallocating) dynamically allocated storage</a:t>
            </a:r>
          </a:p>
          <a:p>
            <a:pPr eaLnBrk="1" hangingPunct="1"/>
            <a:r>
              <a:rPr lang="en-US" altLang="en-US" sz="2400" dirty="0" smtClean="0"/>
              <a:t>Pointer arithmetic</a:t>
            </a:r>
          </a:p>
          <a:p>
            <a:pPr eaLnBrk="1" hangingPunct="1"/>
            <a:r>
              <a:rPr lang="en-US" altLang="en-US" sz="2400" b="1" dirty="0" smtClean="0"/>
              <a:t>Function parameters and pointers</a:t>
            </a:r>
          </a:p>
        </p:txBody>
      </p:sp>
      <p:sp>
        <p:nvSpPr>
          <p:cNvPr id="2050" name="Rectangle 2"/>
          <p:cNvSpPr>
            <a:spLocks noGrp="1" noChangeArrowheads="1"/>
          </p:cNvSpPr>
          <p:nvPr>
            <p:ph type="title"/>
          </p:nvPr>
        </p:nvSpPr>
        <p:spPr/>
        <p:txBody>
          <a:bodyPr/>
          <a:lstStyle/>
          <a:p>
            <a:pPr eaLnBrk="1" hangingPunct="1"/>
            <a:r>
              <a:rPr lang="en-US" altLang="en-US" dirty="0" smtClean="0"/>
              <a:t>C Pointers – Part 2 - Overview</a:t>
            </a:r>
          </a:p>
        </p:txBody>
      </p:sp>
    </p:spTree>
    <p:extLst>
      <p:ext uri="{BB962C8B-B14F-4D97-AF65-F5344CB8AC3E}">
        <p14:creationId xmlns:p14="http://schemas.microsoft.com/office/powerpoint/2010/main" val="139967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5800" y="1600200"/>
            <a:ext cx="7772400" cy="4419600"/>
          </a:xfrm>
        </p:spPr>
        <p:txBody>
          <a:bodyPr/>
          <a:lstStyle/>
          <a:p>
            <a:pPr eaLnBrk="1" hangingPunct="1"/>
            <a:r>
              <a:rPr lang="en-US" altLang="en-US" sz="2000" dirty="0" smtClean="0"/>
              <a:t>Why use pointers to void?</a:t>
            </a:r>
          </a:p>
          <a:p>
            <a:pPr eaLnBrk="1" hangingPunct="1"/>
            <a:r>
              <a:rPr lang="en-US" altLang="en-US" sz="2000" dirty="0" smtClean="0"/>
              <a:t>One purpose for them is that certain C library functions which allocate memory dynamically (i.e., at run time) return a void *, or pointer to void (because otherwise, there would have to be a different version of the library function to return each pointer type), which can then be assigned to a pointer to any other type. </a:t>
            </a:r>
          </a:p>
          <a:p>
            <a:pPr eaLnBrk="1" hangingPunct="1"/>
            <a:r>
              <a:rPr lang="en-US" altLang="en-US" sz="2000" dirty="0" smtClean="0"/>
              <a:t>We’ll see how this works shortly. </a:t>
            </a:r>
          </a:p>
          <a:p>
            <a:pPr eaLnBrk="1" hangingPunct="1"/>
            <a:r>
              <a:rPr lang="en-US" altLang="en-US" sz="2000" dirty="0" smtClean="0"/>
              <a:t>Another reason is that pointers to void can be used to pass “</a:t>
            </a:r>
            <a:r>
              <a:rPr lang="en-US" altLang="en-US" sz="2000" dirty="0" err="1" smtClean="0"/>
              <a:t>typeless</a:t>
            </a:r>
            <a:r>
              <a:rPr lang="en-US" altLang="en-US" sz="2000" dirty="0" smtClean="0"/>
              <a:t>” parameters to functions, and then the function can use a cast with the pointer to access data which is to be interpreted in a certain way (we will see one example of this later, it’s not often used.)</a:t>
            </a:r>
          </a:p>
        </p:txBody>
      </p:sp>
      <p:sp>
        <p:nvSpPr>
          <p:cNvPr id="6146" name="Rectangle 2"/>
          <p:cNvSpPr>
            <a:spLocks noGrp="1" noChangeArrowheads="1"/>
          </p:cNvSpPr>
          <p:nvPr>
            <p:ph type="title"/>
          </p:nvPr>
        </p:nvSpPr>
        <p:spPr/>
        <p:txBody>
          <a:bodyPr/>
          <a:lstStyle/>
          <a:p>
            <a:pPr eaLnBrk="1" hangingPunct="1"/>
            <a:r>
              <a:rPr lang="en-US" altLang="en-US" dirty="0" smtClean="0"/>
              <a:t>Pointers to void - purposes</a:t>
            </a:r>
          </a:p>
        </p:txBody>
      </p:sp>
    </p:spTree>
    <p:extLst>
      <p:ext uri="{BB962C8B-B14F-4D97-AF65-F5344CB8AC3E}">
        <p14:creationId xmlns:p14="http://schemas.microsoft.com/office/powerpoint/2010/main" val="558858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lnSpc>
                <a:spcPct val="90000"/>
              </a:lnSpc>
            </a:pPr>
            <a:r>
              <a:rPr lang="en-US" altLang="en-US" sz="2400" dirty="0" smtClean="0"/>
              <a:t>Dynamic memory allocation: C has library functions for requesting additional static storage class space in memory while the program is in execution (thus, this is called </a:t>
            </a:r>
            <a:r>
              <a:rPr lang="en-US" altLang="en-US" sz="2400" b="1" i="1" dirty="0" smtClean="0"/>
              <a:t>dynamic</a:t>
            </a:r>
            <a:r>
              <a:rPr lang="en-US" altLang="en-US" sz="2400" dirty="0" smtClean="0"/>
              <a:t> allocation, meaning </a:t>
            </a:r>
            <a:r>
              <a:rPr lang="en-US" altLang="en-US" sz="2400" i="1" dirty="0" smtClean="0"/>
              <a:t>runtime</a:t>
            </a:r>
            <a:r>
              <a:rPr lang="en-US" altLang="en-US" sz="2400" dirty="0" smtClean="0"/>
              <a:t> allocation).</a:t>
            </a:r>
          </a:p>
          <a:p>
            <a:pPr>
              <a:lnSpc>
                <a:spcPct val="90000"/>
              </a:lnSpc>
            </a:pPr>
            <a:r>
              <a:rPr lang="en-US" altLang="en-US" sz="2400" dirty="0" smtClean="0"/>
              <a:t>These functions must be used when you do not know while coding </a:t>
            </a:r>
            <a:r>
              <a:rPr lang="en-US" altLang="en-US" sz="2400" i="1" dirty="0" smtClean="0"/>
              <a:t>how much storage will be needed</a:t>
            </a:r>
            <a:r>
              <a:rPr lang="en-US" altLang="en-US" sz="2400" dirty="0" smtClean="0"/>
              <a:t>.</a:t>
            </a:r>
          </a:p>
          <a:p>
            <a:pPr>
              <a:lnSpc>
                <a:spcPct val="90000"/>
              </a:lnSpc>
            </a:pPr>
            <a:r>
              <a:rPr lang="en-US" altLang="en-US" sz="2400" dirty="0" smtClean="0"/>
              <a:t>They can also be used if you know how much storage will be needed, but in that case, execution time will be increased (slightly) while the additional storage is allocated, so the use of these functions is not a good choice. </a:t>
            </a:r>
          </a:p>
        </p:txBody>
      </p:sp>
      <p:sp>
        <p:nvSpPr>
          <p:cNvPr id="15362" name="Rectangle 2"/>
          <p:cNvSpPr>
            <a:spLocks noGrp="1" noChangeArrowheads="1"/>
          </p:cNvSpPr>
          <p:nvPr>
            <p:ph type="title"/>
          </p:nvPr>
        </p:nvSpPr>
        <p:spPr/>
        <p:txBody>
          <a:bodyPr/>
          <a:lstStyle/>
          <a:p>
            <a:r>
              <a:rPr lang="en-US" altLang="en-US" sz="3600" dirty="0" smtClean="0"/>
              <a:t>Dynamic Allocation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685800" y="1676400"/>
            <a:ext cx="7772400" cy="4419600"/>
          </a:xfrm>
        </p:spPr>
        <p:txBody>
          <a:bodyPr>
            <a:normAutofit fontScale="92500" lnSpcReduction="10000"/>
          </a:bodyPr>
          <a:lstStyle/>
          <a:p>
            <a:pPr eaLnBrk="1" hangingPunct="1"/>
            <a:r>
              <a:rPr lang="en-US" altLang="en-US" sz="1800" dirty="0" smtClean="0"/>
              <a:t>We will learn about two functions for dynamic allocation:</a:t>
            </a:r>
          </a:p>
          <a:p>
            <a:pPr eaLnBrk="1" hangingPunct="1">
              <a:buFontTx/>
              <a:buNone/>
            </a:pPr>
            <a:r>
              <a:rPr lang="en-US" altLang="en-US" sz="1800" dirty="0" smtClean="0"/>
              <a:t>		</a:t>
            </a:r>
            <a:r>
              <a:rPr lang="en-US" altLang="en-US" sz="1800" i="1" dirty="0" err="1" smtClean="0"/>
              <a:t>malloc</a:t>
            </a:r>
            <a:r>
              <a:rPr lang="en-US" altLang="en-US" sz="1800" i="1" dirty="0" smtClean="0"/>
              <a:t>()</a:t>
            </a:r>
          </a:p>
          <a:p>
            <a:pPr eaLnBrk="1" hangingPunct="1">
              <a:buFontTx/>
              <a:buNone/>
            </a:pPr>
            <a:r>
              <a:rPr lang="en-US" altLang="en-US" sz="1800" dirty="0" smtClean="0"/>
              <a:t>		</a:t>
            </a:r>
            <a:r>
              <a:rPr lang="en-US" altLang="en-US" sz="1800" i="1" dirty="0" err="1" smtClean="0"/>
              <a:t>calloc</a:t>
            </a:r>
            <a:r>
              <a:rPr lang="en-US" altLang="en-US" sz="1800" i="1" dirty="0" smtClean="0"/>
              <a:t>()</a:t>
            </a:r>
          </a:p>
          <a:p>
            <a:pPr eaLnBrk="1" hangingPunct="1"/>
            <a:r>
              <a:rPr lang="en-US" altLang="en-US" sz="1800" dirty="0" smtClean="0"/>
              <a:t>These functions return a pointer to void (void *), and they are declared in </a:t>
            </a:r>
            <a:r>
              <a:rPr lang="en-US" altLang="en-US" sz="1800" dirty="0" err="1" smtClean="0"/>
              <a:t>stdlib.h</a:t>
            </a:r>
            <a:r>
              <a:rPr lang="en-US" altLang="en-US" sz="1800" dirty="0" smtClean="0"/>
              <a:t>.</a:t>
            </a:r>
          </a:p>
          <a:p>
            <a:pPr eaLnBrk="1" hangingPunct="1"/>
            <a:r>
              <a:rPr lang="en-US" altLang="en-US" sz="1800" dirty="0"/>
              <a:t>Assuming that the allocation succeeds, these functions return a </a:t>
            </a:r>
            <a:r>
              <a:rPr lang="en-US" altLang="en-US" sz="1800" dirty="0" smtClean="0"/>
              <a:t>pointer </a:t>
            </a:r>
            <a:r>
              <a:rPr lang="en-US" altLang="en-US" sz="1800" dirty="0"/>
              <a:t>which points to the address of the first byte of the allocated memory space </a:t>
            </a:r>
            <a:r>
              <a:rPr lang="en-US" altLang="en-US" sz="1800" b="1" dirty="0"/>
              <a:t>on the </a:t>
            </a:r>
            <a:r>
              <a:rPr lang="en-US" altLang="en-US" sz="1800" b="1" dirty="0" smtClean="0"/>
              <a:t>heap</a:t>
            </a:r>
            <a:r>
              <a:rPr lang="en-US" altLang="en-US" sz="1800" dirty="0" smtClean="0"/>
              <a:t>. If the allocation fails (out of memory error), they return a null pointer.</a:t>
            </a:r>
          </a:p>
          <a:p>
            <a:pPr eaLnBrk="1" hangingPunct="1"/>
            <a:r>
              <a:rPr lang="en-US" altLang="en-US" sz="1800" dirty="0" smtClean="0"/>
              <a:t>If more than one byte is allocated, the bytes will have contiguous addresses. </a:t>
            </a:r>
          </a:p>
          <a:p>
            <a:pPr eaLnBrk="1" hangingPunct="1"/>
            <a:r>
              <a:rPr lang="en-US" altLang="en-US" sz="1800" dirty="0" smtClean="0"/>
              <a:t>The C operator </a:t>
            </a:r>
            <a:r>
              <a:rPr lang="en-US" altLang="en-US" sz="1800" i="1" dirty="0" err="1" smtClean="0"/>
              <a:t>sizeof</a:t>
            </a:r>
            <a:r>
              <a:rPr lang="en-US" altLang="en-US" sz="1800" dirty="0" smtClean="0"/>
              <a:t>  is used to pass parameters to these library functions, so that the function knows how many bytes to allocate.</a:t>
            </a:r>
          </a:p>
          <a:p>
            <a:pPr eaLnBrk="1" hangingPunct="1"/>
            <a:r>
              <a:rPr lang="en-US" altLang="en-US" sz="1800" dirty="0" smtClean="0"/>
              <a:t>You should ALWAYS use </a:t>
            </a:r>
            <a:r>
              <a:rPr lang="en-US" altLang="en-US" sz="1800" dirty="0" err="1" smtClean="0"/>
              <a:t>sizeof</a:t>
            </a:r>
            <a:r>
              <a:rPr lang="en-US" altLang="en-US" sz="1800" dirty="0" smtClean="0"/>
              <a:t>, even if you know the number of bytes required to store the values on the system the code is being written for, to make the code portable.</a:t>
            </a:r>
          </a:p>
          <a:p>
            <a:pPr eaLnBrk="1" hangingPunct="1"/>
            <a:endParaRPr lang="en-US" altLang="en-US" sz="2400" dirty="0" smtClean="0"/>
          </a:p>
          <a:p>
            <a:pPr eaLnBrk="1" hangingPunct="1"/>
            <a:endParaRPr lang="en-US" altLang="en-US" dirty="0" smtClean="0"/>
          </a:p>
        </p:txBody>
      </p:sp>
      <p:sp>
        <p:nvSpPr>
          <p:cNvPr id="12290" name="Title 1"/>
          <p:cNvSpPr>
            <a:spLocks noGrp="1"/>
          </p:cNvSpPr>
          <p:nvPr>
            <p:ph type="title"/>
          </p:nvPr>
        </p:nvSpPr>
        <p:spPr>
          <a:xfrm>
            <a:off x="457200" y="704088"/>
            <a:ext cx="8229600" cy="896112"/>
          </a:xfrm>
        </p:spPr>
        <p:txBody>
          <a:bodyPr>
            <a:normAutofit fontScale="90000"/>
          </a:bodyPr>
          <a:lstStyle/>
          <a:p>
            <a:pPr eaLnBrk="1" hangingPunct="1"/>
            <a:r>
              <a:rPr lang="en-US" altLang="en-US" sz="3600" dirty="0" smtClean="0"/>
              <a:t>C library functions – Dynamic allocation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772400" cy="5410200"/>
          </a:xfrm>
        </p:spPr>
        <p:txBody>
          <a:bodyPr>
            <a:normAutofit fontScale="70000" lnSpcReduction="20000"/>
          </a:bodyPr>
          <a:lstStyle/>
          <a:p>
            <a:pPr marL="0" indent="0">
              <a:buNone/>
            </a:pPr>
            <a:r>
              <a:rPr lang="en-US" sz="1700" b="1" dirty="0"/>
              <a:t>MALLOC(3)                  Linux Programmer’s Manual                 MALLOC(3)</a:t>
            </a:r>
          </a:p>
          <a:p>
            <a:pPr marL="0" indent="0">
              <a:buNone/>
            </a:pPr>
            <a:endParaRPr lang="en-US" sz="1700" b="1" dirty="0"/>
          </a:p>
          <a:p>
            <a:pPr marL="0" indent="0">
              <a:buNone/>
            </a:pPr>
            <a:r>
              <a:rPr lang="en-US" sz="1700" b="1" dirty="0"/>
              <a:t>NAME</a:t>
            </a:r>
          </a:p>
          <a:p>
            <a:pPr marL="0" indent="0">
              <a:buNone/>
            </a:pPr>
            <a:r>
              <a:rPr lang="en-US" sz="1700" b="1" dirty="0"/>
              <a:t>       </a:t>
            </a:r>
            <a:r>
              <a:rPr lang="en-US" sz="1700" b="1" dirty="0" err="1"/>
              <a:t>calloc</a:t>
            </a:r>
            <a:r>
              <a:rPr lang="en-US" sz="1700" b="1" dirty="0"/>
              <a:t>, </a:t>
            </a:r>
            <a:r>
              <a:rPr lang="en-US" sz="1700" b="1" dirty="0" err="1"/>
              <a:t>malloc</a:t>
            </a:r>
            <a:r>
              <a:rPr lang="en-US" sz="1700" b="1" dirty="0"/>
              <a:t>, free, </a:t>
            </a:r>
            <a:r>
              <a:rPr lang="en-US" sz="1700" b="1" dirty="0" err="1"/>
              <a:t>realloc</a:t>
            </a:r>
            <a:r>
              <a:rPr lang="en-US" sz="1700" b="1" dirty="0"/>
              <a:t> - Allocate and free dynamic memory</a:t>
            </a:r>
          </a:p>
          <a:p>
            <a:pPr marL="0" indent="0">
              <a:buNone/>
            </a:pPr>
            <a:endParaRPr lang="en-US" sz="1700" b="1" dirty="0"/>
          </a:p>
          <a:p>
            <a:pPr marL="0" indent="0">
              <a:buNone/>
            </a:pPr>
            <a:r>
              <a:rPr lang="en-US" sz="1700" b="1" dirty="0"/>
              <a:t>SYNOPSIS</a:t>
            </a:r>
          </a:p>
          <a:p>
            <a:pPr marL="0" indent="0">
              <a:buNone/>
            </a:pPr>
            <a:r>
              <a:rPr lang="en-US" sz="1700" b="1" dirty="0"/>
              <a:t>       #include &lt;</a:t>
            </a:r>
            <a:r>
              <a:rPr lang="en-US" sz="1700" b="1" dirty="0" err="1"/>
              <a:t>stdlib.h</a:t>
            </a:r>
            <a:r>
              <a:rPr lang="en-US" sz="1700" b="1" dirty="0"/>
              <a:t>&gt;</a:t>
            </a:r>
          </a:p>
          <a:p>
            <a:pPr marL="0" indent="0">
              <a:buNone/>
            </a:pPr>
            <a:endParaRPr lang="en-US" sz="1700" b="1" dirty="0"/>
          </a:p>
          <a:p>
            <a:pPr marL="0" indent="0">
              <a:buNone/>
            </a:pPr>
            <a:r>
              <a:rPr lang="en-US" sz="1700" b="1" dirty="0"/>
              <a:t>       void *</a:t>
            </a:r>
            <a:r>
              <a:rPr lang="en-US" sz="1700" b="1" dirty="0" err="1"/>
              <a:t>calloc</a:t>
            </a:r>
            <a:r>
              <a:rPr lang="en-US" sz="1700" b="1" dirty="0"/>
              <a:t>(</a:t>
            </a:r>
            <a:r>
              <a:rPr lang="en-US" sz="1700" b="1" dirty="0" err="1"/>
              <a:t>size_t</a:t>
            </a:r>
            <a:r>
              <a:rPr lang="en-US" sz="1700" b="1" dirty="0"/>
              <a:t> </a:t>
            </a:r>
            <a:r>
              <a:rPr lang="en-US" sz="1700" b="1" dirty="0" err="1"/>
              <a:t>nmemb</a:t>
            </a:r>
            <a:r>
              <a:rPr lang="en-US" sz="1700" b="1" dirty="0"/>
              <a:t>, </a:t>
            </a:r>
            <a:r>
              <a:rPr lang="en-US" sz="1700" b="1" dirty="0" err="1"/>
              <a:t>size_t</a:t>
            </a:r>
            <a:r>
              <a:rPr lang="en-US" sz="1700" b="1" dirty="0"/>
              <a:t> size);</a:t>
            </a:r>
          </a:p>
          <a:p>
            <a:pPr marL="0" indent="0">
              <a:buNone/>
            </a:pPr>
            <a:r>
              <a:rPr lang="en-US" sz="1700" b="1" dirty="0"/>
              <a:t>       void *</a:t>
            </a:r>
            <a:r>
              <a:rPr lang="en-US" sz="1700" b="1" dirty="0" err="1"/>
              <a:t>malloc</a:t>
            </a:r>
            <a:r>
              <a:rPr lang="en-US" sz="1700" b="1" dirty="0"/>
              <a:t>(</a:t>
            </a:r>
            <a:r>
              <a:rPr lang="en-US" sz="1700" b="1" dirty="0" err="1"/>
              <a:t>size_t</a:t>
            </a:r>
            <a:r>
              <a:rPr lang="en-US" sz="1700" b="1" dirty="0"/>
              <a:t> size);</a:t>
            </a:r>
          </a:p>
          <a:p>
            <a:pPr marL="0" indent="0">
              <a:buNone/>
            </a:pPr>
            <a:r>
              <a:rPr lang="en-US" sz="1700" b="1" dirty="0"/>
              <a:t>       void free(void *</a:t>
            </a:r>
            <a:r>
              <a:rPr lang="en-US" sz="1700" b="1" dirty="0" err="1"/>
              <a:t>ptr</a:t>
            </a:r>
            <a:r>
              <a:rPr lang="en-US" sz="1700" b="1" dirty="0"/>
              <a:t>);</a:t>
            </a:r>
          </a:p>
          <a:p>
            <a:pPr marL="0" indent="0">
              <a:buNone/>
            </a:pPr>
            <a:r>
              <a:rPr lang="en-US" sz="1700" b="1" dirty="0"/>
              <a:t>       void *</a:t>
            </a:r>
            <a:r>
              <a:rPr lang="en-US" sz="1700" b="1" dirty="0" err="1"/>
              <a:t>realloc</a:t>
            </a:r>
            <a:r>
              <a:rPr lang="en-US" sz="1700" b="1" dirty="0"/>
              <a:t>(void *</a:t>
            </a:r>
            <a:r>
              <a:rPr lang="en-US" sz="1700" b="1" dirty="0" err="1"/>
              <a:t>ptr</a:t>
            </a:r>
            <a:r>
              <a:rPr lang="en-US" sz="1700" b="1" dirty="0"/>
              <a:t>, </a:t>
            </a:r>
            <a:r>
              <a:rPr lang="en-US" sz="1700" b="1" dirty="0" err="1"/>
              <a:t>size_t</a:t>
            </a:r>
            <a:r>
              <a:rPr lang="en-US" sz="1700" b="1" dirty="0"/>
              <a:t> size);</a:t>
            </a:r>
          </a:p>
          <a:p>
            <a:pPr marL="0" indent="0">
              <a:buNone/>
            </a:pPr>
            <a:endParaRPr lang="en-US" sz="1700" b="1" dirty="0"/>
          </a:p>
          <a:p>
            <a:pPr marL="0" indent="0">
              <a:buNone/>
            </a:pPr>
            <a:r>
              <a:rPr lang="en-US" sz="1700" b="1" dirty="0"/>
              <a:t>DESCRIPTION</a:t>
            </a:r>
          </a:p>
          <a:p>
            <a:pPr marL="0" indent="0">
              <a:buNone/>
            </a:pPr>
            <a:r>
              <a:rPr lang="en-US" sz="1700" b="1" dirty="0"/>
              <a:t>       </a:t>
            </a:r>
            <a:r>
              <a:rPr lang="en-US" sz="1700" b="1" dirty="0" err="1"/>
              <a:t>calloc</a:t>
            </a:r>
            <a:r>
              <a:rPr lang="en-US" sz="1700" b="1" dirty="0"/>
              <a:t>() allocates memory for an array of </a:t>
            </a:r>
            <a:r>
              <a:rPr lang="en-US" sz="1700" b="1" dirty="0" err="1"/>
              <a:t>nmemb</a:t>
            </a:r>
            <a:r>
              <a:rPr lang="en-US" sz="1700" b="1" dirty="0"/>
              <a:t> elements of size bytes each and returns a</a:t>
            </a:r>
          </a:p>
          <a:p>
            <a:pPr marL="0" indent="0">
              <a:buNone/>
            </a:pPr>
            <a:r>
              <a:rPr lang="en-US" sz="1700" b="1" dirty="0"/>
              <a:t>       pointer to the allocated memory.  The memory is set to zero.  If </a:t>
            </a:r>
            <a:r>
              <a:rPr lang="en-US" sz="1700" b="1" dirty="0" err="1"/>
              <a:t>nmemb</a:t>
            </a:r>
            <a:r>
              <a:rPr lang="en-US" sz="1700" b="1" dirty="0"/>
              <a:t> or size is 0, then</a:t>
            </a:r>
          </a:p>
          <a:p>
            <a:pPr marL="0" indent="0">
              <a:buNone/>
            </a:pPr>
            <a:r>
              <a:rPr lang="en-US" sz="1700" b="1" dirty="0"/>
              <a:t>       </a:t>
            </a:r>
            <a:r>
              <a:rPr lang="en-US" sz="1700" b="1" dirty="0" err="1"/>
              <a:t>calloc</a:t>
            </a:r>
            <a:r>
              <a:rPr lang="en-US" sz="1700" b="1" dirty="0"/>
              <a:t>()  returns  either  NULL, or a unique pointer value that can later be successfully</a:t>
            </a:r>
          </a:p>
          <a:p>
            <a:pPr marL="0" indent="0">
              <a:buNone/>
            </a:pPr>
            <a:r>
              <a:rPr lang="en-US" sz="1700" b="1" dirty="0"/>
              <a:t>       passed to free().</a:t>
            </a:r>
          </a:p>
          <a:p>
            <a:pPr marL="0" indent="0">
              <a:buNone/>
            </a:pPr>
            <a:endParaRPr lang="en-US" sz="1700" b="1" dirty="0"/>
          </a:p>
          <a:p>
            <a:pPr marL="0" indent="0">
              <a:buNone/>
            </a:pPr>
            <a:r>
              <a:rPr lang="en-US" sz="1700" b="1" dirty="0"/>
              <a:t>       </a:t>
            </a:r>
            <a:r>
              <a:rPr lang="en-US" sz="1700" b="1" dirty="0" err="1"/>
              <a:t>malloc</a:t>
            </a:r>
            <a:r>
              <a:rPr lang="en-US" sz="1700" b="1" dirty="0"/>
              <a:t>() allocates size bytes and returns a pointer to the allocated memory.  The  memory</a:t>
            </a:r>
          </a:p>
          <a:p>
            <a:pPr marL="0" indent="0">
              <a:buNone/>
            </a:pPr>
            <a:r>
              <a:rPr lang="en-US" sz="1700" b="1" dirty="0"/>
              <a:t>       is  not  cleared.   If  size is 0, then </a:t>
            </a:r>
            <a:r>
              <a:rPr lang="en-US" sz="1700" b="1" dirty="0" err="1"/>
              <a:t>malloc</a:t>
            </a:r>
            <a:r>
              <a:rPr lang="en-US" sz="1700" b="1" dirty="0"/>
              <a:t>() returns either NULL, or a unique pointer</a:t>
            </a:r>
          </a:p>
          <a:p>
            <a:pPr marL="0" indent="0">
              <a:buNone/>
            </a:pPr>
            <a:r>
              <a:rPr lang="en-US" sz="1700" b="1" dirty="0"/>
              <a:t>       value that can later be successfully passed to free().</a:t>
            </a:r>
          </a:p>
          <a:p>
            <a:pPr marL="0" indent="0">
              <a:buNone/>
            </a:pPr>
            <a:endParaRPr lang="en-US" sz="1700" b="1" dirty="0"/>
          </a:p>
          <a:p>
            <a:pPr marL="0" indent="0">
              <a:buNone/>
            </a:pPr>
            <a:r>
              <a:rPr lang="en-US" sz="1700" b="1" dirty="0"/>
              <a:t>       free() frees the memory space pointed to by </a:t>
            </a:r>
            <a:r>
              <a:rPr lang="en-US" sz="1700" b="1" dirty="0" err="1"/>
              <a:t>ptr</a:t>
            </a:r>
            <a:r>
              <a:rPr lang="en-US" sz="1700" b="1" dirty="0"/>
              <a:t>, which must have been returned by a  </a:t>
            </a:r>
            <a:r>
              <a:rPr lang="en-US" sz="1700" b="1" dirty="0" smtClean="0"/>
              <a:t>pre-</a:t>
            </a:r>
          </a:p>
          <a:p>
            <a:pPr marL="0" indent="0">
              <a:buNone/>
            </a:pPr>
            <a:r>
              <a:rPr lang="en-US" sz="1700" b="1" dirty="0" smtClean="0"/>
              <a:t>       </a:t>
            </a:r>
            <a:r>
              <a:rPr lang="en-US" sz="1700" b="1" dirty="0" err="1" smtClean="0"/>
              <a:t>vious</a:t>
            </a:r>
            <a:r>
              <a:rPr lang="en-US" sz="1700" b="1" dirty="0" smtClean="0"/>
              <a:t>  call  to  </a:t>
            </a:r>
            <a:r>
              <a:rPr lang="en-US" sz="1700" b="1" dirty="0" err="1" smtClean="0"/>
              <a:t>malloc</a:t>
            </a:r>
            <a:r>
              <a:rPr lang="en-US" sz="1700" b="1" dirty="0" smtClean="0"/>
              <a:t>(), </a:t>
            </a:r>
            <a:r>
              <a:rPr lang="en-US" sz="1700" b="1" dirty="0" err="1" smtClean="0"/>
              <a:t>calloc</a:t>
            </a:r>
            <a:r>
              <a:rPr lang="en-US" sz="1700" b="1" dirty="0" smtClean="0"/>
              <a:t>() or </a:t>
            </a:r>
            <a:r>
              <a:rPr lang="en-US" sz="1700" b="1" dirty="0" err="1" smtClean="0"/>
              <a:t>realloc</a:t>
            </a:r>
            <a:r>
              <a:rPr lang="en-US" sz="1700" b="1" dirty="0" smtClean="0"/>
              <a:t>().  Otherwise, or if free(</a:t>
            </a:r>
            <a:r>
              <a:rPr lang="en-US" sz="1700" b="1" dirty="0" err="1" smtClean="0"/>
              <a:t>ptr</a:t>
            </a:r>
            <a:r>
              <a:rPr lang="en-US" sz="1700" b="1" dirty="0" smtClean="0"/>
              <a:t>) has already</a:t>
            </a:r>
          </a:p>
          <a:p>
            <a:pPr marL="0" indent="0">
              <a:buNone/>
            </a:pPr>
            <a:r>
              <a:rPr lang="en-US" sz="1700" b="1" dirty="0" smtClean="0"/>
              <a:t>       </a:t>
            </a:r>
            <a:r>
              <a:rPr lang="en-US" sz="1700" b="1" dirty="0"/>
              <a:t>been called before, undefined behavior occurs.  If </a:t>
            </a:r>
            <a:r>
              <a:rPr lang="en-US" sz="1700" b="1" dirty="0" err="1"/>
              <a:t>ptr</a:t>
            </a:r>
            <a:r>
              <a:rPr lang="en-US" sz="1700" b="1" dirty="0"/>
              <a:t> is  NULL,  no  operation  is  per-</a:t>
            </a:r>
          </a:p>
          <a:p>
            <a:pPr marL="0" indent="0">
              <a:buNone/>
            </a:pPr>
            <a:r>
              <a:rPr lang="en-US" sz="1700" b="1" dirty="0"/>
              <a:t>       formed</a:t>
            </a:r>
            <a:r>
              <a:rPr lang="en-US" sz="1700" b="1" dirty="0" smtClean="0"/>
              <a:t>.</a:t>
            </a:r>
          </a:p>
          <a:p>
            <a:pPr marL="0" indent="0">
              <a:buNone/>
            </a:pPr>
            <a:endParaRPr lang="en-US" sz="1000" b="1" dirty="0"/>
          </a:p>
          <a:p>
            <a:pPr marL="0" indent="0">
              <a:buNone/>
            </a:pPr>
            <a:endParaRPr lang="en-US" b="1" dirty="0"/>
          </a:p>
        </p:txBody>
      </p:sp>
      <p:sp>
        <p:nvSpPr>
          <p:cNvPr id="2" name="Title 1"/>
          <p:cNvSpPr>
            <a:spLocks noGrp="1"/>
          </p:cNvSpPr>
          <p:nvPr>
            <p:ph type="title"/>
          </p:nvPr>
        </p:nvSpPr>
        <p:spPr>
          <a:xfrm>
            <a:off x="685800" y="76200"/>
            <a:ext cx="7772400" cy="1143000"/>
          </a:xfrm>
        </p:spPr>
        <p:txBody>
          <a:bodyPr/>
          <a:lstStyle/>
          <a:p>
            <a:r>
              <a:rPr lang="en-US" dirty="0" err="1" smtClean="0"/>
              <a:t>Malloc</a:t>
            </a:r>
            <a:r>
              <a:rPr lang="en-US" dirty="0" smtClean="0"/>
              <a:t>(3) Manual Page</a:t>
            </a:r>
            <a:endParaRPr lang="en-US" dirty="0"/>
          </a:p>
        </p:txBody>
      </p:sp>
    </p:spTree>
    <p:extLst>
      <p:ext uri="{BB962C8B-B14F-4D97-AF65-F5344CB8AC3E}">
        <p14:creationId xmlns:p14="http://schemas.microsoft.com/office/powerpoint/2010/main" val="2748653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85800" y="1219200"/>
            <a:ext cx="7772400" cy="4876800"/>
          </a:xfrm>
        </p:spPr>
        <p:txBody>
          <a:bodyPr>
            <a:normAutofit lnSpcReduction="10000"/>
          </a:bodyPr>
          <a:lstStyle/>
          <a:p>
            <a:r>
              <a:rPr lang="en-US" altLang="en-US" sz="1800" dirty="0" smtClean="0"/>
              <a:t>Returns a pointer to void (i.e., void *), which points to the address of the first byte of the allocated memory space on the heap.</a:t>
            </a:r>
          </a:p>
          <a:p>
            <a:r>
              <a:rPr lang="en-US" altLang="en-US" sz="1800" dirty="0" smtClean="0"/>
              <a:t>This function takes one parameter - which may be an expression – that specifies the number of bytes being requested (Use </a:t>
            </a:r>
            <a:r>
              <a:rPr lang="en-US" altLang="en-US" sz="1800" dirty="0" err="1" smtClean="0"/>
              <a:t>sizeof</a:t>
            </a:r>
            <a:r>
              <a:rPr lang="en-US" altLang="en-US" sz="1800" dirty="0" smtClean="0"/>
              <a:t>() for portability!).</a:t>
            </a:r>
          </a:p>
          <a:p>
            <a:r>
              <a:rPr lang="en-US" altLang="en-US" sz="1800" dirty="0" smtClean="0"/>
              <a:t>For example, to request enough bytes for 4 integer values, we could use:</a:t>
            </a:r>
          </a:p>
          <a:p>
            <a:pPr lvl="1">
              <a:buFontTx/>
              <a:buNone/>
            </a:pPr>
            <a:r>
              <a:rPr lang="en-US" altLang="en-US" sz="1800" dirty="0" smtClean="0"/>
              <a:t>	</a:t>
            </a:r>
            <a:r>
              <a:rPr lang="en-US" altLang="en-US" sz="1600" b="1" dirty="0" err="1" smtClean="0"/>
              <a:t>int</a:t>
            </a:r>
            <a:r>
              <a:rPr lang="en-US" altLang="en-US" sz="1600" b="1" dirty="0" smtClean="0"/>
              <a:t> *p;</a:t>
            </a:r>
          </a:p>
          <a:p>
            <a:pPr lvl="1">
              <a:buFontTx/>
              <a:buNone/>
            </a:pPr>
            <a:r>
              <a:rPr lang="en-US" altLang="en-US" sz="1600" b="1" dirty="0" smtClean="0"/>
              <a:t>	p = </a:t>
            </a:r>
            <a:r>
              <a:rPr lang="en-US" altLang="en-US" sz="1600" b="1" dirty="0" err="1" smtClean="0"/>
              <a:t>malloc</a:t>
            </a:r>
            <a:r>
              <a:rPr lang="en-US" altLang="en-US" sz="1600" b="1" dirty="0" smtClean="0"/>
              <a:t> ( 4 * </a:t>
            </a:r>
            <a:r>
              <a:rPr lang="en-US" altLang="en-US" sz="1600" b="1" dirty="0" err="1" smtClean="0"/>
              <a:t>sizeof</a:t>
            </a:r>
            <a:r>
              <a:rPr lang="en-US" altLang="en-US" sz="1600" b="1" dirty="0" smtClean="0"/>
              <a:t>(</a:t>
            </a:r>
            <a:r>
              <a:rPr lang="en-US" altLang="en-US" sz="1600" b="1" dirty="0" err="1" smtClean="0"/>
              <a:t>int</a:t>
            </a:r>
            <a:r>
              <a:rPr lang="en-US" altLang="en-US" sz="1600" b="1" dirty="0" smtClean="0"/>
              <a:t>) );       /* </a:t>
            </a:r>
            <a:r>
              <a:rPr lang="en-US" altLang="en-US" sz="1600" b="1" dirty="0" err="1" smtClean="0"/>
              <a:t>malloc</a:t>
            </a:r>
            <a:r>
              <a:rPr lang="en-US" altLang="en-US" sz="1600" b="1" dirty="0" smtClean="0"/>
              <a:t> (4 * 4) is not portable! */</a:t>
            </a:r>
          </a:p>
          <a:p>
            <a:r>
              <a:rPr lang="en-US" altLang="en-US" sz="1800" dirty="0" smtClean="0"/>
              <a:t>If we only needed the number of bytes for one </a:t>
            </a:r>
            <a:r>
              <a:rPr lang="en-US" altLang="en-US" sz="1800" dirty="0" err="1" smtClean="0"/>
              <a:t>int</a:t>
            </a:r>
            <a:r>
              <a:rPr lang="en-US" altLang="en-US" sz="1800" dirty="0" smtClean="0"/>
              <a:t>, we could use:</a:t>
            </a:r>
          </a:p>
          <a:p>
            <a:pPr lvl="1">
              <a:buFontTx/>
              <a:buNone/>
            </a:pPr>
            <a:r>
              <a:rPr lang="en-US" altLang="en-US" sz="1800" dirty="0" smtClean="0"/>
              <a:t>	</a:t>
            </a:r>
            <a:r>
              <a:rPr lang="en-US" altLang="en-US" sz="1600" b="1" dirty="0" err="1" smtClean="0"/>
              <a:t>int</a:t>
            </a:r>
            <a:r>
              <a:rPr lang="en-US" altLang="en-US" sz="1600" b="1" dirty="0" smtClean="0"/>
              <a:t> *p;</a:t>
            </a:r>
          </a:p>
          <a:p>
            <a:pPr lvl="1">
              <a:buFontTx/>
              <a:buNone/>
            </a:pPr>
            <a:r>
              <a:rPr lang="en-US" altLang="en-US" sz="1600" b="1" dirty="0" smtClean="0"/>
              <a:t>	p = </a:t>
            </a:r>
            <a:r>
              <a:rPr lang="en-US" altLang="en-US" sz="1600" b="1" dirty="0" err="1" smtClean="0"/>
              <a:t>malloc</a:t>
            </a:r>
            <a:r>
              <a:rPr lang="en-US" altLang="en-US" sz="1600" b="1" dirty="0" smtClean="0"/>
              <a:t> ( </a:t>
            </a:r>
            <a:r>
              <a:rPr lang="en-US" altLang="en-US" sz="1600" b="1" dirty="0" err="1" smtClean="0"/>
              <a:t>sizeof</a:t>
            </a:r>
            <a:r>
              <a:rPr lang="en-US" altLang="en-US" sz="1600" b="1" dirty="0" smtClean="0"/>
              <a:t>(</a:t>
            </a:r>
            <a:r>
              <a:rPr lang="en-US" altLang="en-US" sz="1600" b="1" dirty="0" err="1" smtClean="0"/>
              <a:t>int</a:t>
            </a:r>
            <a:r>
              <a:rPr lang="en-US" altLang="en-US" sz="1600" b="1" dirty="0" smtClean="0"/>
              <a:t>) );</a:t>
            </a:r>
          </a:p>
          <a:p>
            <a:r>
              <a:rPr lang="en-US" altLang="en-US" sz="1800" dirty="0" smtClean="0"/>
              <a:t>The memory returned by </a:t>
            </a:r>
            <a:r>
              <a:rPr lang="en-US" altLang="en-US" sz="1800" dirty="0" err="1" smtClean="0"/>
              <a:t>malloc</a:t>
            </a:r>
            <a:r>
              <a:rPr lang="en-US" altLang="en-US" sz="1800" dirty="0" smtClean="0"/>
              <a:t> is </a:t>
            </a:r>
            <a:r>
              <a:rPr lang="en-US" altLang="en-US" sz="1800" i="1" dirty="0" smtClean="0">
                <a:solidFill>
                  <a:srgbClr val="00B050"/>
                </a:solidFill>
              </a:rPr>
              <a:t>uninitialized</a:t>
            </a:r>
            <a:r>
              <a:rPr lang="en-US" altLang="en-US" sz="1800" dirty="0" smtClean="0">
                <a:solidFill>
                  <a:srgbClr val="00B050"/>
                </a:solidFill>
              </a:rPr>
              <a:t> *</a:t>
            </a:r>
            <a:r>
              <a:rPr lang="en-US" altLang="en-US" sz="1800" dirty="0" smtClean="0"/>
              <a:t>(contains garbage values), so be sure to initialize it before you use it!</a:t>
            </a:r>
          </a:p>
          <a:p>
            <a:pPr lvl="1">
              <a:buFontTx/>
              <a:buNone/>
            </a:pPr>
            <a:endParaRPr lang="en-US" altLang="en-US" sz="1800" dirty="0" smtClean="0"/>
          </a:p>
          <a:p>
            <a:pPr lvl="1">
              <a:buFontTx/>
              <a:buNone/>
            </a:pPr>
            <a:r>
              <a:rPr lang="en-US" altLang="en-US" sz="1800" dirty="0" smtClean="0"/>
              <a:t>*Does anyone see a security problem here???</a:t>
            </a:r>
          </a:p>
          <a:p>
            <a:pPr lvl="1">
              <a:buFontTx/>
              <a:buNone/>
            </a:pPr>
            <a:endParaRPr lang="en-US" altLang="en-US" sz="1800" dirty="0" smtClean="0"/>
          </a:p>
        </p:txBody>
      </p:sp>
      <p:sp>
        <p:nvSpPr>
          <p:cNvPr id="17410" name="Rectangle 2"/>
          <p:cNvSpPr>
            <a:spLocks noGrp="1" noChangeArrowheads="1"/>
          </p:cNvSpPr>
          <p:nvPr>
            <p:ph type="title"/>
          </p:nvPr>
        </p:nvSpPr>
        <p:spPr/>
        <p:txBody>
          <a:bodyPr/>
          <a:lstStyle/>
          <a:p>
            <a:r>
              <a:rPr lang="en-US" altLang="en-US" dirty="0" err="1" smtClean="0">
                <a:effectLst/>
              </a:rPr>
              <a:t>malloc</a:t>
            </a:r>
            <a:r>
              <a:rPr lang="en-US" altLang="en-US" dirty="0" smtClean="0">
                <a:effectLst/>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1295400"/>
            <a:ext cx="8229600" cy="4711891"/>
          </a:xfrm>
        </p:spPr>
        <p:txBody>
          <a:bodyPr>
            <a:normAutofit/>
          </a:bodyPr>
          <a:lstStyle/>
          <a:p>
            <a:pPr>
              <a:lnSpc>
                <a:spcPct val="90000"/>
              </a:lnSpc>
            </a:pPr>
            <a:r>
              <a:rPr lang="en-US" altLang="en-US" sz="1800" dirty="0" smtClean="0"/>
              <a:t>Returns a pointer to void (i.e., void *), which points to the address of the first byte of the allocated memory space on the heap.</a:t>
            </a:r>
          </a:p>
          <a:p>
            <a:pPr>
              <a:lnSpc>
                <a:spcPct val="90000"/>
              </a:lnSpc>
            </a:pPr>
            <a:r>
              <a:rPr lang="en-US" altLang="en-US" sz="1800" dirty="0" smtClean="0"/>
              <a:t>This function takes two parameters - which may be expressions</a:t>
            </a:r>
            <a:r>
              <a:rPr lang="en-US" altLang="en-US" sz="1800" dirty="0"/>
              <a:t> </a:t>
            </a:r>
            <a:r>
              <a:rPr lang="en-US" altLang="en-US" sz="1800" dirty="0" smtClean="0"/>
              <a:t>– that specify the number of elements for which storage is being requested and the size of each element in bytes (Use </a:t>
            </a:r>
            <a:r>
              <a:rPr lang="en-US" altLang="en-US" sz="1800" dirty="0" err="1" smtClean="0"/>
              <a:t>sizeof</a:t>
            </a:r>
            <a:r>
              <a:rPr lang="en-US" altLang="en-US" sz="1800" dirty="0" smtClean="0"/>
              <a:t>() for portability!).</a:t>
            </a:r>
          </a:p>
          <a:p>
            <a:pPr>
              <a:lnSpc>
                <a:spcPct val="90000"/>
              </a:lnSpc>
            </a:pPr>
            <a:r>
              <a:rPr lang="en-US" altLang="en-US" sz="1800" dirty="0" smtClean="0"/>
              <a:t>So, to request memory space for 4 integer values, we could use:</a:t>
            </a:r>
          </a:p>
          <a:p>
            <a:pPr lvl="1">
              <a:lnSpc>
                <a:spcPct val="90000"/>
              </a:lnSpc>
              <a:buFontTx/>
              <a:buNone/>
            </a:pPr>
            <a:r>
              <a:rPr lang="en-US" altLang="en-US" sz="1800" dirty="0" smtClean="0"/>
              <a:t>	</a:t>
            </a:r>
            <a:r>
              <a:rPr lang="en-US" altLang="en-US" sz="1600" dirty="0" err="1" smtClean="0"/>
              <a:t>int</a:t>
            </a:r>
            <a:r>
              <a:rPr lang="en-US" altLang="en-US" sz="1600" dirty="0" smtClean="0"/>
              <a:t> *p;</a:t>
            </a:r>
          </a:p>
          <a:p>
            <a:pPr lvl="1">
              <a:lnSpc>
                <a:spcPct val="90000"/>
              </a:lnSpc>
              <a:buNone/>
            </a:pPr>
            <a:r>
              <a:rPr lang="en-US" altLang="en-US" sz="1600" dirty="0" smtClean="0"/>
              <a:t>	p = </a:t>
            </a:r>
            <a:r>
              <a:rPr lang="en-US" altLang="en-US" sz="1600" dirty="0" err="1" smtClean="0"/>
              <a:t>calloc</a:t>
            </a:r>
            <a:r>
              <a:rPr lang="en-US" altLang="en-US" sz="1600" dirty="0" smtClean="0"/>
              <a:t> ( 4, </a:t>
            </a:r>
            <a:r>
              <a:rPr lang="en-US" altLang="en-US" sz="1600" dirty="0" err="1" smtClean="0"/>
              <a:t>sizeof</a:t>
            </a:r>
            <a:r>
              <a:rPr lang="en-US" altLang="en-US" sz="1600" dirty="0" smtClean="0"/>
              <a:t>(</a:t>
            </a:r>
            <a:r>
              <a:rPr lang="en-US" altLang="en-US" sz="1600" dirty="0" err="1" smtClean="0"/>
              <a:t>int</a:t>
            </a:r>
            <a:r>
              <a:rPr lang="en-US" altLang="en-US" sz="1600" dirty="0" smtClean="0"/>
              <a:t>) </a:t>
            </a:r>
            <a:r>
              <a:rPr lang="en-US" altLang="en-US" sz="1600" dirty="0"/>
              <a:t>); </a:t>
            </a:r>
            <a:r>
              <a:rPr lang="en-US" altLang="en-US" sz="1600" dirty="0" smtClean="0"/>
              <a:t>  /* </a:t>
            </a:r>
            <a:r>
              <a:rPr lang="en-US" altLang="en-US" sz="1600" dirty="0" err="1" smtClean="0"/>
              <a:t>calloc</a:t>
            </a:r>
            <a:r>
              <a:rPr lang="en-US" altLang="en-US" sz="1600" dirty="0" smtClean="0"/>
              <a:t> </a:t>
            </a:r>
            <a:r>
              <a:rPr lang="en-US" altLang="en-US" sz="1600" dirty="0"/>
              <a:t>(</a:t>
            </a:r>
            <a:r>
              <a:rPr lang="en-US" altLang="en-US" sz="1600" dirty="0" smtClean="0"/>
              <a:t>4, </a:t>
            </a:r>
            <a:r>
              <a:rPr lang="en-US" altLang="en-US" sz="1600" dirty="0"/>
              <a:t>4) is not portable! </a:t>
            </a:r>
            <a:r>
              <a:rPr lang="en-US" altLang="en-US" sz="1600" dirty="0" smtClean="0"/>
              <a:t>*/</a:t>
            </a:r>
          </a:p>
          <a:p>
            <a:pPr>
              <a:lnSpc>
                <a:spcPct val="90000"/>
              </a:lnSpc>
            </a:pPr>
            <a:r>
              <a:rPr lang="en-US" altLang="en-US" sz="1800" dirty="0" smtClean="0"/>
              <a:t>If we only needed space for one </a:t>
            </a:r>
            <a:r>
              <a:rPr lang="en-US" altLang="en-US" sz="1800" dirty="0" err="1" smtClean="0"/>
              <a:t>int</a:t>
            </a:r>
            <a:r>
              <a:rPr lang="en-US" altLang="en-US" sz="1800" dirty="0" smtClean="0"/>
              <a:t>, we could use:</a:t>
            </a:r>
          </a:p>
          <a:p>
            <a:pPr lvl="1">
              <a:lnSpc>
                <a:spcPct val="90000"/>
              </a:lnSpc>
              <a:buFontTx/>
              <a:buNone/>
            </a:pPr>
            <a:r>
              <a:rPr lang="en-US" altLang="en-US" sz="1600" dirty="0" smtClean="0"/>
              <a:t>	</a:t>
            </a:r>
            <a:r>
              <a:rPr lang="en-US" altLang="en-US" sz="1600" dirty="0" err="1" smtClean="0"/>
              <a:t>int</a:t>
            </a:r>
            <a:r>
              <a:rPr lang="en-US" altLang="en-US" sz="1600" dirty="0" smtClean="0"/>
              <a:t> *p;</a:t>
            </a:r>
          </a:p>
          <a:p>
            <a:pPr lvl="1">
              <a:lnSpc>
                <a:spcPct val="90000"/>
              </a:lnSpc>
              <a:buFontTx/>
              <a:buNone/>
            </a:pPr>
            <a:r>
              <a:rPr lang="en-US" altLang="en-US" sz="1600" dirty="0" smtClean="0"/>
              <a:t>	p = </a:t>
            </a:r>
            <a:r>
              <a:rPr lang="en-US" altLang="en-US" sz="1600" dirty="0" err="1" smtClean="0"/>
              <a:t>calloc</a:t>
            </a:r>
            <a:r>
              <a:rPr lang="en-US" altLang="en-US" sz="1600" dirty="0" smtClean="0"/>
              <a:t> ( 1, </a:t>
            </a:r>
            <a:r>
              <a:rPr lang="en-US" altLang="en-US" sz="1600" dirty="0" err="1" smtClean="0"/>
              <a:t>sizeof</a:t>
            </a:r>
            <a:r>
              <a:rPr lang="en-US" altLang="en-US" sz="1600" dirty="0" smtClean="0"/>
              <a:t>(</a:t>
            </a:r>
            <a:r>
              <a:rPr lang="en-US" altLang="en-US" sz="1600" dirty="0" err="1" smtClean="0"/>
              <a:t>int</a:t>
            </a:r>
            <a:r>
              <a:rPr lang="en-US" altLang="en-US" sz="1600" dirty="0" smtClean="0"/>
              <a:t>) );</a:t>
            </a:r>
          </a:p>
          <a:p>
            <a:pPr>
              <a:lnSpc>
                <a:spcPct val="90000"/>
              </a:lnSpc>
            </a:pPr>
            <a:r>
              <a:rPr lang="en-US" altLang="en-US" sz="1800" dirty="0" smtClean="0"/>
              <a:t>The memory returned by </a:t>
            </a:r>
            <a:r>
              <a:rPr lang="en-US" altLang="en-US" sz="1800" dirty="0" err="1" smtClean="0"/>
              <a:t>calloc</a:t>
            </a:r>
            <a:r>
              <a:rPr lang="en-US" altLang="en-US" sz="1800" dirty="0" smtClean="0"/>
              <a:t> is </a:t>
            </a:r>
            <a:r>
              <a:rPr lang="en-US" altLang="en-US" sz="1800" i="1" dirty="0" smtClean="0"/>
              <a:t>initialized</a:t>
            </a:r>
            <a:r>
              <a:rPr lang="en-US" altLang="en-US" sz="1800" dirty="0" smtClean="0"/>
              <a:t> to 0, so if you do not plan to initialize the values before using them, use </a:t>
            </a:r>
            <a:r>
              <a:rPr lang="en-US" altLang="en-US" sz="1800" dirty="0" err="1" smtClean="0"/>
              <a:t>calloc</a:t>
            </a:r>
            <a:r>
              <a:rPr lang="en-US" altLang="en-US" sz="1800" dirty="0" smtClean="0"/>
              <a:t>, and not </a:t>
            </a:r>
            <a:r>
              <a:rPr lang="en-US" altLang="en-US" sz="1800" dirty="0" err="1" smtClean="0"/>
              <a:t>malloc</a:t>
            </a:r>
            <a:r>
              <a:rPr lang="en-US" altLang="en-US" sz="1800" dirty="0" smtClean="0"/>
              <a:t>!</a:t>
            </a:r>
          </a:p>
          <a:p>
            <a:pPr lvl="1">
              <a:lnSpc>
                <a:spcPct val="90000"/>
              </a:lnSpc>
            </a:pPr>
            <a:r>
              <a:rPr lang="en-US" altLang="en-US" sz="1400" dirty="0" smtClean="0"/>
              <a:t>This means that </a:t>
            </a:r>
            <a:r>
              <a:rPr lang="en-US" altLang="en-US" sz="1400" dirty="0" err="1" smtClean="0"/>
              <a:t>calloc</a:t>
            </a:r>
            <a:r>
              <a:rPr lang="en-US" altLang="en-US" sz="1400" dirty="0" smtClean="0"/>
              <a:t>() will take more CPU time to execute than will </a:t>
            </a:r>
            <a:r>
              <a:rPr lang="en-US" altLang="en-US" sz="1400" dirty="0" err="1" smtClean="0"/>
              <a:t>malloc</a:t>
            </a:r>
            <a:r>
              <a:rPr lang="en-US" altLang="en-US" sz="1400" dirty="0" smtClean="0"/>
              <a:t>().  It may or may not be an issue, but worth thinking about depending upon how much space you are requesting.</a:t>
            </a:r>
          </a:p>
          <a:p>
            <a:pPr>
              <a:lnSpc>
                <a:spcPct val="90000"/>
              </a:lnSpc>
            </a:pPr>
            <a:endParaRPr lang="en-US" altLang="en-US" sz="2000" dirty="0" smtClean="0"/>
          </a:p>
          <a:p>
            <a:pPr>
              <a:lnSpc>
                <a:spcPct val="90000"/>
              </a:lnSpc>
            </a:pPr>
            <a:endParaRPr lang="en-US" altLang="en-US" dirty="0" smtClean="0"/>
          </a:p>
        </p:txBody>
      </p:sp>
      <p:sp>
        <p:nvSpPr>
          <p:cNvPr id="18434" name="Rectangle 2"/>
          <p:cNvSpPr>
            <a:spLocks noGrp="1" noChangeArrowheads="1"/>
          </p:cNvSpPr>
          <p:nvPr>
            <p:ph type="title"/>
          </p:nvPr>
        </p:nvSpPr>
        <p:spPr/>
        <p:txBody>
          <a:bodyPr/>
          <a:lstStyle/>
          <a:p>
            <a:r>
              <a:rPr lang="en-US" altLang="en-US" dirty="0" err="1" smtClean="0"/>
              <a:t>calloc</a:t>
            </a:r>
            <a:r>
              <a:rPr lang="en-US" altLang="en-US"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en-US" altLang="en-US" sz="1800" dirty="0" smtClean="0"/>
              <a:t>If the requested memory cannot be allocated, both </a:t>
            </a:r>
            <a:r>
              <a:rPr lang="en-US" altLang="en-US" sz="1800" dirty="0" err="1" smtClean="0"/>
              <a:t>malloc</a:t>
            </a:r>
            <a:r>
              <a:rPr lang="en-US" altLang="en-US" sz="1800" dirty="0" smtClean="0"/>
              <a:t>() and </a:t>
            </a:r>
            <a:r>
              <a:rPr lang="en-US" altLang="en-US" sz="1800" dirty="0" err="1" smtClean="0"/>
              <a:t>calloc</a:t>
            </a:r>
            <a:r>
              <a:rPr lang="en-US" altLang="en-US" sz="1800" dirty="0" smtClean="0"/>
              <a:t>() return </a:t>
            </a:r>
            <a:r>
              <a:rPr lang="en-US" altLang="en-US" sz="1800" b="1" dirty="0" smtClean="0"/>
              <a:t>the null pointer (defined in </a:t>
            </a:r>
            <a:r>
              <a:rPr lang="en-US" altLang="en-US" sz="1800" b="1" dirty="0" err="1" smtClean="0"/>
              <a:t>stdlib.h</a:t>
            </a:r>
            <a:r>
              <a:rPr lang="en-US" altLang="en-US" sz="1800" b="1" dirty="0" smtClean="0"/>
              <a:t>)</a:t>
            </a:r>
            <a:r>
              <a:rPr lang="en-US" altLang="en-US" sz="1800" dirty="0" smtClean="0"/>
              <a:t>, which has a value of 0.</a:t>
            </a:r>
          </a:p>
          <a:p>
            <a:r>
              <a:rPr lang="en-US" altLang="en-US" sz="1800" dirty="0" smtClean="0"/>
              <a:t>Therefore, before using the pointer to access any of the allocated memory, you should check to make sure that the pointer returned was not null. For example:</a:t>
            </a:r>
          </a:p>
          <a:p>
            <a:pPr>
              <a:buFontTx/>
              <a:buNone/>
            </a:pPr>
            <a:r>
              <a:rPr lang="en-US" altLang="en-US" sz="1800" dirty="0" smtClean="0"/>
              <a:t>		</a:t>
            </a:r>
            <a:r>
              <a:rPr lang="en-US" altLang="en-US" sz="1600" dirty="0" err="1" smtClean="0"/>
              <a:t>int</a:t>
            </a:r>
            <a:r>
              <a:rPr lang="en-US" altLang="en-US" sz="1600" dirty="0" smtClean="0"/>
              <a:t> *p;</a:t>
            </a:r>
          </a:p>
          <a:p>
            <a:pPr>
              <a:buFontTx/>
              <a:buNone/>
            </a:pPr>
            <a:r>
              <a:rPr lang="en-US" altLang="en-US" sz="1600" dirty="0" smtClean="0"/>
              <a:t>		p = </a:t>
            </a:r>
            <a:r>
              <a:rPr lang="en-US" altLang="en-US" sz="1600" dirty="0" err="1" smtClean="0"/>
              <a:t>calloc</a:t>
            </a:r>
            <a:r>
              <a:rPr lang="en-US" altLang="en-US" sz="1600" dirty="0" smtClean="0"/>
              <a:t> (10, </a:t>
            </a:r>
            <a:r>
              <a:rPr lang="en-US" altLang="en-US" sz="1600" dirty="0" err="1" smtClean="0"/>
              <a:t>sizeof</a:t>
            </a:r>
            <a:r>
              <a:rPr lang="en-US" altLang="en-US" sz="1600" dirty="0" smtClean="0"/>
              <a:t>(</a:t>
            </a:r>
            <a:r>
              <a:rPr lang="en-US" altLang="en-US" sz="1600" dirty="0" err="1" smtClean="0"/>
              <a:t>int</a:t>
            </a:r>
            <a:r>
              <a:rPr lang="en-US" altLang="en-US" sz="1600" dirty="0" smtClean="0"/>
              <a:t>) );</a:t>
            </a:r>
          </a:p>
          <a:p>
            <a:pPr>
              <a:buFontTx/>
              <a:buNone/>
            </a:pPr>
            <a:r>
              <a:rPr lang="en-US" altLang="en-US" sz="1600" dirty="0" smtClean="0"/>
              <a:t>		if (p != 0) {  /*Also (if p != NULL), NULL is #defined in </a:t>
            </a:r>
            <a:r>
              <a:rPr lang="en-US" altLang="en-US" sz="1600" dirty="0" err="1" smtClean="0"/>
              <a:t>stdlib.h</a:t>
            </a:r>
            <a:r>
              <a:rPr lang="en-US" altLang="en-US" sz="1600" dirty="0" smtClean="0"/>
              <a:t> */</a:t>
            </a:r>
          </a:p>
          <a:p>
            <a:pPr>
              <a:buFontTx/>
              <a:buNone/>
            </a:pPr>
            <a:r>
              <a:rPr lang="en-US" altLang="en-US" sz="1600" dirty="0" smtClean="0"/>
              <a:t>		    . . . .</a:t>
            </a:r>
          </a:p>
          <a:p>
            <a:pPr>
              <a:buFontTx/>
              <a:buNone/>
            </a:pPr>
            <a:r>
              <a:rPr lang="en-US" altLang="en-US" sz="1600" dirty="0" smtClean="0"/>
              <a:t>		    . . . .        /* OK to access values in allocated storage */</a:t>
            </a:r>
          </a:p>
          <a:p>
            <a:pPr>
              <a:buFontTx/>
              <a:buNone/>
            </a:pPr>
            <a:r>
              <a:rPr lang="en-US" altLang="en-US" sz="1600" dirty="0"/>
              <a:t>	</a:t>
            </a:r>
            <a:r>
              <a:rPr lang="en-US" altLang="en-US" sz="1600" dirty="0" smtClean="0"/>
              <a:t>	}</a:t>
            </a:r>
          </a:p>
          <a:p>
            <a:pPr>
              <a:buFontTx/>
              <a:buNone/>
            </a:pPr>
            <a:r>
              <a:rPr lang="en-US" altLang="en-US" sz="1600" dirty="0"/>
              <a:t>	</a:t>
            </a:r>
            <a:r>
              <a:rPr lang="en-US" altLang="en-US" sz="1600" dirty="0" smtClean="0"/>
              <a:t>	else {  . . . .   /* Some code to handle the allocation failure*/</a:t>
            </a:r>
          </a:p>
          <a:p>
            <a:pPr>
              <a:buFontTx/>
              <a:buNone/>
            </a:pPr>
            <a:r>
              <a:rPr lang="en-US" altLang="en-US" sz="1600" dirty="0"/>
              <a:t>	</a:t>
            </a:r>
            <a:r>
              <a:rPr lang="en-US" altLang="en-US" sz="1600" dirty="0" smtClean="0"/>
              <a:t>	}</a:t>
            </a:r>
          </a:p>
        </p:txBody>
      </p:sp>
      <p:sp>
        <p:nvSpPr>
          <p:cNvPr id="19458" name="Rectangle 2"/>
          <p:cNvSpPr>
            <a:spLocks noGrp="1" noChangeArrowheads="1"/>
          </p:cNvSpPr>
          <p:nvPr>
            <p:ph type="title"/>
          </p:nvPr>
        </p:nvSpPr>
        <p:spPr/>
        <p:txBody>
          <a:bodyPr/>
          <a:lstStyle/>
          <a:p>
            <a:r>
              <a:rPr lang="en-US" altLang="en-US" smtClean="0"/>
              <a:t>What if allocation fails?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altLang="en-US" sz="2400" dirty="0" smtClean="0"/>
              <a:t>If your program uses storage which has been allocated dynamically, then you should </a:t>
            </a:r>
            <a:r>
              <a:rPr lang="en-US" altLang="en-US" sz="2400" i="1" dirty="0" smtClean="0"/>
              <a:t>free</a:t>
            </a:r>
            <a:r>
              <a:rPr lang="en-US" altLang="en-US" sz="2400" dirty="0" smtClean="0"/>
              <a:t> it (return it to the operating system) once it is no longer being used.</a:t>
            </a:r>
          </a:p>
          <a:p>
            <a:r>
              <a:rPr lang="en-US" altLang="en-US" sz="2400" dirty="0" smtClean="0"/>
              <a:t>The C library function </a:t>
            </a:r>
            <a:r>
              <a:rPr lang="en-US" altLang="en-US" sz="2400" i="1" dirty="0" smtClean="0"/>
              <a:t>free()</a:t>
            </a:r>
            <a:r>
              <a:rPr lang="en-US" altLang="en-US" sz="2400" dirty="0" smtClean="0"/>
              <a:t> is used for this; it returns void, and has a single parameter, which is a pointer to the first byte of the allocated storage to be freed, and this pointer MUST be pointing to the 1</a:t>
            </a:r>
            <a:r>
              <a:rPr lang="en-US" altLang="en-US" sz="2400" baseline="30000" dirty="0" smtClean="0"/>
              <a:t>st</a:t>
            </a:r>
            <a:r>
              <a:rPr lang="en-US" altLang="en-US" sz="2400" dirty="0" smtClean="0"/>
              <a:t> byte of some dynamically allocated storage!</a:t>
            </a:r>
          </a:p>
          <a:p>
            <a:r>
              <a:rPr lang="en-US" altLang="en-US" sz="2400" dirty="0"/>
              <a:t>f</a:t>
            </a:r>
            <a:r>
              <a:rPr lang="en-US" altLang="en-US" sz="2400" dirty="0" smtClean="0"/>
              <a:t>ree() is also declared in </a:t>
            </a:r>
            <a:r>
              <a:rPr lang="en-US" altLang="en-US" sz="2400" dirty="0" err="1" smtClean="0"/>
              <a:t>stdlib.h</a:t>
            </a:r>
            <a:r>
              <a:rPr lang="en-US" altLang="en-US" sz="2400" dirty="0" smtClean="0"/>
              <a:t>.</a:t>
            </a:r>
          </a:p>
        </p:txBody>
      </p:sp>
      <p:sp>
        <p:nvSpPr>
          <p:cNvPr id="20482" name="Rectangle 2"/>
          <p:cNvSpPr>
            <a:spLocks noGrp="1" noChangeArrowheads="1"/>
          </p:cNvSpPr>
          <p:nvPr>
            <p:ph type="title"/>
          </p:nvPr>
        </p:nvSpPr>
        <p:spPr/>
        <p:txBody>
          <a:bodyPr/>
          <a:lstStyle/>
          <a:p>
            <a:r>
              <a:rPr lang="en-US" altLang="en-US" smtClean="0"/>
              <a:t>Freeing allocated storage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altLang="en-US" sz="1800" dirty="0" smtClean="0"/>
              <a:t>Here’s </a:t>
            </a:r>
            <a:r>
              <a:rPr lang="en-US" altLang="en-US" sz="1800" dirty="0"/>
              <a:t>an </a:t>
            </a:r>
            <a:r>
              <a:rPr lang="en-US" altLang="en-US" sz="1800" dirty="0" smtClean="0"/>
              <a:t>example of how to free dynamically allocated storage:</a:t>
            </a:r>
            <a:endParaRPr lang="en-US" altLang="en-US" sz="1800" dirty="0"/>
          </a:p>
          <a:p>
            <a:pPr>
              <a:buFontTx/>
              <a:buNone/>
            </a:pPr>
            <a:r>
              <a:rPr lang="en-US" altLang="en-US" sz="1800" dirty="0"/>
              <a:t>		</a:t>
            </a:r>
            <a:r>
              <a:rPr lang="en-US" altLang="en-US" sz="1600" dirty="0" err="1"/>
              <a:t>int</a:t>
            </a:r>
            <a:r>
              <a:rPr lang="en-US" altLang="en-US" sz="1600" dirty="0"/>
              <a:t> *p;</a:t>
            </a:r>
          </a:p>
          <a:p>
            <a:pPr>
              <a:buFontTx/>
              <a:buNone/>
            </a:pPr>
            <a:r>
              <a:rPr lang="en-US" altLang="en-US" sz="1600" dirty="0"/>
              <a:t>		p = </a:t>
            </a:r>
            <a:r>
              <a:rPr lang="en-US" altLang="en-US" sz="1600" dirty="0" err="1"/>
              <a:t>calloc</a:t>
            </a:r>
            <a:r>
              <a:rPr lang="en-US" altLang="en-US" sz="1600" dirty="0"/>
              <a:t> (10, </a:t>
            </a:r>
            <a:r>
              <a:rPr lang="en-US" altLang="en-US" sz="1600" dirty="0" err="1"/>
              <a:t>sizeof</a:t>
            </a:r>
            <a:r>
              <a:rPr lang="en-US" altLang="en-US" sz="1600" dirty="0"/>
              <a:t> (</a:t>
            </a:r>
            <a:r>
              <a:rPr lang="en-US" altLang="en-US" sz="1600" dirty="0" err="1"/>
              <a:t>int</a:t>
            </a:r>
            <a:r>
              <a:rPr lang="en-US" altLang="en-US" sz="1600" dirty="0"/>
              <a:t>) );</a:t>
            </a:r>
          </a:p>
          <a:p>
            <a:pPr>
              <a:buFontTx/>
              <a:buNone/>
            </a:pPr>
            <a:r>
              <a:rPr lang="en-US" altLang="en-US" sz="1600" dirty="0"/>
              <a:t>		</a:t>
            </a:r>
            <a:r>
              <a:rPr lang="en-US" altLang="en-US" sz="1600" dirty="0" smtClean="0"/>
              <a:t>…… some statements …….</a:t>
            </a:r>
          </a:p>
          <a:p>
            <a:pPr>
              <a:buFontTx/>
              <a:buNone/>
            </a:pPr>
            <a:endParaRPr lang="en-US" altLang="en-US" sz="1600" dirty="0"/>
          </a:p>
          <a:p>
            <a:pPr>
              <a:buFontTx/>
              <a:buNone/>
            </a:pPr>
            <a:r>
              <a:rPr lang="en-US" altLang="en-US" sz="1600" dirty="0"/>
              <a:t> 		</a:t>
            </a:r>
            <a:r>
              <a:rPr lang="en-US" altLang="en-US" sz="1600" dirty="0" smtClean="0"/>
              <a:t>if (p != NULL) free (p);  /* </a:t>
            </a:r>
            <a:r>
              <a:rPr lang="en-US" altLang="en-US" sz="1600" dirty="0"/>
              <a:t>releases storage to which p </a:t>
            </a:r>
            <a:r>
              <a:rPr lang="en-US" altLang="en-US" sz="1600" dirty="0" smtClean="0"/>
              <a:t>points</a:t>
            </a:r>
          </a:p>
          <a:p>
            <a:pPr>
              <a:buFontTx/>
              <a:buNone/>
            </a:pPr>
            <a:r>
              <a:rPr lang="en-US" altLang="en-US" sz="1600" dirty="0"/>
              <a:t>	</a:t>
            </a:r>
            <a:r>
              <a:rPr lang="en-US" altLang="en-US" sz="1600" dirty="0" smtClean="0"/>
              <a:t>				back to </a:t>
            </a:r>
            <a:r>
              <a:rPr lang="en-US" altLang="en-US" sz="1600" dirty="0"/>
              <a:t>the </a:t>
            </a:r>
            <a:r>
              <a:rPr lang="en-US" altLang="en-US" sz="1600" dirty="0" smtClean="0"/>
              <a:t>OS */</a:t>
            </a:r>
          </a:p>
          <a:p>
            <a:pPr>
              <a:buFontTx/>
              <a:buNone/>
            </a:pPr>
            <a:r>
              <a:rPr lang="en-US" altLang="en-US" sz="1600" dirty="0"/>
              <a:t>	</a:t>
            </a:r>
            <a:r>
              <a:rPr lang="en-US" altLang="en-US" sz="1600" dirty="0" smtClean="0"/>
              <a:t>	p = NULL;</a:t>
            </a:r>
          </a:p>
          <a:p>
            <a:pPr>
              <a:buFontTx/>
              <a:buNone/>
            </a:pPr>
            <a:endParaRPr lang="en-US" altLang="en-US" sz="1800" dirty="0" smtClean="0"/>
          </a:p>
          <a:p>
            <a:r>
              <a:rPr lang="en-US" altLang="en-US" sz="1800" dirty="0" smtClean="0"/>
              <a:t>The pointer which was passed to free should also be set to NULL or 0 after the call to free(), to ensure that you do not attempt to access it inadvertently. To do so can cause a segmentation fault.</a:t>
            </a:r>
          </a:p>
        </p:txBody>
      </p:sp>
      <p:sp>
        <p:nvSpPr>
          <p:cNvPr id="20482" name="Rectangle 2"/>
          <p:cNvSpPr>
            <a:spLocks noGrp="1" noChangeArrowheads="1"/>
          </p:cNvSpPr>
          <p:nvPr>
            <p:ph type="title"/>
          </p:nvPr>
        </p:nvSpPr>
        <p:spPr/>
        <p:txBody>
          <a:bodyPr/>
          <a:lstStyle/>
          <a:p>
            <a:r>
              <a:rPr lang="en-US" altLang="en-US" smtClean="0"/>
              <a:t>Freeing allocated storage</a:t>
            </a:r>
          </a:p>
        </p:txBody>
      </p:sp>
    </p:spTree>
    <p:extLst>
      <p:ext uri="{BB962C8B-B14F-4D97-AF65-F5344CB8AC3E}">
        <p14:creationId xmlns:p14="http://schemas.microsoft.com/office/powerpoint/2010/main" val="3264829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762000"/>
            <a:ext cx="8001000" cy="5562600"/>
          </a:xfrm>
        </p:spPr>
        <p:txBody>
          <a:bodyPr>
            <a:normAutofit fontScale="40000" lnSpcReduction="20000"/>
          </a:bodyPr>
          <a:lstStyle/>
          <a:p>
            <a:r>
              <a:rPr lang="en-US" sz="6200" dirty="0" smtClean="0"/>
              <a:t>Run your program with a utility call </a:t>
            </a:r>
            <a:r>
              <a:rPr lang="en-US" sz="6200" b="1" dirty="0" err="1" smtClean="0">
                <a:solidFill>
                  <a:srgbClr val="00B050"/>
                </a:solidFill>
              </a:rPr>
              <a:t>valgrind</a:t>
            </a:r>
            <a:endParaRPr lang="en-US" sz="6200" b="1" dirty="0" smtClean="0">
              <a:solidFill>
                <a:srgbClr val="00B050"/>
              </a:solidFill>
            </a:endParaRPr>
          </a:p>
          <a:p>
            <a:r>
              <a:rPr lang="en-US" sz="6200" dirty="0" smtClean="0"/>
              <a:t>If we ran </a:t>
            </a:r>
            <a:r>
              <a:rPr lang="en-US" sz="6200" dirty="0" err="1" smtClean="0"/>
              <a:t>valgrind</a:t>
            </a:r>
            <a:r>
              <a:rPr lang="en-US" sz="6200" dirty="0"/>
              <a:t> on lab2</a:t>
            </a:r>
            <a:r>
              <a:rPr lang="en-US" sz="6200" dirty="0" smtClean="0"/>
              <a:t>:</a:t>
            </a:r>
          </a:p>
          <a:p>
            <a:pPr marL="365760" lvl="1" indent="0">
              <a:buNone/>
            </a:pPr>
            <a:r>
              <a:rPr lang="en-US" sz="3000" dirty="0" smtClean="0"/>
              <a:t>[</a:t>
            </a:r>
            <a:r>
              <a:rPr lang="en-US" sz="3000" dirty="0"/>
              <a:t>jones.5684@cse-fac2 lab2]$ </a:t>
            </a:r>
            <a:r>
              <a:rPr lang="en-US" sz="3000" dirty="0" err="1">
                <a:solidFill>
                  <a:srgbClr val="00B050"/>
                </a:solidFill>
              </a:rPr>
              <a:t>valgrind</a:t>
            </a:r>
            <a:r>
              <a:rPr lang="en-US" sz="3000" dirty="0">
                <a:solidFill>
                  <a:srgbClr val="00B050"/>
                </a:solidFill>
              </a:rPr>
              <a:t> bit_encode2</a:t>
            </a:r>
          </a:p>
          <a:p>
            <a:pPr marL="365760" lvl="1" indent="0">
              <a:buNone/>
            </a:pPr>
            <a:r>
              <a:rPr lang="en-US" sz="3000" dirty="0"/>
              <a:t>==30211== </a:t>
            </a:r>
            <a:r>
              <a:rPr lang="en-US" sz="3000" dirty="0" err="1"/>
              <a:t>Memcheck</a:t>
            </a:r>
            <a:r>
              <a:rPr lang="en-US" sz="3000" dirty="0"/>
              <a:t>, a memory error detector</a:t>
            </a:r>
          </a:p>
          <a:p>
            <a:pPr marL="365760" lvl="1" indent="0">
              <a:buNone/>
            </a:pPr>
            <a:r>
              <a:rPr lang="en-US" sz="3000" dirty="0"/>
              <a:t>==30211== Copyright (C) 2002-2017, and GNU </a:t>
            </a:r>
            <a:r>
              <a:rPr lang="en-US" sz="3000" dirty="0" err="1"/>
              <a:t>GPL'd</a:t>
            </a:r>
            <a:r>
              <a:rPr lang="en-US" sz="3000" dirty="0"/>
              <a:t>, by Julian Seward et al.</a:t>
            </a:r>
          </a:p>
          <a:p>
            <a:pPr marL="365760" lvl="1" indent="0">
              <a:buNone/>
            </a:pPr>
            <a:r>
              <a:rPr lang="en-US" sz="3000" dirty="0"/>
              <a:t>==30211== Using Valgrind-3.14.0 and </a:t>
            </a:r>
            <a:r>
              <a:rPr lang="en-US" sz="3000" dirty="0" err="1"/>
              <a:t>LibVEX</a:t>
            </a:r>
            <a:r>
              <a:rPr lang="en-US" sz="3000" dirty="0"/>
              <a:t>; rerun with -h for copyright info</a:t>
            </a:r>
          </a:p>
          <a:p>
            <a:pPr marL="365760" lvl="1" indent="0">
              <a:buNone/>
            </a:pPr>
            <a:r>
              <a:rPr lang="en-US" sz="3000" dirty="0"/>
              <a:t>==30211== Command: bit_encode2</a:t>
            </a:r>
          </a:p>
          <a:p>
            <a:pPr marL="365760" lvl="1" indent="0">
              <a:buNone/>
            </a:pPr>
            <a:r>
              <a:rPr lang="en-US" sz="3000" dirty="0"/>
              <a:t>==30211==</a:t>
            </a:r>
          </a:p>
          <a:p>
            <a:pPr marL="365760" lvl="1" indent="0">
              <a:buNone/>
            </a:pPr>
            <a:r>
              <a:rPr lang="en-US" sz="3000" dirty="0"/>
              <a:t>enter </a:t>
            </a:r>
            <a:r>
              <a:rPr lang="en-US" sz="3000" dirty="0" err="1"/>
              <a:t>cleartext</a:t>
            </a:r>
            <a:r>
              <a:rPr lang="en-US" sz="3000" dirty="0"/>
              <a:t>: </a:t>
            </a:r>
            <a:r>
              <a:rPr lang="en-US" sz="3000" dirty="0">
                <a:solidFill>
                  <a:srgbClr val="00B050"/>
                </a:solidFill>
              </a:rPr>
              <a:t>two fat dogs</a:t>
            </a:r>
          </a:p>
          <a:p>
            <a:pPr marL="365760" lvl="1" indent="0">
              <a:buNone/>
            </a:pPr>
            <a:r>
              <a:rPr lang="en-US" sz="3000" dirty="0"/>
              <a:t>two fat dogs</a:t>
            </a:r>
          </a:p>
          <a:p>
            <a:pPr marL="365760" lvl="1" indent="0">
              <a:buNone/>
            </a:pPr>
            <a:r>
              <a:rPr lang="en-US" sz="3000" dirty="0"/>
              <a:t>hex encoding:</a:t>
            </a:r>
          </a:p>
          <a:p>
            <a:pPr marL="365760" lvl="1" indent="0">
              <a:buNone/>
            </a:pPr>
            <a:r>
              <a:rPr lang="en-US" sz="3000" dirty="0"/>
              <a:t>        74 77 6F 20 66 61 74 20 64 6F</a:t>
            </a:r>
          </a:p>
          <a:p>
            <a:pPr marL="365760" lvl="1" indent="0">
              <a:buNone/>
            </a:pPr>
            <a:r>
              <a:rPr lang="en-US" sz="3000" dirty="0"/>
              <a:t>        67 </a:t>
            </a:r>
            <a:r>
              <a:rPr lang="en-US" sz="3000" dirty="0" smtClean="0"/>
              <a:t>73</a:t>
            </a:r>
            <a:endParaRPr lang="en-US" sz="3000" dirty="0"/>
          </a:p>
          <a:p>
            <a:pPr marL="365760" lvl="1" indent="0">
              <a:buNone/>
            </a:pPr>
            <a:r>
              <a:rPr lang="en-US" sz="3000" dirty="0"/>
              <a:t>enter 4-bit key: </a:t>
            </a:r>
            <a:r>
              <a:rPr lang="en-US" sz="3000" dirty="0">
                <a:solidFill>
                  <a:srgbClr val="00B050"/>
                </a:solidFill>
              </a:rPr>
              <a:t>0110</a:t>
            </a:r>
          </a:p>
          <a:p>
            <a:pPr marL="365760" lvl="1" indent="0">
              <a:buNone/>
            </a:pPr>
            <a:r>
              <a:rPr lang="en-US" sz="3000" dirty="0"/>
              <a:t>hex </a:t>
            </a:r>
            <a:r>
              <a:rPr lang="en-US" sz="3000" dirty="0" err="1"/>
              <a:t>ciphertext</a:t>
            </a:r>
            <a:r>
              <a:rPr lang="en-US" sz="3000" dirty="0"/>
              <a:t>:</a:t>
            </a:r>
          </a:p>
          <a:p>
            <a:pPr marL="365760" lvl="1" indent="0">
              <a:buNone/>
            </a:pPr>
            <a:r>
              <a:rPr lang="en-US" sz="3000" dirty="0"/>
              <a:t>        12 11 09 46 00 07 12 46 02 09</a:t>
            </a:r>
          </a:p>
          <a:p>
            <a:pPr marL="365760" lvl="1" indent="0">
              <a:buNone/>
            </a:pPr>
            <a:r>
              <a:rPr lang="en-US" sz="3000" dirty="0"/>
              <a:t>        01 15</a:t>
            </a:r>
          </a:p>
          <a:p>
            <a:pPr marL="365760" lvl="1" indent="0">
              <a:buNone/>
            </a:pPr>
            <a:endParaRPr lang="en-US" sz="3000" dirty="0"/>
          </a:p>
          <a:p>
            <a:pPr marL="365760" lvl="1" indent="0">
              <a:buNone/>
            </a:pPr>
            <a:r>
              <a:rPr lang="en-US" sz="3000" dirty="0"/>
              <a:t>==30211==</a:t>
            </a:r>
          </a:p>
          <a:p>
            <a:pPr marL="365760" lvl="1" indent="0">
              <a:buNone/>
            </a:pPr>
            <a:r>
              <a:rPr lang="en-US" sz="3000" dirty="0"/>
              <a:t>==30211== HEAP SUMMARY:</a:t>
            </a:r>
          </a:p>
          <a:p>
            <a:pPr marL="365760" lvl="1" indent="0">
              <a:buNone/>
            </a:pPr>
            <a:r>
              <a:rPr lang="en-US" sz="3000" dirty="0"/>
              <a:t>==30211==     in use at exit: 0 bytes in 0 blocks</a:t>
            </a:r>
          </a:p>
          <a:p>
            <a:pPr marL="365760" lvl="1" indent="0">
              <a:buNone/>
            </a:pPr>
            <a:r>
              <a:rPr lang="en-US" sz="3000" dirty="0"/>
              <a:t>==30211==   total heap usage: 0 </a:t>
            </a:r>
            <a:r>
              <a:rPr lang="en-US" sz="3000" dirty="0" err="1"/>
              <a:t>allocs</a:t>
            </a:r>
            <a:r>
              <a:rPr lang="en-US" sz="3000" dirty="0"/>
              <a:t>, 0 frees, 0 bytes allocated</a:t>
            </a:r>
          </a:p>
          <a:p>
            <a:pPr marL="365760" lvl="1" indent="0">
              <a:buNone/>
            </a:pPr>
            <a:r>
              <a:rPr lang="en-US" sz="3000" dirty="0"/>
              <a:t>==30211==</a:t>
            </a:r>
          </a:p>
          <a:p>
            <a:pPr marL="365760" lvl="1" indent="0">
              <a:buNone/>
            </a:pPr>
            <a:r>
              <a:rPr lang="en-US" sz="3000" dirty="0"/>
              <a:t>==30211== All heap blocks were freed -- no leaks are possible</a:t>
            </a:r>
          </a:p>
          <a:p>
            <a:pPr marL="365760" lvl="1" indent="0">
              <a:buNone/>
            </a:pPr>
            <a:r>
              <a:rPr lang="en-US" sz="3000" dirty="0"/>
              <a:t>==30211==</a:t>
            </a:r>
          </a:p>
          <a:p>
            <a:pPr marL="365760" lvl="1" indent="0">
              <a:buNone/>
            </a:pPr>
            <a:r>
              <a:rPr lang="en-US" sz="3000" dirty="0"/>
              <a:t>==30211== For counts of detected and suppressed errors, rerun with: -v</a:t>
            </a:r>
          </a:p>
          <a:p>
            <a:pPr marL="365760" lvl="1" indent="0">
              <a:buNone/>
            </a:pPr>
            <a:r>
              <a:rPr lang="en-US" sz="3000" dirty="0"/>
              <a:t>==30211== ERROR SUMMARY: 0 errors from 0 contexts (suppressed: 0 from 0)</a:t>
            </a:r>
          </a:p>
          <a:p>
            <a:pPr marL="365760" lvl="1" indent="0">
              <a:buNone/>
            </a:pPr>
            <a:r>
              <a:rPr lang="en-US" sz="3000" dirty="0"/>
              <a:t>[jones.5684@cse-fac2 lab2]$</a:t>
            </a:r>
          </a:p>
          <a:p>
            <a:pPr lvl="1"/>
            <a:endParaRPr lang="en-US" sz="2800" dirty="0" smtClean="0"/>
          </a:p>
          <a:p>
            <a:pPr marL="365760" lvl="1" indent="0">
              <a:buNone/>
            </a:pPr>
            <a:endParaRPr lang="en-US" sz="700" dirty="0"/>
          </a:p>
        </p:txBody>
      </p:sp>
      <p:sp>
        <p:nvSpPr>
          <p:cNvPr id="3" name="Title 2"/>
          <p:cNvSpPr>
            <a:spLocks noGrp="1"/>
          </p:cNvSpPr>
          <p:nvPr>
            <p:ph type="title"/>
          </p:nvPr>
        </p:nvSpPr>
        <p:spPr>
          <a:xfrm>
            <a:off x="457200" y="0"/>
            <a:ext cx="8229600" cy="1143000"/>
          </a:xfrm>
        </p:spPr>
        <p:txBody>
          <a:bodyPr>
            <a:normAutofit/>
          </a:bodyPr>
          <a:lstStyle/>
          <a:p>
            <a:r>
              <a:rPr lang="en-US" sz="3200" dirty="0" smtClean="0"/>
              <a:t>How to check if you freed everything</a:t>
            </a:r>
            <a:endParaRPr lang="en-US" sz="3200" dirty="0"/>
          </a:p>
        </p:txBody>
      </p:sp>
    </p:spTree>
    <p:extLst>
      <p:ext uri="{BB962C8B-B14F-4D97-AF65-F5344CB8AC3E}">
        <p14:creationId xmlns:p14="http://schemas.microsoft.com/office/powerpoint/2010/main" val="1514765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10000"/>
          </a:bodyPr>
          <a:lstStyle/>
          <a:p>
            <a:pPr eaLnBrk="1" hangingPunct="1">
              <a:defRPr/>
            </a:pPr>
            <a:r>
              <a:rPr lang="en-US" altLang="en-US" sz="2000" dirty="0" smtClean="0"/>
              <a:t>Different from arrays in Java in a number of respects.</a:t>
            </a:r>
          </a:p>
          <a:p>
            <a:pPr eaLnBrk="1" hangingPunct="1">
              <a:defRPr/>
            </a:pPr>
            <a:r>
              <a:rPr lang="en-US" altLang="en-US" sz="2000" dirty="0" smtClean="0"/>
              <a:t>Arrays are closely related to pointers in C; elements of arrays can be accessed using a pointer in C as well as by index.</a:t>
            </a:r>
          </a:p>
          <a:p>
            <a:pPr eaLnBrk="1" hangingPunct="1">
              <a:defRPr/>
            </a:pPr>
            <a:r>
              <a:rPr lang="en-US" altLang="en-US" sz="2000" dirty="0" smtClean="0"/>
              <a:t>But, when arrays get complex, it’s almost always accessed via pointers</a:t>
            </a:r>
          </a:p>
          <a:p>
            <a:pPr eaLnBrk="1" hangingPunct="1">
              <a:defRPr/>
            </a:pPr>
            <a:r>
              <a:rPr lang="en-US" altLang="en-US" sz="2000" dirty="0" smtClean="0"/>
              <a:t>C has two different types of arrays:</a:t>
            </a:r>
          </a:p>
          <a:p>
            <a:pPr lvl="1" eaLnBrk="1" hangingPunct="1">
              <a:defRPr/>
            </a:pPr>
            <a:r>
              <a:rPr lang="en-US" altLang="en-US" sz="2000" b="1" dirty="0" smtClean="0">
                <a:solidFill>
                  <a:srgbClr val="00B050"/>
                </a:solidFill>
              </a:rPr>
              <a:t>Statically allocated arrays</a:t>
            </a:r>
            <a:r>
              <a:rPr lang="en-US" altLang="en-US" sz="2000" dirty="0" smtClean="0"/>
              <a:t>: The compiler generates code to allocate the space for the array elements at compile time (and to initialize them, if they are initialized as part of the declaration). The space is allocated on the stack or the heap depending upon the declaration statement.</a:t>
            </a:r>
          </a:p>
          <a:p>
            <a:pPr lvl="3">
              <a:defRPr/>
            </a:pPr>
            <a:r>
              <a:rPr lang="en-US" altLang="en-US" sz="1600" dirty="0" smtClean="0"/>
              <a:t>File or block scope/static or automatic class</a:t>
            </a:r>
          </a:p>
          <a:p>
            <a:pPr lvl="1" eaLnBrk="1" hangingPunct="1">
              <a:defRPr/>
            </a:pPr>
            <a:r>
              <a:rPr lang="en-US" altLang="en-US" sz="2000" b="1" dirty="0" smtClean="0">
                <a:solidFill>
                  <a:srgbClr val="00B050"/>
                </a:solidFill>
              </a:rPr>
              <a:t>Dynamically allocated arrays</a:t>
            </a:r>
            <a:r>
              <a:rPr lang="en-US" altLang="en-US" sz="2000" dirty="0" smtClean="0"/>
              <a:t>: A C library function is called to request space for the array elements at runtime (that is, after the program begins running).</a:t>
            </a:r>
          </a:p>
          <a:p>
            <a:pPr lvl="3">
              <a:defRPr/>
            </a:pPr>
            <a:r>
              <a:rPr lang="en-US" altLang="en-US" sz="1600" dirty="0" smtClean="0"/>
              <a:t>Need to declare a pointer to an array of whatever kind of array we want the space to represent to hold the address of this block of memory</a:t>
            </a:r>
          </a:p>
          <a:p>
            <a:pPr marL="0" indent="0">
              <a:buFontTx/>
              <a:buNone/>
              <a:defRPr/>
            </a:pPr>
            <a:endParaRPr lang="en-US" dirty="0"/>
          </a:p>
        </p:txBody>
      </p:sp>
      <p:sp>
        <p:nvSpPr>
          <p:cNvPr id="13314" name="Title 1"/>
          <p:cNvSpPr>
            <a:spLocks noGrp="1"/>
          </p:cNvSpPr>
          <p:nvPr>
            <p:ph type="title"/>
          </p:nvPr>
        </p:nvSpPr>
        <p:spPr/>
        <p:txBody>
          <a:bodyPr/>
          <a:lstStyle/>
          <a:p>
            <a:r>
              <a:rPr lang="en-US" altLang="en-US" smtClean="0"/>
              <a:t>Arrays in C</a:t>
            </a:r>
          </a:p>
        </p:txBody>
      </p:sp>
    </p:spTree>
    <p:extLst>
      <p:ext uri="{BB962C8B-B14F-4D97-AF65-F5344CB8AC3E}">
        <p14:creationId xmlns:p14="http://schemas.microsoft.com/office/powerpoint/2010/main" val="1947366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dirty="0"/>
              <a:t>The improper use of dynamic memory allocation can frequently be a source of bugs. These can include security bugs or program crashes, most often due to segmentation </a:t>
            </a:r>
            <a:r>
              <a:rPr lang="en-US" dirty="0" smtClean="0"/>
              <a:t>faults. The most </a:t>
            </a:r>
            <a:r>
              <a:rPr lang="en-US" dirty="0"/>
              <a:t>common errors are as follows</a:t>
            </a:r>
            <a:r>
              <a:rPr lang="en-US" dirty="0" smtClean="0"/>
              <a:t>:</a:t>
            </a:r>
            <a:endParaRPr lang="en-US" dirty="0"/>
          </a:p>
          <a:p>
            <a:r>
              <a:rPr lang="en-US" b="1" dirty="0"/>
              <a:t>Not checking for allocation </a:t>
            </a:r>
            <a:r>
              <a:rPr lang="en-US" b="1" dirty="0" smtClean="0"/>
              <a:t>failures</a:t>
            </a:r>
          </a:p>
          <a:p>
            <a:pPr lvl="1"/>
            <a:r>
              <a:rPr lang="en-US" dirty="0" smtClean="0"/>
              <a:t>Memory </a:t>
            </a:r>
            <a:r>
              <a:rPr lang="en-US" dirty="0"/>
              <a:t>allocation is not guaranteed to succeed, and may instead return a null pointer. Using the returned value, without checking if the allocation is successful, invokes undefined behavior. This usually leads to </a:t>
            </a:r>
            <a:r>
              <a:rPr lang="en-US" dirty="0" smtClean="0"/>
              <a:t>a crash </a:t>
            </a:r>
            <a:r>
              <a:rPr lang="en-US" dirty="0"/>
              <a:t>(due to the resulting segmentation fault on the null pointer dereference), but there is no guarantee that a crash will happen so relying on that can also lead to problems</a:t>
            </a:r>
            <a:r>
              <a:rPr lang="en-US" dirty="0" smtClean="0"/>
              <a:t>.</a:t>
            </a:r>
          </a:p>
          <a:p>
            <a:r>
              <a:rPr lang="en-US" b="1" dirty="0" smtClean="0"/>
              <a:t>Memory leaks</a:t>
            </a:r>
          </a:p>
          <a:p>
            <a:pPr lvl="1"/>
            <a:r>
              <a:rPr lang="en-US" dirty="0" smtClean="0"/>
              <a:t>Failure </a:t>
            </a:r>
            <a:r>
              <a:rPr lang="en-US" dirty="0"/>
              <a:t>to deallocate memory using </a:t>
            </a:r>
            <a:r>
              <a:rPr lang="en-US" dirty="0" smtClean="0"/>
              <a:t>free()</a:t>
            </a:r>
            <a:r>
              <a:rPr lang="en-US" dirty="0"/>
              <a:t> leads to buildup of non-reusable memory, which is no longer used by the program. This wastes memory resources and can lead to allocation failures when these resources are exhausted</a:t>
            </a:r>
            <a:r>
              <a:rPr lang="en-US" dirty="0" smtClean="0"/>
              <a:t>.</a:t>
            </a:r>
          </a:p>
          <a:p>
            <a:r>
              <a:rPr lang="en-US" b="1" dirty="0" smtClean="0"/>
              <a:t>Logical errors</a:t>
            </a:r>
          </a:p>
          <a:p>
            <a:pPr lvl="1"/>
            <a:r>
              <a:rPr lang="en-US" dirty="0" smtClean="0"/>
              <a:t>All </a:t>
            </a:r>
            <a:r>
              <a:rPr lang="en-US" dirty="0"/>
              <a:t>allocations must follow the same pattern: allocation using </a:t>
            </a:r>
            <a:r>
              <a:rPr lang="en-US" dirty="0" err="1" smtClean="0"/>
              <a:t>malloc</a:t>
            </a:r>
            <a:r>
              <a:rPr lang="en-US" dirty="0" smtClean="0"/>
              <a:t>(), </a:t>
            </a:r>
            <a:r>
              <a:rPr lang="en-US" dirty="0"/>
              <a:t>usage to store data, deallocation using free. Failures to adhere to this pattern, such as memory usage after a call to free (dangling pointer) or before a call to </a:t>
            </a:r>
            <a:r>
              <a:rPr lang="en-US" dirty="0" err="1" smtClean="0"/>
              <a:t>malloc</a:t>
            </a:r>
            <a:r>
              <a:rPr lang="en-US" dirty="0" smtClean="0"/>
              <a:t>()</a:t>
            </a:r>
            <a:r>
              <a:rPr lang="en-US" dirty="0"/>
              <a:t> (wild pointer), calling free twice ("double free"), etc., usually causes a segmentation fault and results in a crash of the program. These errors can be transient and hard to debug – for example, freed memory is usually not immediately reclaimed by the OS, and thus dangling pointers may persist for a while and appear to work.</a:t>
            </a:r>
          </a:p>
        </p:txBody>
      </p:sp>
      <p:sp>
        <p:nvSpPr>
          <p:cNvPr id="2" name="Title 1"/>
          <p:cNvSpPr>
            <a:spLocks noGrp="1"/>
          </p:cNvSpPr>
          <p:nvPr>
            <p:ph type="title"/>
          </p:nvPr>
        </p:nvSpPr>
        <p:spPr/>
        <p:txBody>
          <a:bodyPr>
            <a:normAutofit fontScale="90000"/>
          </a:bodyPr>
          <a:lstStyle/>
          <a:p>
            <a:r>
              <a:rPr lang="en-US" sz="4000" dirty="0" err="1" smtClean="0"/>
              <a:t>Malloc</a:t>
            </a:r>
            <a:r>
              <a:rPr lang="en-US" sz="4000" dirty="0" smtClean="0"/>
              <a:t>() frequent errors…(from Wiki)</a:t>
            </a:r>
            <a:endParaRPr lang="en-US" sz="4000" dirty="0"/>
          </a:p>
        </p:txBody>
      </p:sp>
    </p:spTree>
    <p:extLst>
      <p:ext uri="{BB962C8B-B14F-4D97-AF65-F5344CB8AC3E}">
        <p14:creationId xmlns:p14="http://schemas.microsoft.com/office/powerpoint/2010/main" val="4153466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p:txBody>
          <a:bodyPr/>
          <a:lstStyle/>
          <a:p>
            <a:pPr eaLnBrk="1" hangingPunct="1">
              <a:defRPr/>
            </a:pPr>
            <a:r>
              <a:rPr lang="en-US" altLang="en-US" sz="2000" dirty="0" smtClean="0"/>
              <a:t>Suppose we request enough space from </a:t>
            </a:r>
            <a:r>
              <a:rPr lang="en-US" altLang="en-US" sz="2000" dirty="0" err="1" smtClean="0"/>
              <a:t>malloc</a:t>
            </a:r>
            <a:r>
              <a:rPr lang="en-US" altLang="en-US" sz="2000" dirty="0" smtClean="0"/>
              <a:t>() or </a:t>
            </a:r>
            <a:r>
              <a:rPr lang="en-US" altLang="en-US" sz="2000" dirty="0" err="1" smtClean="0"/>
              <a:t>calloc</a:t>
            </a:r>
            <a:r>
              <a:rPr lang="en-US" altLang="en-US" sz="2000" dirty="0" smtClean="0"/>
              <a:t>() to store more than one variable of some type, and assign some value to the first element in the allocated memory:</a:t>
            </a:r>
          </a:p>
          <a:p>
            <a:pPr marL="0" indent="0" eaLnBrk="1" hangingPunct="1">
              <a:buFontTx/>
              <a:buNone/>
              <a:defRPr/>
            </a:pPr>
            <a:r>
              <a:rPr lang="en-US" altLang="en-US" sz="2000" dirty="0" smtClean="0"/>
              <a:t>	</a:t>
            </a:r>
            <a:r>
              <a:rPr lang="en-US" altLang="en-US" sz="1800" dirty="0" err="1" smtClean="0"/>
              <a:t>int</a:t>
            </a:r>
            <a:r>
              <a:rPr lang="en-US" altLang="en-US" sz="1800" dirty="0" smtClean="0"/>
              <a:t> *p;</a:t>
            </a:r>
          </a:p>
          <a:p>
            <a:pPr marL="0" indent="0" eaLnBrk="1" hangingPunct="1">
              <a:buFontTx/>
              <a:buNone/>
              <a:defRPr/>
            </a:pPr>
            <a:r>
              <a:rPr lang="en-US" altLang="en-US" sz="1800" dirty="0" smtClean="0"/>
              <a:t>	p = </a:t>
            </a:r>
            <a:r>
              <a:rPr lang="en-US" altLang="en-US" sz="1800" dirty="0" err="1" smtClean="0"/>
              <a:t>malloc</a:t>
            </a:r>
            <a:r>
              <a:rPr lang="en-US" altLang="en-US" sz="1800" dirty="0" smtClean="0"/>
              <a:t> (10 * </a:t>
            </a:r>
            <a:r>
              <a:rPr lang="en-US" altLang="en-US" sz="1800" dirty="0" err="1" smtClean="0"/>
              <a:t>sizeof</a:t>
            </a:r>
            <a:r>
              <a:rPr lang="en-US" altLang="en-US" sz="1800" dirty="0" smtClean="0"/>
              <a:t>(</a:t>
            </a:r>
            <a:r>
              <a:rPr lang="en-US" altLang="en-US" sz="1800" dirty="0" err="1" smtClean="0"/>
              <a:t>int</a:t>
            </a:r>
            <a:r>
              <a:rPr lang="en-US" altLang="en-US" sz="1800" dirty="0" smtClean="0"/>
              <a:t>));</a:t>
            </a:r>
          </a:p>
          <a:p>
            <a:pPr marL="0" indent="0" eaLnBrk="1" hangingPunct="1">
              <a:buFontTx/>
              <a:buNone/>
              <a:defRPr/>
            </a:pPr>
            <a:r>
              <a:rPr lang="en-US" altLang="en-US" sz="1800" dirty="0" smtClean="0"/>
              <a:t> 	*p = 100;    /* assigns 100 to the first </a:t>
            </a:r>
            <a:r>
              <a:rPr lang="en-US" altLang="en-US" sz="1800" dirty="0" err="1" smtClean="0"/>
              <a:t>sizeof</a:t>
            </a:r>
            <a:r>
              <a:rPr lang="en-US" altLang="en-US" sz="1800" dirty="0" smtClean="0"/>
              <a:t> (</a:t>
            </a:r>
            <a:r>
              <a:rPr lang="en-US" altLang="en-US" sz="1800" dirty="0" err="1" smtClean="0"/>
              <a:t>int</a:t>
            </a:r>
            <a:r>
              <a:rPr lang="en-US" altLang="en-US" sz="1800" dirty="0" smtClean="0"/>
              <a:t>) bytes */</a:t>
            </a:r>
          </a:p>
          <a:p>
            <a:pPr marL="457200" lvl="1" indent="0">
              <a:buNone/>
              <a:defRPr/>
            </a:pPr>
            <a:r>
              <a:rPr lang="en-US" altLang="en-US" sz="1800" dirty="0" smtClean="0"/>
              <a:t>			/*   0x00000064 </a:t>
            </a:r>
            <a:r>
              <a:rPr lang="en-US" altLang="en-US" sz="1800" dirty="0"/>
              <a:t>/*</a:t>
            </a:r>
          </a:p>
          <a:p>
            <a:pPr marL="457200" lvl="1" indent="0" eaLnBrk="1" hangingPunct="1">
              <a:buFontTx/>
              <a:buNone/>
              <a:defRPr/>
            </a:pPr>
            <a:endParaRPr lang="en-US" altLang="en-US" sz="1800" dirty="0" smtClean="0"/>
          </a:p>
          <a:p>
            <a:pPr eaLnBrk="1" hangingPunct="1">
              <a:defRPr/>
            </a:pPr>
            <a:r>
              <a:rPr lang="en-US" altLang="en-US" sz="2000" dirty="0" smtClean="0"/>
              <a:t>Since </a:t>
            </a:r>
            <a:r>
              <a:rPr lang="en-US" altLang="en-US" sz="2000" dirty="0" err="1" smtClean="0"/>
              <a:t>malloc</a:t>
            </a:r>
            <a:r>
              <a:rPr lang="en-US" altLang="en-US" sz="2000" dirty="0" smtClean="0"/>
              <a:t>() and </a:t>
            </a:r>
            <a:r>
              <a:rPr lang="en-US" altLang="en-US" sz="2000" dirty="0" err="1" smtClean="0"/>
              <a:t>calloc</a:t>
            </a:r>
            <a:r>
              <a:rPr lang="en-US" altLang="en-US" sz="2000" dirty="0" smtClean="0"/>
              <a:t>() return a pointer </a:t>
            </a:r>
            <a:r>
              <a:rPr lang="en-US" altLang="en-US" sz="2000" i="1" dirty="0" smtClean="0"/>
              <a:t>to the first byte </a:t>
            </a:r>
            <a:r>
              <a:rPr lang="en-US" altLang="en-US" sz="2000" dirty="0" smtClean="0"/>
              <a:t>of the allocated memory, how do we access the rest of the space beyond the first element?</a:t>
            </a:r>
          </a:p>
          <a:p>
            <a:pPr eaLnBrk="1" hangingPunct="1">
              <a:defRPr/>
            </a:pPr>
            <a:endParaRPr lang="en-US" altLang="en-US" sz="2400" dirty="0" smtClean="0"/>
          </a:p>
        </p:txBody>
      </p:sp>
      <p:sp>
        <p:nvSpPr>
          <p:cNvPr id="2050" name="Rectangle 2"/>
          <p:cNvSpPr>
            <a:spLocks noGrp="1" noChangeArrowheads="1"/>
          </p:cNvSpPr>
          <p:nvPr>
            <p:ph type="title"/>
          </p:nvPr>
        </p:nvSpPr>
        <p:spPr/>
        <p:txBody>
          <a:bodyPr/>
          <a:lstStyle/>
          <a:p>
            <a:pPr eaLnBrk="1" hangingPunct="1"/>
            <a:r>
              <a:rPr lang="en-US" altLang="en-US" sz="3200" dirty="0" smtClean="0"/>
              <a:t>Pointer Arithmetic for Dynamic Arrays</a:t>
            </a:r>
          </a:p>
        </p:txBody>
      </p:sp>
    </p:spTree>
    <p:extLst>
      <p:ext uri="{BB962C8B-B14F-4D97-AF65-F5344CB8AC3E}">
        <p14:creationId xmlns:p14="http://schemas.microsoft.com/office/powerpoint/2010/main" val="4201348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685800" y="1447800"/>
            <a:ext cx="7772400" cy="4648200"/>
          </a:xfrm>
        </p:spPr>
        <p:txBody>
          <a:bodyPr/>
          <a:lstStyle/>
          <a:p>
            <a:r>
              <a:rPr lang="en-US" altLang="en-US" sz="2000" dirty="0" smtClean="0"/>
              <a:t>We can use pointer arithmetic to access the elements beyond the first element (or even the first element).</a:t>
            </a:r>
          </a:p>
          <a:p>
            <a:pPr marL="109728" indent="0">
              <a:buNone/>
            </a:pPr>
            <a:endParaRPr lang="en-US" altLang="en-US" sz="2000" dirty="0" smtClean="0"/>
          </a:p>
          <a:p>
            <a:r>
              <a:rPr lang="en-US" altLang="en-US" sz="2000" dirty="0" smtClean="0"/>
              <a:t>If p points to the first integer in our example, p + 1 points to the second integer, p + 2 points to the third, and p + n points to the (n + 1)</a:t>
            </a:r>
            <a:r>
              <a:rPr lang="en-US" altLang="en-US" sz="2000" baseline="30000" dirty="0" err="1" smtClean="0"/>
              <a:t>th</a:t>
            </a:r>
            <a:r>
              <a:rPr lang="en-US" altLang="en-US" sz="2000" dirty="0" err="1" smtClean="0"/>
              <a:t>.</a:t>
            </a:r>
            <a:endParaRPr lang="en-US" altLang="en-US" sz="2000" dirty="0" smtClean="0"/>
          </a:p>
          <a:p>
            <a:pPr marL="109728" indent="0">
              <a:buNone/>
            </a:pPr>
            <a:endParaRPr lang="en-US" altLang="en-US" sz="2000" dirty="0" smtClean="0"/>
          </a:p>
          <a:p>
            <a:r>
              <a:rPr lang="en-US" altLang="en-US" sz="2000" dirty="0" smtClean="0"/>
              <a:t>When the code is compiled, the compiler can generate instructions to access the appropriate bytes, because we assigned the pointer to the allocated storage to </a:t>
            </a:r>
            <a:r>
              <a:rPr lang="en-US" altLang="en-US" sz="2000" dirty="0" err="1" smtClean="0"/>
              <a:t>int</a:t>
            </a:r>
            <a:r>
              <a:rPr lang="en-US" altLang="en-US" sz="2000" dirty="0" smtClean="0"/>
              <a:t> *p, so the compiler knows the elements are integers, and it also knows </a:t>
            </a:r>
            <a:r>
              <a:rPr lang="en-US" altLang="en-US" sz="2000" dirty="0" err="1" smtClean="0"/>
              <a:t>sizeof</a:t>
            </a:r>
            <a:r>
              <a:rPr lang="en-US" altLang="en-US" sz="2000" dirty="0" smtClean="0"/>
              <a:t> (</a:t>
            </a:r>
            <a:r>
              <a:rPr lang="en-US" altLang="en-US" sz="2000" dirty="0" err="1" smtClean="0"/>
              <a:t>int</a:t>
            </a:r>
            <a:r>
              <a:rPr lang="en-US" altLang="en-US" sz="2000" dirty="0" smtClean="0"/>
              <a:t>) for the system. </a:t>
            </a:r>
          </a:p>
        </p:txBody>
      </p:sp>
      <p:sp>
        <p:nvSpPr>
          <p:cNvPr id="3074" name="Title 1"/>
          <p:cNvSpPr>
            <a:spLocks noGrp="1"/>
          </p:cNvSpPr>
          <p:nvPr>
            <p:ph type="title"/>
          </p:nvPr>
        </p:nvSpPr>
        <p:spPr/>
        <p:txBody>
          <a:bodyPr/>
          <a:lstStyle/>
          <a:p>
            <a:r>
              <a:rPr lang="en-US" altLang="en-US" smtClean="0"/>
              <a:t>Pointer Arithmetic</a:t>
            </a:r>
          </a:p>
        </p:txBody>
      </p:sp>
    </p:spTree>
    <p:extLst>
      <p:ext uri="{BB962C8B-B14F-4D97-AF65-F5344CB8AC3E}">
        <p14:creationId xmlns:p14="http://schemas.microsoft.com/office/powerpoint/2010/main" val="2867046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000" dirty="0" smtClean="0"/>
              <a:t>How can we use pointer arithmetic and the dereference operator to access elements of our dynamically allocated storage?</a:t>
            </a:r>
          </a:p>
          <a:p>
            <a:pPr marL="0" indent="0" eaLnBrk="1" hangingPunct="1">
              <a:buFontTx/>
              <a:buNone/>
              <a:defRPr/>
            </a:pPr>
            <a:r>
              <a:rPr lang="en-US" altLang="en-US" sz="2000" dirty="0"/>
              <a:t>	</a:t>
            </a:r>
            <a:r>
              <a:rPr lang="en-US" altLang="en-US" sz="1800" dirty="0" err="1"/>
              <a:t>int</a:t>
            </a:r>
            <a:r>
              <a:rPr lang="en-US" altLang="en-US" sz="1800" dirty="0"/>
              <a:t> *p;</a:t>
            </a:r>
          </a:p>
          <a:p>
            <a:pPr marL="0" indent="0" eaLnBrk="1" hangingPunct="1">
              <a:buFontTx/>
              <a:buNone/>
              <a:defRPr/>
            </a:pPr>
            <a:r>
              <a:rPr lang="en-US" altLang="en-US" sz="1800" dirty="0"/>
              <a:t>	p = </a:t>
            </a:r>
            <a:r>
              <a:rPr lang="en-US" altLang="en-US" sz="1800" dirty="0" err="1"/>
              <a:t>malloc</a:t>
            </a:r>
            <a:r>
              <a:rPr lang="en-US" altLang="en-US" sz="1800" dirty="0"/>
              <a:t> (10 * </a:t>
            </a:r>
            <a:r>
              <a:rPr lang="en-US" altLang="en-US" sz="1800" dirty="0" err="1"/>
              <a:t>sizeof</a:t>
            </a:r>
            <a:r>
              <a:rPr lang="en-US" altLang="en-US" sz="1800" dirty="0"/>
              <a:t>(</a:t>
            </a:r>
            <a:r>
              <a:rPr lang="en-US" altLang="en-US" sz="1800" dirty="0" err="1"/>
              <a:t>int</a:t>
            </a:r>
            <a:r>
              <a:rPr lang="en-US" altLang="en-US" sz="1800" dirty="0"/>
              <a:t>));  </a:t>
            </a:r>
          </a:p>
          <a:p>
            <a:pPr marL="457200" lvl="1" indent="0" eaLnBrk="1" hangingPunct="1">
              <a:buFontTx/>
              <a:buNone/>
              <a:defRPr/>
            </a:pPr>
            <a:r>
              <a:rPr lang="en-US" altLang="en-US" sz="1800" dirty="0"/>
              <a:t>	*p = 100;    /* assigns 100 to the first (</a:t>
            </a:r>
            <a:r>
              <a:rPr lang="en-US" altLang="en-US" sz="1800" dirty="0" err="1"/>
              <a:t>sizeof</a:t>
            </a:r>
            <a:r>
              <a:rPr lang="en-US" altLang="en-US" sz="1800" dirty="0"/>
              <a:t>) </a:t>
            </a:r>
            <a:r>
              <a:rPr lang="en-US" altLang="en-US" sz="1800" dirty="0" err="1"/>
              <a:t>int</a:t>
            </a:r>
            <a:r>
              <a:rPr lang="en-US" altLang="en-US" sz="1800" dirty="0"/>
              <a:t> bytes */</a:t>
            </a:r>
            <a:endParaRPr lang="en-US" sz="1800" dirty="0"/>
          </a:p>
          <a:p>
            <a:r>
              <a:rPr lang="en-US" sz="2000" dirty="0"/>
              <a:t>To assign </a:t>
            </a:r>
            <a:r>
              <a:rPr lang="en-US" sz="2000" dirty="0" err="1"/>
              <a:t>int</a:t>
            </a:r>
            <a:r>
              <a:rPr lang="en-US" sz="2000" dirty="0"/>
              <a:t> values to the next two elements:</a:t>
            </a:r>
          </a:p>
          <a:p>
            <a:pPr marL="0" indent="0">
              <a:buNone/>
            </a:pPr>
            <a:r>
              <a:rPr lang="en-US" sz="2000" dirty="0"/>
              <a:t>	</a:t>
            </a:r>
            <a:r>
              <a:rPr lang="en-US" sz="1800" dirty="0"/>
              <a:t>*(p + 1) = 200</a:t>
            </a:r>
            <a:r>
              <a:rPr lang="en-US" sz="1800" dirty="0" smtClean="0"/>
              <a:t>;   /*Remember, the compiler scales the value added*/</a:t>
            </a:r>
            <a:endParaRPr lang="en-US" sz="1800" dirty="0"/>
          </a:p>
          <a:p>
            <a:pPr marL="0" indent="0">
              <a:buNone/>
            </a:pPr>
            <a:r>
              <a:rPr lang="en-US" sz="1800" dirty="0"/>
              <a:t>	*(p + 2) = 300</a:t>
            </a:r>
            <a:r>
              <a:rPr lang="en-US" sz="1800" dirty="0" smtClean="0"/>
              <a:t>;</a:t>
            </a:r>
          </a:p>
          <a:p>
            <a:r>
              <a:rPr lang="en-US" sz="2000" dirty="0" smtClean="0"/>
              <a:t>More generally, for any statically or dynamically allocated array: </a:t>
            </a:r>
          </a:p>
          <a:p>
            <a:pPr marL="667512" lvl="2" indent="0">
              <a:buNone/>
            </a:pPr>
            <a:r>
              <a:rPr lang="en-US" sz="1500" dirty="0"/>
              <a:t>	</a:t>
            </a:r>
            <a:r>
              <a:rPr lang="en-US" sz="2000" dirty="0" smtClean="0"/>
              <a:t>array[</a:t>
            </a:r>
            <a:r>
              <a:rPr lang="en-US" sz="2000" dirty="0" err="1" smtClean="0"/>
              <a:t>i</a:t>
            </a:r>
            <a:r>
              <a:rPr lang="en-US" sz="2000" dirty="0" smtClean="0"/>
              <a:t>] accesses the same element as *(array + </a:t>
            </a:r>
            <a:r>
              <a:rPr lang="en-US" sz="2000" dirty="0" err="1" smtClean="0"/>
              <a:t>i</a:t>
            </a:r>
            <a:r>
              <a:rPr lang="en-US" sz="2000" dirty="0" smtClean="0"/>
              <a:t>)</a:t>
            </a:r>
          </a:p>
          <a:p>
            <a:endParaRPr lang="en-US" sz="2400" dirty="0" smtClean="0"/>
          </a:p>
          <a:p>
            <a:pPr marL="0" indent="0" eaLnBrk="1" hangingPunct="1">
              <a:buFontTx/>
              <a:buNone/>
              <a:defRPr/>
            </a:pPr>
            <a:r>
              <a:rPr lang="en-US" altLang="en-US" sz="2000" dirty="0" smtClean="0"/>
              <a:t>	</a:t>
            </a:r>
            <a:endParaRPr lang="en-US" sz="2000" dirty="0"/>
          </a:p>
          <a:p>
            <a:endParaRPr lang="en-US" sz="2400" dirty="0" smtClean="0"/>
          </a:p>
          <a:p>
            <a:endParaRPr lang="en-US" dirty="0" smtClean="0"/>
          </a:p>
          <a:p>
            <a:endParaRPr lang="en-US" dirty="0"/>
          </a:p>
        </p:txBody>
      </p:sp>
      <p:sp>
        <p:nvSpPr>
          <p:cNvPr id="2" name="Title 1"/>
          <p:cNvSpPr>
            <a:spLocks noGrp="1"/>
          </p:cNvSpPr>
          <p:nvPr>
            <p:ph type="title"/>
          </p:nvPr>
        </p:nvSpPr>
        <p:spPr/>
        <p:txBody>
          <a:bodyPr/>
          <a:lstStyle/>
          <a:p>
            <a:r>
              <a:rPr lang="en-US" sz="3200" dirty="0" smtClean="0"/>
              <a:t>Dereference operator with pointer arithmetic</a:t>
            </a:r>
            <a:endParaRPr lang="en-US" sz="3200" dirty="0"/>
          </a:p>
        </p:txBody>
      </p:sp>
    </p:spTree>
    <p:extLst>
      <p:ext uri="{BB962C8B-B14F-4D97-AF65-F5344CB8AC3E}">
        <p14:creationId xmlns:p14="http://schemas.microsoft.com/office/powerpoint/2010/main" val="1515583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800" dirty="0" smtClean="0"/>
              <a:t>Be careful when you use the dereference operator with a pointer to elements of a statically or dynamically allocated array, along with pointer arithmetic (suppose p points to the 1</a:t>
            </a:r>
            <a:r>
              <a:rPr lang="en-US" altLang="en-US" sz="2800" baseline="30000" dirty="0" smtClean="0"/>
              <a:t>st</a:t>
            </a:r>
            <a:r>
              <a:rPr lang="en-US" altLang="en-US" sz="2800" dirty="0" smtClean="0"/>
              <a:t> of 5 integers):</a:t>
            </a:r>
          </a:p>
          <a:p>
            <a:pPr>
              <a:buFontTx/>
              <a:buNone/>
            </a:pPr>
            <a:r>
              <a:rPr lang="en-US" altLang="en-US" sz="2800" dirty="0" smtClean="0"/>
              <a:t>	</a:t>
            </a:r>
            <a:r>
              <a:rPr lang="en-US" altLang="en-US" sz="2400" dirty="0" smtClean="0"/>
              <a:t>*(p + 3) = 45;  	/* Assigns 45 to 4</a:t>
            </a:r>
            <a:r>
              <a:rPr lang="en-US" altLang="en-US" sz="2400" baseline="30000" dirty="0" smtClean="0"/>
              <a:t>th</a:t>
            </a:r>
            <a:r>
              <a:rPr lang="en-US" altLang="en-US" sz="2400" dirty="0" smtClean="0"/>
              <a:t> </a:t>
            </a:r>
            <a:r>
              <a:rPr lang="en-US" altLang="en-US" sz="2400" dirty="0" err="1" smtClean="0"/>
              <a:t>int</a:t>
            </a:r>
            <a:r>
              <a:rPr lang="en-US" altLang="en-US" sz="2400" dirty="0" smtClean="0"/>
              <a:t> */</a:t>
            </a:r>
          </a:p>
          <a:p>
            <a:pPr>
              <a:buFontTx/>
              <a:buNone/>
            </a:pPr>
            <a:r>
              <a:rPr lang="en-US" altLang="en-US" sz="2400" dirty="0" smtClean="0"/>
              <a:t>	*p + 3 = 45;	/* Invalid - Why? */</a:t>
            </a:r>
          </a:p>
          <a:p>
            <a:pPr>
              <a:buFontTx/>
              <a:buNone/>
            </a:pPr>
            <a:endParaRPr lang="en-US" altLang="en-US" sz="2400" dirty="0"/>
          </a:p>
          <a:p>
            <a:pPr>
              <a:buFontTx/>
              <a:buNone/>
            </a:pPr>
            <a:r>
              <a:rPr lang="en-US" altLang="en-US" sz="2400" dirty="0" smtClean="0"/>
              <a:t>    </a:t>
            </a:r>
            <a:r>
              <a:rPr lang="en-US" altLang="en-US" sz="2400" dirty="0" err="1" smtClean="0"/>
              <a:t>int</a:t>
            </a:r>
            <a:r>
              <a:rPr lang="en-US" altLang="en-US" sz="2400" dirty="0" smtClean="0"/>
              <a:t> y = *p + 3;  /*   Valid, dereferencing but doesn’t advance the pointer */ </a:t>
            </a:r>
          </a:p>
        </p:txBody>
      </p:sp>
      <p:sp>
        <p:nvSpPr>
          <p:cNvPr id="6146" name="Title 1"/>
          <p:cNvSpPr>
            <a:spLocks noGrp="1"/>
          </p:cNvSpPr>
          <p:nvPr>
            <p:ph type="title"/>
          </p:nvPr>
        </p:nvSpPr>
        <p:spPr/>
        <p:txBody>
          <a:bodyPr/>
          <a:lstStyle/>
          <a:p>
            <a:r>
              <a:rPr lang="en-US" altLang="en-US" smtClean="0"/>
              <a:t>Pointer Arithmetic – Caution!</a:t>
            </a:r>
          </a:p>
        </p:txBody>
      </p:sp>
    </p:spTree>
    <p:extLst>
      <p:ext uri="{BB962C8B-B14F-4D97-AF65-F5344CB8AC3E}">
        <p14:creationId xmlns:p14="http://schemas.microsoft.com/office/powerpoint/2010/main" val="2684559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What appears on the left side of an assignment operator in C has to be an </a:t>
            </a:r>
            <a:r>
              <a:rPr lang="en-US" sz="2000" b="1" i="1" dirty="0" smtClean="0"/>
              <a:t>L- value</a:t>
            </a:r>
            <a:r>
              <a:rPr lang="en-US" sz="2000" dirty="0" smtClean="0"/>
              <a:t>, that is, </a:t>
            </a:r>
            <a:r>
              <a:rPr lang="en-US" sz="2000" b="1" dirty="0" smtClean="0"/>
              <a:t>a location in memory </a:t>
            </a:r>
            <a:r>
              <a:rPr lang="en-US" sz="2000" dirty="0" smtClean="0"/>
              <a:t>where a value can be stored.</a:t>
            </a:r>
          </a:p>
          <a:p>
            <a:r>
              <a:rPr lang="en-US" sz="2000" dirty="0" smtClean="0"/>
              <a:t>What appears on the right side of an assignment operator in C has to be an </a:t>
            </a:r>
            <a:r>
              <a:rPr lang="en-US" sz="2000" b="1" i="1" dirty="0" smtClean="0"/>
              <a:t>R-value</a:t>
            </a:r>
            <a:r>
              <a:rPr lang="en-US" sz="2000" dirty="0" smtClean="0"/>
              <a:t>, that is, a numeric value which can be stored in a binary form.</a:t>
            </a:r>
          </a:p>
          <a:p>
            <a:r>
              <a:rPr lang="en-US" sz="2000" dirty="0" smtClean="0"/>
              <a:t>In the invalid expression on the previous slide, we have:</a:t>
            </a:r>
          </a:p>
          <a:p>
            <a:pPr marL="0" indent="0">
              <a:buNone/>
            </a:pPr>
            <a:r>
              <a:rPr lang="en-US" altLang="en-US" sz="2000" dirty="0" smtClean="0"/>
              <a:t>	*p + 3 = 45;</a:t>
            </a:r>
          </a:p>
          <a:p>
            <a:pPr marL="0" indent="0">
              <a:buNone/>
            </a:pPr>
            <a:endParaRPr lang="en-US" altLang="en-US" sz="2000" dirty="0" smtClean="0"/>
          </a:p>
          <a:p>
            <a:pPr marL="0" indent="0">
              <a:buNone/>
            </a:pPr>
            <a:r>
              <a:rPr lang="en-US" sz="2000" dirty="0" smtClean="0"/>
              <a:t>      *p + 3 is not an L-value, however, because it is not a location in memory!</a:t>
            </a:r>
          </a:p>
          <a:p>
            <a:endParaRPr lang="en-US" sz="2400" dirty="0" smtClean="0"/>
          </a:p>
          <a:p>
            <a:endParaRPr lang="en-US" dirty="0"/>
          </a:p>
        </p:txBody>
      </p:sp>
      <p:sp>
        <p:nvSpPr>
          <p:cNvPr id="2" name="Title 1"/>
          <p:cNvSpPr>
            <a:spLocks noGrp="1"/>
          </p:cNvSpPr>
          <p:nvPr>
            <p:ph type="title"/>
          </p:nvPr>
        </p:nvSpPr>
        <p:spPr/>
        <p:txBody>
          <a:bodyPr/>
          <a:lstStyle/>
          <a:p>
            <a:r>
              <a:rPr lang="en-US" dirty="0" smtClean="0"/>
              <a:t>Explanation of the problem</a:t>
            </a:r>
            <a:endParaRPr lang="en-US" dirty="0"/>
          </a:p>
        </p:txBody>
      </p:sp>
    </p:spTree>
    <p:extLst>
      <p:ext uri="{BB962C8B-B14F-4D97-AF65-F5344CB8AC3E}">
        <p14:creationId xmlns:p14="http://schemas.microsoft.com/office/powerpoint/2010/main" val="3813242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r>
              <a:rPr lang="en-US" altLang="en-US" sz="2400" dirty="0" smtClean="0"/>
              <a:t>When you use pointers to access dynamically allocated storage, be sure that you do not use a pointer value that will attempt to access space outside the allocated storage!</a:t>
            </a:r>
          </a:p>
          <a:p>
            <a:r>
              <a:rPr lang="en-US" altLang="en-US" sz="2400" dirty="0" smtClean="0"/>
              <a:t>This will result in a segmentation fault typically.</a:t>
            </a:r>
          </a:p>
          <a:p>
            <a:r>
              <a:rPr lang="en-US" altLang="en-US" sz="2400" dirty="0" smtClean="0"/>
              <a:t>As we stated before, C has no library function which returns the size of an array, so you have to keep track of it explicitly, and pass it as a parameter to any function which accesses elements of an array (statically or dynamically allocated).</a:t>
            </a:r>
          </a:p>
        </p:txBody>
      </p:sp>
      <p:sp>
        <p:nvSpPr>
          <p:cNvPr id="7170" name="Title 1"/>
          <p:cNvSpPr>
            <a:spLocks noGrp="1"/>
          </p:cNvSpPr>
          <p:nvPr>
            <p:ph type="title"/>
          </p:nvPr>
        </p:nvSpPr>
        <p:spPr/>
        <p:txBody>
          <a:bodyPr/>
          <a:lstStyle/>
          <a:p>
            <a:r>
              <a:rPr lang="en-US" altLang="en-US" dirty="0" smtClean="0"/>
              <a:t>Checking Bounds</a:t>
            </a:r>
          </a:p>
        </p:txBody>
      </p:sp>
    </p:spTree>
    <p:extLst>
      <p:ext uri="{BB962C8B-B14F-4D97-AF65-F5344CB8AC3E}">
        <p14:creationId xmlns:p14="http://schemas.microsoft.com/office/powerpoint/2010/main" val="2290526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1800" dirty="0" smtClean="0"/>
              <a:t>When functions are called in C, the parameters to the function are </a:t>
            </a:r>
            <a:r>
              <a:rPr lang="en-US" sz="1800" i="1" dirty="0" smtClean="0"/>
              <a:t>passed by value</a:t>
            </a:r>
            <a:r>
              <a:rPr lang="en-US" sz="1800" dirty="0" smtClean="0"/>
              <a:t>:</a:t>
            </a:r>
          </a:p>
          <a:p>
            <a:pPr marL="0" indent="0">
              <a:buFontTx/>
              <a:buNone/>
              <a:defRPr/>
            </a:pPr>
            <a:r>
              <a:rPr lang="en-US" sz="1800" dirty="0"/>
              <a:t>	</a:t>
            </a:r>
            <a:r>
              <a:rPr lang="en-US" sz="1800" dirty="0" err="1" smtClean="0"/>
              <a:t>int</a:t>
            </a:r>
            <a:r>
              <a:rPr lang="en-US" sz="1800" dirty="0" smtClean="0"/>
              <a:t> a = 5;</a:t>
            </a:r>
          </a:p>
          <a:p>
            <a:pPr marL="0" indent="0">
              <a:buFontTx/>
              <a:buNone/>
              <a:defRPr/>
            </a:pPr>
            <a:r>
              <a:rPr lang="en-US" sz="1800" dirty="0"/>
              <a:t>	</a:t>
            </a:r>
            <a:r>
              <a:rPr lang="en-US" sz="1800" dirty="0" err="1" smtClean="0"/>
              <a:t>int</a:t>
            </a:r>
            <a:r>
              <a:rPr lang="en-US" sz="1800" dirty="0" smtClean="0"/>
              <a:t> b = 10;</a:t>
            </a:r>
          </a:p>
          <a:p>
            <a:pPr marL="0" indent="0">
              <a:buFontTx/>
              <a:buNone/>
              <a:defRPr/>
            </a:pPr>
            <a:r>
              <a:rPr lang="en-US" sz="1800" dirty="0" smtClean="0"/>
              <a:t>	func1(a, b);</a:t>
            </a:r>
          </a:p>
          <a:p>
            <a:pPr>
              <a:defRPr/>
            </a:pPr>
            <a:r>
              <a:rPr lang="en-US" sz="1800" dirty="0" smtClean="0"/>
              <a:t>What this means is that the values of a and b in the calling environment will be passed to func1, but func1 will not have access to the memory where a and b are stored in the calling function, so it cannot alter their values.</a:t>
            </a:r>
          </a:p>
          <a:p>
            <a:pPr>
              <a:defRPr/>
            </a:pPr>
            <a:r>
              <a:rPr lang="en-US" sz="1800" dirty="0" smtClean="0"/>
              <a:t>The </a:t>
            </a:r>
            <a:r>
              <a:rPr lang="en-US" sz="1800" b="1" i="1" dirty="0" smtClean="0"/>
              <a:t>values</a:t>
            </a:r>
            <a:r>
              <a:rPr lang="en-US" sz="1800" dirty="0" smtClean="0"/>
              <a:t> of the parameters are placed on the stack (the values are copied from the variables in the calling function, and written to the stack), before the function begins execution. </a:t>
            </a:r>
            <a:endParaRPr lang="en-US" sz="1800" dirty="0"/>
          </a:p>
        </p:txBody>
      </p:sp>
      <p:sp>
        <p:nvSpPr>
          <p:cNvPr id="8194" name="Title 1"/>
          <p:cNvSpPr>
            <a:spLocks noGrp="1"/>
          </p:cNvSpPr>
          <p:nvPr>
            <p:ph type="title"/>
          </p:nvPr>
        </p:nvSpPr>
        <p:spPr/>
        <p:txBody>
          <a:bodyPr/>
          <a:lstStyle/>
          <a:p>
            <a:r>
              <a:rPr lang="en-US" altLang="en-US" sz="3200" smtClean="0"/>
              <a:t>Function Parameters and Pointers</a:t>
            </a:r>
          </a:p>
        </p:txBody>
      </p:sp>
    </p:spTree>
    <p:extLst>
      <p:ext uri="{BB962C8B-B14F-4D97-AF65-F5344CB8AC3E}">
        <p14:creationId xmlns:p14="http://schemas.microsoft.com/office/powerpoint/2010/main" val="746973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r>
              <a:rPr lang="en-US" altLang="en-US" sz="1800" dirty="0" smtClean="0"/>
              <a:t>Normally, it is desirable that the called function not be able to change the values of variables in the calling environment, because this limits the interaction between the calling function and the called function, and makes debugging and maintenance easier.</a:t>
            </a:r>
          </a:p>
          <a:p>
            <a:r>
              <a:rPr lang="en-US" altLang="en-US" sz="1800" dirty="0" smtClean="0"/>
              <a:t>At times, though, we may want to give a function access to the memory where the parameters are located.</a:t>
            </a:r>
          </a:p>
          <a:p>
            <a:r>
              <a:rPr lang="en-US" altLang="en-US" sz="1800" dirty="0" smtClean="0"/>
              <a:t>In some cases in C, this is the only way we can pass a parameter; for example, elements of an array cannot be passed by value (unless each of the elements is passed as an individual parameter).</a:t>
            </a:r>
          </a:p>
          <a:p>
            <a:r>
              <a:rPr lang="en-US" altLang="en-US" sz="1800" dirty="0" smtClean="0"/>
              <a:t>In such cases, we can, in effect, </a:t>
            </a:r>
            <a:r>
              <a:rPr lang="en-US" altLang="en-US" sz="1800" i="1" dirty="0" smtClean="0"/>
              <a:t>pass by reference</a:t>
            </a:r>
            <a:r>
              <a:rPr lang="en-US" altLang="en-US" sz="1800" dirty="0" smtClean="0"/>
              <a:t>, which means we pass </a:t>
            </a:r>
            <a:r>
              <a:rPr lang="en-US" altLang="en-US" sz="1800" i="1" dirty="0" smtClean="0"/>
              <a:t>a pointer to the parameter</a:t>
            </a:r>
            <a:r>
              <a:rPr lang="en-US" altLang="en-US" sz="1800" dirty="0" smtClean="0"/>
              <a:t>.</a:t>
            </a:r>
          </a:p>
          <a:p>
            <a:r>
              <a:rPr lang="en-US" altLang="en-US" sz="1800" dirty="0" smtClean="0"/>
              <a:t>This will allow the function to alter the variable which is used to pass the parameter’s value</a:t>
            </a:r>
            <a:r>
              <a:rPr lang="en-US" altLang="en-US" sz="1800" i="1" dirty="0" smtClean="0"/>
              <a:t> in the calling environment</a:t>
            </a:r>
            <a:r>
              <a:rPr lang="en-US" altLang="en-US" sz="1800" dirty="0" smtClean="0"/>
              <a:t>.</a:t>
            </a:r>
          </a:p>
        </p:txBody>
      </p:sp>
      <p:sp>
        <p:nvSpPr>
          <p:cNvPr id="9218" name="Title 1"/>
          <p:cNvSpPr>
            <a:spLocks noGrp="1"/>
          </p:cNvSpPr>
          <p:nvPr>
            <p:ph type="title"/>
          </p:nvPr>
        </p:nvSpPr>
        <p:spPr/>
        <p:txBody>
          <a:bodyPr/>
          <a:lstStyle/>
          <a:p>
            <a:r>
              <a:rPr lang="en-US" altLang="en-US" sz="3200" dirty="0" smtClean="0"/>
              <a:t>Function Parameters and Pointers cont.</a:t>
            </a:r>
          </a:p>
        </p:txBody>
      </p:sp>
    </p:spTree>
    <p:extLst>
      <p:ext uri="{BB962C8B-B14F-4D97-AF65-F5344CB8AC3E}">
        <p14:creationId xmlns:p14="http://schemas.microsoft.com/office/powerpoint/2010/main" val="2160928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Consider a simple function to swap, or exchange two values, with the following declaration:</a:t>
            </a:r>
          </a:p>
          <a:p>
            <a:pPr marL="0" indent="0">
              <a:buFontTx/>
              <a:buNone/>
              <a:defRPr/>
            </a:pPr>
            <a:r>
              <a:rPr lang="en-US" dirty="0" smtClean="0"/>
              <a:t>	void swap(</a:t>
            </a:r>
            <a:r>
              <a:rPr lang="en-US" dirty="0" err="1" smtClean="0"/>
              <a:t>int</a:t>
            </a:r>
            <a:r>
              <a:rPr lang="en-US" dirty="0" smtClean="0"/>
              <a:t> x, </a:t>
            </a:r>
            <a:r>
              <a:rPr lang="en-US" dirty="0" err="1" smtClean="0"/>
              <a:t>int</a:t>
            </a:r>
            <a:r>
              <a:rPr lang="en-US" dirty="0" smtClean="0"/>
              <a:t> y);</a:t>
            </a:r>
          </a:p>
          <a:p>
            <a:pPr marL="0" indent="0">
              <a:buFontTx/>
              <a:buNone/>
              <a:defRPr/>
            </a:pPr>
            <a:endParaRPr lang="en-US" dirty="0"/>
          </a:p>
        </p:txBody>
      </p:sp>
      <p:sp>
        <p:nvSpPr>
          <p:cNvPr id="10242" name="Title 1"/>
          <p:cNvSpPr>
            <a:spLocks noGrp="1"/>
          </p:cNvSpPr>
          <p:nvPr>
            <p:ph type="title"/>
          </p:nvPr>
        </p:nvSpPr>
        <p:spPr/>
        <p:txBody>
          <a:bodyPr/>
          <a:lstStyle/>
          <a:p>
            <a:r>
              <a:rPr lang="en-US" altLang="en-US" dirty="0" smtClean="0"/>
              <a:t>Example</a:t>
            </a:r>
          </a:p>
        </p:txBody>
      </p:sp>
    </p:spTree>
    <p:extLst>
      <p:ext uri="{BB962C8B-B14F-4D97-AF65-F5344CB8AC3E}">
        <p14:creationId xmlns:p14="http://schemas.microsoft.com/office/powerpoint/2010/main" val="2230702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1295400"/>
            <a:ext cx="8229600" cy="5148072"/>
          </a:xfrm>
        </p:spPr>
        <p:txBody>
          <a:bodyPr>
            <a:normAutofit/>
          </a:bodyPr>
          <a:lstStyle/>
          <a:p>
            <a:pPr eaLnBrk="1" hangingPunct="1">
              <a:lnSpc>
                <a:spcPct val="90000"/>
              </a:lnSpc>
            </a:pPr>
            <a:r>
              <a:rPr lang="en-US" altLang="en-US" sz="1800" dirty="0" smtClean="0"/>
              <a:t>Example:</a:t>
            </a:r>
          </a:p>
          <a:p>
            <a:pPr eaLnBrk="1" hangingPunct="1">
              <a:lnSpc>
                <a:spcPct val="90000"/>
              </a:lnSpc>
              <a:buFontTx/>
              <a:buNone/>
            </a:pPr>
            <a:r>
              <a:rPr lang="en-US" altLang="en-US" sz="1800" dirty="0" smtClean="0"/>
              <a:t>		</a:t>
            </a:r>
            <a:r>
              <a:rPr lang="en-US" altLang="en-US" sz="1800" dirty="0" err="1" smtClean="0"/>
              <a:t>int</a:t>
            </a:r>
            <a:r>
              <a:rPr lang="en-US" altLang="en-US" sz="1800" dirty="0" smtClean="0"/>
              <a:t> scores[6];</a:t>
            </a:r>
          </a:p>
          <a:p>
            <a:pPr eaLnBrk="1" hangingPunct="1">
              <a:lnSpc>
                <a:spcPct val="90000"/>
              </a:lnSpc>
              <a:buFontTx/>
              <a:buNone/>
            </a:pPr>
            <a:endParaRPr lang="en-US" altLang="en-US" sz="1800" dirty="0" smtClean="0"/>
          </a:p>
          <a:p>
            <a:pPr eaLnBrk="1" hangingPunct="1">
              <a:lnSpc>
                <a:spcPct val="90000"/>
              </a:lnSpc>
            </a:pPr>
            <a:r>
              <a:rPr lang="en-US" altLang="en-US" sz="1800" dirty="0" smtClean="0"/>
              <a:t>C arrays declared as above are allocated storage at run time and has </a:t>
            </a:r>
            <a:r>
              <a:rPr lang="en-US" altLang="en-US" sz="1800" b="1" dirty="0" smtClean="0"/>
              <a:t>a fixed size</a:t>
            </a:r>
            <a:r>
              <a:rPr lang="en-US" altLang="en-US" sz="1800" dirty="0" smtClean="0"/>
              <a:t>. </a:t>
            </a:r>
          </a:p>
          <a:p>
            <a:pPr marL="109728" indent="0" eaLnBrk="1" hangingPunct="1">
              <a:lnSpc>
                <a:spcPct val="90000"/>
              </a:lnSpc>
              <a:buNone/>
            </a:pPr>
            <a:endParaRPr lang="en-US" altLang="en-US" sz="1800" dirty="0" smtClean="0"/>
          </a:p>
          <a:p>
            <a:pPr eaLnBrk="1" hangingPunct="1">
              <a:lnSpc>
                <a:spcPct val="90000"/>
              </a:lnSpc>
            </a:pPr>
            <a:r>
              <a:rPr lang="en-US" altLang="en-US" sz="1800" dirty="0" smtClean="0"/>
              <a:t>The expression enclosed in [ ] must be </a:t>
            </a:r>
            <a:r>
              <a:rPr lang="en-US" altLang="en-US" sz="1800" b="1" i="1" dirty="0" smtClean="0"/>
              <a:t>a constant</a:t>
            </a:r>
            <a:r>
              <a:rPr lang="en-US" altLang="en-US" sz="1800" dirty="0" smtClean="0"/>
              <a:t>, the value of which is known at compilation time. </a:t>
            </a:r>
          </a:p>
          <a:p>
            <a:pPr marL="109728" indent="0" eaLnBrk="1" hangingPunct="1">
              <a:lnSpc>
                <a:spcPct val="90000"/>
              </a:lnSpc>
              <a:buNone/>
            </a:pPr>
            <a:endParaRPr lang="en-US" altLang="en-US" sz="1800" dirty="0" smtClean="0"/>
          </a:p>
          <a:p>
            <a:pPr eaLnBrk="1" hangingPunct="1">
              <a:lnSpc>
                <a:spcPct val="90000"/>
              </a:lnSpc>
            </a:pPr>
            <a:r>
              <a:rPr lang="en-US" altLang="en-US" sz="1800" dirty="0" smtClean="0"/>
              <a:t>The [ ] cannot be empty</a:t>
            </a:r>
          </a:p>
          <a:p>
            <a:pPr marL="109728" indent="0" eaLnBrk="1" hangingPunct="1">
              <a:lnSpc>
                <a:spcPct val="90000"/>
              </a:lnSpc>
              <a:buNone/>
            </a:pPr>
            <a:endParaRPr lang="en-US" altLang="en-US" sz="1800" dirty="0" smtClean="0"/>
          </a:p>
          <a:p>
            <a:pPr>
              <a:lnSpc>
                <a:spcPct val="90000"/>
              </a:lnSpc>
            </a:pPr>
            <a:r>
              <a:rPr lang="en-US" altLang="en-US" sz="1800" dirty="0"/>
              <a:t>Whether the array elements are of static storage class or automatic storage class, the compiler will generate code to allocate memory storage for the elements of the array and, additionally,  to initialize them to zero if on the heap. This is why these arrays are referred to as </a:t>
            </a:r>
            <a:r>
              <a:rPr lang="en-US" altLang="en-US" sz="1800" b="1" dirty="0"/>
              <a:t>static arrays</a:t>
            </a:r>
            <a:r>
              <a:rPr lang="en-US" altLang="en-US" sz="1800" dirty="0"/>
              <a:t>, or </a:t>
            </a:r>
            <a:r>
              <a:rPr lang="en-US" altLang="en-US" sz="1800" b="1" dirty="0"/>
              <a:t>statically allocated arrays </a:t>
            </a:r>
            <a:r>
              <a:rPr lang="en-US" altLang="en-US" sz="1800" dirty="0"/>
              <a:t>(Here, static means </a:t>
            </a:r>
            <a:r>
              <a:rPr lang="en-US" altLang="en-US" sz="1800" i="1" dirty="0"/>
              <a:t>at compile time</a:t>
            </a:r>
            <a:r>
              <a:rPr lang="en-US" altLang="en-US" sz="1800" dirty="0"/>
              <a:t>).</a:t>
            </a:r>
          </a:p>
          <a:p>
            <a:pPr eaLnBrk="1" hangingPunct="1">
              <a:lnSpc>
                <a:spcPct val="90000"/>
              </a:lnSpc>
            </a:pPr>
            <a:endParaRPr lang="en-US" altLang="en-US" sz="1400" dirty="0" smtClean="0"/>
          </a:p>
          <a:p>
            <a:pPr eaLnBrk="1" hangingPunct="1">
              <a:lnSpc>
                <a:spcPct val="90000"/>
              </a:lnSpc>
            </a:pPr>
            <a:endParaRPr lang="en-US" altLang="en-US" sz="2000" dirty="0" smtClean="0"/>
          </a:p>
          <a:p>
            <a:pPr eaLnBrk="1" hangingPunct="1">
              <a:lnSpc>
                <a:spcPct val="90000"/>
              </a:lnSpc>
            </a:pPr>
            <a:endParaRPr lang="en-US" altLang="en-US" sz="2400" dirty="0" smtClean="0"/>
          </a:p>
        </p:txBody>
      </p:sp>
      <p:sp>
        <p:nvSpPr>
          <p:cNvPr id="14338" name="Rectangle 2"/>
          <p:cNvSpPr>
            <a:spLocks noGrp="1" noChangeArrowheads="1"/>
          </p:cNvSpPr>
          <p:nvPr>
            <p:ph type="title"/>
          </p:nvPr>
        </p:nvSpPr>
        <p:spPr/>
        <p:txBody>
          <a:bodyPr/>
          <a:lstStyle/>
          <a:p>
            <a:pPr eaLnBrk="1" hangingPunct="1"/>
            <a:r>
              <a:rPr lang="en-US" altLang="en-US" dirty="0" smtClean="0"/>
              <a:t>Declaration of Static Arrays</a:t>
            </a:r>
          </a:p>
        </p:txBody>
      </p:sp>
    </p:spTree>
    <p:extLst>
      <p:ext uri="{BB962C8B-B14F-4D97-AF65-F5344CB8AC3E}">
        <p14:creationId xmlns:p14="http://schemas.microsoft.com/office/powerpoint/2010/main" val="127625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dirty="0" smtClean="0"/>
              <a:t>Consider using this function to swap, or exchange two values, in the following code:</a:t>
            </a:r>
          </a:p>
          <a:p>
            <a:pPr marL="493776" lvl="2" indent="0">
              <a:buNone/>
              <a:defRPr/>
            </a:pPr>
            <a:r>
              <a:rPr lang="en-US" sz="1800" dirty="0"/>
              <a:t>/* Recall the declaration of the function: void swap(</a:t>
            </a:r>
            <a:r>
              <a:rPr lang="en-US" sz="1800" dirty="0" err="1"/>
              <a:t>int</a:t>
            </a:r>
            <a:r>
              <a:rPr lang="en-US" sz="1800" dirty="0"/>
              <a:t> x, </a:t>
            </a:r>
            <a:r>
              <a:rPr lang="en-US" sz="1800" dirty="0" err="1"/>
              <a:t>int</a:t>
            </a:r>
            <a:r>
              <a:rPr lang="en-US" sz="1800" dirty="0"/>
              <a:t> y); */</a:t>
            </a:r>
          </a:p>
          <a:p>
            <a:pPr marL="493776" lvl="2" indent="0">
              <a:buFontTx/>
              <a:buNone/>
              <a:defRPr/>
            </a:pPr>
            <a:r>
              <a:rPr lang="en-US" sz="1800" dirty="0"/>
              <a:t>	</a:t>
            </a:r>
            <a:r>
              <a:rPr lang="en-US" sz="1800" dirty="0" err="1"/>
              <a:t>int</a:t>
            </a:r>
            <a:r>
              <a:rPr lang="en-US" sz="1800" dirty="0"/>
              <a:t> a = 10;</a:t>
            </a:r>
          </a:p>
          <a:p>
            <a:pPr marL="493776" lvl="2" indent="0">
              <a:buFontTx/>
              <a:buNone/>
              <a:defRPr/>
            </a:pPr>
            <a:r>
              <a:rPr lang="en-US" sz="1800" dirty="0"/>
              <a:t>	</a:t>
            </a:r>
            <a:r>
              <a:rPr lang="en-US" sz="1800" dirty="0" err="1"/>
              <a:t>int</a:t>
            </a:r>
            <a:r>
              <a:rPr lang="en-US" sz="1800" dirty="0"/>
              <a:t> b = 5;</a:t>
            </a:r>
          </a:p>
          <a:p>
            <a:pPr marL="493776" lvl="2" indent="0">
              <a:buFontTx/>
              <a:buNone/>
              <a:defRPr/>
            </a:pPr>
            <a:r>
              <a:rPr lang="en-US" sz="1800" dirty="0"/>
              <a:t>	swap(a, b);   </a:t>
            </a:r>
            <a:r>
              <a:rPr lang="en-US" sz="1800" dirty="0" smtClean="0"/>
              <a:t> </a:t>
            </a:r>
          </a:p>
          <a:p>
            <a:pPr>
              <a:defRPr/>
            </a:pPr>
            <a:r>
              <a:rPr lang="en-US" sz="2400" dirty="0" smtClean="0"/>
              <a:t>Even if swap correctly exchanges a and b in the called function, swap(), the value of a and b in this, the calling function will still have their original values</a:t>
            </a:r>
          </a:p>
          <a:p>
            <a:pPr>
              <a:defRPr/>
            </a:pPr>
            <a:r>
              <a:rPr lang="en-US" sz="2400" dirty="0" smtClean="0"/>
              <a:t>What to do?</a:t>
            </a:r>
          </a:p>
          <a:p>
            <a:pPr marL="0" indent="0">
              <a:buNone/>
              <a:defRPr/>
            </a:pPr>
            <a:r>
              <a:rPr lang="en-US" sz="1800" dirty="0" smtClean="0"/>
              <a:t>    </a:t>
            </a:r>
          </a:p>
        </p:txBody>
      </p:sp>
      <p:sp>
        <p:nvSpPr>
          <p:cNvPr id="11266" name="Title 1"/>
          <p:cNvSpPr>
            <a:spLocks noGrp="1"/>
          </p:cNvSpPr>
          <p:nvPr>
            <p:ph type="title"/>
          </p:nvPr>
        </p:nvSpPr>
        <p:spPr/>
        <p:txBody>
          <a:bodyPr/>
          <a:lstStyle/>
          <a:p>
            <a:r>
              <a:rPr lang="en-US" altLang="en-US" sz="3200" dirty="0" smtClean="0">
                <a:effectLst/>
              </a:rPr>
              <a:t>Example – When pass by value does not work</a:t>
            </a:r>
          </a:p>
        </p:txBody>
      </p:sp>
    </p:spTree>
    <p:extLst>
      <p:ext uri="{BB962C8B-B14F-4D97-AF65-F5344CB8AC3E}">
        <p14:creationId xmlns:p14="http://schemas.microsoft.com/office/powerpoint/2010/main" val="1648592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marL="0" indent="0">
              <a:buFontTx/>
              <a:buNone/>
            </a:pPr>
            <a:r>
              <a:rPr lang="en-US" altLang="en-US" dirty="0" smtClean="0"/>
              <a:t>	</a:t>
            </a:r>
            <a:r>
              <a:rPr lang="en-US" altLang="en-US" sz="2000" dirty="0" err="1" smtClean="0"/>
              <a:t>int</a:t>
            </a:r>
            <a:r>
              <a:rPr lang="en-US" altLang="en-US" sz="2000" dirty="0" smtClean="0"/>
              <a:t> a = 10;</a:t>
            </a:r>
          </a:p>
          <a:p>
            <a:pPr marL="0" indent="0">
              <a:buFontTx/>
              <a:buNone/>
            </a:pPr>
            <a:r>
              <a:rPr lang="en-US" altLang="en-US" sz="2000" dirty="0" smtClean="0"/>
              <a:t>	</a:t>
            </a:r>
            <a:r>
              <a:rPr lang="en-US" altLang="en-US" sz="2000" dirty="0" err="1" smtClean="0"/>
              <a:t>int</a:t>
            </a:r>
            <a:r>
              <a:rPr lang="en-US" altLang="en-US" sz="2000" dirty="0" smtClean="0"/>
              <a:t> b = 5;</a:t>
            </a:r>
          </a:p>
          <a:p>
            <a:pPr marL="0" indent="0">
              <a:buFontTx/>
              <a:buNone/>
            </a:pPr>
            <a:r>
              <a:rPr lang="en-US" altLang="en-US" sz="2000" dirty="0" smtClean="0"/>
              <a:t>	swap(&amp;a, &amp;b);  /*Now, swap will be able to exchange 			      the values of a and b in the 				      calling environment */</a:t>
            </a:r>
            <a:r>
              <a:rPr lang="en-US" altLang="en-US" sz="2400" dirty="0" smtClean="0"/>
              <a:t>	</a:t>
            </a:r>
          </a:p>
          <a:p>
            <a:pPr marL="0" indent="0">
              <a:buFontTx/>
              <a:buNone/>
            </a:pPr>
            <a:endParaRPr lang="en-US" altLang="en-US" sz="1200" dirty="0" smtClean="0"/>
          </a:p>
          <a:p>
            <a:pPr marL="0" indent="0">
              <a:buFontTx/>
              <a:buNone/>
            </a:pPr>
            <a:r>
              <a:rPr lang="en-US" altLang="en-US" sz="2400" dirty="0" smtClean="0"/>
              <a:t>NOTICE: The declaration of swap must be changed too:       </a:t>
            </a:r>
          </a:p>
          <a:p>
            <a:pPr marL="0" indent="0">
              <a:buFontTx/>
              <a:buNone/>
            </a:pPr>
            <a:r>
              <a:rPr lang="en-US" altLang="en-US" sz="2400" dirty="0"/>
              <a:t>	</a:t>
            </a:r>
            <a:r>
              <a:rPr lang="en-US" altLang="en-US" sz="2400" dirty="0" smtClean="0"/>
              <a:t>void swap(</a:t>
            </a:r>
            <a:r>
              <a:rPr lang="en-US" altLang="en-US" sz="2400" dirty="0" err="1" smtClean="0"/>
              <a:t>int</a:t>
            </a:r>
            <a:r>
              <a:rPr lang="en-US" altLang="en-US" sz="2400" dirty="0" smtClean="0"/>
              <a:t> *x, </a:t>
            </a:r>
            <a:r>
              <a:rPr lang="en-US" altLang="en-US" sz="2400" dirty="0" err="1" smtClean="0"/>
              <a:t>int</a:t>
            </a:r>
            <a:r>
              <a:rPr lang="en-US" altLang="en-US" sz="2400" dirty="0" smtClean="0"/>
              <a:t> *y);</a:t>
            </a:r>
          </a:p>
          <a:p>
            <a:pPr marL="0" indent="0">
              <a:buFontTx/>
              <a:buNone/>
            </a:pPr>
            <a:r>
              <a:rPr lang="en-US" altLang="en-US" dirty="0"/>
              <a:t>b</a:t>
            </a:r>
            <a:r>
              <a:rPr lang="en-US" altLang="en-US" dirty="0" smtClean="0"/>
              <a:t>ecause we are	now passing 2 8-byte addresses rather than 2 4-byte integers	</a:t>
            </a:r>
          </a:p>
        </p:txBody>
      </p:sp>
      <p:sp>
        <p:nvSpPr>
          <p:cNvPr id="12290" name="Title 1"/>
          <p:cNvSpPr>
            <a:spLocks noGrp="1"/>
          </p:cNvSpPr>
          <p:nvPr>
            <p:ph type="title"/>
          </p:nvPr>
        </p:nvSpPr>
        <p:spPr/>
        <p:txBody>
          <a:bodyPr/>
          <a:lstStyle/>
          <a:p>
            <a:r>
              <a:rPr lang="en-US" altLang="en-US" smtClean="0"/>
              <a:t>Pass by reference</a:t>
            </a:r>
          </a:p>
        </p:txBody>
      </p:sp>
    </p:spTree>
    <p:extLst>
      <p:ext uri="{BB962C8B-B14F-4D97-AF65-F5344CB8AC3E}">
        <p14:creationId xmlns:p14="http://schemas.microsoft.com/office/powerpoint/2010/main" val="2696393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6248400"/>
          </a:xfrm>
        </p:spPr>
        <p:txBody>
          <a:bodyPr>
            <a:normAutofit fontScale="62500" lnSpcReduction="20000"/>
          </a:bodyPr>
          <a:lstStyle/>
          <a:p>
            <a:pPr marL="109728" indent="0">
              <a:buNone/>
            </a:pPr>
            <a:r>
              <a:rPr lang="fr-FR" dirty="0"/>
              <a:t>#</a:t>
            </a:r>
            <a:r>
              <a:rPr lang="fr-FR" dirty="0" err="1"/>
              <a:t>include</a:t>
            </a:r>
            <a:r>
              <a:rPr lang="fr-FR" dirty="0"/>
              <a:t> &lt;</a:t>
            </a:r>
            <a:r>
              <a:rPr lang="fr-FR" dirty="0" err="1"/>
              <a:t>stdio.h</a:t>
            </a:r>
            <a:r>
              <a:rPr lang="fr-FR" dirty="0" smtClean="0"/>
              <a:t>&gt;</a:t>
            </a:r>
          </a:p>
          <a:p>
            <a:pPr marL="109728" indent="0">
              <a:buNone/>
            </a:pPr>
            <a:r>
              <a:rPr lang="fr-FR" dirty="0" err="1" smtClean="0"/>
              <a:t>void</a:t>
            </a:r>
            <a:r>
              <a:rPr lang="fr-FR" dirty="0" smtClean="0"/>
              <a:t> </a:t>
            </a:r>
            <a:r>
              <a:rPr lang="fr-FR" dirty="0"/>
              <a:t>swap( </a:t>
            </a:r>
            <a:r>
              <a:rPr lang="fr-FR" dirty="0" err="1"/>
              <a:t>int</a:t>
            </a:r>
            <a:r>
              <a:rPr lang="fr-FR" dirty="0"/>
              <a:t> a, </a:t>
            </a:r>
            <a:r>
              <a:rPr lang="fr-FR" dirty="0" err="1"/>
              <a:t>int</a:t>
            </a:r>
            <a:r>
              <a:rPr lang="fr-FR" dirty="0"/>
              <a:t> b</a:t>
            </a:r>
            <a:r>
              <a:rPr lang="fr-FR" dirty="0" smtClean="0"/>
              <a:t>) {</a:t>
            </a:r>
          </a:p>
          <a:p>
            <a:pPr marL="109728" indent="0">
              <a:buNone/>
            </a:pPr>
            <a:r>
              <a:rPr lang="fr-FR" dirty="0" smtClean="0"/>
              <a:t> </a:t>
            </a:r>
            <a:r>
              <a:rPr lang="fr-FR" dirty="0" err="1"/>
              <a:t>int</a:t>
            </a:r>
            <a:r>
              <a:rPr lang="fr-FR" dirty="0"/>
              <a:t> t= a; </a:t>
            </a:r>
            <a:endParaRPr lang="fr-FR" dirty="0" smtClean="0"/>
          </a:p>
          <a:p>
            <a:pPr marL="109728" indent="0">
              <a:buNone/>
            </a:pPr>
            <a:r>
              <a:rPr lang="fr-FR" dirty="0" smtClean="0"/>
              <a:t>a </a:t>
            </a:r>
            <a:r>
              <a:rPr lang="fr-FR" dirty="0"/>
              <a:t>= b; </a:t>
            </a:r>
            <a:endParaRPr lang="fr-FR" dirty="0" smtClean="0"/>
          </a:p>
          <a:p>
            <a:pPr marL="109728" indent="0">
              <a:buNone/>
            </a:pPr>
            <a:r>
              <a:rPr lang="fr-FR" dirty="0" smtClean="0"/>
              <a:t>b=t;</a:t>
            </a:r>
          </a:p>
          <a:p>
            <a:pPr marL="109728" indent="0">
              <a:buNone/>
            </a:pPr>
            <a:r>
              <a:rPr lang="fr-FR" dirty="0" smtClean="0"/>
              <a:t>}</a:t>
            </a:r>
          </a:p>
          <a:p>
            <a:endParaRPr lang="fr-FR" dirty="0"/>
          </a:p>
          <a:p>
            <a:pPr marL="109728" indent="0">
              <a:buNone/>
            </a:pPr>
            <a:r>
              <a:rPr lang="fr-FR" dirty="0" err="1" smtClean="0"/>
              <a:t>void</a:t>
            </a:r>
            <a:r>
              <a:rPr lang="fr-FR" dirty="0" smtClean="0"/>
              <a:t> </a:t>
            </a:r>
            <a:r>
              <a:rPr lang="fr-FR" dirty="0"/>
              <a:t>swap2(</a:t>
            </a:r>
            <a:r>
              <a:rPr lang="fr-FR" dirty="0" err="1"/>
              <a:t>int</a:t>
            </a:r>
            <a:r>
              <a:rPr lang="fr-FR" dirty="0"/>
              <a:t> *a, </a:t>
            </a:r>
            <a:r>
              <a:rPr lang="fr-FR" dirty="0" err="1"/>
              <a:t>int</a:t>
            </a:r>
            <a:r>
              <a:rPr lang="fr-FR" dirty="0"/>
              <a:t> *b</a:t>
            </a:r>
            <a:r>
              <a:rPr lang="fr-FR" dirty="0" smtClean="0"/>
              <a:t>){</a:t>
            </a:r>
          </a:p>
          <a:p>
            <a:pPr marL="109728" indent="0">
              <a:buNone/>
            </a:pPr>
            <a:r>
              <a:rPr lang="fr-FR" dirty="0" smtClean="0"/>
              <a:t>    </a:t>
            </a:r>
            <a:r>
              <a:rPr lang="fr-FR" dirty="0" err="1"/>
              <a:t>int</a:t>
            </a:r>
            <a:r>
              <a:rPr lang="fr-FR" dirty="0"/>
              <a:t> t = *a;  </a:t>
            </a:r>
            <a:endParaRPr lang="fr-FR" dirty="0" smtClean="0"/>
          </a:p>
          <a:p>
            <a:pPr marL="109728" indent="0">
              <a:buNone/>
            </a:pPr>
            <a:r>
              <a:rPr lang="fr-FR" dirty="0" smtClean="0"/>
              <a:t>  </a:t>
            </a:r>
            <a:r>
              <a:rPr lang="fr-FR" dirty="0"/>
              <a:t>*a = *b;  </a:t>
            </a:r>
            <a:endParaRPr lang="fr-FR" dirty="0" smtClean="0"/>
          </a:p>
          <a:p>
            <a:pPr marL="109728" indent="0">
              <a:buNone/>
            </a:pPr>
            <a:r>
              <a:rPr lang="fr-FR" dirty="0" smtClean="0"/>
              <a:t>  </a:t>
            </a:r>
            <a:r>
              <a:rPr lang="fr-FR" dirty="0"/>
              <a:t>*b=t;   </a:t>
            </a:r>
            <a:endParaRPr lang="fr-FR" dirty="0" smtClean="0"/>
          </a:p>
          <a:p>
            <a:pPr marL="109728" indent="0">
              <a:buNone/>
            </a:pPr>
            <a:r>
              <a:rPr lang="fr-FR" dirty="0" smtClean="0"/>
              <a:t>}</a:t>
            </a:r>
          </a:p>
          <a:p>
            <a:endParaRPr lang="fr-FR" dirty="0"/>
          </a:p>
          <a:p>
            <a:pPr marL="109728" indent="0">
              <a:buNone/>
            </a:pPr>
            <a:r>
              <a:rPr lang="fr-FR" dirty="0" err="1" smtClean="0"/>
              <a:t>int</a:t>
            </a:r>
            <a:r>
              <a:rPr lang="fr-FR" dirty="0" smtClean="0"/>
              <a:t> </a:t>
            </a:r>
            <a:r>
              <a:rPr lang="fr-FR" dirty="0"/>
              <a:t>main(){   </a:t>
            </a:r>
            <a:endParaRPr lang="fr-FR" dirty="0" smtClean="0"/>
          </a:p>
          <a:p>
            <a:pPr marL="109728" indent="0">
              <a:buNone/>
            </a:pPr>
            <a:r>
              <a:rPr lang="fr-FR" dirty="0"/>
              <a:t> </a:t>
            </a:r>
            <a:r>
              <a:rPr lang="fr-FR" dirty="0" smtClean="0"/>
              <a:t> </a:t>
            </a:r>
            <a:r>
              <a:rPr lang="fr-FR" dirty="0" err="1"/>
              <a:t>int</a:t>
            </a:r>
            <a:r>
              <a:rPr lang="fr-FR" dirty="0"/>
              <a:t> x = 10, y = 20;  </a:t>
            </a:r>
            <a:endParaRPr lang="fr-FR" dirty="0" smtClean="0"/>
          </a:p>
          <a:p>
            <a:pPr marL="109728" indent="0">
              <a:buNone/>
            </a:pPr>
            <a:r>
              <a:rPr lang="fr-FR" dirty="0" smtClean="0"/>
              <a:t>  </a:t>
            </a:r>
            <a:r>
              <a:rPr lang="fr-FR" dirty="0" err="1"/>
              <a:t>printf</a:t>
            </a:r>
            <a:r>
              <a:rPr lang="fr-FR" dirty="0"/>
              <a:t>("x= %d, y= %d\n", x, y);  </a:t>
            </a:r>
            <a:endParaRPr lang="fr-FR" dirty="0" smtClean="0"/>
          </a:p>
          <a:p>
            <a:pPr marL="109728" indent="0">
              <a:buNone/>
            </a:pPr>
            <a:r>
              <a:rPr lang="fr-FR" dirty="0" smtClean="0"/>
              <a:t>  </a:t>
            </a:r>
            <a:r>
              <a:rPr lang="fr-FR" dirty="0"/>
              <a:t>swap(</a:t>
            </a:r>
            <a:r>
              <a:rPr lang="fr-FR" dirty="0" err="1"/>
              <a:t>x,y</a:t>
            </a:r>
            <a:r>
              <a:rPr lang="fr-FR" dirty="0"/>
              <a:t>);  </a:t>
            </a:r>
            <a:endParaRPr lang="fr-FR" dirty="0" smtClean="0"/>
          </a:p>
          <a:p>
            <a:pPr marL="109728" indent="0">
              <a:buNone/>
            </a:pPr>
            <a:r>
              <a:rPr lang="fr-FR" dirty="0" smtClean="0"/>
              <a:t>  </a:t>
            </a:r>
            <a:r>
              <a:rPr lang="fr-FR" dirty="0" err="1"/>
              <a:t>printf</a:t>
            </a:r>
            <a:r>
              <a:rPr lang="fr-FR" dirty="0"/>
              <a:t>("x= %d, y= %d\n", x, y);  </a:t>
            </a:r>
            <a:endParaRPr lang="fr-FR" dirty="0" smtClean="0"/>
          </a:p>
          <a:p>
            <a:pPr marL="109728" indent="0">
              <a:buNone/>
            </a:pPr>
            <a:r>
              <a:rPr lang="fr-FR" dirty="0" smtClean="0"/>
              <a:t>  </a:t>
            </a:r>
            <a:r>
              <a:rPr lang="fr-FR" dirty="0"/>
              <a:t>swap2(&amp;</a:t>
            </a:r>
            <a:r>
              <a:rPr lang="fr-FR" dirty="0" err="1"/>
              <a:t>x,&amp;y</a:t>
            </a:r>
            <a:r>
              <a:rPr lang="fr-FR" dirty="0"/>
              <a:t>);    </a:t>
            </a:r>
            <a:endParaRPr lang="fr-FR" dirty="0" smtClean="0"/>
          </a:p>
          <a:p>
            <a:pPr marL="109728" indent="0">
              <a:buNone/>
            </a:pPr>
            <a:r>
              <a:rPr lang="fr-FR" dirty="0"/>
              <a:t> </a:t>
            </a:r>
            <a:r>
              <a:rPr lang="fr-FR" dirty="0" smtClean="0"/>
              <a:t> </a:t>
            </a:r>
            <a:r>
              <a:rPr lang="fr-FR" dirty="0" err="1" smtClean="0"/>
              <a:t>printf</a:t>
            </a:r>
            <a:r>
              <a:rPr lang="fr-FR" dirty="0"/>
              <a:t>("x= %d, y= %d\n", x, y);      </a:t>
            </a:r>
            <a:endParaRPr lang="fr-FR" dirty="0" smtClean="0"/>
          </a:p>
          <a:p>
            <a:pPr marL="109728" indent="0">
              <a:buNone/>
            </a:pPr>
            <a:r>
              <a:rPr lang="fr-FR" dirty="0" smtClean="0"/>
              <a:t> </a:t>
            </a:r>
            <a:r>
              <a:rPr lang="fr-FR" dirty="0"/>
              <a:t>return 0</a:t>
            </a:r>
            <a:r>
              <a:rPr lang="fr-FR" dirty="0" smtClean="0"/>
              <a:t>;</a:t>
            </a:r>
          </a:p>
          <a:p>
            <a:pPr marL="109728" indent="0">
              <a:buNone/>
            </a:pPr>
            <a:r>
              <a:rPr lang="fr-FR" dirty="0" smtClean="0"/>
              <a:t>}</a:t>
            </a:r>
            <a:endParaRPr lang="en-US" dirty="0"/>
          </a:p>
        </p:txBody>
      </p:sp>
    </p:spTree>
    <p:extLst>
      <p:ext uri="{BB962C8B-B14F-4D97-AF65-F5344CB8AC3E}">
        <p14:creationId xmlns:p14="http://schemas.microsoft.com/office/powerpoint/2010/main" val="3449682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smtClean="0"/>
              <a:t>Suppose we want to call a function declared </a:t>
            </a:r>
            <a:r>
              <a:rPr lang="en-US" sz="2000" dirty="0"/>
              <a:t>as: </a:t>
            </a:r>
            <a:endParaRPr lang="en-US" sz="2000" dirty="0" smtClean="0"/>
          </a:p>
          <a:p>
            <a:pPr marL="0" indent="0">
              <a:buNone/>
            </a:pPr>
            <a:r>
              <a:rPr lang="en-US" sz="2000" i="1" dirty="0"/>
              <a:t> </a:t>
            </a:r>
            <a:r>
              <a:rPr lang="en-US" sz="2000" i="1" dirty="0" smtClean="0"/>
              <a:t>    </a:t>
            </a:r>
            <a:r>
              <a:rPr lang="en-US" sz="2000" i="1" dirty="0" err="1" smtClean="0"/>
              <a:t>int</a:t>
            </a:r>
            <a:r>
              <a:rPr lang="en-US" sz="2000" i="1" dirty="0" smtClean="0"/>
              <a:t> sum(</a:t>
            </a:r>
            <a:r>
              <a:rPr lang="en-US" sz="2000" i="1" dirty="0" err="1" smtClean="0"/>
              <a:t>const</a:t>
            </a:r>
            <a:r>
              <a:rPr lang="en-US" sz="2000" i="1" dirty="0" smtClean="0"/>
              <a:t> </a:t>
            </a:r>
            <a:r>
              <a:rPr lang="en-US" sz="2000" i="1" dirty="0" err="1" smtClean="0"/>
              <a:t>int</a:t>
            </a:r>
            <a:r>
              <a:rPr lang="en-US" sz="2000" i="1" dirty="0" smtClean="0"/>
              <a:t> </a:t>
            </a:r>
            <a:r>
              <a:rPr lang="en-US" sz="2000" i="1" dirty="0"/>
              <a:t>*array, </a:t>
            </a:r>
            <a:r>
              <a:rPr lang="en-US" sz="2000" i="1" dirty="0" err="1"/>
              <a:t>int</a:t>
            </a:r>
            <a:r>
              <a:rPr lang="en-US" sz="2000" i="1" dirty="0"/>
              <a:t> size</a:t>
            </a:r>
            <a:r>
              <a:rPr lang="en-US" sz="2000" dirty="0" smtClean="0"/>
              <a:t>); It </a:t>
            </a:r>
            <a:r>
              <a:rPr lang="en-US" sz="2000" dirty="0"/>
              <a:t>sums the elements of </a:t>
            </a:r>
            <a:r>
              <a:rPr lang="en-US" sz="2000" dirty="0" smtClean="0"/>
              <a:t>an array given the address of the start of the array and its size:</a:t>
            </a:r>
            <a:endParaRPr lang="en-US" sz="2000" dirty="0"/>
          </a:p>
          <a:p>
            <a:pPr marL="0" indent="0">
              <a:buNone/>
            </a:pPr>
            <a:r>
              <a:rPr lang="en-US" sz="1800" dirty="0"/>
              <a:t>	</a:t>
            </a:r>
            <a:r>
              <a:rPr lang="en-US" sz="1600" dirty="0" err="1"/>
              <a:t>int</a:t>
            </a:r>
            <a:r>
              <a:rPr lang="en-US" sz="1600" dirty="0"/>
              <a:t> array[6] = {18, 16, 15, 20, 19, 17};</a:t>
            </a:r>
          </a:p>
          <a:p>
            <a:pPr marL="0" indent="0">
              <a:buNone/>
            </a:pPr>
            <a:r>
              <a:rPr lang="en-US" sz="1600" dirty="0"/>
              <a:t>	</a:t>
            </a:r>
            <a:r>
              <a:rPr lang="en-US" sz="1600" dirty="0" err="1"/>
              <a:t>int</a:t>
            </a:r>
            <a:r>
              <a:rPr lang="en-US" sz="1600" dirty="0"/>
              <a:t> size = 6;</a:t>
            </a:r>
          </a:p>
          <a:p>
            <a:pPr marL="0" indent="0">
              <a:buNone/>
            </a:pPr>
            <a:r>
              <a:rPr lang="en-US" sz="1600" dirty="0"/>
              <a:t>	</a:t>
            </a:r>
            <a:r>
              <a:rPr lang="en-US" sz="1600" dirty="0" err="1"/>
              <a:t>int</a:t>
            </a:r>
            <a:r>
              <a:rPr lang="en-US" sz="1600" dirty="0"/>
              <a:t> total;</a:t>
            </a:r>
          </a:p>
          <a:p>
            <a:pPr marL="0" indent="0">
              <a:buNone/>
            </a:pPr>
            <a:r>
              <a:rPr lang="en-US" sz="1600" dirty="0"/>
              <a:t>	. . . .</a:t>
            </a:r>
          </a:p>
          <a:p>
            <a:pPr marL="0" indent="0">
              <a:buNone/>
            </a:pPr>
            <a:r>
              <a:rPr lang="en-US" sz="1600" dirty="0"/>
              <a:t>	total = sum(array, size</a:t>
            </a:r>
            <a:r>
              <a:rPr lang="en-US" sz="1600" dirty="0" smtClean="0"/>
              <a:t>);     /* OR </a:t>
            </a:r>
            <a:r>
              <a:rPr lang="en-US" sz="1600" i="1" dirty="0"/>
              <a:t>total = sum(&amp;array[0], size); </a:t>
            </a:r>
            <a:r>
              <a:rPr lang="en-US" sz="1600" i="1" dirty="0" smtClean="0"/>
              <a:t> </a:t>
            </a:r>
            <a:r>
              <a:rPr lang="en-US" sz="1600" dirty="0" smtClean="0"/>
              <a:t>*/</a:t>
            </a:r>
            <a:endParaRPr lang="en-US" sz="1600" dirty="0"/>
          </a:p>
          <a:p>
            <a:pPr marL="0" indent="0">
              <a:buNone/>
            </a:pPr>
            <a:r>
              <a:rPr lang="en-US" sz="1600" dirty="0"/>
              <a:t>	. . . .</a:t>
            </a:r>
            <a:endParaRPr lang="en-US" sz="1600" dirty="0" smtClean="0"/>
          </a:p>
          <a:p>
            <a:r>
              <a:rPr lang="en-US" sz="2000" dirty="0" smtClean="0"/>
              <a:t>Any time a pointer is passed as a parameter, if the function will not write to variables pointed to by the pointer, the </a:t>
            </a:r>
            <a:r>
              <a:rPr lang="en-US" sz="2000" dirty="0" err="1" smtClean="0"/>
              <a:t>const</a:t>
            </a:r>
            <a:r>
              <a:rPr lang="en-US" sz="2000" dirty="0" smtClean="0"/>
              <a:t> keyword should be used. This is why the </a:t>
            </a:r>
            <a:r>
              <a:rPr lang="en-US" sz="2000" dirty="0"/>
              <a:t>first parameter of sum should be declared with the </a:t>
            </a:r>
            <a:r>
              <a:rPr lang="en-US" sz="2000" dirty="0" err="1"/>
              <a:t>const</a:t>
            </a:r>
            <a:r>
              <a:rPr lang="en-US" sz="2000" dirty="0"/>
              <a:t> </a:t>
            </a:r>
            <a:r>
              <a:rPr lang="en-US" sz="2000" dirty="0" smtClean="0"/>
              <a:t>keyword above. It will allow the function sum() to read values from the array, but not affect the values in any way.</a:t>
            </a:r>
          </a:p>
          <a:p>
            <a:pPr marL="0" indent="0">
              <a:buNone/>
            </a:pPr>
            <a:r>
              <a:rPr lang="en-US" sz="2000" i="1" dirty="0" smtClean="0"/>
              <a:t>    </a:t>
            </a:r>
            <a:endParaRPr lang="en-US" sz="2400" dirty="0" smtClean="0"/>
          </a:p>
          <a:p>
            <a:endParaRPr lang="en-US" sz="2400" dirty="0" smtClean="0"/>
          </a:p>
          <a:p>
            <a:endParaRPr lang="en-US" dirty="0"/>
          </a:p>
        </p:txBody>
      </p:sp>
      <p:sp>
        <p:nvSpPr>
          <p:cNvPr id="2" name="Title 1"/>
          <p:cNvSpPr>
            <a:spLocks noGrp="1"/>
          </p:cNvSpPr>
          <p:nvPr>
            <p:ph type="title"/>
          </p:nvPr>
        </p:nvSpPr>
        <p:spPr/>
        <p:txBody>
          <a:bodyPr/>
          <a:lstStyle/>
          <a:p>
            <a:r>
              <a:rPr lang="en-US" dirty="0" smtClean="0"/>
              <a:t>Passing arrays as parameters</a:t>
            </a:r>
            <a:endParaRPr lang="en-US" dirty="0"/>
          </a:p>
        </p:txBody>
      </p:sp>
    </p:spTree>
    <p:extLst>
      <p:ext uri="{BB962C8B-B14F-4D97-AF65-F5344CB8AC3E}">
        <p14:creationId xmlns:p14="http://schemas.microsoft.com/office/powerpoint/2010/main" val="1620930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As mentioned earlier, using pointers to pointers (aka </a:t>
            </a:r>
            <a:r>
              <a:rPr lang="en-US" b="1" dirty="0" smtClean="0"/>
              <a:t>double pointer</a:t>
            </a:r>
            <a:r>
              <a:rPr lang="en-US" dirty="0" smtClean="0"/>
              <a:t>) is often used in C programs.</a:t>
            </a:r>
          </a:p>
          <a:p>
            <a:r>
              <a:rPr lang="en-US" dirty="0" smtClean="0"/>
              <a:t>Lets look at an example…</a:t>
            </a:r>
          </a:p>
          <a:p>
            <a:pPr marL="109728" indent="0">
              <a:buNone/>
            </a:pPr>
            <a:endParaRPr lang="en-US" dirty="0" smtClean="0"/>
          </a:p>
          <a:p>
            <a:pPr marL="109728" indent="0">
              <a:buNone/>
            </a:pPr>
            <a:r>
              <a:rPr lang="en-US" dirty="0" smtClean="0"/>
              <a:t>char *</a:t>
            </a:r>
            <a:r>
              <a:rPr lang="en-US" dirty="0" err="1" smtClean="0"/>
              <a:t>cp</a:t>
            </a:r>
            <a:r>
              <a:rPr lang="en-US" dirty="0" smtClean="0"/>
              <a:t>= “this is a string”;  /*   NULL */</a:t>
            </a:r>
          </a:p>
          <a:p>
            <a:pPr marL="109728" indent="0">
              <a:buNone/>
            </a:pPr>
            <a:endParaRPr lang="en-US" dirty="0" smtClean="0"/>
          </a:p>
          <a:p>
            <a:pPr marL="109728" indent="0">
              <a:buNone/>
            </a:pPr>
            <a:endParaRPr lang="en-US" dirty="0"/>
          </a:p>
          <a:p>
            <a:pPr marL="109728" indent="0">
              <a:buNone/>
            </a:pPr>
            <a:r>
              <a:rPr lang="en-US" dirty="0"/>
              <a:t>c</a:t>
            </a:r>
            <a:r>
              <a:rPr lang="en-US" dirty="0" smtClean="0"/>
              <a:t>har *titles[7] = {“A Tale of Two Cities”,</a:t>
            </a:r>
          </a:p>
          <a:p>
            <a:pPr marL="109728" indent="0">
              <a:buNone/>
            </a:pPr>
            <a:r>
              <a:rPr lang="en-US" dirty="0"/>
              <a:t>	</a:t>
            </a:r>
            <a:r>
              <a:rPr lang="en-US" dirty="0" smtClean="0"/>
              <a:t>		“Wuthering Heights”,</a:t>
            </a:r>
          </a:p>
          <a:p>
            <a:pPr marL="109728" indent="0">
              <a:buNone/>
            </a:pPr>
            <a:r>
              <a:rPr lang="en-US" dirty="0"/>
              <a:t>	</a:t>
            </a:r>
            <a:r>
              <a:rPr lang="en-US" dirty="0" smtClean="0"/>
              <a:t>		“Don Quixote”,</a:t>
            </a:r>
          </a:p>
          <a:p>
            <a:pPr marL="109728" indent="0">
              <a:buNone/>
            </a:pPr>
            <a:r>
              <a:rPr lang="en-US" dirty="0"/>
              <a:t>	</a:t>
            </a:r>
            <a:r>
              <a:rPr lang="en-US" dirty="0" smtClean="0"/>
              <a:t>		“Odyssey”,</a:t>
            </a:r>
          </a:p>
          <a:p>
            <a:pPr marL="109728" indent="0">
              <a:buNone/>
            </a:pPr>
            <a:r>
              <a:rPr lang="en-US" dirty="0"/>
              <a:t>	</a:t>
            </a:r>
            <a:r>
              <a:rPr lang="en-US" dirty="0" smtClean="0"/>
              <a:t>		“Moby Dick”,</a:t>
            </a:r>
          </a:p>
          <a:p>
            <a:pPr marL="109728" indent="0">
              <a:buNone/>
            </a:pPr>
            <a:r>
              <a:rPr lang="en-US" dirty="0"/>
              <a:t>	</a:t>
            </a:r>
            <a:r>
              <a:rPr lang="en-US" dirty="0" smtClean="0"/>
              <a:t>		“Hamlet”,</a:t>
            </a:r>
          </a:p>
          <a:p>
            <a:pPr marL="109728" indent="0">
              <a:buNone/>
            </a:pPr>
            <a:r>
              <a:rPr lang="en-US" dirty="0"/>
              <a:t>	</a:t>
            </a:r>
            <a:r>
              <a:rPr lang="en-US" dirty="0" smtClean="0"/>
              <a:t>		“Gulliver’s Travels”};</a:t>
            </a:r>
            <a:endParaRPr lang="en-US" dirty="0"/>
          </a:p>
        </p:txBody>
      </p:sp>
      <p:sp>
        <p:nvSpPr>
          <p:cNvPr id="3" name="Title 2"/>
          <p:cNvSpPr>
            <a:spLocks noGrp="1"/>
          </p:cNvSpPr>
          <p:nvPr>
            <p:ph type="title"/>
          </p:nvPr>
        </p:nvSpPr>
        <p:spPr/>
        <p:txBody>
          <a:bodyPr/>
          <a:lstStyle/>
          <a:p>
            <a:r>
              <a:rPr lang="en-US" dirty="0" smtClean="0"/>
              <a:t>Multiple Levels of Indirection</a:t>
            </a:r>
            <a:endParaRPr lang="en-US" dirty="0"/>
          </a:p>
        </p:txBody>
      </p:sp>
    </p:spTree>
    <p:extLst>
      <p:ext uri="{BB962C8B-B14F-4D97-AF65-F5344CB8AC3E}">
        <p14:creationId xmlns:p14="http://schemas.microsoft.com/office/powerpoint/2010/main" val="1287360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48748397"/>
              </p:ext>
            </p:extLst>
          </p:nvPr>
        </p:nvGraphicFramePr>
        <p:xfrm>
          <a:off x="609590" y="1447800"/>
          <a:ext cx="8160350" cy="2966720"/>
        </p:xfrm>
        <a:graphic>
          <a:graphicData uri="http://schemas.openxmlformats.org/drawingml/2006/table">
            <a:tbl>
              <a:tblPr firstRow="1" bandRow="1">
                <a:tableStyleId>{5C22544A-7EE6-4342-B048-85BDC9FD1C3A}</a:tableStyleId>
              </a:tblPr>
              <a:tblGrid>
                <a:gridCol w="370925"/>
                <a:gridCol w="370925"/>
                <a:gridCol w="370925"/>
                <a:gridCol w="370925"/>
                <a:gridCol w="370925"/>
                <a:gridCol w="370925"/>
                <a:gridCol w="370925"/>
                <a:gridCol w="370925"/>
                <a:gridCol w="370925"/>
                <a:gridCol w="370925"/>
                <a:gridCol w="370925"/>
                <a:gridCol w="370925"/>
                <a:gridCol w="370925"/>
                <a:gridCol w="370925"/>
                <a:gridCol w="370925"/>
                <a:gridCol w="370925"/>
                <a:gridCol w="370925"/>
                <a:gridCol w="370925"/>
                <a:gridCol w="370925"/>
                <a:gridCol w="370925"/>
                <a:gridCol w="370925"/>
                <a:gridCol w="370925"/>
              </a:tblGrid>
              <a:tr h="370840">
                <a:tc>
                  <a:txBody>
                    <a:bodyPr/>
                    <a:lstStyle/>
                    <a:p>
                      <a:endParaRPr lang="en-US" sz="900" dirty="0"/>
                    </a:p>
                  </a:txBody>
                  <a:tcPr/>
                </a:tc>
                <a:tc>
                  <a:txBody>
                    <a:bodyPr/>
                    <a:lstStyle/>
                    <a:p>
                      <a:r>
                        <a:rPr lang="en-US" sz="900" dirty="0" smtClean="0"/>
                        <a:t>00</a:t>
                      </a:r>
                      <a:endParaRPr lang="en-US" sz="900" dirty="0"/>
                    </a:p>
                  </a:txBody>
                  <a:tcPr/>
                </a:tc>
                <a:tc>
                  <a:txBody>
                    <a:bodyPr/>
                    <a:lstStyle/>
                    <a:p>
                      <a:r>
                        <a:rPr lang="en-US" sz="900" dirty="0" smtClean="0"/>
                        <a:t>01</a:t>
                      </a:r>
                      <a:endParaRPr lang="en-US" sz="900" dirty="0"/>
                    </a:p>
                  </a:txBody>
                  <a:tcPr/>
                </a:tc>
                <a:tc>
                  <a:txBody>
                    <a:bodyPr/>
                    <a:lstStyle/>
                    <a:p>
                      <a:r>
                        <a:rPr lang="en-US" sz="900" dirty="0" smtClean="0"/>
                        <a:t>02</a:t>
                      </a:r>
                      <a:endParaRPr lang="en-US" sz="900" dirty="0"/>
                    </a:p>
                  </a:txBody>
                  <a:tcPr/>
                </a:tc>
                <a:tc>
                  <a:txBody>
                    <a:bodyPr/>
                    <a:lstStyle/>
                    <a:p>
                      <a:r>
                        <a:rPr lang="en-US" sz="900" dirty="0" smtClean="0"/>
                        <a:t>03</a:t>
                      </a:r>
                      <a:endParaRPr lang="en-US" sz="900" dirty="0"/>
                    </a:p>
                  </a:txBody>
                  <a:tcPr/>
                </a:tc>
                <a:tc>
                  <a:txBody>
                    <a:bodyPr/>
                    <a:lstStyle/>
                    <a:p>
                      <a:r>
                        <a:rPr lang="en-US" sz="900" dirty="0" smtClean="0"/>
                        <a:t>04</a:t>
                      </a:r>
                      <a:endParaRPr lang="en-US" sz="900" dirty="0"/>
                    </a:p>
                  </a:txBody>
                  <a:tcPr/>
                </a:tc>
                <a:tc>
                  <a:txBody>
                    <a:bodyPr/>
                    <a:lstStyle/>
                    <a:p>
                      <a:r>
                        <a:rPr lang="en-US" sz="900" dirty="0" smtClean="0"/>
                        <a:t>05</a:t>
                      </a:r>
                      <a:endParaRPr lang="en-US" sz="900" dirty="0"/>
                    </a:p>
                  </a:txBody>
                  <a:tcPr/>
                </a:tc>
                <a:tc>
                  <a:txBody>
                    <a:bodyPr/>
                    <a:lstStyle/>
                    <a:p>
                      <a:r>
                        <a:rPr lang="en-US" sz="900" dirty="0" smtClean="0"/>
                        <a:t>06</a:t>
                      </a:r>
                      <a:endParaRPr lang="en-US" sz="900" dirty="0"/>
                    </a:p>
                  </a:txBody>
                  <a:tcPr/>
                </a:tc>
                <a:tc>
                  <a:txBody>
                    <a:bodyPr/>
                    <a:lstStyle/>
                    <a:p>
                      <a:r>
                        <a:rPr lang="en-US" sz="900" dirty="0" smtClean="0"/>
                        <a:t>07</a:t>
                      </a:r>
                      <a:endParaRPr lang="en-US" sz="900" dirty="0"/>
                    </a:p>
                  </a:txBody>
                  <a:tcPr/>
                </a:tc>
                <a:tc>
                  <a:txBody>
                    <a:bodyPr/>
                    <a:lstStyle/>
                    <a:p>
                      <a:r>
                        <a:rPr lang="en-US" sz="900" dirty="0" smtClean="0"/>
                        <a:t>08</a:t>
                      </a:r>
                      <a:endParaRPr lang="en-US" sz="900" dirty="0"/>
                    </a:p>
                  </a:txBody>
                  <a:tcPr/>
                </a:tc>
                <a:tc>
                  <a:txBody>
                    <a:bodyPr/>
                    <a:lstStyle/>
                    <a:p>
                      <a:r>
                        <a:rPr lang="en-US" sz="900" dirty="0" smtClean="0"/>
                        <a:t>09</a:t>
                      </a:r>
                      <a:endParaRPr lang="en-US" sz="900" dirty="0"/>
                    </a:p>
                  </a:txBody>
                  <a:tcPr/>
                </a:tc>
                <a:tc>
                  <a:txBody>
                    <a:bodyPr/>
                    <a:lstStyle/>
                    <a:p>
                      <a:r>
                        <a:rPr lang="en-US" sz="900" dirty="0" smtClean="0"/>
                        <a:t>0A</a:t>
                      </a:r>
                      <a:endParaRPr lang="en-US" sz="900" dirty="0"/>
                    </a:p>
                  </a:txBody>
                  <a:tcPr/>
                </a:tc>
                <a:tc>
                  <a:txBody>
                    <a:bodyPr/>
                    <a:lstStyle/>
                    <a:p>
                      <a:r>
                        <a:rPr lang="en-US" sz="900" dirty="0" smtClean="0"/>
                        <a:t>0B</a:t>
                      </a:r>
                      <a:endParaRPr lang="en-US" sz="900" dirty="0"/>
                    </a:p>
                  </a:txBody>
                  <a:tcPr/>
                </a:tc>
                <a:tc>
                  <a:txBody>
                    <a:bodyPr/>
                    <a:lstStyle/>
                    <a:p>
                      <a:r>
                        <a:rPr lang="en-US" sz="900" dirty="0" smtClean="0"/>
                        <a:t>0C</a:t>
                      </a:r>
                      <a:endParaRPr lang="en-US" sz="900" dirty="0"/>
                    </a:p>
                  </a:txBody>
                  <a:tcPr/>
                </a:tc>
                <a:tc>
                  <a:txBody>
                    <a:bodyPr/>
                    <a:lstStyle/>
                    <a:p>
                      <a:r>
                        <a:rPr lang="en-US" sz="900" dirty="0" smtClean="0"/>
                        <a:t>0D</a:t>
                      </a:r>
                      <a:endParaRPr lang="en-US" sz="900" dirty="0"/>
                    </a:p>
                  </a:txBody>
                  <a:tcPr/>
                </a:tc>
                <a:tc>
                  <a:txBody>
                    <a:bodyPr/>
                    <a:lstStyle/>
                    <a:p>
                      <a:r>
                        <a:rPr lang="en-US" sz="900" dirty="0" smtClean="0"/>
                        <a:t>0E</a:t>
                      </a:r>
                      <a:endParaRPr lang="en-US" sz="900" dirty="0"/>
                    </a:p>
                  </a:txBody>
                  <a:tcPr/>
                </a:tc>
                <a:tc>
                  <a:txBody>
                    <a:bodyPr/>
                    <a:lstStyle/>
                    <a:p>
                      <a:r>
                        <a:rPr lang="en-US" sz="900" dirty="0" smtClean="0"/>
                        <a:t>0F</a:t>
                      </a:r>
                      <a:endParaRPr lang="en-US" sz="900" dirty="0"/>
                    </a:p>
                  </a:txBody>
                  <a:tcPr/>
                </a:tc>
                <a:tc>
                  <a:txBody>
                    <a:bodyPr/>
                    <a:lstStyle/>
                    <a:p>
                      <a:r>
                        <a:rPr lang="en-US" sz="900" dirty="0" smtClean="0"/>
                        <a:t>10</a:t>
                      </a:r>
                      <a:endParaRPr lang="en-US" sz="900" dirty="0"/>
                    </a:p>
                  </a:txBody>
                  <a:tcPr/>
                </a:tc>
                <a:tc>
                  <a:txBody>
                    <a:bodyPr/>
                    <a:lstStyle/>
                    <a:p>
                      <a:r>
                        <a:rPr lang="en-US" sz="900" dirty="0" smtClean="0"/>
                        <a:t>11</a:t>
                      </a:r>
                      <a:endParaRPr lang="en-US" sz="900" dirty="0"/>
                    </a:p>
                  </a:txBody>
                  <a:tcPr/>
                </a:tc>
                <a:tc>
                  <a:txBody>
                    <a:bodyPr/>
                    <a:lstStyle/>
                    <a:p>
                      <a:r>
                        <a:rPr lang="en-US" sz="900" dirty="0" smtClean="0"/>
                        <a:t>12</a:t>
                      </a:r>
                      <a:endParaRPr lang="en-US" sz="900" dirty="0"/>
                    </a:p>
                  </a:txBody>
                  <a:tcPr/>
                </a:tc>
                <a:tc>
                  <a:txBody>
                    <a:bodyPr/>
                    <a:lstStyle/>
                    <a:p>
                      <a:r>
                        <a:rPr lang="en-US" sz="900" dirty="0" smtClean="0"/>
                        <a:t>13</a:t>
                      </a:r>
                      <a:endParaRPr lang="en-US" sz="900" dirty="0"/>
                    </a:p>
                  </a:txBody>
                  <a:tcPr/>
                </a:tc>
                <a:tc>
                  <a:txBody>
                    <a:bodyPr/>
                    <a:lstStyle/>
                    <a:p>
                      <a:r>
                        <a:rPr lang="en-US" sz="900" dirty="0" smtClean="0"/>
                        <a:t>14</a:t>
                      </a:r>
                      <a:endParaRPr lang="en-US" sz="900" dirty="0"/>
                    </a:p>
                  </a:txBody>
                  <a:tcPr/>
                </a:tc>
              </a:tr>
              <a:tr h="370840">
                <a:tc>
                  <a:txBody>
                    <a:bodyPr/>
                    <a:lstStyle/>
                    <a:p>
                      <a:r>
                        <a:rPr lang="en-US" sz="1050" dirty="0" smtClean="0"/>
                        <a:t>02</a:t>
                      </a:r>
                      <a:endParaRPr lang="en-US" sz="1050" dirty="0"/>
                    </a:p>
                  </a:txBody>
                  <a:tcPr/>
                </a:tc>
                <a:tc>
                  <a:txBody>
                    <a:bodyPr/>
                    <a:lstStyle/>
                    <a:p>
                      <a:r>
                        <a:rPr lang="en-US" sz="1050" dirty="0" smtClean="0"/>
                        <a:t>A</a:t>
                      </a:r>
                      <a:endParaRPr lang="en-US" sz="1050" dirty="0"/>
                    </a:p>
                  </a:txBody>
                  <a:tcPr/>
                </a:tc>
                <a:tc>
                  <a:txBody>
                    <a:bodyPr/>
                    <a:lstStyle/>
                    <a:p>
                      <a:endParaRPr lang="en-US" sz="1050" dirty="0"/>
                    </a:p>
                  </a:txBody>
                  <a:tcPr/>
                </a:tc>
                <a:tc>
                  <a:txBody>
                    <a:bodyPr/>
                    <a:lstStyle/>
                    <a:p>
                      <a:r>
                        <a:rPr lang="en-US" sz="1050" dirty="0" smtClean="0"/>
                        <a:t>T</a:t>
                      </a:r>
                      <a:endParaRPr lang="en-US" sz="1050" dirty="0"/>
                    </a:p>
                  </a:txBody>
                  <a:tcPr/>
                </a:tc>
                <a:tc>
                  <a:txBody>
                    <a:bodyPr/>
                    <a:lstStyle/>
                    <a:p>
                      <a:r>
                        <a:rPr lang="en-US" sz="1050" dirty="0" smtClean="0"/>
                        <a:t>a</a:t>
                      </a:r>
                      <a:endParaRPr lang="en-US" sz="1050" dirty="0"/>
                    </a:p>
                  </a:txBody>
                  <a:tcPr/>
                </a:tc>
                <a:tc>
                  <a:txBody>
                    <a:bodyPr/>
                    <a:lstStyle/>
                    <a:p>
                      <a:r>
                        <a:rPr lang="en-US" sz="1050" dirty="0" smtClean="0"/>
                        <a:t>l</a:t>
                      </a:r>
                      <a:endParaRPr lang="en-US" sz="1050" dirty="0"/>
                    </a:p>
                  </a:txBody>
                  <a:tcPr/>
                </a:tc>
                <a:tc>
                  <a:txBody>
                    <a:bodyPr/>
                    <a:lstStyle/>
                    <a:p>
                      <a:r>
                        <a:rPr lang="en-US" sz="1050" dirty="0" smtClean="0"/>
                        <a:t>e</a:t>
                      </a:r>
                      <a:endParaRPr lang="en-US" sz="1050" dirty="0"/>
                    </a:p>
                  </a:txBody>
                  <a:tcPr/>
                </a:tc>
                <a:tc>
                  <a:txBody>
                    <a:bodyPr/>
                    <a:lstStyle/>
                    <a:p>
                      <a:endParaRPr lang="en-US" sz="1050" dirty="0"/>
                    </a:p>
                  </a:txBody>
                  <a:tcPr/>
                </a:tc>
                <a:tc>
                  <a:txBody>
                    <a:bodyPr/>
                    <a:lstStyle/>
                    <a:p>
                      <a:r>
                        <a:rPr lang="en-US" sz="1050" dirty="0" smtClean="0"/>
                        <a:t>o</a:t>
                      </a:r>
                      <a:endParaRPr lang="en-US" sz="1050" dirty="0"/>
                    </a:p>
                  </a:txBody>
                  <a:tcPr/>
                </a:tc>
                <a:tc>
                  <a:txBody>
                    <a:bodyPr/>
                    <a:lstStyle/>
                    <a:p>
                      <a:r>
                        <a:rPr lang="en-US" sz="1050" dirty="0" smtClean="0"/>
                        <a:t>f</a:t>
                      </a:r>
                      <a:endParaRPr lang="en-US" sz="1050" dirty="0"/>
                    </a:p>
                  </a:txBody>
                  <a:tcPr/>
                </a:tc>
                <a:tc>
                  <a:txBody>
                    <a:bodyPr/>
                    <a:lstStyle/>
                    <a:p>
                      <a:endParaRPr lang="en-US" sz="1050" dirty="0"/>
                    </a:p>
                  </a:txBody>
                  <a:tcPr/>
                </a:tc>
                <a:tc>
                  <a:txBody>
                    <a:bodyPr/>
                    <a:lstStyle/>
                    <a:p>
                      <a:r>
                        <a:rPr lang="en-US" sz="1050" dirty="0" smtClean="0"/>
                        <a:t>T</a:t>
                      </a:r>
                      <a:endParaRPr lang="en-US" sz="1050" dirty="0"/>
                    </a:p>
                  </a:txBody>
                  <a:tcPr/>
                </a:tc>
                <a:tc>
                  <a:txBody>
                    <a:bodyPr/>
                    <a:lstStyle/>
                    <a:p>
                      <a:r>
                        <a:rPr lang="en-US" sz="1050" dirty="0" smtClean="0"/>
                        <a:t>w</a:t>
                      </a:r>
                      <a:endParaRPr lang="en-US" sz="1050" dirty="0"/>
                    </a:p>
                  </a:txBody>
                  <a:tcPr/>
                </a:tc>
                <a:tc>
                  <a:txBody>
                    <a:bodyPr/>
                    <a:lstStyle/>
                    <a:p>
                      <a:r>
                        <a:rPr lang="en-US" sz="1050" dirty="0" smtClean="0"/>
                        <a:t>o</a:t>
                      </a:r>
                      <a:endParaRPr lang="en-US" sz="1050" dirty="0"/>
                    </a:p>
                  </a:txBody>
                  <a:tcPr/>
                </a:tc>
                <a:tc>
                  <a:txBody>
                    <a:bodyPr/>
                    <a:lstStyle/>
                    <a:p>
                      <a:endParaRPr lang="en-US" sz="1050" dirty="0"/>
                    </a:p>
                  </a:txBody>
                  <a:tcPr/>
                </a:tc>
                <a:tc>
                  <a:txBody>
                    <a:bodyPr/>
                    <a:lstStyle/>
                    <a:p>
                      <a:r>
                        <a:rPr lang="en-US" sz="1050" dirty="0" smtClean="0"/>
                        <a:t>C</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t</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e</a:t>
                      </a:r>
                      <a:endParaRPr lang="en-US" sz="1050" dirty="0"/>
                    </a:p>
                  </a:txBody>
                  <a:tcPr/>
                </a:tc>
                <a:tc>
                  <a:txBody>
                    <a:bodyPr/>
                    <a:lstStyle/>
                    <a:p>
                      <a:r>
                        <a:rPr lang="en-US" sz="1050" dirty="0" smtClean="0"/>
                        <a:t>s</a:t>
                      </a:r>
                      <a:endParaRPr lang="en-US" sz="1050" dirty="0"/>
                    </a:p>
                  </a:txBody>
                  <a:tcPr/>
                </a:tc>
                <a:tc>
                  <a:txBody>
                    <a:bodyPr/>
                    <a:lstStyle/>
                    <a:p>
                      <a:r>
                        <a:rPr lang="en-US" sz="1050" dirty="0" smtClean="0"/>
                        <a:t>\0</a:t>
                      </a:r>
                      <a:endParaRPr lang="en-US" sz="1050" dirty="0"/>
                    </a:p>
                  </a:txBody>
                  <a:tcPr/>
                </a:tc>
              </a:tr>
              <a:tr h="370840">
                <a:tc>
                  <a:txBody>
                    <a:bodyPr/>
                    <a:lstStyle/>
                    <a:p>
                      <a:r>
                        <a:rPr lang="en-US" sz="1050" dirty="0" smtClean="0"/>
                        <a:t>03</a:t>
                      </a:r>
                      <a:endParaRPr lang="en-US" sz="1050" dirty="0"/>
                    </a:p>
                  </a:txBody>
                  <a:tcPr/>
                </a:tc>
                <a:tc>
                  <a:txBody>
                    <a:bodyPr/>
                    <a:lstStyle/>
                    <a:p>
                      <a:r>
                        <a:rPr lang="en-US" sz="1050" dirty="0" smtClean="0"/>
                        <a:t>W</a:t>
                      </a:r>
                      <a:endParaRPr lang="en-US" sz="1050" dirty="0"/>
                    </a:p>
                  </a:txBody>
                  <a:tcPr/>
                </a:tc>
                <a:tc>
                  <a:txBody>
                    <a:bodyPr/>
                    <a:lstStyle/>
                    <a:p>
                      <a:r>
                        <a:rPr lang="en-US" sz="1050" dirty="0" smtClean="0"/>
                        <a:t>u</a:t>
                      </a:r>
                      <a:endParaRPr lang="en-US" sz="1050" dirty="0"/>
                    </a:p>
                  </a:txBody>
                  <a:tcPr/>
                </a:tc>
                <a:tc>
                  <a:txBody>
                    <a:bodyPr/>
                    <a:lstStyle/>
                    <a:p>
                      <a:r>
                        <a:rPr lang="en-US" sz="1050" dirty="0" smtClean="0"/>
                        <a:t>t</a:t>
                      </a:r>
                      <a:endParaRPr lang="en-US" sz="1050" dirty="0"/>
                    </a:p>
                  </a:txBody>
                  <a:tcPr/>
                </a:tc>
                <a:tc>
                  <a:txBody>
                    <a:bodyPr/>
                    <a:lstStyle/>
                    <a:p>
                      <a:r>
                        <a:rPr lang="en-US" sz="1050" dirty="0" smtClean="0"/>
                        <a:t>h</a:t>
                      </a:r>
                      <a:endParaRPr lang="en-US" sz="1050" dirty="0"/>
                    </a:p>
                  </a:txBody>
                  <a:tcPr/>
                </a:tc>
                <a:tc>
                  <a:txBody>
                    <a:bodyPr/>
                    <a:lstStyle/>
                    <a:p>
                      <a:r>
                        <a:rPr lang="en-US" sz="1050" dirty="0" smtClean="0"/>
                        <a:t>e</a:t>
                      </a:r>
                      <a:endParaRPr lang="en-US" sz="1050" dirty="0"/>
                    </a:p>
                  </a:txBody>
                  <a:tcPr/>
                </a:tc>
                <a:tc>
                  <a:txBody>
                    <a:bodyPr/>
                    <a:lstStyle/>
                    <a:p>
                      <a:r>
                        <a:rPr lang="en-US" sz="1050" dirty="0" smtClean="0"/>
                        <a:t>r</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n</a:t>
                      </a:r>
                      <a:endParaRPr lang="en-US" sz="1050" dirty="0"/>
                    </a:p>
                  </a:txBody>
                  <a:tcPr/>
                </a:tc>
                <a:tc>
                  <a:txBody>
                    <a:bodyPr/>
                    <a:lstStyle/>
                    <a:p>
                      <a:r>
                        <a:rPr lang="en-US" sz="1050" dirty="0" smtClean="0"/>
                        <a:t>g</a:t>
                      </a:r>
                      <a:endParaRPr lang="en-US" sz="1050" dirty="0"/>
                    </a:p>
                  </a:txBody>
                  <a:tcPr/>
                </a:tc>
                <a:tc>
                  <a:txBody>
                    <a:bodyPr/>
                    <a:lstStyle/>
                    <a:p>
                      <a:endParaRPr lang="en-US" sz="1050"/>
                    </a:p>
                  </a:txBody>
                  <a:tcPr/>
                </a:tc>
                <a:tc>
                  <a:txBody>
                    <a:bodyPr/>
                    <a:lstStyle/>
                    <a:p>
                      <a:r>
                        <a:rPr lang="en-US" sz="1050" dirty="0" smtClean="0"/>
                        <a:t>H</a:t>
                      </a:r>
                      <a:endParaRPr lang="en-US" sz="1050" dirty="0"/>
                    </a:p>
                  </a:txBody>
                  <a:tcPr/>
                </a:tc>
                <a:tc>
                  <a:txBody>
                    <a:bodyPr/>
                    <a:lstStyle/>
                    <a:p>
                      <a:r>
                        <a:rPr lang="en-US" sz="1050" dirty="0" smtClean="0"/>
                        <a:t>e</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g</a:t>
                      </a:r>
                      <a:endParaRPr lang="en-US" sz="1050" dirty="0"/>
                    </a:p>
                  </a:txBody>
                  <a:tcPr/>
                </a:tc>
                <a:tc>
                  <a:txBody>
                    <a:bodyPr/>
                    <a:lstStyle/>
                    <a:p>
                      <a:r>
                        <a:rPr lang="en-US" sz="1050" dirty="0" smtClean="0"/>
                        <a:t>h</a:t>
                      </a:r>
                      <a:endParaRPr lang="en-US" sz="1050" dirty="0"/>
                    </a:p>
                  </a:txBody>
                  <a:tcPr/>
                </a:tc>
                <a:tc>
                  <a:txBody>
                    <a:bodyPr/>
                    <a:lstStyle/>
                    <a:p>
                      <a:r>
                        <a:rPr lang="en-US" sz="1050" dirty="0" smtClean="0"/>
                        <a:t>t</a:t>
                      </a:r>
                      <a:endParaRPr lang="en-US" sz="1050" dirty="0"/>
                    </a:p>
                  </a:txBody>
                  <a:tcPr/>
                </a:tc>
                <a:tc>
                  <a:txBody>
                    <a:bodyPr/>
                    <a:lstStyle/>
                    <a:p>
                      <a:r>
                        <a:rPr lang="en-US" sz="1050" dirty="0" smtClean="0"/>
                        <a:t>s</a:t>
                      </a:r>
                      <a:endParaRPr lang="en-US" sz="1050" dirty="0"/>
                    </a:p>
                  </a:txBody>
                  <a:tcPr/>
                </a:tc>
                <a:tc>
                  <a:txBody>
                    <a:bodyPr/>
                    <a:lstStyle/>
                    <a:p>
                      <a:r>
                        <a:rPr lang="en-US" sz="1050" dirty="0" smtClean="0"/>
                        <a:t>\0</a:t>
                      </a:r>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r>
              <a:tr h="370840">
                <a:tc>
                  <a:txBody>
                    <a:bodyPr/>
                    <a:lstStyle/>
                    <a:p>
                      <a:r>
                        <a:rPr lang="en-US" sz="1050" dirty="0" smtClean="0"/>
                        <a:t>04</a:t>
                      </a:r>
                      <a:endParaRPr lang="en-US" sz="1050" dirty="0"/>
                    </a:p>
                  </a:txBody>
                  <a:tcPr/>
                </a:tc>
                <a:tc>
                  <a:txBody>
                    <a:bodyPr/>
                    <a:lstStyle/>
                    <a:p>
                      <a:r>
                        <a:rPr lang="en-US" sz="1050" dirty="0" smtClean="0"/>
                        <a:t>D</a:t>
                      </a:r>
                      <a:endParaRPr lang="en-US" sz="1050" dirty="0"/>
                    </a:p>
                  </a:txBody>
                  <a:tcPr/>
                </a:tc>
                <a:tc>
                  <a:txBody>
                    <a:bodyPr/>
                    <a:lstStyle/>
                    <a:p>
                      <a:r>
                        <a:rPr lang="en-US" sz="1050" dirty="0" smtClean="0"/>
                        <a:t>o</a:t>
                      </a:r>
                      <a:endParaRPr lang="en-US" sz="1050" dirty="0"/>
                    </a:p>
                  </a:txBody>
                  <a:tcPr/>
                </a:tc>
                <a:tc>
                  <a:txBody>
                    <a:bodyPr/>
                    <a:lstStyle/>
                    <a:p>
                      <a:r>
                        <a:rPr lang="en-US" sz="1050" dirty="0" smtClean="0"/>
                        <a:t>n</a:t>
                      </a:r>
                      <a:endParaRPr lang="en-US" sz="1050" dirty="0"/>
                    </a:p>
                  </a:txBody>
                  <a:tcPr/>
                </a:tc>
                <a:tc>
                  <a:txBody>
                    <a:bodyPr/>
                    <a:lstStyle/>
                    <a:p>
                      <a:endParaRPr lang="en-US" sz="1050" dirty="0"/>
                    </a:p>
                  </a:txBody>
                  <a:tcPr/>
                </a:tc>
                <a:tc>
                  <a:txBody>
                    <a:bodyPr/>
                    <a:lstStyle/>
                    <a:p>
                      <a:r>
                        <a:rPr lang="en-US" sz="1050" dirty="0" smtClean="0"/>
                        <a:t>Q</a:t>
                      </a:r>
                      <a:endParaRPr lang="en-US" sz="1050" dirty="0"/>
                    </a:p>
                  </a:txBody>
                  <a:tcPr/>
                </a:tc>
                <a:tc>
                  <a:txBody>
                    <a:bodyPr/>
                    <a:lstStyle/>
                    <a:p>
                      <a:r>
                        <a:rPr lang="en-US" sz="1050" dirty="0" smtClean="0"/>
                        <a:t>u</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x</a:t>
                      </a:r>
                      <a:endParaRPr lang="en-US" sz="1050" dirty="0"/>
                    </a:p>
                  </a:txBody>
                  <a:tcPr/>
                </a:tc>
                <a:tc>
                  <a:txBody>
                    <a:bodyPr/>
                    <a:lstStyle/>
                    <a:p>
                      <a:r>
                        <a:rPr lang="en-US" sz="1050" dirty="0" smtClean="0"/>
                        <a:t>o</a:t>
                      </a:r>
                      <a:endParaRPr lang="en-US" sz="1050" dirty="0"/>
                    </a:p>
                  </a:txBody>
                  <a:tcPr/>
                </a:tc>
                <a:tc>
                  <a:txBody>
                    <a:bodyPr/>
                    <a:lstStyle/>
                    <a:p>
                      <a:r>
                        <a:rPr lang="en-US" sz="1050" dirty="0" smtClean="0"/>
                        <a:t>t</a:t>
                      </a:r>
                      <a:endParaRPr lang="en-US" sz="1050" dirty="0"/>
                    </a:p>
                  </a:txBody>
                  <a:tcPr/>
                </a:tc>
                <a:tc>
                  <a:txBody>
                    <a:bodyPr/>
                    <a:lstStyle/>
                    <a:p>
                      <a:r>
                        <a:rPr lang="en-US" sz="1050" dirty="0" smtClean="0"/>
                        <a:t>e</a:t>
                      </a:r>
                      <a:endParaRPr lang="en-US" sz="1050" dirty="0"/>
                    </a:p>
                  </a:txBody>
                  <a:tcPr/>
                </a:tc>
                <a:tc>
                  <a:txBody>
                    <a:bodyPr/>
                    <a:lstStyle/>
                    <a:p>
                      <a:r>
                        <a:rPr lang="en-US" sz="1050" dirty="0" smtClean="0"/>
                        <a:t>\0</a:t>
                      </a:r>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r>
              <a:tr h="370840">
                <a:tc>
                  <a:txBody>
                    <a:bodyPr/>
                    <a:lstStyle/>
                    <a:p>
                      <a:r>
                        <a:rPr lang="en-US" sz="1050" dirty="0" smtClean="0"/>
                        <a:t>05</a:t>
                      </a:r>
                      <a:endParaRPr lang="en-US" sz="1050" dirty="0"/>
                    </a:p>
                  </a:txBody>
                  <a:tcPr/>
                </a:tc>
                <a:tc>
                  <a:txBody>
                    <a:bodyPr/>
                    <a:lstStyle/>
                    <a:p>
                      <a:r>
                        <a:rPr lang="en-US" sz="1050" dirty="0" smtClean="0"/>
                        <a:t>O</a:t>
                      </a:r>
                      <a:endParaRPr lang="en-US" sz="1050" dirty="0"/>
                    </a:p>
                  </a:txBody>
                  <a:tcPr/>
                </a:tc>
                <a:tc>
                  <a:txBody>
                    <a:bodyPr/>
                    <a:lstStyle/>
                    <a:p>
                      <a:r>
                        <a:rPr lang="en-US" sz="1050" dirty="0" smtClean="0"/>
                        <a:t>d</a:t>
                      </a:r>
                      <a:endParaRPr lang="en-US" sz="1050" dirty="0"/>
                    </a:p>
                  </a:txBody>
                  <a:tcPr/>
                </a:tc>
                <a:tc>
                  <a:txBody>
                    <a:bodyPr/>
                    <a:lstStyle/>
                    <a:p>
                      <a:r>
                        <a:rPr lang="en-US" sz="1050" dirty="0" smtClean="0"/>
                        <a:t>y</a:t>
                      </a:r>
                      <a:endParaRPr lang="en-US" sz="1050" dirty="0"/>
                    </a:p>
                  </a:txBody>
                  <a:tcPr/>
                </a:tc>
                <a:tc>
                  <a:txBody>
                    <a:bodyPr/>
                    <a:lstStyle/>
                    <a:p>
                      <a:r>
                        <a:rPr lang="en-US" sz="1050" dirty="0" smtClean="0"/>
                        <a:t>s</a:t>
                      </a:r>
                      <a:endParaRPr lang="en-US" sz="1050" dirty="0"/>
                    </a:p>
                  </a:txBody>
                  <a:tcPr/>
                </a:tc>
                <a:tc>
                  <a:txBody>
                    <a:bodyPr/>
                    <a:lstStyle/>
                    <a:p>
                      <a:r>
                        <a:rPr lang="en-US" sz="1050" dirty="0" smtClean="0"/>
                        <a:t>s</a:t>
                      </a:r>
                      <a:endParaRPr lang="en-US" sz="1050" dirty="0"/>
                    </a:p>
                  </a:txBody>
                  <a:tcPr/>
                </a:tc>
                <a:tc>
                  <a:txBody>
                    <a:bodyPr/>
                    <a:lstStyle/>
                    <a:p>
                      <a:r>
                        <a:rPr lang="en-US" sz="1050" dirty="0" smtClean="0"/>
                        <a:t>e</a:t>
                      </a:r>
                      <a:endParaRPr lang="en-US" sz="1050" dirty="0"/>
                    </a:p>
                  </a:txBody>
                  <a:tcPr/>
                </a:tc>
                <a:tc>
                  <a:txBody>
                    <a:bodyPr/>
                    <a:lstStyle/>
                    <a:p>
                      <a:r>
                        <a:rPr lang="en-US" sz="1050" dirty="0" smtClean="0"/>
                        <a:t>y</a:t>
                      </a:r>
                      <a:endParaRPr lang="en-US" sz="1050" dirty="0"/>
                    </a:p>
                  </a:txBody>
                  <a:tcPr/>
                </a:tc>
                <a:tc>
                  <a:txBody>
                    <a:bodyPr/>
                    <a:lstStyle/>
                    <a:p>
                      <a:r>
                        <a:rPr lang="en-US" sz="1050" dirty="0" smtClean="0"/>
                        <a:t>\0</a:t>
                      </a:r>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r>
              <a:tr h="370840">
                <a:tc>
                  <a:txBody>
                    <a:bodyPr/>
                    <a:lstStyle/>
                    <a:p>
                      <a:r>
                        <a:rPr lang="en-US" sz="1050" dirty="0" smtClean="0"/>
                        <a:t>06</a:t>
                      </a:r>
                      <a:endParaRPr lang="en-US" sz="1050" dirty="0"/>
                    </a:p>
                  </a:txBody>
                  <a:tcPr/>
                </a:tc>
                <a:tc>
                  <a:txBody>
                    <a:bodyPr/>
                    <a:lstStyle/>
                    <a:p>
                      <a:r>
                        <a:rPr lang="en-US" sz="1050" dirty="0" smtClean="0"/>
                        <a:t>M</a:t>
                      </a:r>
                      <a:endParaRPr lang="en-US" sz="1050" dirty="0"/>
                    </a:p>
                  </a:txBody>
                  <a:tcPr/>
                </a:tc>
                <a:tc>
                  <a:txBody>
                    <a:bodyPr/>
                    <a:lstStyle/>
                    <a:p>
                      <a:r>
                        <a:rPr lang="en-US" sz="1050" dirty="0" smtClean="0"/>
                        <a:t>o</a:t>
                      </a:r>
                      <a:endParaRPr lang="en-US" sz="1050" dirty="0"/>
                    </a:p>
                  </a:txBody>
                  <a:tcPr/>
                </a:tc>
                <a:tc>
                  <a:txBody>
                    <a:bodyPr/>
                    <a:lstStyle/>
                    <a:p>
                      <a:r>
                        <a:rPr lang="en-US" sz="1050" dirty="0" smtClean="0"/>
                        <a:t>b</a:t>
                      </a:r>
                      <a:endParaRPr lang="en-US" sz="1050" dirty="0"/>
                    </a:p>
                  </a:txBody>
                  <a:tcPr/>
                </a:tc>
                <a:tc>
                  <a:txBody>
                    <a:bodyPr/>
                    <a:lstStyle/>
                    <a:p>
                      <a:r>
                        <a:rPr lang="en-US" sz="1050" dirty="0" smtClean="0"/>
                        <a:t>y</a:t>
                      </a:r>
                      <a:endParaRPr lang="en-US" sz="1050" dirty="0"/>
                    </a:p>
                  </a:txBody>
                  <a:tcPr/>
                </a:tc>
                <a:tc>
                  <a:txBody>
                    <a:bodyPr/>
                    <a:lstStyle/>
                    <a:p>
                      <a:endParaRPr lang="en-US" sz="1050"/>
                    </a:p>
                  </a:txBody>
                  <a:tcPr/>
                </a:tc>
                <a:tc>
                  <a:txBody>
                    <a:bodyPr/>
                    <a:lstStyle/>
                    <a:p>
                      <a:r>
                        <a:rPr lang="en-US" sz="1050" dirty="0" smtClean="0"/>
                        <a:t>D</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c</a:t>
                      </a:r>
                      <a:endParaRPr lang="en-US" sz="1050" dirty="0"/>
                    </a:p>
                  </a:txBody>
                  <a:tcPr/>
                </a:tc>
                <a:tc>
                  <a:txBody>
                    <a:bodyPr/>
                    <a:lstStyle/>
                    <a:p>
                      <a:r>
                        <a:rPr lang="en-US" sz="1050" dirty="0" smtClean="0"/>
                        <a:t>k</a:t>
                      </a:r>
                      <a:endParaRPr lang="en-US" sz="1050" dirty="0"/>
                    </a:p>
                  </a:txBody>
                  <a:tcPr/>
                </a:tc>
                <a:tc>
                  <a:txBody>
                    <a:bodyPr/>
                    <a:lstStyle/>
                    <a:p>
                      <a:r>
                        <a:rPr lang="en-US" sz="1050" dirty="0" smtClean="0"/>
                        <a:t>\0</a:t>
                      </a:r>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r>
              <a:tr h="370840">
                <a:tc>
                  <a:txBody>
                    <a:bodyPr/>
                    <a:lstStyle/>
                    <a:p>
                      <a:r>
                        <a:rPr lang="en-US" sz="1050" dirty="0" smtClean="0"/>
                        <a:t>07</a:t>
                      </a:r>
                      <a:endParaRPr lang="en-US" sz="1050" dirty="0"/>
                    </a:p>
                  </a:txBody>
                  <a:tcPr/>
                </a:tc>
                <a:tc>
                  <a:txBody>
                    <a:bodyPr/>
                    <a:lstStyle/>
                    <a:p>
                      <a:r>
                        <a:rPr lang="en-US" sz="1050" dirty="0" smtClean="0"/>
                        <a:t>H</a:t>
                      </a:r>
                      <a:endParaRPr lang="en-US" sz="1050" dirty="0"/>
                    </a:p>
                  </a:txBody>
                  <a:tcPr/>
                </a:tc>
                <a:tc>
                  <a:txBody>
                    <a:bodyPr/>
                    <a:lstStyle/>
                    <a:p>
                      <a:r>
                        <a:rPr lang="en-US" sz="1050" dirty="0" smtClean="0"/>
                        <a:t>a</a:t>
                      </a:r>
                      <a:endParaRPr lang="en-US" sz="1050" dirty="0"/>
                    </a:p>
                  </a:txBody>
                  <a:tcPr/>
                </a:tc>
                <a:tc>
                  <a:txBody>
                    <a:bodyPr/>
                    <a:lstStyle/>
                    <a:p>
                      <a:r>
                        <a:rPr lang="en-US" sz="1050" dirty="0" smtClean="0"/>
                        <a:t>m</a:t>
                      </a:r>
                      <a:endParaRPr lang="en-US" sz="1050" dirty="0"/>
                    </a:p>
                  </a:txBody>
                  <a:tcPr/>
                </a:tc>
                <a:tc>
                  <a:txBody>
                    <a:bodyPr/>
                    <a:lstStyle/>
                    <a:p>
                      <a:r>
                        <a:rPr lang="en-US" sz="1050" dirty="0" smtClean="0"/>
                        <a:t>l</a:t>
                      </a:r>
                      <a:endParaRPr lang="en-US" sz="1050" dirty="0"/>
                    </a:p>
                  </a:txBody>
                  <a:tcPr/>
                </a:tc>
                <a:tc>
                  <a:txBody>
                    <a:bodyPr/>
                    <a:lstStyle/>
                    <a:p>
                      <a:r>
                        <a:rPr lang="en-US" sz="1050" dirty="0" smtClean="0"/>
                        <a:t>e</a:t>
                      </a:r>
                      <a:endParaRPr lang="en-US" sz="1050" dirty="0"/>
                    </a:p>
                  </a:txBody>
                  <a:tcPr/>
                </a:tc>
                <a:tc>
                  <a:txBody>
                    <a:bodyPr/>
                    <a:lstStyle/>
                    <a:p>
                      <a:r>
                        <a:rPr lang="en-US" sz="1050" dirty="0" smtClean="0"/>
                        <a:t>t</a:t>
                      </a:r>
                      <a:endParaRPr lang="en-US" sz="1050" dirty="0"/>
                    </a:p>
                  </a:txBody>
                  <a:tcPr/>
                </a:tc>
                <a:tc>
                  <a:txBody>
                    <a:bodyPr/>
                    <a:lstStyle/>
                    <a:p>
                      <a:r>
                        <a:rPr lang="en-US" sz="1050" dirty="0" smtClean="0"/>
                        <a:t>\0</a:t>
                      </a:r>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r>
              <a:tr h="370840">
                <a:tc>
                  <a:txBody>
                    <a:bodyPr/>
                    <a:lstStyle/>
                    <a:p>
                      <a:r>
                        <a:rPr lang="en-US" sz="1050" dirty="0" smtClean="0"/>
                        <a:t>08</a:t>
                      </a:r>
                      <a:endParaRPr lang="en-US" sz="1050" dirty="0"/>
                    </a:p>
                  </a:txBody>
                  <a:tcPr/>
                </a:tc>
                <a:tc>
                  <a:txBody>
                    <a:bodyPr/>
                    <a:lstStyle/>
                    <a:p>
                      <a:r>
                        <a:rPr lang="en-US" sz="1050" dirty="0" smtClean="0"/>
                        <a:t>G</a:t>
                      </a:r>
                      <a:endParaRPr lang="en-US" sz="1050" dirty="0"/>
                    </a:p>
                  </a:txBody>
                  <a:tcPr/>
                </a:tc>
                <a:tc>
                  <a:txBody>
                    <a:bodyPr/>
                    <a:lstStyle/>
                    <a:p>
                      <a:r>
                        <a:rPr lang="en-US" sz="1050" dirty="0" smtClean="0"/>
                        <a:t>u</a:t>
                      </a:r>
                      <a:endParaRPr lang="en-US" sz="1050" dirty="0"/>
                    </a:p>
                  </a:txBody>
                  <a:tcPr/>
                </a:tc>
                <a:tc>
                  <a:txBody>
                    <a:bodyPr/>
                    <a:lstStyle/>
                    <a:p>
                      <a:r>
                        <a:rPr lang="en-US" sz="1050" dirty="0" smtClean="0"/>
                        <a:t>l</a:t>
                      </a:r>
                      <a:endParaRPr lang="en-US" sz="1050" dirty="0"/>
                    </a:p>
                  </a:txBody>
                  <a:tcPr/>
                </a:tc>
                <a:tc>
                  <a:txBody>
                    <a:bodyPr/>
                    <a:lstStyle/>
                    <a:p>
                      <a:r>
                        <a:rPr lang="en-US" sz="1050" dirty="0" smtClean="0"/>
                        <a:t>l</a:t>
                      </a:r>
                      <a:endParaRPr lang="en-US" sz="1050" dirty="0"/>
                    </a:p>
                  </a:txBody>
                  <a:tcPr/>
                </a:tc>
                <a:tc>
                  <a:txBody>
                    <a:bodyPr/>
                    <a:lstStyle/>
                    <a:p>
                      <a:r>
                        <a:rPr lang="en-US" sz="1050" dirty="0" err="1" smtClean="0"/>
                        <a:t>i</a:t>
                      </a:r>
                      <a:endParaRPr lang="en-US" sz="1050" dirty="0"/>
                    </a:p>
                  </a:txBody>
                  <a:tcPr/>
                </a:tc>
                <a:tc>
                  <a:txBody>
                    <a:bodyPr/>
                    <a:lstStyle/>
                    <a:p>
                      <a:r>
                        <a:rPr lang="en-US" sz="1050" dirty="0" smtClean="0"/>
                        <a:t>v</a:t>
                      </a:r>
                      <a:endParaRPr lang="en-US" sz="1050" dirty="0"/>
                    </a:p>
                  </a:txBody>
                  <a:tcPr/>
                </a:tc>
                <a:tc>
                  <a:txBody>
                    <a:bodyPr/>
                    <a:lstStyle/>
                    <a:p>
                      <a:r>
                        <a:rPr lang="en-US" sz="1050" dirty="0" smtClean="0"/>
                        <a:t>e</a:t>
                      </a:r>
                      <a:endParaRPr lang="en-US" sz="1050" dirty="0"/>
                    </a:p>
                  </a:txBody>
                  <a:tcPr/>
                </a:tc>
                <a:tc>
                  <a:txBody>
                    <a:bodyPr/>
                    <a:lstStyle/>
                    <a:p>
                      <a:r>
                        <a:rPr lang="en-US" sz="1050" dirty="0" smtClean="0"/>
                        <a:t>r</a:t>
                      </a:r>
                      <a:endParaRPr lang="en-US" sz="1050" dirty="0"/>
                    </a:p>
                  </a:txBody>
                  <a:tcPr/>
                </a:tc>
                <a:tc>
                  <a:txBody>
                    <a:bodyPr/>
                    <a:lstStyle/>
                    <a:p>
                      <a:r>
                        <a:rPr lang="en-US" sz="1050" dirty="0" smtClean="0"/>
                        <a:t>‘</a:t>
                      </a:r>
                      <a:endParaRPr lang="en-US" sz="1050" dirty="0"/>
                    </a:p>
                  </a:txBody>
                  <a:tcPr/>
                </a:tc>
                <a:tc>
                  <a:txBody>
                    <a:bodyPr/>
                    <a:lstStyle/>
                    <a:p>
                      <a:r>
                        <a:rPr lang="en-US" sz="1050" dirty="0" smtClean="0"/>
                        <a:t>s</a:t>
                      </a:r>
                      <a:endParaRPr lang="en-US" sz="1050" dirty="0"/>
                    </a:p>
                  </a:txBody>
                  <a:tcPr/>
                </a:tc>
                <a:tc>
                  <a:txBody>
                    <a:bodyPr/>
                    <a:lstStyle/>
                    <a:p>
                      <a:endParaRPr lang="en-US" sz="1050" dirty="0"/>
                    </a:p>
                  </a:txBody>
                  <a:tcPr/>
                </a:tc>
                <a:tc>
                  <a:txBody>
                    <a:bodyPr/>
                    <a:lstStyle/>
                    <a:p>
                      <a:r>
                        <a:rPr lang="en-US" sz="1050" dirty="0" smtClean="0"/>
                        <a:t>T</a:t>
                      </a:r>
                      <a:endParaRPr lang="en-US" sz="1050" dirty="0"/>
                    </a:p>
                  </a:txBody>
                  <a:tcPr/>
                </a:tc>
                <a:tc>
                  <a:txBody>
                    <a:bodyPr/>
                    <a:lstStyle/>
                    <a:p>
                      <a:r>
                        <a:rPr lang="en-US" sz="1050" dirty="0" smtClean="0"/>
                        <a:t>r</a:t>
                      </a:r>
                      <a:endParaRPr lang="en-US" sz="1050" dirty="0"/>
                    </a:p>
                  </a:txBody>
                  <a:tcPr/>
                </a:tc>
                <a:tc>
                  <a:txBody>
                    <a:bodyPr/>
                    <a:lstStyle/>
                    <a:p>
                      <a:r>
                        <a:rPr lang="en-US" sz="1050" dirty="0" smtClean="0"/>
                        <a:t>a</a:t>
                      </a:r>
                      <a:endParaRPr lang="en-US" sz="1050" dirty="0"/>
                    </a:p>
                  </a:txBody>
                  <a:tcPr/>
                </a:tc>
                <a:tc>
                  <a:txBody>
                    <a:bodyPr/>
                    <a:lstStyle/>
                    <a:p>
                      <a:r>
                        <a:rPr lang="en-US" sz="1050" dirty="0" smtClean="0"/>
                        <a:t>v</a:t>
                      </a:r>
                      <a:endParaRPr lang="en-US" sz="1050" dirty="0"/>
                    </a:p>
                  </a:txBody>
                  <a:tcPr/>
                </a:tc>
                <a:tc>
                  <a:txBody>
                    <a:bodyPr/>
                    <a:lstStyle/>
                    <a:p>
                      <a:r>
                        <a:rPr lang="en-US" sz="1050" dirty="0" smtClean="0"/>
                        <a:t>e</a:t>
                      </a:r>
                      <a:endParaRPr lang="en-US" sz="1050" dirty="0"/>
                    </a:p>
                  </a:txBody>
                  <a:tcPr/>
                </a:tc>
                <a:tc>
                  <a:txBody>
                    <a:bodyPr/>
                    <a:lstStyle/>
                    <a:p>
                      <a:r>
                        <a:rPr lang="en-US" sz="1050" dirty="0" smtClean="0"/>
                        <a:t>l</a:t>
                      </a:r>
                      <a:endParaRPr lang="en-US" sz="1050" dirty="0"/>
                    </a:p>
                  </a:txBody>
                  <a:tcPr/>
                </a:tc>
                <a:tc>
                  <a:txBody>
                    <a:bodyPr/>
                    <a:lstStyle/>
                    <a:p>
                      <a:r>
                        <a:rPr lang="en-US" sz="1050" dirty="0" smtClean="0"/>
                        <a:t>s</a:t>
                      </a:r>
                      <a:endParaRPr lang="en-US" sz="1050" dirty="0"/>
                    </a:p>
                  </a:txBody>
                  <a:tcPr/>
                </a:tc>
                <a:tc>
                  <a:txBody>
                    <a:bodyPr/>
                    <a:lstStyle/>
                    <a:p>
                      <a:r>
                        <a:rPr lang="en-US" sz="1050" dirty="0" smtClean="0"/>
                        <a:t>\0</a:t>
                      </a:r>
                      <a:endParaRPr lang="en-US" sz="1050" dirty="0"/>
                    </a:p>
                  </a:txBody>
                  <a:tcPr/>
                </a:tc>
                <a:tc>
                  <a:txBody>
                    <a:bodyPr/>
                    <a:lstStyle/>
                    <a:p>
                      <a:endParaRPr lang="en-US" sz="1050" dirty="0"/>
                    </a:p>
                  </a:txBody>
                  <a:tcPr/>
                </a:tc>
                <a:tc>
                  <a:txBody>
                    <a:bodyPr/>
                    <a:lstStyle/>
                    <a:p>
                      <a:endParaRPr lang="en-US" sz="1050" dirty="0"/>
                    </a:p>
                  </a:txBody>
                  <a:tcPr/>
                </a:tc>
              </a:tr>
            </a:tbl>
          </a:graphicData>
        </a:graphic>
      </p:graphicFrame>
      <p:sp>
        <p:nvSpPr>
          <p:cNvPr id="3" name="Title 2"/>
          <p:cNvSpPr>
            <a:spLocks noGrp="1"/>
          </p:cNvSpPr>
          <p:nvPr>
            <p:ph type="title"/>
          </p:nvPr>
        </p:nvSpPr>
        <p:spPr/>
        <p:txBody>
          <a:bodyPr/>
          <a:lstStyle/>
          <a:p>
            <a:r>
              <a:rPr lang="en-US" dirty="0" smtClean="0"/>
              <a:t>Multiple Levels of Indirection</a:t>
            </a:r>
            <a:endParaRPr lang="en-US" dirty="0"/>
          </a:p>
        </p:txBody>
      </p:sp>
      <p:sp>
        <p:nvSpPr>
          <p:cNvPr id="5" name="TextBox 4"/>
          <p:cNvSpPr txBox="1"/>
          <p:nvPr/>
        </p:nvSpPr>
        <p:spPr>
          <a:xfrm>
            <a:off x="990600" y="4800600"/>
            <a:ext cx="7772400" cy="1569660"/>
          </a:xfrm>
          <a:prstGeom prst="rect">
            <a:avLst/>
          </a:prstGeom>
          <a:noFill/>
        </p:spPr>
        <p:txBody>
          <a:bodyPr wrap="square" rtlCol="0">
            <a:spAutoFit/>
          </a:bodyPr>
          <a:lstStyle/>
          <a:p>
            <a:r>
              <a:rPr lang="en-US" dirty="0" smtClean="0"/>
              <a:t>If “A Tale of Two Cities” was stored at 0x200, “Wuthering Heights” at 0x300, etc.</a:t>
            </a:r>
          </a:p>
          <a:p>
            <a:r>
              <a:rPr lang="en-US" dirty="0" smtClean="0"/>
              <a:t>0xFFF00FF00FF00200</a:t>
            </a:r>
            <a:endParaRPr lang="en-US" dirty="0"/>
          </a:p>
          <a:p>
            <a:endParaRPr lang="en-US" dirty="0"/>
          </a:p>
        </p:txBody>
      </p:sp>
    </p:spTree>
    <p:extLst>
      <p:ext uri="{BB962C8B-B14F-4D97-AF65-F5344CB8AC3E}">
        <p14:creationId xmlns:p14="http://schemas.microsoft.com/office/powerpoint/2010/main" val="13340227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We plan to have two other arrays.  These two arrays will hold a list of the reader’s opinion of the best books and the other will hold a list of books written by English writers.</a:t>
            </a:r>
          </a:p>
          <a:p>
            <a:pPr marL="109728" indent="0">
              <a:buNone/>
            </a:pPr>
            <a:endParaRPr lang="en-US" dirty="0" smtClean="0"/>
          </a:p>
          <a:p>
            <a:pPr marL="109728" indent="0">
              <a:buNone/>
            </a:pPr>
            <a:r>
              <a:rPr lang="en-US" sz="1400" dirty="0"/>
              <a:t>c</a:t>
            </a:r>
            <a:r>
              <a:rPr lang="en-US" sz="1400" dirty="0" smtClean="0"/>
              <a:t>har *</a:t>
            </a:r>
            <a:r>
              <a:rPr lang="en-US" sz="1400" dirty="0" err="1" smtClean="0"/>
              <a:t>bestBooks</a:t>
            </a:r>
            <a:r>
              <a:rPr lang="en-US" sz="1400" dirty="0" smtClean="0"/>
              <a:t>[3]=</a:t>
            </a:r>
            <a:r>
              <a:rPr lang="en-US" sz="1400" dirty="0"/>
              <a:t>{“A Tale of Two Cities”,</a:t>
            </a:r>
          </a:p>
          <a:p>
            <a:pPr marL="109728" indent="0">
              <a:buNone/>
            </a:pPr>
            <a:r>
              <a:rPr lang="en-US" sz="1400" dirty="0"/>
              <a:t>		</a:t>
            </a:r>
            <a:r>
              <a:rPr lang="en-US" sz="1400" dirty="0" smtClean="0"/>
              <a:t>  “</a:t>
            </a:r>
            <a:r>
              <a:rPr lang="en-US" sz="1400" dirty="0"/>
              <a:t>Odyssey”,</a:t>
            </a:r>
          </a:p>
          <a:p>
            <a:pPr marL="109728" indent="0">
              <a:buNone/>
            </a:pPr>
            <a:r>
              <a:rPr lang="en-US" sz="1400" dirty="0"/>
              <a:t>		</a:t>
            </a:r>
            <a:r>
              <a:rPr lang="en-US" sz="1400" dirty="0" smtClean="0"/>
              <a:t>  “</a:t>
            </a:r>
            <a:r>
              <a:rPr lang="en-US" sz="1400" dirty="0"/>
              <a:t>Hamlet</a:t>
            </a:r>
            <a:r>
              <a:rPr lang="en-US" sz="1400" dirty="0" smtClean="0"/>
              <a:t>”};</a:t>
            </a:r>
          </a:p>
          <a:p>
            <a:pPr marL="109728" indent="0">
              <a:buNone/>
            </a:pPr>
            <a:r>
              <a:rPr lang="en-US" sz="1400" dirty="0"/>
              <a:t>c</a:t>
            </a:r>
            <a:r>
              <a:rPr lang="en-US" sz="1400" dirty="0" smtClean="0"/>
              <a:t>har *</a:t>
            </a:r>
            <a:r>
              <a:rPr lang="en-US" sz="1400" dirty="0" err="1" smtClean="0"/>
              <a:t>englishBooks</a:t>
            </a:r>
            <a:r>
              <a:rPr lang="en-US" sz="1400" dirty="0" smtClean="0"/>
              <a:t>[4]=</a:t>
            </a:r>
            <a:r>
              <a:rPr lang="en-US" sz="1400" dirty="0"/>
              <a:t>{“A Tale of Two Cities”,</a:t>
            </a:r>
          </a:p>
          <a:p>
            <a:pPr marL="109728" indent="0">
              <a:buNone/>
            </a:pPr>
            <a:r>
              <a:rPr lang="en-US" sz="1400" dirty="0"/>
              <a:t>	</a:t>
            </a:r>
            <a:r>
              <a:rPr lang="en-US" sz="1400" dirty="0" smtClean="0"/>
              <a:t>	       “</a:t>
            </a:r>
            <a:r>
              <a:rPr lang="en-US" sz="1400" dirty="0"/>
              <a:t>Wuthering Heights</a:t>
            </a:r>
            <a:r>
              <a:rPr lang="en-US" sz="1400" dirty="0" smtClean="0"/>
              <a:t>”, </a:t>
            </a:r>
            <a:r>
              <a:rPr lang="en-US" sz="1400" dirty="0"/>
              <a:t>			</a:t>
            </a:r>
            <a:r>
              <a:rPr lang="en-US" sz="1400" dirty="0" smtClean="0"/>
              <a:t>		  	       “</a:t>
            </a:r>
            <a:r>
              <a:rPr lang="en-US" sz="1400" dirty="0"/>
              <a:t>Hamlet”,</a:t>
            </a:r>
          </a:p>
          <a:p>
            <a:pPr marL="109728" indent="0">
              <a:buNone/>
            </a:pPr>
            <a:r>
              <a:rPr lang="en-US" sz="1400" dirty="0"/>
              <a:t>		</a:t>
            </a:r>
            <a:r>
              <a:rPr lang="en-US" sz="1400" dirty="0" smtClean="0"/>
              <a:t>       “</a:t>
            </a:r>
            <a:r>
              <a:rPr lang="en-US" sz="1400" dirty="0"/>
              <a:t>Gulliver’s Travels</a:t>
            </a:r>
            <a:r>
              <a:rPr lang="en-US" sz="1400" dirty="0" smtClean="0"/>
              <a:t>”};</a:t>
            </a:r>
          </a:p>
          <a:p>
            <a:pPr marL="109728" indent="0">
              <a:buNone/>
            </a:pPr>
            <a:endParaRPr lang="en-US" sz="1400" dirty="0" smtClean="0"/>
          </a:p>
          <a:p>
            <a:pPr marL="109728" indent="0">
              <a:buNone/>
            </a:pPr>
            <a:r>
              <a:rPr lang="en-US" sz="1400" dirty="0" smtClean="0"/>
              <a:t>Doesn’t this seem like a waster of space???</a:t>
            </a:r>
            <a:endParaRPr lang="en-US" sz="1400" dirty="0"/>
          </a:p>
          <a:p>
            <a:pPr marL="109728" indent="0">
              <a:buNone/>
            </a:pPr>
            <a:endParaRPr lang="en-US" dirty="0"/>
          </a:p>
          <a:p>
            <a:endParaRPr lang="en-US" dirty="0"/>
          </a:p>
        </p:txBody>
      </p:sp>
      <p:sp>
        <p:nvSpPr>
          <p:cNvPr id="3" name="Title 2"/>
          <p:cNvSpPr>
            <a:spLocks noGrp="1"/>
          </p:cNvSpPr>
          <p:nvPr>
            <p:ph type="title"/>
          </p:nvPr>
        </p:nvSpPr>
        <p:spPr/>
        <p:txBody>
          <a:bodyPr/>
          <a:lstStyle/>
          <a:p>
            <a:r>
              <a:rPr lang="en-US" dirty="0" smtClean="0"/>
              <a:t>Multiple Levels of Indirection</a:t>
            </a:r>
            <a:endParaRPr lang="en-US" dirty="0"/>
          </a:p>
        </p:txBody>
      </p:sp>
    </p:spTree>
    <p:extLst>
      <p:ext uri="{BB962C8B-B14F-4D97-AF65-F5344CB8AC3E}">
        <p14:creationId xmlns:p14="http://schemas.microsoft.com/office/powerpoint/2010/main" val="2381907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Instead of holding copies of the titles in all three arrays, we can build our data such that there is only one copy of the titles by using double pointers.</a:t>
            </a:r>
          </a:p>
          <a:p>
            <a:pPr marL="109728" indent="0">
              <a:buNone/>
            </a:pPr>
            <a:r>
              <a:rPr lang="en-US" dirty="0" smtClean="0"/>
              <a:t>char **pp = &amp;</a:t>
            </a:r>
            <a:r>
              <a:rPr lang="en-US" dirty="0" err="1" smtClean="0"/>
              <a:t>cp</a:t>
            </a:r>
            <a:r>
              <a:rPr lang="en-US" dirty="0" smtClean="0"/>
              <a:t>;</a:t>
            </a:r>
          </a:p>
          <a:p>
            <a:pPr marL="109728" indent="0">
              <a:buNone/>
            </a:pPr>
            <a:endParaRPr lang="en-US" dirty="0" smtClean="0"/>
          </a:p>
          <a:p>
            <a:pPr marL="109728" indent="0">
              <a:buNone/>
            </a:pPr>
            <a:r>
              <a:rPr lang="en-US" sz="1700" dirty="0"/>
              <a:t>c</a:t>
            </a:r>
            <a:r>
              <a:rPr lang="en-US" sz="1700" dirty="0" smtClean="0"/>
              <a:t>har **</a:t>
            </a:r>
            <a:r>
              <a:rPr lang="en-US" sz="1700" dirty="0" err="1" smtClean="0"/>
              <a:t>bestBooks</a:t>
            </a:r>
            <a:r>
              <a:rPr lang="en-US" sz="1700" dirty="0" smtClean="0"/>
              <a:t>[3];</a:t>
            </a:r>
          </a:p>
          <a:p>
            <a:pPr marL="109728" indent="0">
              <a:buNone/>
            </a:pPr>
            <a:r>
              <a:rPr lang="en-US" sz="1700" dirty="0"/>
              <a:t>c</a:t>
            </a:r>
            <a:r>
              <a:rPr lang="en-US" sz="1700" dirty="0" smtClean="0"/>
              <a:t>har **</a:t>
            </a:r>
            <a:r>
              <a:rPr lang="en-US" sz="1700" dirty="0" err="1" smtClean="0"/>
              <a:t>englishBooks</a:t>
            </a:r>
            <a:r>
              <a:rPr lang="en-US" sz="1700" dirty="0" smtClean="0"/>
              <a:t>[4];</a:t>
            </a:r>
          </a:p>
          <a:p>
            <a:pPr marL="109728" indent="0">
              <a:buNone/>
            </a:pPr>
            <a:endParaRPr lang="en-US" sz="1700" dirty="0" smtClean="0"/>
          </a:p>
          <a:p>
            <a:pPr marL="109728" indent="0">
              <a:buNone/>
            </a:pPr>
            <a:r>
              <a:rPr lang="en-US" sz="1700" dirty="0" err="1" smtClean="0"/>
              <a:t>bestBooks</a:t>
            </a:r>
            <a:r>
              <a:rPr lang="en-US" sz="1700" dirty="0" smtClean="0"/>
              <a:t>[0]=&amp;titles[0];</a:t>
            </a:r>
          </a:p>
          <a:p>
            <a:pPr marL="109728" indent="0">
              <a:buNone/>
            </a:pPr>
            <a:r>
              <a:rPr lang="en-US" sz="1700" dirty="0" err="1" smtClean="0"/>
              <a:t>bestBooks</a:t>
            </a:r>
            <a:r>
              <a:rPr lang="en-US" sz="1700" dirty="0" smtClean="0"/>
              <a:t>[1]=&amp;titles[3];</a:t>
            </a:r>
          </a:p>
          <a:p>
            <a:pPr marL="109728" indent="0">
              <a:buNone/>
            </a:pPr>
            <a:r>
              <a:rPr lang="en-US" sz="1700" dirty="0" err="1" smtClean="0"/>
              <a:t>bestBooks</a:t>
            </a:r>
            <a:r>
              <a:rPr lang="en-US" sz="1700" dirty="0" smtClean="0"/>
              <a:t>[2]=&amp;titles[5];</a:t>
            </a:r>
          </a:p>
          <a:p>
            <a:pPr marL="109728" indent="0">
              <a:buNone/>
            </a:pPr>
            <a:endParaRPr lang="en-US" sz="1700" dirty="0" smtClean="0"/>
          </a:p>
          <a:p>
            <a:pPr marL="109728" indent="0">
              <a:buNone/>
            </a:pPr>
            <a:r>
              <a:rPr lang="en-US" sz="1700" dirty="0" err="1" smtClean="0"/>
              <a:t>englishBooks</a:t>
            </a:r>
            <a:r>
              <a:rPr lang="en-US" sz="1700" dirty="0" smtClean="0"/>
              <a:t>[0]=&amp;titles[0];</a:t>
            </a:r>
          </a:p>
          <a:p>
            <a:pPr marL="109728" indent="0">
              <a:buNone/>
            </a:pPr>
            <a:r>
              <a:rPr lang="en-US" sz="1700" dirty="0" err="1" smtClean="0"/>
              <a:t>englishBooks</a:t>
            </a:r>
            <a:r>
              <a:rPr lang="en-US" sz="1700" dirty="0" smtClean="0"/>
              <a:t>[1]=&amp;titles[1];</a:t>
            </a:r>
          </a:p>
          <a:p>
            <a:pPr marL="109728" indent="0">
              <a:buNone/>
            </a:pPr>
            <a:r>
              <a:rPr lang="en-US" sz="1700" dirty="0" err="1" smtClean="0"/>
              <a:t>englishBooks</a:t>
            </a:r>
            <a:r>
              <a:rPr lang="en-US" sz="1700" dirty="0" smtClean="0"/>
              <a:t>[2]=&amp;titles[5];</a:t>
            </a:r>
            <a:endParaRPr lang="en-US" sz="1700" dirty="0"/>
          </a:p>
          <a:p>
            <a:pPr marL="109728" indent="0">
              <a:buNone/>
            </a:pPr>
            <a:r>
              <a:rPr lang="en-US" sz="1700" dirty="0" err="1" smtClean="0"/>
              <a:t>englishBooks</a:t>
            </a:r>
            <a:r>
              <a:rPr lang="en-US" sz="1700" dirty="0" smtClean="0"/>
              <a:t>[3]=&amp;titles[6];</a:t>
            </a:r>
            <a:endParaRPr lang="en-US" sz="1700" dirty="0"/>
          </a:p>
          <a:p>
            <a:pPr marL="109728" indent="0">
              <a:buNone/>
            </a:pPr>
            <a:endParaRPr lang="en-US" dirty="0"/>
          </a:p>
        </p:txBody>
      </p:sp>
      <p:sp>
        <p:nvSpPr>
          <p:cNvPr id="3" name="Title 2"/>
          <p:cNvSpPr>
            <a:spLocks noGrp="1"/>
          </p:cNvSpPr>
          <p:nvPr>
            <p:ph type="title"/>
          </p:nvPr>
        </p:nvSpPr>
        <p:spPr/>
        <p:txBody>
          <a:bodyPr/>
          <a:lstStyle/>
          <a:p>
            <a:r>
              <a:rPr lang="en-US" dirty="0" smtClean="0"/>
              <a:t>Multiple Levels of Indirection</a:t>
            </a:r>
            <a:endParaRPr lang="en-US" dirty="0"/>
          </a:p>
        </p:txBody>
      </p:sp>
    </p:spTree>
    <p:extLst>
      <p:ext uri="{BB962C8B-B14F-4D97-AF65-F5344CB8AC3E}">
        <p14:creationId xmlns:p14="http://schemas.microsoft.com/office/powerpoint/2010/main" val="47984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marL="109728" indent="0">
              <a:buNone/>
            </a:pPr>
            <a:r>
              <a:rPr lang="en-US" sz="1100" dirty="0" err="1" smtClean="0"/>
              <a:t>bestBooks</a:t>
            </a:r>
            <a:r>
              <a:rPr lang="en-US" sz="1100" dirty="0" smtClean="0"/>
              <a:t>[0]		titles[0] 0x100		0x200 “A Tale of Two Cities”</a:t>
            </a:r>
          </a:p>
          <a:p>
            <a:pPr marL="109728" indent="0">
              <a:buNone/>
            </a:pPr>
            <a:r>
              <a:rPr lang="en-US" sz="1100" dirty="0" smtClean="0"/>
              <a:t> </a:t>
            </a:r>
          </a:p>
          <a:p>
            <a:pPr marL="109728" indent="0">
              <a:buNone/>
            </a:pPr>
            <a:r>
              <a:rPr lang="en-US" sz="1100" dirty="0" err="1" smtClean="0"/>
              <a:t>bestBooks</a:t>
            </a:r>
            <a:r>
              <a:rPr lang="en-US" sz="1100" dirty="0" smtClean="0"/>
              <a:t>[1]</a:t>
            </a:r>
            <a:r>
              <a:rPr lang="en-US" sz="1100" dirty="0"/>
              <a:t>	</a:t>
            </a:r>
            <a:r>
              <a:rPr lang="en-US" sz="1100" dirty="0" smtClean="0"/>
              <a:t>	titles[1] 0x108</a:t>
            </a:r>
            <a:r>
              <a:rPr lang="en-US" sz="1100" dirty="0"/>
              <a:t>		</a:t>
            </a:r>
            <a:r>
              <a:rPr lang="en-US" sz="1100" dirty="0" smtClean="0"/>
              <a:t>0x300 “Wuthering Heights”</a:t>
            </a:r>
          </a:p>
          <a:p>
            <a:pPr marL="109728" indent="0">
              <a:buNone/>
            </a:pPr>
            <a:endParaRPr lang="en-US" sz="1100" dirty="0" smtClean="0"/>
          </a:p>
          <a:p>
            <a:pPr marL="109728" indent="0">
              <a:buNone/>
            </a:pPr>
            <a:r>
              <a:rPr lang="en-US" sz="1100" dirty="0" err="1" smtClean="0"/>
              <a:t>bestBooks</a:t>
            </a:r>
            <a:r>
              <a:rPr lang="en-US" sz="1100" dirty="0" smtClean="0"/>
              <a:t>[2]</a:t>
            </a:r>
            <a:r>
              <a:rPr lang="en-US" sz="1100" dirty="0"/>
              <a:t>	</a:t>
            </a:r>
            <a:r>
              <a:rPr lang="en-US" sz="1100" dirty="0" smtClean="0"/>
              <a:t>	titles[2] 0x110</a:t>
            </a:r>
            <a:r>
              <a:rPr lang="en-US" sz="1100" dirty="0"/>
              <a:t>		</a:t>
            </a:r>
            <a:r>
              <a:rPr lang="en-US" sz="1100" dirty="0" smtClean="0"/>
              <a:t>0x400 “Don Quixote”</a:t>
            </a:r>
          </a:p>
          <a:p>
            <a:pPr marL="109728" indent="0">
              <a:buNone/>
            </a:pPr>
            <a:endParaRPr lang="en-US" sz="1100" dirty="0" smtClean="0"/>
          </a:p>
          <a:p>
            <a:pPr marL="109728" indent="0">
              <a:buNone/>
            </a:pPr>
            <a:r>
              <a:rPr lang="en-US" sz="1100" dirty="0"/>
              <a:t>			</a:t>
            </a:r>
            <a:r>
              <a:rPr lang="en-US" sz="1100" dirty="0" smtClean="0"/>
              <a:t>titles[3] 0x118</a:t>
            </a:r>
            <a:r>
              <a:rPr lang="en-US" sz="1100" dirty="0"/>
              <a:t>		</a:t>
            </a:r>
            <a:r>
              <a:rPr lang="en-US" sz="1100" dirty="0" smtClean="0"/>
              <a:t>0x500 “Odyssey”</a:t>
            </a:r>
          </a:p>
          <a:p>
            <a:pPr marL="109728" indent="0">
              <a:buNone/>
            </a:pPr>
            <a:endParaRPr lang="en-US" sz="1100" dirty="0"/>
          </a:p>
          <a:p>
            <a:pPr marL="109728" indent="0">
              <a:buNone/>
            </a:pPr>
            <a:r>
              <a:rPr lang="en-US" sz="1100" dirty="0"/>
              <a:t>			</a:t>
            </a:r>
            <a:r>
              <a:rPr lang="en-US" sz="1100" dirty="0" smtClean="0"/>
              <a:t>titles[4] 0x120</a:t>
            </a:r>
            <a:r>
              <a:rPr lang="en-US" sz="1100" dirty="0"/>
              <a:t>		</a:t>
            </a:r>
            <a:r>
              <a:rPr lang="en-US" sz="1100" dirty="0" smtClean="0"/>
              <a:t>0x600 “Moby Dick”</a:t>
            </a:r>
          </a:p>
          <a:p>
            <a:pPr marL="109728" indent="0">
              <a:buNone/>
            </a:pPr>
            <a:endParaRPr lang="en-US" sz="1100" dirty="0"/>
          </a:p>
          <a:p>
            <a:pPr marL="109728" indent="0">
              <a:buNone/>
            </a:pPr>
            <a:r>
              <a:rPr lang="en-US" sz="1100" dirty="0" err="1" smtClean="0"/>
              <a:t>englishBooks</a:t>
            </a:r>
            <a:r>
              <a:rPr lang="en-US" sz="1100" dirty="0" smtClean="0"/>
              <a:t>[0]</a:t>
            </a:r>
            <a:r>
              <a:rPr lang="en-US" sz="1100" dirty="0"/>
              <a:t>		</a:t>
            </a:r>
            <a:r>
              <a:rPr lang="en-US" sz="1100" dirty="0" smtClean="0"/>
              <a:t>titles[5] 0x128</a:t>
            </a:r>
            <a:r>
              <a:rPr lang="en-US" sz="1100" dirty="0"/>
              <a:t>		</a:t>
            </a:r>
            <a:r>
              <a:rPr lang="en-US" sz="1100" dirty="0" smtClean="0"/>
              <a:t>0x700 “Hamlet”</a:t>
            </a:r>
          </a:p>
          <a:p>
            <a:pPr marL="109728" indent="0">
              <a:buNone/>
            </a:pPr>
            <a:endParaRPr lang="en-US" sz="1100" dirty="0" smtClean="0"/>
          </a:p>
          <a:p>
            <a:pPr marL="109728" indent="0">
              <a:buNone/>
            </a:pPr>
            <a:r>
              <a:rPr lang="en-US" sz="1100" dirty="0" err="1" smtClean="0"/>
              <a:t>englishBooks</a:t>
            </a:r>
            <a:r>
              <a:rPr lang="en-US" sz="1100" dirty="0" smtClean="0"/>
              <a:t>[1]</a:t>
            </a:r>
            <a:r>
              <a:rPr lang="en-US" sz="1100" dirty="0"/>
              <a:t>		</a:t>
            </a:r>
            <a:r>
              <a:rPr lang="en-US" sz="1100" dirty="0" smtClean="0"/>
              <a:t>titles[6] 0x130</a:t>
            </a:r>
            <a:r>
              <a:rPr lang="en-US" sz="1100" dirty="0"/>
              <a:t>		</a:t>
            </a:r>
            <a:r>
              <a:rPr lang="en-US" sz="1100" dirty="0" smtClean="0"/>
              <a:t>0x800 “Gulliver’s Travels”</a:t>
            </a:r>
          </a:p>
          <a:p>
            <a:pPr marL="109728" indent="0">
              <a:buNone/>
            </a:pPr>
            <a:endParaRPr lang="en-US" sz="1100" dirty="0"/>
          </a:p>
          <a:p>
            <a:pPr marL="109728" indent="0">
              <a:buNone/>
            </a:pPr>
            <a:r>
              <a:rPr lang="en-US" sz="1100" dirty="0" err="1" smtClean="0"/>
              <a:t>englishBooks</a:t>
            </a:r>
            <a:r>
              <a:rPr lang="en-US" sz="1100" dirty="0" smtClean="0"/>
              <a:t>[2]</a:t>
            </a:r>
          </a:p>
          <a:p>
            <a:pPr marL="109728" indent="0">
              <a:buNone/>
            </a:pPr>
            <a:r>
              <a:rPr lang="en-US" sz="1100" dirty="0"/>
              <a:t>		</a:t>
            </a:r>
          </a:p>
          <a:p>
            <a:pPr marL="109728" indent="0">
              <a:buNone/>
            </a:pPr>
            <a:r>
              <a:rPr lang="en-US" sz="1100" dirty="0" err="1" smtClean="0"/>
              <a:t>englishBooks</a:t>
            </a:r>
            <a:r>
              <a:rPr lang="en-US" sz="1100" dirty="0" smtClean="0"/>
              <a:t>[3]</a:t>
            </a:r>
          </a:p>
          <a:p>
            <a:pPr marL="109728" indent="0">
              <a:buNone/>
            </a:pPr>
            <a:endParaRPr lang="en-US" sz="1100" dirty="0"/>
          </a:p>
          <a:p>
            <a:pPr marL="109728" indent="0">
              <a:buNone/>
            </a:pPr>
            <a:r>
              <a:rPr lang="en-US" sz="1100" dirty="0" smtClean="0"/>
              <a:t>Using multiple levels of indirection provides additional flexibility with respect to how code can be written and used. Note that if the address of a title changes, it will only require modification </a:t>
            </a:r>
            <a:r>
              <a:rPr lang="en-US" sz="1100" dirty="0" err="1" smtClean="0"/>
              <a:t>ro</a:t>
            </a:r>
            <a:r>
              <a:rPr lang="en-US" sz="1100" dirty="0" smtClean="0"/>
              <a:t> the title array. No other array would have to change.</a:t>
            </a:r>
            <a:endParaRPr lang="en-US" sz="1100" dirty="0"/>
          </a:p>
          <a:p>
            <a:pPr marL="109728" indent="0">
              <a:buNone/>
            </a:pPr>
            <a:endParaRPr lang="en-US" sz="1100" dirty="0"/>
          </a:p>
          <a:p>
            <a:endParaRPr lang="en-US" sz="1100" dirty="0"/>
          </a:p>
          <a:p>
            <a:endParaRPr lang="en-US" sz="1100" dirty="0"/>
          </a:p>
        </p:txBody>
      </p:sp>
      <p:sp>
        <p:nvSpPr>
          <p:cNvPr id="3" name="Title 2"/>
          <p:cNvSpPr>
            <a:spLocks noGrp="1"/>
          </p:cNvSpPr>
          <p:nvPr>
            <p:ph type="title"/>
          </p:nvPr>
        </p:nvSpPr>
        <p:spPr>
          <a:xfrm>
            <a:off x="457200" y="274638"/>
            <a:ext cx="8229600" cy="792162"/>
          </a:xfrm>
        </p:spPr>
        <p:txBody>
          <a:bodyPr/>
          <a:lstStyle/>
          <a:p>
            <a:r>
              <a:rPr lang="en-US" dirty="0" smtClean="0"/>
              <a:t>Multiple Levels of Indirection</a:t>
            </a:r>
            <a:endParaRPr lang="en-US" dirty="0"/>
          </a:p>
        </p:txBody>
      </p:sp>
      <p:sp>
        <p:nvSpPr>
          <p:cNvPr id="4" name="Rectangle 3"/>
          <p:cNvSpPr/>
          <p:nvPr/>
        </p:nvSpPr>
        <p:spPr>
          <a:xfrm>
            <a:off x="1752600" y="1219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0x100</a:t>
            </a:r>
            <a:endParaRPr lang="en-US" sz="1100" dirty="0"/>
          </a:p>
        </p:txBody>
      </p:sp>
      <p:sp>
        <p:nvSpPr>
          <p:cNvPr id="5" name="Rectangle 4"/>
          <p:cNvSpPr/>
          <p:nvPr/>
        </p:nvSpPr>
        <p:spPr>
          <a:xfrm>
            <a:off x="1752600" y="1600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0x118</a:t>
            </a:r>
            <a:endParaRPr lang="en-US" sz="1100" dirty="0"/>
          </a:p>
        </p:txBody>
      </p:sp>
      <p:sp>
        <p:nvSpPr>
          <p:cNvPr id="6" name="Rectangle 5"/>
          <p:cNvSpPr/>
          <p:nvPr/>
        </p:nvSpPr>
        <p:spPr>
          <a:xfrm>
            <a:off x="1752600" y="2057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0x128</a:t>
            </a:r>
            <a:endParaRPr lang="en-US" sz="1100" dirty="0"/>
          </a:p>
        </p:txBody>
      </p:sp>
      <p:sp>
        <p:nvSpPr>
          <p:cNvPr id="7" name="Rectangle 6"/>
          <p:cNvSpPr/>
          <p:nvPr/>
        </p:nvSpPr>
        <p:spPr>
          <a:xfrm>
            <a:off x="4419600" y="2590800"/>
            <a:ext cx="7620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0x500</a:t>
            </a:r>
            <a:endParaRPr lang="en-US" sz="1100" dirty="0"/>
          </a:p>
        </p:txBody>
      </p:sp>
      <p:sp>
        <p:nvSpPr>
          <p:cNvPr id="8" name="Rectangle 7"/>
          <p:cNvSpPr/>
          <p:nvPr/>
        </p:nvSpPr>
        <p:spPr>
          <a:xfrm>
            <a:off x="4419600" y="2133600"/>
            <a:ext cx="733948"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0x400</a:t>
            </a:r>
            <a:endParaRPr lang="en-US" sz="1100" dirty="0"/>
          </a:p>
        </p:txBody>
      </p:sp>
      <p:sp>
        <p:nvSpPr>
          <p:cNvPr id="9" name="Rectangle 8"/>
          <p:cNvSpPr/>
          <p:nvPr/>
        </p:nvSpPr>
        <p:spPr>
          <a:xfrm>
            <a:off x="4419600" y="1676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0x300</a:t>
            </a:r>
            <a:endParaRPr lang="en-US" sz="1100" dirty="0"/>
          </a:p>
        </p:txBody>
      </p:sp>
      <p:sp>
        <p:nvSpPr>
          <p:cNvPr id="10" name="Rectangle 9"/>
          <p:cNvSpPr/>
          <p:nvPr/>
        </p:nvSpPr>
        <p:spPr>
          <a:xfrm>
            <a:off x="1905000" y="33528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0x100</a:t>
            </a:r>
            <a:endParaRPr lang="en-US" sz="1100" dirty="0"/>
          </a:p>
        </p:txBody>
      </p:sp>
      <p:sp>
        <p:nvSpPr>
          <p:cNvPr id="11" name="Rectangle 10"/>
          <p:cNvSpPr/>
          <p:nvPr/>
        </p:nvSpPr>
        <p:spPr>
          <a:xfrm>
            <a:off x="1905000" y="3810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0x108</a:t>
            </a:r>
            <a:endParaRPr lang="en-US" sz="1100" dirty="0"/>
          </a:p>
        </p:txBody>
      </p:sp>
      <p:sp>
        <p:nvSpPr>
          <p:cNvPr id="12" name="Rectangle 11"/>
          <p:cNvSpPr/>
          <p:nvPr/>
        </p:nvSpPr>
        <p:spPr>
          <a:xfrm>
            <a:off x="1905000" y="4267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0x128</a:t>
            </a:r>
            <a:endParaRPr lang="en-US" sz="1100" dirty="0"/>
          </a:p>
        </p:txBody>
      </p:sp>
      <p:sp>
        <p:nvSpPr>
          <p:cNvPr id="13" name="Rectangle 12"/>
          <p:cNvSpPr/>
          <p:nvPr/>
        </p:nvSpPr>
        <p:spPr>
          <a:xfrm>
            <a:off x="1905000" y="4724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0x130</a:t>
            </a:r>
            <a:endParaRPr lang="en-US" sz="1100" dirty="0"/>
          </a:p>
        </p:txBody>
      </p:sp>
      <p:sp>
        <p:nvSpPr>
          <p:cNvPr id="14" name="Rectangle 13"/>
          <p:cNvSpPr/>
          <p:nvPr/>
        </p:nvSpPr>
        <p:spPr>
          <a:xfrm>
            <a:off x="4419600" y="1219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0x200</a:t>
            </a:r>
            <a:endParaRPr lang="en-US" sz="1100" dirty="0"/>
          </a:p>
        </p:txBody>
      </p:sp>
      <p:sp>
        <p:nvSpPr>
          <p:cNvPr id="15" name="Rectangle 14"/>
          <p:cNvSpPr/>
          <p:nvPr/>
        </p:nvSpPr>
        <p:spPr>
          <a:xfrm>
            <a:off x="4419600" y="2971800"/>
            <a:ext cx="733948"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0x600</a:t>
            </a:r>
            <a:endParaRPr lang="en-US" sz="1100" dirty="0"/>
          </a:p>
        </p:txBody>
      </p:sp>
      <p:sp>
        <p:nvSpPr>
          <p:cNvPr id="16" name="Rectangle 15"/>
          <p:cNvSpPr/>
          <p:nvPr/>
        </p:nvSpPr>
        <p:spPr>
          <a:xfrm>
            <a:off x="4419599" y="3352800"/>
            <a:ext cx="75865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0x700</a:t>
            </a:r>
            <a:endParaRPr lang="en-US" sz="1100" dirty="0"/>
          </a:p>
        </p:txBody>
      </p:sp>
      <p:sp>
        <p:nvSpPr>
          <p:cNvPr id="17" name="Rectangle 16"/>
          <p:cNvSpPr/>
          <p:nvPr/>
        </p:nvSpPr>
        <p:spPr>
          <a:xfrm>
            <a:off x="4419600" y="3810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0x800</a:t>
            </a:r>
            <a:endParaRPr lang="en-US" sz="1100" dirty="0"/>
          </a:p>
        </p:txBody>
      </p:sp>
      <p:cxnSp>
        <p:nvCxnSpPr>
          <p:cNvPr id="22" name="Straight Arrow Connector 21"/>
          <p:cNvCxnSpPr/>
          <p:nvPr/>
        </p:nvCxnSpPr>
        <p:spPr>
          <a:xfrm>
            <a:off x="5181600" y="1333500"/>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53548" y="1779396"/>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63178" y="2238270"/>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153548" y="2592893"/>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78251" y="3089868"/>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53548" y="3502688"/>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163178" y="3924300"/>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38400" y="1295400"/>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43200" y="1438589"/>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819400" y="1779396"/>
            <a:ext cx="45720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667000" y="26670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09900" y="3924300"/>
            <a:ext cx="1905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895600" y="3467100"/>
            <a:ext cx="381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895600" y="3581400"/>
            <a:ext cx="381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6200000" flipH="1">
            <a:off x="2114550" y="2114550"/>
            <a:ext cx="952500" cy="152400"/>
          </a:xfrm>
          <a:prstGeom prst="bentConnector3">
            <a:avLst>
              <a:gd name="adj1" fmla="val 418"/>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 idx="3"/>
          </p:cNvCxnSpPr>
          <p:nvPr/>
        </p:nvCxnSpPr>
        <p:spPr>
          <a:xfrm>
            <a:off x="2514600" y="2171700"/>
            <a:ext cx="381000" cy="129540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flipV="1">
            <a:off x="2705100" y="1438590"/>
            <a:ext cx="38100" cy="202851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1" idx="3"/>
          </p:cNvCxnSpPr>
          <p:nvPr/>
        </p:nvCxnSpPr>
        <p:spPr>
          <a:xfrm flipV="1">
            <a:off x="2667000" y="1790700"/>
            <a:ext cx="152400" cy="213360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13" idx="3"/>
          </p:cNvCxnSpPr>
          <p:nvPr/>
        </p:nvCxnSpPr>
        <p:spPr>
          <a:xfrm flipV="1">
            <a:off x="2667000" y="3943350"/>
            <a:ext cx="342900" cy="89535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5400000" flipH="1" flipV="1">
            <a:off x="2333625" y="3838575"/>
            <a:ext cx="819150" cy="304800"/>
          </a:xfrm>
          <a:prstGeom prst="bentConnector3">
            <a:avLst>
              <a:gd name="adj1" fmla="val -274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18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4490556"/>
              </p:ext>
            </p:extLst>
          </p:nvPr>
        </p:nvGraphicFramePr>
        <p:xfrm>
          <a:off x="152400" y="152400"/>
          <a:ext cx="8991600" cy="6705600"/>
        </p:xfrm>
        <a:graphic>
          <a:graphicData uri="http://schemas.openxmlformats.org/drawingml/2006/table">
            <a:tbl>
              <a:tblPr firstRow="1" bandRow="1">
                <a:tableStyleId>{2D5ABB26-0587-4C30-8999-92F81FD0307C}</a:tableStyleId>
              </a:tblPr>
              <a:tblGrid>
                <a:gridCol w="4419600"/>
                <a:gridCol w="4572000"/>
              </a:tblGrid>
              <a:tr h="6705600">
                <a:tc>
                  <a:txBody>
                    <a:bodyPr/>
                    <a:lstStyle/>
                    <a:p>
                      <a:r>
                        <a:rPr lang="en-US" dirty="0" smtClean="0"/>
                        <a:t>#include &lt;</a:t>
                      </a:r>
                      <a:r>
                        <a:rPr lang="en-US" dirty="0" err="1" smtClean="0"/>
                        <a:t>stdio.h</a:t>
                      </a:r>
                      <a:r>
                        <a:rPr lang="en-US" dirty="0" smtClean="0"/>
                        <a:t>&gt;</a:t>
                      </a:r>
                    </a:p>
                    <a:p>
                      <a:r>
                        <a:rPr lang="en-US" dirty="0" err="1" smtClean="0"/>
                        <a:t>int</a:t>
                      </a:r>
                      <a:r>
                        <a:rPr lang="en-US" dirty="0" smtClean="0"/>
                        <a:t> main()</a:t>
                      </a:r>
                    </a:p>
                    <a:p>
                      <a:r>
                        <a:rPr lang="en-US" dirty="0" smtClean="0"/>
                        <a:t>{    char *titles[7] = {</a:t>
                      </a:r>
                    </a:p>
                    <a:p>
                      <a:r>
                        <a:rPr lang="en-US" dirty="0" smtClean="0"/>
                        <a:t>"A Tale of Two Cities",</a:t>
                      </a:r>
                    </a:p>
                    <a:p>
                      <a:r>
                        <a:rPr lang="en-US" dirty="0" smtClean="0"/>
                        <a:t>	"Wuthering Heights",			"Don Quixote",			"Odyssey",			"Moby Dick",			"Hamlet",			"Gulliver’s Travels"};				</a:t>
                      </a:r>
                      <a:r>
                        <a:rPr lang="en-US" dirty="0" err="1" smtClean="0"/>
                        <a:t>int</a:t>
                      </a:r>
                      <a:r>
                        <a:rPr lang="en-US" dirty="0" smtClean="0"/>
                        <a:t> i = 0;		char *</a:t>
                      </a:r>
                      <a:r>
                        <a:rPr lang="en-US" dirty="0" err="1" smtClean="0"/>
                        <a:t>titles_backup</a:t>
                      </a:r>
                      <a:r>
                        <a:rPr lang="en-US" dirty="0" smtClean="0"/>
                        <a:t> = titles[0];	    char **</a:t>
                      </a:r>
                      <a:r>
                        <a:rPr lang="en-US" dirty="0" err="1" smtClean="0"/>
                        <a:t>bestBooks</a:t>
                      </a:r>
                      <a:r>
                        <a:rPr lang="en-US" dirty="0" smtClean="0"/>
                        <a:t>[3];    char **</a:t>
                      </a:r>
                      <a:r>
                        <a:rPr lang="en-US" dirty="0" err="1" smtClean="0"/>
                        <a:t>englishBooks</a:t>
                      </a:r>
                      <a:r>
                        <a:rPr lang="en-US" dirty="0" smtClean="0"/>
                        <a:t>[4];  </a:t>
                      </a:r>
                    </a:p>
                    <a:p>
                      <a:r>
                        <a:rPr lang="en-US" dirty="0" err="1" smtClean="0"/>
                        <a:t>bestBooks</a:t>
                      </a:r>
                      <a:r>
                        <a:rPr lang="en-US" dirty="0" smtClean="0"/>
                        <a:t>[0]=&amp;titles[0];     </a:t>
                      </a:r>
                      <a:r>
                        <a:rPr lang="en-US" dirty="0" err="1" smtClean="0"/>
                        <a:t>bestBooks</a:t>
                      </a:r>
                      <a:r>
                        <a:rPr lang="en-US" dirty="0" smtClean="0"/>
                        <a:t>[1]=&amp;titles[3];    </a:t>
                      </a:r>
                      <a:r>
                        <a:rPr lang="en-US" dirty="0" err="1" smtClean="0"/>
                        <a:t>bestBooks</a:t>
                      </a:r>
                      <a:r>
                        <a:rPr lang="en-US" dirty="0" smtClean="0"/>
                        <a:t>[2]=&amp;titles[5]; </a:t>
                      </a:r>
                      <a:r>
                        <a:rPr lang="en-US"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englishBooks</a:t>
                      </a:r>
                      <a:r>
                        <a:rPr lang="en-US" dirty="0" smtClean="0"/>
                        <a:t>[0]=&amp;titles[0];    </a:t>
                      </a:r>
                      <a:r>
                        <a:rPr lang="en-US" dirty="0" err="1" smtClean="0"/>
                        <a:t>englishBooks</a:t>
                      </a:r>
                      <a:r>
                        <a:rPr lang="en-US" dirty="0" smtClean="0"/>
                        <a:t>[1]=&amp;titles[1];    </a:t>
                      </a:r>
                      <a:r>
                        <a:rPr lang="en-US" dirty="0" err="1" smtClean="0"/>
                        <a:t>englishBooks</a:t>
                      </a:r>
                      <a:r>
                        <a:rPr lang="en-US" dirty="0" smtClean="0"/>
                        <a:t>[2]=&amp;titles[5];    </a:t>
                      </a:r>
                      <a:r>
                        <a:rPr lang="en-US" dirty="0" err="1" smtClean="0"/>
                        <a:t>englishBooks</a:t>
                      </a:r>
                      <a:r>
                        <a:rPr lang="en-US" dirty="0" smtClean="0"/>
                        <a:t>[3]=&amp;titles[6];                 </a:t>
                      </a:r>
                      <a:r>
                        <a:rPr lang="en-US" dirty="0" err="1" smtClean="0"/>
                        <a:t>printf</a:t>
                      </a:r>
                      <a:r>
                        <a:rPr lang="en-US" dirty="0" smtClean="0"/>
                        <a:t>("\</a:t>
                      </a:r>
                      <a:r>
                        <a:rPr lang="en-US" dirty="0" err="1" smtClean="0"/>
                        <a:t>nPrint</a:t>
                      </a:r>
                      <a:r>
                        <a:rPr lang="en-US" dirty="0" smtClean="0"/>
                        <a:t> as characters:\n");       for (i=0; i&lt; 7; i++)    {        </a:t>
                      </a:r>
                      <a:r>
                        <a:rPr lang="en-US" dirty="0" err="1" smtClean="0"/>
                        <a:t>titles_backup</a:t>
                      </a:r>
                      <a:r>
                        <a:rPr lang="en-US" dirty="0" smtClean="0"/>
                        <a:t> = titles[i];        while(*</a:t>
                      </a:r>
                      <a:r>
                        <a:rPr lang="en-US" dirty="0" err="1" smtClean="0"/>
                        <a:t>titles_backup</a:t>
                      </a:r>
                      <a:r>
                        <a:rPr lang="en-US" dirty="0" smtClean="0"/>
                        <a:t> != '\0') {            </a:t>
                      </a:r>
                      <a:r>
                        <a:rPr lang="en-US" dirty="0" err="1" smtClean="0"/>
                        <a:t>printf</a:t>
                      </a:r>
                      <a:r>
                        <a:rPr lang="en-US" dirty="0" smtClean="0"/>
                        <a:t>("%c", *</a:t>
                      </a:r>
                      <a:r>
                        <a:rPr lang="en-US" dirty="0" err="1" smtClean="0"/>
                        <a:t>titles_backup</a:t>
                      </a:r>
                      <a:r>
                        <a:rPr lang="en-US" dirty="0" smtClean="0"/>
                        <a:t>++);        }        </a:t>
                      </a:r>
                      <a:r>
                        <a:rPr lang="en-US" dirty="0" err="1" smtClean="0"/>
                        <a:t>printf</a:t>
                      </a:r>
                      <a:r>
                        <a:rPr lang="en-US" dirty="0" smtClean="0"/>
                        <a:t>("\n");    }        </a:t>
                      </a:r>
                      <a:r>
                        <a:rPr lang="en-US" dirty="0" err="1" smtClean="0"/>
                        <a:t>printf</a:t>
                      </a:r>
                      <a:r>
                        <a:rPr lang="en-US" dirty="0" smtClean="0"/>
                        <a:t>("\</a:t>
                      </a:r>
                      <a:r>
                        <a:rPr lang="en-US" dirty="0" err="1" smtClean="0"/>
                        <a:t>nPrint</a:t>
                      </a:r>
                      <a:r>
                        <a:rPr lang="en-US" dirty="0" smtClean="0"/>
                        <a:t> as string:\n");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for (i=0; i&lt; 7; i++)        </a:t>
                      </a:r>
                      <a:r>
                        <a:rPr lang="en-US" dirty="0" err="1" smtClean="0"/>
                        <a:t>printf</a:t>
                      </a:r>
                      <a:r>
                        <a:rPr lang="en-US" dirty="0" smtClean="0"/>
                        <a:t>("%s\n", titles[i]);                            </a:t>
                      </a:r>
                      <a:r>
                        <a:rPr lang="en-US" dirty="0" err="1" smtClean="0"/>
                        <a:t>printf</a:t>
                      </a:r>
                      <a:r>
                        <a:rPr lang="en-US" dirty="0" smtClean="0"/>
                        <a:t>("\</a:t>
                      </a:r>
                      <a:r>
                        <a:rPr lang="en-US" dirty="0" err="1" smtClean="0"/>
                        <a:t>nPrint</a:t>
                      </a:r>
                      <a:r>
                        <a:rPr lang="en-US" dirty="0" smtClean="0"/>
                        <a:t> using 2nd level indirection:\n");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for (i = 0 ; i &lt; 3; i++)        </a:t>
                      </a:r>
                      <a:r>
                        <a:rPr lang="en-US" dirty="0" err="1" smtClean="0"/>
                        <a:t>printf</a:t>
                      </a:r>
                      <a:r>
                        <a:rPr lang="en-US" dirty="0" smtClean="0"/>
                        <a:t>("%s\n", *</a:t>
                      </a:r>
                      <a:r>
                        <a:rPr lang="en-US" dirty="0" err="1" smtClean="0"/>
                        <a:t>bestBooks</a:t>
                      </a:r>
                      <a:r>
                        <a:rPr lang="en-US" dirty="0" smtClean="0"/>
                        <a:t>[i]);</a:t>
                      </a:r>
                    </a:p>
                    <a:p>
                      <a:r>
                        <a:rPr lang="en-US" dirty="0" smtClean="0"/>
                        <a:t> return 0;</a:t>
                      </a:r>
                    </a:p>
                    <a:p>
                      <a:r>
                        <a:rPr lang="en-US" dirty="0" smtClean="0"/>
                        <a:t>}</a:t>
                      </a:r>
                      <a:endParaRPr lang="en-US" dirty="0"/>
                    </a:p>
                  </a:txBody>
                  <a:tcPr/>
                </a:tc>
              </a:tr>
            </a:tbl>
          </a:graphicData>
        </a:graphic>
      </p:graphicFrame>
    </p:spTree>
    <p:extLst>
      <p:ext uri="{BB962C8B-B14F-4D97-AF65-F5344CB8AC3E}">
        <p14:creationId xmlns:p14="http://schemas.microsoft.com/office/powerpoint/2010/main" val="224024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1295400"/>
            <a:ext cx="8229600" cy="5148072"/>
          </a:xfrm>
        </p:spPr>
        <p:txBody>
          <a:bodyPr>
            <a:normAutofit/>
          </a:bodyPr>
          <a:lstStyle/>
          <a:p>
            <a:pPr eaLnBrk="1" hangingPunct="1">
              <a:lnSpc>
                <a:spcPct val="90000"/>
              </a:lnSpc>
            </a:pPr>
            <a:r>
              <a:rPr lang="en-US" altLang="en-US" sz="1800" dirty="0" smtClean="0"/>
              <a:t>Example:</a:t>
            </a:r>
          </a:p>
          <a:p>
            <a:pPr eaLnBrk="1" hangingPunct="1">
              <a:lnSpc>
                <a:spcPct val="90000"/>
              </a:lnSpc>
              <a:buFontTx/>
              <a:buNone/>
            </a:pPr>
            <a:r>
              <a:rPr lang="en-US" altLang="en-US" sz="1800" dirty="0" smtClean="0"/>
              <a:t>		</a:t>
            </a:r>
            <a:r>
              <a:rPr lang="en-US" altLang="en-US" sz="1800" dirty="0" err="1" smtClean="0"/>
              <a:t>int</a:t>
            </a:r>
            <a:r>
              <a:rPr lang="en-US" altLang="en-US" sz="1800" dirty="0" smtClean="0"/>
              <a:t> </a:t>
            </a:r>
            <a:r>
              <a:rPr lang="en-US" altLang="en-US" sz="1800" dirty="0"/>
              <a:t>scores[6] = {19, 17, 18, 16, 15, 20};</a:t>
            </a:r>
          </a:p>
          <a:p>
            <a:pPr eaLnBrk="1" hangingPunct="1">
              <a:lnSpc>
                <a:spcPct val="90000"/>
              </a:lnSpc>
              <a:buFontTx/>
              <a:buNone/>
            </a:pPr>
            <a:r>
              <a:rPr lang="en-US" altLang="en-US" sz="1800" dirty="0" smtClean="0"/>
              <a:t>		</a:t>
            </a:r>
            <a:r>
              <a:rPr lang="en-US" altLang="en-US" sz="1800" dirty="0" err="1" smtClean="0"/>
              <a:t>int</a:t>
            </a:r>
            <a:r>
              <a:rPr lang="en-US" altLang="en-US" sz="1800" dirty="0" smtClean="0"/>
              <a:t> scores[] = {19, 17, 18, 16, 15, 20};</a:t>
            </a:r>
          </a:p>
          <a:p>
            <a:pPr eaLnBrk="1" hangingPunct="1">
              <a:lnSpc>
                <a:spcPct val="90000"/>
              </a:lnSpc>
            </a:pPr>
            <a:r>
              <a:rPr lang="en-US" altLang="en-US" sz="1800" dirty="0" smtClean="0"/>
              <a:t>C arrays declared as above are also allocated storage at compile time and have </a:t>
            </a:r>
            <a:r>
              <a:rPr lang="en-US" altLang="en-US" sz="1800" b="1" dirty="0" smtClean="0"/>
              <a:t>a fixed size</a:t>
            </a:r>
            <a:r>
              <a:rPr lang="en-US" altLang="en-US" sz="1800" dirty="0" smtClean="0"/>
              <a:t>. </a:t>
            </a:r>
          </a:p>
          <a:p>
            <a:pPr eaLnBrk="1" hangingPunct="1">
              <a:lnSpc>
                <a:spcPct val="90000"/>
              </a:lnSpc>
            </a:pPr>
            <a:r>
              <a:rPr lang="en-US" altLang="en-US" sz="1800" dirty="0" smtClean="0"/>
              <a:t>The expression enclosed in [ ] must be </a:t>
            </a:r>
            <a:r>
              <a:rPr lang="en-US" altLang="en-US" sz="1800" b="1" i="1" dirty="0" smtClean="0"/>
              <a:t>a constant</a:t>
            </a:r>
            <a:r>
              <a:rPr lang="en-US" altLang="en-US" sz="1800" dirty="0" smtClean="0"/>
              <a:t>, the value of which is known at compilation time. </a:t>
            </a:r>
          </a:p>
          <a:p>
            <a:pPr eaLnBrk="1" hangingPunct="1">
              <a:lnSpc>
                <a:spcPct val="90000"/>
              </a:lnSpc>
            </a:pPr>
            <a:r>
              <a:rPr lang="en-US" altLang="en-US" sz="1800" dirty="0" smtClean="0"/>
              <a:t>Because we are specifying initial values for array elements, </a:t>
            </a:r>
            <a:r>
              <a:rPr lang="en-US" altLang="en-US" sz="1800" dirty="0"/>
              <a:t>i</a:t>
            </a:r>
            <a:r>
              <a:rPr lang="en-US" altLang="en-US" sz="1800" dirty="0" smtClean="0"/>
              <a:t>f [ ] is empty, then the compiler will create an array with a number of elements equal to the number of values enclosed in braces.</a:t>
            </a:r>
          </a:p>
          <a:p>
            <a:pPr>
              <a:lnSpc>
                <a:spcPct val="90000"/>
              </a:lnSpc>
            </a:pPr>
            <a:r>
              <a:rPr lang="en-US" altLang="en-US" sz="1800" dirty="0"/>
              <a:t>Thus, the two declarations above declare the same array</a:t>
            </a:r>
            <a:r>
              <a:rPr lang="en-US" altLang="en-US" sz="1800" dirty="0" smtClean="0"/>
              <a:t>.</a:t>
            </a:r>
          </a:p>
          <a:p>
            <a:pPr>
              <a:lnSpc>
                <a:spcPct val="90000"/>
              </a:lnSpc>
            </a:pPr>
            <a:r>
              <a:rPr lang="en-US" altLang="en-US" sz="1800" dirty="0"/>
              <a:t>Whether the array elements are of static storage class or automatic storage class, the compiler will generate code to allocate memory storage for the elements of the array, and to store their initial values on the heap </a:t>
            </a:r>
            <a:r>
              <a:rPr lang="en-US" altLang="en-US" sz="1800" dirty="0">
                <a:solidFill>
                  <a:srgbClr val="00B050"/>
                </a:solidFill>
              </a:rPr>
              <a:t>or on the stack</a:t>
            </a:r>
            <a:r>
              <a:rPr lang="en-US" altLang="en-US" sz="1800" dirty="0"/>
              <a:t>. This is why these arrays are referred to as </a:t>
            </a:r>
            <a:r>
              <a:rPr lang="en-US" altLang="en-US" sz="1800" b="1" dirty="0"/>
              <a:t>static arrays</a:t>
            </a:r>
            <a:r>
              <a:rPr lang="en-US" altLang="en-US" sz="1800" dirty="0"/>
              <a:t>, or </a:t>
            </a:r>
            <a:r>
              <a:rPr lang="en-US" altLang="en-US" sz="1800" b="1" dirty="0"/>
              <a:t>statically allocated arrays </a:t>
            </a:r>
            <a:r>
              <a:rPr lang="en-US" altLang="en-US" sz="1800" dirty="0"/>
              <a:t>(Here, static means </a:t>
            </a:r>
            <a:r>
              <a:rPr lang="en-US" altLang="en-US" sz="1800" i="1" dirty="0"/>
              <a:t>at compile time</a:t>
            </a:r>
            <a:r>
              <a:rPr lang="en-US" altLang="en-US" sz="1800" dirty="0"/>
              <a:t>).</a:t>
            </a:r>
          </a:p>
          <a:p>
            <a:pPr eaLnBrk="1" hangingPunct="1">
              <a:lnSpc>
                <a:spcPct val="90000"/>
              </a:lnSpc>
            </a:pPr>
            <a:endParaRPr lang="en-US" altLang="en-US" sz="1400" dirty="0" smtClean="0"/>
          </a:p>
          <a:p>
            <a:pPr eaLnBrk="1" hangingPunct="1">
              <a:lnSpc>
                <a:spcPct val="90000"/>
              </a:lnSpc>
            </a:pPr>
            <a:endParaRPr lang="en-US" altLang="en-US" sz="2000" dirty="0" smtClean="0"/>
          </a:p>
          <a:p>
            <a:pPr eaLnBrk="1" hangingPunct="1">
              <a:lnSpc>
                <a:spcPct val="90000"/>
              </a:lnSpc>
            </a:pPr>
            <a:endParaRPr lang="en-US" altLang="en-US" sz="2400" dirty="0" smtClean="0"/>
          </a:p>
        </p:txBody>
      </p:sp>
      <p:sp>
        <p:nvSpPr>
          <p:cNvPr id="14338" name="Rectangle 2"/>
          <p:cNvSpPr>
            <a:spLocks noGrp="1" noChangeArrowheads="1"/>
          </p:cNvSpPr>
          <p:nvPr>
            <p:ph type="title"/>
          </p:nvPr>
        </p:nvSpPr>
        <p:spPr/>
        <p:txBody>
          <a:bodyPr/>
          <a:lstStyle/>
          <a:p>
            <a:pPr eaLnBrk="1" hangingPunct="1"/>
            <a:r>
              <a:rPr lang="en-US" altLang="en-US" dirty="0" smtClean="0"/>
              <a:t>Declaration of Static Arrays</a:t>
            </a:r>
          </a:p>
        </p:txBody>
      </p:sp>
    </p:spTree>
    <p:extLst>
      <p:ext uri="{BB962C8B-B14F-4D97-AF65-F5344CB8AC3E}">
        <p14:creationId xmlns:p14="http://schemas.microsoft.com/office/powerpoint/2010/main" val="10754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 Write code to declare any necessary pointer or pointers, and to call </a:t>
            </a:r>
            <a:r>
              <a:rPr lang="en-US" dirty="0" err="1" smtClean="0"/>
              <a:t>calloc</a:t>
            </a:r>
            <a:r>
              <a:rPr lang="en-US" dirty="0" smtClean="0"/>
              <a:t>() to allocate space for 10 integers.</a:t>
            </a:r>
          </a:p>
          <a:p>
            <a:pPr marL="0" indent="0">
              <a:buNone/>
            </a:pPr>
            <a:r>
              <a:rPr lang="en-US" dirty="0" smtClean="0"/>
              <a:t>2. </a:t>
            </a:r>
            <a:r>
              <a:rPr lang="en-US" dirty="0"/>
              <a:t>Write code to declare any necessary pointer or pointers, and to call </a:t>
            </a:r>
            <a:r>
              <a:rPr lang="en-US" dirty="0" err="1" smtClean="0"/>
              <a:t>malloc</a:t>
            </a:r>
            <a:r>
              <a:rPr lang="en-US" dirty="0"/>
              <a:t>() to </a:t>
            </a:r>
            <a:r>
              <a:rPr lang="en-US" dirty="0" smtClean="0"/>
              <a:t>allocate </a:t>
            </a:r>
            <a:r>
              <a:rPr lang="en-US" dirty="0"/>
              <a:t>space for 5</a:t>
            </a:r>
            <a:r>
              <a:rPr lang="en-US" dirty="0" smtClean="0"/>
              <a:t> pointers to floats.</a:t>
            </a:r>
            <a:endParaRPr lang="en-US" dirty="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36711354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14400" lvl="1" indent="-514350">
              <a:buAutoNum type="arabicPeriod"/>
            </a:pPr>
            <a:r>
              <a:rPr lang="en-US" dirty="0" err="1"/>
              <a:t>i</a:t>
            </a:r>
            <a:r>
              <a:rPr lang="en-US" dirty="0" err="1" smtClean="0"/>
              <a:t>nt</a:t>
            </a:r>
            <a:r>
              <a:rPr lang="en-US" dirty="0" smtClean="0"/>
              <a:t> *</a:t>
            </a:r>
            <a:r>
              <a:rPr lang="en-US" dirty="0" err="1" smtClean="0"/>
              <a:t>int_ptr</a:t>
            </a:r>
            <a:r>
              <a:rPr lang="en-US" dirty="0" smtClean="0"/>
              <a:t>;</a:t>
            </a:r>
          </a:p>
          <a:p>
            <a:pPr marL="0" indent="0">
              <a:buNone/>
            </a:pPr>
            <a:r>
              <a:rPr lang="en-US" dirty="0"/>
              <a:t>	</a:t>
            </a:r>
            <a:r>
              <a:rPr lang="en-US" dirty="0" err="1" smtClean="0"/>
              <a:t>int_ptr</a:t>
            </a:r>
            <a:r>
              <a:rPr lang="en-US" dirty="0" smtClean="0"/>
              <a:t> </a:t>
            </a:r>
            <a:r>
              <a:rPr lang="en-US" dirty="0"/>
              <a:t>= </a:t>
            </a:r>
            <a:r>
              <a:rPr lang="en-US" dirty="0" err="1" smtClean="0"/>
              <a:t>calloc</a:t>
            </a:r>
            <a:r>
              <a:rPr lang="en-US" dirty="0" smtClean="0"/>
              <a:t> (10, </a:t>
            </a:r>
            <a:r>
              <a:rPr lang="en-US" dirty="0" err="1" smtClean="0"/>
              <a:t>sizeof</a:t>
            </a:r>
            <a:r>
              <a:rPr lang="en-US" dirty="0" smtClean="0"/>
              <a:t>(</a:t>
            </a:r>
            <a:r>
              <a:rPr lang="en-US" dirty="0" err="1" smtClean="0"/>
              <a:t>int</a:t>
            </a:r>
            <a:r>
              <a:rPr lang="en-US" dirty="0" smtClean="0"/>
              <a:t>));</a:t>
            </a:r>
            <a:endParaRPr lang="en-US" dirty="0"/>
          </a:p>
          <a:p>
            <a:pPr marL="0" indent="0">
              <a:buNone/>
            </a:pPr>
            <a:endParaRPr lang="en-US" dirty="0" smtClean="0"/>
          </a:p>
          <a:p>
            <a:pPr marL="914400" lvl="1" indent="-514350">
              <a:buAutoNum type="arabicPeriod" startAt="2"/>
            </a:pPr>
            <a:r>
              <a:rPr lang="en-US" dirty="0"/>
              <a:t>f</a:t>
            </a:r>
            <a:r>
              <a:rPr lang="en-US" dirty="0" smtClean="0"/>
              <a:t>loat **</a:t>
            </a:r>
            <a:r>
              <a:rPr lang="en-US" dirty="0" err="1" smtClean="0"/>
              <a:t>float_ptr_ptr</a:t>
            </a:r>
            <a:r>
              <a:rPr lang="en-US" dirty="0" smtClean="0"/>
              <a:t>;</a:t>
            </a:r>
          </a:p>
          <a:p>
            <a:pPr marL="400050" lvl="1" indent="0">
              <a:buNone/>
            </a:pPr>
            <a:r>
              <a:rPr lang="en-US" dirty="0"/>
              <a:t>	</a:t>
            </a:r>
            <a:r>
              <a:rPr lang="en-US" dirty="0" err="1" smtClean="0"/>
              <a:t>float_ptr_ptr</a:t>
            </a:r>
            <a:r>
              <a:rPr lang="en-US" dirty="0" smtClean="0"/>
              <a:t> = </a:t>
            </a:r>
            <a:r>
              <a:rPr lang="en-US" dirty="0" err="1" smtClean="0"/>
              <a:t>malloc</a:t>
            </a:r>
            <a:r>
              <a:rPr lang="en-US" dirty="0" smtClean="0"/>
              <a:t>(5 * </a:t>
            </a:r>
            <a:r>
              <a:rPr lang="en-US" dirty="0" err="1" smtClean="0"/>
              <a:t>sizeof</a:t>
            </a:r>
            <a:r>
              <a:rPr lang="en-US" dirty="0" smtClean="0"/>
              <a:t>(float *));  </a:t>
            </a:r>
            <a:endParaRPr lang="en-US" dirty="0"/>
          </a:p>
        </p:txBody>
      </p:sp>
      <p:sp>
        <p:nvSpPr>
          <p:cNvPr id="2" name="Title 1"/>
          <p:cNvSpPr>
            <a:spLocks noGrp="1"/>
          </p:cNvSpPr>
          <p:nvPr>
            <p:ph type="title"/>
          </p:nvPr>
        </p:nvSpPr>
        <p:spPr/>
        <p:txBody>
          <a:bodyPr/>
          <a:lstStyle/>
          <a:p>
            <a:r>
              <a:rPr lang="en-US" dirty="0" smtClean="0"/>
              <a:t>Exercise Answers</a:t>
            </a:r>
            <a:endParaRPr lang="en-US" dirty="0"/>
          </a:p>
        </p:txBody>
      </p:sp>
    </p:spTree>
    <p:extLst>
      <p:ext uri="{BB962C8B-B14F-4D97-AF65-F5344CB8AC3E}">
        <p14:creationId xmlns:p14="http://schemas.microsoft.com/office/powerpoint/2010/main" val="1923037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z="2200" dirty="0" smtClean="0"/>
              <a:t>Arrays of static storage class will be initialized to 0 (all elements) by </a:t>
            </a:r>
            <a:r>
              <a:rPr lang="en-US" altLang="en-US" sz="2200" b="1" i="1" dirty="0" smtClean="0"/>
              <a:t>most</a:t>
            </a:r>
            <a:r>
              <a:rPr lang="en-US" altLang="en-US" sz="2200" dirty="0" smtClean="0"/>
              <a:t> compilers if no explicit initialization is given for any element.</a:t>
            </a:r>
          </a:p>
          <a:p>
            <a:pPr marL="109728" indent="0" eaLnBrk="1" hangingPunct="1">
              <a:lnSpc>
                <a:spcPct val="90000"/>
              </a:lnSpc>
              <a:buNone/>
            </a:pPr>
            <a:endParaRPr lang="en-US" altLang="en-US" sz="2200" dirty="0" smtClean="0"/>
          </a:p>
          <a:p>
            <a:pPr eaLnBrk="1" hangingPunct="1">
              <a:lnSpc>
                <a:spcPct val="90000"/>
              </a:lnSpc>
            </a:pPr>
            <a:r>
              <a:rPr lang="en-US" altLang="en-US" sz="2200" dirty="0" smtClean="0"/>
              <a:t>If you provide fewer values than the number of elements in the array, the remaining values will be initialized to 0 (this works for both static and automatic storage class arrays):</a:t>
            </a:r>
          </a:p>
          <a:p>
            <a:pPr eaLnBrk="1" hangingPunct="1">
              <a:lnSpc>
                <a:spcPct val="90000"/>
              </a:lnSpc>
              <a:buFontTx/>
              <a:buNone/>
            </a:pPr>
            <a:r>
              <a:rPr lang="en-US" altLang="en-US" sz="2200" dirty="0" smtClean="0"/>
              <a:t>	   </a:t>
            </a:r>
            <a:r>
              <a:rPr lang="en-US" altLang="en-US" sz="2200" dirty="0" err="1" smtClean="0"/>
              <a:t>int</a:t>
            </a:r>
            <a:r>
              <a:rPr lang="en-US" altLang="en-US" sz="2200" dirty="0" smtClean="0"/>
              <a:t> scores[10] = {19, 20};      /* last 8 elements set to 0 */</a:t>
            </a:r>
          </a:p>
          <a:p>
            <a:pPr eaLnBrk="1" hangingPunct="1">
              <a:lnSpc>
                <a:spcPct val="90000"/>
              </a:lnSpc>
              <a:buFontTx/>
              <a:buNone/>
            </a:pPr>
            <a:endParaRPr lang="en-US" altLang="en-US" sz="2200" dirty="0" smtClean="0"/>
          </a:p>
          <a:p>
            <a:pPr eaLnBrk="1" hangingPunct="1">
              <a:lnSpc>
                <a:spcPct val="90000"/>
              </a:lnSpc>
            </a:pPr>
            <a:r>
              <a:rPr lang="en-US" altLang="en-US" sz="2200" dirty="0" smtClean="0"/>
              <a:t>To explicitly initialize all elements to 0 (for a static storage class or automatic storage class array): </a:t>
            </a:r>
          </a:p>
          <a:p>
            <a:pPr lvl="1" eaLnBrk="1" hangingPunct="1">
              <a:lnSpc>
                <a:spcPct val="90000"/>
              </a:lnSpc>
              <a:buFontTx/>
              <a:buNone/>
            </a:pPr>
            <a:r>
              <a:rPr lang="en-US" altLang="en-US" sz="2200" dirty="0" smtClean="0"/>
              <a:t>  </a:t>
            </a:r>
            <a:r>
              <a:rPr lang="en-US" altLang="en-US" sz="2200" dirty="0" err="1" smtClean="0"/>
              <a:t>int</a:t>
            </a:r>
            <a:r>
              <a:rPr lang="en-US" altLang="en-US" sz="2200" dirty="0" smtClean="0"/>
              <a:t> scores[10] = {0};</a:t>
            </a:r>
          </a:p>
          <a:p>
            <a:pPr lvl="1" eaLnBrk="1" hangingPunct="1">
              <a:lnSpc>
                <a:spcPct val="90000"/>
              </a:lnSpc>
              <a:buFontTx/>
              <a:buNone/>
            </a:pPr>
            <a:endParaRPr lang="en-US" altLang="en-US" sz="2200" dirty="0" smtClean="0"/>
          </a:p>
          <a:p>
            <a:pPr>
              <a:lnSpc>
                <a:spcPct val="90000"/>
              </a:lnSpc>
            </a:pPr>
            <a:r>
              <a:rPr lang="en-US" altLang="en-US" sz="2200" dirty="0" smtClean="0"/>
              <a:t>Consider:</a:t>
            </a:r>
          </a:p>
          <a:p>
            <a:pPr>
              <a:lnSpc>
                <a:spcPct val="90000"/>
              </a:lnSpc>
              <a:buNone/>
            </a:pPr>
            <a:r>
              <a:rPr lang="en-US" altLang="en-US" sz="2200" dirty="0"/>
              <a:t>		</a:t>
            </a:r>
            <a:r>
              <a:rPr lang="en-US" altLang="en-US" sz="2200" dirty="0" err="1"/>
              <a:t>int</a:t>
            </a:r>
            <a:r>
              <a:rPr lang="en-US" altLang="en-US" sz="2200" dirty="0"/>
              <a:t> scores[10] = {19, 17, 18, 16, 15, 20};</a:t>
            </a:r>
          </a:p>
          <a:p>
            <a:pPr>
              <a:lnSpc>
                <a:spcPct val="90000"/>
              </a:lnSpc>
              <a:buNone/>
            </a:pPr>
            <a:r>
              <a:rPr lang="en-US" altLang="en-US" sz="2200" dirty="0"/>
              <a:t>		</a:t>
            </a:r>
            <a:r>
              <a:rPr lang="en-US" altLang="en-US" sz="2200" dirty="0" err="1"/>
              <a:t>int</a:t>
            </a:r>
            <a:r>
              <a:rPr lang="en-US" altLang="en-US" sz="2200" dirty="0"/>
              <a:t> scores[] = {19, 17, 18, 16, 15, 20};</a:t>
            </a:r>
          </a:p>
          <a:p>
            <a:pPr>
              <a:lnSpc>
                <a:spcPct val="90000"/>
              </a:lnSpc>
              <a:buNone/>
            </a:pPr>
            <a:r>
              <a:rPr lang="en-US" altLang="en-US" sz="2200" dirty="0"/>
              <a:t>	</a:t>
            </a:r>
            <a:r>
              <a:rPr lang="en-US" altLang="en-US" sz="2200" dirty="0" smtClean="0"/>
              <a:t>These </a:t>
            </a:r>
            <a:r>
              <a:rPr lang="en-US" altLang="en-US" sz="2200" dirty="0"/>
              <a:t>two declarations do not declare the same array.  </a:t>
            </a:r>
            <a:r>
              <a:rPr lang="en-US" altLang="en-US" sz="2200" dirty="0" smtClean="0"/>
              <a:t>Why?</a:t>
            </a:r>
            <a:endParaRPr lang="en-US" altLang="en-US" sz="2200" dirty="0"/>
          </a:p>
          <a:p>
            <a:pPr lvl="1" eaLnBrk="1" hangingPunct="1">
              <a:lnSpc>
                <a:spcPct val="90000"/>
              </a:lnSpc>
              <a:buFontTx/>
              <a:buNone/>
            </a:pPr>
            <a:endParaRPr lang="en-US" altLang="en-US" sz="2400" dirty="0" smtClean="0"/>
          </a:p>
        </p:txBody>
      </p:sp>
      <p:sp>
        <p:nvSpPr>
          <p:cNvPr id="15362" name="Rectangle 2"/>
          <p:cNvSpPr>
            <a:spLocks noGrp="1" noChangeArrowheads="1"/>
          </p:cNvSpPr>
          <p:nvPr>
            <p:ph type="title"/>
          </p:nvPr>
        </p:nvSpPr>
        <p:spPr/>
        <p:txBody>
          <a:bodyPr/>
          <a:lstStyle/>
          <a:p>
            <a:pPr eaLnBrk="1" hangingPunct="1"/>
            <a:r>
              <a:rPr lang="en-US" altLang="en-US" dirty="0" smtClean="0"/>
              <a:t>Array Initialization</a:t>
            </a:r>
          </a:p>
        </p:txBody>
      </p:sp>
    </p:spTree>
    <p:extLst>
      <p:ext uri="{BB962C8B-B14F-4D97-AF65-F5344CB8AC3E}">
        <p14:creationId xmlns:p14="http://schemas.microsoft.com/office/powerpoint/2010/main" val="12235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5800" y="1371600"/>
            <a:ext cx="7772400" cy="4800600"/>
          </a:xfrm>
        </p:spPr>
        <p:txBody>
          <a:bodyPr>
            <a:normAutofit fontScale="92500" lnSpcReduction="10000"/>
          </a:bodyPr>
          <a:lstStyle/>
          <a:p>
            <a:pPr eaLnBrk="1" hangingPunct="1"/>
            <a:r>
              <a:rPr lang="en-US" altLang="en-US" sz="2400" dirty="0" smtClean="0"/>
              <a:t>There is no library function in C that will tell you the size of an array (for statically or dynamically allocated arrays). </a:t>
            </a:r>
          </a:p>
          <a:p>
            <a:pPr eaLnBrk="1" hangingPunct="1"/>
            <a:r>
              <a:rPr lang="en-US" altLang="en-US" sz="2400" dirty="0" smtClean="0"/>
              <a:t>This is because no array termination marker is stored in the array (except for strings or char arrays – more later).</a:t>
            </a:r>
          </a:p>
          <a:p>
            <a:pPr eaLnBrk="1" hangingPunct="1"/>
            <a:r>
              <a:rPr lang="en-US" altLang="en-US" sz="2400" dirty="0" smtClean="0"/>
              <a:t>Therefore, you must keep track of the size, and check indexes “manually” (in the code you write) to ensure that they are within range.</a:t>
            </a:r>
          </a:p>
          <a:p>
            <a:pPr eaLnBrk="1" hangingPunct="1"/>
            <a:r>
              <a:rPr lang="en-US" altLang="en-US" sz="2400" dirty="0" smtClean="0"/>
              <a:t>If you try to access elements beyond the last element, this will produce a run-time error (typically a segmentation fault) OR will read or write a value that is not an element of the array (a harder bug to find).</a:t>
            </a:r>
          </a:p>
        </p:txBody>
      </p:sp>
      <p:sp>
        <p:nvSpPr>
          <p:cNvPr id="16386" name="Rectangle 2"/>
          <p:cNvSpPr>
            <a:spLocks noGrp="1" noChangeArrowheads="1"/>
          </p:cNvSpPr>
          <p:nvPr>
            <p:ph type="title"/>
          </p:nvPr>
        </p:nvSpPr>
        <p:spPr/>
        <p:txBody>
          <a:bodyPr/>
          <a:lstStyle/>
          <a:p>
            <a:pPr eaLnBrk="1" hangingPunct="1"/>
            <a:r>
              <a:rPr lang="en-US" altLang="en-US" smtClean="0"/>
              <a:t>Array Size</a:t>
            </a:r>
          </a:p>
        </p:txBody>
      </p:sp>
    </p:spTree>
    <p:extLst>
      <p:ext uri="{BB962C8B-B14F-4D97-AF65-F5344CB8AC3E}">
        <p14:creationId xmlns:p14="http://schemas.microsoft.com/office/powerpoint/2010/main" val="3241227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1252728"/>
            <a:ext cx="8229600" cy="4919472"/>
          </a:xfrm>
        </p:spPr>
        <p:txBody>
          <a:bodyPr>
            <a:normAutofit fontScale="92500" lnSpcReduction="20000"/>
          </a:bodyPr>
          <a:lstStyle/>
          <a:p>
            <a:pPr eaLnBrk="1" hangingPunct="1">
              <a:defRPr/>
            </a:pPr>
            <a:r>
              <a:rPr lang="en-US" sz="2000" dirty="0" smtClean="0"/>
              <a:t>There is no library function for copying arrays in C (except for strings, which we’ll see soon). </a:t>
            </a:r>
          </a:p>
          <a:p>
            <a:pPr eaLnBrk="1" hangingPunct="1">
              <a:defRPr/>
            </a:pPr>
            <a:r>
              <a:rPr lang="en-US" sz="1800" dirty="0" smtClean="0"/>
              <a:t>If you want to copy an array in C, you must copy the elements one by one (with a </a:t>
            </a:r>
            <a:r>
              <a:rPr lang="en-US" sz="1800" b="1" dirty="0" smtClean="0"/>
              <a:t>for</a:t>
            </a:r>
            <a:r>
              <a:rPr lang="en-US" sz="1800" dirty="0" smtClean="0"/>
              <a:t> or </a:t>
            </a:r>
            <a:r>
              <a:rPr lang="en-US" sz="1800" b="1" dirty="0" smtClean="0"/>
              <a:t>while</a:t>
            </a:r>
            <a:r>
              <a:rPr lang="en-US" sz="1800" dirty="0" smtClean="0"/>
              <a:t> loop). For example, we can use something such as:</a:t>
            </a:r>
          </a:p>
          <a:p>
            <a:pPr marL="0" indent="0" eaLnBrk="1" hangingPunct="1">
              <a:buFontTx/>
              <a:buNone/>
              <a:defRPr/>
            </a:pPr>
            <a:r>
              <a:rPr lang="en-US" sz="1800" dirty="0" smtClean="0"/>
              <a:t>	</a:t>
            </a:r>
            <a:r>
              <a:rPr lang="en-US" sz="1800" dirty="0" err="1" smtClean="0"/>
              <a:t>int</a:t>
            </a:r>
            <a:r>
              <a:rPr lang="en-US" sz="1800" dirty="0" smtClean="0"/>
              <a:t> scores[6] = {19, 17, 18, 16, 15, 20}; /* Array to be copied */</a:t>
            </a:r>
          </a:p>
          <a:p>
            <a:pPr marL="0" indent="0" eaLnBrk="1" hangingPunct="1">
              <a:buFontTx/>
              <a:buNone/>
              <a:defRPr/>
            </a:pPr>
            <a:r>
              <a:rPr lang="en-US" sz="1800" dirty="0" smtClean="0"/>
              <a:t>	</a:t>
            </a:r>
            <a:r>
              <a:rPr lang="en-US" sz="1800" dirty="0" err="1" smtClean="0"/>
              <a:t>int</a:t>
            </a:r>
            <a:r>
              <a:rPr lang="en-US" sz="1800" dirty="0" smtClean="0"/>
              <a:t> copy[6];		/* Copy of original array */</a:t>
            </a:r>
          </a:p>
          <a:p>
            <a:pPr marL="0" indent="0" eaLnBrk="1" hangingPunct="1">
              <a:buFontTx/>
              <a:buNone/>
              <a:defRPr/>
            </a:pPr>
            <a:r>
              <a:rPr lang="en-US" sz="1800" dirty="0" smtClean="0"/>
              <a:t>	for (</a:t>
            </a:r>
            <a:r>
              <a:rPr lang="en-US" sz="1800" dirty="0" err="1" smtClean="0"/>
              <a:t>i</a:t>
            </a:r>
            <a:r>
              <a:rPr lang="en-US" sz="1800" dirty="0" smtClean="0"/>
              <a:t> = 0; </a:t>
            </a:r>
            <a:r>
              <a:rPr lang="en-US" sz="1800" dirty="0" err="1" smtClean="0"/>
              <a:t>i</a:t>
            </a:r>
            <a:r>
              <a:rPr lang="en-US" sz="1800" dirty="0" smtClean="0"/>
              <a:t> &lt; 6; </a:t>
            </a:r>
            <a:r>
              <a:rPr lang="en-US" sz="1800" dirty="0" err="1" smtClean="0"/>
              <a:t>i</a:t>
            </a:r>
            <a:r>
              <a:rPr lang="en-US" sz="1800" dirty="0" smtClean="0"/>
              <a:t>++) {</a:t>
            </a:r>
          </a:p>
          <a:p>
            <a:pPr marL="0" indent="0" eaLnBrk="1" hangingPunct="1">
              <a:buFontTx/>
              <a:buNone/>
              <a:defRPr/>
            </a:pPr>
            <a:r>
              <a:rPr lang="en-US" sz="1800" dirty="0" smtClean="0"/>
              <a:t>	       copy[</a:t>
            </a:r>
            <a:r>
              <a:rPr lang="en-US" sz="1800" dirty="0" err="1" smtClean="0"/>
              <a:t>i</a:t>
            </a:r>
            <a:r>
              <a:rPr lang="en-US" sz="1800" dirty="0" smtClean="0"/>
              <a:t>] = scores[</a:t>
            </a:r>
            <a:r>
              <a:rPr lang="en-US" sz="1800" dirty="0" err="1" smtClean="0"/>
              <a:t>i</a:t>
            </a:r>
            <a:r>
              <a:rPr lang="en-US" sz="1800" dirty="0" smtClean="0"/>
              <a:t>];</a:t>
            </a:r>
          </a:p>
          <a:p>
            <a:pPr marL="0" indent="0" eaLnBrk="1" hangingPunct="1">
              <a:buFontTx/>
              <a:buNone/>
              <a:defRPr/>
            </a:pPr>
            <a:r>
              <a:rPr lang="en-US" sz="1800" dirty="0" smtClean="0"/>
              <a:t>	}</a:t>
            </a:r>
          </a:p>
          <a:p>
            <a:pPr marL="630936" lvl="2" indent="0">
              <a:buNone/>
              <a:defRPr/>
            </a:pPr>
            <a:r>
              <a:rPr lang="en-US" sz="1800" dirty="0" smtClean="0"/>
              <a:t>or:</a:t>
            </a:r>
            <a:endParaRPr lang="en-US" sz="1800" dirty="0"/>
          </a:p>
          <a:p>
            <a:pPr marL="0" indent="0">
              <a:buNone/>
              <a:defRPr/>
            </a:pPr>
            <a:r>
              <a:rPr lang="en-US" sz="1800" dirty="0"/>
              <a:t>	</a:t>
            </a:r>
            <a:r>
              <a:rPr lang="en-US" sz="1800" dirty="0" err="1"/>
              <a:t>int</a:t>
            </a:r>
            <a:r>
              <a:rPr lang="en-US" sz="1800" dirty="0"/>
              <a:t> scores[6] = {19, 17, 18, 16, 15, 20}; /* Array to be copied */</a:t>
            </a:r>
          </a:p>
          <a:p>
            <a:pPr marL="0" indent="0">
              <a:buNone/>
              <a:defRPr/>
            </a:pPr>
            <a:r>
              <a:rPr lang="en-US" sz="1800" dirty="0"/>
              <a:t>	</a:t>
            </a:r>
            <a:r>
              <a:rPr lang="en-US" sz="1800" dirty="0" err="1"/>
              <a:t>int</a:t>
            </a:r>
            <a:r>
              <a:rPr lang="en-US" sz="1800" dirty="0"/>
              <a:t> copy[6];	</a:t>
            </a:r>
            <a:r>
              <a:rPr lang="en-US" sz="1800" dirty="0" smtClean="0"/>
              <a:t>	/* </a:t>
            </a:r>
            <a:r>
              <a:rPr lang="en-US" sz="1800" dirty="0"/>
              <a:t>Copy of original array </a:t>
            </a:r>
            <a:r>
              <a:rPr lang="en-US" sz="1800" dirty="0" smtClean="0"/>
              <a:t>*/</a:t>
            </a:r>
          </a:p>
          <a:p>
            <a:pPr marL="0" indent="0">
              <a:buNone/>
              <a:defRPr/>
            </a:pPr>
            <a:r>
              <a:rPr lang="en-US" sz="1800" dirty="0"/>
              <a:t>	</a:t>
            </a:r>
            <a:r>
              <a:rPr lang="en-US" sz="1800" dirty="0" err="1" smtClean="0"/>
              <a:t>int</a:t>
            </a:r>
            <a:r>
              <a:rPr lang="en-US" sz="1800" dirty="0" smtClean="0"/>
              <a:t> *</a:t>
            </a:r>
            <a:r>
              <a:rPr lang="en-US" sz="1800" dirty="0" err="1" smtClean="0"/>
              <a:t>scr_ptr</a:t>
            </a:r>
            <a:r>
              <a:rPr lang="en-US" sz="1800" dirty="0" smtClean="0"/>
              <a:t>, *</a:t>
            </a:r>
            <a:r>
              <a:rPr lang="en-US" sz="1800" dirty="0" err="1" smtClean="0"/>
              <a:t>copy_ptr</a:t>
            </a:r>
            <a:r>
              <a:rPr lang="en-US" sz="1800" dirty="0" smtClean="0"/>
              <a:t>;</a:t>
            </a:r>
          </a:p>
          <a:p>
            <a:pPr marL="0" indent="0">
              <a:buNone/>
              <a:defRPr/>
            </a:pPr>
            <a:r>
              <a:rPr lang="en-US" sz="1800" dirty="0"/>
              <a:t>	</a:t>
            </a:r>
            <a:r>
              <a:rPr lang="en-US" sz="1800" b="1" dirty="0" err="1" smtClean="0">
                <a:solidFill>
                  <a:srgbClr val="00B050"/>
                </a:solidFill>
              </a:rPr>
              <a:t>scr_ptr</a:t>
            </a:r>
            <a:r>
              <a:rPr lang="en-US" sz="1800" b="1" dirty="0" smtClean="0">
                <a:solidFill>
                  <a:srgbClr val="00B050"/>
                </a:solidFill>
              </a:rPr>
              <a:t> = scores; </a:t>
            </a:r>
            <a:r>
              <a:rPr lang="en-US" sz="1800" b="1" dirty="0">
                <a:solidFill>
                  <a:srgbClr val="00B050"/>
                </a:solidFill>
              </a:rPr>
              <a:t>/* </a:t>
            </a:r>
            <a:r>
              <a:rPr lang="en-US" sz="1800" b="1" dirty="0" smtClean="0">
                <a:solidFill>
                  <a:srgbClr val="00B050"/>
                </a:solidFill>
              </a:rPr>
              <a:t>&amp;scores[0]	 note these two lines*/</a:t>
            </a:r>
          </a:p>
          <a:p>
            <a:pPr marL="0" indent="0">
              <a:buNone/>
              <a:defRPr/>
            </a:pPr>
            <a:r>
              <a:rPr lang="en-US" sz="1800" b="1" dirty="0">
                <a:solidFill>
                  <a:srgbClr val="00B050"/>
                </a:solidFill>
              </a:rPr>
              <a:t>	</a:t>
            </a:r>
            <a:r>
              <a:rPr lang="en-US" sz="1800" b="1" dirty="0" err="1" smtClean="0">
                <a:solidFill>
                  <a:srgbClr val="00B050"/>
                </a:solidFill>
              </a:rPr>
              <a:t>copy_ptr</a:t>
            </a:r>
            <a:r>
              <a:rPr lang="en-US" sz="1800" b="1" dirty="0" smtClean="0">
                <a:solidFill>
                  <a:srgbClr val="00B050"/>
                </a:solidFill>
              </a:rPr>
              <a:t> = copy;</a:t>
            </a:r>
            <a:endParaRPr lang="en-US" sz="1800" b="1" dirty="0">
              <a:solidFill>
                <a:srgbClr val="00B050"/>
              </a:solidFill>
            </a:endParaRPr>
          </a:p>
          <a:p>
            <a:pPr marL="0" indent="0">
              <a:buNone/>
              <a:defRPr/>
            </a:pPr>
            <a:r>
              <a:rPr lang="en-US" sz="1800" dirty="0"/>
              <a:t>	for (</a:t>
            </a:r>
            <a:r>
              <a:rPr lang="en-US" sz="1800" dirty="0" err="1"/>
              <a:t>i</a:t>
            </a:r>
            <a:r>
              <a:rPr lang="en-US" sz="1800" dirty="0"/>
              <a:t> = 0; </a:t>
            </a:r>
            <a:r>
              <a:rPr lang="en-US" sz="1800" dirty="0" err="1"/>
              <a:t>i</a:t>
            </a:r>
            <a:r>
              <a:rPr lang="en-US" sz="1800" dirty="0"/>
              <a:t> &lt; 6; </a:t>
            </a:r>
            <a:r>
              <a:rPr lang="en-US" sz="1800" dirty="0" err="1"/>
              <a:t>i</a:t>
            </a:r>
            <a:r>
              <a:rPr lang="en-US" sz="1800" dirty="0"/>
              <a:t>++) {</a:t>
            </a:r>
          </a:p>
          <a:p>
            <a:pPr marL="0" indent="0">
              <a:buNone/>
              <a:defRPr/>
            </a:pPr>
            <a:r>
              <a:rPr lang="en-US" sz="1800" dirty="0"/>
              <a:t>	       </a:t>
            </a:r>
            <a:r>
              <a:rPr lang="en-US" sz="1800" dirty="0" smtClean="0"/>
              <a:t>*</a:t>
            </a:r>
            <a:r>
              <a:rPr lang="en-US" sz="1800" dirty="0" err="1" smtClean="0"/>
              <a:t>copy_ptr</a:t>
            </a:r>
            <a:r>
              <a:rPr lang="en-US" sz="1800" dirty="0" smtClean="0"/>
              <a:t>++ = *</a:t>
            </a:r>
            <a:r>
              <a:rPr lang="en-US" sz="1800" dirty="0" err="1" smtClean="0"/>
              <a:t>scr_ptr</a:t>
            </a:r>
            <a:r>
              <a:rPr lang="en-US" sz="1800" dirty="0" smtClean="0"/>
              <a:t>++;</a:t>
            </a:r>
            <a:endParaRPr lang="en-US" sz="1800" dirty="0"/>
          </a:p>
          <a:p>
            <a:pPr marL="0" indent="0">
              <a:buNone/>
              <a:defRPr/>
            </a:pPr>
            <a:r>
              <a:rPr lang="en-US" sz="1800" dirty="0"/>
              <a:t>	}</a:t>
            </a:r>
          </a:p>
          <a:p>
            <a:pPr eaLnBrk="1" hangingPunct="1">
              <a:defRPr/>
            </a:pPr>
            <a:endParaRPr lang="en-US" sz="2800" dirty="0" smtClean="0"/>
          </a:p>
        </p:txBody>
      </p:sp>
      <p:sp>
        <p:nvSpPr>
          <p:cNvPr id="19458" name="Rectangle 2"/>
          <p:cNvSpPr>
            <a:spLocks noGrp="1" noChangeArrowheads="1"/>
          </p:cNvSpPr>
          <p:nvPr>
            <p:ph type="title"/>
          </p:nvPr>
        </p:nvSpPr>
        <p:spPr/>
        <p:txBody>
          <a:bodyPr/>
          <a:lstStyle/>
          <a:p>
            <a:pPr eaLnBrk="1" hangingPunct="1"/>
            <a:r>
              <a:rPr lang="en-US" altLang="en-US" smtClean="0"/>
              <a:t>Copying Arrays</a:t>
            </a:r>
          </a:p>
        </p:txBody>
      </p:sp>
    </p:spTree>
    <p:extLst>
      <p:ext uri="{BB962C8B-B14F-4D97-AF65-F5344CB8AC3E}">
        <p14:creationId xmlns:p14="http://schemas.microsoft.com/office/powerpoint/2010/main" val="308757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defRPr/>
            </a:pPr>
            <a:r>
              <a:rPr lang="en-US" sz="1800" dirty="0" err="1"/>
              <a:t>int</a:t>
            </a:r>
            <a:r>
              <a:rPr lang="en-US" sz="1800" dirty="0"/>
              <a:t> scores[6] = {19, 17, 18, 16, 15, 20}; /* Array to be copied */</a:t>
            </a:r>
          </a:p>
          <a:p>
            <a:pPr marL="0" indent="0">
              <a:buNone/>
              <a:defRPr/>
            </a:pPr>
            <a:r>
              <a:rPr lang="en-US" sz="1800" dirty="0"/>
              <a:t>	</a:t>
            </a:r>
            <a:r>
              <a:rPr lang="en-US" sz="1800" dirty="0" err="1"/>
              <a:t>int</a:t>
            </a:r>
            <a:r>
              <a:rPr lang="en-US" sz="1800" dirty="0"/>
              <a:t> copy[6];		/* Copy of original array */</a:t>
            </a:r>
          </a:p>
          <a:p>
            <a:pPr marL="0" indent="0">
              <a:buNone/>
              <a:defRPr/>
            </a:pPr>
            <a:r>
              <a:rPr lang="en-US" sz="1800" dirty="0"/>
              <a:t>	</a:t>
            </a:r>
            <a:r>
              <a:rPr lang="en-US" sz="1800" dirty="0" err="1"/>
              <a:t>int</a:t>
            </a:r>
            <a:r>
              <a:rPr lang="en-US" sz="1800" dirty="0"/>
              <a:t> *</a:t>
            </a:r>
            <a:r>
              <a:rPr lang="en-US" sz="1800" dirty="0" err="1"/>
              <a:t>scr_ptr</a:t>
            </a:r>
            <a:r>
              <a:rPr lang="en-US" sz="1800" dirty="0"/>
              <a:t>, *</a:t>
            </a:r>
            <a:r>
              <a:rPr lang="en-US" sz="1800" dirty="0" err="1"/>
              <a:t>copy_ptr</a:t>
            </a:r>
            <a:r>
              <a:rPr lang="en-US" sz="1800" dirty="0"/>
              <a:t>;</a:t>
            </a:r>
          </a:p>
          <a:p>
            <a:pPr marL="0" indent="0">
              <a:buNone/>
              <a:defRPr/>
            </a:pPr>
            <a:r>
              <a:rPr lang="en-US" sz="1800" dirty="0"/>
              <a:t>	</a:t>
            </a:r>
            <a:r>
              <a:rPr lang="en-US" sz="1800" b="1" dirty="0" err="1">
                <a:solidFill>
                  <a:srgbClr val="00B050"/>
                </a:solidFill>
              </a:rPr>
              <a:t>scr_ptr</a:t>
            </a:r>
            <a:r>
              <a:rPr lang="en-US" sz="1800" b="1" dirty="0">
                <a:solidFill>
                  <a:srgbClr val="00B050"/>
                </a:solidFill>
              </a:rPr>
              <a:t> = scores; 	/* note these two lines	*/</a:t>
            </a:r>
          </a:p>
          <a:p>
            <a:pPr marL="0" indent="0">
              <a:buNone/>
              <a:defRPr/>
            </a:pPr>
            <a:r>
              <a:rPr lang="en-US" sz="1800" b="1" dirty="0">
                <a:solidFill>
                  <a:srgbClr val="00B050"/>
                </a:solidFill>
              </a:rPr>
              <a:t>	</a:t>
            </a:r>
            <a:r>
              <a:rPr lang="en-US" sz="1800" b="1" dirty="0" err="1">
                <a:solidFill>
                  <a:srgbClr val="00B050"/>
                </a:solidFill>
              </a:rPr>
              <a:t>copy_ptr</a:t>
            </a:r>
            <a:r>
              <a:rPr lang="en-US" sz="1800" b="1" dirty="0">
                <a:solidFill>
                  <a:srgbClr val="00B050"/>
                </a:solidFill>
              </a:rPr>
              <a:t> = copy;</a:t>
            </a:r>
          </a:p>
          <a:p>
            <a:pPr marL="0" indent="0">
              <a:buNone/>
              <a:defRPr/>
            </a:pPr>
            <a:r>
              <a:rPr lang="en-US" sz="1800" dirty="0"/>
              <a:t>	for (</a:t>
            </a:r>
            <a:r>
              <a:rPr lang="en-US" sz="1800" dirty="0" err="1"/>
              <a:t>i</a:t>
            </a:r>
            <a:r>
              <a:rPr lang="en-US" sz="1800" dirty="0"/>
              <a:t> = 0; </a:t>
            </a:r>
            <a:r>
              <a:rPr lang="en-US" sz="1800" dirty="0" err="1"/>
              <a:t>i</a:t>
            </a:r>
            <a:r>
              <a:rPr lang="en-US" sz="1800" dirty="0"/>
              <a:t> &lt; 6; </a:t>
            </a:r>
            <a:r>
              <a:rPr lang="en-US" sz="1800" dirty="0" err="1"/>
              <a:t>i</a:t>
            </a:r>
            <a:r>
              <a:rPr lang="en-US" sz="1800" dirty="0"/>
              <a:t>++) {</a:t>
            </a:r>
          </a:p>
          <a:p>
            <a:pPr marL="0" indent="0">
              <a:buNone/>
              <a:defRPr/>
            </a:pPr>
            <a:r>
              <a:rPr lang="en-US" sz="1800" dirty="0"/>
              <a:t>	       *</a:t>
            </a:r>
            <a:r>
              <a:rPr lang="en-US" sz="1800" dirty="0" err="1"/>
              <a:t>copy_ptr</a:t>
            </a:r>
            <a:r>
              <a:rPr lang="en-US" sz="1800" dirty="0"/>
              <a:t>++ = *</a:t>
            </a:r>
            <a:r>
              <a:rPr lang="en-US" sz="1800" dirty="0" err="1"/>
              <a:t>scr_ptr</a:t>
            </a:r>
            <a:r>
              <a:rPr lang="en-US" sz="1800" dirty="0"/>
              <a:t>++;</a:t>
            </a:r>
          </a:p>
          <a:p>
            <a:pPr marL="0" indent="0">
              <a:buNone/>
              <a:defRPr/>
            </a:pPr>
            <a:r>
              <a:rPr lang="en-US" sz="1800" dirty="0"/>
              <a:t>	}</a:t>
            </a:r>
          </a:p>
          <a:p>
            <a:r>
              <a:rPr lang="en-US" dirty="0" smtClean="0"/>
              <a:t> When an array name is used by itself, it represents the address of the array, which is also the address of the first element of the array.</a:t>
            </a:r>
            <a:endParaRPr lang="en-US" dirty="0"/>
          </a:p>
        </p:txBody>
      </p:sp>
      <p:sp>
        <p:nvSpPr>
          <p:cNvPr id="3" name="Title 2"/>
          <p:cNvSpPr>
            <a:spLocks noGrp="1"/>
          </p:cNvSpPr>
          <p:nvPr>
            <p:ph type="title"/>
          </p:nvPr>
        </p:nvSpPr>
        <p:spPr/>
        <p:txBody>
          <a:bodyPr/>
          <a:lstStyle/>
          <a:p>
            <a:r>
              <a:rPr lang="en-US" dirty="0" smtClean="0"/>
              <a:t>Arrays and Pointers</a:t>
            </a:r>
            <a:endParaRPr lang="en-US" dirty="0"/>
          </a:p>
        </p:txBody>
      </p:sp>
    </p:spTree>
    <p:extLst>
      <p:ext uri="{BB962C8B-B14F-4D97-AF65-F5344CB8AC3E}">
        <p14:creationId xmlns:p14="http://schemas.microsoft.com/office/powerpoint/2010/main" val="47852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14540</TotalTime>
  <Words>3744</Words>
  <Application>Microsoft Office PowerPoint</Application>
  <PresentationFormat>On-screen Show (4:3)</PresentationFormat>
  <Paragraphs>740</Paragraphs>
  <Slides>51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Lucida Sans Unicode</vt:lpstr>
      <vt:lpstr>Times New Roman</vt:lpstr>
      <vt:lpstr>Verdana</vt:lpstr>
      <vt:lpstr>Wingdings 2</vt:lpstr>
      <vt:lpstr>Wingdings 3</vt:lpstr>
      <vt:lpstr>Concourse</vt:lpstr>
      <vt:lpstr>CSE 2421</vt:lpstr>
      <vt:lpstr>C Pointers – Part 2 - Overview</vt:lpstr>
      <vt:lpstr>Arrays in C</vt:lpstr>
      <vt:lpstr>Declaration of Static Arrays</vt:lpstr>
      <vt:lpstr>Declaration of Static Arrays</vt:lpstr>
      <vt:lpstr>Array Initialization</vt:lpstr>
      <vt:lpstr>Array Size</vt:lpstr>
      <vt:lpstr>Copying Arrays</vt:lpstr>
      <vt:lpstr>Arrays and Pointers</vt:lpstr>
      <vt:lpstr>Arrays and Pointers</vt:lpstr>
      <vt:lpstr>Common Data Type Sizes</vt:lpstr>
      <vt:lpstr>Arrays and Pointers</vt:lpstr>
      <vt:lpstr>Pointer Arithmetic</vt:lpstr>
      <vt:lpstr>Pointer Arithmetic</vt:lpstr>
      <vt:lpstr>Pointer Arithmetic: +/- constant</vt:lpstr>
      <vt:lpstr>Pointer Arithmetic: subtract 2 pointers</vt:lpstr>
      <vt:lpstr>Pointer Arithmetic: comparing pointers</vt:lpstr>
      <vt:lpstr>Pointers to void (void *)</vt:lpstr>
      <vt:lpstr>Pointers to void continued</vt:lpstr>
      <vt:lpstr>Pointers to void - purposes</vt:lpstr>
      <vt:lpstr>Dynamic Allocation</vt:lpstr>
      <vt:lpstr>C library functions – Dynamic allocation</vt:lpstr>
      <vt:lpstr>Malloc(3) Manual Page</vt:lpstr>
      <vt:lpstr>malloc()</vt:lpstr>
      <vt:lpstr>calloc()</vt:lpstr>
      <vt:lpstr>What if allocation fails?</vt:lpstr>
      <vt:lpstr>Freeing allocated storage</vt:lpstr>
      <vt:lpstr>Freeing allocated storage</vt:lpstr>
      <vt:lpstr>How to check if you freed everything</vt:lpstr>
      <vt:lpstr>Malloc() frequent errors…(from Wiki)</vt:lpstr>
      <vt:lpstr>Pointer Arithmetic for Dynamic Arrays</vt:lpstr>
      <vt:lpstr>Pointer Arithmetic</vt:lpstr>
      <vt:lpstr>Dereference operator with pointer arithmetic</vt:lpstr>
      <vt:lpstr>Pointer Arithmetic – Caution!</vt:lpstr>
      <vt:lpstr>Explanation of the problem</vt:lpstr>
      <vt:lpstr>Checking Bounds</vt:lpstr>
      <vt:lpstr>Function Parameters and Pointers</vt:lpstr>
      <vt:lpstr>Function Parameters and Pointers cont.</vt:lpstr>
      <vt:lpstr>Example</vt:lpstr>
      <vt:lpstr>Example – When pass by value does not work</vt:lpstr>
      <vt:lpstr>Pass by reference</vt:lpstr>
      <vt:lpstr>PowerPoint Presentation</vt:lpstr>
      <vt:lpstr>Passing arrays as parameters</vt:lpstr>
      <vt:lpstr>Multiple Levels of Indirection</vt:lpstr>
      <vt:lpstr>Multiple Levels of Indirection</vt:lpstr>
      <vt:lpstr>Multiple Levels of Indirection</vt:lpstr>
      <vt:lpstr>Multiple Levels of Indirection</vt:lpstr>
      <vt:lpstr>Multiple Levels of Indirection</vt:lpstr>
      <vt:lpstr>PowerPoint Presentation</vt:lpstr>
      <vt:lpstr>Exercise</vt:lpstr>
      <vt:lpstr>Exercise Answers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in C – Part 2</dc:title>
  <dc:creator>User</dc:creator>
  <cp:lastModifiedBy>Microsoft account</cp:lastModifiedBy>
  <cp:revision>207</cp:revision>
  <cp:lastPrinted>2019-09-13T14:00:56Z</cp:lastPrinted>
  <dcterms:created xsi:type="dcterms:W3CDTF">2014-01-26T17:55:37Z</dcterms:created>
  <dcterms:modified xsi:type="dcterms:W3CDTF">2020-06-12T19:26:42Z</dcterms:modified>
</cp:coreProperties>
</file>