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77" r:id="rId2"/>
    <p:sldId id="278" r:id="rId3"/>
    <p:sldId id="290" r:id="rId4"/>
    <p:sldId id="281" r:id="rId5"/>
    <p:sldId id="279" r:id="rId6"/>
    <p:sldId id="280" r:id="rId7"/>
    <p:sldId id="257" r:id="rId8"/>
    <p:sldId id="261" r:id="rId9"/>
    <p:sldId id="286" r:id="rId10"/>
    <p:sldId id="287" r:id="rId11"/>
    <p:sldId id="258" r:id="rId12"/>
    <p:sldId id="272" r:id="rId13"/>
    <p:sldId id="273" r:id="rId14"/>
    <p:sldId id="284" r:id="rId15"/>
    <p:sldId id="285" r:id="rId16"/>
    <p:sldId id="288" r:id="rId17"/>
    <p:sldId id="274" r:id="rId18"/>
    <p:sldId id="289" r:id="rId19"/>
    <p:sldId id="283" r:id="rId20"/>
    <p:sldId id="264" r:id="rId21"/>
    <p:sldId id="265" r:id="rId22"/>
    <p:sldId id="266" r:id="rId23"/>
    <p:sldId id="267" r:id="rId24"/>
    <p:sldId id="275" r:id="rId25"/>
    <p:sldId id="276" r:id="rId2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2787"/>
    <p:restoredTop sz="90929"/>
  </p:normalViewPr>
  <p:slideViewPr>
    <p:cSldViewPr>
      <p:cViewPr varScale="1">
        <p:scale>
          <a:sx n="64" d="100"/>
          <a:sy n="64" d="100"/>
        </p:scale>
        <p:origin x="19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41E2F338-5A7A-4C68-ABAA-87C7AECC4DC1}" type="datetimeFigureOut">
              <a:rPr lang="en-US" smtClean="0"/>
              <a:t>6/18/2020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D6C7BDD7-CEAE-4699-8692-824ADA912359}" type="slidenum">
              <a:rPr lang="en-US" smtClean="0"/>
              <a:t>‹#›</a:t>
            </a:fld>
            <a:endParaRPr lang="en-US"/>
          </a:p>
        </p:txBody>
      </p:sp>
    </p:spTree>
    <p:extLst>
      <p:ext uri="{BB962C8B-B14F-4D97-AF65-F5344CB8AC3E}">
        <p14:creationId xmlns:p14="http://schemas.microsoft.com/office/powerpoint/2010/main" val="127602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C7BDD7-CEAE-4699-8692-824ADA912359}" type="slidenum">
              <a:rPr lang="en-US" smtClean="0"/>
              <a:t>4</a:t>
            </a:fld>
            <a:endParaRPr lang="en-US"/>
          </a:p>
        </p:txBody>
      </p:sp>
    </p:spTree>
    <p:extLst>
      <p:ext uri="{BB962C8B-B14F-4D97-AF65-F5344CB8AC3E}">
        <p14:creationId xmlns:p14="http://schemas.microsoft.com/office/powerpoint/2010/main" val="385950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C7BDD7-CEAE-4699-8692-824ADA912359}" type="slidenum">
              <a:rPr lang="en-US" smtClean="0"/>
              <a:t>24</a:t>
            </a:fld>
            <a:endParaRPr lang="en-US"/>
          </a:p>
        </p:txBody>
      </p:sp>
    </p:spTree>
    <p:extLst>
      <p:ext uri="{BB962C8B-B14F-4D97-AF65-F5344CB8AC3E}">
        <p14:creationId xmlns:p14="http://schemas.microsoft.com/office/powerpoint/2010/main" val="206376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C7BDD7-CEAE-4699-8692-824ADA912359}" type="slidenum">
              <a:rPr lang="en-US" smtClean="0"/>
              <a:t>25</a:t>
            </a:fld>
            <a:endParaRPr lang="en-US"/>
          </a:p>
        </p:txBody>
      </p:sp>
    </p:spTree>
    <p:extLst>
      <p:ext uri="{BB962C8B-B14F-4D97-AF65-F5344CB8AC3E}">
        <p14:creationId xmlns:p14="http://schemas.microsoft.com/office/powerpoint/2010/main" val="375163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A6527E91-DF56-430E-8772-8876F3DCF45B}"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984CB4B-A0A5-4089-82B4-F39D4684D6B1}"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504C533-3172-4CBA-A7A3-B035B8D0ED70}"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183AA7D-B469-44A8-9C79-81C26B247A3A}"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8E99EC8-2D5A-4600-9AAA-820FCC1F92DA}"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C63B928-8D29-4657-A2D3-0BD62864ADB8}"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61CD178C-72F6-40EE-8422-586DEF113E93}"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3AFD5C10-0EC1-48A8-99D1-620BB52A7718}"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70C7CC4A-F3D9-4B49-BA24-B362E08247F6}"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1EEBEC8-E056-4E3E-B878-DDE5EA97CB5F}"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F610206-60B1-45AF-938B-CB6A527E56B4}"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A87D008-1F83-4525-BC63-93FCD28CBE54}"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an7.org/linux/man-pages/man3/string.3.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Strings in C</a:t>
            </a:r>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a:bodyPr>
          <a:lstStyle/>
          <a:p>
            <a:r>
              <a:rPr lang="en-US" sz="1800" dirty="0" smtClean="0">
                <a:latin typeface="Times New Roman" panose="02020603050405020304" pitchFamily="18" charset="0"/>
                <a:cs typeface="Times New Roman" panose="02020603050405020304" pitchFamily="18" charset="0"/>
              </a:rPr>
              <a:t>CSE 2421</a:t>
            </a:r>
          </a:p>
          <a:p>
            <a:pPr algn="l"/>
            <a:endParaRPr lang="en-US" sz="1800" dirty="0" smtClean="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Required reading: Pointers on C, Chapter 9 through 9.4, 9.11 and 9.12</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362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990600"/>
          </a:xfrm>
        </p:spPr>
        <p:txBody>
          <a:bodyPr/>
          <a:lstStyle/>
          <a:p>
            <a:r>
              <a:rPr lang="en-US" altLang="en-US" sz="3200" dirty="0" smtClean="0">
                <a:latin typeface="Times New Roman" panose="02020603050405020304" pitchFamily="18" charset="0"/>
                <a:cs typeface="Times New Roman" panose="02020603050405020304" pitchFamily="18" charset="0"/>
              </a:rPr>
              <a:t>Null Character Termination Example</a:t>
            </a:r>
          </a:p>
        </p:txBody>
      </p:sp>
      <p:sp>
        <p:nvSpPr>
          <p:cNvPr id="14339" name="Rectangle 3"/>
          <p:cNvSpPr>
            <a:spLocks noGrp="1" noChangeArrowheads="1"/>
          </p:cNvSpPr>
          <p:nvPr>
            <p:ph idx="1"/>
          </p:nvPr>
        </p:nvSpPr>
        <p:spPr>
          <a:xfrm>
            <a:off x="457200" y="1371600"/>
            <a:ext cx="8229600" cy="4617720"/>
          </a:xfrm>
        </p:spPr>
        <p:txBody>
          <a:bodyPr>
            <a:normAutofit fontScale="92500" lnSpcReduction="20000"/>
          </a:bodyPr>
          <a:lstStyle/>
          <a:p>
            <a:r>
              <a:rPr lang="en-US" altLang="en-US" dirty="0" smtClean="0">
                <a:latin typeface="Times New Roman" panose="02020603050405020304" pitchFamily="18" charset="0"/>
                <a:cs typeface="Times New Roman" panose="02020603050405020304" pitchFamily="18" charset="0"/>
              </a:rPr>
              <a:t>Example:</a:t>
            </a:r>
          </a:p>
          <a:p>
            <a:pPr>
              <a:buFontTx/>
              <a:buNone/>
            </a:pPr>
            <a:r>
              <a:rPr lang="en-US" altLang="en-US" sz="2400" dirty="0" smtClean="0">
                <a:latin typeface="Times New Roman" panose="02020603050405020304" pitchFamily="18" charset="0"/>
                <a:cs typeface="Times New Roman" panose="02020603050405020304" pitchFamily="18" charset="0"/>
              </a:rPr>
              <a:t>	</a:t>
            </a:r>
            <a:r>
              <a:rPr lang="en-US" altLang="en-US" sz="2400" b="1" dirty="0" err="1" smtClean="0">
                <a:latin typeface="Times New Roman" panose="02020603050405020304" pitchFamily="18" charset="0"/>
                <a:cs typeface="Times New Roman" panose="02020603050405020304" pitchFamily="18" charset="0"/>
              </a:rPr>
              <a:t>int</a:t>
            </a:r>
            <a:r>
              <a:rPr lang="en-US" altLang="en-US" sz="2400" b="1" dirty="0" smtClean="0">
                <a:latin typeface="Times New Roman" panose="02020603050405020304" pitchFamily="18" charset="0"/>
                <a:cs typeface="Times New Roman" panose="02020603050405020304" pitchFamily="18" charset="0"/>
              </a:rPr>
              <a:t> main () {</a:t>
            </a:r>
          </a:p>
          <a:p>
            <a:pPr>
              <a:buFontTx/>
              <a:buNone/>
            </a:pPr>
            <a:r>
              <a:rPr lang="en-US" altLang="en-US" sz="2400" b="1" dirty="0" smtClean="0">
                <a:latin typeface="Times New Roman" panose="02020603050405020304" pitchFamily="18" charset="0"/>
                <a:cs typeface="Times New Roman" panose="02020603050405020304" pitchFamily="18" charset="0"/>
              </a:rPr>
              <a:t>	    char string[] = {‘e’, ‘x’, ‘a’, ‘m’, ‘\0’, ‘p’, ‘l’, ‘e’};</a:t>
            </a:r>
          </a:p>
          <a:p>
            <a:pPr>
              <a:buFontTx/>
              <a:buNone/>
            </a:pPr>
            <a:r>
              <a:rPr lang="en-US" altLang="en-US" sz="2400" b="1" dirty="0" smtClean="0">
                <a:latin typeface="Times New Roman" panose="02020603050405020304" pitchFamily="18" charset="0"/>
                <a:cs typeface="Times New Roman" panose="02020603050405020304" pitchFamily="18" charset="0"/>
              </a:rPr>
              <a:t>	    printf(“%s\n”, string);</a:t>
            </a:r>
          </a:p>
          <a:p>
            <a:pPr>
              <a:buFontTx/>
              <a:buNone/>
            </a:pPr>
            <a:r>
              <a:rPr lang="en-US" altLang="en-US" sz="2400" b="1" dirty="0" smtClean="0">
                <a:latin typeface="Times New Roman" panose="02020603050405020304" pitchFamily="18" charset="0"/>
                <a:cs typeface="Times New Roman" panose="02020603050405020304" pitchFamily="18" charset="0"/>
              </a:rPr>
              <a:t>	    return (0);</a:t>
            </a:r>
          </a:p>
          <a:p>
            <a:pPr>
              <a:buFontTx/>
              <a:buNone/>
            </a:pPr>
            <a:r>
              <a:rPr lang="en-US" altLang="en-US" sz="2400" b="1" dirty="0" smtClean="0">
                <a:latin typeface="Times New Roman" panose="02020603050405020304" pitchFamily="18" charset="0"/>
                <a:cs typeface="Times New Roman" panose="02020603050405020304" pitchFamily="18" charset="0"/>
              </a:rPr>
              <a:t>	}</a:t>
            </a:r>
          </a:p>
          <a:p>
            <a:pPr>
              <a:buFontTx/>
              <a:buNone/>
            </a:pPr>
            <a:endParaRPr lang="en-US" altLang="en-US" sz="2400" dirty="0" smtClean="0">
              <a:latin typeface="Times New Roman" panose="02020603050405020304" pitchFamily="18" charset="0"/>
              <a:cs typeface="Times New Roman" panose="02020603050405020304" pitchFamily="18" charset="0"/>
            </a:endParaRPr>
          </a:p>
          <a:p>
            <a:pPr>
              <a:buFontTx/>
              <a:buNone/>
            </a:pPr>
            <a:r>
              <a:rPr lang="en-US" altLang="en-US" sz="2400" dirty="0" smtClean="0">
                <a:latin typeface="Times New Roman" panose="02020603050405020304" pitchFamily="18" charset="0"/>
                <a:cs typeface="Times New Roman" panose="02020603050405020304" pitchFamily="18" charset="0"/>
              </a:rPr>
              <a:t>What will be printed?</a:t>
            </a:r>
          </a:p>
          <a:p>
            <a:pPr>
              <a:buFontTx/>
              <a:buNone/>
            </a:pPr>
            <a:r>
              <a:rPr lang="en-US" altLang="en-US" sz="2400" b="1" dirty="0" smtClean="0">
                <a:solidFill>
                  <a:srgbClr val="00B050"/>
                </a:solidFill>
                <a:latin typeface="Times New Roman" panose="02020603050405020304" pitchFamily="18" charset="0"/>
                <a:cs typeface="Times New Roman" panose="02020603050405020304" pitchFamily="18" charset="0"/>
              </a:rPr>
              <a:t>exam</a:t>
            </a:r>
          </a:p>
          <a:p>
            <a:pPr>
              <a:buFontTx/>
              <a:buNone/>
            </a:pPr>
            <a:endParaRPr lang="en-US" altLang="en-US" sz="2400" b="1" dirty="0" smtClean="0">
              <a:solidFill>
                <a:srgbClr val="00B050"/>
              </a:solidFill>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 string appears to consist of 8 characters, </a:t>
            </a:r>
            <a:r>
              <a:rPr lang="en-US" altLang="en-US" sz="2400" dirty="0" smtClean="0">
                <a:latin typeface="Times New Roman" panose="02020603050405020304" pitchFamily="18" charset="0"/>
                <a:cs typeface="Times New Roman" panose="02020603050405020304" pitchFamily="18" charset="0"/>
              </a:rPr>
              <a:t>but, </a:t>
            </a:r>
            <a:r>
              <a:rPr lang="en-US" altLang="en-US" sz="2400" dirty="0">
                <a:latin typeface="Times New Roman" panose="02020603050405020304" pitchFamily="18" charset="0"/>
                <a:cs typeface="Times New Roman" panose="02020603050405020304" pitchFamily="18" charset="0"/>
              </a:rPr>
              <a:t>because printf() treats the null </a:t>
            </a:r>
            <a:r>
              <a:rPr lang="en-US" altLang="en-US" sz="2400" dirty="0" smtClean="0">
                <a:latin typeface="Times New Roman" panose="02020603050405020304" pitchFamily="18" charset="0"/>
                <a:cs typeface="Times New Roman" panose="02020603050405020304" pitchFamily="18" charset="0"/>
              </a:rPr>
              <a:t>character (‘\</a:t>
            </a:r>
            <a:r>
              <a:rPr lang="en-US" altLang="en-US" sz="2400" dirty="0">
                <a:latin typeface="Times New Roman" panose="02020603050405020304" pitchFamily="18" charset="0"/>
                <a:cs typeface="Times New Roman" panose="02020603050405020304" pitchFamily="18" charset="0"/>
              </a:rPr>
              <a:t>0</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as the end of the string, the final three characters that were stored in the char </a:t>
            </a:r>
            <a:r>
              <a:rPr lang="en-US" altLang="en-US" sz="2400" dirty="0" smtClean="0">
                <a:latin typeface="Times New Roman" panose="02020603050405020304" pitchFamily="18" charset="0"/>
                <a:cs typeface="Times New Roman" panose="02020603050405020304" pitchFamily="18" charset="0"/>
              </a:rPr>
              <a:t>array, </a:t>
            </a:r>
            <a:r>
              <a:rPr lang="en-US" altLang="en-US" sz="2400" dirty="0">
                <a:latin typeface="Times New Roman" panose="02020603050405020304" pitchFamily="18" charset="0"/>
                <a:cs typeface="Times New Roman" panose="02020603050405020304" pitchFamily="18" charset="0"/>
              </a:rPr>
              <a:t>when it was </a:t>
            </a:r>
            <a:r>
              <a:rPr lang="en-US" altLang="en-US" sz="2400" dirty="0" smtClean="0">
                <a:latin typeface="Times New Roman" panose="02020603050405020304" pitchFamily="18" charset="0"/>
                <a:cs typeface="Times New Roman" panose="02020603050405020304" pitchFamily="18" charset="0"/>
              </a:rPr>
              <a:t>initialized, </a:t>
            </a:r>
            <a:r>
              <a:rPr lang="en-US" altLang="en-US" sz="2400" dirty="0">
                <a:latin typeface="Times New Roman" panose="02020603050405020304" pitchFamily="18" charset="0"/>
                <a:cs typeface="Times New Roman" panose="02020603050405020304" pitchFamily="18" charset="0"/>
              </a:rPr>
              <a:t>are not printed by </a:t>
            </a:r>
            <a:r>
              <a:rPr lang="en-US" altLang="en-US" sz="2400" dirty="0" smtClean="0">
                <a:latin typeface="Times New Roman" panose="02020603050405020304" pitchFamily="18" charset="0"/>
                <a:cs typeface="Times New Roman" panose="02020603050405020304" pitchFamily="18" charset="0"/>
              </a:rPr>
              <a:t>printf().</a:t>
            </a:r>
            <a:endParaRPr lang="en-US" altLang="en-US" sz="2400" dirty="0">
              <a:latin typeface="Times New Roman" panose="02020603050405020304" pitchFamily="18" charset="0"/>
              <a:cs typeface="Times New Roman" panose="02020603050405020304" pitchFamily="18" charset="0"/>
            </a:endParaRPr>
          </a:p>
          <a:p>
            <a:endParaRPr lang="en-US" altLang="en-US" sz="2400" dirty="0"/>
          </a:p>
          <a:p>
            <a:pPr>
              <a:buFontTx/>
              <a:buNone/>
            </a:pPr>
            <a:endParaRPr lang="en-US" altLang="en-US" sz="2400" b="1"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530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229600" cy="11430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String Length and ‘\0’</a:t>
            </a:r>
          </a:p>
        </p:txBody>
      </p:sp>
      <p:sp>
        <p:nvSpPr>
          <p:cNvPr id="4099" name="Rectangle 3"/>
          <p:cNvSpPr>
            <a:spLocks noGrp="1" noChangeArrowheads="1"/>
          </p:cNvSpPr>
          <p:nvPr>
            <p:ph idx="1"/>
          </p:nvPr>
        </p:nvSpPr>
        <p:spPr>
          <a:xfrm>
            <a:off x="533400" y="1447800"/>
            <a:ext cx="8153400" cy="4876800"/>
          </a:xfrm>
        </p:spPr>
        <p:txBody>
          <a:bodyPr>
            <a:normAutofit/>
          </a:bodyPr>
          <a:lstStyle/>
          <a:p>
            <a:pPr eaLnBrk="1" hangingPunct="1">
              <a:lnSpc>
                <a:spcPct val="90000"/>
              </a:lnSpc>
            </a:pPr>
            <a:r>
              <a:rPr lang="en-US" altLang="en-US" sz="1800" dirty="0" smtClean="0">
                <a:latin typeface="Times New Roman" panose="02020603050405020304" pitchFamily="18" charset="0"/>
                <a:cs typeface="Times New Roman" panose="02020603050405020304" pitchFamily="18" charset="0"/>
              </a:rPr>
              <a:t>The length of a string is the number of characters it contains</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not including the terminating null character, if one is present (it always should be).</a:t>
            </a:r>
          </a:p>
          <a:p>
            <a:pPr marL="0" indent="0" eaLnBrk="1" hangingPunct="1">
              <a:lnSpc>
                <a:spcPct val="90000"/>
              </a:lnSpc>
              <a:buNone/>
            </a:pPr>
            <a:endParaRPr lang="en-US" altLang="en-US" sz="18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1800" dirty="0" smtClean="0">
                <a:latin typeface="Times New Roman" panose="02020603050405020304" pitchFamily="18" charset="0"/>
                <a:cs typeface="Times New Roman" panose="02020603050405020304" pitchFamily="18" charset="0"/>
              </a:rPr>
              <a:t>Thus, when you use an array of characters as a string, you must make the size of the array </a:t>
            </a:r>
            <a:r>
              <a:rPr lang="en-US" altLang="en-US" sz="1800" b="1" dirty="0" smtClean="0">
                <a:latin typeface="Times New Roman" panose="02020603050405020304" pitchFamily="18" charset="0"/>
                <a:cs typeface="Times New Roman" panose="02020603050405020304" pitchFamily="18" charset="0"/>
              </a:rPr>
              <a:t>one greater than the string length</a:t>
            </a:r>
            <a:r>
              <a:rPr lang="en-US" altLang="en-US" sz="1800" dirty="0" smtClean="0">
                <a:latin typeface="Times New Roman" panose="02020603050405020304" pitchFamily="18" charset="0"/>
                <a:cs typeface="Times New Roman" panose="02020603050405020304" pitchFamily="18" charset="0"/>
              </a:rPr>
              <a:t>, or the maximum number of characters which the string can contain before the null character termination.</a:t>
            </a:r>
          </a:p>
          <a:p>
            <a:pPr lvl="1">
              <a:lnSpc>
                <a:spcPct val="90000"/>
              </a:lnSpc>
            </a:pPr>
            <a:r>
              <a:rPr lang="en-US" altLang="en-US" sz="1600" dirty="0" smtClean="0">
                <a:latin typeface="Times New Roman" panose="02020603050405020304" pitchFamily="18" charset="0"/>
                <a:cs typeface="Times New Roman" panose="02020603050405020304" pitchFamily="18" charset="0"/>
              </a:rPr>
              <a:t>Example:</a:t>
            </a:r>
          </a:p>
          <a:p>
            <a:pPr lvl="1">
              <a:lnSpc>
                <a:spcPct val="90000"/>
              </a:lnSpc>
              <a:buNone/>
            </a:pPr>
            <a:r>
              <a:rPr lang="en-US" altLang="en-US" sz="1600" b="1" dirty="0" smtClean="0">
                <a:solidFill>
                  <a:srgbClr val="FF0000"/>
                </a:solidFill>
                <a:latin typeface="Times New Roman" panose="02020603050405020304" pitchFamily="18" charset="0"/>
                <a:cs typeface="Times New Roman" panose="02020603050405020304" pitchFamily="18" charset="0"/>
              </a:rPr>
              <a:t>     char label[10] = </a:t>
            </a:r>
            <a:r>
              <a:rPr lang="en-US" altLang="en-US" sz="1600" b="1" dirty="0">
                <a:solidFill>
                  <a:srgbClr val="FF0000"/>
                </a:solidFill>
                <a:latin typeface="Times New Roman" panose="02020603050405020304" pitchFamily="18" charset="0"/>
                <a:cs typeface="Times New Roman" panose="02020603050405020304" pitchFamily="18" charset="0"/>
              </a:rPr>
              <a:t>{‘c’, ‘o’, ‘n’, ‘t’, </a:t>
            </a:r>
            <a:r>
              <a:rPr lang="en-US" altLang="en-US" sz="1600" b="1" dirty="0" smtClean="0">
                <a:solidFill>
                  <a:srgbClr val="FF0000"/>
                </a:solidFill>
                <a:latin typeface="Times New Roman" panose="02020603050405020304" pitchFamily="18" charset="0"/>
                <a:cs typeface="Times New Roman" panose="02020603050405020304" pitchFamily="18" charset="0"/>
              </a:rPr>
              <a:t>‘a’, </a:t>
            </a:r>
            <a:r>
              <a:rPr lang="en-US" altLang="en-US" sz="1600" b="1" dirty="0">
                <a:solidFill>
                  <a:srgbClr val="FF0000"/>
                </a:solidFill>
                <a:latin typeface="Times New Roman" panose="02020603050405020304" pitchFamily="18" charset="0"/>
                <a:cs typeface="Times New Roman" panose="02020603050405020304" pitchFamily="18" charset="0"/>
              </a:rPr>
              <a:t>‘i’, ‘n’, ‘e’, ‘</a:t>
            </a:r>
            <a:r>
              <a:rPr lang="en-US" altLang="en-US" sz="1600" b="1" dirty="0" smtClean="0">
                <a:solidFill>
                  <a:srgbClr val="FF0000"/>
                </a:solidFill>
                <a:latin typeface="Times New Roman" panose="02020603050405020304" pitchFamily="18" charset="0"/>
                <a:cs typeface="Times New Roman" panose="02020603050405020304" pitchFamily="18" charset="0"/>
              </a:rPr>
              <a:t>r’};</a:t>
            </a:r>
            <a:endParaRPr lang="en-US" altLang="en-US" sz="1600" b="1" dirty="0">
              <a:solidFill>
                <a:srgbClr val="FF0000"/>
              </a:solidFill>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en-US" sz="1800" dirty="0" smtClean="0">
                <a:latin typeface="Times New Roman" panose="02020603050405020304" pitchFamily="18" charset="0"/>
                <a:cs typeface="Times New Roman" panose="02020603050405020304" pitchFamily="18" charset="0"/>
              </a:rPr>
              <a:t>	       a string stored in label can have a maximum length of 9, so that there is space</a:t>
            </a:r>
          </a:p>
          <a:p>
            <a:pPr>
              <a:lnSpc>
                <a:spcPct val="90000"/>
              </a:lnSpc>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for the null </a:t>
            </a:r>
            <a:r>
              <a:rPr lang="en-US" altLang="en-US" sz="1800" dirty="0">
                <a:latin typeface="Times New Roman" panose="02020603050405020304" pitchFamily="18" charset="0"/>
                <a:cs typeface="Times New Roman" panose="02020603050405020304" pitchFamily="18" charset="0"/>
              </a:rPr>
              <a:t>character termination</a:t>
            </a:r>
            <a:r>
              <a:rPr lang="en-US" altLang="en-US" sz="1800" dirty="0" smtClean="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eaLnBrk="1" hangingPunct="1">
              <a:lnSpc>
                <a:spcPct val="90000"/>
              </a:lnSpc>
              <a:buFontTx/>
              <a:buNone/>
            </a:pPr>
            <a:endParaRPr lang="en-US" altLang="en-US" sz="1800" dirty="0" smtClean="0">
              <a:latin typeface="Times New Roman" panose="02020603050405020304" pitchFamily="18" charset="0"/>
              <a:cs typeface="Times New Roman" panose="02020603050405020304" pitchFamily="18" charset="0"/>
            </a:endParaRPr>
          </a:p>
          <a:p>
            <a:pPr>
              <a:lnSpc>
                <a:spcPct val="90000"/>
              </a:lnSpc>
            </a:pPr>
            <a:r>
              <a:rPr lang="en-US" altLang="en-US" sz="1800" dirty="0" smtClean="0">
                <a:latin typeface="Times New Roman" panose="02020603050405020304" pitchFamily="18" charset="0"/>
                <a:cs typeface="Times New Roman" panose="02020603050405020304" pitchFamily="18" charset="0"/>
              </a:rPr>
              <a:t>Note that since we only defined 9 ASCII characters above, the compiler initializes all subsequent array elements to zero (e.g. NULL). However, if you do not leave space for the NULL char, it can not be added. This will lead to errors.</a:t>
            </a:r>
          </a:p>
          <a:p>
            <a:pPr eaLnBrk="1" hangingPunct="1">
              <a:lnSpc>
                <a:spcPct val="90000"/>
              </a:lnSpc>
              <a:buFontTx/>
              <a:buNone/>
            </a:pPr>
            <a:endParaRPr lang="en-US" altLang="en-US" sz="2000" dirty="0" smtClean="0">
              <a:latin typeface="Times New Roman" panose="02020603050405020304" pitchFamily="18" charset="0"/>
              <a:cs typeface="Times New Roman" panose="02020603050405020304" pitchFamily="18" charset="0"/>
            </a:endParaRPr>
          </a:p>
          <a:p>
            <a:pPr eaLnBrk="1" hangingPunct="1">
              <a:lnSpc>
                <a:spcPct val="90000"/>
              </a:lnSpc>
            </a:pPr>
            <a:endParaRPr lang="en-US" alt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1143000"/>
          </a:xfrm>
        </p:spPr>
        <p:txBody>
          <a:bodyPr/>
          <a:lstStyle/>
          <a:p>
            <a:r>
              <a:rPr lang="en-US" altLang="en-US" dirty="0" smtClean="0"/>
              <a:t>Another Example</a:t>
            </a:r>
          </a:p>
        </p:txBody>
      </p:sp>
      <p:sp>
        <p:nvSpPr>
          <p:cNvPr id="18435" name="Rectangle 3"/>
          <p:cNvSpPr>
            <a:spLocks noGrp="1" noChangeArrowheads="1"/>
          </p:cNvSpPr>
          <p:nvPr>
            <p:ph idx="1"/>
          </p:nvPr>
        </p:nvSpPr>
        <p:spPr>
          <a:xfrm>
            <a:off x="457200" y="1524000"/>
            <a:ext cx="8229600" cy="4800600"/>
          </a:xfrm>
        </p:spPr>
        <p:txBody>
          <a:bodyPr/>
          <a:lstStyle/>
          <a:p>
            <a:pPr>
              <a:lnSpc>
                <a:spcPct val="90000"/>
              </a:lnSpc>
            </a:pPr>
            <a:r>
              <a:rPr lang="en-US" altLang="en-US" sz="2000" dirty="0" smtClean="0">
                <a:latin typeface="Times New Roman" panose="02020603050405020304" pitchFamily="18" charset="0"/>
                <a:cs typeface="Times New Roman" panose="02020603050405020304" pitchFamily="18" charset="0"/>
              </a:rPr>
              <a:t>The following two declarations are equivalent:</a:t>
            </a:r>
          </a:p>
          <a:p>
            <a:pPr eaLnBrk="1" hangingPunct="1">
              <a:lnSpc>
                <a:spcPct val="90000"/>
              </a:lnSpc>
              <a:buFontTx/>
              <a:buNone/>
            </a:pPr>
            <a:r>
              <a:rPr lang="en-US" altLang="en-US" sz="2000" dirty="0" smtClean="0">
                <a:latin typeface="Times New Roman" panose="02020603050405020304" pitchFamily="18" charset="0"/>
                <a:cs typeface="Times New Roman" panose="02020603050405020304" pitchFamily="18" charset="0"/>
              </a:rPr>
              <a:t>	</a:t>
            </a:r>
            <a:r>
              <a:rPr lang="en-US" altLang="en-US" sz="2000" b="1" dirty="0" smtClean="0">
                <a:latin typeface="Times New Roman" panose="02020603050405020304" pitchFamily="18" charset="0"/>
                <a:cs typeface="Times New Roman" panose="02020603050405020304" pitchFamily="18" charset="0"/>
              </a:rPr>
              <a:t>char label[10] = {‘c’, ‘o’, ‘n’, ‘t’, ‘a’, ‘</a:t>
            </a:r>
            <a:r>
              <a:rPr lang="en-US" altLang="en-US" sz="2000" b="1" dirty="0" err="1" smtClean="0">
                <a:latin typeface="Times New Roman" panose="02020603050405020304" pitchFamily="18" charset="0"/>
                <a:cs typeface="Times New Roman" panose="02020603050405020304" pitchFamily="18" charset="0"/>
              </a:rPr>
              <a:t>i</a:t>
            </a:r>
            <a:r>
              <a:rPr lang="en-US" altLang="en-US" sz="2000" b="1" dirty="0" smtClean="0">
                <a:latin typeface="Times New Roman" panose="02020603050405020304" pitchFamily="18" charset="0"/>
                <a:cs typeface="Times New Roman" panose="02020603050405020304" pitchFamily="18" charset="0"/>
              </a:rPr>
              <a:t>’, ‘n’, ‘e’, ‘r’};</a:t>
            </a:r>
          </a:p>
          <a:p>
            <a:pPr eaLnBrk="1" hangingPunct="1">
              <a:lnSpc>
                <a:spcPct val="90000"/>
              </a:lnSpc>
              <a:buNone/>
            </a:pPr>
            <a:r>
              <a:rPr lang="en-US" altLang="en-US" sz="2000" b="1" dirty="0" smtClean="0">
                <a:latin typeface="Times New Roman" panose="02020603050405020304" pitchFamily="18" charset="0"/>
                <a:cs typeface="Times New Roman" panose="02020603050405020304" pitchFamily="18" charset="0"/>
              </a:rPr>
              <a:t>	char </a:t>
            </a:r>
            <a:r>
              <a:rPr lang="en-US" altLang="en-US" sz="2000" b="1" dirty="0">
                <a:latin typeface="Times New Roman" panose="02020603050405020304" pitchFamily="18" charset="0"/>
                <a:cs typeface="Times New Roman" panose="02020603050405020304" pitchFamily="18" charset="0"/>
              </a:rPr>
              <a:t>label[10] </a:t>
            </a:r>
            <a:r>
              <a:rPr lang="en-US" altLang="en-US" sz="2000" b="1" dirty="0" smtClean="0">
                <a:latin typeface="Times New Roman" panose="02020603050405020304" pitchFamily="18" charset="0"/>
                <a:cs typeface="Times New Roman" panose="02020603050405020304" pitchFamily="18" charset="0"/>
              </a:rPr>
              <a:t>= “container”;  	</a:t>
            </a:r>
            <a:r>
              <a:rPr lang="en-US" altLang="en-US" sz="2000" dirty="0" smtClean="0">
                <a:latin typeface="Times New Roman" panose="02020603050405020304" pitchFamily="18" charset="0"/>
                <a:cs typeface="Times New Roman" panose="02020603050405020304" pitchFamily="18" charset="0"/>
              </a:rPr>
              <a:t>/* More usual declaration */</a:t>
            </a:r>
          </a:p>
          <a:p>
            <a:pPr eaLnBrk="1" hangingPunct="1">
              <a:lnSpc>
                <a:spcPct val="90000"/>
              </a:lnSpc>
              <a:buNone/>
            </a:pPr>
            <a:endParaRPr lang="en-US" altLang="en-US" sz="2000" dirty="0">
              <a:latin typeface="Times New Roman" panose="02020603050405020304" pitchFamily="18" charset="0"/>
              <a:cs typeface="Times New Roman" panose="02020603050405020304" pitchFamily="18" charset="0"/>
            </a:endParaRPr>
          </a:p>
          <a:p>
            <a:pPr>
              <a:lnSpc>
                <a:spcPct val="90000"/>
              </a:lnSpc>
            </a:pPr>
            <a:r>
              <a:rPr lang="en-US" altLang="en-US" sz="2000" dirty="0" smtClean="0">
                <a:latin typeface="Times New Roman" panose="02020603050405020304" pitchFamily="18" charset="0"/>
                <a:cs typeface="Times New Roman" panose="02020603050405020304" pitchFamily="18" charset="0"/>
              </a:rPr>
              <a:t>In both cases, the compiler will add the terminating null character when it stores the characters of the string in memory (as long as the length of the string is sufficient). </a:t>
            </a:r>
          </a:p>
          <a:p>
            <a:pPr marL="0" indent="0">
              <a:lnSpc>
                <a:spcPct val="90000"/>
              </a:lnSpc>
              <a:buNone/>
            </a:pPr>
            <a:endParaRPr lang="en-US" altLang="en-US" sz="2000" dirty="0" smtClean="0">
              <a:latin typeface="Times New Roman" panose="02020603050405020304" pitchFamily="18" charset="0"/>
              <a:cs typeface="Times New Roman" panose="02020603050405020304" pitchFamily="18" charset="0"/>
            </a:endParaRPr>
          </a:p>
          <a:p>
            <a:pPr>
              <a:lnSpc>
                <a:spcPct val="90000"/>
              </a:lnSpc>
            </a:pPr>
            <a:r>
              <a:rPr lang="en-US" altLang="en-US" sz="2000" dirty="0">
                <a:latin typeface="Times New Roman" panose="02020603050405020304" pitchFamily="18" charset="0"/>
                <a:cs typeface="Times New Roman" panose="02020603050405020304" pitchFamily="18" charset="0"/>
              </a:rPr>
              <a:t>Also notice that a character enclosed in single quotation marks is treated as </a:t>
            </a:r>
            <a:r>
              <a:rPr lang="en-US" altLang="en-US" sz="2000" b="1" dirty="0">
                <a:latin typeface="Times New Roman" panose="02020603050405020304" pitchFamily="18" charset="0"/>
                <a:cs typeface="Times New Roman" panose="02020603050405020304" pitchFamily="18" charset="0"/>
              </a:rPr>
              <a:t>char</a:t>
            </a:r>
            <a:r>
              <a:rPr lang="en-US" altLang="en-US" sz="2000" dirty="0">
                <a:latin typeface="Times New Roman" panose="02020603050405020304" pitchFamily="18" charset="0"/>
                <a:cs typeface="Times New Roman" panose="02020603050405020304" pitchFamily="18" charset="0"/>
              </a:rPr>
              <a:t>, whereas zero or more characters enclosed in double quotation marks are treated as a </a:t>
            </a:r>
            <a:r>
              <a:rPr lang="en-US" altLang="en-US" sz="2000" b="1" dirty="0" smtClean="0">
                <a:latin typeface="Times New Roman" panose="02020603050405020304" pitchFamily="18" charset="0"/>
                <a:cs typeface="Times New Roman" panose="02020603050405020304" pitchFamily="18" charset="0"/>
              </a:rPr>
              <a:t>string</a:t>
            </a:r>
            <a:r>
              <a:rPr lang="en-US" altLang="en-US" sz="2000" dirty="0" smtClean="0">
                <a:latin typeface="Times New Roman" panose="02020603050405020304" pitchFamily="18" charset="0"/>
                <a:cs typeface="Times New Roman" panose="02020603050405020304" pitchFamily="18" charset="0"/>
              </a:rPr>
              <a:t> (a sequence of contiguous chars).</a:t>
            </a:r>
          </a:p>
          <a:p>
            <a:pPr marL="0" indent="0">
              <a:lnSpc>
                <a:spcPct val="90000"/>
              </a:lnSpc>
              <a:buNone/>
            </a:pPr>
            <a:endParaRPr lang="en-US" altLang="en-US" sz="2000" dirty="0" smtClean="0">
              <a:latin typeface="Times New Roman" panose="02020603050405020304" pitchFamily="18" charset="0"/>
              <a:cs typeface="Times New Roman" panose="02020603050405020304" pitchFamily="18" charset="0"/>
            </a:endParaRPr>
          </a:p>
          <a:p>
            <a:pPr>
              <a:lnSpc>
                <a:spcPct val="90000"/>
              </a:lnSpc>
            </a:pPr>
            <a:r>
              <a:rPr lang="en-US" sz="2000" dirty="0" smtClean="0">
                <a:latin typeface="Times New Roman" panose="02020603050405020304" pitchFamily="18" charset="0"/>
                <a:cs typeface="Times New Roman" panose="02020603050405020304" pitchFamily="18" charset="0"/>
              </a:rPr>
              <a:t>Review the </a:t>
            </a:r>
            <a:r>
              <a:rPr lang="en-US" sz="2000" dirty="0">
                <a:latin typeface="Times New Roman" panose="02020603050405020304" pitchFamily="18" charset="0"/>
                <a:cs typeface="Times New Roman" panose="02020603050405020304" pitchFamily="18" charset="0"/>
              </a:rPr>
              <a:t>slides on I/O in C to see how to read strings from input with </a:t>
            </a:r>
            <a:r>
              <a:rPr lang="en-US" sz="2000" dirty="0" err="1">
                <a:latin typeface="Times New Roman" panose="02020603050405020304" pitchFamily="18" charset="0"/>
                <a:cs typeface="Times New Roman" panose="02020603050405020304" pitchFamily="18" charset="0"/>
              </a:rPr>
              <a:t>scanf</a:t>
            </a:r>
            <a:r>
              <a:rPr lang="en-US" sz="2000" dirty="0" smtClean="0">
                <a:latin typeface="Times New Roman" panose="02020603050405020304" pitchFamily="18" charset="0"/>
                <a:cs typeface="Times New Roman" panose="02020603050405020304" pitchFamily="18" charset="0"/>
              </a:rPr>
              <a:t>() if needful.</a:t>
            </a:r>
            <a:endParaRPr lang="en-US" sz="2000" dirty="0">
              <a:latin typeface="Times New Roman" panose="02020603050405020304" pitchFamily="18" charset="0"/>
              <a:cs typeface="Times New Roman" panose="02020603050405020304" pitchFamily="18" charset="0"/>
            </a:endParaRPr>
          </a:p>
          <a:p>
            <a:pPr marL="0" indent="0">
              <a:lnSpc>
                <a:spcPct val="90000"/>
              </a:lnSpc>
              <a:buNone/>
            </a:pPr>
            <a:endParaRPr lang="en-US" altLang="en-US" sz="2000" dirty="0"/>
          </a:p>
          <a:p>
            <a:pPr>
              <a:lnSpc>
                <a:spcPct val="90000"/>
              </a:lnSpc>
            </a:pPr>
            <a:endParaRPr lang="en-US" altLang="en-US" sz="2400" dirty="0"/>
          </a:p>
          <a:p>
            <a:pPr>
              <a:lnSpc>
                <a:spcPct val="90000"/>
              </a:lnSpc>
            </a:pPr>
            <a:endParaRPr lang="en-US" altLang="en-US" sz="2400" dirty="0" smtClean="0"/>
          </a:p>
          <a:p>
            <a:pPr>
              <a:lnSpc>
                <a:spcPct val="90000"/>
              </a:lnSpc>
            </a:pPr>
            <a:endParaRPr lang="en-US" alt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1143000"/>
          </a:xfrm>
        </p:spPr>
        <p:txBody>
          <a:bodyPr/>
          <a:lstStyle/>
          <a:p>
            <a:r>
              <a:rPr lang="en-US" altLang="en-US" sz="3600" dirty="0" smtClean="0">
                <a:latin typeface="Times New Roman" panose="02020603050405020304" pitchFamily="18" charset="0"/>
                <a:cs typeface="Times New Roman" panose="02020603050405020304" pitchFamily="18" charset="0"/>
              </a:rPr>
              <a:t>Dealing with Individual Chars in Strings</a:t>
            </a:r>
          </a:p>
        </p:txBody>
      </p:sp>
      <p:sp>
        <p:nvSpPr>
          <p:cNvPr id="19459" name="Rectangle 3"/>
          <p:cNvSpPr>
            <a:spLocks noGrp="1" noChangeArrowheads="1"/>
          </p:cNvSpPr>
          <p:nvPr>
            <p:ph idx="1"/>
          </p:nvPr>
        </p:nvSpPr>
        <p:spPr>
          <a:xfrm>
            <a:off x="457200" y="1447800"/>
            <a:ext cx="8229600" cy="4876800"/>
          </a:xfrm>
        </p:spPr>
        <p:txBody>
          <a:bodyPr/>
          <a:lstStyle/>
          <a:p>
            <a:r>
              <a:rPr lang="en-US" altLang="en-US" sz="2000" dirty="0" smtClean="0">
                <a:latin typeface="Times New Roman" panose="02020603050405020304" pitchFamily="18" charset="0"/>
                <a:cs typeface="Times New Roman" panose="02020603050405020304" pitchFamily="18" charset="0"/>
              </a:rPr>
              <a:t>Since strings are stored as arrays in memory, individual chars can be accessed using an index:</a:t>
            </a:r>
          </a:p>
          <a:p>
            <a:pPr marL="274320" lvl="1" indent="-274320">
              <a:buClr>
                <a:schemeClr val="accent3"/>
              </a:buClr>
              <a:buSzPct val="95000"/>
              <a:buNone/>
            </a:pPr>
            <a:r>
              <a:rPr lang="en-US" altLang="en-US" sz="2000" b="1" dirty="0" smtClean="0">
                <a:latin typeface="Times New Roman" panose="02020603050405020304" pitchFamily="18" charset="0"/>
                <a:cs typeface="Times New Roman" panose="02020603050405020304" pitchFamily="18" charset="0"/>
              </a:rPr>
              <a:t>       char *string1 </a:t>
            </a:r>
            <a:r>
              <a:rPr lang="en-US" altLang="en-US" sz="2000" b="1" dirty="0">
                <a:latin typeface="Times New Roman" panose="02020603050405020304" pitchFamily="18" charset="0"/>
                <a:cs typeface="Times New Roman" panose="02020603050405020304" pitchFamily="18" charset="0"/>
              </a:rPr>
              <a:t>= “quit</a:t>
            </a:r>
            <a:r>
              <a:rPr lang="en-US" altLang="en-US" sz="2000" b="1" dirty="0" smtClean="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string1 can change, but </a:t>
            </a:r>
            <a:r>
              <a:rPr lang="en-US" sz="1600" dirty="0" smtClean="0">
                <a:latin typeface="Times New Roman" panose="02020603050405020304" pitchFamily="18" charset="0"/>
                <a:cs typeface="Times New Roman" panose="02020603050405020304" pitchFamily="18" charset="0"/>
              </a:rPr>
              <a:t>“quit” </a:t>
            </a:r>
            <a:r>
              <a:rPr lang="en-US" sz="1600" dirty="0">
                <a:latin typeface="Times New Roman" panose="02020603050405020304" pitchFamily="18" charset="0"/>
                <a:cs typeface="Times New Roman" panose="02020603050405020304" pitchFamily="18" charset="0"/>
              </a:rPr>
              <a:t>can’t </a:t>
            </a:r>
            <a:r>
              <a:rPr lang="en-US" sz="1600"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274320" lvl="1" indent="-274320">
              <a:buClr>
                <a:schemeClr val="accent3"/>
              </a:buClr>
              <a:buSzPct val="95000"/>
              <a:buNone/>
            </a:pPr>
            <a:r>
              <a:rPr lang="en-US" altLang="en-US" sz="2000" b="1" dirty="0" smtClean="0">
                <a:latin typeface="Times New Roman" panose="02020603050405020304" pitchFamily="18" charset="0"/>
                <a:cs typeface="Times New Roman" panose="02020603050405020304" pitchFamily="18" charset="0"/>
              </a:rPr>
              <a:t>       char </a:t>
            </a:r>
            <a:r>
              <a:rPr lang="en-US" altLang="en-US" sz="2000" b="1" dirty="0">
                <a:latin typeface="Times New Roman" panose="02020603050405020304" pitchFamily="18" charset="0"/>
                <a:cs typeface="Times New Roman" panose="02020603050405020304" pitchFamily="18" charset="0"/>
              </a:rPr>
              <a:t>string2[12] = “slop</a:t>
            </a:r>
            <a:r>
              <a:rPr lang="en-US" altLang="en-US" sz="20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string2 can’t </a:t>
            </a:r>
            <a:r>
              <a:rPr lang="en-US" sz="1600" dirty="0">
                <a:latin typeface="Times New Roman" panose="02020603050405020304" pitchFamily="18" charset="0"/>
                <a:cs typeface="Times New Roman" panose="02020603050405020304" pitchFamily="18" charset="0"/>
              </a:rPr>
              <a:t>change, but </a:t>
            </a:r>
            <a:r>
              <a:rPr lang="en-US" sz="1600" dirty="0" smtClean="0">
                <a:latin typeface="Times New Roman" panose="02020603050405020304" pitchFamily="18" charset="0"/>
                <a:cs typeface="Times New Roman" panose="02020603050405020304" pitchFamily="18" charset="0"/>
              </a:rPr>
              <a:t>“slop” can */</a:t>
            </a:r>
            <a:endParaRPr lang="en-US" altLang="en-US" sz="2000" b="1" dirty="0">
              <a:latin typeface="Times New Roman" panose="02020603050405020304" pitchFamily="18" charset="0"/>
              <a:cs typeface="Times New Roman" panose="02020603050405020304" pitchFamily="18" charset="0"/>
            </a:endParaRPr>
          </a:p>
          <a:p>
            <a:pPr>
              <a:buFontTx/>
              <a:buNone/>
            </a:pPr>
            <a:r>
              <a:rPr lang="en-US" altLang="en-US" sz="2000" b="1" dirty="0">
                <a:latin typeface="Times New Roman" panose="02020603050405020304" pitchFamily="18" charset="0"/>
                <a:cs typeface="Times New Roman" panose="02020603050405020304" pitchFamily="18" charset="0"/>
              </a:rPr>
              <a:t>	   if (string1[0] == ‘q’) {</a:t>
            </a:r>
          </a:p>
          <a:p>
            <a:pPr>
              <a:buFontTx/>
              <a:buNone/>
            </a:pPr>
            <a:r>
              <a:rPr lang="en-US" altLang="en-US" sz="2000" b="1" dirty="0">
                <a:latin typeface="Times New Roman" panose="02020603050405020304" pitchFamily="18" charset="0"/>
                <a:cs typeface="Times New Roman" panose="02020603050405020304" pitchFamily="18" charset="0"/>
              </a:rPr>
              <a:t>	       string2[1] = ‘t’;   /* string2 changes from “slop” to “stop” </a:t>
            </a:r>
            <a:r>
              <a:rPr lang="en-US" altLang="en-US" sz="2000" b="1" dirty="0" smtClean="0">
                <a:latin typeface="Times New Roman" panose="02020603050405020304" pitchFamily="18" charset="0"/>
                <a:cs typeface="Times New Roman" panose="02020603050405020304" pitchFamily="18" charset="0"/>
              </a:rPr>
              <a:t>*/</a:t>
            </a:r>
          </a:p>
          <a:p>
            <a:pPr>
              <a:buFontTx/>
              <a:buNone/>
            </a:pPr>
            <a:r>
              <a:rPr lang="en-US" altLang="en-US" sz="2000" b="1" dirty="0">
                <a:latin typeface="Times New Roman" panose="02020603050405020304" pitchFamily="18" charset="0"/>
                <a:cs typeface="Times New Roman" panose="02020603050405020304" pitchFamily="18" charset="0"/>
              </a:rPr>
              <a:t>	   </a:t>
            </a:r>
            <a:r>
              <a:rPr lang="en-US" altLang="en-US" sz="2000" b="1" dirty="0" smtClean="0">
                <a:latin typeface="Times New Roman" panose="02020603050405020304" pitchFamily="18" charset="0"/>
                <a:cs typeface="Times New Roman" panose="02020603050405020304" pitchFamily="18" charset="0"/>
              </a:rPr>
              <a:t>}</a:t>
            </a:r>
          </a:p>
          <a:p>
            <a:r>
              <a:rPr lang="en-US" altLang="en-US" sz="2000" dirty="0" smtClean="0">
                <a:latin typeface="Times New Roman" panose="02020603050405020304" pitchFamily="18" charset="0"/>
                <a:cs typeface="Times New Roman" panose="02020603050405020304" pitchFamily="18" charset="0"/>
              </a:rPr>
              <a:t>Remember: Since string1 is a read-only string, it is </a:t>
            </a:r>
            <a:r>
              <a:rPr lang="en-US" altLang="en-US" sz="2000" b="1" dirty="0" smtClean="0">
                <a:solidFill>
                  <a:srgbClr val="00B050"/>
                </a:solidFill>
                <a:latin typeface="Times New Roman" panose="02020603050405020304" pitchFamily="18" charset="0"/>
                <a:cs typeface="Times New Roman" panose="02020603050405020304" pitchFamily="18" charset="0"/>
              </a:rPr>
              <a:t>valid to read </a:t>
            </a:r>
            <a:r>
              <a:rPr lang="en-US" altLang="en-US" sz="2000" dirty="0" smtClean="0">
                <a:latin typeface="Times New Roman" panose="02020603050405020304" pitchFamily="18" charset="0"/>
                <a:cs typeface="Times New Roman" panose="02020603050405020304" pitchFamily="18" charset="0"/>
              </a:rPr>
              <a:t>individual chars in the string, you </a:t>
            </a:r>
            <a:r>
              <a:rPr lang="en-US" altLang="en-US" sz="2000" b="1" dirty="0" smtClean="0">
                <a:solidFill>
                  <a:srgbClr val="00B050"/>
                </a:solidFill>
                <a:latin typeface="Times New Roman" panose="02020603050405020304" pitchFamily="18" charset="0"/>
                <a:cs typeface="Times New Roman" panose="02020603050405020304" pitchFamily="18" charset="0"/>
              </a:rPr>
              <a:t>cannot write </a:t>
            </a:r>
            <a:r>
              <a:rPr lang="en-US" altLang="en-US" sz="2000" dirty="0" smtClean="0">
                <a:latin typeface="Times New Roman" panose="02020603050405020304" pitchFamily="18" charset="0"/>
                <a:cs typeface="Times New Roman" panose="02020603050405020304" pitchFamily="18" charset="0"/>
              </a:rPr>
              <a:t>to them. If you attempt to write individual char elements of a string which is in read-only memory, you will get segmentation faults.</a:t>
            </a:r>
          </a:p>
          <a:p>
            <a:pPr>
              <a:buFontTx/>
              <a:buNone/>
            </a:pPr>
            <a:endParaRPr lang="en-US" altLang="en-US" sz="2000" dirty="0" smtClean="0">
              <a:latin typeface="Times New Roman" panose="02020603050405020304" pitchFamily="18" charset="0"/>
              <a:cs typeface="Times New Roman" panose="02020603050405020304" pitchFamily="18" charset="0"/>
            </a:endParaRPr>
          </a:p>
          <a:p>
            <a:pPr>
              <a:buFontTx/>
              <a:buNone/>
            </a:pPr>
            <a:endParaRPr lang="en-US" alt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 with strings</a:t>
            </a:r>
            <a:endParaRPr lang="en-US" dirty="0"/>
          </a:p>
        </p:txBody>
      </p:sp>
      <p:sp>
        <p:nvSpPr>
          <p:cNvPr id="3" name="Content Placeholder 2"/>
          <p:cNvSpPr>
            <a:spLocks noGrp="1"/>
          </p:cNvSpPr>
          <p:nvPr>
            <p:ph idx="1"/>
          </p:nvPr>
        </p:nvSpPr>
        <p:spPr>
          <a:xfrm>
            <a:off x="685800" y="1752600"/>
            <a:ext cx="7772400" cy="4495800"/>
          </a:xfrm>
        </p:spPr>
        <p:txBody>
          <a:bodyPr/>
          <a:lstStyle/>
          <a:p>
            <a:r>
              <a:rPr lang="en-US" sz="2000" dirty="0" smtClean="0">
                <a:latin typeface="Times New Roman" panose="02020603050405020304" pitchFamily="18" charset="0"/>
                <a:cs typeface="Times New Roman" panose="02020603050405020304" pitchFamily="18" charset="0"/>
              </a:rPr>
              <a:t>You can assign a read-write string to a char * type of string variable; then, the char * string is read-write (Remember, a </a:t>
            </a:r>
            <a:r>
              <a:rPr lang="en-US" sz="2000" b="1" dirty="0" smtClean="0">
                <a:latin typeface="Times New Roman" panose="02020603050405020304" pitchFamily="18" charset="0"/>
                <a:cs typeface="Times New Roman" panose="02020603050405020304" pitchFamily="18" charset="0"/>
              </a:rPr>
              <a:t>char *</a:t>
            </a:r>
            <a:r>
              <a:rPr lang="en-US" sz="2000" dirty="0" smtClean="0">
                <a:latin typeface="Times New Roman" panose="02020603050405020304" pitchFamily="18" charset="0"/>
                <a:cs typeface="Times New Roman" panose="02020603050405020304" pitchFamily="18" charset="0"/>
              </a:rPr>
              <a:t> is just a pointer, and in this case, points to a string in read-write RAM).</a:t>
            </a:r>
          </a:p>
          <a:p>
            <a:r>
              <a:rPr lang="en-US" sz="2000" dirty="0" smtClean="0">
                <a:latin typeface="Times New Roman" panose="02020603050405020304" pitchFamily="18" charset="0"/>
                <a:cs typeface="Times New Roman" panose="02020603050405020304" pitchFamily="18" charset="0"/>
              </a:rPr>
              <a:t>Example:</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char *</a:t>
            </a:r>
            <a:r>
              <a:rPr lang="en-US" sz="2000" b="1" dirty="0" smtClean="0">
                <a:latin typeface="Times New Roman" panose="02020603050405020304" pitchFamily="18" charset="0"/>
                <a:cs typeface="Times New Roman" panose="02020603050405020304" pitchFamily="18" charset="0"/>
              </a:rPr>
              <a:t>string1 = “Go Bucks”;</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char string2[] = “Go Ducks!”;</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string1 = string2;</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string1[3] = ‘B</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 </a:t>
            </a:r>
            <a:r>
              <a:rPr lang="en-US" sz="2000" dirty="0" err="1">
                <a:latin typeface="Times New Roman" panose="02020603050405020304" pitchFamily="18" charset="0"/>
                <a:cs typeface="Times New Roman" panose="02020603050405020304" pitchFamily="18" charset="0"/>
              </a:rPr>
              <a:t>seg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fault, because string1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points to a read-write string */</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printf</a:t>
            </a:r>
            <a:r>
              <a:rPr lang="en-US" sz="2000" b="1" dirty="0" smtClean="0">
                <a:latin typeface="Times New Roman" panose="02020603050405020304" pitchFamily="18" charset="0"/>
                <a:cs typeface="Times New Roman" panose="02020603050405020304" pitchFamily="18" charset="0"/>
              </a:rPr>
              <a:t>(“string1 is: %s\n”, string1); 	</a:t>
            </a:r>
          </a:p>
          <a:p>
            <a:pPr marL="0" indent="0">
              <a:buNone/>
            </a:pPr>
            <a:r>
              <a:rPr lang="en-US" sz="2000" dirty="0" smtClean="0">
                <a:latin typeface="Times New Roman" panose="02020603050405020304" pitchFamily="18" charset="0"/>
                <a:cs typeface="Times New Roman" panose="02020603050405020304" pitchFamily="18" charset="0"/>
              </a:rPr>
              <a:t>	     /*NOTE:  </a:t>
            </a:r>
            <a:r>
              <a:rPr lang="en-US" sz="2000" i="1" dirty="0" smtClean="0">
                <a:latin typeface="Times New Roman" panose="02020603050405020304" pitchFamily="18" charset="0"/>
                <a:cs typeface="Times New Roman" panose="02020603050405020304" pitchFamily="18" charset="0"/>
              </a:rPr>
              <a:t>not</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*string1 </a:t>
            </a:r>
            <a:r>
              <a:rPr lang="en-US" sz="2000" dirty="0" smtClean="0">
                <a:latin typeface="Times New Roman" panose="02020603050405020304" pitchFamily="18" charset="0"/>
                <a:cs typeface="Times New Roman" panose="02020603050405020304" pitchFamily="18" charset="0"/>
              </a:rPr>
              <a:t>– WHY????         */</a:t>
            </a:r>
          </a:p>
          <a:p>
            <a:endParaRPr lang="en-US" dirty="0"/>
          </a:p>
        </p:txBody>
      </p:sp>
    </p:spTree>
    <p:extLst>
      <p:ext uri="{BB962C8B-B14F-4D97-AF65-F5344CB8AC3E}">
        <p14:creationId xmlns:p14="http://schemas.microsoft.com/office/powerpoint/2010/main" val="1253831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Assignments with </a:t>
            </a:r>
            <a:r>
              <a:rPr lang="en-US" dirty="0" smtClean="0">
                <a:latin typeface="Times New Roman" panose="02020603050405020304" pitchFamily="18" charset="0"/>
                <a:cs typeface="Times New Roman" panose="02020603050405020304" pitchFamily="18" charset="0"/>
              </a:rPr>
              <a:t>strings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HOWEVER, you cannot assign a char * type of string to a char array type of string.</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char *</a:t>
            </a:r>
            <a:r>
              <a:rPr lang="en-US" sz="2400" b="1" dirty="0" smtClean="0">
                <a:latin typeface="Times New Roman" panose="02020603050405020304" pitchFamily="18" charset="0"/>
                <a:cs typeface="Times New Roman" panose="02020603050405020304" pitchFamily="18" charset="0"/>
              </a:rPr>
              <a:t>string1 = “</a:t>
            </a:r>
            <a:r>
              <a:rPr lang="en-US" sz="2400" b="1" dirty="0">
                <a:latin typeface="Times New Roman" panose="02020603050405020304" pitchFamily="18" charset="0"/>
                <a:cs typeface="Times New Roman" panose="02020603050405020304" pitchFamily="18" charset="0"/>
              </a:rPr>
              <a:t>Go </a:t>
            </a:r>
            <a:r>
              <a:rPr lang="en-US" sz="2400" b="1" dirty="0" smtClean="0">
                <a:latin typeface="Times New Roman" panose="02020603050405020304" pitchFamily="18" charset="0"/>
                <a:cs typeface="Times New Roman" panose="02020603050405020304" pitchFamily="18" charset="0"/>
              </a:rPr>
              <a:t>Bucks”;</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char </a:t>
            </a:r>
            <a:r>
              <a:rPr lang="en-US" sz="2400" b="1" dirty="0" smtClean="0">
                <a:latin typeface="Times New Roman" panose="02020603050405020304" pitchFamily="18" charset="0"/>
                <a:cs typeface="Times New Roman" panose="02020603050405020304" pitchFamily="18" charset="0"/>
              </a:rPr>
              <a:t>string2[11] = “Touchdown!”;</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string2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string1;</a:t>
            </a:r>
            <a:r>
              <a:rPr lang="en-US" sz="2400" dirty="0" smtClean="0">
                <a:latin typeface="Times New Roman" panose="02020603050405020304" pitchFamily="18" charset="0"/>
                <a:cs typeface="Times New Roman" panose="02020603050405020304" pitchFamily="18" charset="0"/>
              </a:rPr>
              <a:t>	/* INVALID – WHY</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string1 = &amp;</a:t>
            </a:r>
            <a:r>
              <a:rPr lang="en-US" sz="2400" dirty="0" smtClean="0">
                <a:latin typeface="Times New Roman" panose="02020603050405020304" pitchFamily="18" charset="0"/>
                <a:cs typeface="Times New Roman" panose="02020603050405020304" pitchFamily="18" charset="0"/>
              </a:rPr>
              <a:t>string2[0]</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93631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Assignments with </a:t>
            </a:r>
            <a:r>
              <a:rPr lang="en-US" dirty="0" smtClean="0">
                <a:latin typeface="Times New Roman" panose="02020603050405020304" pitchFamily="18" charset="0"/>
                <a:cs typeface="Times New Roman" panose="02020603050405020304" pitchFamily="18" charset="0"/>
              </a:rPr>
              <a:t>strings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HOWEVER, you cannot assign a char * type of string to a char array type of string.</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char *</a:t>
            </a:r>
            <a:r>
              <a:rPr lang="en-US" sz="2400" b="1" dirty="0" smtClean="0">
                <a:latin typeface="Times New Roman" panose="02020603050405020304" pitchFamily="18" charset="0"/>
                <a:cs typeface="Times New Roman" panose="02020603050405020304" pitchFamily="18" charset="0"/>
              </a:rPr>
              <a:t>string1 = “</a:t>
            </a:r>
            <a:r>
              <a:rPr lang="en-US" sz="2400" b="1" dirty="0">
                <a:latin typeface="Times New Roman" panose="02020603050405020304" pitchFamily="18" charset="0"/>
                <a:cs typeface="Times New Roman" panose="02020603050405020304" pitchFamily="18" charset="0"/>
              </a:rPr>
              <a:t>Go </a:t>
            </a:r>
            <a:r>
              <a:rPr lang="en-US" sz="2400" b="1" dirty="0" smtClean="0">
                <a:latin typeface="Times New Roman" panose="02020603050405020304" pitchFamily="18" charset="0"/>
                <a:cs typeface="Times New Roman" panose="02020603050405020304" pitchFamily="18" charset="0"/>
              </a:rPr>
              <a:t>Bucks”;</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char </a:t>
            </a:r>
            <a:r>
              <a:rPr lang="en-US" sz="2400" b="1" dirty="0" smtClean="0">
                <a:latin typeface="Times New Roman" panose="02020603050405020304" pitchFamily="18" charset="0"/>
                <a:cs typeface="Times New Roman" panose="02020603050405020304" pitchFamily="18" charset="0"/>
              </a:rPr>
              <a:t>string2[11] = “Touchdown!”;</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string2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string1;</a:t>
            </a:r>
            <a:r>
              <a:rPr lang="en-US" sz="2400" dirty="0" smtClean="0">
                <a:latin typeface="Times New Roman" panose="02020603050405020304" pitchFamily="18" charset="0"/>
                <a:cs typeface="Times New Roman" panose="02020603050405020304" pitchFamily="18" charset="0"/>
              </a:rPr>
              <a:t>	/* INVALID – WHY?*/</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compiler will refuse to compile, and will output:</a:t>
            </a: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error: incompatible types when assigning to type ‘</a:t>
            </a:r>
            <a:r>
              <a:rPr lang="en-US" sz="2400" b="1" dirty="0" smtClean="0">
                <a:solidFill>
                  <a:srgbClr val="FF0000"/>
                </a:solidFill>
                <a:latin typeface="Times New Roman" panose="02020603050405020304" pitchFamily="18" charset="0"/>
                <a:cs typeface="Times New Roman" panose="02020603050405020304" pitchFamily="18" charset="0"/>
              </a:rPr>
              <a:t>char[9]’ </a:t>
            </a:r>
            <a:r>
              <a:rPr lang="en-US" sz="2400" b="1" dirty="0">
                <a:solidFill>
                  <a:srgbClr val="FF0000"/>
                </a:solidFill>
                <a:latin typeface="Times New Roman" panose="02020603050405020304" pitchFamily="18" charset="0"/>
                <a:cs typeface="Times New Roman" panose="02020603050405020304" pitchFamily="18" charset="0"/>
              </a:rPr>
              <a:t>from type ‘char *’</a:t>
            </a:r>
          </a:p>
          <a:p>
            <a:pPr marL="0" indent="0">
              <a:buNone/>
            </a:pPr>
            <a:endParaRPr lang="en-US" sz="2400" dirty="0"/>
          </a:p>
          <a:p>
            <a:endParaRPr lang="en-US" dirty="0"/>
          </a:p>
        </p:txBody>
      </p:sp>
    </p:spTree>
    <p:extLst>
      <p:ext uri="{BB962C8B-B14F-4D97-AF65-F5344CB8AC3E}">
        <p14:creationId xmlns:p14="http://schemas.microsoft.com/office/powerpoint/2010/main" val="2719681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Pointer Arithmetic with Strings</a:t>
            </a:r>
          </a:p>
        </p:txBody>
      </p:sp>
      <p:sp>
        <p:nvSpPr>
          <p:cNvPr id="20483" name="Rectangle 3"/>
          <p:cNvSpPr>
            <a:spLocks noGrp="1" noChangeArrowheads="1"/>
          </p:cNvSpPr>
          <p:nvPr>
            <p:ph idx="1"/>
          </p:nvPr>
        </p:nvSpPr>
        <p:spPr>
          <a:xfrm>
            <a:off x="685800" y="1981200"/>
            <a:ext cx="7772400" cy="4419600"/>
          </a:xfrm>
        </p:spPr>
        <p:txBody>
          <a:bodyPr/>
          <a:lstStyle/>
          <a:p>
            <a:r>
              <a:rPr lang="en-US" altLang="en-US" sz="2400" dirty="0">
                <a:latin typeface="Times New Roman" panose="02020603050405020304" pitchFamily="18" charset="0"/>
                <a:cs typeface="Times New Roman" panose="02020603050405020304" pitchFamily="18" charset="0"/>
              </a:rPr>
              <a:t>P</a:t>
            </a:r>
            <a:r>
              <a:rPr lang="en-US" altLang="en-US" sz="2400" dirty="0" smtClean="0">
                <a:latin typeface="Times New Roman" panose="02020603050405020304" pitchFamily="18" charset="0"/>
                <a:cs typeface="Times New Roman" panose="02020603050405020304" pitchFamily="18" charset="0"/>
              </a:rPr>
              <a:t>ointer arithmetic may be used with strings which are arrays of char (and also with read-only strings which are char * and point to string literals, but only for reading):</a:t>
            </a:r>
          </a:p>
          <a:p>
            <a:pPr lvl="1">
              <a:buFontTx/>
              <a:buNone/>
            </a:pP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char string1[8] = “quick”;</a:t>
            </a:r>
          </a:p>
          <a:p>
            <a:pPr lvl="1">
              <a:buFontTx/>
              <a:buNone/>
            </a:pPr>
            <a:r>
              <a:rPr lang="en-US" altLang="en-US" sz="2400" b="1" dirty="0" smtClean="0">
                <a:latin typeface="Times New Roman" panose="02020603050405020304" pitchFamily="18" charset="0"/>
                <a:cs typeface="Times New Roman" panose="02020603050405020304" pitchFamily="18" charset="0"/>
              </a:rPr>
              <a:t>  char string2[5] = “dime”;</a:t>
            </a:r>
          </a:p>
          <a:p>
            <a:pPr>
              <a:buFontTx/>
              <a:buNone/>
            </a:pPr>
            <a:r>
              <a:rPr lang="en-US" altLang="en-US" sz="2400" b="1" dirty="0" smtClean="0">
                <a:latin typeface="Times New Roman" panose="02020603050405020304" pitchFamily="18" charset="0"/>
                <a:cs typeface="Times New Roman" panose="02020603050405020304" pitchFamily="18" charset="0"/>
              </a:rPr>
              <a:t>	   if (*(string1 + 0) == ‘q’) </a:t>
            </a:r>
          </a:p>
          <a:p>
            <a:pPr>
              <a:buFontTx/>
              <a:buNone/>
            </a:pPr>
            <a:r>
              <a:rPr lang="en-US" altLang="en-US" sz="2400" b="1" dirty="0" smtClean="0">
                <a:latin typeface="Times New Roman" panose="02020603050405020304" pitchFamily="18" charset="0"/>
                <a:cs typeface="Times New Roman" panose="02020603050405020304" pitchFamily="18" charset="0"/>
              </a:rPr>
              <a:t>	       *(string2 + 0) = ‘t’;   </a:t>
            </a:r>
          </a:p>
          <a:p>
            <a:pPr>
              <a:buFontTx/>
              <a:buNone/>
            </a:pPr>
            <a:r>
              <a:rPr lang="en-US" altLang="en-US" sz="2400" b="1" dirty="0" smtClean="0">
                <a:latin typeface="Times New Roman" panose="02020603050405020304" pitchFamily="18" charset="0"/>
                <a:cs typeface="Times New Roman" panose="02020603050405020304" pitchFamily="18" charset="0"/>
              </a:rPr>
              <a:t>	  </a:t>
            </a:r>
            <a:r>
              <a:rPr lang="en-US" altLang="en-US" sz="2400" b="1" dirty="0" err="1" smtClean="0">
                <a:latin typeface="Times New Roman" panose="02020603050405020304" pitchFamily="18" charset="0"/>
                <a:cs typeface="Times New Roman" panose="02020603050405020304" pitchFamily="18" charset="0"/>
              </a:rPr>
              <a:t>printf</a:t>
            </a:r>
            <a:r>
              <a:rPr lang="en-US" altLang="en-US" sz="2400" b="1" dirty="0" smtClean="0">
                <a:latin typeface="Times New Roman" panose="02020603050405020304" pitchFamily="18" charset="0"/>
                <a:cs typeface="Times New Roman" panose="02020603050405020304" pitchFamily="18" charset="0"/>
              </a:rPr>
              <a:t>(“%s\n”, string2); </a:t>
            </a:r>
          </a:p>
          <a:p>
            <a:pPr>
              <a:buFontTx/>
              <a:buNone/>
            </a:pPr>
            <a:r>
              <a:rPr lang="en-US" altLang="en-US" sz="2400" dirty="0" smtClean="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i="1" dirty="0" smtClean="0">
                <a:latin typeface="Times New Roman" panose="02020603050405020304" pitchFamily="18" charset="0"/>
                <a:cs typeface="Times New Roman" panose="02020603050405020304" pitchFamily="18" charset="0"/>
              </a:rPr>
              <a:t>What prints or is there a </a:t>
            </a:r>
            <a:r>
              <a:rPr lang="en-US" altLang="en-US" sz="2400" i="1" dirty="0" err="1" smtClean="0">
                <a:latin typeface="Times New Roman" panose="02020603050405020304" pitchFamily="18" charset="0"/>
                <a:cs typeface="Times New Roman" panose="02020603050405020304" pitchFamily="18" charset="0"/>
              </a:rPr>
              <a:t>seg</a:t>
            </a:r>
            <a:r>
              <a:rPr lang="en-US" altLang="en-US" sz="2400" i="1" dirty="0" smtClean="0">
                <a:latin typeface="Times New Roman" panose="02020603050405020304" pitchFamily="18" charset="0"/>
                <a:cs typeface="Times New Roman" panose="02020603050405020304" pitchFamily="18" charset="0"/>
              </a:rPr>
              <a:t> fault?</a:t>
            </a:r>
            <a:endParaRPr lang="en-US" altLang="en-US" sz="2400" dirty="0">
              <a:latin typeface="Times New Roman" panose="02020603050405020304" pitchFamily="18" charset="0"/>
              <a:cs typeface="Times New Roman" panose="02020603050405020304" pitchFamily="18" charset="0"/>
            </a:endParaRPr>
          </a:p>
          <a:p>
            <a:endParaRPr lang="en-US"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Pointer</a:t>
            </a:r>
            <a:r>
              <a:rPr lang="en-US" altLang="en-US" dirty="0" smtClean="0"/>
              <a:t> Arithmetic with Strings</a:t>
            </a:r>
          </a:p>
        </p:txBody>
      </p:sp>
      <p:sp>
        <p:nvSpPr>
          <p:cNvPr id="20483" name="Rectangle 3"/>
          <p:cNvSpPr>
            <a:spLocks noGrp="1" noChangeArrowheads="1"/>
          </p:cNvSpPr>
          <p:nvPr>
            <p:ph idx="1"/>
          </p:nvPr>
        </p:nvSpPr>
        <p:spPr>
          <a:xfrm>
            <a:off x="685800" y="1981200"/>
            <a:ext cx="7772400" cy="4419600"/>
          </a:xfrm>
        </p:spPr>
        <p:txBody>
          <a:bodyPr>
            <a:normAutofit/>
          </a:bodyPr>
          <a:lstStyle/>
          <a:p>
            <a:r>
              <a:rPr lang="en-US" altLang="en-US" sz="2400" dirty="0">
                <a:latin typeface="Times New Roman" panose="02020603050405020304" pitchFamily="18" charset="0"/>
                <a:cs typeface="Times New Roman" panose="02020603050405020304" pitchFamily="18" charset="0"/>
              </a:rPr>
              <a:t>P</a:t>
            </a:r>
            <a:r>
              <a:rPr lang="en-US" altLang="en-US" sz="2400" dirty="0" smtClean="0">
                <a:latin typeface="Times New Roman" panose="02020603050405020304" pitchFamily="18" charset="0"/>
                <a:cs typeface="Times New Roman" panose="02020603050405020304" pitchFamily="18" charset="0"/>
              </a:rPr>
              <a:t>ointer arithmetic may be used with strings which are arrays of char (and also with read-only strings which are char * and point to string literals, but only for reading):</a:t>
            </a:r>
          </a:p>
          <a:p>
            <a:pPr lvl="1">
              <a:buFontTx/>
              <a:buNone/>
            </a:pP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char string1[8] = “quick”;</a:t>
            </a:r>
          </a:p>
          <a:p>
            <a:pPr lvl="1">
              <a:buFontTx/>
              <a:buNone/>
            </a:pPr>
            <a:r>
              <a:rPr lang="en-US" altLang="en-US" sz="2400" b="1" dirty="0" smtClean="0">
                <a:latin typeface="Times New Roman" panose="02020603050405020304" pitchFamily="18" charset="0"/>
                <a:cs typeface="Times New Roman" panose="02020603050405020304" pitchFamily="18" charset="0"/>
              </a:rPr>
              <a:t>  char string2[5] = “dime”;</a:t>
            </a:r>
          </a:p>
          <a:p>
            <a:pPr>
              <a:buFontTx/>
              <a:buNone/>
            </a:pPr>
            <a:r>
              <a:rPr lang="en-US" altLang="en-US" sz="2400" b="1" dirty="0" smtClean="0">
                <a:latin typeface="Times New Roman" panose="02020603050405020304" pitchFamily="18" charset="0"/>
                <a:cs typeface="Times New Roman" panose="02020603050405020304" pitchFamily="18" charset="0"/>
              </a:rPr>
              <a:t>	   if (*(string1 + 0) == ‘q’) </a:t>
            </a:r>
          </a:p>
          <a:p>
            <a:pPr>
              <a:buFontTx/>
              <a:buNone/>
            </a:pPr>
            <a:r>
              <a:rPr lang="en-US" altLang="en-US" sz="2400" b="1" dirty="0" smtClean="0">
                <a:latin typeface="Times New Roman" panose="02020603050405020304" pitchFamily="18" charset="0"/>
                <a:cs typeface="Times New Roman" panose="02020603050405020304" pitchFamily="18" charset="0"/>
              </a:rPr>
              <a:t>	       *(string2 + 0) = ‘t’;   </a:t>
            </a:r>
            <a:r>
              <a:rPr lang="en-US" altLang="en-US" sz="2400" b="1" dirty="0" smtClean="0">
                <a:latin typeface="Times New Roman" panose="02020603050405020304" pitchFamily="18" charset="0"/>
                <a:cs typeface="Times New Roman" panose="02020603050405020304" pitchFamily="18" charset="0"/>
              </a:rPr>
              <a:t>/*   *(string2+0) = string2[0]  */</a:t>
            </a:r>
            <a:endParaRPr lang="en-US" altLang="en-US" sz="2400" b="1" dirty="0" smtClean="0">
              <a:latin typeface="Times New Roman" panose="02020603050405020304" pitchFamily="18" charset="0"/>
              <a:cs typeface="Times New Roman" panose="02020603050405020304" pitchFamily="18" charset="0"/>
            </a:endParaRPr>
          </a:p>
          <a:p>
            <a:pPr>
              <a:buFontTx/>
              <a:buNone/>
            </a:pPr>
            <a:r>
              <a:rPr lang="en-US" altLang="en-US" sz="2400" b="1" dirty="0" smtClean="0">
                <a:latin typeface="Times New Roman" panose="02020603050405020304" pitchFamily="18" charset="0"/>
                <a:cs typeface="Times New Roman" panose="02020603050405020304" pitchFamily="18" charset="0"/>
              </a:rPr>
              <a:t>	  </a:t>
            </a:r>
            <a:r>
              <a:rPr lang="en-US" altLang="en-US" sz="2400" b="1" dirty="0" err="1" smtClean="0">
                <a:latin typeface="Times New Roman" panose="02020603050405020304" pitchFamily="18" charset="0"/>
                <a:cs typeface="Times New Roman" panose="02020603050405020304" pitchFamily="18" charset="0"/>
              </a:rPr>
              <a:t>printf</a:t>
            </a:r>
            <a:r>
              <a:rPr lang="en-US" altLang="en-US" sz="2400" b="1" dirty="0" smtClean="0">
                <a:latin typeface="Times New Roman" panose="02020603050405020304" pitchFamily="18" charset="0"/>
                <a:cs typeface="Times New Roman" panose="02020603050405020304" pitchFamily="18" charset="0"/>
              </a:rPr>
              <a:t>(“%s\n”, string2); </a:t>
            </a:r>
          </a:p>
          <a:p>
            <a:pPr>
              <a:buFontTx/>
              <a:buNone/>
            </a:pPr>
            <a:r>
              <a:rPr lang="en-US" altLang="en-US" sz="2400" dirty="0" smtClean="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i="1" dirty="0">
                <a:latin typeface="Times New Roman" panose="02020603050405020304" pitchFamily="18" charset="0"/>
                <a:cs typeface="Times New Roman" panose="02020603050405020304" pitchFamily="18" charset="0"/>
              </a:rPr>
              <a:t>t</a:t>
            </a:r>
            <a:r>
              <a:rPr lang="en-US" altLang="en-US" sz="2400" i="1" dirty="0" smtClean="0">
                <a:latin typeface="Times New Roman" panose="02020603050405020304" pitchFamily="18" charset="0"/>
                <a:cs typeface="Times New Roman" panose="02020603050405020304" pitchFamily="18" charset="0"/>
              </a:rPr>
              <a:t>ime</a:t>
            </a:r>
            <a:r>
              <a:rPr lang="en-US" altLang="en-US" sz="2400" dirty="0" smtClean="0">
                <a:latin typeface="Times New Roman" panose="02020603050405020304" pitchFamily="18" charset="0"/>
                <a:cs typeface="Times New Roman" panose="02020603050405020304" pitchFamily="18" charset="0"/>
              </a:rPr>
              <a:t> is printed</a:t>
            </a:r>
            <a:endParaRPr lang="en-US" altLang="en-US" sz="2400" dirty="0">
              <a:latin typeface="Times New Roman" panose="02020603050405020304" pitchFamily="18" charset="0"/>
              <a:cs typeface="Times New Roman" panose="02020603050405020304" pitchFamily="18" charset="0"/>
            </a:endParaRPr>
          </a:p>
          <a:p>
            <a:endParaRPr lang="en-US" altLang="en-US" dirty="0" smtClean="0"/>
          </a:p>
        </p:txBody>
      </p:sp>
    </p:spTree>
    <p:extLst>
      <p:ext uri="{BB962C8B-B14F-4D97-AF65-F5344CB8AC3E}">
        <p14:creationId xmlns:p14="http://schemas.microsoft.com/office/powerpoint/2010/main" val="1357719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anose="02020603050405020304" pitchFamily="18" charset="0"/>
                <a:cs typeface="Times New Roman" panose="02020603050405020304" pitchFamily="18" charset="0"/>
              </a:rPr>
              <a:t>A note on printf() and strings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077200" cy="5334000"/>
          </a:xfrm>
        </p:spPr>
        <p:txBody>
          <a:bodyPr>
            <a:normAutofit/>
          </a:bodyPr>
          <a:lstStyle/>
          <a:p>
            <a:r>
              <a:rPr lang="en-US" sz="1800" dirty="0" smtClean="0">
                <a:latin typeface="Times New Roman" panose="02020603050405020304" pitchFamily="18" charset="0"/>
                <a:cs typeface="Times New Roman" panose="02020603050405020304" pitchFamily="18" charset="0"/>
              </a:rPr>
              <a:t>Normally, </a:t>
            </a:r>
            <a:r>
              <a:rPr lang="en-US" sz="1800" b="1" dirty="0" smtClean="0">
                <a:latin typeface="Times New Roman" panose="02020603050405020304" pitchFamily="18" charset="0"/>
                <a:cs typeface="Times New Roman" panose="02020603050405020304" pitchFamily="18" charset="0"/>
              </a:rPr>
              <a:t>printf() </a:t>
            </a:r>
            <a:r>
              <a:rPr lang="en-US" sz="1800" dirty="0" smtClean="0">
                <a:latin typeface="Times New Roman" panose="02020603050405020304" pitchFamily="18" charset="0"/>
                <a:cs typeface="Times New Roman" panose="02020603050405020304" pitchFamily="18" charset="0"/>
              </a:rPr>
              <a:t>requires that all </a:t>
            </a:r>
            <a:r>
              <a:rPr lang="en-US" sz="1800" b="1" dirty="0" smtClean="0">
                <a:latin typeface="Times New Roman" panose="02020603050405020304" pitchFamily="18" charset="0"/>
                <a:cs typeface="Times New Roman" panose="02020603050405020304" pitchFamily="18" charset="0"/>
              </a:rPr>
              <a:t>parameters are passed by value</a:t>
            </a:r>
            <a:r>
              <a:rPr lang="en-US" sz="1800" dirty="0" smtClean="0">
                <a:latin typeface="Times New Roman" panose="02020603050405020304" pitchFamily="18" charset="0"/>
                <a:cs typeface="Times New Roman" panose="02020603050405020304" pitchFamily="18" charset="0"/>
              </a:rPr>
              <a:t>.</a:t>
            </a:r>
          </a:p>
          <a:p>
            <a:pPr lvl="1"/>
            <a:r>
              <a:rPr lang="en-US" sz="1600" dirty="0" smtClean="0">
                <a:latin typeface="Times New Roman" panose="02020603050405020304" pitchFamily="18" charset="0"/>
                <a:cs typeface="Times New Roman" panose="02020603050405020304" pitchFamily="18" charset="0"/>
              </a:rPr>
              <a:t>(%c, %i/,%d, %</a:t>
            </a:r>
            <a:r>
              <a:rPr lang="en-US" sz="1600" dirty="0" smtClean="0">
                <a:latin typeface="Times New Roman" panose="02020603050405020304" pitchFamily="18" charset="0"/>
                <a:cs typeface="Times New Roman" panose="02020603050405020304" pitchFamily="18" charset="0"/>
              </a:rPr>
              <a:t>f, </a:t>
            </a:r>
            <a:r>
              <a:rPr lang="en-US" sz="1600" b="1" dirty="0">
                <a:latin typeface="Times New Roman" panose="02020603050405020304" pitchFamily="18" charset="0"/>
                <a:cs typeface="Times New Roman" panose="02020603050405020304" pitchFamily="18" charset="0"/>
              </a:rPr>
              <a:t>%p</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When working with </a:t>
            </a:r>
            <a:r>
              <a:rPr lang="en-US" sz="1800" dirty="0">
                <a:latin typeface="Times New Roman" panose="02020603050405020304" pitchFamily="18" charset="0"/>
                <a:cs typeface="Times New Roman" panose="02020603050405020304" pitchFamily="18" charset="0"/>
              </a:rPr>
              <a:t>strings, however, </a:t>
            </a:r>
            <a:r>
              <a:rPr lang="en-US" sz="1800" dirty="0" smtClean="0">
                <a:latin typeface="Times New Roman" panose="02020603050405020304" pitchFamily="18" charset="0"/>
                <a:cs typeface="Times New Roman" panose="02020603050405020304" pitchFamily="18" charset="0"/>
              </a:rPr>
              <a:t>this is not the case: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char *string1 = “Bucks”;</a:t>
            </a:r>
          </a:p>
          <a:p>
            <a:pPr marL="0" indent="0">
              <a:buNone/>
            </a:pPr>
            <a:r>
              <a:rPr lang="en-US" sz="1800" b="1" dirty="0">
                <a:latin typeface="Times New Roman" panose="02020603050405020304" pitchFamily="18" charset="0"/>
                <a:cs typeface="Times New Roman" panose="02020603050405020304" pitchFamily="18" charset="0"/>
              </a:rPr>
              <a:t>	printf (“%</a:t>
            </a:r>
            <a:r>
              <a:rPr lang="en-US" sz="1800" b="1" dirty="0" smtClean="0">
                <a:latin typeface="Times New Roman" panose="02020603050405020304" pitchFamily="18" charset="0"/>
                <a:cs typeface="Times New Roman" panose="02020603050405020304" pitchFamily="18" charset="0"/>
              </a:rPr>
              <a:t>s\n”, </a:t>
            </a:r>
            <a:r>
              <a:rPr lang="en-US" sz="1800" b="1" dirty="0">
                <a:latin typeface="Times New Roman" panose="02020603050405020304" pitchFamily="18" charset="0"/>
                <a:cs typeface="Times New Roman" panose="02020603050405020304" pitchFamily="18" charset="0"/>
              </a:rPr>
              <a:t>string1</a:t>
            </a:r>
            <a:r>
              <a:rPr lang="en-US" sz="1800" b="1"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Since </a:t>
            </a:r>
            <a:r>
              <a:rPr lang="en-US" sz="1800" dirty="0">
                <a:latin typeface="Times New Roman" panose="02020603050405020304" pitchFamily="18" charset="0"/>
                <a:cs typeface="Times New Roman" panose="02020603050405020304" pitchFamily="18" charset="0"/>
              </a:rPr>
              <a:t>string1 is </a:t>
            </a:r>
            <a:r>
              <a:rPr lang="en-US" sz="1800" b="1" dirty="0">
                <a:latin typeface="Times New Roman" panose="02020603050405020304" pitchFamily="18" charset="0"/>
                <a:cs typeface="Times New Roman" panose="02020603050405020304" pitchFamily="18" charset="0"/>
              </a:rPr>
              <a:t>a pointer</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printf() </a:t>
            </a:r>
            <a:r>
              <a:rPr lang="en-US" sz="1800" dirty="0">
                <a:latin typeface="Times New Roman" panose="02020603050405020304" pitchFamily="18" charset="0"/>
                <a:cs typeface="Times New Roman" panose="02020603050405020304" pitchFamily="18" charset="0"/>
              </a:rPr>
              <a:t>gets the address where the first char in </a:t>
            </a:r>
            <a:r>
              <a:rPr lang="en-US" sz="1800" b="1" dirty="0">
                <a:latin typeface="Times New Roman" panose="02020603050405020304" pitchFamily="18" charset="0"/>
                <a:cs typeface="Times New Roman" panose="02020603050405020304" pitchFamily="18" charset="0"/>
              </a:rPr>
              <a:t>string1</a:t>
            </a:r>
            <a:r>
              <a:rPr lang="en-US" sz="1800" dirty="0">
                <a:latin typeface="Times New Roman" panose="02020603050405020304" pitchFamily="18" charset="0"/>
                <a:cs typeface="Times New Roman" panose="02020603050405020304" pitchFamily="18" charset="0"/>
              </a:rPr>
              <a:t> is stored, and it will output a string of characters starting </a:t>
            </a:r>
            <a:r>
              <a:rPr lang="en-US" sz="1800" dirty="0" smtClean="0">
                <a:latin typeface="Times New Roman" panose="02020603050405020304" pitchFamily="18" charset="0"/>
                <a:cs typeface="Times New Roman" panose="02020603050405020304" pitchFamily="18" charset="0"/>
              </a:rPr>
              <a:t>with the character at </a:t>
            </a:r>
            <a:r>
              <a:rPr lang="en-US" sz="1800" dirty="0">
                <a:latin typeface="Times New Roman" panose="02020603050405020304" pitchFamily="18" charset="0"/>
                <a:cs typeface="Times New Roman" panose="02020603050405020304" pitchFamily="18" charset="0"/>
              </a:rPr>
              <a:t>that address, until it encounters a </a:t>
            </a:r>
            <a:r>
              <a:rPr lang="en-US" sz="1800" dirty="0" smtClean="0">
                <a:latin typeface="Times New Roman" panose="02020603050405020304" pitchFamily="18" charset="0"/>
                <a:cs typeface="Times New Roman" panose="02020603050405020304" pitchFamily="18" charset="0"/>
              </a:rPr>
              <a:t>NULL character.</a:t>
            </a:r>
          </a:p>
          <a:p>
            <a:r>
              <a:rPr lang="en-US" sz="1800" dirty="0" smtClean="0">
                <a:latin typeface="Times New Roman" panose="02020603050405020304" pitchFamily="18" charset="0"/>
                <a:cs typeface="Times New Roman" panose="02020603050405020304" pitchFamily="18" charset="0"/>
              </a:rPr>
              <a:t>Notice that dereferencing of the pointer is </a:t>
            </a:r>
            <a:r>
              <a:rPr lang="en-US" sz="1800" b="1" dirty="0" smtClean="0">
                <a:latin typeface="Times New Roman" panose="02020603050405020304" pitchFamily="18" charset="0"/>
                <a:cs typeface="Times New Roman" panose="02020603050405020304" pitchFamily="18" charset="0"/>
              </a:rPr>
              <a:t>not used </a:t>
            </a:r>
            <a:r>
              <a:rPr lang="en-US" sz="1800" dirty="0" smtClean="0">
                <a:latin typeface="Times New Roman" panose="02020603050405020304" pitchFamily="18" charset="0"/>
                <a:cs typeface="Times New Roman" panose="02020603050405020304" pitchFamily="18" charset="0"/>
              </a:rPr>
              <a:t>here (this may seem surprising, but since we used a string format specifier (%s), printf() “knows” that we want to print a sequence of chars, and </a:t>
            </a:r>
            <a:r>
              <a:rPr lang="en-US" sz="1800" i="1" dirty="0" smtClean="0">
                <a:latin typeface="Times New Roman" panose="02020603050405020304" pitchFamily="18" charset="0"/>
                <a:cs typeface="Times New Roman" panose="02020603050405020304" pitchFamily="18" charset="0"/>
              </a:rPr>
              <a:t>it expects a pointer to the first char</a:t>
            </a:r>
            <a:r>
              <a:rPr lang="en-US" sz="1800" dirty="0" smtClean="0">
                <a:latin typeface="Times New Roman" panose="02020603050405020304" pitchFamily="18" charset="0"/>
                <a:cs typeface="Times New Roman" panose="02020603050405020304" pitchFamily="18" charset="0"/>
              </a:rPr>
              <a:t>, so the dereference operator is not necessary, and will </a:t>
            </a:r>
            <a:r>
              <a:rPr lang="en-US" sz="1800" dirty="0">
                <a:latin typeface="Times New Roman" panose="02020603050405020304" pitchFamily="18" charset="0"/>
                <a:cs typeface="Times New Roman" panose="02020603050405020304" pitchFamily="18" charset="0"/>
              </a:rPr>
              <a:t>produce segmentation fault </a:t>
            </a:r>
            <a:r>
              <a:rPr lang="en-US" sz="1800" dirty="0" smtClean="0">
                <a:latin typeface="Times New Roman" panose="02020603050405020304" pitchFamily="18" charset="0"/>
                <a:cs typeface="Times New Roman" panose="02020603050405020304" pitchFamily="18" charset="0"/>
              </a:rPr>
              <a:t>errors if used).</a:t>
            </a:r>
          </a:p>
          <a:p>
            <a:r>
              <a:rPr lang="en-US" sz="1800" dirty="0" smtClean="0">
                <a:latin typeface="Times New Roman" panose="02020603050405020304" pitchFamily="18" charset="0"/>
                <a:cs typeface="Times New Roman" panose="02020603050405020304" pitchFamily="18" charset="0"/>
              </a:rPr>
              <a:t>If we wanted to print only a single char from </a:t>
            </a:r>
            <a:r>
              <a:rPr lang="en-US" sz="1800" b="1" dirty="0" smtClean="0">
                <a:latin typeface="Times New Roman" panose="02020603050405020304" pitchFamily="18" charset="0"/>
                <a:cs typeface="Times New Roman" panose="02020603050405020304" pitchFamily="18" charset="0"/>
              </a:rPr>
              <a:t>string1</a:t>
            </a:r>
            <a:r>
              <a:rPr lang="en-US" sz="1800" dirty="0" smtClean="0">
                <a:latin typeface="Times New Roman" panose="02020603050405020304" pitchFamily="18" charset="0"/>
                <a:cs typeface="Times New Roman" panose="02020603050405020304" pitchFamily="18" charset="0"/>
              </a:rPr>
              <a:t>, THEN we </a:t>
            </a:r>
            <a:r>
              <a:rPr lang="en-US" sz="1800" b="1" dirty="0" smtClean="0">
                <a:solidFill>
                  <a:srgbClr val="00B050"/>
                </a:solidFill>
                <a:latin typeface="Times New Roman" panose="02020603050405020304" pitchFamily="18" charset="0"/>
                <a:cs typeface="Times New Roman" panose="02020603050405020304" pitchFamily="18" charset="0"/>
              </a:rPr>
              <a:t>must</a:t>
            </a:r>
            <a:r>
              <a:rPr lang="en-US" sz="1800" dirty="0" smtClean="0">
                <a:solidFill>
                  <a:srgbClr val="00B05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use dereference so that we are passing by value: </a:t>
            </a:r>
            <a:r>
              <a:rPr lang="en-US" sz="1800" b="1" dirty="0">
                <a:latin typeface="Times New Roman" panose="02020603050405020304" pitchFamily="18" charset="0"/>
                <a:cs typeface="Times New Roman" panose="02020603050405020304" pitchFamily="18" charset="0"/>
              </a:rPr>
              <a:t>printf </a:t>
            </a:r>
            <a:r>
              <a:rPr lang="en-US" sz="1800" b="1" dirty="0" smtClean="0">
                <a:latin typeface="Times New Roman" panose="02020603050405020304" pitchFamily="18" charset="0"/>
                <a:cs typeface="Times New Roman" panose="02020603050405020304" pitchFamily="18" charset="0"/>
              </a:rPr>
              <a:t>(“%c”, *string1) </a:t>
            </a:r>
            <a:r>
              <a:rPr lang="en-US" sz="1800" dirty="0" smtClean="0">
                <a:latin typeface="Times New Roman" panose="02020603050405020304" pitchFamily="18" charset="0"/>
                <a:cs typeface="Times New Roman" panose="02020603050405020304" pitchFamily="18" charset="0"/>
              </a:rPr>
              <a:t>or </a:t>
            </a:r>
            <a:r>
              <a:rPr lang="en-US" sz="1800" b="1" dirty="0" smtClean="0">
                <a:latin typeface="Times New Roman" panose="02020603050405020304" pitchFamily="18" charset="0"/>
                <a:cs typeface="Times New Roman" panose="02020603050405020304" pitchFamily="18" charset="0"/>
              </a:rPr>
              <a:t>printf(“%c”, </a:t>
            </a:r>
            <a:r>
              <a:rPr lang="en-US" sz="1800" b="1" dirty="0" smtClean="0">
                <a:latin typeface="Times New Roman" panose="02020603050405020304" pitchFamily="18" charset="0"/>
                <a:cs typeface="Times New Roman" panose="02020603050405020304" pitchFamily="18" charset="0"/>
              </a:rPr>
              <a:t>string1[0]);</a:t>
            </a: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3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304800"/>
            <a:ext cx="8229600" cy="11430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Strings in C - Intro</a:t>
            </a:r>
          </a:p>
        </p:txBody>
      </p:sp>
      <p:sp>
        <p:nvSpPr>
          <p:cNvPr id="2051" name="Rectangle 3"/>
          <p:cNvSpPr>
            <a:spLocks noGrp="1" noChangeArrowheads="1"/>
          </p:cNvSpPr>
          <p:nvPr>
            <p:ph idx="1"/>
          </p:nvPr>
        </p:nvSpPr>
        <p:spPr>
          <a:xfrm>
            <a:off x="457200" y="1447800"/>
            <a:ext cx="8229600" cy="4876800"/>
          </a:xfrm>
        </p:spPr>
        <p:txBody>
          <a:bodyPr>
            <a:normAutofit fontScale="92500" lnSpcReduction="20000"/>
          </a:bodyPr>
          <a:lstStyle/>
          <a:p>
            <a:pPr eaLnBrk="1" hangingPunct="1">
              <a:lnSpc>
                <a:spcPct val="90000"/>
              </a:lnSpc>
            </a:pPr>
            <a:r>
              <a:rPr lang="en-US" altLang="en-US" sz="2800" dirty="0" smtClean="0">
                <a:latin typeface="Times New Roman" panose="02020603050405020304" pitchFamily="18" charset="0"/>
                <a:cs typeface="Times New Roman" panose="02020603050405020304" pitchFamily="18" charset="0"/>
              </a:rPr>
              <a:t>ANSI C does not have a string data type.</a:t>
            </a:r>
          </a:p>
          <a:p>
            <a:pPr marL="0" indent="0" eaLnBrk="1" hangingPunct="1">
              <a:lnSpc>
                <a:spcPct val="90000"/>
              </a:lnSpc>
              <a:buNone/>
            </a:pPr>
            <a:endParaRPr lang="en-US" altLang="en-US" sz="28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2800" dirty="0" smtClean="0">
                <a:latin typeface="Times New Roman" panose="02020603050405020304" pitchFamily="18" charset="0"/>
                <a:cs typeface="Times New Roman" panose="02020603050405020304" pitchFamily="18" charset="0"/>
              </a:rPr>
              <a:t>In ANSI C, strings are stored as sequences of ASCII characters in memory declared as an array of </a:t>
            </a:r>
            <a:r>
              <a:rPr lang="en-US" altLang="en-US" sz="2800" b="1" dirty="0" smtClean="0">
                <a:latin typeface="Times New Roman" panose="02020603050405020304" pitchFamily="18" charset="0"/>
                <a:cs typeface="Times New Roman" panose="02020603050405020304" pitchFamily="18" charset="0"/>
              </a:rPr>
              <a:t>char</a:t>
            </a:r>
            <a:r>
              <a:rPr lang="en-US" altLang="en-US" sz="2800" dirty="0" smtClean="0">
                <a:latin typeface="Times New Roman" panose="02020603050405020304" pitchFamily="18" charset="0"/>
                <a:cs typeface="Times New Roman" panose="02020603050405020304" pitchFamily="18" charset="0"/>
              </a:rPr>
              <a:t> data type values (i.e. a character array).</a:t>
            </a:r>
          </a:p>
          <a:p>
            <a:pPr eaLnBrk="1" hangingPunct="1">
              <a:lnSpc>
                <a:spcPct val="90000"/>
              </a:lnSpc>
            </a:pPr>
            <a:endParaRPr lang="en-US" altLang="en-US" sz="28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800" dirty="0" smtClean="0">
                <a:latin typeface="Times New Roman" panose="02020603050405020304" pitchFamily="18" charset="0"/>
                <a:cs typeface="Times New Roman" panose="02020603050405020304" pitchFamily="18" charset="0"/>
              </a:rPr>
              <a:t>The individual characters will </a:t>
            </a:r>
            <a:r>
              <a:rPr lang="en-US" altLang="en-US" sz="2800" b="1" i="1" dirty="0" smtClean="0">
                <a:latin typeface="Times New Roman" panose="02020603050405020304" pitchFamily="18" charset="0"/>
                <a:cs typeface="Times New Roman" panose="02020603050405020304" pitchFamily="18" charset="0"/>
              </a:rPr>
              <a:t>always</a:t>
            </a:r>
            <a:r>
              <a:rPr lang="en-US" altLang="en-US" sz="2800" dirty="0" smtClean="0">
                <a:latin typeface="Times New Roman" panose="02020603050405020304" pitchFamily="18" charset="0"/>
                <a:cs typeface="Times New Roman" panose="02020603050405020304" pitchFamily="18" charset="0"/>
              </a:rPr>
              <a:t> be stored in contiguous bytes in memory.</a:t>
            </a:r>
          </a:p>
          <a:p>
            <a:pPr eaLnBrk="1" hangingPunct="1">
              <a:lnSpc>
                <a:spcPct val="90000"/>
              </a:lnSpc>
            </a:pPr>
            <a:endParaRPr lang="en-US" altLang="en-US" sz="2800" dirty="0">
              <a:latin typeface="Times New Roman" panose="02020603050405020304" pitchFamily="18" charset="0"/>
              <a:cs typeface="Times New Roman" panose="02020603050405020304" pitchFamily="18" charset="0"/>
            </a:endParaRPr>
          </a:p>
          <a:p>
            <a:r>
              <a:rPr lang="en-US" altLang="en-US" sz="2800" dirty="0" smtClean="0">
                <a:latin typeface="Times New Roman" panose="02020603050405020304" pitchFamily="18" charset="0"/>
                <a:cs typeface="Times New Roman" panose="02020603050405020304" pitchFamily="18" charset="0"/>
              </a:rPr>
              <a:t>When using strings in </a:t>
            </a:r>
            <a:r>
              <a:rPr lang="en-US" altLang="en-US" sz="2800" dirty="0">
                <a:latin typeface="Times New Roman" panose="02020603050405020304" pitchFamily="18" charset="0"/>
                <a:cs typeface="Times New Roman" panose="02020603050405020304" pitchFamily="18" charset="0"/>
              </a:rPr>
              <a:t>ANSI C (other than string literals passed to </a:t>
            </a:r>
            <a:r>
              <a:rPr lang="en-US" altLang="en-US" sz="2800" dirty="0" err="1">
                <a:latin typeface="Times New Roman" panose="02020603050405020304" pitchFamily="18" charset="0"/>
                <a:cs typeface="Times New Roman" panose="02020603050405020304" pitchFamily="18" charset="0"/>
              </a:rPr>
              <a:t>printf</a:t>
            </a:r>
            <a:r>
              <a:rPr lang="en-US" altLang="en-US" sz="2800" dirty="0" smtClean="0">
                <a:latin typeface="Times New Roman" panose="02020603050405020304" pitchFamily="18" charset="0"/>
                <a:cs typeface="Times New Roman" panose="02020603050405020304" pitchFamily="18" charset="0"/>
              </a:rPr>
              <a:t>() or </a:t>
            </a:r>
            <a:r>
              <a:rPr lang="en-US" altLang="en-US" sz="2800" dirty="0" err="1" smtClean="0">
                <a:latin typeface="Times New Roman" panose="02020603050405020304" pitchFamily="18" charset="0"/>
                <a:cs typeface="Times New Roman" panose="02020603050405020304" pitchFamily="18" charset="0"/>
              </a:rPr>
              <a:t>scanf</a:t>
            </a:r>
            <a:r>
              <a:rPr lang="en-US" altLang="en-US" sz="2800" dirty="0" smtClean="0">
                <a:latin typeface="Times New Roman" panose="02020603050405020304" pitchFamily="18" charset="0"/>
                <a:cs typeface="Times New Roman" panose="02020603050405020304" pitchFamily="18" charset="0"/>
              </a:rPr>
              <a:t>() ), the </a:t>
            </a:r>
            <a:r>
              <a:rPr lang="en-US" altLang="en-US" sz="2800" dirty="0">
                <a:latin typeface="Times New Roman" panose="02020603050405020304" pitchFamily="18" charset="0"/>
                <a:cs typeface="Times New Roman" panose="02020603050405020304" pitchFamily="18" charset="0"/>
              </a:rPr>
              <a:t>header file, </a:t>
            </a:r>
            <a:r>
              <a:rPr lang="en-US" altLang="en-US" sz="2800" dirty="0" err="1">
                <a:solidFill>
                  <a:srgbClr val="00B050"/>
                </a:solidFill>
                <a:latin typeface="Times New Roman" panose="02020603050405020304" pitchFamily="18" charset="0"/>
                <a:cs typeface="Times New Roman" panose="02020603050405020304" pitchFamily="18" charset="0"/>
              </a:rPr>
              <a:t>string.h</a:t>
            </a: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which contains </a:t>
            </a:r>
            <a:r>
              <a:rPr lang="en-US" altLang="en-US" sz="2800" dirty="0">
                <a:latin typeface="Times New Roman" panose="02020603050405020304" pitchFamily="18" charset="0"/>
                <a:cs typeface="Times New Roman" panose="02020603050405020304" pitchFamily="18" charset="0"/>
              </a:rPr>
              <a:t>prototypes and declarations needed to use string </a:t>
            </a:r>
            <a:r>
              <a:rPr lang="en-US" altLang="en-US" sz="2800" dirty="0" smtClean="0">
                <a:latin typeface="Times New Roman" panose="02020603050405020304" pitchFamily="18" charset="0"/>
                <a:cs typeface="Times New Roman" panose="02020603050405020304" pitchFamily="18" charset="0"/>
              </a:rPr>
              <a:t>library functions should be included in any .c file you create</a:t>
            </a:r>
            <a:endParaRPr lang="en-US" altLang="en-US" sz="2800" dirty="0">
              <a:latin typeface="Times New Roman" panose="02020603050405020304" pitchFamily="18" charset="0"/>
              <a:cs typeface="Times New Roman" panose="02020603050405020304" pitchFamily="18" charset="0"/>
            </a:endParaRPr>
          </a:p>
          <a:p>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911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11430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Character Operations</a:t>
            </a:r>
          </a:p>
        </p:txBody>
      </p:sp>
      <p:sp>
        <p:nvSpPr>
          <p:cNvPr id="10243" name="Content Placeholder 2"/>
          <p:cNvSpPr>
            <a:spLocks noGrp="1"/>
          </p:cNvSpPr>
          <p:nvPr>
            <p:ph idx="1"/>
          </p:nvPr>
        </p:nvSpPr>
        <p:spPr>
          <a:xfrm>
            <a:off x="457200" y="1600200"/>
            <a:ext cx="8229600" cy="4389120"/>
          </a:xfrm>
        </p:spPr>
        <p:txBody>
          <a:bodyPr/>
          <a:lstStyle/>
          <a:p>
            <a:pPr eaLnBrk="1" hangingPunct="1"/>
            <a:r>
              <a:rPr lang="en-US" altLang="en-US" sz="2400" dirty="0" smtClean="0">
                <a:latin typeface="Times New Roman" panose="02020603050405020304" pitchFamily="18" charset="0"/>
                <a:cs typeface="Times New Roman" panose="02020603050405020304" pitchFamily="18" charset="0"/>
              </a:rPr>
              <a:t>The standard library has two types of character operation functions which operate on individual characters.</a:t>
            </a:r>
          </a:p>
          <a:p>
            <a:pPr marL="0" indent="0" eaLnBrk="1" hangingPunct="1">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These characters can be contained in strings, and usually are.</a:t>
            </a:r>
          </a:p>
          <a:p>
            <a:pPr marL="0" indent="0" eaLnBrk="1" hangingPunct="1">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The first type of function is used to classify characters according to certain characteristics, and the second type of function is used to transform them to a related character.</a:t>
            </a:r>
          </a:p>
          <a:p>
            <a:pPr marL="0" indent="0" eaLnBrk="1" hangingPunct="1">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err="1" smtClean="0">
                <a:latin typeface="Times New Roman" panose="02020603050405020304" pitchFamily="18" charset="0"/>
                <a:cs typeface="Times New Roman" panose="02020603050405020304" pitchFamily="18" charset="0"/>
              </a:rPr>
              <a:t>ctype.h</a:t>
            </a:r>
            <a:r>
              <a:rPr lang="en-US" altLang="en-US" sz="2400" dirty="0" smtClean="0">
                <a:latin typeface="Times New Roman" panose="02020603050405020304" pitchFamily="18" charset="0"/>
                <a:cs typeface="Times New Roman" panose="02020603050405020304" pitchFamily="18" charset="0"/>
              </a:rPr>
              <a:t> is the header file where these functions are prototyped. </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52400"/>
            <a:ext cx="8229600" cy="11430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Character Classification</a:t>
            </a:r>
          </a:p>
        </p:txBody>
      </p:sp>
      <p:sp>
        <p:nvSpPr>
          <p:cNvPr id="11267" name="Content Placeholder 2"/>
          <p:cNvSpPr>
            <a:spLocks noGrp="1"/>
          </p:cNvSpPr>
          <p:nvPr>
            <p:ph idx="1"/>
          </p:nvPr>
        </p:nvSpPr>
        <p:spPr>
          <a:xfrm>
            <a:off x="457200" y="1600200"/>
            <a:ext cx="8229600" cy="4389120"/>
          </a:xfrm>
        </p:spPr>
        <p:txBody>
          <a:bodyPr>
            <a:normAutofit lnSpcReduction="10000"/>
          </a:bodyPr>
          <a:lstStyle/>
          <a:p>
            <a:pPr eaLnBrk="1" hangingPunct="1"/>
            <a:r>
              <a:rPr lang="en-US" altLang="en-US" sz="2400" dirty="0" smtClean="0">
                <a:latin typeface="Times New Roman" panose="02020603050405020304" pitchFamily="18" charset="0"/>
                <a:cs typeface="Times New Roman" panose="02020603050405020304" pitchFamily="18" charset="0"/>
              </a:rPr>
              <a:t>Each of these functions takes an integer argument which contains a ASCII character value.</a:t>
            </a:r>
          </a:p>
          <a:p>
            <a:pPr marL="0" indent="0" eaLnBrk="1" hangingPunct="1">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All of these functions return an integer value which is used as a Boolean.</a:t>
            </a:r>
          </a:p>
          <a:p>
            <a:pPr marL="0" indent="0" eaLnBrk="1" hangingPunct="1">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They are listed on the next slide.</a:t>
            </a:r>
          </a:p>
          <a:p>
            <a:pPr marL="0" indent="0" eaLnBrk="1" hangingPunct="1">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You can get a clue about what the function does from its name, but you can look up the details if you think one of these may be useful in some software you are writing.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28600"/>
            <a:ext cx="8229600" cy="1143000"/>
          </a:xfrm>
        </p:spPr>
        <p:txBody>
          <a:bodyPr/>
          <a:lstStyle/>
          <a:p>
            <a:pPr eaLnBrk="1" hangingPunct="1"/>
            <a:r>
              <a:rPr lang="en-US" altLang="en-US" sz="4000" dirty="0" smtClean="0">
                <a:latin typeface="Times New Roman" panose="02020603050405020304" pitchFamily="18" charset="0"/>
                <a:cs typeface="Times New Roman" panose="02020603050405020304" pitchFamily="18" charset="0"/>
              </a:rPr>
              <a:t>Character Classification Functions</a:t>
            </a:r>
          </a:p>
        </p:txBody>
      </p:sp>
      <p:sp>
        <p:nvSpPr>
          <p:cNvPr id="12291" name="Content Placeholder 2"/>
          <p:cNvSpPr>
            <a:spLocks noGrp="1"/>
          </p:cNvSpPr>
          <p:nvPr>
            <p:ph idx="1"/>
          </p:nvPr>
        </p:nvSpPr>
        <p:spPr>
          <a:xfrm>
            <a:off x="457200" y="1676400"/>
            <a:ext cx="8229600" cy="4389120"/>
          </a:xfrm>
        </p:spPr>
        <p:txBody>
          <a:bodyPr/>
          <a:lstStyle/>
          <a:p>
            <a:pPr eaLnBrk="1" hangingPunct="1"/>
            <a:r>
              <a:rPr lang="en-US" altLang="en-US" sz="2400" dirty="0" err="1" smtClean="0">
                <a:latin typeface="Times New Roman" panose="02020603050405020304" pitchFamily="18" charset="0"/>
                <a:cs typeface="Times New Roman" panose="02020603050405020304" pitchFamily="18" charset="0"/>
              </a:rPr>
              <a:t>iscntrl</a:t>
            </a:r>
            <a:r>
              <a:rPr lang="en-US" altLang="en-US" sz="2400" dirty="0" smtClean="0">
                <a:latin typeface="Times New Roman" panose="02020603050405020304" pitchFamily="18" charset="0"/>
                <a:cs typeface="Times New Roman" panose="02020603050405020304" pitchFamily="18" charset="0"/>
              </a:rPr>
              <a:t>()</a:t>
            </a:r>
          </a:p>
          <a:p>
            <a:pPr eaLnBrk="1" hangingPunct="1"/>
            <a:r>
              <a:rPr lang="en-US" altLang="en-US" sz="2400" dirty="0" err="1" smtClean="0">
                <a:latin typeface="Times New Roman" panose="02020603050405020304" pitchFamily="18" charset="0"/>
                <a:cs typeface="Times New Roman" panose="02020603050405020304" pitchFamily="18" charset="0"/>
              </a:rPr>
              <a:t>isspace</a:t>
            </a:r>
            <a:r>
              <a:rPr lang="en-US" altLang="en-US" sz="2400" dirty="0" smtClean="0">
                <a:latin typeface="Times New Roman" panose="02020603050405020304" pitchFamily="18" charset="0"/>
                <a:cs typeface="Times New Roman" panose="02020603050405020304" pitchFamily="18" charset="0"/>
              </a:rPr>
              <a:t>()</a:t>
            </a: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err="1" smtClean="0">
                <a:latin typeface="Times New Roman" panose="02020603050405020304" pitchFamily="18" charset="0"/>
                <a:cs typeface="Times New Roman" panose="02020603050405020304" pitchFamily="18" charset="0"/>
              </a:rPr>
              <a:t>isdigit</a:t>
            </a:r>
            <a:r>
              <a:rPr lang="en-US" altLang="en-US" sz="2400" dirty="0" smtClean="0">
                <a:latin typeface="Times New Roman" panose="02020603050405020304" pitchFamily="18" charset="0"/>
                <a:cs typeface="Times New Roman" panose="02020603050405020304" pitchFamily="18" charset="0"/>
              </a:rPr>
              <a:t>() (also </a:t>
            </a:r>
            <a:r>
              <a:rPr lang="en-US" altLang="en-US" sz="2400" dirty="0" err="1" smtClean="0">
                <a:latin typeface="Times New Roman" panose="02020603050405020304" pitchFamily="18" charset="0"/>
                <a:cs typeface="Times New Roman" panose="02020603050405020304" pitchFamily="18" charset="0"/>
              </a:rPr>
              <a:t>isxdigit</a:t>
            </a:r>
            <a:r>
              <a:rPr lang="en-US" altLang="en-US" sz="2400" dirty="0" smtClean="0">
                <a:latin typeface="Times New Roman" panose="02020603050405020304" pitchFamily="18" charset="0"/>
                <a:cs typeface="Times New Roman" panose="02020603050405020304" pitchFamily="18" charset="0"/>
              </a:rPr>
              <a:t>() for hexadecimal digits)</a:t>
            </a:r>
          </a:p>
          <a:p>
            <a:pPr eaLnBrk="1" hangingPunct="1"/>
            <a:r>
              <a:rPr lang="en-US" altLang="en-US" sz="2400" dirty="0" err="1" smtClean="0">
                <a:latin typeface="Times New Roman" panose="02020603050405020304" pitchFamily="18" charset="0"/>
                <a:cs typeface="Times New Roman" panose="02020603050405020304" pitchFamily="18" charset="0"/>
              </a:rPr>
              <a:t>islower</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isupper</a:t>
            </a:r>
            <a:r>
              <a:rPr lang="en-US" altLang="en-US" sz="2400" dirty="0" smtClean="0">
                <a:latin typeface="Times New Roman" panose="02020603050405020304" pitchFamily="18" charset="0"/>
                <a:cs typeface="Times New Roman" panose="02020603050405020304" pitchFamily="18" charset="0"/>
              </a:rPr>
              <a:t>()</a:t>
            </a:r>
          </a:p>
          <a:p>
            <a:pPr eaLnBrk="1" hangingPunct="1"/>
            <a:r>
              <a:rPr lang="en-US" altLang="en-US" sz="2400" dirty="0" err="1" smtClean="0">
                <a:latin typeface="Times New Roman" panose="02020603050405020304" pitchFamily="18" charset="0"/>
                <a:cs typeface="Times New Roman" panose="02020603050405020304" pitchFamily="18" charset="0"/>
              </a:rPr>
              <a:t>isalpha</a:t>
            </a:r>
            <a:r>
              <a:rPr lang="en-US" altLang="en-US" sz="2400" dirty="0" smtClean="0">
                <a:latin typeface="Times New Roman" panose="02020603050405020304" pitchFamily="18" charset="0"/>
                <a:cs typeface="Times New Roman" panose="02020603050405020304" pitchFamily="18" charset="0"/>
              </a:rPr>
              <a:t>()</a:t>
            </a:r>
          </a:p>
          <a:p>
            <a:pPr eaLnBrk="1" hangingPunct="1"/>
            <a:r>
              <a:rPr lang="en-US" altLang="en-US" sz="2400" dirty="0" err="1" smtClean="0">
                <a:latin typeface="Times New Roman" panose="02020603050405020304" pitchFamily="18" charset="0"/>
                <a:cs typeface="Times New Roman" panose="02020603050405020304" pitchFamily="18" charset="0"/>
              </a:rPr>
              <a:t>isalnum</a:t>
            </a:r>
            <a:r>
              <a:rPr lang="en-US" altLang="en-US" sz="2400" dirty="0" smtClean="0">
                <a:latin typeface="Times New Roman" panose="02020603050405020304" pitchFamily="18" charset="0"/>
                <a:cs typeface="Times New Roman" panose="02020603050405020304" pitchFamily="18" charset="0"/>
              </a:rPr>
              <a:t>()</a:t>
            </a:r>
          </a:p>
          <a:p>
            <a:pPr eaLnBrk="1" hangingPunct="1"/>
            <a:r>
              <a:rPr lang="en-US" altLang="en-US" sz="2400" dirty="0" err="1" smtClean="0">
                <a:latin typeface="Times New Roman" panose="02020603050405020304" pitchFamily="18" charset="0"/>
                <a:cs typeface="Times New Roman" panose="02020603050405020304" pitchFamily="18" charset="0"/>
              </a:rPr>
              <a:t>ispunct</a:t>
            </a:r>
            <a:r>
              <a:rPr lang="en-US" altLang="en-US" sz="2400" dirty="0" smtClean="0">
                <a:latin typeface="Times New Roman" panose="02020603050405020304" pitchFamily="18" charset="0"/>
                <a:cs typeface="Times New Roman" panose="02020603050405020304" pitchFamily="18" charset="0"/>
              </a:rPr>
              <a:t>()</a:t>
            </a:r>
          </a:p>
          <a:p>
            <a:pPr eaLnBrk="1" hangingPunct="1"/>
            <a:r>
              <a:rPr lang="en-US" altLang="en-US" sz="2400" dirty="0" err="1" smtClean="0">
                <a:latin typeface="Times New Roman" panose="02020603050405020304" pitchFamily="18" charset="0"/>
                <a:cs typeface="Times New Roman" panose="02020603050405020304" pitchFamily="18" charset="0"/>
              </a:rPr>
              <a:t>isgraph</a:t>
            </a:r>
            <a:r>
              <a:rPr lang="en-US" altLang="en-US" sz="2400" dirty="0" smtClean="0">
                <a:latin typeface="Times New Roman" panose="02020603050405020304" pitchFamily="18" charset="0"/>
                <a:cs typeface="Times New Roman" panose="02020603050405020304" pitchFamily="18" charset="0"/>
              </a:rPr>
              <a:t>()</a:t>
            </a:r>
          </a:p>
          <a:p>
            <a:pPr eaLnBrk="1" hangingPunct="1"/>
            <a:r>
              <a:rPr lang="en-US" altLang="en-US" sz="2400" dirty="0" err="1" smtClean="0">
                <a:latin typeface="Times New Roman" panose="02020603050405020304" pitchFamily="18" charset="0"/>
                <a:cs typeface="Times New Roman" panose="02020603050405020304" pitchFamily="18" charset="0"/>
              </a:rPr>
              <a:t>isprint</a:t>
            </a:r>
            <a:r>
              <a:rPr lang="en-US" altLang="en-US" sz="2400" dirty="0" smtClean="0">
                <a:latin typeface="Times New Roman" panose="02020603050405020304" pitchFamily="18" charset="0"/>
                <a:cs typeface="Times New Roman" panose="02020603050405020304" pitchFamily="18" charset="0"/>
              </a:rPr>
              <a:t>()</a:t>
            </a:r>
          </a:p>
          <a:p>
            <a:pPr eaLnBrk="1" hangingPunct="1"/>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28600"/>
            <a:ext cx="8229600" cy="1143000"/>
          </a:xfrm>
        </p:spPr>
        <p:txBody>
          <a:bodyPr/>
          <a:lstStyle/>
          <a:p>
            <a:pPr eaLnBrk="1" hangingPunct="1"/>
            <a:r>
              <a:rPr lang="en-US" altLang="en-US" sz="4000" dirty="0" smtClean="0">
                <a:latin typeface="Times New Roman" panose="02020603050405020304" pitchFamily="18" charset="0"/>
                <a:cs typeface="Times New Roman" panose="02020603050405020304" pitchFamily="18" charset="0"/>
              </a:rPr>
              <a:t>Character Modification Functions</a:t>
            </a:r>
          </a:p>
        </p:txBody>
      </p:sp>
      <p:sp>
        <p:nvSpPr>
          <p:cNvPr id="3" name="Content Placeholder 2"/>
          <p:cNvSpPr>
            <a:spLocks noGrp="1"/>
          </p:cNvSpPr>
          <p:nvPr>
            <p:ph idx="1"/>
          </p:nvPr>
        </p:nvSpPr>
        <p:spPr>
          <a:xfrm>
            <a:off x="457200" y="1600200"/>
            <a:ext cx="8229600" cy="4389120"/>
          </a:xfrm>
        </p:spPr>
        <p:txBody>
          <a:bodyPr/>
          <a:lstStyle/>
          <a:p>
            <a:pPr eaLnBrk="1" hangingPunct="1"/>
            <a:r>
              <a:rPr lang="en-US" altLang="en-US" sz="2400" dirty="0" smtClean="0">
                <a:latin typeface="Times New Roman" panose="02020603050405020304" pitchFamily="18" charset="0"/>
                <a:cs typeface="Times New Roman" panose="02020603050405020304" pitchFamily="18" charset="0"/>
              </a:rPr>
              <a:t>These functions are used to transform a character value, which is passed as an integer argument, to a related character value, which is returned as an integer.</a:t>
            </a:r>
          </a:p>
          <a:p>
            <a:pPr marL="0" indent="0" eaLnBrk="1" hangingPunct="1">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b="1" dirty="0" err="1" smtClean="0">
                <a:latin typeface="Times New Roman" panose="02020603050405020304" pitchFamily="18" charset="0"/>
                <a:cs typeface="Times New Roman" panose="02020603050405020304" pitchFamily="18" charset="0"/>
              </a:rPr>
              <a:t>int</a:t>
            </a:r>
            <a:r>
              <a:rPr lang="en-US" altLang="en-US" sz="2400" b="1" dirty="0" smtClean="0">
                <a:latin typeface="Times New Roman" panose="02020603050405020304" pitchFamily="18" charset="0"/>
                <a:cs typeface="Times New Roman" panose="02020603050405020304" pitchFamily="18" charset="0"/>
              </a:rPr>
              <a:t> </a:t>
            </a:r>
            <a:r>
              <a:rPr lang="en-US" altLang="en-US" sz="2400" b="1" dirty="0" err="1" smtClean="0">
                <a:latin typeface="Times New Roman" panose="02020603050405020304" pitchFamily="18" charset="0"/>
                <a:cs typeface="Times New Roman" panose="02020603050405020304" pitchFamily="18" charset="0"/>
              </a:rPr>
              <a:t>tolower</a:t>
            </a:r>
            <a:r>
              <a:rPr lang="en-US" altLang="en-US" sz="2400" b="1" dirty="0" smtClean="0">
                <a:latin typeface="Times New Roman" panose="02020603050405020304" pitchFamily="18" charset="0"/>
                <a:cs typeface="Times New Roman" panose="02020603050405020304" pitchFamily="18" charset="0"/>
              </a:rPr>
              <a:t>(</a:t>
            </a:r>
            <a:r>
              <a:rPr lang="en-US" altLang="en-US" sz="2400" b="1" dirty="0" err="1" smtClean="0">
                <a:latin typeface="Times New Roman" panose="02020603050405020304" pitchFamily="18" charset="0"/>
                <a:cs typeface="Times New Roman" panose="02020603050405020304" pitchFamily="18" charset="0"/>
              </a:rPr>
              <a:t>int</a:t>
            </a:r>
            <a:r>
              <a:rPr lang="en-US" altLang="en-US" sz="2400" b="1" dirty="0" smtClean="0">
                <a:latin typeface="Times New Roman" panose="02020603050405020304" pitchFamily="18" charset="0"/>
                <a:cs typeface="Times New Roman" panose="02020603050405020304" pitchFamily="18" charset="0"/>
              </a:rPr>
              <a:t> </a:t>
            </a:r>
            <a:r>
              <a:rPr lang="en-US" altLang="en-US" sz="2400" b="1" dirty="0" err="1" smtClean="0">
                <a:latin typeface="Times New Roman" panose="02020603050405020304" pitchFamily="18" charset="0"/>
                <a:cs typeface="Times New Roman" panose="02020603050405020304" pitchFamily="18" charset="0"/>
              </a:rPr>
              <a:t>ch</a:t>
            </a:r>
            <a:r>
              <a:rPr lang="en-US" altLang="en-US" sz="2400" b="1"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/*returns lower case if </a:t>
            </a:r>
          </a:p>
          <a:p>
            <a:pPr eaLnBrk="1" hangingPunct="1">
              <a:buFontTx/>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ch</a:t>
            </a:r>
            <a:r>
              <a:rPr lang="en-US" altLang="en-US" sz="2400" dirty="0" smtClean="0">
                <a:latin typeface="Times New Roman" panose="02020603050405020304" pitchFamily="18" charset="0"/>
                <a:cs typeface="Times New Roman" panose="02020603050405020304" pitchFamily="18" charset="0"/>
              </a:rPr>
              <a:t> is upper case */	    </a:t>
            </a:r>
          </a:p>
          <a:p>
            <a:pPr eaLnBrk="1" hangingPunct="1">
              <a:buFontTx/>
              <a:buNone/>
            </a:pPr>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b="1" dirty="0" err="1" smtClean="0">
                <a:latin typeface="Times New Roman" panose="02020603050405020304" pitchFamily="18" charset="0"/>
                <a:cs typeface="Times New Roman" panose="02020603050405020304" pitchFamily="18" charset="0"/>
              </a:rPr>
              <a:t>int</a:t>
            </a:r>
            <a:r>
              <a:rPr lang="en-US" altLang="en-US" sz="2400" b="1" dirty="0" smtClean="0">
                <a:latin typeface="Times New Roman" panose="02020603050405020304" pitchFamily="18" charset="0"/>
                <a:cs typeface="Times New Roman" panose="02020603050405020304" pitchFamily="18" charset="0"/>
              </a:rPr>
              <a:t> </a:t>
            </a:r>
            <a:r>
              <a:rPr lang="en-US" altLang="en-US" sz="2400" b="1" dirty="0" err="1" smtClean="0">
                <a:latin typeface="Times New Roman" panose="02020603050405020304" pitchFamily="18" charset="0"/>
                <a:cs typeface="Times New Roman" panose="02020603050405020304" pitchFamily="18" charset="0"/>
              </a:rPr>
              <a:t>toupper</a:t>
            </a:r>
            <a:r>
              <a:rPr lang="en-US" altLang="en-US" sz="2400" b="1" dirty="0" smtClean="0">
                <a:latin typeface="Times New Roman" panose="02020603050405020304" pitchFamily="18" charset="0"/>
                <a:cs typeface="Times New Roman" panose="02020603050405020304" pitchFamily="18" charset="0"/>
              </a:rPr>
              <a:t>(</a:t>
            </a:r>
            <a:r>
              <a:rPr lang="en-US" altLang="en-US" sz="2400" b="1" dirty="0" err="1" smtClean="0">
                <a:latin typeface="Times New Roman" panose="02020603050405020304" pitchFamily="18" charset="0"/>
                <a:cs typeface="Times New Roman" panose="02020603050405020304" pitchFamily="18" charset="0"/>
              </a:rPr>
              <a:t>int</a:t>
            </a:r>
            <a:r>
              <a:rPr lang="en-US" altLang="en-US" sz="2400" b="1" dirty="0" smtClean="0">
                <a:latin typeface="Times New Roman" panose="02020603050405020304" pitchFamily="18" charset="0"/>
                <a:cs typeface="Times New Roman" panose="02020603050405020304" pitchFamily="18" charset="0"/>
              </a:rPr>
              <a:t> </a:t>
            </a:r>
            <a:r>
              <a:rPr lang="en-US" altLang="en-US" sz="2400" b="1" dirty="0" err="1" smtClean="0">
                <a:latin typeface="Times New Roman" panose="02020603050405020304" pitchFamily="18" charset="0"/>
                <a:cs typeface="Times New Roman" panose="02020603050405020304" pitchFamily="18" charset="0"/>
              </a:rPr>
              <a:t>ch</a:t>
            </a:r>
            <a:r>
              <a:rPr lang="en-US" altLang="en-US" sz="2400" b="1"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/*returns upper case if </a:t>
            </a:r>
          </a:p>
          <a:p>
            <a:pPr eaLnBrk="1" hangingPunct="1">
              <a:buFontTx/>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ch</a:t>
            </a:r>
            <a:r>
              <a:rPr lang="en-US" altLang="en-US" sz="2400" dirty="0" smtClean="0">
                <a:latin typeface="Times New Roman" panose="02020603050405020304" pitchFamily="18" charset="0"/>
                <a:cs typeface="Times New Roman" panose="02020603050405020304" pitchFamily="18" charset="0"/>
              </a:rPr>
              <a:t> is lower case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1143000"/>
          </a:xfrm>
        </p:spPr>
        <p:txBody>
          <a:bodyPr/>
          <a:lstStyle/>
          <a:p>
            <a:r>
              <a:rPr lang="en-US" altLang="en-US" sz="3600" dirty="0" smtClean="0">
                <a:latin typeface="Times New Roman" panose="02020603050405020304" pitchFamily="18" charset="0"/>
                <a:cs typeface="Times New Roman" panose="02020603050405020304" pitchFamily="18" charset="0"/>
              </a:rPr>
              <a:t>String Library Functions in </a:t>
            </a:r>
            <a:r>
              <a:rPr lang="en-US" altLang="en-US" sz="3600" dirty="0" err="1" smtClean="0">
                <a:latin typeface="Times New Roman" panose="02020603050405020304" pitchFamily="18" charset="0"/>
                <a:cs typeface="Times New Roman" panose="02020603050405020304" pitchFamily="18" charset="0"/>
              </a:rPr>
              <a:t>string.h</a:t>
            </a:r>
            <a:endParaRPr lang="en-US" altLang="en-US" sz="3600" dirty="0" smtClean="0">
              <a:latin typeface="Times New Roman" panose="02020603050405020304" pitchFamily="18" charset="0"/>
              <a:cs typeface="Times New Roman" panose="02020603050405020304" pitchFamily="18" charset="0"/>
            </a:endParaRPr>
          </a:p>
        </p:txBody>
      </p:sp>
      <p:sp>
        <p:nvSpPr>
          <p:cNvPr id="21507" name="Rectangle 3"/>
          <p:cNvSpPr>
            <a:spLocks noGrp="1" noChangeArrowheads="1"/>
          </p:cNvSpPr>
          <p:nvPr>
            <p:ph idx="1"/>
          </p:nvPr>
        </p:nvSpPr>
        <p:spPr>
          <a:xfrm>
            <a:off x="457200" y="1828800"/>
            <a:ext cx="8229600" cy="4389120"/>
          </a:xfrm>
        </p:spPr>
        <p:txBody>
          <a:bodyPr/>
          <a:lstStyle/>
          <a:p>
            <a:pPr fontAlgn="ctr">
              <a:buFontTx/>
              <a:buNone/>
            </a:pPr>
            <a:r>
              <a:rPr lang="en-US" altLang="en-US" sz="2300" dirty="0" smtClean="0">
                <a:solidFill>
                  <a:srgbClr val="000000"/>
                </a:solidFill>
                <a:latin typeface="Times New Roman" panose="02020603050405020304" pitchFamily="18" charset="0"/>
                <a:cs typeface="Times New Roman" panose="02020603050405020304" pitchFamily="18" charset="0"/>
              </a:rPr>
              <a:t> </a:t>
            </a:r>
            <a:r>
              <a:rPr lang="en-US" altLang="en-US" sz="2300" dirty="0" err="1" smtClean="0">
                <a:solidFill>
                  <a:srgbClr val="000000"/>
                </a:solidFill>
                <a:latin typeface="Times New Roman" panose="02020603050405020304" pitchFamily="18" charset="0"/>
                <a:cs typeface="Times New Roman" panose="02020603050405020304" pitchFamily="18" charset="0"/>
              </a:rPr>
              <a:t>strcat</a:t>
            </a:r>
            <a:r>
              <a:rPr lang="en-US" altLang="en-US" sz="2300" dirty="0" smtClean="0">
                <a:solidFill>
                  <a:srgbClr val="000000"/>
                </a:solidFill>
                <a:latin typeface="Times New Roman" panose="02020603050405020304" pitchFamily="18" charset="0"/>
                <a:cs typeface="Times New Roman" panose="02020603050405020304" pitchFamily="18" charset="0"/>
              </a:rPr>
              <a:t>()		Appends a string</a:t>
            </a:r>
          </a:p>
          <a:p>
            <a:pPr fontAlgn="ctr">
              <a:buFontTx/>
              <a:buNone/>
            </a:pPr>
            <a:r>
              <a:rPr lang="en-US" altLang="en-US" sz="2300" dirty="0" smtClean="0">
                <a:solidFill>
                  <a:srgbClr val="000000"/>
                </a:solidFill>
                <a:latin typeface="Times New Roman" panose="02020603050405020304" pitchFamily="18" charset="0"/>
                <a:cs typeface="Times New Roman" panose="02020603050405020304" pitchFamily="18" charset="0"/>
              </a:rPr>
              <a:t> </a:t>
            </a:r>
            <a:r>
              <a:rPr lang="en-US" altLang="en-US" sz="2300" dirty="0" err="1" smtClean="0">
                <a:solidFill>
                  <a:srgbClr val="000000"/>
                </a:solidFill>
                <a:latin typeface="Times New Roman" panose="02020603050405020304" pitchFamily="18" charset="0"/>
                <a:cs typeface="Times New Roman" panose="02020603050405020304" pitchFamily="18" charset="0"/>
              </a:rPr>
              <a:t>strchr</a:t>
            </a:r>
            <a:r>
              <a:rPr lang="en-US" altLang="en-US" sz="2300" dirty="0" smtClean="0">
                <a:solidFill>
                  <a:srgbClr val="000000"/>
                </a:solidFill>
                <a:latin typeface="Times New Roman" panose="02020603050405020304" pitchFamily="18" charset="0"/>
                <a:cs typeface="Times New Roman" panose="02020603050405020304" pitchFamily="18" charset="0"/>
              </a:rPr>
              <a:t>()	Finds first occurrence of a given character</a:t>
            </a:r>
          </a:p>
          <a:p>
            <a:pPr fontAlgn="ctr">
              <a:buFontTx/>
              <a:buNone/>
            </a:pPr>
            <a:r>
              <a:rPr lang="en-US" altLang="en-US" sz="2300" dirty="0" smtClean="0">
                <a:solidFill>
                  <a:srgbClr val="000000"/>
                </a:solidFill>
                <a:latin typeface="Times New Roman" panose="02020603050405020304" pitchFamily="18" charset="0"/>
                <a:cs typeface="Times New Roman" panose="02020603050405020304" pitchFamily="18" charset="0"/>
              </a:rPr>
              <a:t> </a:t>
            </a:r>
            <a:r>
              <a:rPr lang="en-US" altLang="en-US" sz="2300" dirty="0" err="1" smtClean="0">
                <a:solidFill>
                  <a:srgbClr val="000000"/>
                </a:solidFill>
                <a:latin typeface="Times New Roman" panose="02020603050405020304" pitchFamily="18" charset="0"/>
                <a:cs typeface="Times New Roman" panose="02020603050405020304" pitchFamily="18" charset="0"/>
              </a:rPr>
              <a:t>strcmp</a:t>
            </a:r>
            <a:r>
              <a:rPr lang="en-US" altLang="en-US" sz="2300" dirty="0" smtClean="0">
                <a:solidFill>
                  <a:srgbClr val="000000"/>
                </a:solidFill>
                <a:latin typeface="Times New Roman" panose="02020603050405020304" pitchFamily="18" charset="0"/>
                <a:cs typeface="Times New Roman" panose="02020603050405020304" pitchFamily="18" charset="0"/>
              </a:rPr>
              <a:t>()	Compares two strings</a:t>
            </a:r>
          </a:p>
          <a:p>
            <a:pPr fontAlgn="ctr">
              <a:buFontTx/>
              <a:buNone/>
            </a:pPr>
            <a:r>
              <a:rPr lang="en-US" altLang="en-US" sz="2300" dirty="0" smtClean="0">
                <a:solidFill>
                  <a:srgbClr val="000000"/>
                </a:solidFill>
                <a:latin typeface="Times New Roman" panose="02020603050405020304" pitchFamily="18" charset="0"/>
                <a:cs typeface="Times New Roman" panose="02020603050405020304" pitchFamily="18" charset="0"/>
              </a:rPr>
              <a:t> </a:t>
            </a:r>
            <a:r>
              <a:rPr lang="en-US" altLang="en-US" sz="2300" dirty="0" err="1" smtClean="0">
                <a:solidFill>
                  <a:srgbClr val="000000"/>
                </a:solidFill>
                <a:latin typeface="Times New Roman" panose="02020603050405020304" pitchFamily="18" charset="0"/>
                <a:cs typeface="Times New Roman" panose="02020603050405020304" pitchFamily="18" charset="0"/>
              </a:rPr>
              <a:t>strcasecmp</a:t>
            </a:r>
            <a:r>
              <a:rPr lang="en-US" altLang="en-US" sz="2300" dirty="0" smtClean="0">
                <a:solidFill>
                  <a:srgbClr val="000000"/>
                </a:solidFill>
                <a:latin typeface="Times New Roman" panose="02020603050405020304" pitchFamily="18" charset="0"/>
                <a:cs typeface="Times New Roman" panose="02020603050405020304" pitchFamily="18" charset="0"/>
              </a:rPr>
              <a:t>()	Compares two strings, non-case sensitive</a:t>
            </a:r>
          </a:p>
          <a:p>
            <a:pPr fontAlgn="ctr">
              <a:buFontTx/>
              <a:buNone/>
            </a:pPr>
            <a:r>
              <a:rPr lang="en-US" altLang="en-US" sz="2300" dirty="0" smtClean="0">
                <a:solidFill>
                  <a:srgbClr val="000000"/>
                </a:solidFill>
                <a:latin typeface="Times New Roman" panose="02020603050405020304" pitchFamily="18" charset="0"/>
                <a:cs typeface="Times New Roman" panose="02020603050405020304" pitchFamily="18" charset="0"/>
              </a:rPr>
              <a:t> </a:t>
            </a:r>
            <a:r>
              <a:rPr lang="en-US" altLang="en-US" sz="2300" dirty="0" err="1" smtClean="0">
                <a:solidFill>
                  <a:srgbClr val="000000"/>
                </a:solidFill>
                <a:latin typeface="Times New Roman" panose="02020603050405020304" pitchFamily="18" charset="0"/>
                <a:cs typeface="Times New Roman" panose="02020603050405020304" pitchFamily="18" charset="0"/>
              </a:rPr>
              <a:t>strcpy</a:t>
            </a:r>
            <a:r>
              <a:rPr lang="en-US" altLang="en-US" sz="2300" dirty="0" smtClean="0">
                <a:solidFill>
                  <a:srgbClr val="000000"/>
                </a:solidFill>
                <a:latin typeface="Times New Roman" panose="02020603050405020304" pitchFamily="18" charset="0"/>
                <a:cs typeface="Times New Roman" panose="02020603050405020304" pitchFamily="18" charset="0"/>
              </a:rPr>
              <a:t>()	Copies one string to another</a:t>
            </a:r>
          </a:p>
          <a:p>
            <a:pPr fontAlgn="ctr">
              <a:buFontTx/>
              <a:buNone/>
            </a:pPr>
            <a:r>
              <a:rPr lang="en-US" altLang="en-US" sz="2300" dirty="0" smtClean="0">
                <a:solidFill>
                  <a:srgbClr val="000000"/>
                </a:solidFill>
                <a:latin typeface="Times New Roman" panose="02020603050405020304" pitchFamily="18" charset="0"/>
                <a:cs typeface="Times New Roman" panose="02020603050405020304" pitchFamily="18" charset="0"/>
              </a:rPr>
              <a:t> </a:t>
            </a:r>
            <a:r>
              <a:rPr lang="en-US" altLang="en-US" sz="2300" dirty="0" err="1" smtClean="0">
                <a:solidFill>
                  <a:srgbClr val="000000"/>
                </a:solidFill>
                <a:latin typeface="Times New Roman" panose="02020603050405020304" pitchFamily="18" charset="0"/>
                <a:cs typeface="Times New Roman" panose="02020603050405020304" pitchFamily="18" charset="0"/>
              </a:rPr>
              <a:t>strlen</a:t>
            </a:r>
            <a:r>
              <a:rPr lang="en-US" altLang="en-US" sz="2300" dirty="0" smtClean="0">
                <a:solidFill>
                  <a:srgbClr val="000000"/>
                </a:solidFill>
                <a:latin typeface="Times New Roman" panose="02020603050405020304" pitchFamily="18" charset="0"/>
                <a:cs typeface="Times New Roman" panose="02020603050405020304" pitchFamily="18" charset="0"/>
              </a:rPr>
              <a:t>()	Finds length of a string</a:t>
            </a:r>
          </a:p>
          <a:p>
            <a:pPr fontAlgn="ctr">
              <a:buFontTx/>
              <a:buNone/>
            </a:pPr>
            <a:r>
              <a:rPr lang="en-US" altLang="en-US" sz="2300" dirty="0">
                <a:solidFill>
                  <a:srgbClr val="000000"/>
                </a:solidFill>
                <a:latin typeface="Times New Roman" panose="02020603050405020304" pitchFamily="18" charset="0"/>
                <a:cs typeface="Times New Roman" panose="02020603050405020304" pitchFamily="18" charset="0"/>
              </a:rPr>
              <a:t> </a:t>
            </a:r>
            <a:r>
              <a:rPr lang="en-US" altLang="en-US" sz="2300" dirty="0" err="1" smtClean="0">
                <a:solidFill>
                  <a:srgbClr val="000000"/>
                </a:solidFill>
                <a:latin typeface="Times New Roman" panose="02020603050405020304" pitchFamily="18" charset="0"/>
                <a:cs typeface="Times New Roman" panose="02020603050405020304" pitchFamily="18" charset="0"/>
              </a:rPr>
              <a:t>strlwr</a:t>
            </a:r>
            <a:r>
              <a:rPr lang="en-US" altLang="en-US" sz="2300" dirty="0" smtClean="0">
                <a:solidFill>
                  <a:srgbClr val="000000"/>
                </a:solidFill>
                <a:latin typeface="Times New Roman" panose="02020603050405020304" pitchFamily="18" charset="0"/>
                <a:cs typeface="Times New Roman" panose="02020603050405020304" pitchFamily="18" charset="0"/>
              </a:rPr>
              <a:t>()	Converts a string to lowercase</a:t>
            </a:r>
          </a:p>
          <a:p>
            <a:pPr fontAlgn="ctr">
              <a:buFontTx/>
              <a:buNone/>
            </a:pPr>
            <a:endParaRPr lang="en-US" altLang="en-US" sz="2300" dirty="0">
              <a:solidFill>
                <a:srgbClr val="000000"/>
              </a:solidFill>
              <a:latin typeface="Times New Roman" panose="02020603050405020304" pitchFamily="18" charset="0"/>
              <a:cs typeface="Times New Roman" panose="02020603050405020304" pitchFamily="18" charset="0"/>
            </a:endParaRPr>
          </a:p>
          <a:p>
            <a:pPr fontAlgn="ctr">
              <a:buFontTx/>
              <a:buNone/>
            </a:pPr>
            <a:r>
              <a:rPr lang="en-US" altLang="en-US" sz="2300" dirty="0" smtClean="0">
                <a:solidFill>
                  <a:srgbClr val="FF0000"/>
                </a:solidFill>
                <a:latin typeface="Times New Roman" panose="02020603050405020304" pitchFamily="18" charset="0"/>
                <a:cs typeface="Times New Roman" panose="02020603050405020304" pitchFamily="18" charset="0"/>
              </a:rPr>
              <a:t>All of these functions rely on strings terminating with NULL char for error free operation.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8229600" cy="1143000"/>
          </a:xfrm>
        </p:spPr>
        <p:txBody>
          <a:bodyPr/>
          <a:lstStyle/>
          <a:p>
            <a:r>
              <a:rPr lang="en-US" altLang="en-US" sz="3600" dirty="0" smtClean="0">
                <a:latin typeface="Times New Roman" panose="02020603050405020304" pitchFamily="18" charset="0"/>
                <a:cs typeface="Times New Roman" panose="02020603050405020304" pitchFamily="18" charset="0"/>
              </a:rPr>
              <a:t>String Library Functions in </a:t>
            </a:r>
            <a:r>
              <a:rPr lang="en-US" altLang="en-US" sz="3600" dirty="0" err="1" smtClean="0">
                <a:latin typeface="Times New Roman" panose="02020603050405020304" pitchFamily="18" charset="0"/>
                <a:cs typeface="Times New Roman" panose="02020603050405020304" pitchFamily="18" charset="0"/>
              </a:rPr>
              <a:t>string.h</a:t>
            </a:r>
            <a:r>
              <a:rPr lang="en-US" altLang="en-US" sz="3600" dirty="0" smtClean="0">
                <a:latin typeface="Times New Roman" panose="02020603050405020304" pitchFamily="18" charset="0"/>
                <a:cs typeface="Times New Roman" panose="02020603050405020304" pitchFamily="18" charset="0"/>
              </a:rPr>
              <a:t> cont.</a:t>
            </a:r>
          </a:p>
        </p:txBody>
      </p:sp>
      <p:sp>
        <p:nvSpPr>
          <p:cNvPr id="22531" name="Rectangle 3"/>
          <p:cNvSpPr>
            <a:spLocks noGrp="1" noChangeArrowheads="1"/>
          </p:cNvSpPr>
          <p:nvPr>
            <p:ph idx="1"/>
          </p:nvPr>
        </p:nvSpPr>
        <p:spPr/>
        <p:txBody>
          <a:bodyPr>
            <a:normAutofit/>
          </a:bodyPr>
          <a:lstStyle/>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strncat</a:t>
            </a:r>
            <a:r>
              <a:rPr lang="en-US" altLang="en-US" sz="1800" dirty="0" smtClean="0">
                <a:solidFill>
                  <a:srgbClr val="000000"/>
                </a:solidFill>
                <a:latin typeface="Times New Roman" panose="02020603050405020304" pitchFamily="18" charset="0"/>
                <a:cs typeface="Times New Roman" panose="02020603050405020304" pitchFamily="18" charset="0"/>
              </a:rPr>
              <a:t>()		Appends n characters of string</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strncmp</a:t>
            </a:r>
            <a:r>
              <a:rPr lang="en-US" altLang="en-US" sz="1800" dirty="0" smtClean="0">
                <a:solidFill>
                  <a:srgbClr val="000000"/>
                </a:solidFill>
                <a:latin typeface="Times New Roman" panose="02020603050405020304" pitchFamily="18" charset="0"/>
                <a:cs typeface="Times New Roman" panose="02020603050405020304" pitchFamily="18" charset="0"/>
              </a:rPr>
              <a:t>()	Compares n characters of two strings</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strncpy</a:t>
            </a:r>
            <a:r>
              <a:rPr lang="en-US" altLang="en-US" sz="1800" dirty="0" smtClean="0">
                <a:solidFill>
                  <a:srgbClr val="000000"/>
                </a:solidFill>
                <a:latin typeface="Times New Roman" panose="02020603050405020304" pitchFamily="18" charset="0"/>
                <a:cs typeface="Times New Roman" panose="02020603050405020304" pitchFamily="18" charset="0"/>
              </a:rPr>
              <a:t>()		Copies n characters of one string to another</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strnset</a:t>
            </a:r>
            <a:r>
              <a:rPr lang="en-US" altLang="en-US" sz="1800" dirty="0" smtClean="0">
                <a:solidFill>
                  <a:srgbClr val="000000"/>
                </a:solidFill>
                <a:latin typeface="Times New Roman" panose="02020603050405020304" pitchFamily="18" charset="0"/>
                <a:cs typeface="Times New Roman" panose="02020603050405020304" pitchFamily="18" charset="0"/>
              </a:rPr>
              <a:t>()		Sets n characters of string to a given character</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strrchr</a:t>
            </a:r>
            <a:r>
              <a:rPr lang="en-US" altLang="en-US" sz="1800" dirty="0" smtClean="0">
                <a:solidFill>
                  <a:srgbClr val="000000"/>
                </a:solidFill>
                <a:latin typeface="Times New Roman" panose="02020603050405020304" pitchFamily="18" charset="0"/>
                <a:cs typeface="Times New Roman" panose="02020603050405020304" pitchFamily="18" charset="0"/>
              </a:rPr>
              <a:t>()		Finds last occurrence of given character in string</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strrev</a:t>
            </a:r>
            <a:r>
              <a:rPr lang="en-US" altLang="en-US" sz="1800" dirty="0" smtClean="0">
                <a:solidFill>
                  <a:srgbClr val="000000"/>
                </a:solidFill>
                <a:latin typeface="Times New Roman" panose="02020603050405020304" pitchFamily="18" charset="0"/>
                <a:cs typeface="Times New Roman" panose="02020603050405020304" pitchFamily="18" charset="0"/>
              </a:rPr>
              <a:t>()		Reverses string</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strset</a:t>
            </a:r>
            <a:r>
              <a:rPr lang="en-US" altLang="en-US" sz="1800" dirty="0" smtClean="0">
                <a:solidFill>
                  <a:srgbClr val="000000"/>
                </a:solidFill>
                <a:latin typeface="Times New Roman" panose="02020603050405020304" pitchFamily="18" charset="0"/>
                <a:cs typeface="Times New Roman" panose="02020603050405020304" pitchFamily="18" charset="0"/>
              </a:rPr>
              <a:t>()		Sets all characters of string to a given character</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strspn</a:t>
            </a:r>
            <a:r>
              <a:rPr lang="en-US" altLang="en-US" sz="1800" dirty="0" smtClean="0">
                <a:solidFill>
                  <a:srgbClr val="000000"/>
                </a:solidFill>
                <a:latin typeface="Times New Roman" panose="02020603050405020304" pitchFamily="18" charset="0"/>
                <a:cs typeface="Times New Roman" panose="02020603050405020304" pitchFamily="18" charset="0"/>
              </a:rPr>
              <a:t>()		Finds first substring from given character set in string</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strstr</a:t>
            </a:r>
            <a:r>
              <a:rPr lang="en-US" altLang="en-US" sz="1800" dirty="0" smtClean="0">
                <a:solidFill>
                  <a:srgbClr val="000000"/>
                </a:solidFill>
                <a:latin typeface="Times New Roman" panose="02020603050405020304" pitchFamily="18" charset="0"/>
                <a:cs typeface="Times New Roman" panose="02020603050405020304" pitchFamily="18" charset="0"/>
              </a:rPr>
              <a:t>(s1,s2)	Returns a pointer to the first occurrence of string s2 in 			string s1</a:t>
            </a: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 </a:t>
            </a:r>
            <a:r>
              <a:rPr lang="en-US" altLang="en-US" sz="1800" dirty="0" err="1" smtClean="0">
                <a:solidFill>
                  <a:srgbClr val="000000"/>
                </a:solidFill>
                <a:latin typeface="Times New Roman" panose="02020603050405020304" pitchFamily="18" charset="0"/>
                <a:cs typeface="Times New Roman" panose="02020603050405020304" pitchFamily="18" charset="0"/>
              </a:rPr>
              <a:t>strupr</a:t>
            </a:r>
            <a:r>
              <a:rPr lang="en-US" altLang="en-US" sz="1800" dirty="0" smtClean="0">
                <a:solidFill>
                  <a:srgbClr val="000000"/>
                </a:solidFill>
                <a:latin typeface="Times New Roman" panose="02020603050405020304" pitchFamily="18" charset="0"/>
                <a:cs typeface="Times New Roman" panose="02020603050405020304" pitchFamily="18" charset="0"/>
              </a:rPr>
              <a:t>()		Converts string to uppercase</a:t>
            </a:r>
          </a:p>
          <a:p>
            <a:pPr fontAlgn="ctr">
              <a:buFontTx/>
              <a:buNone/>
            </a:pPr>
            <a:endParaRPr lang="en-US" altLang="en-US" sz="1800" dirty="0">
              <a:solidFill>
                <a:srgbClr val="000000"/>
              </a:solidFill>
              <a:latin typeface="Times New Roman" panose="02020603050405020304" pitchFamily="18" charset="0"/>
              <a:cs typeface="Times New Roman" panose="02020603050405020304" pitchFamily="18" charset="0"/>
            </a:endParaRPr>
          </a:p>
          <a:p>
            <a:pPr fontAlgn="ctr">
              <a:buFontTx/>
              <a:buNone/>
            </a:pPr>
            <a:r>
              <a:rPr lang="en-US" altLang="en-US" sz="1800" dirty="0" smtClean="0">
                <a:solidFill>
                  <a:srgbClr val="000000"/>
                </a:solidFill>
                <a:latin typeface="Times New Roman" panose="02020603050405020304" pitchFamily="18" charset="0"/>
                <a:cs typeface="Times New Roman" panose="02020603050405020304" pitchFamily="18" charset="0"/>
              </a:rPr>
              <a:t>See </a:t>
            </a:r>
            <a:r>
              <a:rPr lang="en-US" sz="1800" dirty="0">
                <a:latin typeface="Times New Roman" panose="02020603050405020304" pitchFamily="18" charset="0"/>
                <a:cs typeface="Times New Roman" panose="02020603050405020304" pitchFamily="18" charset="0"/>
                <a:hlinkClick r:id="rId3"/>
              </a:rPr>
              <a:t>http://</a:t>
            </a:r>
            <a:r>
              <a:rPr lang="en-US" sz="1800" dirty="0" smtClean="0">
                <a:latin typeface="Times New Roman" panose="02020603050405020304" pitchFamily="18" charset="0"/>
                <a:cs typeface="Times New Roman" panose="02020603050405020304" pitchFamily="18" charset="0"/>
                <a:hlinkClick r:id="rId3"/>
              </a:rPr>
              <a:t>man7.org/linux/man-pages/man3/string.3.html</a:t>
            </a:r>
            <a:r>
              <a:rPr lang="en-US" sz="1800" dirty="0" smtClean="0">
                <a:latin typeface="Times New Roman" panose="02020603050405020304" pitchFamily="18" charset="0"/>
                <a:cs typeface="Times New Roman" panose="02020603050405020304" pitchFamily="18" charset="0"/>
              </a:rPr>
              <a:t> for a complete list</a:t>
            </a:r>
            <a:endParaRPr lang="en-US" altLang="en-US" sz="1800" dirty="0" smtClean="0">
              <a:solidFill>
                <a:srgbClr val="000000"/>
              </a:solidFill>
              <a:latin typeface="Times New Roman" panose="02020603050405020304" pitchFamily="18" charset="0"/>
              <a:cs typeface="Times New Roman" panose="02020603050405020304" pitchFamily="18" charset="0"/>
            </a:endParaRPr>
          </a:p>
          <a:p>
            <a:endParaRPr lang="en-US" alt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in C</a:t>
            </a:r>
            <a:endParaRPr lang="en-US" dirty="0"/>
          </a:p>
        </p:txBody>
      </p:sp>
      <p:sp>
        <p:nvSpPr>
          <p:cNvPr id="3" name="Content Placeholder 2"/>
          <p:cNvSpPr>
            <a:spLocks noGrp="1"/>
          </p:cNvSpPr>
          <p:nvPr>
            <p:ph idx="1"/>
          </p:nvPr>
        </p:nvSpPr>
        <p:spPr/>
        <p:txBody>
          <a:bodyPr/>
          <a:lstStyle/>
          <a:p>
            <a:r>
              <a:rPr lang="en-US" dirty="0" smtClean="0"/>
              <a:t>Note again how the strings are stored here:</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3" y="2667000"/>
            <a:ext cx="81692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232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altLang="en-US" dirty="0">
                <a:latin typeface="Times New Roman" panose="02020603050405020304" pitchFamily="18" charset="0"/>
                <a:cs typeface="Times New Roman" panose="02020603050405020304" pitchFamily="18" charset="0"/>
              </a:rPr>
              <a:t>Strings in C </a:t>
            </a:r>
            <a:r>
              <a:rPr lang="en-US" altLang="en-US" dirty="0" smtClean="0">
                <a:latin typeface="Times New Roman" panose="02020603050405020304" pitchFamily="18" charset="0"/>
                <a:cs typeface="Times New Roman" panose="02020603050405020304" pitchFamily="18" charset="0"/>
              </a:rPr>
              <a:t>– Intro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143000"/>
            <a:ext cx="8305800" cy="5181600"/>
          </a:xfrm>
        </p:spPr>
        <p:txBody>
          <a:bodyPr>
            <a:normAutofit fontScale="92500" lnSpcReduction="10000"/>
          </a:bodyPr>
          <a:lstStyle/>
          <a:p>
            <a:pPr eaLnBrk="1" hangingPunct="1">
              <a:lnSpc>
                <a:spcPct val="90000"/>
              </a:lnSpc>
            </a:pPr>
            <a:r>
              <a:rPr lang="en-US" altLang="en-US" sz="2200" dirty="0">
                <a:latin typeface="Times New Roman" panose="02020603050405020304" pitchFamily="18" charset="0"/>
                <a:cs typeface="Times New Roman" panose="02020603050405020304" pitchFamily="18" charset="0"/>
              </a:rPr>
              <a:t>There are two different kinds of data </a:t>
            </a:r>
            <a:r>
              <a:rPr lang="en-US" altLang="en-US" sz="2200" dirty="0" smtClean="0">
                <a:latin typeface="Times New Roman" panose="02020603050405020304" pitchFamily="18" charset="0"/>
                <a:cs typeface="Times New Roman" panose="02020603050405020304" pitchFamily="18" charset="0"/>
              </a:rPr>
              <a:t>“strings</a:t>
            </a:r>
            <a:r>
              <a:rPr lang="en-US" altLang="en-US" sz="2200" dirty="0">
                <a:latin typeface="Times New Roman" panose="02020603050405020304" pitchFamily="18" charset="0"/>
                <a:cs typeface="Times New Roman" panose="02020603050405020304" pitchFamily="18" charset="0"/>
              </a:rPr>
              <a:t>” in C</a:t>
            </a:r>
            <a:r>
              <a:rPr lang="en-US" altLang="en-US" sz="2200" dirty="0" smtClean="0">
                <a:latin typeface="Times New Roman" panose="02020603050405020304" pitchFamily="18" charset="0"/>
                <a:cs typeface="Times New Roman" panose="02020603050405020304" pitchFamily="18" charset="0"/>
              </a:rPr>
              <a:t>:</a:t>
            </a:r>
          </a:p>
          <a:p>
            <a:pPr marL="457200" lvl="1" indent="0" eaLnBrk="1" hangingPunct="1">
              <a:lnSpc>
                <a:spcPct val="90000"/>
              </a:lnSpc>
              <a:buNone/>
            </a:pPr>
            <a:r>
              <a:rPr lang="en-US" altLang="en-US" sz="2200" dirty="0" smtClean="0">
                <a:latin typeface="Times New Roman" panose="02020603050405020304" pitchFamily="18" charset="0"/>
                <a:cs typeface="Times New Roman" panose="02020603050405020304" pitchFamily="18" charset="0"/>
              </a:rPr>
              <a:t>1. Strings </a:t>
            </a:r>
            <a:r>
              <a:rPr lang="en-US" altLang="en-US" sz="2200" dirty="0">
                <a:latin typeface="Times New Roman" panose="02020603050405020304" pitchFamily="18" charset="0"/>
                <a:cs typeface="Times New Roman" panose="02020603050405020304" pitchFamily="18" charset="0"/>
              </a:rPr>
              <a:t>which are stored as string literals (“read only” </a:t>
            </a:r>
            <a:endParaRPr lang="en-US" altLang="en-US" sz="2200" dirty="0" smtClean="0">
              <a:latin typeface="Times New Roman" panose="02020603050405020304" pitchFamily="18" charset="0"/>
              <a:cs typeface="Times New Roman" panose="02020603050405020304" pitchFamily="18" charset="0"/>
            </a:endParaRPr>
          </a:p>
          <a:p>
            <a:pPr marL="457200" lvl="1" indent="0" eaLnBrk="1" hangingPunct="1">
              <a:lnSpc>
                <a:spcPct val="90000"/>
              </a:lnSpc>
              <a:buNone/>
            </a:pPr>
            <a:r>
              <a:rPr lang="en-US" altLang="en-US" sz="2200" dirty="0" smtClean="0">
                <a:latin typeface="Times New Roman" panose="02020603050405020304" pitchFamily="18" charset="0"/>
                <a:cs typeface="Times New Roman" panose="02020603050405020304" pitchFamily="18" charset="0"/>
              </a:rPr>
              <a:t>    strings)…anything within double quotes not allocated as an auto</a:t>
            </a:r>
          </a:p>
          <a:p>
            <a:pPr marL="457200" lvl="1" indent="0" eaLnBrk="1" hangingPunct="1">
              <a:lnSpc>
                <a:spcPct val="90000"/>
              </a:lnSpc>
              <a:buNone/>
            </a:pPr>
            <a:r>
              <a:rPr lang="en-US" altLang="en-US" sz="2200" dirty="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   or static variable:</a:t>
            </a:r>
            <a:r>
              <a:rPr lang="en-US" altLang="en-US" sz="1200" dirty="0">
                <a:latin typeface="Times New Roman" panose="02020603050405020304" pitchFamily="18" charset="0"/>
                <a:cs typeface="Times New Roman" panose="02020603050405020304" pitchFamily="18" charset="0"/>
              </a:rPr>
              <a:t>	</a:t>
            </a:r>
            <a:endParaRPr lang="en-US" altLang="en-US" sz="1200" dirty="0" smtClean="0">
              <a:latin typeface="Times New Roman" panose="02020603050405020304" pitchFamily="18" charset="0"/>
              <a:cs typeface="Times New Roman" panose="02020603050405020304" pitchFamily="18" charset="0"/>
            </a:endParaRPr>
          </a:p>
          <a:p>
            <a:pPr marL="457200" lvl="1" indent="0" eaLnBrk="1" hangingPunct="1">
              <a:lnSpc>
                <a:spcPct val="90000"/>
              </a:lnSpc>
              <a:buNone/>
            </a:pPr>
            <a:r>
              <a:rPr lang="en-US" altLang="en-US" sz="1200" b="1" dirty="0">
                <a:solidFill>
                  <a:srgbClr val="00B050"/>
                </a:solidFill>
                <a:latin typeface="Times New Roman" panose="02020603050405020304" pitchFamily="18" charset="0"/>
                <a:cs typeface="Times New Roman" panose="02020603050405020304" pitchFamily="18" charset="0"/>
              </a:rPr>
              <a:t>	</a:t>
            </a:r>
            <a:r>
              <a:rPr lang="en-US" altLang="en-US" sz="1200" b="1" dirty="0" smtClean="0">
                <a:solidFill>
                  <a:srgbClr val="00B050"/>
                </a:solidFill>
                <a:latin typeface="Times New Roman" panose="02020603050405020304" pitchFamily="18" charset="0"/>
                <a:cs typeface="Times New Roman" panose="02020603050405020304" pitchFamily="18" charset="0"/>
              </a:rPr>
              <a:t>“%s %s\n”				/* string literals in </a:t>
            </a:r>
            <a:r>
              <a:rPr lang="en-US" altLang="en-US" sz="1200" b="1" dirty="0" err="1" smtClean="0">
                <a:solidFill>
                  <a:srgbClr val="00B050"/>
                </a:solidFill>
                <a:latin typeface="Times New Roman" panose="02020603050405020304" pitchFamily="18" charset="0"/>
                <a:cs typeface="Times New Roman" panose="02020603050405020304" pitchFamily="18" charset="0"/>
              </a:rPr>
              <a:t>scanf</a:t>
            </a:r>
            <a:r>
              <a:rPr lang="en-US" altLang="en-US" sz="1200" b="1" dirty="0" smtClean="0">
                <a:solidFill>
                  <a:srgbClr val="00B050"/>
                </a:solidFill>
                <a:latin typeface="Times New Roman" panose="02020603050405020304" pitchFamily="18" charset="0"/>
                <a:cs typeface="Times New Roman" panose="02020603050405020304" pitchFamily="18" charset="0"/>
              </a:rPr>
              <a:t>() or printf()	*/</a:t>
            </a:r>
          </a:p>
          <a:p>
            <a:pPr marL="457200" lvl="1" indent="0" eaLnBrk="1" hangingPunct="1">
              <a:lnSpc>
                <a:spcPct val="90000"/>
              </a:lnSpc>
              <a:buNone/>
            </a:pPr>
            <a:r>
              <a:rPr lang="en-US" altLang="en-US" sz="1300" b="1" dirty="0">
                <a:solidFill>
                  <a:srgbClr val="00B050"/>
                </a:solidFill>
                <a:latin typeface="Times New Roman" panose="02020603050405020304" pitchFamily="18" charset="0"/>
                <a:cs typeface="Times New Roman" panose="02020603050405020304" pitchFamily="18" charset="0"/>
              </a:rPr>
              <a:t>	</a:t>
            </a:r>
            <a:r>
              <a:rPr lang="en-US" altLang="en-US" sz="1300" b="1" dirty="0" smtClean="0">
                <a:solidFill>
                  <a:srgbClr val="00B050"/>
                </a:solidFill>
                <a:latin typeface="Times New Roman" panose="02020603050405020304" pitchFamily="18" charset="0"/>
                <a:cs typeface="Times New Roman" panose="02020603050405020304" pitchFamily="18" charset="0"/>
              </a:rPr>
              <a:t>“The value of x is %d and value of y is %4.2f\n”</a:t>
            </a:r>
          </a:p>
          <a:p>
            <a:pPr marL="457200" lvl="1" indent="0">
              <a:lnSpc>
                <a:spcPct val="90000"/>
              </a:lnSpc>
              <a:buNone/>
            </a:pPr>
            <a:r>
              <a:rPr lang="en-US" altLang="en-US" sz="1300" b="1" dirty="0">
                <a:solidFill>
                  <a:srgbClr val="00B050"/>
                </a:solidFill>
                <a:latin typeface="Times New Roman" panose="02020603050405020304" pitchFamily="18" charset="0"/>
                <a:cs typeface="Times New Roman" panose="02020603050405020304" pitchFamily="18" charset="0"/>
              </a:rPr>
              <a:t>	</a:t>
            </a:r>
            <a:r>
              <a:rPr lang="en-US" altLang="en-US" sz="1300" b="1" dirty="0" smtClean="0">
                <a:solidFill>
                  <a:srgbClr val="00B050"/>
                </a:solidFill>
                <a:latin typeface="Times New Roman" panose="02020603050405020304" pitchFamily="18" charset="0"/>
                <a:cs typeface="Times New Roman" panose="02020603050405020304" pitchFamily="18" charset="0"/>
              </a:rPr>
              <a:t>char *title = “A Tale of Two Cities”;	</a:t>
            </a:r>
            <a:r>
              <a:rPr lang="en-US" altLang="en-US" sz="1300" b="1" dirty="0">
                <a:solidFill>
                  <a:srgbClr val="00B050"/>
                </a:solidFill>
                <a:latin typeface="Times New Roman" panose="02020603050405020304" pitchFamily="18" charset="0"/>
                <a:cs typeface="Times New Roman" panose="02020603050405020304" pitchFamily="18" charset="0"/>
              </a:rPr>
              <a:t> compiler adds null char </a:t>
            </a:r>
            <a:r>
              <a:rPr lang="en-US" altLang="en-US" sz="1300" b="1" dirty="0" smtClean="0">
                <a:solidFill>
                  <a:srgbClr val="00B050"/>
                </a:solidFill>
                <a:latin typeface="Times New Roman" panose="02020603050405020304" pitchFamily="18" charset="0"/>
                <a:cs typeface="Times New Roman" panose="02020603050405020304" pitchFamily="18" charset="0"/>
              </a:rPr>
              <a:t>	/* string literals that are assigned to a pointer */</a:t>
            </a:r>
          </a:p>
          <a:p>
            <a:pPr marL="457200" lvl="1" indent="0" eaLnBrk="1" hangingPunct="1">
              <a:lnSpc>
                <a:spcPct val="90000"/>
              </a:lnSpc>
              <a:buNone/>
            </a:pPr>
            <a:endParaRPr lang="en-US" altLang="en-US" sz="1300" b="1" dirty="0" smtClean="0">
              <a:solidFill>
                <a:srgbClr val="00B050"/>
              </a:solidFill>
              <a:latin typeface="Times New Roman" panose="02020603050405020304" pitchFamily="18" charset="0"/>
              <a:cs typeface="Times New Roman" panose="02020603050405020304" pitchFamily="18" charset="0"/>
            </a:endParaRPr>
          </a:p>
          <a:p>
            <a:pPr marL="457200" lvl="1" indent="0" eaLnBrk="1" hangingPunct="1">
              <a:lnSpc>
                <a:spcPct val="90000"/>
              </a:lnSpc>
              <a:buNone/>
            </a:pPr>
            <a:r>
              <a:rPr lang="en-US" altLang="en-US" sz="2000" dirty="0" smtClean="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Strings which </a:t>
            </a:r>
            <a:r>
              <a:rPr lang="en-US" altLang="en-US" sz="2000" dirty="0" smtClean="0">
                <a:latin typeface="Times New Roman" panose="02020603050405020304" pitchFamily="18" charset="0"/>
                <a:cs typeface="Times New Roman" panose="02020603050405020304" pitchFamily="18" charset="0"/>
              </a:rPr>
              <a:t>are </a:t>
            </a:r>
            <a:r>
              <a:rPr lang="en-US" altLang="en-US" sz="2000" dirty="0">
                <a:latin typeface="Times New Roman" panose="02020603050405020304" pitchFamily="18" charset="0"/>
                <a:cs typeface="Times New Roman" panose="02020603050405020304" pitchFamily="18" charset="0"/>
              </a:rPr>
              <a:t>arrays of </a:t>
            </a:r>
            <a:r>
              <a:rPr lang="en-US" altLang="en-US" sz="2000" dirty="0" smtClean="0">
                <a:latin typeface="Times New Roman" panose="02020603050405020304" pitchFamily="18" charset="0"/>
                <a:cs typeface="Times New Roman" panose="02020603050405020304" pitchFamily="18" charset="0"/>
              </a:rPr>
              <a:t>characters (read-write </a:t>
            </a:r>
          </a:p>
          <a:p>
            <a:pPr marL="457200" lvl="1" indent="0" eaLnBrk="1" hangingPunct="1">
              <a:lnSpc>
                <a:spcPct val="90000"/>
              </a:lnSpc>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strings)…anything declared within your program as an</a:t>
            </a:r>
          </a:p>
          <a:p>
            <a:pPr marL="457200" lvl="1" indent="0" eaLnBrk="1" hangingPunct="1">
              <a:lnSpc>
                <a:spcPct val="90000"/>
              </a:lnSpc>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an array of data type </a:t>
            </a:r>
            <a:r>
              <a:rPr lang="en-US" altLang="en-US" sz="2000" b="1" dirty="0" smtClean="0">
                <a:latin typeface="Times New Roman" panose="02020603050405020304" pitchFamily="18" charset="0"/>
                <a:cs typeface="Times New Roman" panose="02020603050405020304" pitchFamily="18" charset="0"/>
              </a:rPr>
              <a:t>char</a:t>
            </a:r>
            <a:r>
              <a:rPr lang="en-US" altLang="en-US" sz="2000" dirty="0" smtClean="0">
                <a:latin typeface="Times New Roman" panose="02020603050405020304" pitchFamily="18" charset="0"/>
                <a:cs typeface="Times New Roman" panose="02020603050405020304" pitchFamily="18" charset="0"/>
              </a:rPr>
              <a:t> where the binary values in each</a:t>
            </a:r>
          </a:p>
          <a:p>
            <a:pPr marL="457200" lvl="1" indent="0" eaLnBrk="1" hangingPunct="1">
              <a:lnSpc>
                <a:spcPct val="90000"/>
              </a:lnSpc>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byte are interpreted as ASCII characters:</a:t>
            </a:r>
          </a:p>
          <a:p>
            <a:pPr marL="457200" lvl="1" indent="0">
              <a:lnSpc>
                <a:spcPct val="90000"/>
              </a:lnSpc>
              <a:buClr>
                <a:srgbClr val="0F6FC6"/>
              </a:buClr>
              <a:buNone/>
            </a:pPr>
            <a:r>
              <a:rPr lang="en-US" altLang="en-US" sz="1300" b="1" dirty="0" smtClean="0">
                <a:solidFill>
                  <a:srgbClr val="00B050"/>
                </a:solidFill>
                <a:latin typeface="Times New Roman" panose="02020603050405020304" pitchFamily="18" charset="0"/>
                <a:cs typeface="Times New Roman" panose="02020603050405020304" pitchFamily="18" charset="0"/>
              </a:rPr>
              <a:t>	char title[] =“Top Hat”;	compiler adds null char		/* string declared as a single string	*/</a:t>
            </a:r>
          </a:p>
          <a:p>
            <a:pPr marL="457200" lvl="1" indent="0">
              <a:lnSpc>
                <a:spcPct val="90000"/>
              </a:lnSpc>
              <a:buClr>
                <a:srgbClr val="0F6FC6"/>
              </a:buClr>
              <a:buNone/>
            </a:pPr>
            <a:r>
              <a:rPr lang="en-US" altLang="en-US" sz="1300" b="1" dirty="0">
                <a:solidFill>
                  <a:srgbClr val="00B050"/>
                </a:solidFill>
                <a:latin typeface="Times New Roman" panose="02020603050405020304" pitchFamily="18" charset="0"/>
                <a:cs typeface="Times New Roman" panose="02020603050405020304" pitchFamily="18" charset="0"/>
              </a:rPr>
              <a:t>	</a:t>
            </a:r>
            <a:r>
              <a:rPr lang="en-US" altLang="en-US" sz="1300" b="1" dirty="0" smtClean="0">
                <a:solidFill>
                  <a:srgbClr val="00B050"/>
                </a:solidFill>
                <a:latin typeface="Times New Roman" panose="02020603050405020304" pitchFamily="18" charset="0"/>
                <a:cs typeface="Times New Roman" panose="02020603050405020304" pitchFamily="18" charset="0"/>
              </a:rPr>
              <a:t>char title[8]={‘</a:t>
            </a:r>
            <a:r>
              <a:rPr lang="en-US" altLang="en-US" sz="1300" b="1" dirty="0" err="1" smtClean="0">
                <a:solidFill>
                  <a:srgbClr val="00B050"/>
                </a:solidFill>
                <a:latin typeface="Times New Roman" panose="02020603050405020304" pitchFamily="18" charset="0"/>
                <a:cs typeface="Times New Roman" panose="02020603050405020304" pitchFamily="18" charset="0"/>
              </a:rPr>
              <a:t>T’,’o’,’p</a:t>
            </a:r>
            <a:r>
              <a:rPr lang="en-US" altLang="en-US" sz="1300" b="1" dirty="0" smtClean="0">
                <a:solidFill>
                  <a:srgbClr val="00B050"/>
                </a:solidFill>
                <a:latin typeface="Times New Roman" panose="02020603050405020304" pitchFamily="18" charset="0"/>
                <a:cs typeface="Times New Roman" panose="02020603050405020304" pitchFamily="18" charset="0"/>
              </a:rPr>
              <a:t>’,’ ‘,’</a:t>
            </a:r>
            <a:r>
              <a:rPr lang="en-US" altLang="en-US" sz="1300" b="1" dirty="0" err="1" smtClean="0">
                <a:solidFill>
                  <a:srgbClr val="00B050"/>
                </a:solidFill>
                <a:latin typeface="Times New Roman" panose="02020603050405020304" pitchFamily="18" charset="0"/>
                <a:cs typeface="Times New Roman" panose="02020603050405020304" pitchFamily="18" charset="0"/>
              </a:rPr>
              <a:t>H’,’a’,’t</a:t>
            </a:r>
            <a:r>
              <a:rPr lang="en-US" altLang="en-US" sz="1300" b="1" dirty="0" smtClean="0">
                <a:solidFill>
                  <a:srgbClr val="00B050"/>
                </a:solidFill>
                <a:latin typeface="Times New Roman" panose="02020603050405020304" pitchFamily="18" charset="0"/>
                <a:cs typeface="Times New Roman" panose="02020603050405020304" pitchFamily="18" charset="0"/>
              </a:rPr>
              <a:t>’,’\0’};	/* string declared as a series of ASCII chars */</a:t>
            </a:r>
          </a:p>
          <a:p>
            <a:pPr marL="457200" lvl="1" indent="0">
              <a:lnSpc>
                <a:spcPct val="90000"/>
              </a:lnSpc>
              <a:buClr>
                <a:srgbClr val="0F6FC6"/>
              </a:buClr>
              <a:buNone/>
            </a:pPr>
            <a:endParaRPr lang="en-US" altLang="en-US" sz="13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000" dirty="0" smtClean="0">
                <a:latin typeface="Times New Roman" panose="02020603050405020304" pitchFamily="18" charset="0"/>
                <a:cs typeface="Times New Roman" panose="02020603050405020304" pitchFamily="18" charset="0"/>
              </a:rPr>
              <a:t>Both string literals and char array strings </a:t>
            </a:r>
            <a:r>
              <a:rPr lang="en-US" altLang="en-US" sz="2000" b="1" dirty="0" smtClean="0">
                <a:solidFill>
                  <a:srgbClr val="FF0000"/>
                </a:solidFill>
                <a:latin typeface="Times New Roman" panose="02020603050405020304" pitchFamily="18" charset="0"/>
                <a:cs typeface="Times New Roman" panose="02020603050405020304" pitchFamily="18" charset="0"/>
              </a:rPr>
              <a:t>must be </a:t>
            </a:r>
            <a:r>
              <a:rPr lang="en-US" altLang="en-US" sz="2000" dirty="0" smtClean="0">
                <a:latin typeface="Times New Roman" panose="02020603050405020304" pitchFamily="18" charset="0"/>
                <a:cs typeface="Times New Roman" panose="02020603050405020304" pitchFamily="18" charset="0"/>
              </a:rPr>
              <a:t>terminated with a NULL character (‘\0’). </a:t>
            </a:r>
            <a:r>
              <a:rPr lang="en-US" altLang="en-US" sz="2000" dirty="0" smtClean="0">
                <a:solidFill>
                  <a:srgbClr val="00B050"/>
                </a:solidFill>
                <a:latin typeface="Times New Roman" panose="02020603050405020304" pitchFamily="18" charset="0"/>
                <a:cs typeface="Times New Roman" panose="02020603050405020304" pitchFamily="18" charset="0"/>
              </a:rPr>
              <a:t>The compiler will insert the NULL terminator when we define either type string with “”, </a:t>
            </a:r>
            <a:r>
              <a:rPr lang="en-US" altLang="en-US" sz="2000" dirty="0" smtClean="0">
                <a:latin typeface="Times New Roman" panose="02020603050405020304" pitchFamily="18" charset="0"/>
                <a:cs typeface="Times New Roman" panose="02020603050405020304" pitchFamily="18" charset="0"/>
              </a:rPr>
              <a:t>but not when defined ASCII char by ASCII char. </a:t>
            </a:r>
            <a:r>
              <a:rPr lang="en-US" altLang="en-US" sz="2000" b="1" dirty="0" smtClean="0">
                <a:solidFill>
                  <a:srgbClr val="0070C0"/>
                </a:solidFill>
                <a:latin typeface="Times New Roman" panose="02020603050405020304" pitchFamily="18" charset="0"/>
                <a:cs typeface="Times New Roman" panose="02020603050405020304" pitchFamily="18" charset="0"/>
              </a:rPr>
              <a:t>In the latter case, we must explicitly define the NULL at the end of the string.</a:t>
            </a:r>
          </a:p>
          <a:p>
            <a:pPr marL="0" indent="0" eaLnBrk="1" hangingPunct="1">
              <a:lnSpc>
                <a:spcPct val="90000"/>
              </a:lnSpc>
              <a:buNone/>
            </a:pPr>
            <a:endParaRPr lang="en-US" alt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5094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67512"/>
          </a:xfrm>
        </p:spPr>
        <p:txBody>
          <a:bodyPr>
            <a:normAutofit fontScale="90000"/>
          </a:bodyPr>
          <a:lstStyle/>
          <a:p>
            <a:r>
              <a:rPr lang="en-US" dirty="0" smtClean="0">
                <a:latin typeface="Times New Roman" panose="02020603050405020304" pitchFamily="18" charset="0"/>
                <a:cs typeface="Times New Roman" panose="02020603050405020304" pitchFamily="18" charset="0"/>
              </a:rPr>
              <a:t>Example declarations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r>
              <a:rPr lang="en-US" altLang="en-US" sz="1800" dirty="0" smtClean="0">
                <a:latin typeface="Times New Roman" panose="02020603050405020304" pitchFamily="18" charset="0"/>
                <a:cs typeface="Times New Roman" panose="02020603050405020304" pitchFamily="18" charset="0"/>
              </a:rPr>
              <a:t>Pointers </a:t>
            </a:r>
            <a:r>
              <a:rPr lang="en-US" altLang="en-US" sz="1800" dirty="0">
                <a:latin typeface="Times New Roman" panose="02020603050405020304" pitchFamily="18" charset="0"/>
                <a:cs typeface="Times New Roman" panose="02020603050405020304" pitchFamily="18" charset="0"/>
              </a:rPr>
              <a:t>are closely related to strings in C and, whenever we use a pointer to a string, we </a:t>
            </a:r>
            <a:r>
              <a:rPr lang="en-US" altLang="en-US" sz="1800" dirty="0">
                <a:solidFill>
                  <a:srgbClr val="FF0000"/>
                </a:solidFill>
                <a:latin typeface="Times New Roman" panose="02020603050405020304" pitchFamily="18" charset="0"/>
                <a:cs typeface="Times New Roman" panose="02020603050405020304" pitchFamily="18" charset="0"/>
              </a:rPr>
              <a:t>must be careful to distinguish between the two types of strings</a:t>
            </a:r>
            <a:r>
              <a:rPr lang="en-US" altLang="en-US" sz="1800" dirty="0">
                <a:latin typeface="Times New Roman" panose="02020603050405020304" pitchFamily="18" charset="0"/>
                <a:cs typeface="Times New Roman" panose="02020603050405020304" pitchFamily="18" charset="0"/>
              </a:rPr>
              <a:t>. </a:t>
            </a:r>
            <a:endParaRPr lang="en-US" altLang="en-US" sz="1800" dirty="0" smtClean="0">
              <a:latin typeface="Times New Roman" panose="02020603050405020304" pitchFamily="18" charset="0"/>
              <a:cs typeface="Times New Roman" panose="02020603050405020304" pitchFamily="18" charset="0"/>
            </a:endParaRPr>
          </a:p>
          <a:p>
            <a:pPr marL="365760" lvl="1" indent="0">
              <a:buNone/>
            </a:pPr>
            <a:r>
              <a:rPr lang="en-US" sz="1600" b="1" dirty="0" smtClean="0">
                <a:latin typeface="Times New Roman" panose="02020603050405020304" pitchFamily="18" charset="0"/>
                <a:cs typeface="Times New Roman" panose="02020603050405020304" pitchFamily="18" charset="0"/>
              </a:rPr>
              <a:t>char *string1 = “Go Bucks!”;	/* string1 can change, but “Go Bucks!” can’t */</a:t>
            </a:r>
          </a:p>
          <a:p>
            <a:pPr marL="365760" lvl="1" indent="0">
              <a:buNone/>
            </a:pPr>
            <a:r>
              <a:rPr lang="en-US" sz="1600" b="1" dirty="0" smtClean="0">
                <a:latin typeface="Times New Roman" panose="02020603050405020304" pitchFamily="18" charset="0"/>
                <a:cs typeface="Times New Roman" panose="02020603050405020304" pitchFamily="18" charset="0"/>
              </a:rPr>
              <a:t>char </a:t>
            </a:r>
            <a:r>
              <a:rPr lang="en-US" sz="1600" b="1" dirty="0">
                <a:latin typeface="Times New Roman" panose="02020603050405020304" pitchFamily="18" charset="0"/>
                <a:cs typeface="Times New Roman" panose="02020603050405020304" pitchFamily="18" charset="0"/>
              </a:rPr>
              <a:t>string2[10] = “Go Bucks!”; </a:t>
            </a:r>
            <a:r>
              <a:rPr lang="en-US" sz="1600" b="1" dirty="0" smtClean="0">
                <a:latin typeface="Times New Roman" panose="02020603050405020304" pitchFamily="18" charset="0"/>
                <a:cs typeface="Times New Roman" panose="02020603050405020304" pitchFamily="18" charset="0"/>
              </a:rPr>
              <a:t>	/* string2 can’t change, but “Go Bucks!” can */</a:t>
            </a:r>
            <a:endParaRPr lang="en-US" sz="1600" b="1"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string1</a:t>
            </a:r>
            <a:r>
              <a:rPr lang="en-US" sz="1800" dirty="0" smtClean="0">
                <a:latin typeface="Times New Roman" panose="02020603050405020304" pitchFamily="18" charset="0"/>
                <a:cs typeface="Times New Roman" panose="02020603050405020304" pitchFamily="18" charset="0"/>
              </a:rPr>
              <a:t>:</a:t>
            </a:r>
          </a:p>
          <a:p>
            <a:pPr lvl="1"/>
            <a:r>
              <a:rPr lang="en-US" sz="1800" dirty="0" smtClean="0">
                <a:latin typeface="Times New Roman" panose="02020603050405020304" pitchFamily="18" charset="0"/>
                <a:cs typeface="Times New Roman" panose="02020603050405020304" pitchFamily="18" charset="0"/>
              </a:rPr>
              <a:t>The individual chars in </a:t>
            </a:r>
            <a:r>
              <a:rPr lang="en-US" sz="1800" b="1" dirty="0" smtClean="0">
                <a:latin typeface="Times New Roman" panose="02020603050405020304" pitchFamily="18" charset="0"/>
                <a:cs typeface="Times New Roman" panose="02020603050405020304" pitchFamily="18" charset="0"/>
              </a:rPr>
              <a:t>string1</a:t>
            </a:r>
            <a:r>
              <a:rPr lang="en-US" sz="1800" dirty="0" smtClean="0">
                <a:latin typeface="Times New Roman" panose="02020603050405020304" pitchFamily="18" charset="0"/>
                <a:cs typeface="Times New Roman" panose="02020603050405020304" pitchFamily="18" charset="0"/>
              </a:rPr>
              <a:t> make up </a:t>
            </a:r>
            <a:r>
              <a:rPr lang="en-US" sz="1800" b="1" dirty="0" smtClean="0">
                <a:latin typeface="Times New Roman" panose="02020603050405020304" pitchFamily="18" charset="0"/>
                <a:cs typeface="Times New Roman" panose="02020603050405020304" pitchFamily="18" charset="0"/>
              </a:rPr>
              <a:t>a string literal </a:t>
            </a:r>
            <a:r>
              <a:rPr lang="en-US" sz="1800"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a </a:t>
            </a:r>
            <a:r>
              <a:rPr lang="en-US" sz="1800" b="1" i="1" dirty="0" smtClean="0">
                <a:latin typeface="Times New Roman" panose="02020603050405020304" pitchFamily="18" charset="0"/>
                <a:cs typeface="Times New Roman" panose="02020603050405020304" pitchFamily="18" charset="0"/>
              </a:rPr>
              <a:t>string constant</a:t>
            </a:r>
            <a:r>
              <a:rPr lang="en-US" sz="1800" dirty="0" smtClean="0">
                <a:latin typeface="Times New Roman" panose="02020603050405020304" pitchFamily="18" charset="0"/>
                <a:cs typeface="Times New Roman" panose="02020603050405020304" pitchFamily="18" charset="0"/>
              </a:rPr>
              <a:t>).</a:t>
            </a:r>
          </a:p>
          <a:p>
            <a:pPr lvl="1"/>
            <a:r>
              <a:rPr lang="en-US" sz="1800" b="1" dirty="0" smtClean="0">
                <a:latin typeface="Times New Roman" panose="02020603050405020304" pitchFamily="18" charset="0"/>
                <a:cs typeface="Times New Roman" panose="02020603050405020304" pitchFamily="18" charset="0"/>
              </a:rPr>
              <a:t>string1</a:t>
            </a:r>
            <a:r>
              <a:rPr lang="en-US" sz="1800" dirty="0" smtClean="0">
                <a:latin typeface="Times New Roman" panose="02020603050405020304" pitchFamily="18" charset="0"/>
                <a:cs typeface="Times New Roman" panose="02020603050405020304" pitchFamily="18" charset="0"/>
              </a:rPr>
              <a:t> (the identifier) is a </a:t>
            </a:r>
            <a:r>
              <a:rPr lang="en-US" sz="1800" dirty="0" smtClean="0">
                <a:solidFill>
                  <a:srgbClr val="00B050"/>
                </a:solidFill>
                <a:latin typeface="Times New Roman" panose="02020603050405020304" pitchFamily="18" charset="0"/>
                <a:cs typeface="Times New Roman" panose="02020603050405020304" pitchFamily="18" charset="0"/>
              </a:rPr>
              <a:t>pointer to char </a:t>
            </a:r>
            <a:r>
              <a:rPr lang="en-US" sz="1800" dirty="0" smtClean="0">
                <a:latin typeface="Times New Roman" panose="02020603050405020304" pitchFamily="18" charset="0"/>
                <a:cs typeface="Times New Roman" panose="02020603050405020304" pitchFamily="18" charset="0"/>
              </a:rPr>
              <a:t>and it is </a:t>
            </a:r>
            <a:r>
              <a:rPr lang="en-US" sz="1800" b="1" i="1" dirty="0" smtClean="0">
                <a:solidFill>
                  <a:srgbClr val="00B050"/>
                </a:solidFill>
                <a:latin typeface="Times New Roman" panose="02020603050405020304" pitchFamily="18" charset="0"/>
                <a:cs typeface="Times New Roman" panose="02020603050405020304" pitchFamily="18" charset="0"/>
              </a:rPr>
              <a:t>a variable </a:t>
            </a:r>
            <a:r>
              <a:rPr lang="en-US" sz="1800" dirty="0" smtClean="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string1 </a:t>
            </a:r>
            <a:r>
              <a:rPr lang="en-US" sz="1800" dirty="0" smtClean="0">
                <a:latin typeface="Times New Roman" panose="02020603050405020304" pitchFamily="18" charset="0"/>
                <a:cs typeface="Times New Roman" panose="02020603050405020304" pitchFamily="18" charset="0"/>
              </a:rPr>
              <a:t>can point to any string, not just “Go Bucks!”).</a:t>
            </a:r>
          </a:p>
          <a:p>
            <a:pPr lvl="1"/>
            <a:r>
              <a:rPr lang="en-US" sz="1800" dirty="0" smtClean="0">
                <a:latin typeface="Times New Roman" panose="02020603050405020304" pitchFamily="18" charset="0"/>
                <a:cs typeface="Times New Roman" panose="02020603050405020304" pitchFamily="18" charset="0"/>
              </a:rPr>
              <a:t>“Go Bucks!” will be stored in Read-Only memory</a:t>
            </a:r>
            <a:endParaRPr lang="en-US" sz="15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string2</a:t>
            </a:r>
            <a:r>
              <a:rPr lang="en-US" sz="1800" dirty="0" smtClean="0">
                <a:latin typeface="Times New Roman" panose="02020603050405020304" pitchFamily="18" charset="0"/>
                <a:cs typeface="Times New Roman" panose="02020603050405020304" pitchFamily="18" charset="0"/>
              </a:rPr>
              <a:t>:</a:t>
            </a:r>
          </a:p>
          <a:p>
            <a:pPr lvl="1"/>
            <a:r>
              <a:rPr lang="en-US" sz="1800" dirty="0" smtClean="0">
                <a:latin typeface="Times New Roman" panose="02020603050405020304" pitchFamily="18" charset="0"/>
                <a:cs typeface="Times New Roman" panose="02020603050405020304" pitchFamily="18" charset="0"/>
              </a:rPr>
              <a:t>The individual chars in </a:t>
            </a:r>
            <a:r>
              <a:rPr lang="en-US" sz="1800" b="1" dirty="0" smtClean="0">
                <a:latin typeface="Times New Roman" panose="02020603050405020304" pitchFamily="18" charset="0"/>
                <a:cs typeface="Times New Roman" panose="02020603050405020304" pitchFamily="18" charset="0"/>
              </a:rPr>
              <a:t>string2</a:t>
            </a:r>
            <a:r>
              <a:rPr lang="en-US" sz="1800" dirty="0" smtClean="0">
                <a:latin typeface="Times New Roman" panose="02020603050405020304" pitchFamily="18" charset="0"/>
                <a:cs typeface="Times New Roman" panose="02020603050405020304" pitchFamily="18" charset="0"/>
              </a:rPr>
              <a:t> are </a:t>
            </a:r>
            <a:r>
              <a:rPr lang="en-US" sz="1800" b="1" i="1" dirty="0" smtClean="0">
                <a:latin typeface="Times New Roman" panose="02020603050405020304" pitchFamily="18" charset="0"/>
                <a:cs typeface="Times New Roman" panose="02020603050405020304" pitchFamily="18" charset="0"/>
              </a:rPr>
              <a:t>variables </a:t>
            </a:r>
            <a:r>
              <a:rPr lang="en-US" sz="1800" dirty="0" smtClean="0">
                <a:latin typeface="Times New Roman" panose="02020603050405020304" pitchFamily="18" charset="0"/>
                <a:cs typeface="Times New Roman" panose="02020603050405020304" pitchFamily="18" charset="0"/>
              </a:rPr>
              <a:t>(we can change the chars in the string so the elements in string2 can be treated as they are in other arrays).</a:t>
            </a:r>
          </a:p>
          <a:p>
            <a:pPr lvl="1"/>
            <a:r>
              <a:rPr lang="en-US" sz="1800" b="1" dirty="0">
                <a:latin typeface="Times New Roman" panose="02020603050405020304" pitchFamily="18" charset="0"/>
                <a:cs typeface="Times New Roman" panose="02020603050405020304" pitchFamily="18" charset="0"/>
              </a:rPr>
              <a:t>s</a:t>
            </a:r>
            <a:r>
              <a:rPr lang="en-US" sz="1800" b="1" dirty="0" smtClean="0">
                <a:latin typeface="Times New Roman" panose="02020603050405020304" pitchFamily="18" charset="0"/>
                <a:cs typeface="Times New Roman" panose="02020603050405020304" pitchFamily="18" charset="0"/>
              </a:rPr>
              <a:t>tring2</a:t>
            </a:r>
            <a:r>
              <a:rPr lang="en-US" sz="1800" dirty="0" smtClean="0">
                <a:latin typeface="Times New Roman" panose="02020603050405020304" pitchFamily="18" charset="0"/>
                <a:cs typeface="Times New Roman" panose="02020603050405020304" pitchFamily="18" charset="0"/>
              </a:rPr>
              <a:t> (the identifier) is </a:t>
            </a:r>
            <a:r>
              <a:rPr lang="en-US" sz="1800" b="1" i="1" dirty="0" smtClean="0">
                <a:solidFill>
                  <a:srgbClr val="00B050"/>
                </a:solidFill>
                <a:latin typeface="Times New Roman" panose="02020603050405020304" pitchFamily="18" charset="0"/>
                <a:cs typeface="Times New Roman" panose="02020603050405020304" pitchFamily="18" charset="0"/>
              </a:rPr>
              <a:t>a constant </a:t>
            </a:r>
            <a:r>
              <a:rPr lang="en-US" sz="1800" dirty="0" smtClean="0">
                <a:solidFill>
                  <a:srgbClr val="00B050"/>
                </a:solidFill>
                <a:latin typeface="Times New Roman" panose="02020603050405020304" pitchFamily="18" charset="0"/>
                <a:cs typeface="Times New Roman" panose="02020603050405020304" pitchFamily="18" charset="0"/>
              </a:rPr>
              <a:t>pointer </a:t>
            </a:r>
            <a:r>
              <a:rPr lang="en-US" sz="1800" dirty="0" smtClean="0">
                <a:latin typeface="Times New Roman" panose="02020603050405020304" pitchFamily="18" charset="0"/>
                <a:cs typeface="Times New Roman" panose="02020603050405020304" pitchFamily="18" charset="0"/>
              </a:rPr>
              <a:t>to char (just as the name of any array in ANSI C is normally a constant pointer to the first element).</a:t>
            </a:r>
          </a:p>
          <a:p>
            <a:pPr lvl="1"/>
            <a:r>
              <a:rPr lang="en-US" sz="1800" dirty="0" smtClean="0">
                <a:latin typeface="Times New Roman" panose="02020603050405020304" pitchFamily="18" charset="0"/>
                <a:cs typeface="Times New Roman" panose="02020603050405020304" pitchFamily="18" charset="0"/>
              </a:rPr>
              <a:t>“Go Bucks!” is stored in the (up to) 10 elements of the string2[] array which is Read-Write memory</a:t>
            </a:r>
          </a:p>
          <a:p>
            <a:pPr marL="393192" lvl="1" indent="0">
              <a:buNone/>
            </a:pPr>
            <a:endParaRPr lang="en-US" sz="1800" dirty="0" smtClean="0">
              <a:latin typeface="Times New Roman" panose="02020603050405020304" pitchFamily="18" charset="0"/>
              <a:cs typeface="Times New Roman" panose="02020603050405020304" pitchFamily="18" charset="0"/>
            </a:endParaRPr>
          </a:p>
          <a:p>
            <a:pPr marL="393192" lvl="1" indent="0">
              <a:buNone/>
            </a:pPr>
            <a:r>
              <a:rPr lang="en-US" sz="1500" b="1" i="1" dirty="0" smtClean="0">
                <a:latin typeface="Times New Roman" panose="02020603050405020304" pitchFamily="18" charset="0"/>
                <a:cs typeface="Times New Roman" panose="02020603050405020304" pitchFamily="18" charset="0"/>
              </a:rPr>
              <a:t>In either case(RO or RW memory), the values stored in each of the individual characters would be the ASCII value of each alphanumeric or symbol and will end with a NULL value at the end of the string.</a:t>
            </a:r>
          </a:p>
        </p:txBody>
      </p:sp>
    </p:spTree>
    <p:extLst>
      <p:ext uri="{BB962C8B-B14F-4D97-AF65-F5344CB8AC3E}">
        <p14:creationId xmlns:p14="http://schemas.microsoft.com/office/powerpoint/2010/main" val="116839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81000"/>
            <a:ext cx="8229600" cy="819912"/>
          </a:xfrm>
        </p:spPr>
        <p:txBody>
          <a:bodyPr/>
          <a:lstStyle/>
          <a:p>
            <a:r>
              <a:rPr lang="en-US" altLang="en-US" dirty="0">
                <a:latin typeface="Times New Roman" panose="02020603050405020304" pitchFamily="18" charset="0"/>
                <a:cs typeface="Times New Roman" panose="02020603050405020304" pitchFamily="18" charset="0"/>
              </a:rPr>
              <a:t>Examples</a:t>
            </a:r>
          </a:p>
        </p:txBody>
      </p:sp>
      <p:sp>
        <p:nvSpPr>
          <p:cNvPr id="5123" name="Rectangle 3"/>
          <p:cNvSpPr>
            <a:spLocks noGrp="1" noChangeArrowheads="1"/>
          </p:cNvSpPr>
          <p:nvPr>
            <p:ph idx="1"/>
          </p:nvPr>
        </p:nvSpPr>
        <p:spPr>
          <a:xfrm>
            <a:off x="685800" y="1371600"/>
            <a:ext cx="7772400" cy="5105400"/>
          </a:xfrm>
        </p:spPr>
        <p:txBody>
          <a:bodyPr>
            <a:normAutofit/>
          </a:bodyPr>
          <a:lstStyle/>
          <a:p>
            <a:r>
              <a:rPr lang="en-US" altLang="en-US" sz="1800" dirty="0">
                <a:latin typeface="Times New Roman" panose="02020603050405020304" pitchFamily="18" charset="0"/>
                <a:cs typeface="Times New Roman" panose="02020603050405020304" pitchFamily="18" charset="0"/>
              </a:rPr>
              <a:t>Consider this code:</a:t>
            </a: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b="1" dirty="0" smtClean="0">
                <a:latin typeface="Times New Roman" panose="02020603050405020304" pitchFamily="18" charset="0"/>
                <a:cs typeface="Times New Roman" panose="02020603050405020304" pitchFamily="18" charset="0"/>
              </a:rPr>
              <a:t>char </a:t>
            </a:r>
            <a:r>
              <a:rPr lang="en-US" altLang="en-US" sz="1800" b="1" dirty="0">
                <a:latin typeface="Times New Roman" panose="02020603050405020304" pitchFamily="18" charset="0"/>
                <a:cs typeface="Times New Roman" panose="02020603050405020304" pitchFamily="18" charset="0"/>
              </a:rPr>
              <a:t>*</a:t>
            </a:r>
            <a:r>
              <a:rPr lang="en-US" altLang="en-US" sz="1800" b="1" dirty="0" smtClean="0">
                <a:latin typeface="Times New Roman" panose="02020603050405020304" pitchFamily="18" charset="0"/>
                <a:cs typeface="Times New Roman" panose="02020603050405020304" pitchFamily="18" charset="0"/>
              </a:rPr>
              <a:t>string1 </a:t>
            </a:r>
            <a:r>
              <a:rPr lang="en-US" altLang="en-US" sz="1800" b="1" dirty="0">
                <a:latin typeface="Times New Roman" panose="02020603050405020304" pitchFamily="18" charset="0"/>
                <a:cs typeface="Times New Roman" panose="02020603050405020304" pitchFamily="18" charset="0"/>
              </a:rPr>
              <a:t>= “</a:t>
            </a:r>
            <a:r>
              <a:rPr lang="en-US" altLang="en-US" sz="1800" b="1" dirty="0" err="1" smtClean="0">
                <a:latin typeface="Times New Roman" panose="02020603050405020304" pitchFamily="18" charset="0"/>
                <a:cs typeface="Times New Roman" panose="02020603050405020304" pitchFamily="18" charset="0"/>
              </a:rPr>
              <a:t>warehorse</a:t>
            </a:r>
            <a:r>
              <a:rPr lang="en-US" altLang="en-US" sz="1800" b="1" dirty="0" smtClean="0">
                <a:latin typeface="Times New Roman" panose="02020603050405020304" pitchFamily="18" charset="0"/>
                <a:cs typeface="Times New Roman" panose="02020603050405020304" pitchFamily="18" charset="0"/>
              </a:rPr>
              <a:t>”;</a:t>
            </a:r>
          </a:p>
          <a:p>
            <a:pPr>
              <a:buNone/>
            </a:pPr>
            <a:r>
              <a:rPr lang="en-US" altLang="en-US" sz="1800" b="1" dirty="0">
                <a:latin typeface="Times New Roman" panose="02020603050405020304" pitchFamily="18" charset="0"/>
                <a:cs typeface="Times New Roman" panose="02020603050405020304" pitchFamily="18" charset="0"/>
              </a:rPr>
              <a:t>	</a:t>
            </a:r>
            <a:r>
              <a:rPr lang="en-US" altLang="en-US" sz="1800" b="1" dirty="0" smtClean="0">
                <a:latin typeface="Times New Roman" panose="02020603050405020304" pitchFamily="18" charset="0"/>
                <a:cs typeface="Times New Roman" panose="02020603050405020304" pitchFamily="18" charset="0"/>
              </a:rPr>
              <a:t>char string2[] </a:t>
            </a:r>
            <a:r>
              <a:rPr lang="en-US" altLang="en-US" sz="1800" b="1" dirty="0">
                <a:latin typeface="Times New Roman" panose="02020603050405020304" pitchFamily="18" charset="0"/>
                <a:cs typeface="Times New Roman" panose="02020603050405020304" pitchFamily="18" charset="0"/>
              </a:rPr>
              <a:t>= “</a:t>
            </a:r>
            <a:r>
              <a:rPr lang="en-US" altLang="en-US" sz="1800" b="1" dirty="0" err="1" smtClean="0">
                <a:latin typeface="Times New Roman" panose="02020603050405020304" pitchFamily="18" charset="0"/>
                <a:cs typeface="Times New Roman" panose="02020603050405020304" pitchFamily="18" charset="0"/>
              </a:rPr>
              <a:t>conteiner</a:t>
            </a:r>
            <a:r>
              <a:rPr lang="en-US" altLang="en-US" sz="1800" b="1" dirty="0" smtClean="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b="1" dirty="0" smtClean="0">
                <a:latin typeface="Times New Roman" panose="02020603050405020304" pitchFamily="18" charset="0"/>
                <a:cs typeface="Times New Roman" panose="02020603050405020304" pitchFamily="18" charset="0"/>
              </a:rPr>
              <a:t>string1[6</a:t>
            </a:r>
            <a:r>
              <a:rPr lang="en-US" altLang="en-US" sz="1800" b="1" dirty="0">
                <a:latin typeface="Times New Roman" panose="02020603050405020304" pitchFamily="18" charset="0"/>
                <a:cs typeface="Times New Roman" panose="02020603050405020304" pitchFamily="18" charset="0"/>
              </a:rPr>
              <a:t>] = ‘u’;	</a:t>
            </a:r>
            <a:r>
              <a:rPr lang="en-US" altLang="en-US" sz="1800" dirty="0" smtClean="0">
                <a:latin typeface="Times New Roman" panose="02020603050405020304" pitchFamily="18" charset="0"/>
                <a:cs typeface="Times New Roman" panose="02020603050405020304" pitchFamily="18" charset="0"/>
              </a:rPr>
              <a:t>	/* </a:t>
            </a:r>
            <a:r>
              <a:rPr lang="en-US" altLang="en-US" sz="1800" dirty="0">
                <a:latin typeface="Times New Roman" panose="02020603050405020304" pitchFamily="18" charset="0"/>
                <a:cs typeface="Times New Roman" panose="02020603050405020304" pitchFamily="18" charset="0"/>
              </a:rPr>
              <a:t>Invalid – chars in a string </a:t>
            </a:r>
            <a:r>
              <a:rPr lang="en-US" altLang="en-US" sz="1800" dirty="0" smtClean="0">
                <a:latin typeface="Times New Roman" panose="02020603050405020304" pitchFamily="18" charset="0"/>
                <a:cs typeface="Times New Roman" panose="02020603050405020304" pitchFamily="18" charset="0"/>
              </a:rPr>
              <a:t>literal, i.e.,</a:t>
            </a: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a read-only string, cannot </a:t>
            </a:r>
            <a:r>
              <a:rPr lang="en-US" altLang="en-US" sz="1800" dirty="0">
                <a:latin typeface="Times New Roman" panose="02020603050405020304" pitchFamily="18" charset="0"/>
                <a:cs typeface="Times New Roman" panose="02020603050405020304" pitchFamily="18" charset="0"/>
              </a:rPr>
              <a:t>be changed –</a:t>
            </a: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segmentation </a:t>
            </a:r>
            <a:r>
              <a:rPr lang="en-US" altLang="en-US" sz="1800" dirty="0">
                <a:latin typeface="Times New Roman" panose="02020603050405020304" pitchFamily="18" charset="0"/>
                <a:cs typeface="Times New Roman" panose="02020603050405020304" pitchFamily="18" charset="0"/>
              </a:rPr>
              <a:t>fault occurs </a:t>
            </a:r>
            <a:r>
              <a:rPr lang="en-US" altLang="en-US" sz="1800" dirty="0" smtClean="0">
                <a:latin typeface="Times New Roman" panose="02020603050405020304" pitchFamily="18" charset="0"/>
                <a:cs typeface="Times New Roman" panose="02020603050405020304" pitchFamily="18" charset="0"/>
              </a:rPr>
              <a:t>*/</a:t>
            </a:r>
          </a:p>
          <a:p>
            <a:pPr>
              <a:buFontTx/>
              <a:buNone/>
            </a:pP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b="1" dirty="0" smtClean="0">
                <a:latin typeface="Times New Roman" panose="02020603050405020304" pitchFamily="18" charset="0"/>
                <a:cs typeface="Times New Roman" panose="02020603050405020304" pitchFamily="18" charset="0"/>
              </a:rPr>
              <a:t>string1 </a:t>
            </a:r>
            <a:r>
              <a:rPr lang="en-US" altLang="en-US" sz="1800" b="1" dirty="0">
                <a:latin typeface="Times New Roman" panose="02020603050405020304" pitchFamily="18" charset="0"/>
                <a:cs typeface="Times New Roman" panose="02020603050405020304" pitchFamily="18" charset="0"/>
              </a:rPr>
              <a:t>= “warehouse”;   </a:t>
            </a:r>
            <a:r>
              <a:rPr lang="en-US" altLang="en-US" sz="1800" b="1"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Valid – a pointer to char can be 				      </a:t>
            </a:r>
            <a:r>
              <a:rPr lang="en-US" altLang="en-US" sz="1800" dirty="0" smtClean="0">
                <a:latin typeface="Times New Roman" panose="02020603050405020304" pitchFamily="18" charset="0"/>
                <a:cs typeface="Times New Roman" panose="02020603050405020304" pitchFamily="18" charset="0"/>
              </a:rPr>
              <a:t>	    made </a:t>
            </a:r>
            <a:r>
              <a:rPr lang="en-US" altLang="en-US" sz="1800" dirty="0">
                <a:latin typeface="Times New Roman" panose="02020603050405020304" pitchFamily="18" charset="0"/>
                <a:cs typeface="Times New Roman" panose="02020603050405020304" pitchFamily="18" charset="0"/>
              </a:rPr>
              <a:t>to point to a </a:t>
            </a:r>
            <a:r>
              <a:rPr lang="en-US" altLang="en-US" sz="1800" dirty="0" smtClean="0">
                <a:latin typeface="Times New Roman" panose="02020603050405020304" pitchFamily="18" charset="0"/>
                <a:cs typeface="Times New Roman" panose="02020603050405020304" pitchFamily="18" charset="0"/>
              </a:rPr>
              <a:t>different string; the</a:t>
            </a: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string which string1 points to is still a </a:t>
            </a: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read-only string, however.  The address to</a:t>
            </a: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warehorse</a:t>
            </a:r>
            <a:r>
              <a:rPr lang="en-US" altLang="en-US" sz="1800" dirty="0" smtClean="0">
                <a:latin typeface="Times New Roman" panose="02020603050405020304" pitchFamily="18" charset="0"/>
                <a:cs typeface="Times New Roman" panose="02020603050405020304" pitchFamily="18" charset="0"/>
              </a:rPr>
              <a:t>” is lost in this case.		 */</a:t>
            </a:r>
          </a:p>
          <a:p>
            <a:pPr>
              <a:buFontTx/>
              <a:buNone/>
            </a:pPr>
            <a:endParaRPr lang="en-US" altLang="en-US" sz="1800" dirty="0" smtClean="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string2[4] = ‘a’;</a:t>
            </a:r>
            <a:r>
              <a:rPr lang="en-US" altLang="en-US" sz="1800" dirty="0">
                <a:latin typeface="Times New Roman" panose="02020603050405020304" pitchFamily="18" charset="0"/>
                <a:cs typeface="Times New Roman" panose="02020603050405020304" pitchFamily="18" charset="0"/>
              </a:rPr>
              <a:t>		/*Valid – </a:t>
            </a:r>
            <a:r>
              <a:rPr lang="en-US" altLang="en-US" sz="1800" dirty="0" smtClean="0">
                <a:latin typeface="Times New Roman" panose="02020603050405020304" pitchFamily="18" charset="0"/>
                <a:cs typeface="Times New Roman" panose="02020603050405020304" pitchFamily="18" charset="0"/>
              </a:rPr>
              <a:t>any ASCII char </a:t>
            </a:r>
            <a:r>
              <a:rPr lang="en-US" altLang="en-US" sz="1800" dirty="0">
                <a:latin typeface="Times New Roman" panose="02020603050405020304" pitchFamily="18" charset="0"/>
                <a:cs typeface="Times New Roman" panose="02020603050405020304" pitchFamily="18" charset="0"/>
              </a:rPr>
              <a:t>in an </a:t>
            </a:r>
            <a:r>
              <a:rPr lang="en-US" altLang="en-US" sz="1800" dirty="0" smtClean="0">
                <a:latin typeface="Times New Roman" panose="02020603050405020304" pitchFamily="18" charset="0"/>
                <a:cs typeface="Times New Roman" panose="02020603050405020304" pitchFamily="18" charset="0"/>
              </a:rPr>
              <a:t>char array string</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				   can be changed – they are variables */</a:t>
            </a:r>
          </a:p>
          <a:p>
            <a:pPr>
              <a:buFontTx/>
              <a:buNone/>
            </a:pPr>
            <a:endParaRPr lang="en-US" altLang="en-US" sz="1800"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914400" y="2438400"/>
            <a:ext cx="21336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914400" y="2362200"/>
            <a:ext cx="1676400" cy="609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7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457200"/>
            <a:ext cx="8229600" cy="896112"/>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String Basics</a:t>
            </a:r>
          </a:p>
        </p:txBody>
      </p:sp>
      <p:sp>
        <p:nvSpPr>
          <p:cNvPr id="3075" name="Rectangle 3"/>
          <p:cNvSpPr>
            <a:spLocks noGrp="1" noChangeArrowheads="1"/>
          </p:cNvSpPr>
          <p:nvPr>
            <p:ph idx="1"/>
          </p:nvPr>
        </p:nvSpPr>
        <p:spPr>
          <a:xfrm>
            <a:off x="457200" y="1447800"/>
            <a:ext cx="8229600" cy="4876800"/>
          </a:xfrm>
        </p:spPr>
        <p:txBody>
          <a:bodyPr/>
          <a:lstStyle/>
          <a:p>
            <a:pPr eaLnBrk="1" hangingPunct="1">
              <a:lnSpc>
                <a:spcPct val="90000"/>
              </a:lnSpc>
            </a:pPr>
            <a:r>
              <a:rPr lang="en-US" altLang="en-US" sz="2400" dirty="0" smtClean="0">
                <a:latin typeface="Times New Roman" panose="02020603050405020304" pitchFamily="18" charset="0"/>
                <a:cs typeface="Times New Roman" panose="02020603050405020304" pitchFamily="18" charset="0"/>
              </a:rPr>
              <a:t>A string is a sequence of </a:t>
            </a:r>
            <a:r>
              <a:rPr lang="en-US" altLang="en-US" sz="2400" b="1" dirty="0" smtClean="0">
                <a:solidFill>
                  <a:srgbClr val="0070C0"/>
                </a:solidFill>
                <a:latin typeface="Times New Roman" panose="02020603050405020304" pitchFamily="18" charset="0"/>
                <a:cs typeface="Times New Roman" panose="02020603050405020304" pitchFamily="18" charset="0"/>
              </a:rPr>
              <a:t>zero or more characters </a:t>
            </a:r>
            <a:r>
              <a:rPr lang="en-US" altLang="en-US" sz="2400" dirty="0" smtClean="0">
                <a:latin typeface="Times New Roman" panose="02020603050405020304" pitchFamily="18" charset="0"/>
                <a:cs typeface="Times New Roman" panose="02020603050405020304" pitchFamily="18" charset="0"/>
              </a:rPr>
              <a:t>which must be terminated by a null character (NULL byte), ‘\0’; the ASCII character code for ‘\0’ has the value 0. Thus, no string can contain this character </a:t>
            </a:r>
            <a:r>
              <a:rPr lang="en-US" altLang="en-US" sz="2400" b="1" i="1" dirty="0" smtClean="0">
                <a:solidFill>
                  <a:srgbClr val="0070C0"/>
                </a:solidFill>
                <a:latin typeface="Times New Roman" panose="02020603050405020304" pitchFamily="18" charset="0"/>
                <a:cs typeface="Times New Roman" panose="02020603050405020304" pitchFamily="18" charset="0"/>
              </a:rPr>
              <a:t>except at its end</a:t>
            </a:r>
            <a:r>
              <a:rPr lang="en-US" altLang="en-US" sz="2400" dirty="0" smtClean="0">
                <a:latin typeface="Times New Roman" panose="02020603050405020304" pitchFamily="18" charset="0"/>
                <a:cs typeface="Times New Roman" panose="02020603050405020304" pitchFamily="18" charset="0"/>
              </a:rPr>
              <a:t>. </a:t>
            </a:r>
          </a:p>
          <a:p>
            <a:pPr marL="0" indent="0" eaLnBrk="1" hangingPunct="1">
              <a:lnSpc>
                <a:spcPct val="90000"/>
              </a:lnSpc>
              <a:buNone/>
            </a:pPr>
            <a:endParaRPr lang="en-US" altLang="en-US" sz="24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smtClean="0">
                <a:latin typeface="Times New Roman" panose="02020603050405020304" pitchFamily="18" charset="0"/>
                <a:cs typeface="Times New Roman" panose="02020603050405020304" pitchFamily="18" charset="0"/>
              </a:rPr>
              <a:t>The null character termination is one of the fundamental differences between arrays of characters (e.g. strings) and other arrays.</a:t>
            </a:r>
          </a:p>
          <a:p>
            <a:pPr marL="0" indent="0" eaLnBrk="1" hangingPunct="1">
              <a:lnSpc>
                <a:spcPct val="90000"/>
              </a:lnSpc>
              <a:buNone/>
            </a:pPr>
            <a:endParaRPr lang="en-US" altLang="en-US" sz="24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smtClean="0">
                <a:solidFill>
                  <a:srgbClr val="FF0000"/>
                </a:solidFill>
                <a:latin typeface="Times New Roman" panose="02020603050405020304" pitchFamily="18" charset="0"/>
                <a:cs typeface="Times New Roman" panose="02020603050405020304" pitchFamily="18" charset="0"/>
              </a:rPr>
              <a:t>A string that contains nothing, </a:t>
            </a:r>
            <a:r>
              <a:rPr lang="en-US" altLang="en-US" sz="2400" b="1" dirty="0" smtClean="0">
                <a:solidFill>
                  <a:srgbClr val="FF0000"/>
                </a:solidFill>
                <a:latin typeface="Times New Roman" panose="02020603050405020304" pitchFamily="18" charset="0"/>
                <a:cs typeface="Times New Roman" panose="02020603050405020304" pitchFamily="18" charset="0"/>
              </a:rPr>
              <a:t>“”</a:t>
            </a:r>
            <a:r>
              <a:rPr lang="en-US" altLang="en-US" sz="2400" dirty="0" smtClean="0">
                <a:solidFill>
                  <a:srgbClr val="FF0000"/>
                </a:solidFill>
                <a:latin typeface="Times New Roman" panose="02020603050405020304" pitchFamily="18" charset="0"/>
                <a:cs typeface="Times New Roman" panose="02020603050405020304" pitchFamily="18" charset="0"/>
              </a:rPr>
              <a:t>, will actually contain </a:t>
            </a:r>
            <a:r>
              <a:rPr lang="en-US" altLang="en-US" sz="2400" b="1" dirty="0" smtClean="0">
                <a:solidFill>
                  <a:srgbClr val="FF0000"/>
                </a:solidFill>
                <a:latin typeface="Times New Roman" panose="02020603050405020304" pitchFamily="18" charset="0"/>
                <a:cs typeface="Times New Roman" panose="02020603050405020304" pitchFamily="18" charset="0"/>
              </a:rPr>
              <a:t>one</a:t>
            </a:r>
            <a:r>
              <a:rPr lang="en-US" altLang="en-US" sz="2400" dirty="0" smtClean="0">
                <a:solidFill>
                  <a:srgbClr val="FF0000"/>
                </a:solidFill>
                <a:latin typeface="Times New Roman" panose="02020603050405020304" pitchFamily="18" charset="0"/>
                <a:cs typeface="Times New Roman" panose="02020603050405020304" pitchFamily="18" charset="0"/>
              </a:rPr>
              <a:t> character: the NULL byte (‘\0’).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229600" cy="11430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String Basics</a:t>
            </a:r>
          </a:p>
        </p:txBody>
      </p:sp>
      <p:sp>
        <p:nvSpPr>
          <p:cNvPr id="4099" name="Content Placeholder 2"/>
          <p:cNvSpPr>
            <a:spLocks noGrp="1"/>
          </p:cNvSpPr>
          <p:nvPr>
            <p:ph idx="1"/>
          </p:nvPr>
        </p:nvSpPr>
        <p:spPr>
          <a:xfrm>
            <a:off x="457200" y="1447800"/>
            <a:ext cx="8229600" cy="4876800"/>
          </a:xfrm>
        </p:spPr>
        <p:txBody>
          <a:bodyPr>
            <a:noAutofit/>
          </a:bodyPr>
          <a:lstStyle/>
          <a:p>
            <a:pPr eaLnBrk="1" hangingPunct="1"/>
            <a:r>
              <a:rPr lang="en-US" altLang="en-US" sz="1800" dirty="0" smtClean="0">
                <a:latin typeface="Times New Roman" panose="02020603050405020304" pitchFamily="18" charset="0"/>
                <a:cs typeface="Times New Roman" panose="02020603050405020304" pitchFamily="18" charset="0"/>
              </a:rPr>
              <a:t>The null character termination is important, because library functions such as printf() and </a:t>
            </a:r>
            <a:r>
              <a:rPr lang="en-US" altLang="en-US" sz="1800" dirty="0" err="1" smtClean="0">
                <a:latin typeface="Times New Roman" panose="02020603050405020304" pitchFamily="18" charset="0"/>
                <a:cs typeface="Times New Roman" panose="02020603050405020304" pitchFamily="18" charset="0"/>
              </a:rPr>
              <a:t>scanf</a:t>
            </a:r>
            <a:r>
              <a:rPr lang="en-US" altLang="en-US" sz="1800" dirty="0" smtClean="0">
                <a:latin typeface="Times New Roman" panose="02020603050405020304" pitchFamily="18" charset="0"/>
                <a:cs typeface="Times New Roman" panose="02020603050405020304" pitchFamily="18" charset="0"/>
              </a:rPr>
              <a:t>(), among many others, use it to mark and determine where the string ends (i.e. the length of the string).</a:t>
            </a:r>
          </a:p>
          <a:p>
            <a:pPr eaLnBrk="1" hangingPunct="1"/>
            <a:endParaRPr lang="en-US" altLang="en-US" sz="1800" dirty="0" smtClean="0">
              <a:latin typeface="Times New Roman" panose="02020603050405020304" pitchFamily="18" charset="0"/>
              <a:cs typeface="Times New Roman" panose="02020603050405020304" pitchFamily="18" charset="0"/>
            </a:endParaRPr>
          </a:p>
          <a:p>
            <a:pPr eaLnBrk="1" hangingPunct="1"/>
            <a:r>
              <a:rPr lang="en-US" altLang="en-US" sz="1800" dirty="0" smtClean="0">
                <a:latin typeface="Times New Roman" panose="02020603050405020304" pitchFamily="18" charset="0"/>
                <a:cs typeface="Times New Roman" panose="02020603050405020304" pitchFamily="18" charset="0"/>
              </a:rPr>
              <a:t>Because of the null character termination, we do not have to pass the size or length of a character string to functions. </a:t>
            </a:r>
          </a:p>
          <a:p>
            <a:pPr lvl="1"/>
            <a:r>
              <a:rPr lang="en-US" altLang="en-US" sz="1800" dirty="0">
                <a:latin typeface="Times New Roman" panose="02020603050405020304" pitchFamily="18" charset="0"/>
                <a:cs typeface="Times New Roman" panose="02020603050405020304" pitchFamily="18" charset="0"/>
              </a:rPr>
              <a:t>e</a:t>
            </a:r>
            <a:r>
              <a:rPr lang="en-US" altLang="en-US" sz="1800" dirty="0" smtClean="0">
                <a:latin typeface="Times New Roman" panose="02020603050405020304" pitchFamily="18" charset="0"/>
                <a:cs typeface="Times New Roman" panose="02020603050405020304" pitchFamily="18" charset="0"/>
              </a:rPr>
              <a:t>ven though we must do so for all other array types or char arrays that do not contain ASCII strings</a:t>
            </a:r>
          </a:p>
          <a:p>
            <a:pPr lvl="1"/>
            <a:endParaRPr lang="en-US" altLang="en-US" sz="1800" dirty="0" smtClean="0">
              <a:latin typeface="Times New Roman" panose="02020603050405020304" pitchFamily="18" charset="0"/>
              <a:cs typeface="Times New Roman" panose="02020603050405020304" pitchFamily="18" charset="0"/>
            </a:endParaRPr>
          </a:p>
          <a:p>
            <a:pPr eaLnBrk="1" hangingPunct="1"/>
            <a:r>
              <a:rPr lang="en-US" altLang="en-US" sz="1800" dirty="0" smtClean="0">
                <a:latin typeface="Times New Roman" panose="02020603050405020304" pitchFamily="18" charset="0"/>
                <a:cs typeface="Times New Roman" panose="02020603050405020304" pitchFamily="18" charset="0"/>
              </a:rPr>
              <a:t>If the null character termination is not present, various library functions that manipulate strings will not behave correctly. In such cases, you will likely get segmentation faults when your code runs.</a:t>
            </a:r>
          </a:p>
          <a:p>
            <a:pPr eaLnBrk="1" hangingPunct="1"/>
            <a:endParaRPr lang="en-US" altLang="en-US" sz="1800" dirty="0" smtClean="0">
              <a:latin typeface="Times New Roman" panose="02020603050405020304" pitchFamily="18" charset="0"/>
              <a:cs typeface="Times New Roman" panose="02020603050405020304" pitchFamily="18" charset="0"/>
            </a:endParaRPr>
          </a:p>
          <a:p>
            <a:pPr eaLnBrk="1" hangingPunct="1"/>
            <a:r>
              <a:rPr lang="en-US" altLang="en-US" sz="1800" dirty="0" smtClean="0">
                <a:latin typeface="Times New Roman" panose="02020603050405020304" pitchFamily="18" charset="0"/>
                <a:cs typeface="Times New Roman" panose="02020603050405020304" pitchFamily="18" charset="0"/>
              </a:rPr>
              <a:t>When you declare read only or read-write strings using “. . .”, the compiler stores ASCII representations of each character in your string and will add the null character termination at the end.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990600"/>
          </a:xfrm>
        </p:spPr>
        <p:txBody>
          <a:bodyPr/>
          <a:lstStyle/>
          <a:p>
            <a:r>
              <a:rPr lang="en-US" altLang="en-US" sz="3200" dirty="0" smtClean="0">
                <a:latin typeface="Times New Roman" panose="02020603050405020304" pitchFamily="18" charset="0"/>
                <a:cs typeface="Times New Roman" panose="02020603050405020304" pitchFamily="18" charset="0"/>
              </a:rPr>
              <a:t>Null Character Termination Example</a:t>
            </a:r>
          </a:p>
        </p:txBody>
      </p:sp>
      <p:sp>
        <p:nvSpPr>
          <p:cNvPr id="14339" name="Rectangle 3"/>
          <p:cNvSpPr>
            <a:spLocks noGrp="1" noChangeArrowheads="1"/>
          </p:cNvSpPr>
          <p:nvPr>
            <p:ph idx="1"/>
          </p:nvPr>
        </p:nvSpPr>
        <p:spPr>
          <a:xfrm>
            <a:off x="457200" y="1371600"/>
            <a:ext cx="8229600" cy="4617720"/>
          </a:xfrm>
        </p:spPr>
        <p:txBody>
          <a:bodyPr>
            <a:normAutofit/>
          </a:bodyPr>
          <a:lstStyle/>
          <a:p>
            <a:r>
              <a:rPr lang="en-US" altLang="en-US" sz="2400" dirty="0" smtClean="0">
                <a:latin typeface="Times New Roman" panose="02020603050405020304" pitchFamily="18" charset="0"/>
                <a:cs typeface="Times New Roman" panose="02020603050405020304" pitchFamily="18" charset="0"/>
              </a:rPr>
              <a:t>Example:</a:t>
            </a:r>
          </a:p>
          <a:p>
            <a:pPr>
              <a:buFontTx/>
              <a:buNone/>
            </a:pPr>
            <a:r>
              <a:rPr lang="en-US" altLang="en-US" sz="2400" dirty="0" smtClean="0">
                <a:latin typeface="Times New Roman" panose="02020603050405020304" pitchFamily="18" charset="0"/>
                <a:cs typeface="Times New Roman" panose="02020603050405020304" pitchFamily="18" charset="0"/>
              </a:rPr>
              <a:t>	</a:t>
            </a:r>
            <a:r>
              <a:rPr lang="en-US" altLang="en-US" sz="2200" b="1" dirty="0" err="1" smtClean="0">
                <a:latin typeface="Times New Roman" panose="02020603050405020304" pitchFamily="18" charset="0"/>
                <a:cs typeface="Times New Roman" panose="02020603050405020304" pitchFamily="18" charset="0"/>
              </a:rPr>
              <a:t>int</a:t>
            </a:r>
            <a:r>
              <a:rPr lang="en-US" altLang="en-US" sz="2200" b="1" dirty="0" smtClean="0">
                <a:latin typeface="Times New Roman" panose="02020603050405020304" pitchFamily="18" charset="0"/>
                <a:cs typeface="Times New Roman" panose="02020603050405020304" pitchFamily="18" charset="0"/>
              </a:rPr>
              <a:t> main () {</a:t>
            </a:r>
          </a:p>
          <a:p>
            <a:pPr>
              <a:buFontTx/>
              <a:buNone/>
            </a:pPr>
            <a:r>
              <a:rPr lang="en-US" altLang="en-US" sz="2200" b="1" dirty="0" smtClean="0">
                <a:latin typeface="Times New Roman" panose="02020603050405020304" pitchFamily="18" charset="0"/>
                <a:cs typeface="Times New Roman" panose="02020603050405020304" pitchFamily="18" charset="0"/>
              </a:rPr>
              <a:t>	    char string[] = {‘e’, ‘x’, ‘a’, ‘m’, ‘\0’, ‘p’, ‘l’, ‘e’};</a:t>
            </a:r>
          </a:p>
          <a:p>
            <a:pPr>
              <a:buFontTx/>
              <a:buNone/>
            </a:pPr>
            <a:r>
              <a:rPr lang="en-US" altLang="en-US" sz="2200" b="1" dirty="0" smtClean="0">
                <a:latin typeface="Times New Roman" panose="02020603050405020304" pitchFamily="18" charset="0"/>
                <a:cs typeface="Times New Roman" panose="02020603050405020304" pitchFamily="18" charset="0"/>
              </a:rPr>
              <a:t>	    printf(“%s\n”, string);</a:t>
            </a:r>
          </a:p>
          <a:p>
            <a:pPr>
              <a:buFontTx/>
              <a:buNone/>
            </a:pPr>
            <a:r>
              <a:rPr lang="en-US" altLang="en-US" sz="2200" b="1" dirty="0" smtClean="0">
                <a:latin typeface="Times New Roman" panose="02020603050405020304" pitchFamily="18" charset="0"/>
                <a:cs typeface="Times New Roman" panose="02020603050405020304" pitchFamily="18" charset="0"/>
              </a:rPr>
              <a:t>	    return (0);</a:t>
            </a:r>
          </a:p>
          <a:p>
            <a:pPr>
              <a:buFontTx/>
              <a:buNone/>
            </a:pPr>
            <a:r>
              <a:rPr lang="en-US" altLang="en-US" sz="2200" b="1" dirty="0" smtClean="0">
                <a:latin typeface="Times New Roman" panose="02020603050405020304" pitchFamily="18" charset="0"/>
                <a:cs typeface="Times New Roman" panose="02020603050405020304" pitchFamily="18" charset="0"/>
              </a:rPr>
              <a:t>	}</a:t>
            </a:r>
          </a:p>
          <a:p>
            <a:pPr>
              <a:buFontTx/>
              <a:buNone/>
            </a:pPr>
            <a:endParaRPr lang="en-US" altLang="en-US" sz="2400" dirty="0" smtClean="0">
              <a:latin typeface="Times New Roman" panose="02020603050405020304" pitchFamily="18" charset="0"/>
              <a:cs typeface="Times New Roman" panose="02020603050405020304" pitchFamily="18" charset="0"/>
            </a:endParaRPr>
          </a:p>
          <a:p>
            <a:pPr>
              <a:buFontTx/>
              <a:buNone/>
            </a:pPr>
            <a:r>
              <a:rPr lang="en-US" altLang="en-US" sz="2200" dirty="0" smtClean="0">
                <a:latin typeface="Times New Roman" panose="02020603050405020304" pitchFamily="18" charset="0"/>
                <a:cs typeface="Times New Roman" panose="02020603050405020304" pitchFamily="18" charset="0"/>
              </a:rPr>
              <a:t>What will be printed?</a:t>
            </a:r>
          </a:p>
          <a:p>
            <a:pPr marL="0" indent="0">
              <a:buNone/>
            </a:pPr>
            <a:endParaRPr lang="en-US" altLang="en-US" sz="2400" dirty="0"/>
          </a:p>
          <a:p>
            <a:pPr>
              <a:buFontTx/>
              <a:buNone/>
            </a:pPr>
            <a:endParaRPr lang="en-US" altLang="en-US" sz="2400" b="1"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441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2930</TotalTime>
  <Words>1136</Words>
  <Application>Microsoft Office PowerPoint</Application>
  <PresentationFormat>On-screen Show (4:3)</PresentationFormat>
  <Paragraphs>244</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Constantia</vt:lpstr>
      <vt:lpstr>Times New Roman</vt:lpstr>
      <vt:lpstr>Wingdings 2</vt:lpstr>
      <vt:lpstr>Flow</vt:lpstr>
      <vt:lpstr>Strings in C</vt:lpstr>
      <vt:lpstr>Strings in C - Intro</vt:lpstr>
      <vt:lpstr>Strings in C</vt:lpstr>
      <vt:lpstr>Strings in C – Intro</vt:lpstr>
      <vt:lpstr>Example declarations</vt:lpstr>
      <vt:lpstr>Examples</vt:lpstr>
      <vt:lpstr>String Basics</vt:lpstr>
      <vt:lpstr>String Basics</vt:lpstr>
      <vt:lpstr>Null Character Termination Example</vt:lpstr>
      <vt:lpstr>Null Character Termination Example</vt:lpstr>
      <vt:lpstr>String Length and ‘\0’</vt:lpstr>
      <vt:lpstr>Another Example</vt:lpstr>
      <vt:lpstr>Dealing with Individual Chars in Strings</vt:lpstr>
      <vt:lpstr>Assignments with strings</vt:lpstr>
      <vt:lpstr>Assignments with strings</vt:lpstr>
      <vt:lpstr>Assignments with strings</vt:lpstr>
      <vt:lpstr>Pointer Arithmetic with Strings</vt:lpstr>
      <vt:lpstr>Pointer Arithmetic with Strings</vt:lpstr>
      <vt:lpstr>A note on printf() and strings</vt:lpstr>
      <vt:lpstr>Character Operations</vt:lpstr>
      <vt:lpstr>Character Classification</vt:lpstr>
      <vt:lpstr>Character Classification Functions</vt:lpstr>
      <vt:lpstr>Character Modification Functions</vt:lpstr>
      <vt:lpstr>String Library Functions in string.h</vt:lpstr>
      <vt:lpstr>String Library Functions in string.h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 in C</dc:title>
  <dc:creator>User</dc:creator>
  <cp:lastModifiedBy>Microsoft account</cp:lastModifiedBy>
  <cp:revision>156</cp:revision>
  <cp:lastPrinted>2019-01-31T19:06:55Z</cp:lastPrinted>
  <dcterms:created xsi:type="dcterms:W3CDTF">2014-02-02T16:12:47Z</dcterms:created>
  <dcterms:modified xsi:type="dcterms:W3CDTF">2020-06-18T20:32:09Z</dcterms:modified>
</cp:coreProperties>
</file>