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92" r:id="rId4"/>
    <p:sldId id="259" r:id="rId5"/>
    <p:sldId id="260" r:id="rId6"/>
    <p:sldId id="261" r:id="rId7"/>
    <p:sldId id="262" r:id="rId8"/>
    <p:sldId id="284" r:id="rId9"/>
    <p:sldId id="282" r:id="rId10"/>
    <p:sldId id="264" r:id="rId11"/>
    <p:sldId id="279" r:id="rId12"/>
    <p:sldId id="265" r:id="rId13"/>
    <p:sldId id="266" r:id="rId14"/>
    <p:sldId id="267" r:id="rId15"/>
    <p:sldId id="268" r:id="rId16"/>
    <p:sldId id="269" r:id="rId17"/>
    <p:sldId id="286" r:id="rId18"/>
    <p:sldId id="285" r:id="rId19"/>
    <p:sldId id="289" r:id="rId20"/>
    <p:sldId id="290" r:id="rId21"/>
    <p:sldId id="291" r:id="rId22"/>
    <p:sldId id="281" r:id="rId23"/>
    <p:sldId id="272" r:id="rId24"/>
    <p:sldId id="273" r:id="rId25"/>
    <p:sldId id="274" r:id="rId26"/>
    <p:sldId id="275" r:id="rId27"/>
    <p:sldId id="276" r:id="rId28"/>
    <p:sldId id="283" r:id="rId29"/>
    <p:sldId id="277" r:id="rId30"/>
    <p:sldId id="278"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434" autoAdjust="0"/>
  </p:normalViewPr>
  <p:slideViewPr>
    <p:cSldViewPr>
      <p:cViewPr varScale="1">
        <p:scale>
          <a:sx n="71" d="100"/>
          <a:sy n="71" d="100"/>
        </p:scale>
        <p:origin x="175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A2E1EB69-EFF9-4B28-AEDC-F1BC435E5992}" type="datetimeFigureOut">
              <a:rPr lang="en-US" smtClean="0"/>
              <a:pPr>
                <a:defRPr/>
              </a:pPr>
              <a:t>6/16/2020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915BB08-53DF-49F1-B2A1-D0BC277B2402}" type="datetimeFigureOut">
              <a:rPr lang="en-US" smtClean="0"/>
              <a:pPr>
                <a:defRPr/>
              </a:pPr>
              <a:t>6/16/2020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B7ACCC67-0F03-4680-8170-4323E9E1B00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345B04E-F711-474D-B38F-81993709CCF3}" type="datetimeFigureOut">
              <a:rPr lang="en-US" smtClean="0"/>
              <a:pPr>
                <a:defRPr/>
              </a:pPr>
              <a:t>6/16/2020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2E84C4B9-33CA-4B6D-948A-76CFAF49C92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4840D540-1148-4D2A-9793-43EBAD53651A}" type="datetimeFigureOut">
              <a:rPr lang="en-US" smtClean="0"/>
              <a:pPr>
                <a:defRPr/>
              </a:pPr>
              <a:t>6/16/2020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38D2B354-B920-4DF6-BCC3-797986A86521}" type="datetimeFigureOut">
              <a:rPr lang="en-US" smtClean="0"/>
              <a:pPr>
                <a:defRPr/>
              </a:pPr>
              <a:t>6/16/2020</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2D1EA46B-9DEA-4285-9EC6-409251739483}"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8FB2C488-F1DA-499F-BBC9-2DEF271CBB11}" type="datetimeFigureOut">
              <a:rPr lang="en-US" smtClean="0"/>
              <a:pPr>
                <a:defRPr/>
              </a:pPr>
              <a:t>6/16/2020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14B6315F-676D-4377-BFBC-20E42FCD1E09}"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3FC822A7-33C1-4A12-86C5-F01EE34D2424}" type="datetimeFigureOut">
              <a:rPr lang="en-US" smtClean="0"/>
              <a:pPr>
                <a:defRPr/>
              </a:pPr>
              <a:t>6/16/2020</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7E00F6A7-0B02-435B-BA75-1CFCF2B6E1AF}"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69A4654C-BB03-4394-BABC-5AC356B3E264}" type="datetimeFigureOut">
              <a:rPr lang="en-US" smtClean="0"/>
              <a:pPr>
                <a:defRPr/>
              </a:pPr>
              <a:t>6/16/2020</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163C01AA-C0CC-4EEE-BCAB-7CED026BE48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20A96E2F-E74D-4135-AC81-1FA273E4ED33}" type="datetimeFigureOut">
              <a:rPr lang="en-US" smtClean="0"/>
              <a:pPr>
                <a:defRPr/>
              </a:pPr>
              <a:t>6/16/2020</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2B5A4BE8-1067-4FFD-A0A6-DC2CAFBE307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1AA924B3-0487-4326-A80D-88523CD2922C}" type="datetimeFigureOut">
              <a:rPr lang="en-US" smtClean="0"/>
              <a:pPr>
                <a:defRPr/>
              </a:pPr>
              <a:t>6/16/2020</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00C4B746-E605-469E-B038-58445D6F6D0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87D83318-7A13-4FE3-ABF1-569CA1D0DB0B}" type="datetimeFigureOut">
              <a:rPr lang="en-US" smtClean="0"/>
              <a:pPr>
                <a:defRPr/>
              </a:pPr>
              <a:t>6/16/2020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9F50AB7B-85C5-4F66-AF91-7C4649558847}"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D297E69B-7386-452A-9278-9792F4C5D94D}" type="datetimeFigureOut">
              <a:rPr lang="en-US" smtClean="0"/>
              <a:pPr>
                <a:defRPr/>
              </a:pPr>
              <a:t>6/16/2020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dirty="0" smtClean="0">
                <a:latin typeface="Times New Roman" charset="0"/>
                <a:cs typeface="Times New Roman" charset="0"/>
              </a:rPr>
              <a:t>Structures in C</a:t>
            </a:r>
          </a:p>
        </p:txBody>
      </p:sp>
      <p:sp>
        <p:nvSpPr>
          <p:cNvPr id="2" name="Subtitle 1"/>
          <p:cNvSpPr>
            <a:spLocks noGrp="1"/>
          </p:cNvSpPr>
          <p:nvPr>
            <p:ph type="subTitle" idx="1"/>
          </p:nvPr>
        </p:nvSpPr>
        <p:spPr/>
        <p:txBody>
          <a:bodyPr>
            <a:normAutofit fontScale="70000" lnSpcReduction="20000"/>
          </a:bodyPr>
          <a:lstStyle/>
          <a:p>
            <a:r>
              <a:rPr lang="en-US" dirty="0" smtClean="0"/>
              <a:t>CSE 2421</a:t>
            </a:r>
          </a:p>
          <a:p>
            <a:endParaRPr lang="en-US" dirty="0" smtClean="0"/>
          </a:p>
          <a:p>
            <a:r>
              <a:rPr lang="en-US" dirty="0" smtClean="0"/>
              <a:t>Required Reading</a:t>
            </a:r>
            <a:r>
              <a:rPr lang="en-US" dirty="0"/>
              <a:t>:  </a:t>
            </a:r>
            <a:r>
              <a:rPr lang="en-US" b="1" i="1" dirty="0"/>
              <a:t>Pointers On C</a:t>
            </a:r>
            <a:r>
              <a:rPr lang="en-US" dirty="0"/>
              <a:t>, Chapter </a:t>
            </a:r>
            <a:r>
              <a:rPr lang="en-US" dirty="0" smtClean="0"/>
              <a:t>10, through Section 10.3     </a:t>
            </a:r>
            <a:endParaRPr lang="en-US" dirty="0"/>
          </a:p>
          <a:p>
            <a:endParaRPr lang="en-US" dirty="0"/>
          </a:p>
        </p:txBody>
      </p:sp>
      <p:sp>
        <p:nvSpPr>
          <p:cNvPr id="13315" name="Text Box 3"/>
          <p:cNvSpPr txBox="1">
            <a:spLocks noChangeArrowheads="1"/>
          </p:cNvSpPr>
          <p:nvPr/>
        </p:nvSpPr>
        <p:spPr bwMode="auto">
          <a:xfrm>
            <a:off x="4495800" y="62484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7"/>
          <p:cNvSpPr>
            <a:spLocks noGrp="1"/>
          </p:cNvSpPr>
          <p:nvPr>
            <p:ph idx="1"/>
          </p:nvPr>
        </p:nvSpPr>
        <p:spPr/>
        <p:txBody>
          <a:bodyPr/>
          <a:lstStyle/>
          <a:p>
            <a:r>
              <a:rPr lang="en-US" altLang="en-US" sz="2000" dirty="0" smtClean="0">
                <a:latin typeface="Times New Roman" charset="0"/>
              </a:rPr>
              <a:t>In the examples so far, all structure members have been of simple types.</a:t>
            </a:r>
          </a:p>
          <a:p>
            <a:r>
              <a:rPr lang="en-US" altLang="en-US" sz="2000" dirty="0" smtClean="0">
                <a:latin typeface="Times New Roman" charset="0"/>
              </a:rPr>
              <a:t>Generally, though, any kind of variable that can be declared outside of a structure can also be used as a structure member.</a:t>
            </a:r>
          </a:p>
          <a:p>
            <a:r>
              <a:rPr lang="en-US" altLang="en-US" sz="2000" dirty="0" smtClean="0">
                <a:latin typeface="Times New Roman" charset="0"/>
              </a:rPr>
              <a:t>Specifically, all of the following are possible as members of a structure (and other derived types also):</a:t>
            </a:r>
          </a:p>
          <a:p>
            <a:pPr lvl="1"/>
            <a:r>
              <a:rPr lang="en-US" altLang="en-US" sz="2000" dirty="0" smtClean="0">
                <a:latin typeface="Times New Roman" charset="0"/>
              </a:rPr>
              <a:t>Arrays</a:t>
            </a:r>
          </a:p>
          <a:p>
            <a:pPr lvl="1"/>
            <a:r>
              <a:rPr lang="en-US" altLang="en-US" sz="2000" dirty="0" smtClean="0">
                <a:latin typeface="Times New Roman" charset="0"/>
              </a:rPr>
              <a:t>Pointers</a:t>
            </a:r>
          </a:p>
          <a:p>
            <a:pPr lvl="1"/>
            <a:r>
              <a:rPr lang="en-US" altLang="en-US" sz="2000" dirty="0" smtClean="0">
                <a:latin typeface="Times New Roman" charset="0"/>
              </a:rPr>
              <a:t>Structures</a:t>
            </a:r>
          </a:p>
          <a:p>
            <a:pPr lvl="1"/>
            <a:r>
              <a:rPr lang="en-US" altLang="en-US" sz="2000" dirty="0" smtClean="0">
                <a:latin typeface="Times New Roman" charset="0"/>
              </a:rPr>
              <a:t>And obviously, primitive data types (char, </a:t>
            </a:r>
            <a:r>
              <a:rPr lang="en-US" altLang="en-US" sz="2000" dirty="0" err="1" smtClean="0">
                <a:latin typeface="Times New Roman" charset="0"/>
              </a:rPr>
              <a:t>int</a:t>
            </a:r>
            <a:r>
              <a:rPr lang="en-US" altLang="en-US" sz="2000" dirty="0" smtClean="0">
                <a:latin typeface="Times New Roman" charset="0"/>
              </a:rPr>
              <a:t>, float, etc.) as well</a:t>
            </a:r>
          </a:p>
          <a:p>
            <a:r>
              <a:rPr lang="en-US" altLang="en-US" sz="2000" dirty="0" smtClean="0">
                <a:solidFill>
                  <a:srgbClr val="0070C0"/>
                </a:solidFill>
                <a:latin typeface="Times New Roman" charset="0"/>
              </a:rPr>
              <a:t>Important</a:t>
            </a:r>
            <a:r>
              <a:rPr lang="en-US" altLang="en-US" sz="2000" dirty="0" smtClean="0">
                <a:latin typeface="Times New Roman" charset="0"/>
              </a:rPr>
              <a:t>: </a:t>
            </a:r>
            <a:r>
              <a:rPr lang="en-US" altLang="en-US" sz="2000" dirty="0" smtClean="0">
                <a:solidFill>
                  <a:srgbClr val="00B050"/>
                </a:solidFill>
                <a:latin typeface="Times New Roman" charset="0"/>
              </a:rPr>
              <a:t>Structure members </a:t>
            </a:r>
            <a:r>
              <a:rPr lang="en-US" altLang="en-US" sz="2000" dirty="0" smtClean="0">
                <a:latin typeface="Times New Roman" charset="0"/>
              </a:rPr>
              <a:t>can have identical names to members of a structure of a different type. The way that the members are accessed allows them to be referred to and accessed unambiguously.</a:t>
            </a:r>
          </a:p>
        </p:txBody>
      </p:sp>
      <p:sp>
        <p:nvSpPr>
          <p:cNvPr id="21506" name="Rectangle 1026"/>
          <p:cNvSpPr>
            <a:spLocks noGrp="1"/>
          </p:cNvSpPr>
          <p:nvPr>
            <p:ph type="title"/>
          </p:nvPr>
        </p:nvSpPr>
        <p:spPr/>
        <p:txBody>
          <a:bodyPr/>
          <a:lstStyle/>
          <a:p>
            <a:r>
              <a:rPr lang="en-US" altLang="en-US" sz="3200" dirty="0" smtClean="0">
                <a:latin typeface="Times New Roman" charset="0"/>
              </a:rPr>
              <a:t>Structure Members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buNone/>
            </a:pPr>
            <a:r>
              <a:rPr lang="en-US" altLang="en-US" sz="1800" dirty="0" smtClean="0">
                <a:latin typeface="Times New Roman" charset="0"/>
                <a:cs typeface="Times New Roman" charset="0"/>
              </a:rPr>
              <a:t>	</a:t>
            </a:r>
            <a:r>
              <a:rPr lang="en-US" altLang="en-US" sz="1800" b="1" dirty="0" err="1" smtClean="0">
                <a:latin typeface="Times New Roman" charset="0"/>
                <a:cs typeface="Times New Roman" charset="0"/>
              </a:rPr>
              <a:t>typedef</a:t>
            </a: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a:t>
            </a:r>
          </a:p>
          <a:p>
            <a:pPr marL="457200" lvl="1" indent="0">
              <a:buNone/>
            </a:pPr>
            <a:r>
              <a:rPr lang="en-US" altLang="en-US" sz="1800" b="1" dirty="0" smtClean="0">
                <a:latin typeface="Times New Roman" charset="0"/>
                <a:cs typeface="Times New Roman" charset="0"/>
              </a:rPr>
              <a:t>		float </a:t>
            </a:r>
            <a:r>
              <a:rPr lang="en-US" altLang="en-US" sz="1800" b="1" dirty="0" err="1">
                <a:latin typeface="Times New Roman" charset="0"/>
                <a:cs typeface="Times New Roman" charset="0"/>
              </a:rPr>
              <a:t>t</a:t>
            </a:r>
            <a:r>
              <a:rPr lang="en-US" altLang="en-US" sz="1800" b="1" dirty="0" err="1" smtClean="0">
                <a:latin typeface="Times New Roman" charset="0"/>
                <a:cs typeface="Times New Roman" charset="0"/>
              </a:rPr>
              <a:t>ax_rate</a:t>
            </a:r>
            <a:r>
              <a:rPr lang="en-US" altLang="en-US" sz="1800" b="1" dirty="0" smtClean="0">
                <a:latin typeface="Times New Roman" charset="0"/>
                <a:cs typeface="Times New Roman" charset="0"/>
              </a:rPr>
              <a:t>;</a:t>
            </a:r>
          </a:p>
          <a:p>
            <a:pPr marL="457200" lvl="1" indent="0">
              <a:buNone/>
            </a:pPr>
            <a:r>
              <a:rPr lang="en-US" altLang="en-US" sz="1800" b="1" dirty="0" smtClean="0">
                <a:latin typeface="Times New Roman" charset="0"/>
                <a:cs typeface="Times New Roman" charset="0"/>
              </a:rPr>
              <a:t>		float </a:t>
            </a:r>
            <a:r>
              <a:rPr lang="en-US" altLang="en-US" sz="1800" b="1" dirty="0" err="1" smtClean="0">
                <a:latin typeface="Times New Roman" charset="0"/>
                <a:cs typeface="Times New Roman" charset="0"/>
              </a:rPr>
              <a:t>gross_salary</a:t>
            </a:r>
            <a:r>
              <a:rPr lang="en-US" altLang="en-US" sz="1800" b="1" dirty="0" smtClean="0">
                <a:latin typeface="Times New Roman" charset="0"/>
                <a:cs typeface="Times New Roman" charset="0"/>
              </a:rPr>
              <a:t>;</a:t>
            </a:r>
            <a:endParaRPr lang="en-US" altLang="en-US" sz="1800" b="1" dirty="0">
              <a:latin typeface="Times New Roman" charset="0"/>
              <a:cs typeface="Times New Roman" charset="0"/>
            </a:endParaRPr>
          </a:p>
          <a:p>
            <a:pPr marL="457200" lvl="1" indent="0">
              <a:buNone/>
            </a:pPr>
            <a:r>
              <a:rPr lang="en-US" altLang="en-US" sz="1800" b="1" dirty="0" smtClean="0">
                <a:latin typeface="Times New Roman" charset="0"/>
                <a:cs typeface="Times New Roman" charset="0"/>
              </a:rPr>
              <a:t>	}</a:t>
            </a:r>
            <a:r>
              <a:rPr lang="en-US" altLang="en-US" sz="1800" b="1" dirty="0">
                <a:latin typeface="Times New Roman" charset="0"/>
                <a:cs typeface="Times New Roman" charset="0"/>
              </a:rPr>
              <a:t> </a:t>
            </a:r>
            <a:r>
              <a:rPr lang="en-US" altLang="en-US" sz="1800" b="1" dirty="0" err="1">
                <a:latin typeface="Times New Roman" charset="0"/>
                <a:cs typeface="Times New Roman" charset="0"/>
              </a:rPr>
              <a:t>Tax_info</a:t>
            </a:r>
            <a:r>
              <a:rPr lang="en-US" altLang="en-US" sz="1800" b="1" dirty="0" smtClean="0">
                <a:latin typeface="Times New Roman" charset="0"/>
                <a:cs typeface="Times New Roman" charset="0"/>
              </a:rPr>
              <a:t>;</a:t>
            </a:r>
          </a:p>
          <a:p>
            <a:pPr marL="457200" lvl="1" indent="0">
              <a:buNone/>
            </a:pPr>
            <a:endParaRPr lang="en-US" altLang="en-US" sz="1800" b="1" dirty="0" smtClean="0">
              <a:latin typeface="Times New Roman" charset="0"/>
              <a:cs typeface="Times New Roman" charset="0"/>
            </a:endParaRPr>
          </a:p>
          <a:p>
            <a:pPr marL="457200" lvl="1" indent="0">
              <a:buNone/>
            </a:pPr>
            <a:r>
              <a:rPr lang="en-US" altLang="en-US" sz="1800" b="1" dirty="0">
                <a:latin typeface="Times New Roman" charset="0"/>
                <a:cs typeface="Times New Roman" charset="0"/>
              </a:rPr>
              <a:t>	</a:t>
            </a: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Employee {</a:t>
            </a:r>
          </a:p>
          <a:p>
            <a:pPr marL="457200" lvl="1" indent="0">
              <a:buFont typeface="Arial" charset="0"/>
              <a:buNone/>
            </a:pPr>
            <a:r>
              <a:rPr lang="en-US" altLang="en-US" sz="1800" b="1" dirty="0">
                <a:latin typeface="Times New Roman" charset="0"/>
                <a:cs typeface="Times New Roman" charset="0"/>
              </a:rPr>
              <a:t>	</a:t>
            </a:r>
            <a:r>
              <a:rPr lang="en-US" altLang="en-US" sz="1800" b="1" dirty="0" smtClean="0">
                <a:latin typeface="Times New Roman" charset="0"/>
                <a:cs typeface="Times New Roman" charset="0"/>
              </a:rPr>
              <a:t>	char *</a:t>
            </a:r>
            <a:r>
              <a:rPr lang="en-US" altLang="en-US" sz="1800" b="1" dirty="0" err="1" smtClean="0">
                <a:latin typeface="Times New Roman" charset="0"/>
                <a:cs typeface="Times New Roman" charset="0"/>
              </a:rPr>
              <a:t>first_name</a:t>
            </a:r>
            <a:r>
              <a:rPr lang="en-US" altLang="en-US" sz="1800" b="1" dirty="0" smtClean="0">
                <a:latin typeface="Times New Roman" charset="0"/>
                <a:cs typeface="Times New Roman" charset="0"/>
              </a:rPr>
              <a:t>;</a:t>
            </a:r>
          </a:p>
          <a:p>
            <a:pPr marL="457200" lvl="1" indent="0">
              <a:buFont typeface="Arial" charset="0"/>
              <a:buNone/>
            </a:pPr>
            <a:r>
              <a:rPr lang="en-US" altLang="en-US" sz="1800" b="1" dirty="0">
                <a:latin typeface="Times New Roman" charset="0"/>
                <a:cs typeface="Times New Roman" charset="0"/>
              </a:rPr>
              <a:t>	</a:t>
            </a:r>
            <a:r>
              <a:rPr lang="en-US" altLang="en-US" sz="1800" b="1" dirty="0" smtClean="0">
                <a:latin typeface="Times New Roman" charset="0"/>
                <a:cs typeface="Times New Roman" charset="0"/>
              </a:rPr>
              <a:t>	char *</a:t>
            </a:r>
            <a:r>
              <a:rPr lang="en-US" altLang="en-US" sz="1800" b="1" dirty="0" err="1" smtClean="0">
                <a:latin typeface="Times New Roman" charset="0"/>
                <a:cs typeface="Times New Roman" charset="0"/>
              </a:rPr>
              <a:t>last_name</a:t>
            </a:r>
            <a:r>
              <a:rPr lang="en-US" altLang="en-US" sz="1800" b="1" dirty="0" smtClean="0">
                <a:latin typeface="Times New Roman" charset="0"/>
                <a:cs typeface="Times New Roman" charset="0"/>
              </a:rPr>
              <a:t>;	</a:t>
            </a:r>
          </a:p>
          <a:p>
            <a:pPr marL="457200" lvl="1" indent="0">
              <a:buFont typeface="Arial" charset="0"/>
              <a:buNone/>
            </a:pPr>
            <a:r>
              <a:rPr lang="en-US" altLang="en-US" sz="1800" b="1" dirty="0">
                <a:latin typeface="Times New Roman" charset="0"/>
                <a:cs typeface="Times New Roman" charset="0"/>
              </a:rPr>
              <a:t>	</a:t>
            </a: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int</a:t>
            </a:r>
            <a:r>
              <a:rPr lang="en-US" altLang="en-US" sz="1800" b="1" dirty="0" smtClean="0">
                <a:latin typeface="Times New Roman" charset="0"/>
                <a:cs typeface="Times New Roman" charset="0"/>
              </a:rPr>
              <a:t> </a:t>
            </a:r>
            <a:r>
              <a:rPr lang="en-US" altLang="en-US" sz="1800" b="1" dirty="0" err="1">
                <a:latin typeface="Times New Roman" charset="0"/>
                <a:cs typeface="Times New Roman" charset="0"/>
              </a:rPr>
              <a:t>id_number</a:t>
            </a:r>
            <a:r>
              <a:rPr lang="en-US" altLang="en-US" sz="1800" b="1" dirty="0">
                <a:latin typeface="Times New Roman" charset="0"/>
                <a:cs typeface="Times New Roman" charset="0"/>
              </a:rPr>
              <a:t>;</a:t>
            </a:r>
          </a:p>
          <a:p>
            <a:pPr marL="457200" lvl="1" indent="0">
              <a:buNone/>
            </a:pPr>
            <a:r>
              <a:rPr lang="en-US" altLang="en-US" sz="1800" b="1" dirty="0">
                <a:latin typeface="Times New Roman" charset="0"/>
                <a:cs typeface="Times New Roman" charset="0"/>
              </a:rPr>
              <a:t>	</a:t>
            </a: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Tax_info</a:t>
            </a:r>
            <a:r>
              <a:rPr lang="en-US" altLang="en-US" sz="1800" b="1" dirty="0" smtClean="0">
                <a:latin typeface="Times New Roman" charset="0"/>
                <a:cs typeface="Times New Roman" charset="0"/>
              </a:rPr>
              <a:t> tax;</a:t>
            </a:r>
            <a:r>
              <a:rPr lang="en-US" altLang="en-US" sz="1800" dirty="0">
                <a:latin typeface="Times New Roman" charset="0"/>
                <a:cs typeface="Times New Roman" charset="0"/>
              </a:rPr>
              <a:t> </a:t>
            </a:r>
            <a:r>
              <a:rPr lang="en-US" altLang="en-US" sz="1800" dirty="0" smtClean="0">
                <a:latin typeface="Times New Roman" charset="0"/>
                <a:cs typeface="Times New Roman" charset="0"/>
              </a:rPr>
              <a:t>     /* A structure of type </a:t>
            </a:r>
            <a:r>
              <a:rPr lang="en-US" altLang="en-US" sz="1800" b="1" dirty="0" err="1" smtClean="0">
                <a:solidFill>
                  <a:srgbClr val="00B050"/>
                </a:solidFill>
                <a:latin typeface="Times New Roman" charset="0"/>
                <a:cs typeface="Times New Roman" charset="0"/>
              </a:rPr>
              <a:t>Tax_info</a:t>
            </a:r>
            <a:r>
              <a:rPr lang="en-US" altLang="en-US" sz="1800" dirty="0" smtClean="0">
                <a:latin typeface="Times New Roman" charset="0"/>
                <a:cs typeface="Times New Roman" charset="0"/>
              </a:rPr>
              <a:t> declared above */</a:t>
            </a:r>
          </a:p>
          <a:p>
            <a:pPr marL="457200" lvl="1" indent="0">
              <a:buFont typeface="Arial" charset="0"/>
              <a:buNone/>
            </a:pPr>
            <a:r>
              <a:rPr lang="en-US" altLang="en-US" sz="1800" dirty="0">
                <a:latin typeface="Times New Roman" charset="0"/>
                <a:cs typeface="Times New Roman" charset="0"/>
              </a:rPr>
              <a:t>	</a:t>
            </a:r>
            <a:r>
              <a:rPr lang="en-US" altLang="en-US" sz="1800" b="1" dirty="0" smtClean="0">
                <a:latin typeface="Times New Roman" charset="0"/>
                <a:cs typeface="Times New Roman" charset="0"/>
              </a:rPr>
              <a:t>} employees[50], *</a:t>
            </a:r>
            <a:r>
              <a:rPr lang="en-US" altLang="en-US" sz="1800" b="1" dirty="0" err="1" smtClean="0">
                <a:latin typeface="Times New Roman" charset="0"/>
                <a:cs typeface="Times New Roman" charset="0"/>
              </a:rPr>
              <a:t>emp_ptr</a:t>
            </a:r>
            <a:r>
              <a:rPr lang="en-US" altLang="en-US" sz="1800" b="1" dirty="0" smtClean="0">
                <a:latin typeface="Times New Roman" charset="0"/>
                <a:cs typeface="Times New Roman" charset="0"/>
              </a:rPr>
              <a:t>;</a:t>
            </a:r>
          </a:p>
          <a:p>
            <a:endParaRPr lang="en-US" altLang="en-US" dirty="0" smtClean="0">
              <a:latin typeface="Times New Roman" charset="0"/>
              <a:cs typeface="Times New Roman" charset="0"/>
            </a:endParaRPr>
          </a:p>
        </p:txBody>
      </p:sp>
      <p:sp>
        <p:nvSpPr>
          <p:cNvPr id="16385" name="Title 1"/>
          <p:cNvSpPr>
            <a:spLocks noGrp="1"/>
          </p:cNvSpPr>
          <p:nvPr>
            <p:ph type="title"/>
          </p:nvPr>
        </p:nvSpPr>
        <p:spPr/>
        <p:txBody>
          <a:bodyPr/>
          <a:lstStyle/>
          <a:p>
            <a:r>
              <a:rPr lang="en-US" altLang="en-US" sz="3200" dirty="0" smtClean="0">
                <a:latin typeface="Times New Roman" charset="0"/>
                <a:cs typeface="Times New Roman" charset="0"/>
              </a:rPr>
              <a:t>Example of a structure with a structure member</a:t>
            </a:r>
          </a:p>
        </p:txBody>
      </p:sp>
    </p:spTree>
    <p:extLst>
      <p:ext uri="{BB962C8B-B14F-4D97-AF65-F5344CB8AC3E}">
        <p14:creationId xmlns:p14="http://schemas.microsoft.com/office/powerpoint/2010/main" val="3789870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p:cNvSpPr>
          <p:nvPr>
            <p:ph idx="1"/>
          </p:nvPr>
        </p:nvSpPr>
        <p:spPr/>
        <p:txBody>
          <a:bodyPr/>
          <a:lstStyle/>
          <a:p>
            <a:r>
              <a:rPr lang="en-US" altLang="en-US" sz="2400" dirty="0" smtClean="0">
                <a:latin typeface="Times New Roman" charset="0"/>
              </a:rPr>
              <a:t>The members of a structure are directly accessed with </a:t>
            </a:r>
            <a:r>
              <a:rPr lang="en-US" altLang="en-US" sz="2400" b="1" dirty="0" smtClean="0">
                <a:latin typeface="Times New Roman" charset="0"/>
              </a:rPr>
              <a:t>the dot operator</a:t>
            </a:r>
            <a:r>
              <a:rPr lang="en-US" altLang="en-US" sz="2400" dirty="0" smtClean="0">
                <a:latin typeface="Times New Roman" charset="0"/>
              </a:rPr>
              <a:t>, which takes two operands:</a:t>
            </a:r>
          </a:p>
          <a:p>
            <a:pPr marL="109728" indent="0">
              <a:buNone/>
            </a:pPr>
            <a:endParaRPr lang="en-US" altLang="en-US" sz="2400" dirty="0" smtClean="0">
              <a:latin typeface="Times New Roman" charset="0"/>
            </a:endParaRPr>
          </a:p>
          <a:p>
            <a:pPr>
              <a:buFont typeface="Arial" charset="0"/>
              <a:buNone/>
            </a:pPr>
            <a:r>
              <a:rPr lang="en-US" altLang="en-US" sz="2400" dirty="0" smtClean="0">
                <a:latin typeface="Times New Roman" charset="0"/>
              </a:rPr>
              <a:t>	- The left operand is a structure variable (either an identifier which names a declared structure variable, or a dereferenced pointer to a structure variable).</a:t>
            </a:r>
          </a:p>
          <a:p>
            <a:pPr>
              <a:buFont typeface="Arial" charset="0"/>
              <a:buNone/>
            </a:pPr>
            <a:endParaRPr lang="en-US" altLang="en-US" sz="2400" dirty="0" smtClean="0">
              <a:latin typeface="Times New Roman" charset="0"/>
            </a:endParaRPr>
          </a:p>
          <a:p>
            <a:pPr>
              <a:buFont typeface="Arial" charset="0"/>
              <a:buNone/>
            </a:pPr>
            <a:r>
              <a:rPr lang="en-US" altLang="en-US" sz="2400" dirty="0" smtClean="0">
                <a:latin typeface="Times New Roman" charset="0"/>
              </a:rPr>
              <a:t>	- The right operand is the name of </a:t>
            </a:r>
            <a:r>
              <a:rPr lang="en-US" altLang="en-US" sz="2400" dirty="0">
                <a:latin typeface="Times New Roman" charset="0"/>
              </a:rPr>
              <a:t>a</a:t>
            </a:r>
            <a:r>
              <a:rPr lang="en-US" altLang="en-US" sz="2400" dirty="0" smtClean="0">
                <a:latin typeface="Times New Roman" charset="0"/>
              </a:rPr>
              <a:t> member of that type of</a:t>
            </a:r>
          </a:p>
          <a:p>
            <a:pPr>
              <a:buFont typeface="Arial" charset="0"/>
              <a:buNone/>
            </a:pPr>
            <a:r>
              <a:rPr lang="en-US" altLang="en-US" sz="2400" dirty="0">
                <a:latin typeface="Times New Roman" charset="0"/>
              </a:rPr>
              <a:t>	</a:t>
            </a:r>
            <a:r>
              <a:rPr lang="en-US" altLang="en-US" sz="2400" dirty="0" smtClean="0">
                <a:latin typeface="Times New Roman" charset="0"/>
              </a:rPr>
              <a:t>   structure variable.</a:t>
            </a:r>
          </a:p>
          <a:p>
            <a:pPr>
              <a:buFont typeface="Arial" charset="0"/>
              <a:buNone/>
            </a:pPr>
            <a:endParaRPr lang="en-US" altLang="en-US" sz="2400" dirty="0" smtClean="0">
              <a:latin typeface="Times New Roman" charset="0"/>
            </a:endParaRPr>
          </a:p>
          <a:p>
            <a:pPr>
              <a:buFont typeface="Arial" charset="0"/>
              <a:buNone/>
            </a:pPr>
            <a:endParaRPr lang="en-US" altLang="en-US" sz="2400" dirty="0" smtClean="0">
              <a:latin typeface="Times New Roman" charset="0"/>
            </a:endParaRPr>
          </a:p>
        </p:txBody>
      </p:sp>
      <p:sp>
        <p:nvSpPr>
          <p:cNvPr id="22530" name="Rectangle 1026"/>
          <p:cNvSpPr>
            <a:spLocks noGrp="1"/>
          </p:cNvSpPr>
          <p:nvPr>
            <p:ph type="title"/>
          </p:nvPr>
        </p:nvSpPr>
        <p:spPr/>
        <p:txBody>
          <a:bodyPr/>
          <a:lstStyle/>
          <a:p>
            <a:r>
              <a:rPr lang="en-US" altLang="en-US" smtClean="0">
                <a:latin typeface="Times New Roman" charset="0"/>
              </a:rPr>
              <a:t>Direct Member Access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7"/>
          <p:cNvSpPr>
            <a:spLocks noGrp="1"/>
          </p:cNvSpPr>
          <p:nvPr>
            <p:ph idx="1"/>
          </p:nvPr>
        </p:nvSpPr>
        <p:spPr>
          <a:xfrm>
            <a:off x="457200" y="1295400"/>
            <a:ext cx="8229600" cy="4711891"/>
          </a:xfrm>
        </p:spPr>
        <p:txBody>
          <a:bodyPr>
            <a:normAutofit lnSpcReduction="10000"/>
          </a:bodyPr>
          <a:lstStyle/>
          <a:p>
            <a:r>
              <a:rPr lang="en-US" altLang="en-US" sz="2400" dirty="0" smtClean="0">
                <a:latin typeface="Times New Roman" charset="0"/>
              </a:rPr>
              <a:t>Consider</a:t>
            </a:r>
            <a:r>
              <a:rPr lang="en-US" altLang="en-US" sz="2800" dirty="0" smtClean="0">
                <a:latin typeface="Times New Roman" charset="0"/>
              </a:rPr>
              <a:t>:</a:t>
            </a:r>
          </a:p>
          <a:p>
            <a:pPr lvl="1">
              <a:buFont typeface="Arial" charset="0"/>
              <a:buNone/>
            </a:pP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Employee {</a:t>
            </a:r>
          </a:p>
          <a:p>
            <a:pPr lvl="1">
              <a:buNone/>
            </a:pPr>
            <a:r>
              <a:rPr lang="en-US" altLang="en-US" sz="1800" b="1" dirty="0">
                <a:latin typeface="Times New Roman" charset="0"/>
                <a:cs typeface="Times New Roman" charset="0"/>
              </a:rPr>
              <a:t>	</a:t>
            </a:r>
            <a:r>
              <a:rPr lang="en-US" altLang="en-US" sz="1800" b="1" dirty="0" smtClean="0">
                <a:latin typeface="Times New Roman" charset="0"/>
                <a:cs typeface="Times New Roman" charset="0"/>
              </a:rPr>
              <a:t>	char *</a:t>
            </a:r>
            <a:r>
              <a:rPr lang="en-US" altLang="en-US" sz="1800" b="1" dirty="0" err="1" smtClean="0">
                <a:latin typeface="Times New Roman" charset="0"/>
                <a:cs typeface="Times New Roman" charset="0"/>
              </a:rPr>
              <a:t>first_name</a:t>
            </a:r>
            <a:r>
              <a:rPr lang="en-US" altLang="en-US" sz="1800" b="1" dirty="0" smtClean="0">
                <a:latin typeface="Times New Roman" charset="0"/>
                <a:cs typeface="Times New Roman" charset="0"/>
              </a:rPr>
              <a:t>;		</a:t>
            </a:r>
            <a:endParaRPr lang="en-US" altLang="en-US" sz="1800" b="1" dirty="0">
              <a:latin typeface="Times New Roman" charset="0"/>
              <a:cs typeface="Times New Roman" charset="0"/>
            </a:endParaRPr>
          </a:p>
          <a:p>
            <a:pPr lvl="1">
              <a:buNone/>
            </a:pPr>
            <a:r>
              <a:rPr lang="en-US" altLang="en-US" sz="1800" b="1" dirty="0" smtClean="0">
                <a:latin typeface="Times New Roman" charset="0"/>
                <a:cs typeface="Times New Roman" charset="0"/>
              </a:rPr>
              <a:t>		char *</a:t>
            </a:r>
            <a:r>
              <a:rPr lang="en-US" altLang="en-US" sz="1800" b="1" dirty="0" err="1" smtClean="0">
                <a:latin typeface="Times New Roman" charset="0"/>
                <a:cs typeface="Times New Roman" charset="0"/>
              </a:rPr>
              <a:t>last_name</a:t>
            </a:r>
            <a:r>
              <a:rPr lang="en-US" altLang="en-US" sz="1800" b="1" dirty="0" smtClean="0">
                <a:latin typeface="Times New Roman" charset="0"/>
                <a:cs typeface="Times New Roman" charset="0"/>
              </a:rPr>
              <a:t>;	</a:t>
            </a:r>
          </a:p>
          <a:p>
            <a:pPr lvl="1">
              <a:buNone/>
            </a:pPr>
            <a:r>
              <a:rPr lang="en-US" altLang="en-US" sz="1800" b="1" dirty="0">
                <a:latin typeface="Times New Roman" charset="0"/>
                <a:cs typeface="Times New Roman" charset="0"/>
              </a:rPr>
              <a:t>	</a:t>
            </a: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int</a:t>
            </a: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id_number</a:t>
            </a:r>
            <a:r>
              <a:rPr lang="en-US" altLang="en-US" sz="1800" b="1" dirty="0">
                <a:latin typeface="Times New Roman" charset="0"/>
                <a:cs typeface="Times New Roman" charset="0"/>
              </a:rPr>
              <a:t>;</a:t>
            </a:r>
            <a:endParaRPr lang="en-US" altLang="en-US" sz="1800" b="1" dirty="0" smtClean="0">
              <a:latin typeface="Times New Roman" charset="0"/>
              <a:cs typeface="Times New Roman" charset="0"/>
            </a:endParaRPr>
          </a:p>
          <a:p>
            <a:pPr lvl="1">
              <a:buFont typeface="Arial" charset="0"/>
              <a:buNone/>
            </a:pP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Tax_info</a:t>
            </a:r>
            <a:r>
              <a:rPr lang="en-US" altLang="en-US" sz="1800" b="1" dirty="0" smtClean="0">
                <a:latin typeface="Times New Roman" charset="0"/>
                <a:cs typeface="Times New Roman" charset="0"/>
              </a:rPr>
              <a:t> tax;</a:t>
            </a:r>
          </a:p>
          <a:p>
            <a:pPr>
              <a:buNone/>
            </a:pPr>
            <a:r>
              <a:rPr lang="en-US" altLang="en-US" sz="1800" b="1" dirty="0" smtClean="0">
                <a:latin typeface="Times New Roman" charset="0"/>
                <a:cs typeface="Times New Roman" charset="0"/>
              </a:rPr>
              <a:t>	} emp1, emp2; </a:t>
            </a:r>
          </a:p>
          <a:p>
            <a:pPr>
              <a:buNone/>
            </a:pPr>
            <a:endParaRPr lang="en-US" altLang="en-US" sz="1800" b="1" dirty="0" smtClean="0">
              <a:latin typeface="Times New Roman" charset="0"/>
              <a:cs typeface="Times New Roman" charset="0"/>
            </a:endParaRPr>
          </a:p>
          <a:p>
            <a:pPr>
              <a:buNone/>
            </a:pPr>
            <a:r>
              <a:rPr lang="en-US" altLang="en-US" sz="1700" dirty="0" smtClean="0">
                <a:latin typeface="Times New Roman" charset="0"/>
                <a:cs typeface="Times New Roman" charset="0"/>
              </a:rPr>
              <a:t>To access members of emp1:		To access members of emp2:</a:t>
            </a:r>
          </a:p>
          <a:p>
            <a:pPr>
              <a:buNone/>
            </a:pPr>
            <a:r>
              <a:rPr lang="en-US" altLang="en-US" sz="1700" dirty="0">
                <a:latin typeface="Times New Roman" charset="0"/>
                <a:cs typeface="Times New Roman" charset="0"/>
              </a:rPr>
              <a:t>	</a:t>
            </a:r>
            <a:r>
              <a:rPr lang="en-US" altLang="en-US" sz="1700" dirty="0" smtClean="0">
                <a:latin typeface="Times New Roman" charset="0"/>
                <a:cs typeface="Times New Roman" charset="0"/>
              </a:rPr>
              <a:t>	</a:t>
            </a:r>
            <a:r>
              <a:rPr lang="en-US" altLang="en-US" sz="1700" b="1" dirty="0" smtClean="0">
                <a:latin typeface="Times New Roman" charset="0"/>
                <a:cs typeface="Times New Roman" charset="0"/>
              </a:rPr>
              <a:t>emp1.first_name			emp2.first_name</a:t>
            </a:r>
          </a:p>
          <a:p>
            <a:pPr>
              <a:buNone/>
            </a:pPr>
            <a:r>
              <a:rPr lang="en-US" altLang="en-US" sz="1700" b="1" dirty="0">
                <a:latin typeface="Times New Roman" charset="0"/>
                <a:cs typeface="Times New Roman" charset="0"/>
              </a:rPr>
              <a:t>	</a:t>
            </a:r>
            <a:r>
              <a:rPr lang="en-US" altLang="en-US" sz="1700" b="1" dirty="0" smtClean="0">
                <a:latin typeface="Times New Roman" charset="0"/>
                <a:cs typeface="Times New Roman" charset="0"/>
              </a:rPr>
              <a:t>	emp1.last_name			emp2.last_name</a:t>
            </a:r>
          </a:p>
          <a:p>
            <a:pPr>
              <a:buNone/>
            </a:pPr>
            <a:r>
              <a:rPr lang="en-US" altLang="en-US" sz="1700" b="1" dirty="0">
                <a:latin typeface="Times New Roman" charset="0"/>
                <a:cs typeface="Times New Roman" charset="0"/>
              </a:rPr>
              <a:t>	</a:t>
            </a:r>
            <a:r>
              <a:rPr lang="en-US" altLang="en-US" sz="1700" b="1" dirty="0" smtClean="0">
                <a:latin typeface="Times New Roman" charset="0"/>
                <a:cs typeface="Times New Roman" charset="0"/>
              </a:rPr>
              <a:t>	emp1.id_number			emp2.id_number</a:t>
            </a:r>
          </a:p>
          <a:p>
            <a:pPr>
              <a:buNone/>
            </a:pPr>
            <a:r>
              <a:rPr lang="en-US" altLang="en-US" sz="1700" b="1" dirty="0">
                <a:latin typeface="Times New Roman" charset="0"/>
                <a:cs typeface="Times New Roman" charset="0"/>
              </a:rPr>
              <a:t>	</a:t>
            </a:r>
            <a:r>
              <a:rPr lang="en-US" altLang="en-US" sz="1700" b="1" dirty="0" smtClean="0">
                <a:latin typeface="Times New Roman" charset="0"/>
                <a:cs typeface="Times New Roman" charset="0"/>
              </a:rPr>
              <a:t>	emp1.tax				emp2.tax</a:t>
            </a:r>
          </a:p>
          <a:p>
            <a:pPr>
              <a:buNone/>
            </a:pPr>
            <a:endParaRPr lang="en-US" altLang="en-US" sz="1600" b="1" dirty="0" smtClean="0">
              <a:latin typeface="Times New Roman" charset="0"/>
              <a:cs typeface="Times New Roman" charset="0"/>
            </a:endParaRPr>
          </a:p>
          <a:p>
            <a:pPr>
              <a:buNone/>
            </a:pPr>
            <a:r>
              <a:rPr lang="en-US" altLang="en-US" sz="1600" dirty="0" smtClean="0">
                <a:latin typeface="Times New Roman" charset="0"/>
                <a:cs typeface="Times New Roman" charset="0"/>
              </a:rPr>
              <a:t>Question:  Where are the Employee names stored???  In this structure?  Somewhere else?</a:t>
            </a:r>
          </a:p>
          <a:p>
            <a:pPr>
              <a:buFont typeface="Arial" charset="0"/>
              <a:buNone/>
            </a:pPr>
            <a:endParaRPr lang="en-US" altLang="en-US" sz="2000" dirty="0" smtClean="0">
              <a:latin typeface="Times New Roman" charset="0"/>
              <a:cs typeface="Times New Roman" charset="0"/>
            </a:endParaRPr>
          </a:p>
          <a:p>
            <a:endParaRPr lang="en-US" altLang="en-US" sz="2000" dirty="0" smtClean="0">
              <a:latin typeface="Times New Roman" charset="0"/>
            </a:endParaRPr>
          </a:p>
        </p:txBody>
      </p:sp>
      <p:sp>
        <p:nvSpPr>
          <p:cNvPr id="23554" name="Rectangle 1026"/>
          <p:cNvSpPr>
            <a:spLocks noGrp="1"/>
          </p:cNvSpPr>
          <p:nvPr>
            <p:ph type="title"/>
          </p:nvPr>
        </p:nvSpPr>
        <p:spPr/>
        <p:txBody>
          <a:bodyPr/>
          <a:lstStyle/>
          <a:p>
            <a:r>
              <a:rPr lang="en-US" altLang="en-US" sz="3600" smtClean="0">
                <a:latin typeface="Times New Roman" charset="0"/>
              </a:rPr>
              <a:t>Examples of Direct Member Access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idx="1"/>
          </p:nvPr>
        </p:nvSpPr>
        <p:spPr>
          <a:xfrm>
            <a:off x="457200" y="1295400"/>
            <a:ext cx="8229600" cy="4711891"/>
          </a:xfrm>
        </p:spPr>
        <p:txBody>
          <a:bodyPr>
            <a:normAutofit lnSpcReduction="10000"/>
          </a:bodyPr>
          <a:lstStyle/>
          <a:p>
            <a:pPr>
              <a:lnSpc>
                <a:spcPct val="90000"/>
              </a:lnSpc>
            </a:pPr>
            <a:r>
              <a:rPr lang="en-US" altLang="en-US" sz="1800" dirty="0" smtClean="0">
                <a:latin typeface="Times New Roman" charset="0"/>
              </a:rPr>
              <a:t>For the employee structure above, one of the members, </a:t>
            </a:r>
            <a:r>
              <a:rPr lang="en-US" altLang="en-US" sz="1800" b="1" dirty="0" smtClean="0">
                <a:solidFill>
                  <a:srgbClr val="00B050"/>
                </a:solidFill>
                <a:latin typeface="Times New Roman" charset="0"/>
              </a:rPr>
              <a:t>tax</a:t>
            </a:r>
            <a:r>
              <a:rPr lang="en-US" altLang="en-US" sz="1800" dirty="0" smtClean="0">
                <a:latin typeface="Times New Roman" charset="0"/>
              </a:rPr>
              <a:t>, is another structure of type </a:t>
            </a:r>
            <a:r>
              <a:rPr lang="en-US" altLang="en-US" sz="1800" dirty="0" err="1" smtClean="0">
                <a:solidFill>
                  <a:srgbClr val="00B050"/>
                </a:solidFill>
                <a:latin typeface="Times New Roman" charset="0"/>
              </a:rPr>
              <a:t>Tax_info</a:t>
            </a:r>
            <a:r>
              <a:rPr lang="en-US" altLang="en-US" sz="1800" dirty="0" smtClean="0">
                <a:latin typeface="Times New Roman" charset="0"/>
              </a:rPr>
              <a:t>.</a:t>
            </a:r>
          </a:p>
          <a:p>
            <a:pPr marL="109728" indent="0">
              <a:lnSpc>
                <a:spcPct val="90000"/>
              </a:lnSpc>
              <a:buNone/>
            </a:pPr>
            <a:endParaRPr lang="en-US" altLang="en-US" sz="1800" dirty="0" smtClean="0">
              <a:latin typeface="Times New Roman" charset="0"/>
            </a:endParaRPr>
          </a:p>
          <a:p>
            <a:pPr>
              <a:lnSpc>
                <a:spcPct val="90000"/>
              </a:lnSpc>
            </a:pPr>
            <a:r>
              <a:rPr lang="en-US" altLang="en-US" sz="1800" dirty="0" smtClean="0">
                <a:latin typeface="Times New Roman" charset="0"/>
              </a:rPr>
              <a:t>Suppose </a:t>
            </a:r>
            <a:r>
              <a:rPr lang="en-US" altLang="en-US" sz="1800" dirty="0" err="1" smtClean="0">
                <a:solidFill>
                  <a:srgbClr val="00B050"/>
                </a:solidFill>
                <a:latin typeface="Times New Roman" charset="0"/>
              </a:rPr>
              <a:t>Tax_info</a:t>
            </a:r>
            <a:r>
              <a:rPr lang="en-US" altLang="en-US" sz="1800" dirty="0" smtClean="0">
                <a:latin typeface="Times New Roman" charset="0"/>
              </a:rPr>
              <a:t> has been declared as follows:</a:t>
            </a:r>
          </a:p>
          <a:p>
            <a:pPr>
              <a:lnSpc>
                <a:spcPct val="90000"/>
              </a:lnSpc>
              <a:buFont typeface="Arial" charset="0"/>
              <a:buNone/>
            </a:pPr>
            <a:r>
              <a:rPr lang="en-US" altLang="en-US" sz="1800" dirty="0" smtClean="0">
                <a:latin typeface="Times New Roman" charset="0"/>
              </a:rPr>
              <a:t>		</a:t>
            </a:r>
            <a:r>
              <a:rPr lang="en-US" altLang="en-US" sz="1400" b="1" dirty="0" err="1" smtClean="0">
                <a:latin typeface="Times New Roman" charset="0"/>
              </a:rPr>
              <a:t>typedef</a:t>
            </a:r>
            <a:r>
              <a:rPr lang="en-US" altLang="en-US" sz="1400" b="1" dirty="0" smtClean="0">
                <a:latin typeface="Times New Roman" charset="0"/>
              </a:rPr>
              <a:t> </a:t>
            </a:r>
            <a:r>
              <a:rPr lang="en-US" altLang="en-US" sz="1400" b="1" dirty="0" err="1" smtClean="0">
                <a:latin typeface="Times New Roman" charset="0"/>
              </a:rPr>
              <a:t>struct</a:t>
            </a:r>
            <a:r>
              <a:rPr lang="en-US" altLang="en-US" sz="1400" b="1" dirty="0" smtClean="0">
                <a:latin typeface="Times New Roman" charset="0"/>
              </a:rPr>
              <a:t> {</a:t>
            </a:r>
          </a:p>
          <a:p>
            <a:pPr>
              <a:lnSpc>
                <a:spcPct val="90000"/>
              </a:lnSpc>
              <a:buFont typeface="Arial" charset="0"/>
              <a:buNone/>
            </a:pPr>
            <a:r>
              <a:rPr lang="en-US" altLang="en-US" sz="1400" b="1" dirty="0" smtClean="0">
                <a:latin typeface="Times New Roman" charset="0"/>
              </a:rPr>
              <a:t>		    float </a:t>
            </a:r>
            <a:r>
              <a:rPr lang="en-US" altLang="en-US" sz="1400" b="1" dirty="0" err="1" smtClean="0">
                <a:latin typeface="Times New Roman" charset="0"/>
              </a:rPr>
              <a:t>tax_rate</a:t>
            </a:r>
            <a:r>
              <a:rPr lang="en-US" altLang="en-US" sz="1400" b="1" dirty="0" smtClean="0">
                <a:latin typeface="Times New Roman" charset="0"/>
              </a:rPr>
              <a:t>;</a:t>
            </a:r>
          </a:p>
          <a:p>
            <a:pPr>
              <a:lnSpc>
                <a:spcPct val="90000"/>
              </a:lnSpc>
              <a:buFont typeface="Arial" charset="0"/>
              <a:buNone/>
            </a:pPr>
            <a:r>
              <a:rPr lang="en-US" altLang="en-US" sz="1400" b="1" dirty="0" smtClean="0">
                <a:latin typeface="Times New Roman" charset="0"/>
              </a:rPr>
              <a:t>		    float </a:t>
            </a:r>
            <a:r>
              <a:rPr lang="en-US" altLang="en-US" sz="1400" b="1" dirty="0" err="1" smtClean="0">
                <a:latin typeface="Times New Roman" charset="0"/>
              </a:rPr>
              <a:t>gross_salary</a:t>
            </a:r>
            <a:r>
              <a:rPr lang="en-US" altLang="en-US" sz="1400" b="1" dirty="0" smtClean="0">
                <a:latin typeface="Times New Roman" charset="0"/>
              </a:rPr>
              <a:t>;</a:t>
            </a:r>
          </a:p>
          <a:p>
            <a:pPr>
              <a:lnSpc>
                <a:spcPct val="90000"/>
              </a:lnSpc>
              <a:buFont typeface="Arial" charset="0"/>
              <a:buNone/>
            </a:pPr>
            <a:r>
              <a:rPr lang="en-US" altLang="en-US" sz="1400" b="1" dirty="0" smtClean="0">
                <a:latin typeface="Times New Roman" charset="0"/>
              </a:rPr>
              <a:t>		} </a:t>
            </a:r>
            <a:r>
              <a:rPr lang="en-US" altLang="en-US" sz="1400" b="1" dirty="0" err="1" smtClean="0">
                <a:latin typeface="Times New Roman" charset="0"/>
              </a:rPr>
              <a:t>Tax_info</a:t>
            </a:r>
            <a:r>
              <a:rPr lang="en-US" altLang="en-US" sz="1400" b="1" dirty="0" smtClean="0">
                <a:latin typeface="Times New Roman" charset="0"/>
              </a:rPr>
              <a:t>;</a:t>
            </a:r>
          </a:p>
          <a:p>
            <a:pPr>
              <a:lnSpc>
                <a:spcPct val="90000"/>
              </a:lnSpc>
              <a:buFont typeface="Arial" charset="0"/>
              <a:buNone/>
            </a:pPr>
            <a:endParaRPr lang="en-US" altLang="en-US" sz="1400" b="1" dirty="0" smtClean="0">
              <a:latin typeface="Times New Roman" charset="0"/>
            </a:endParaRPr>
          </a:p>
          <a:p>
            <a:pPr>
              <a:lnSpc>
                <a:spcPct val="90000"/>
              </a:lnSpc>
            </a:pPr>
            <a:r>
              <a:rPr lang="en-US" altLang="en-US" sz="1800" dirty="0" smtClean="0">
                <a:latin typeface="Times New Roman" charset="0"/>
              </a:rPr>
              <a:t>Of course, this declaration would have to be made prior to the declaration of </a:t>
            </a:r>
            <a:r>
              <a:rPr lang="en-US" altLang="en-US" sz="1800" dirty="0" err="1" smtClean="0">
                <a:latin typeface="Times New Roman" charset="0"/>
              </a:rPr>
              <a:t>struct</a:t>
            </a:r>
            <a:r>
              <a:rPr lang="en-US" altLang="en-US" sz="1800" dirty="0" smtClean="0">
                <a:latin typeface="Times New Roman" charset="0"/>
              </a:rPr>
              <a:t> Employee shown on the preceding slide.</a:t>
            </a:r>
          </a:p>
          <a:p>
            <a:pPr marL="109728" indent="0">
              <a:lnSpc>
                <a:spcPct val="90000"/>
              </a:lnSpc>
              <a:buNone/>
            </a:pPr>
            <a:endParaRPr lang="en-US" altLang="en-US" sz="1800" dirty="0" smtClean="0">
              <a:latin typeface="Times New Roman" charset="0"/>
            </a:endParaRPr>
          </a:p>
          <a:p>
            <a:pPr>
              <a:lnSpc>
                <a:spcPct val="90000"/>
              </a:lnSpc>
            </a:pPr>
            <a:r>
              <a:rPr lang="en-US" altLang="en-US" sz="1800" dirty="0">
                <a:latin typeface="Times New Roman" charset="0"/>
              </a:rPr>
              <a:t>T</a:t>
            </a:r>
            <a:r>
              <a:rPr lang="en-US" altLang="en-US" sz="1800" dirty="0" smtClean="0">
                <a:latin typeface="Times New Roman" charset="0"/>
              </a:rPr>
              <a:t>o access the members of </a:t>
            </a:r>
            <a:r>
              <a:rPr lang="en-US" altLang="en-US" sz="1800" b="1" dirty="0" smtClean="0">
                <a:solidFill>
                  <a:srgbClr val="00B050"/>
                </a:solidFill>
                <a:latin typeface="Times New Roman" charset="0"/>
              </a:rPr>
              <a:t>emp1.tax</a:t>
            </a:r>
            <a:r>
              <a:rPr lang="en-US" altLang="en-US" sz="1800" dirty="0" smtClean="0">
                <a:latin typeface="Times New Roman" charset="0"/>
              </a:rPr>
              <a:t> or </a:t>
            </a:r>
            <a:r>
              <a:rPr lang="en-US" altLang="en-US" sz="1800" b="1" dirty="0" smtClean="0">
                <a:solidFill>
                  <a:srgbClr val="00B050"/>
                </a:solidFill>
                <a:latin typeface="Times New Roman" charset="0"/>
              </a:rPr>
              <a:t>emp2.tax</a:t>
            </a:r>
            <a:r>
              <a:rPr lang="en-US" altLang="en-US" sz="1800" dirty="0" smtClean="0">
                <a:latin typeface="Times New Roman" charset="0"/>
              </a:rPr>
              <a:t>, we use two dot operators (the dot operator has L-R associativity): 	</a:t>
            </a:r>
          </a:p>
          <a:p>
            <a:pPr>
              <a:lnSpc>
                <a:spcPct val="90000"/>
              </a:lnSpc>
              <a:buFont typeface="Arial" charset="0"/>
              <a:buNone/>
            </a:pPr>
            <a:r>
              <a:rPr lang="en-US" altLang="en-US" sz="1800" dirty="0" smtClean="0">
                <a:latin typeface="Times New Roman" charset="0"/>
              </a:rPr>
              <a:t>	     </a:t>
            </a:r>
            <a:r>
              <a:rPr lang="en-US" altLang="en-US" sz="1800" b="1" dirty="0" smtClean="0">
                <a:latin typeface="Times New Roman" charset="0"/>
              </a:rPr>
              <a:t>emp1.tax.tax_rate</a:t>
            </a:r>
          </a:p>
          <a:p>
            <a:pPr lvl="2">
              <a:lnSpc>
                <a:spcPct val="90000"/>
              </a:lnSpc>
              <a:buFont typeface="Arial" charset="0"/>
              <a:buNone/>
            </a:pPr>
            <a:r>
              <a:rPr lang="en-US" altLang="en-US" sz="1800" b="1" dirty="0" smtClean="0">
                <a:latin typeface="Times New Roman" charset="0"/>
              </a:rPr>
              <a:t>emp1.tax.gross_salary</a:t>
            </a:r>
          </a:p>
          <a:p>
            <a:pPr lvl="2">
              <a:lnSpc>
                <a:spcPct val="90000"/>
              </a:lnSpc>
              <a:buFont typeface="Arial" charset="0"/>
              <a:buNone/>
            </a:pPr>
            <a:r>
              <a:rPr lang="en-US" altLang="en-US" sz="1800" b="1" dirty="0" smtClean="0">
                <a:latin typeface="Times New Roman" charset="0"/>
              </a:rPr>
              <a:t>emp2.tax.tax_rate</a:t>
            </a:r>
          </a:p>
          <a:p>
            <a:pPr lvl="2">
              <a:lnSpc>
                <a:spcPct val="90000"/>
              </a:lnSpc>
              <a:buNone/>
            </a:pPr>
            <a:r>
              <a:rPr lang="en-US" altLang="en-US" sz="1800" b="1" dirty="0" smtClean="0">
                <a:latin typeface="Times New Roman" charset="0"/>
              </a:rPr>
              <a:t>emp2.tax.gross_salary</a:t>
            </a:r>
            <a:endParaRPr lang="en-US" altLang="en-US" sz="1800" b="1" dirty="0">
              <a:latin typeface="Times New Roman" charset="0"/>
            </a:endParaRPr>
          </a:p>
          <a:p>
            <a:pPr lvl="2">
              <a:lnSpc>
                <a:spcPct val="90000"/>
              </a:lnSpc>
              <a:buFont typeface="Arial" charset="0"/>
              <a:buNone/>
            </a:pPr>
            <a:endParaRPr lang="en-US" altLang="en-US" sz="1800" dirty="0" smtClean="0">
              <a:latin typeface="Times New Roman" charset="0"/>
            </a:endParaRPr>
          </a:p>
          <a:p>
            <a:pPr lvl="2">
              <a:lnSpc>
                <a:spcPct val="90000"/>
              </a:lnSpc>
              <a:buFont typeface="Arial" charset="0"/>
              <a:buNone/>
            </a:pPr>
            <a:endParaRPr lang="en-US" altLang="en-US" sz="1800" dirty="0" smtClean="0">
              <a:latin typeface="Times New Roman" charset="0"/>
            </a:endParaRPr>
          </a:p>
        </p:txBody>
      </p:sp>
      <p:sp>
        <p:nvSpPr>
          <p:cNvPr id="24578" name="Rectangle 2"/>
          <p:cNvSpPr>
            <a:spLocks noGrp="1"/>
          </p:cNvSpPr>
          <p:nvPr>
            <p:ph type="title"/>
          </p:nvPr>
        </p:nvSpPr>
        <p:spPr/>
        <p:txBody>
          <a:bodyPr>
            <a:normAutofit/>
          </a:bodyPr>
          <a:lstStyle/>
          <a:p>
            <a:r>
              <a:rPr lang="en-US" altLang="en-US" smtClean="0">
                <a:latin typeface="Times New Roman" charset="0"/>
              </a:rPr>
              <a:t>Structures as Structure Members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idx="1"/>
          </p:nvPr>
        </p:nvSpPr>
        <p:spPr>
          <a:xfrm>
            <a:off x="457200" y="1295400"/>
            <a:ext cx="8229600" cy="4711891"/>
          </a:xfrm>
        </p:spPr>
        <p:txBody>
          <a:bodyPr/>
          <a:lstStyle/>
          <a:p>
            <a:r>
              <a:rPr lang="en-US" altLang="en-US" sz="2000" dirty="0" smtClean="0">
                <a:latin typeface="Times New Roman" charset="0"/>
              </a:rPr>
              <a:t>We can also access the members of a structure using a pointer to the structure.  </a:t>
            </a:r>
          </a:p>
          <a:p>
            <a:pPr marL="109728" indent="0">
              <a:buNone/>
            </a:pPr>
            <a:endParaRPr lang="en-US" altLang="en-US" sz="2000" dirty="0" smtClean="0">
              <a:latin typeface="Times New Roman" charset="0"/>
            </a:endParaRPr>
          </a:p>
          <a:p>
            <a:r>
              <a:rPr lang="en-US" altLang="en-US" sz="2000" dirty="0" smtClean="0">
                <a:latin typeface="Times New Roman" charset="0"/>
              </a:rPr>
              <a:t>Consider:</a:t>
            </a:r>
          </a:p>
          <a:p>
            <a:pPr>
              <a:buFont typeface="Arial" charset="0"/>
              <a:buNone/>
            </a:pPr>
            <a:r>
              <a:rPr lang="en-US" altLang="en-US" sz="2000" dirty="0" smtClean="0">
                <a:latin typeface="Times New Roman" charset="0"/>
              </a:rPr>
              <a:t>		</a:t>
            </a:r>
            <a:r>
              <a:rPr lang="en-US" altLang="en-US" sz="1800" b="1" dirty="0" err="1" smtClean="0">
                <a:latin typeface="Times New Roman" charset="0"/>
              </a:rPr>
              <a:t>struct</a:t>
            </a:r>
            <a:r>
              <a:rPr lang="en-US" altLang="en-US" sz="1800" b="1" dirty="0" smtClean="0">
                <a:latin typeface="Times New Roman" charset="0"/>
              </a:rPr>
              <a:t> Employee *</a:t>
            </a:r>
            <a:r>
              <a:rPr lang="en-US" altLang="en-US" sz="1800" b="1" dirty="0" err="1" smtClean="0">
                <a:latin typeface="Times New Roman" charset="0"/>
              </a:rPr>
              <a:t>ptr</a:t>
            </a:r>
            <a:r>
              <a:rPr lang="en-US" altLang="en-US" sz="1800" b="1" dirty="0" smtClean="0">
                <a:latin typeface="Times New Roman" charset="0"/>
              </a:rPr>
              <a:t>;</a:t>
            </a:r>
          </a:p>
          <a:p>
            <a:pPr>
              <a:buFont typeface="Arial" charset="0"/>
              <a:buNone/>
            </a:pPr>
            <a:r>
              <a:rPr lang="en-US" altLang="en-US" sz="1800" b="1" dirty="0">
                <a:latin typeface="Times New Roman" charset="0"/>
              </a:rPr>
              <a:t>	</a:t>
            </a:r>
            <a:r>
              <a:rPr lang="en-US" altLang="en-US" sz="1800" b="1" dirty="0" smtClean="0">
                <a:latin typeface="Times New Roman" charset="0"/>
              </a:rPr>
              <a:t>	</a:t>
            </a:r>
            <a:r>
              <a:rPr lang="en-US" altLang="en-US" sz="1800" b="1" dirty="0" err="1" smtClean="0">
                <a:latin typeface="Times New Roman" charset="0"/>
              </a:rPr>
              <a:t>ptr</a:t>
            </a:r>
            <a:r>
              <a:rPr lang="en-US" altLang="en-US" sz="1800" b="1" dirty="0">
                <a:latin typeface="Times New Roman" charset="0"/>
              </a:rPr>
              <a:t> </a:t>
            </a:r>
            <a:r>
              <a:rPr lang="en-US" altLang="en-US" sz="1800" b="1" dirty="0" smtClean="0">
                <a:latin typeface="Times New Roman" charset="0"/>
              </a:rPr>
              <a:t>= &amp;emp1;</a:t>
            </a:r>
          </a:p>
          <a:p>
            <a:pPr>
              <a:buFont typeface="Arial" charset="0"/>
              <a:buNone/>
            </a:pPr>
            <a:endParaRPr lang="en-US" altLang="en-US" sz="2000" b="1" dirty="0" smtClean="0">
              <a:latin typeface="Times New Roman" charset="0"/>
            </a:endParaRPr>
          </a:p>
          <a:p>
            <a:r>
              <a:rPr lang="en-US" altLang="en-US" sz="2000" dirty="0">
                <a:latin typeface="Times New Roman" charset="0"/>
              </a:rPr>
              <a:t>S</a:t>
            </a:r>
            <a:r>
              <a:rPr lang="en-US" altLang="en-US" sz="2000" dirty="0" smtClean="0">
                <a:latin typeface="Times New Roman" charset="0"/>
              </a:rPr>
              <a:t>uppose we pass the structure pointer, </a:t>
            </a:r>
            <a:r>
              <a:rPr lang="en-US" altLang="en-US" sz="2000" dirty="0" err="1" smtClean="0">
                <a:latin typeface="Times New Roman" charset="0"/>
              </a:rPr>
              <a:t>ptr</a:t>
            </a:r>
            <a:r>
              <a:rPr lang="en-US" altLang="en-US" sz="2000" dirty="0" smtClean="0">
                <a:latin typeface="Times New Roman" charset="0"/>
              </a:rPr>
              <a:t>, to a function with the following prototype:</a:t>
            </a:r>
          </a:p>
          <a:p>
            <a:pPr>
              <a:buNone/>
            </a:pPr>
            <a:r>
              <a:rPr lang="en-US" altLang="en-US" sz="2000" dirty="0" smtClean="0">
                <a:latin typeface="Times New Roman" charset="0"/>
              </a:rPr>
              <a:t>		</a:t>
            </a:r>
            <a:r>
              <a:rPr lang="en-US" altLang="en-US" sz="1800" b="1" dirty="0" smtClean="0">
                <a:latin typeface="Times New Roman" charset="0"/>
              </a:rPr>
              <a:t>void </a:t>
            </a:r>
            <a:r>
              <a:rPr lang="en-US" altLang="en-US" sz="1800" b="1" dirty="0" err="1" smtClean="0">
                <a:latin typeface="Times New Roman" charset="0"/>
              </a:rPr>
              <a:t>Emp_func</a:t>
            </a:r>
            <a:r>
              <a:rPr lang="en-US" altLang="en-US" sz="1800" b="1" dirty="0" smtClean="0">
                <a:latin typeface="Times New Roman" charset="0"/>
              </a:rPr>
              <a:t> (</a:t>
            </a:r>
            <a:r>
              <a:rPr lang="en-US" altLang="en-US" sz="1800" b="1" dirty="0" err="1" smtClean="0">
                <a:latin typeface="Times New Roman" charset="0"/>
              </a:rPr>
              <a:t>struct</a:t>
            </a:r>
            <a:r>
              <a:rPr lang="en-US" altLang="en-US" sz="1800" b="1" dirty="0" smtClean="0">
                <a:latin typeface="Times New Roman" charset="0"/>
              </a:rPr>
              <a:t> </a:t>
            </a:r>
            <a:r>
              <a:rPr lang="en-US" altLang="en-US" sz="1800" b="1" dirty="0">
                <a:latin typeface="Times New Roman" charset="0"/>
              </a:rPr>
              <a:t>Employee </a:t>
            </a:r>
            <a:r>
              <a:rPr lang="en-US" altLang="en-US" sz="1800" b="1" dirty="0" smtClean="0">
                <a:latin typeface="Times New Roman" charset="0"/>
              </a:rPr>
              <a:t>*</a:t>
            </a:r>
            <a:r>
              <a:rPr lang="en-US" altLang="en-US" sz="1800" b="1" dirty="0" err="1" smtClean="0">
                <a:latin typeface="Times New Roman" charset="0"/>
              </a:rPr>
              <a:t>ptr</a:t>
            </a:r>
            <a:r>
              <a:rPr lang="en-US" altLang="en-US" sz="1800" b="1" dirty="0" smtClean="0">
                <a:latin typeface="Times New Roman" charset="0"/>
              </a:rPr>
              <a:t>);</a:t>
            </a:r>
          </a:p>
          <a:p>
            <a:pPr>
              <a:buNone/>
            </a:pPr>
            <a:r>
              <a:rPr lang="en-US" altLang="en-US" sz="1800" b="1" dirty="0">
                <a:latin typeface="Times New Roman" charset="0"/>
              </a:rPr>
              <a:t> </a:t>
            </a:r>
            <a:r>
              <a:rPr lang="en-US" altLang="en-US" sz="1800" b="1" dirty="0" smtClean="0">
                <a:latin typeface="Times New Roman" charset="0"/>
              </a:rPr>
              <a:t>    </a:t>
            </a:r>
            <a:r>
              <a:rPr lang="en-US" altLang="en-US" sz="1800" dirty="0" smtClean="0">
                <a:latin typeface="Times New Roman" charset="0"/>
              </a:rPr>
              <a:t>using this statement:  </a:t>
            </a:r>
            <a:r>
              <a:rPr lang="en-US" altLang="en-US" sz="1800" b="1" dirty="0" err="1" smtClean="0">
                <a:latin typeface="Times New Roman" charset="0"/>
              </a:rPr>
              <a:t>Emp_func</a:t>
            </a:r>
            <a:r>
              <a:rPr lang="en-US" altLang="en-US" sz="1800" b="1" dirty="0" smtClean="0">
                <a:latin typeface="Times New Roman" charset="0"/>
              </a:rPr>
              <a:t>(</a:t>
            </a:r>
            <a:r>
              <a:rPr lang="en-US" altLang="en-US" sz="1800" b="1" dirty="0" err="1" smtClean="0">
                <a:latin typeface="Times New Roman" charset="0"/>
              </a:rPr>
              <a:t>ptr</a:t>
            </a:r>
            <a:r>
              <a:rPr lang="en-US" altLang="en-US" sz="1800" b="1" dirty="0" smtClean="0">
                <a:latin typeface="Times New Roman" charset="0"/>
              </a:rPr>
              <a:t>);</a:t>
            </a:r>
            <a:endParaRPr lang="en-US" altLang="en-US" sz="1800" b="1" dirty="0">
              <a:latin typeface="Times New Roman" charset="0"/>
            </a:endParaRPr>
          </a:p>
          <a:p>
            <a:pPr>
              <a:buNone/>
            </a:pPr>
            <a:endParaRPr lang="en-US" altLang="en-US" sz="2000" dirty="0" smtClean="0">
              <a:latin typeface="Times New Roman" charset="0"/>
            </a:endParaRPr>
          </a:p>
          <a:p>
            <a:r>
              <a:rPr lang="en-US" altLang="en-US" sz="2000" dirty="0" smtClean="0">
                <a:latin typeface="Times New Roman" charset="0"/>
              </a:rPr>
              <a:t>How are the members of the structure accessed inside the function?</a:t>
            </a:r>
          </a:p>
          <a:p>
            <a:endParaRPr lang="en-US" altLang="en-US" sz="2800" dirty="0" smtClean="0">
              <a:latin typeface="Times New Roman" charset="0"/>
            </a:endParaRPr>
          </a:p>
          <a:p>
            <a:endParaRPr lang="en-US" altLang="en-US" sz="2800" dirty="0" smtClean="0">
              <a:latin typeface="Times New Roman" charset="0"/>
            </a:endParaRPr>
          </a:p>
          <a:p>
            <a:pPr>
              <a:buFont typeface="Arial" charset="0"/>
              <a:buNone/>
            </a:pPr>
            <a:endParaRPr lang="en-US" altLang="en-US" sz="2800" dirty="0" smtClean="0">
              <a:latin typeface="Times New Roman" charset="0"/>
            </a:endParaRPr>
          </a:p>
          <a:p>
            <a:endParaRPr lang="en-US" altLang="en-US" sz="2800" dirty="0" smtClean="0">
              <a:latin typeface="Times New Roman" charset="0"/>
            </a:endParaRPr>
          </a:p>
          <a:p>
            <a:pPr>
              <a:buFont typeface="Arial" charset="0"/>
              <a:buNone/>
            </a:pPr>
            <a:endParaRPr lang="en-US" altLang="en-US" sz="2800" dirty="0" smtClean="0">
              <a:latin typeface="Times New Roman" charset="0"/>
            </a:endParaRPr>
          </a:p>
          <a:p>
            <a:endParaRPr lang="en-US" altLang="en-US" dirty="0" smtClean="0">
              <a:latin typeface="Times New Roman" charset="0"/>
            </a:endParaRPr>
          </a:p>
        </p:txBody>
      </p:sp>
      <p:sp>
        <p:nvSpPr>
          <p:cNvPr id="25602" name="Rectangle 2"/>
          <p:cNvSpPr>
            <a:spLocks noGrp="1"/>
          </p:cNvSpPr>
          <p:nvPr>
            <p:ph type="title"/>
          </p:nvPr>
        </p:nvSpPr>
        <p:spPr/>
        <p:txBody>
          <a:bodyPr/>
          <a:lstStyle/>
          <a:p>
            <a:r>
              <a:rPr lang="en-US" altLang="en-US" smtClean="0">
                <a:latin typeface="Times New Roman" charset="0"/>
              </a:rPr>
              <a:t>Indirect Member Access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a:xfrm>
            <a:off x="381000" y="1219200"/>
            <a:ext cx="8229600" cy="4953000"/>
          </a:xfrm>
        </p:spPr>
        <p:txBody>
          <a:bodyPr>
            <a:normAutofit lnSpcReduction="10000"/>
          </a:bodyPr>
          <a:lstStyle/>
          <a:p>
            <a:r>
              <a:rPr lang="en-US" altLang="en-US" sz="1800" dirty="0" smtClean="0">
                <a:latin typeface="Times New Roman" charset="0"/>
              </a:rPr>
              <a:t>The function, </a:t>
            </a:r>
            <a:r>
              <a:rPr lang="en-US" altLang="en-US" sz="1800" b="1" dirty="0" err="1" smtClean="0">
                <a:latin typeface="Times New Roman" charset="0"/>
              </a:rPr>
              <a:t>Emp_func</a:t>
            </a:r>
            <a:r>
              <a:rPr lang="en-US" altLang="en-US" sz="1800" dirty="0" smtClean="0">
                <a:latin typeface="Times New Roman" charset="0"/>
              </a:rPr>
              <a:t>, must dereference the pointer. And can use one of the two following options to do so:</a:t>
            </a:r>
          </a:p>
          <a:p>
            <a:pPr marL="109728" indent="0">
              <a:buNone/>
            </a:pPr>
            <a:r>
              <a:rPr lang="en-US" altLang="en-US" sz="1800" dirty="0">
                <a:latin typeface="Times New Roman" charset="0"/>
              </a:rPr>
              <a:t> </a:t>
            </a:r>
            <a:r>
              <a:rPr lang="en-US" altLang="en-US" sz="1800" dirty="0" smtClean="0">
                <a:latin typeface="Times New Roman" charset="0"/>
              </a:rPr>
              <a:t>    1. Dereference the pointer that was passed:</a:t>
            </a:r>
          </a:p>
          <a:p>
            <a:pPr>
              <a:buFont typeface="Arial" charset="0"/>
              <a:buNone/>
            </a:pPr>
            <a:r>
              <a:rPr lang="en-US" altLang="en-US" sz="1800" dirty="0" smtClean="0">
                <a:latin typeface="Times New Roman" charset="0"/>
              </a:rPr>
              <a:t>		</a:t>
            </a:r>
            <a:r>
              <a:rPr lang="en-US" altLang="en-US" sz="1800" b="1" dirty="0" smtClean="0">
                <a:solidFill>
                  <a:srgbClr val="00B050"/>
                </a:solidFill>
                <a:latin typeface="Times New Roman" charset="0"/>
              </a:rPr>
              <a:t>(*</a:t>
            </a:r>
            <a:r>
              <a:rPr lang="en-US" altLang="en-US" sz="1800" b="1" dirty="0" err="1" smtClean="0">
                <a:solidFill>
                  <a:srgbClr val="00B050"/>
                </a:solidFill>
                <a:latin typeface="Times New Roman" charset="0"/>
              </a:rPr>
              <a:t>ptr</a:t>
            </a:r>
            <a:r>
              <a:rPr lang="en-US" altLang="en-US" sz="1800" b="1" dirty="0" smtClean="0">
                <a:solidFill>
                  <a:srgbClr val="00B050"/>
                </a:solidFill>
                <a:latin typeface="Times New Roman" charset="0"/>
              </a:rPr>
              <a:t>).</a:t>
            </a:r>
            <a:r>
              <a:rPr lang="en-US" altLang="en-US" sz="1800" b="1" dirty="0" err="1" smtClean="0">
                <a:solidFill>
                  <a:srgbClr val="00B050"/>
                </a:solidFill>
                <a:latin typeface="Times New Roman" charset="0"/>
              </a:rPr>
              <a:t>first_name</a:t>
            </a:r>
            <a:r>
              <a:rPr lang="en-US" altLang="en-US" sz="1800" b="1" dirty="0" smtClean="0">
                <a:solidFill>
                  <a:srgbClr val="00B050"/>
                </a:solidFill>
                <a:latin typeface="Times New Roman" charset="0"/>
              </a:rPr>
              <a:t>                  </a:t>
            </a:r>
          </a:p>
          <a:p>
            <a:pPr>
              <a:buFont typeface="Arial" charset="0"/>
              <a:buNone/>
            </a:pPr>
            <a:r>
              <a:rPr lang="en-US" altLang="en-US" sz="1800" b="1" dirty="0" smtClean="0">
                <a:solidFill>
                  <a:srgbClr val="00B050"/>
                </a:solidFill>
                <a:latin typeface="Times New Roman" charset="0"/>
              </a:rPr>
              <a:t>		(*</a:t>
            </a:r>
            <a:r>
              <a:rPr lang="en-US" altLang="en-US" sz="1800" b="1" dirty="0" err="1" smtClean="0">
                <a:solidFill>
                  <a:srgbClr val="00B050"/>
                </a:solidFill>
                <a:latin typeface="Times New Roman" charset="0"/>
              </a:rPr>
              <a:t>ptr</a:t>
            </a:r>
            <a:r>
              <a:rPr lang="en-US" altLang="en-US" sz="1800" b="1" dirty="0" smtClean="0">
                <a:solidFill>
                  <a:srgbClr val="00B050"/>
                </a:solidFill>
                <a:latin typeface="Times New Roman" charset="0"/>
              </a:rPr>
              <a:t>).</a:t>
            </a:r>
            <a:r>
              <a:rPr lang="en-US" altLang="en-US" sz="1800" b="1" dirty="0" err="1" smtClean="0">
                <a:solidFill>
                  <a:srgbClr val="00B050"/>
                </a:solidFill>
                <a:latin typeface="Times New Roman" charset="0"/>
              </a:rPr>
              <a:t>last_name</a:t>
            </a:r>
            <a:endParaRPr lang="en-US" altLang="en-US" sz="1800" b="1" dirty="0" smtClean="0">
              <a:solidFill>
                <a:srgbClr val="00B050"/>
              </a:solidFill>
              <a:latin typeface="Times New Roman" charset="0"/>
            </a:endParaRPr>
          </a:p>
          <a:p>
            <a:pPr>
              <a:buFont typeface="Arial" charset="0"/>
              <a:buNone/>
            </a:pPr>
            <a:r>
              <a:rPr lang="en-US" altLang="en-US" sz="1800" dirty="0" smtClean="0">
                <a:latin typeface="Times New Roman" charset="0"/>
              </a:rPr>
              <a:t>		etc.</a:t>
            </a:r>
          </a:p>
          <a:p>
            <a:pPr lvl="2"/>
            <a:r>
              <a:rPr lang="en-US" altLang="en-US" sz="1600" dirty="0" smtClean="0">
                <a:latin typeface="Times New Roman" charset="0"/>
              </a:rPr>
              <a:t>The parentheses </a:t>
            </a:r>
            <a:r>
              <a:rPr lang="en-US" altLang="en-US" sz="1600" dirty="0" smtClean="0">
                <a:solidFill>
                  <a:srgbClr val="FF0000"/>
                </a:solidFill>
                <a:latin typeface="Times New Roman" charset="0"/>
              </a:rPr>
              <a:t>MUST </a:t>
            </a:r>
            <a:r>
              <a:rPr lang="en-US" altLang="en-US" sz="1600" dirty="0" smtClean="0">
                <a:latin typeface="Times New Roman" charset="0"/>
              </a:rPr>
              <a:t>be used, because the dot operator has higher precedence than the dereference operator. Notice that this usage </a:t>
            </a:r>
            <a:r>
              <a:rPr lang="en-US" altLang="en-US" sz="1600" dirty="0" smtClean="0">
                <a:solidFill>
                  <a:srgbClr val="FF0000"/>
                </a:solidFill>
                <a:latin typeface="Times New Roman" charset="0"/>
              </a:rPr>
              <a:t>requires the * within the parentheses </a:t>
            </a:r>
            <a:r>
              <a:rPr lang="en-US" altLang="en-US" sz="1600" dirty="0" smtClean="0">
                <a:latin typeface="Times New Roman" charset="0"/>
              </a:rPr>
              <a:t>rather then outside of them.</a:t>
            </a:r>
          </a:p>
          <a:p>
            <a:pPr marL="109728" indent="0">
              <a:buNone/>
            </a:pPr>
            <a:endParaRPr lang="en-US" altLang="en-US" sz="1600" dirty="0">
              <a:latin typeface="Times New Roman" charset="0"/>
            </a:endParaRPr>
          </a:p>
          <a:p>
            <a:pPr marL="109728" indent="0">
              <a:buNone/>
            </a:pPr>
            <a:r>
              <a:rPr lang="en-US" altLang="en-US" sz="1600" dirty="0" smtClean="0">
                <a:latin typeface="Times New Roman" charset="0"/>
              </a:rPr>
              <a:t>     </a:t>
            </a:r>
            <a:r>
              <a:rPr lang="en-US" altLang="en-US" sz="1800" dirty="0" smtClean="0">
                <a:latin typeface="Times New Roman" charset="0"/>
              </a:rPr>
              <a:t>2. ANSI C also provides an alternate options using the </a:t>
            </a:r>
            <a:r>
              <a:rPr lang="en-US" altLang="en-US" sz="1800" b="1" dirty="0" smtClean="0">
                <a:latin typeface="Times New Roman" charset="0"/>
              </a:rPr>
              <a:t>-&gt;</a:t>
            </a:r>
            <a:r>
              <a:rPr lang="en-US" altLang="en-US" sz="1800" dirty="0" smtClean="0">
                <a:latin typeface="Times New Roman" charset="0"/>
              </a:rPr>
              <a:t> (arrow) operator</a:t>
            </a:r>
            <a:r>
              <a:rPr lang="en-US" altLang="en-US" sz="1800" dirty="0" smtClean="0">
                <a:solidFill>
                  <a:srgbClr val="0070C0"/>
                </a:solidFill>
                <a:latin typeface="Times New Roman" charset="0"/>
              </a:rPr>
              <a:t>*</a:t>
            </a:r>
            <a:r>
              <a:rPr lang="en-US" altLang="en-US" sz="1800" dirty="0" smtClean="0">
                <a:latin typeface="Times New Roman" charset="0"/>
              </a:rPr>
              <a:t>:</a:t>
            </a:r>
            <a:endParaRPr lang="en-US" altLang="en-US" sz="1800" dirty="0">
              <a:latin typeface="Times New Roman" charset="0"/>
            </a:endParaRPr>
          </a:p>
          <a:p>
            <a:pPr>
              <a:buFont typeface="Arial" charset="0"/>
              <a:buNone/>
            </a:pPr>
            <a:r>
              <a:rPr lang="en-US" altLang="en-US" sz="1800" dirty="0">
                <a:latin typeface="Times New Roman" charset="0"/>
              </a:rPr>
              <a:t>		</a:t>
            </a:r>
            <a:r>
              <a:rPr lang="en-US" altLang="en-US" sz="1800" b="1" dirty="0" err="1" smtClean="0">
                <a:solidFill>
                  <a:srgbClr val="00B050"/>
                </a:solidFill>
                <a:latin typeface="Times New Roman" charset="0"/>
              </a:rPr>
              <a:t>ptr</a:t>
            </a:r>
            <a:r>
              <a:rPr lang="en-US" altLang="en-US" sz="1800" b="1" dirty="0" smtClean="0">
                <a:solidFill>
                  <a:srgbClr val="00B050"/>
                </a:solidFill>
                <a:latin typeface="Times New Roman" charset="0"/>
              </a:rPr>
              <a:t>-&gt;</a:t>
            </a:r>
            <a:r>
              <a:rPr lang="en-US" altLang="en-US" sz="1800" b="1" dirty="0" err="1" smtClean="0">
                <a:solidFill>
                  <a:srgbClr val="00B050"/>
                </a:solidFill>
                <a:latin typeface="Times New Roman" charset="0"/>
              </a:rPr>
              <a:t>first_name</a:t>
            </a:r>
            <a:endParaRPr lang="en-US" altLang="en-US" sz="1800" b="1" dirty="0">
              <a:solidFill>
                <a:srgbClr val="00B050"/>
              </a:solidFill>
              <a:latin typeface="Times New Roman" charset="0"/>
            </a:endParaRPr>
          </a:p>
          <a:p>
            <a:pPr>
              <a:buFont typeface="Arial" charset="0"/>
              <a:buNone/>
            </a:pPr>
            <a:r>
              <a:rPr lang="en-US" altLang="en-US" sz="1800" b="1" dirty="0">
                <a:solidFill>
                  <a:srgbClr val="00B050"/>
                </a:solidFill>
                <a:latin typeface="Times New Roman" charset="0"/>
              </a:rPr>
              <a:t>		</a:t>
            </a:r>
            <a:r>
              <a:rPr lang="en-US" altLang="en-US" sz="1800" b="1" dirty="0" err="1" smtClean="0">
                <a:solidFill>
                  <a:srgbClr val="00B050"/>
                </a:solidFill>
                <a:latin typeface="Times New Roman" charset="0"/>
              </a:rPr>
              <a:t>ptr</a:t>
            </a:r>
            <a:r>
              <a:rPr lang="en-US" altLang="en-US" sz="1800" b="1" dirty="0" smtClean="0">
                <a:solidFill>
                  <a:srgbClr val="00B050"/>
                </a:solidFill>
                <a:latin typeface="Times New Roman" charset="0"/>
              </a:rPr>
              <a:t>-&gt;</a:t>
            </a:r>
            <a:r>
              <a:rPr lang="en-US" altLang="en-US" sz="1800" b="1" dirty="0" err="1" smtClean="0">
                <a:solidFill>
                  <a:srgbClr val="00B050"/>
                </a:solidFill>
                <a:latin typeface="Times New Roman" charset="0"/>
              </a:rPr>
              <a:t>last_name</a:t>
            </a:r>
            <a:endParaRPr lang="en-US" altLang="en-US" sz="1800" b="1" dirty="0">
              <a:solidFill>
                <a:srgbClr val="00B050"/>
              </a:solidFill>
              <a:latin typeface="Times New Roman" charset="0"/>
            </a:endParaRPr>
          </a:p>
          <a:p>
            <a:pPr>
              <a:buFont typeface="Arial" charset="0"/>
              <a:buNone/>
            </a:pPr>
            <a:r>
              <a:rPr lang="en-US" altLang="en-US" sz="1800" dirty="0">
                <a:latin typeface="Times New Roman" charset="0"/>
              </a:rPr>
              <a:t>		</a:t>
            </a:r>
            <a:r>
              <a:rPr lang="en-US" altLang="en-US" sz="1800" dirty="0" smtClean="0">
                <a:latin typeface="Times New Roman" charset="0"/>
              </a:rPr>
              <a:t>etc.</a:t>
            </a:r>
          </a:p>
          <a:p>
            <a:pPr lvl="2"/>
            <a:r>
              <a:rPr lang="en-US" altLang="en-US" sz="1600" dirty="0" smtClean="0">
                <a:latin typeface="Times New Roman" charset="0"/>
              </a:rPr>
              <a:t>The arrow operator is typed as two characters: hyphen followed by greater than (compiler interprets these two characters as a single operator). </a:t>
            </a:r>
          </a:p>
          <a:p>
            <a:pPr marL="914400" lvl="3" indent="0">
              <a:buNone/>
            </a:pPr>
            <a:endParaRPr lang="en-US" altLang="en-US" sz="1400" b="1" dirty="0" smtClean="0">
              <a:solidFill>
                <a:srgbClr val="00B050"/>
              </a:solidFill>
              <a:latin typeface="Times New Roman" charset="0"/>
            </a:endParaRPr>
          </a:p>
          <a:p>
            <a:pPr marL="137160" indent="0">
              <a:buNone/>
            </a:pPr>
            <a:r>
              <a:rPr lang="en-US" altLang="en-US" sz="1300" dirty="0" smtClean="0">
                <a:solidFill>
                  <a:srgbClr val="0070C0"/>
                </a:solidFill>
                <a:latin typeface="Times New Roman" charset="0"/>
              </a:rPr>
              <a:t>	*</a:t>
            </a:r>
            <a:r>
              <a:rPr lang="en-US" altLang="en-US" sz="1300" dirty="0" smtClean="0">
                <a:latin typeface="Times New Roman" charset="0"/>
              </a:rPr>
              <a:t>Same </a:t>
            </a:r>
            <a:r>
              <a:rPr lang="en-US" altLang="en-US" sz="1300" dirty="0">
                <a:latin typeface="Times New Roman" charset="0"/>
              </a:rPr>
              <a:t>precedence as dot operator – both have L-R </a:t>
            </a:r>
            <a:r>
              <a:rPr lang="en-US" altLang="en-US" sz="1300" dirty="0" smtClean="0">
                <a:latin typeface="Times New Roman" charset="0"/>
              </a:rPr>
              <a:t>associativity.</a:t>
            </a:r>
            <a:endParaRPr lang="en-US" altLang="en-US" sz="1300" dirty="0">
              <a:latin typeface="Times New Roman" charset="0"/>
            </a:endParaRPr>
          </a:p>
        </p:txBody>
      </p:sp>
      <p:sp>
        <p:nvSpPr>
          <p:cNvPr id="26626" name="Rectangle 2"/>
          <p:cNvSpPr>
            <a:spLocks noGrp="1"/>
          </p:cNvSpPr>
          <p:nvPr>
            <p:ph type="title"/>
          </p:nvPr>
        </p:nvSpPr>
        <p:spPr>
          <a:xfrm>
            <a:off x="457200" y="274638"/>
            <a:ext cx="8229600" cy="944562"/>
          </a:xfrm>
        </p:spPr>
        <p:txBody>
          <a:bodyPr/>
          <a:lstStyle/>
          <a:p>
            <a:r>
              <a:rPr lang="en-US" altLang="en-US" dirty="0" smtClean="0">
                <a:latin typeface="Times New Roman" charset="0"/>
              </a:rPr>
              <a:t>Indirect Member Access cont.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a:xfrm>
            <a:off x="381000" y="1981200"/>
            <a:ext cx="8229600" cy="3733800"/>
          </a:xfrm>
        </p:spPr>
        <p:txBody>
          <a:bodyPr/>
          <a:lstStyle/>
          <a:p>
            <a:pPr marL="109728" indent="0">
              <a:buNone/>
            </a:pPr>
            <a:r>
              <a:rPr lang="en-US" altLang="en-US" sz="2000" b="1" dirty="0" smtClean="0">
                <a:solidFill>
                  <a:srgbClr val="00B050"/>
                </a:solidFill>
                <a:latin typeface="Times New Roman" charset="0"/>
              </a:rPr>
              <a:t>		</a:t>
            </a:r>
            <a:r>
              <a:rPr lang="en-US" altLang="en-US" sz="2000" b="1" dirty="0" err="1" smtClean="0">
                <a:solidFill>
                  <a:srgbClr val="00B050"/>
                </a:solidFill>
                <a:latin typeface="Times New Roman" charset="0"/>
              </a:rPr>
              <a:t>ptr</a:t>
            </a:r>
            <a:r>
              <a:rPr lang="en-US" altLang="en-US" sz="2000" b="1" dirty="0" smtClean="0">
                <a:solidFill>
                  <a:srgbClr val="00B050"/>
                </a:solidFill>
                <a:latin typeface="Times New Roman" charset="0"/>
              </a:rPr>
              <a:t>-</a:t>
            </a:r>
            <a:r>
              <a:rPr lang="en-US" altLang="en-US" sz="2000" b="1" dirty="0">
                <a:solidFill>
                  <a:srgbClr val="00B050"/>
                </a:solidFill>
                <a:latin typeface="Times New Roman" charset="0"/>
              </a:rPr>
              <a:t>&gt;</a:t>
            </a:r>
            <a:r>
              <a:rPr lang="en-US" altLang="en-US" sz="2000" b="1" dirty="0" err="1">
                <a:solidFill>
                  <a:srgbClr val="00B050"/>
                </a:solidFill>
                <a:latin typeface="Times New Roman" charset="0"/>
              </a:rPr>
              <a:t>first_name</a:t>
            </a:r>
            <a:endParaRPr lang="en-US" altLang="en-US" sz="2000" b="1" dirty="0">
              <a:solidFill>
                <a:srgbClr val="00B050"/>
              </a:solidFill>
              <a:latin typeface="Times New Roman" charset="0"/>
            </a:endParaRPr>
          </a:p>
          <a:p>
            <a:endParaRPr lang="en-US" altLang="en-US" sz="2000" dirty="0" smtClean="0">
              <a:latin typeface="Times New Roman" charset="0"/>
            </a:endParaRPr>
          </a:p>
          <a:p>
            <a:r>
              <a:rPr lang="en-US" altLang="en-US" sz="2000" dirty="0" smtClean="0">
                <a:latin typeface="Times New Roman" charset="0"/>
              </a:rPr>
              <a:t>Note </a:t>
            </a:r>
            <a:r>
              <a:rPr lang="en-US" altLang="en-US" sz="2000" dirty="0">
                <a:latin typeface="Times New Roman" charset="0"/>
              </a:rPr>
              <a:t>that the left operand of the -&gt; operator </a:t>
            </a:r>
            <a:r>
              <a:rPr lang="en-US" altLang="en-US" sz="2000" dirty="0">
                <a:solidFill>
                  <a:srgbClr val="FF0000"/>
                </a:solidFill>
                <a:latin typeface="Times New Roman" charset="0"/>
              </a:rPr>
              <a:t>must be </a:t>
            </a:r>
            <a:r>
              <a:rPr lang="en-US" altLang="en-US" sz="2000" b="1" i="1" dirty="0">
                <a:solidFill>
                  <a:srgbClr val="FF0000"/>
                </a:solidFill>
                <a:latin typeface="Times New Roman" charset="0"/>
              </a:rPr>
              <a:t>a pointer to a structure</a:t>
            </a:r>
            <a:r>
              <a:rPr lang="en-US" altLang="en-US" sz="2000" dirty="0">
                <a:latin typeface="Times New Roman" charset="0"/>
              </a:rPr>
              <a:t>. This operator is not valid with any other type of left operand</a:t>
            </a:r>
            <a:r>
              <a:rPr lang="en-US" altLang="en-US" sz="2000" dirty="0" smtClean="0">
                <a:latin typeface="Times New Roman" charset="0"/>
              </a:rPr>
              <a:t>.</a:t>
            </a:r>
          </a:p>
          <a:p>
            <a:pPr marL="109728" indent="0">
              <a:buNone/>
            </a:pPr>
            <a:endParaRPr lang="en-US" altLang="en-US" sz="2000" dirty="0">
              <a:latin typeface="Times New Roman" charset="0"/>
            </a:endParaRPr>
          </a:p>
          <a:p>
            <a:r>
              <a:rPr lang="en-US" altLang="en-US" sz="2000" dirty="0">
                <a:latin typeface="Times New Roman" charset="0"/>
              </a:rPr>
              <a:t>Also notice that the left-hand operand of the arrow operator is </a:t>
            </a:r>
            <a:r>
              <a:rPr lang="en-US" altLang="en-US" sz="2000" dirty="0" smtClean="0">
                <a:latin typeface="Times New Roman" charset="0"/>
              </a:rPr>
              <a:t>ALWAYS </a:t>
            </a:r>
            <a:r>
              <a:rPr lang="en-US" altLang="en-US" sz="2000" dirty="0">
                <a:latin typeface="Times New Roman" charset="0"/>
              </a:rPr>
              <a:t>dereferenced, even though no dereference operator is used; it is </a:t>
            </a:r>
            <a:r>
              <a:rPr lang="en-US" altLang="en-US" sz="2000" b="1" i="1" dirty="0">
                <a:latin typeface="Times New Roman" charset="0"/>
              </a:rPr>
              <a:t>implied by</a:t>
            </a:r>
            <a:r>
              <a:rPr lang="en-US" altLang="en-US" sz="2000" dirty="0">
                <a:latin typeface="Times New Roman" charset="0"/>
              </a:rPr>
              <a:t>, </a:t>
            </a:r>
            <a:r>
              <a:rPr lang="en-US" altLang="en-US" sz="2000" dirty="0" smtClean="0">
                <a:latin typeface="Times New Roman" charset="0"/>
              </a:rPr>
              <a:t>(i.e. </a:t>
            </a:r>
            <a:r>
              <a:rPr lang="en-US" altLang="en-US" sz="2000" dirty="0">
                <a:latin typeface="Times New Roman" charset="0"/>
              </a:rPr>
              <a:t>“built-into</a:t>
            </a:r>
            <a:r>
              <a:rPr lang="en-US" altLang="en-US" sz="2000" dirty="0" smtClean="0">
                <a:latin typeface="Times New Roman" charset="0"/>
              </a:rPr>
              <a:t>”) </a:t>
            </a:r>
            <a:r>
              <a:rPr lang="en-US" altLang="en-US" sz="2000" dirty="0">
                <a:latin typeface="Times New Roman" charset="0"/>
              </a:rPr>
              <a:t>the arrow operator.</a:t>
            </a:r>
          </a:p>
          <a:p>
            <a:endParaRPr lang="en-US" altLang="en-US" sz="2000" dirty="0" smtClean="0">
              <a:latin typeface="Times New Roman" charset="0"/>
            </a:endParaRPr>
          </a:p>
        </p:txBody>
      </p:sp>
      <p:sp>
        <p:nvSpPr>
          <p:cNvPr id="26626" name="Rectangle 2"/>
          <p:cNvSpPr>
            <a:spLocks noGrp="1"/>
          </p:cNvSpPr>
          <p:nvPr>
            <p:ph type="title"/>
          </p:nvPr>
        </p:nvSpPr>
        <p:spPr>
          <a:xfrm>
            <a:off x="457200" y="762000"/>
            <a:ext cx="8229600" cy="944562"/>
          </a:xfrm>
        </p:spPr>
        <p:txBody>
          <a:bodyPr/>
          <a:lstStyle/>
          <a:p>
            <a:r>
              <a:rPr lang="en-US" altLang="en-US" dirty="0" smtClean="0">
                <a:latin typeface="Times New Roman" charset="0"/>
              </a:rPr>
              <a:t>Indirect Member Access cont.</a:t>
            </a:r>
          </a:p>
        </p:txBody>
      </p:sp>
    </p:spTree>
    <p:extLst>
      <p:ext uri="{BB962C8B-B14F-4D97-AF65-F5344CB8AC3E}">
        <p14:creationId xmlns:p14="http://schemas.microsoft.com/office/powerpoint/2010/main" val="3661669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a:xfrm>
            <a:off x="381000" y="1676400"/>
            <a:ext cx="8229600" cy="4495800"/>
          </a:xfrm>
        </p:spPr>
        <p:txBody>
          <a:bodyPr/>
          <a:lstStyle/>
          <a:p>
            <a:r>
              <a:rPr lang="en-US" altLang="en-US" sz="1800" dirty="0" smtClean="0">
                <a:latin typeface="Times New Roman" charset="0"/>
              </a:rPr>
              <a:t>Since the left-hand operand of the arrow operator must be a structure pointer, and, since it is always dereferenced, we can convert expressions with dereference and dot to expressions with arrow (and vice-versa) as follows:</a:t>
            </a:r>
          </a:p>
          <a:p>
            <a:pPr marL="0" indent="0">
              <a:buNone/>
            </a:pPr>
            <a:endParaRPr lang="en-US" altLang="en-US" sz="1800" dirty="0" smtClean="0">
              <a:latin typeface="Times New Roman" charset="0"/>
            </a:endParaRPr>
          </a:p>
          <a:p>
            <a:pPr marL="0" indent="0">
              <a:buNone/>
            </a:pPr>
            <a:r>
              <a:rPr lang="en-US" altLang="en-US" sz="1800" dirty="0">
                <a:latin typeface="Times New Roman" charset="0"/>
              </a:rPr>
              <a:t> </a:t>
            </a:r>
            <a:r>
              <a:rPr lang="en-US" altLang="en-US" sz="1800" dirty="0" smtClean="0">
                <a:latin typeface="Times New Roman" charset="0"/>
              </a:rPr>
              <a:t>     </a:t>
            </a:r>
            <a:r>
              <a:rPr lang="en-US" altLang="en-US" sz="1800" b="1" dirty="0" smtClean="0">
                <a:solidFill>
                  <a:srgbClr val="00B050"/>
                </a:solidFill>
                <a:latin typeface="Times New Roman" charset="0"/>
              </a:rPr>
              <a:t>left-operand-&gt;right-operand</a:t>
            </a:r>
            <a:r>
              <a:rPr lang="en-US" altLang="en-US" sz="1800" b="1" dirty="0" smtClean="0">
                <a:latin typeface="Times New Roman" charset="0"/>
              </a:rPr>
              <a:t>  </a:t>
            </a:r>
            <a:r>
              <a:rPr lang="en-US" altLang="en-US" sz="1800" b="1" i="1" dirty="0" smtClean="0">
                <a:latin typeface="Times New Roman" charset="0"/>
              </a:rPr>
              <a:t>is equivalent to   </a:t>
            </a:r>
            <a:r>
              <a:rPr lang="en-US" altLang="en-US" sz="1800" b="1" dirty="0" smtClean="0">
                <a:solidFill>
                  <a:srgbClr val="00B050"/>
                </a:solidFill>
                <a:latin typeface="Times New Roman" charset="0"/>
              </a:rPr>
              <a:t>(*left-operand).right-operand </a:t>
            </a:r>
          </a:p>
          <a:p>
            <a:pPr marL="0" indent="0">
              <a:buNone/>
            </a:pPr>
            <a:endParaRPr lang="en-US" altLang="en-US" sz="1800" b="1" dirty="0" smtClean="0">
              <a:solidFill>
                <a:srgbClr val="00B050"/>
              </a:solidFill>
              <a:latin typeface="Times New Roman" charset="0"/>
            </a:endParaRPr>
          </a:p>
          <a:p>
            <a:r>
              <a:rPr lang="en-US" altLang="en-US" sz="1800" dirty="0" smtClean="0">
                <a:latin typeface="Times New Roman" charset="0"/>
              </a:rPr>
              <a:t>What if we have multiple arrow operators in an expression?</a:t>
            </a:r>
          </a:p>
          <a:p>
            <a:pPr marL="0" indent="0">
              <a:buNone/>
            </a:pPr>
            <a:r>
              <a:rPr lang="en-US" altLang="en-US" sz="1800" b="1" dirty="0">
                <a:solidFill>
                  <a:srgbClr val="00B050"/>
                </a:solidFill>
                <a:latin typeface="Times New Roman" charset="0"/>
              </a:rPr>
              <a:t> </a:t>
            </a:r>
            <a:r>
              <a:rPr lang="en-US" altLang="en-US" sz="1800" b="1" dirty="0" smtClean="0">
                <a:solidFill>
                  <a:srgbClr val="00B050"/>
                </a:solidFill>
                <a:latin typeface="Times New Roman" charset="0"/>
              </a:rPr>
              <a:t>      op1-&gt;op2-&gt;op3      </a:t>
            </a:r>
            <a:r>
              <a:rPr lang="en-US" altLang="en-US" sz="1800" b="1" i="1" dirty="0" smtClean="0">
                <a:latin typeface="Times New Roman" charset="0"/>
              </a:rPr>
              <a:t>is equivalent to         </a:t>
            </a:r>
            <a:r>
              <a:rPr lang="en-US" altLang="en-US" sz="1800" b="1" dirty="0" smtClean="0">
                <a:solidFill>
                  <a:srgbClr val="00B050"/>
                </a:solidFill>
                <a:latin typeface="Times New Roman" charset="0"/>
              </a:rPr>
              <a:t>(*(*op1).op2).op3</a:t>
            </a:r>
          </a:p>
          <a:p>
            <a:pPr marL="0" indent="0">
              <a:buNone/>
            </a:pPr>
            <a:r>
              <a:rPr lang="en-US" altLang="en-US" sz="1800" dirty="0" smtClean="0">
                <a:latin typeface="Times New Roman" charset="0"/>
              </a:rPr>
              <a:t>      (op1 and op2 must both be pointer data types in this example)</a:t>
            </a:r>
          </a:p>
          <a:p>
            <a:pPr marL="0" indent="0">
              <a:buNone/>
            </a:pPr>
            <a:endParaRPr lang="en-US" altLang="en-US" sz="1800" dirty="0">
              <a:latin typeface="Times New Roman" charset="0"/>
            </a:endParaRPr>
          </a:p>
          <a:p>
            <a:r>
              <a:rPr lang="en-US" altLang="en-US" sz="2000" dirty="0" smtClean="0">
                <a:latin typeface="Times New Roman" charset="0"/>
              </a:rPr>
              <a:t>As you can see, writing such expressions with dereference and dot operators is very cumbersome, so the arrow operator is almost always used by experienced C programmers in these cases.</a:t>
            </a:r>
          </a:p>
        </p:txBody>
      </p:sp>
      <p:sp>
        <p:nvSpPr>
          <p:cNvPr id="26626" name="Rectangle 2"/>
          <p:cNvSpPr>
            <a:spLocks noGrp="1"/>
          </p:cNvSpPr>
          <p:nvPr>
            <p:ph type="title"/>
          </p:nvPr>
        </p:nvSpPr>
        <p:spPr>
          <a:xfrm>
            <a:off x="457200" y="533400"/>
            <a:ext cx="8229600" cy="944562"/>
          </a:xfrm>
        </p:spPr>
        <p:txBody>
          <a:bodyPr/>
          <a:lstStyle/>
          <a:p>
            <a:r>
              <a:rPr lang="en-US" altLang="en-US" dirty="0" smtClean="0">
                <a:latin typeface="Times New Roman" charset="0"/>
              </a:rPr>
              <a:t>Indirect Member Access cont.</a:t>
            </a:r>
          </a:p>
        </p:txBody>
      </p:sp>
    </p:spTree>
    <p:extLst>
      <p:ext uri="{BB962C8B-B14F-4D97-AF65-F5344CB8AC3E}">
        <p14:creationId xmlns:p14="http://schemas.microsoft.com/office/powerpoint/2010/main" val="175179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a:bodyPr>
          <a:lstStyle/>
          <a:p>
            <a:pPr marL="457200" lvl="1" indent="0">
              <a:buNone/>
            </a:pPr>
            <a:r>
              <a:rPr lang="en-US" altLang="en-US" sz="1500" dirty="0" smtClean="0">
                <a:latin typeface="Times New Roman" charset="0"/>
                <a:cs typeface="Times New Roman" charset="0"/>
              </a:rPr>
              <a:t>	</a:t>
            </a:r>
            <a:r>
              <a:rPr lang="en-US" altLang="en-US" sz="1500" b="1" dirty="0" err="1" smtClean="0">
                <a:latin typeface="Times New Roman" charset="0"/>
                <a:cs typeface="Times New Roman" charset="0"/>
              </a:rPr>
              <a:t>typedef</a:t>
            </a:r>
            <a:r>
              <a:rPr lang="en-US" altLang="en-US" sz="1500" b="1" dirty="0" smtClean="0">
                <a:latin typeface="Times New Roman" charset="0"/>
                <a:cs typeface="Times New Roman" charset="0"/>
              </a:rPr>
              <a:t> </a:t>
            </a:r>
            <a:r>
              <a:rPr lang="en-US" altLang="en-US" sz="1500" b="1" dirty="0" err="1" smtClean="0">
                <a:latin typeface="Times New Roman" charset="0"/>
                <a:cs typeface="Times New Roman" charset="0"/>
              </a:rPr>
              <a:t>struct</a:t>
            </a:r>
            <a:r>
              <a:rPr lang="en-US" altLang="en-US" sz="1500" b="1" dirty="0" smtClean="0">
                <a:latin typeface="Times New Roman" charset="0"/>
                <a:cs typeface="Times New Roman" charset="0"/>
              </a:rPr>
              <a:t> {</a:t>
            </a:r>
          </a:p>
          <a:p>
            <a:pPr marL="457200" lvl="1" indent="0">
              <a:buNone/>
            </a:pPr>
            <a:r>
              <a:rPr lang="en-US" altLang="en-US" sz="1500" b="1" dirty="0" smtClean="0">
                <a:latin typeface="Times New Roman" charset="0"/>
                <a:cs typeface="Times New Roman" charset="0"/>
              </a:rPr>
              <a:t>		float </a:t>
            </a:r>
            <a:r>
              <a:rPr lang="en-US" altLang="en-US" sz="1500" b="1" dirty="0" err="1">
                <a:latin typeface="Times New Roman" charset="0"/>
                <a:cs typeface="Times New Roman" charset="0"/>
              </a:rPr>
              <a:t>t</a:t>
            </a:r>
            <a:r>
              <a:rPr lang="en-US" altLang="en-US" sz="1500" b="1" dirty="0" err="1" smtClean="0">
                <a:latin typeface="Times New Roman" charset="0"/>
                <a:cs typeface="Times New Roman" charset="0"/>
              </a:rPr>
              <a:t>ax_rate</a:t>
            </a:r>
            <a:r>
              <a:rPr lang="en-US" altLang="en-US" sz="1500" b="1" dirty="0" smtClean="0">
                <a:latin typeface="Times New Roman" charset="0"/>
                <a:cs typeface="Times New Roman" charset="0"/>
              </a:rPr>
              <a:t>;</a:t>
            </a:r>
          </a:p>
          <a:p>
            <a:pPr marL="457200" lvl="1" indent="0">
              <a:buNone/>
            </a:pPr>
            <a:r>
              <a:rPr lang="en-US" altLang="en-US" sz="1500" b="1" dirty="0" smtClean="0">
                <a:latin typeface="Times New Roman" charset="0"/>
                <a:cs typeface="Times New Roman" charset="0"/>
              </a:rPr>
              <a:t>		float </a:t>
            </a:r>
            <a:r>
              <a:rPr lang="en-US" altLang="en-US" sz="1500" b="1" dirty="0" err="1" smtClean="0">
                <a:latin typeface="Times New Roman" charset="0"/>
                <a:cs typeface="Times New Roman" charset="0"/>
              </a:rPr>
              <a:t>gross_salary</a:t>
            </a:r>
            <a:r>
              <a:rPr lang="en-US" altLang="en-US" sz="1500" b="1" dirty="0" smtClean="0">
                <a:latin typeface="Times New Roman" charset="0"/>
                <a:cs typeface="Times New Roman" charset="0"/>
              </a:rPr>
              <a:t>;</a:t>
            </a:r>
            <a:endParaRPr lang="en-US" altLang="en-US" sz="1500" b="1" dirty="0">
              <a:latin typeface="Times New Roman" charset="0"/>
              <a:cs typeface="Times New Roman" charset="0"/>
            </a:endParaRPr>
          </a:p>
          <a:p>
            <a:pPr marL="457200" lvl="1" indent="0">
              <a:buNone/>
            </a:pPr>
            <a:r>
              <a:rPr lang="en-US" altLang="en-US" sz="1500" b="1" dirty="0" smtClean="0">
                <a:latin typeface="Times New Roman" charset="0"/>
                <a:cs typeface="Times New Roman" charset="0"/>
              </a:rPr>
              <a:t>	}</a:t>
            </a:r>
            <a:r>
              <a:rPr lang="en-US" altLang="en-US" sz="1500" b="1" dirty="0">
                <a:latin typeface="Times New Roman" charset="0"/>
                <a:cs typeface="Times New Roman" charset="0"/>
              </a:rPr>
              <a:t> </a:t>
            </a:r>
            <a:r>
              <a:rPr lang="en-US" altLang="en-US" sz="1500" b="1" dirty="0" err="1">
                <a:latin typeface="Times New Roman" charset="0"/>
                <a:cs typeface="Times New Roman" charset="0"/>
              </a:rPr>
              <a:t>Tax_info</a:t>
            </a:r>
            <a:r>
              <a:rPr lang="en-US" altLang="en-US" sz="1500" b="1" dirty="0" smtClean="0">
                <a:latin typeface="Times New Roman" charset="0"/>
                <a:cs typeface="Times New Roman" charset="0"/>
              </a:rPr>
              <a:t>;</a:t>
            </a:r>
          </a:p>
          <a:p>
            <a:pPr marL="457200" lvl="1" indent="0">
              <a:buNone/>
            </a:pPr>
            <a:r>
              <a:rPr lang="en-US" altLang="en-US" sz="1500" b="1" dirty="0">
                <a:latin typeface="Times New Roman" charset="0"/>
                <a:cs typeface="Times New Roman" charset="0"/>
              </a:rPr>
              <a:t>	</a:t>
            </a:r>
            <a:r>
              <a:rPr lang="en-US" altLang="en-US" sz="1500" b="1" dirty="0" err="1" smtClean="0">
                <a:latin typeface="Times New Roman" charset="0"/>
                <a:cs typeface="Times New Roman" charset="0"/>
              </a:rPr>
              <a:t>struct</a:t>
            </a:r>
            <a:r>
              <a:rPr lang="en-US" altLang="en-US" sz="1500" b="1" dirty="0" smtClean="0">
                <a:latin typeface="Times New Roman" charset="0"/>
                <a:cs typeface="Times New Roman" charset="0"/>
              </a:rPr>
              <a:t> Employee {</a:t>
            </a:r>
          </a:p>
          <a:p>
            <a:pPr marL="457200" lvl="1" indent="0">
              <a:buFont typeface="Arial" charset="0"/>
              <a:buNone/>
            </a:pPr>
            <a:r>
              <a:rPr lang="en-US" altLang="en-US" sz="1500" b="1" dirty="0">
                <a:latin typeface="Times New Roman" charset="0"/>
                <a:cs typeface="Times New Roman" charset="0"/>
              </a:rPr>
              <a:t>	</a:t>
            </a:r>
            <a:r>
              <a:rPr lang="en-US" altLang="en-US" sz="1500" b="1" dirty="0" smtClean="0">
                <a:latin typeface="Times New Roman" charset="0"/>
                <a:cs typeface="Times New Roman" charset="0"/>
              </a:rPr>
              <a:t>	char *</a:t>
            </a:r>
            <a:r>
              <a:rPr lang="en-US" altLang="en-US" sz="1500" b="1" dirty="0" err="1" smtClean="0">
                <a:latin typeface="Times New Roman" charset="0"/>
                <a:cs typeface="Times New Roman" charset="0"/>
              </a:rPr>
              <a:t>first_name</a:t>
            </a:r>
            <a:r>
              <a:rPr lang="en-US" altLang="en-US" sz="1500" b="1" dirty="0" smtClean="0">
                <a:latin typeface="Times New Roman" charset="0"/>
                <a:cs typeface="Times New Roman" charset="0"/>
              </a:rPr>
              <a:t>;</a:t>
            </a:r>
          </a:p>
          <a:p>
            <a:pPr marL="457200" lvl="1" indent="0">
              <a:buFont typeface="Arial" charset="0"/>
              <a:buNone/>
            </a:pPr>
            <a:r>
              <a:rPr lang="en-US" altLang="en-US" sz="1500" b="1" dirty="0">
                <a:latin typeface="Times New Roman" charset="0"/>
                <a:cs typeface="Times New Roman" charset="0"/>
              </a:rPr>
              <a:t>	</a:t>
            </a:r>
            <a:r>
              <a:rPr lang="en-US" altLang="en-US" sz="1500" b="1" dirty="0" smtClean="0">
                <a:latin typeface="Times New Roman" charset="0"/>
                <a:cs typeface="Times New Roman" charset="0"/>
              </a:rPr>
              <a:t>	char *</a:t>
            </a:r>
            <a:r>
              <a:rPr lang="en-US" altLang="en-US" sz="1500" b="1" dirty="0" err="1" smtClean="0">
                <a:latin typeface="Times New Roman" charset="0"/>
                <a:cs typeface="Times New Roman" charset="0"/>
              </a:rPr>
              <a:t>last_name</a:t>
            </a:r>
            <a:r>
              <a:rPr lang="en-US" altLang="en-US" sz="1500" b="1" dirty="0" smtClean="0">
                <a:latin typeface="Times New Roman" charset="0"/>
                <a:cs typeface="Times New Roman" charset="0"/>
              </a:rPr>
              <a:t>;	</a:t>
            </a:r>
          </a:p>
          <a:p>
            <a:pPr marL="457200" lvl="1" indent="0">
              <a:buFont typeface="Arial" charset="0"/>
              <a:buNone/>
            </a:pPr>
            <a:r>
              <a:rPr lang="en-US" altLang="en-US" sz="1500" b="1" dirty="0">
                <a:latin typeface="Times New Roman" charset="0"/>
                <a:cs typeface="Times New Roman" charset="0"/>
              </a:rPr>
              <a:t>	</a:t>
            </a:r>
            <a:r>
              <a:rPr lang="en-US" altLang="en-US" sz="1500" b="1" dirty="0" smtClean="0">
                <a:latin typeface="Times New Roman" charset="0"/>
                <a:cs typeface="Times New Roman" charset="0"/>
              </a:rPr>
              <a:t>	</a:t>
            </a:r>
            <a:r>
              <a:rPr lang="en-US" altLang="en-US" sz="1500" b="1" dirty="0" err="1" smtClean="0">
                <a:latin typeface="Times New Roman" charset="0"/>
                <a:cs typeface="Times New Roman" charset="0"/>
              </a:rPr>
              <a:t>int</a:t>
            </a:r>
            <a:r>
              <a:rPr lang="en-US" altLang="en-US" sz="1500" b="1" dirty="0" smtClean="0">
                <a:latin typeface="Times New Roman" charset="0"/>
                <a:cs typeface="Times New Roman" charset="0"/>
              </a:rPr>
              <a:t> </a:t>
            </a:r>
            <a:r>
              <a:rPr lang="en-US" altLang="en-US" sz="1500" b="1" dirty="0" err="1">
                <a:latin typeface="Times New Roman" charset="0"/>
                <a:cs typeface="Times New Roman" charset="0"/>
              </a:rPr>
              <a:t>id_number</a:t>
            </a:r>
            <a:r>
              <a:rPr lang="en-US" altLang="en-US" sz="1500" b="1" dirty="0">
                <a:latin typeface="Times New Roman" charset="0"/>
                <a:cs typeface="Times New Roman" charset="0"/>
              </a:rPr>
              <a:t>;</a:t>
            </a:r>
          </a:p>
          <a:p>
            <a:pPr marL="457200" lvl="1" indent="0">
              <a:buNone/>
            </a:pPr>
            <a:r>
              <a:rPr lang="en-US" altLang="en-US" sz="1500" b="1" dirty="0">
                <a:latin typeface="Times New Roman" charset="0"/>
                <a:cs typeface="Times New Roman" charset="0"/>
              </a:rPr>
              <a:t>	</a:t>
            </a:r>
            <a:r>
              <a:rPr lang="en-US" altLang="en-US" sz="1500" b="1" dirty="0" smtClean="0">
                <a:latin typeface="Times New Roman" charset="0"/>
                <a:cs typeface="Times New Roman" charset="0"/>
              </a:rPr>
              <a:t>	</a:t>
            </a:r>
            <a:r>
              <a:rPr lang="en-US" altLang="en-US" sz="1500" b="1" dirty="0" err="1" smtClean="0">
                <a:latin typeface="Times New Roman" charset="0"/>
                <a:cs typeface="Times New Roman" charset="0"/>
              </a:rPr>
              <a:t>Tax_info</a:t>
            </a:r>
            <a:r>
              <a:rPr lang="en-US" altLang="en-US" sz="1500" b="1" dirty="0" smtClean="0">
                <a:latin typeface="Times New Roman" charset="0"/>
                <a:cs typeface="Times New Roman" charset="0"/>
              </a:rPr>
              <a:t> tax;</a:t>
            </a:r>
            <a:r>
              <a:rPr lang="en-US" altLang="en-US" sz="1500" dirty="0">
                <a:latin typeface="Times New Roman" charset="0"/>
                <a:cs typeface="Times New Roman" charset="0"/>
              </a:rPr>
              <a:t>	</a:t>
            </a:r>
            <a:r>
              <a:rPr lang="en-US" altLang="en-US" sz="1500" dirty="0" smtClean="0">
                <a:latin typeface="Times New Roman" charset="0"/>
                <a:cs typeface="Times New Roman" charset="0"/>
              </a:rPr>
              <a:t>/* Another structure of type declared above */</a:t>
            </a:r>
          </a:p>
          <a:p>
            <a:pPr marL="457200" lvl="1" indent="0">
              <a:buFont typeface="Arial" charset="0"/>
              <a:buNone/>
            </a:pPr>
            <a:r>
              <a:rPr lang="en-US" altLang="en-US" sz="1500" dirty="0">
                <a:latin typeface="Times New Roman" charset="0"/>
                <a:cs typeface="Times New Roman" charset="0"/>
              </a:rPr>
              <a:t>	</a:t>
            </a:r>
            <a:r>
              <a:rPr lang="en-US" altLang="en-US" sz="1500" b="1" dirty="0" smtClean="0">
                <a:latin typeface="Times New Roman" charset="0"/>
                <a:cs typeface="Times New Roman" charset="0"/>
              </a:rPr>
              <a:t>} employees[50], *</a:t>
            </a:r>
            <a:r>
              <a:rPr lang="en-US" altLang="en-US" sz="1500" b="1" dirty="0" err="1" smtClean="0">
                <a:latin typeface="Times New Roman" charset="0"/>
                <a:cs typeface="Times New Roman" charset="0"/>
              </a:rPr>
              <a:t>emp_ptr</a:t>
            </a:r>
            <a:r>
              <a:rPr lang="en-US" altLang="en-US" sz="1500" b="1" dirty="0" smtClean="0">
                <a:latin typeface="Times New Roman" charset="0"/>
                <a:cs typeface="Times New Roman" charset="0"/>
              </a:rPr>
              <a:t>;</a:t>
            </a:r>
          </a:p>
          <a:p>
            <a:pPr marL="457200" lvl="1" indent="0">
              <a:buFont typeface="Arial" charset="0"/>
              <a:buNone/>
            </a:pPr>
            <a:r>
              <a:rPr lang="en-US" altLang="en-US" sz="1500" b="1" dirty="0">
                <a:latin typeface="Times New Roman" charset="0"/>
                <a:cs typeface="Times New Roman" charset="0"/>
              </a:rPr>
              <a:t>	</a:t>
            </a:r>
            <a:r>
              <a:rPr lang="en-US" altLang="en-US" sz="1500" b="1" dirty="0" err="1" smtClean="0">
                <a:latin typeface="Times New Roman" charset="0"/>
                <a:cs typeface="Times New Roman" charset="0"/>
              </a:rPr>
              <a:t>emp_ptr</a:t>
            </a:r>
            <a:r>
              <a:rPr lang="en-US" altLang="en-US" sz="1500" b="1" dirty="0" smtClean="0">
                <a:latin typeface="Times New Roman" charset="0"/>
                <a:cs typeface="Times New Roman" charset="0"/>
              </a:rPr>
              <a:t> = employees;</a:t>
            </a:r>
          </a:p>
          <a:p>
            <a:pPr marL="457200" lvl="1" indent="0">
              <a:buFont typeface="Arial" charset="0"/>
              <a:buNone/>
            </a:pPr>
            <a:endParaRPr lang="en-US" altLang="en-US" sz="1500" dirty="0" smtClean="0">
              <a:latin typeface="Times New Roman" charset="0"/>
              <a:cs typeface="Times New Roman" charset="0"/>
            </a:endParaRPr>
          </a:p>
          <a:p>
            <a:pPr marL="457200" lvl="1" indent="0">
              <a:buNone/>
            </a:pPr>
            <a:r>
              <a:rPr lang="en-US" altLang="en-US" sz="1500" dirty="0" smtClean="0">
                <a:latin typeface="Times New Roman" charset="0"/>
                <a:cs typeface="Times New Roman" charset="0"/>
              </a:rPr>
              <a:t>We can use </a:t>
            </a:r>
            <a:r>
              <a:rPr lang="en-US" altLang="en-US" sz="1500" b="1" dirty="0" err="1" smtClean="0">
                <a:latin typeface="Times New Roman" charset="0"/>
                <a:cs typeface="Times New Roman" charset="0"/>
              </a:rPr>
              <a:t>emp_</a:t>
            </a:r>
            <a:r>
              <a:rPr lang="en-US" altLang="en-US" sz="1500" b="1" dirty="0" err="1" smtClean="0">
                <a:latin typeface="Times New Roman" charset="0"/>
              </a:rPr>
              <a:t>ptr</a:t>
            </a:r>
            <a:r>
              <a:rPr lang="en-US" altLang="en-US" sz="1500" b="1" dirty="0" smtClean="0">
                <a:latin typeface="Times New Roman" charset="0"/>
              </a:rPr>
              <a:t>-</a:t>
            </a:r>
            <a:r>
              <a:rPr lang="en-US" altLang="en-US" sz="1500" b="1" dirty="0">
                <a:latin typeface="Times New Roman" charset="0"/>
              </a:rPr>
              <a:t>&gt;</a:t>
            </a:r>
            <a:r>
              <a:rPr lang="en-US" altLang="en-US" sz="1500" b="1" dirty="0" err="1" smtClean="0">
                <a:latin typeface="Times New Roman" charset="0"/>
              </a:rPr>
              <a:t>first_name</a:t>
            </a:r>
            <a:r>
              <a:rPr lang="en-US" altLang="en-US" sz="1500" b="1" dirty="0" smtClean="0">
                <a:latin typeface="Times New Roman" charset="0"/>
              </a:rPr>
              <a:t> </a:t>
            </a:r>
            <a:r>
              <a:rPr lang="en-US" altLang="en-US" sz="1500" dirty="0" smtClean="0">
                <a:latin typeface="Times New Roman" charset="0"/>
              </a:rPr>
              <a:t>to reference the address to each employees first name:</a:t>
            </a:r>
          </a:p>
          <a:p>
            <a:pPr marL="457200" lvl="1" indent="0">
              <a:buNone/>
            </a:pPr>
            <a:r>
              <a:rPr lang="en-US" altLang="en-US" sz="1500" b="1" dirty="0">
                <a:latin typeface="Times New Roman" charset="0"/>
              </a:rPr>
              <a:t>	</a:t>
            </a:r>
            <a:r>
              <a:rPr lang="en-US" altLang="en-US" sz="1500" b="1" dirty="0" smtClean="0">
                <a:latin typeface="Times New Roman" charset="0"/>
              </a:rPr>
              <a:t>for(</a:t>
            </a:r>
            <a:r>
              <a:rPr lang="en-US" altLang="en-US" sz="1500" b="1" dirty="0" err="1" smtClean="0">
                <a:latin typeface="Times New Roman" charset="0"/>
              </a:rPr>
              <a:t>i</a:t>
            </a:r>
            <a:r>
              <a:rPr lang="en-US" altLang="en-US" sz="1500" b="1" dirty="0" smtClean="0">
                <a:latin typeface="Times New Roman" charset="0"/>
              </a:rPr>
              <a:t>=0; </a:t>
            </a:r>
            <a:r>
              <a:rPr lang="en-US" altLang="en-US" sz="1500" b="1" dirty="0" err="1" smtClean="0">
                <a:latin typeface="Times New Roman" charset="0"/>
              </a:rPr>
              <a:t>i</a:t>
            </a:r>
            <a:r>
              <a:rPr lang="en-US" altLang="en-US" sz="1500" b="1" dirty="0" smtClean="0">
                <a:latin typeface="Times New Roman" charset="0"/>
              </a:rPr>
              <a:t>&lt;50; </a:t>
            </a:r>
            <a:r>
              <a:rPr lang="en-US" altLang="en-US" sz="1500" b="1" dirty="0" err="1" smtClean="0">
                <a:latin typeface="Times New Roman" charset="0"/>
              </a:rPr>
              <a:t>i</a:t>
            </a:r>
            <a:r>
              <a:rPr lang="en-US" altLang="en-US" sz="1500" b="1" dirty="0" smtClean="0">
                <a:latin typeface="Times New Roman" charset="0"/>
              </a:rPr>
              <a:t>++){</a:t>
            </a:r>
          </a:p>
          <a:p>
            <a:pPr marL="457200" lvl="1" indent="0">
              <a:buNone/>
            </a:pPr>
            <a:r>
              <a:rPr lang="en-US" altLang="en-US" sz="1500" b="1" dirty="0">
                <a:latin typeface="Times New Roman" charset="0"/>
              </a:rPr>
              <a:t>	 </a:t>
            </a:r>
            <a:r>
              <a:rPr lang="en-US" altLang="en-US" sz="1500" b="1" dirty="0" smtClean="0">
                <a:latin typeface="Times New Roman" charset="0"/>
              </a:rPr>
              <a:t>       printf(“%s %s\n”, </a:t>
            </a:r>
            <a:r>
              <a:rPr lang="en-US" altLang="en-US" sz="1500" b="1" dirty="0" err="1" smtClean="0">
                <a:latin typeface="Times New Roman" charset="0"/>
              </a:rPr>
              <a:t>emp_ptr</a:t>
            </a:r>
            <a:r>
              <a:rPr lang="en-US" altLang="en-US" sz="1500" b="1" dirty="0" smtClean="0">
                <a:latin typeface="Times New Roman" charset="0"/>
              </a:rPr>
              <a:t>-&gt;</a:t>
            </a:r>
            <a:r>
              <a:rPr lang="en-US" altLang="en-US" sz="1500" b="1" dirty="0" err="1" smtClean="0">
                <a:latin typeface="Times New Roman" charset="0"/>
              </a:rPr>
              <a:t>first_name</a:t>
            </a:r>
            <a:r>
              <a:rPr lang="en-US" altLang="en-US" sz="1500" b="1" dirty="0" smtClean="0">
                <a:latin typeface="Times New Roman" charset="0"/>
              </a:rPr>
              <a:t>, </a:t>
            </a:r>
            <a:r>
              <a:rPr lang="en-US" altLang="en-US" sz="1500" b="1" dirty="0" err="1" smtClean="0">
                <a:latin typeface="Times New Roman" charset="0"/>
              </a:rPr>
              <a:t>emp_ptr</a:t>
            </a:r>
            <a:r>
              <a:rPr lang="en-US" altLang="en-US" sz="1500" b="1" dirty="0" smtClean="0">
                <a:latin typeface="Times New Roman" charset="0"/>
              </a:rPr>
              <a:t>-&gt;</a:t>
            </a:r>
            <a:r>
              <a:rPr lang="en-US" altLang="en-US" sz="1500" b="1" dirty="0" err="1" smtClean="0">
                <a:latin typeface="Times New Roman" charset="0"/>
              </a:rPr>
              <a:t>last_name</a:t>
            </a:r>
            <a:r>
              <a:rPr lang="en-US" altLang="en-US" sz="1500" b="1" dirty="0" smtClean="0">
                <a:latin typeface="Times New Roman" charset="0"/>
              </a:rPr>
              <a:t>);</a:t>
            </a:r>
          </a:p>
          <a:p>
            <a:pPr marL="457200" lvl="1" indent="0">
              <a:buNone/>
            </a:pPr>
            <a:r>
              <a:rPr lang="en-US" altLang="en-US" sz="1500" b="1" dirty="0">
                <a:latin typeface="Times New Roman" charset="0"/>
              </a:rPr>
              <a:t>	 </a:t>
            </a:r>
            <a:r>
              <a:rPr lang="en-US" altLang="en-US" sz="1500" b="1" dirty="0" smtClean="0">
                <a:latin typeface="Times New Roman" charset="0"/>
              </a:rPr>
              <a:t>       </a:t>
            </a:r>
            <a:r>
              <a:rPr lang="en-US" altLang="en-US" sz="1500" b="1" dirty="0" err="1" smtClean="0">
                <a:latin typeface="Times New Roman" charset="0"/>
              </a:rPr>
              <a:t>emp_ptr</a:t>
            </a:r>
            <a:r>
              <a:rPr lang="en-US" altLang="en-US" sz="1500" b="1" dirty="0" smtClean="0">
                <a:latin typeface="Times New Roman" charset="0"/>
              </a:rPr>
              <a:t>++;</a:t>
            </a:r>
            <a:endParaRPr lang="en-US" altLang="en-US" sz="1500" b="1" dirty="0" smtClean="0">
              <a:latin typeface="Times New Roman" charset="0"/>
            </a:endParaRPr>
          </a:p>
          <a:p>
            <a:pPr marL="457200" lvl="1" indent="0">
              <a:buNone/>
            </a:pPr>
            <a:r>
              <a:rPr lang="en-US" altLang="en-US" sz="1500" b="1" dirty="0">
                <a:latin typeface="Times New Roman" charset="0"/>
              </a:rPr>
              <a:t>	</a:t>
            </a:r>
            <a:r>
              <a:rPr lang="en-US" altLang="en-US" sz="1500" b="1" dirty="0" smtClean="0">
                <a:latin typeface="Times New Roman" charset="0"/>
              </a:rPr>
              <a:t>}</a:t>
            </a:r>
          </a:p>
          <a:p>
            <a:pPr marL="457200" lvl="1" indent="0">
              <a:buNone/>
            </a:pPr>
            <a:r>
              <a:rPr lang="en-US" altLang="en-US" sz="1500" dirty="0" smtClean="0">
                <a:latin typeface="Times New Roman" charset="0"/>
              </a:rPr>
              <a:t>Did you notice that we can just increment </a:t>
            </a:r>
            <a:r>
              <a:rPr lang="en-US" altLang="en-US" sz="1500" dirty="0" err="1" smtClean="0">
                <a:latin typeface="Times New Roman" charset="0"/>
              </a:rPr>
              <a:t>emp_ptr</a:t>
            </a:r>
            <a:r>
              <a:rPr lang="en-US" altLang="en-US" sz="1500" dirty="0" smtClean="0">
                <a:latin typeface="Times New Roman" charset="0"/>
              </a:rPr>
              <a:t> to get to the pointer to the next structure element in the array?</a:t>
            </a:r>
            <a:endParaRPr lang="en-US" altLang="en-US" sz="1500" dirty="0" smtClean="0">
              <a:latin typeface="Times New Roman" charset="0"/>
              <a:cs typeface="Times New Roman" charset="0"/>
            </a:endParaRPr>
          </a:p>
          <a:p>
            <a:endParaRPr lang="en-US" altLang="en-US" dirty="0" smtClean="0">
              <a:latin typeface="Times New Roman" charset="0"/>
              <a:cs typeface="Times New Roman" charset="0"/>
            </a:endParaRPr>
          </a:p>
        </p:txBody>
      </p:sp>
      <p:sp>
        <p:nvSpPr>
          <p:cNvPr id="16385" name="Title 1"/>
          <p:cNvSpPr>
            <a:spLocks noGrp="1"/>
          </p:cNvSpPr>
          <p:nvPr>
            <p:ph type="title"/>
          </p:nvPr>
        </p:nvSpPr>
        <p:spPr>
          <a:xfrm>
            <a:off x="457200" y="-16099"/>
            <a:ext cx="8458200" cy="1143000"/>
          </a:xfrm>
        </p:spPr>
        <p:txBody>
          <a:bodyPr>
            <a:normAutofit/>
          </a:bodyPr>
          <a:lstStyle/>
          <a:p>
            <a:r>
              <a:rPr lang="en-US" altLang="en-US" sz="3000" dirty="0" smtClean="0">
                <a:latin typeface="Times New Roman" charset="0"/>
                <a:cs typeface="Times New Roman" charset="0"/>
              </a:rPr>
              <a:t>example of a structure with a structure member</a:t>
            </a:r>
          </a:p>
        </p:txBody>
      </p:sp>
    </p:spTree>
    <p:extLst>
      <p:ext uri="{BB962C8B-B14F-4D97-AF65-F5344CB8AC3E}">
        <p14:creationId xmlns:p14="http://schemas.microsoft.com/office/powerpoint/2010/main" val="245215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Recall that ANSI C has a set of default data types: </a:t>
            </a:r>
            <a:r>
              <a:rPr lang="en-US" sz="2400" dirty="0" smtClean="0">
                <a:solidFill>
                  <a:srgbClr val="00B050"/>
                </a:solidFill>
                <a:latin typeface="Times New Roman" panose="02020603050405020304" pitchFamily="18" charset="0"/>
                <a:cs typeface="Times New Roman" panose="02020603050405020304" pitchFamily="18" charset="0"/>
              </a:rPr>
              <a:t>char, </a:t>
            </a:r>
            <a:r>
              <a:rPr lang="en-US" sz="2400" dirty="0" err="1" smtClean="0">
                <a:solidFill>
                  <a:srgbClr val="00B050"/>
                </a:solidFill>
                <a:latin typeface="Times New Roman" panose="02020603050405020304" pitchFamily="18" charset="0"/>
                <a:cs typeface="Times New Roman" panose="02020603050405020304" pitchFamily="18" charset="0"/>
              </a:rPr>
              <a:t>int</a:t>
            </a:r>
            <a:r>
              <a:rPr lang="en-US" sz="2400" dirty="0" smtClean="0">
                <a:solidFill>
                  <a:srgbClr val="00B050"/>
                </a:solidFill>
                <a:latin typeface="Times New Roman" panose="02020603050405020304" pitchFamily="18" charset="0"/>
                <a:cs typeface="Times New Roman" panose="02020603050405020304" pitchFamily="18" charset="0"/>
              </a:rPr>
              <a:t>, long, float, double</a:t>
            </a:r>
            <a:r>
              <a:rPr lang="en-US" sz="2400" dirty="0" smtClean="0">
                <a:latin typeface="Times New Roman" panose="02020603050405020304" pitchFamily="18" charset="0"/>
                <a:cs typeface="Times New Roman" panose="02020603050405020304" pitchFamily="18" charset="0"/>
              </a:rPr>
              <a:t>.</a:t>
            </a:r>
          </a:p>
          <a:p>
            <a:pPr marL="109728" indent="0" fontAlgn="auto">
              <a:spcAft>
                <a:spcPts val="0"/>
              </a:spcAft>
              <a:buNone/>
              <a:defRPr/>
            </a:pPr>
            <a:endParaRPr lang="en-US"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An </a:t>
            </a:r>
            <a:r>
              <a:rPr lang="en-US" sz="2400" dirty="0">
                <a:solidFill>
                  <a:srgbClr val="00B050"/>
                </a:solidFill>
                <a:latin typeface="Times New Roman" panose="02020603050405020304" pitchFamily="18" charset="0"/>
                <a:cs typeface="Times New Roman" panose="02020603050405020304" pitchFamily="18" charset="0"/>
              </a:rPr>
              <a:t>aggregate data type </a:t>
            </a:r>
            <a:r>
              <a:rPr lang="en-US" sz="2400" dirty="0">
                <a:latin typeface="Times New Roman" panose="02020603050405020304" pitchFamily="18" charset="0"/>
                <a:cs typeface="Times New Roman" panose="02020603050405020304" pitchFamily="18" charset="0"/>
              </a:rPr>
              <a:t>is one that can hold more than one individual piece of data at a time.</a:t>
            </a:r>
          </a:p>
          <a:p>
            <a:pPr marL="109728" indent="0">
              <a:buNone/>
              <a:defRPr/>
            </a:pPr>
            <a:endParaRPr lang="en-US" sz="2400" dirty="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Recall that ANSI C allows a programmer to </a:t>
            </a:r>
            <a:r>
              <a:rPr lang="en-US" sz="2400" dirty="0" smtClean="0">
                <a:solidFill>
                  <a:srgbClr val="00B050"/>
                </a:solidFill>
                <a:latin typeface="Times New Roman" panose="02020603050405020304" pitchFamily="18" charset="0"/>
                <a:cs typeface="Times New Roman" panose="02020603050405020304" pitchFamily="18" charset="0"/>
              </a:rPr>
              <a:t>define additional data types</a:t>
            </a:r>
            <a:r>
              <a:rPr lang="en-US" sz="2400" dirty="0" smtClean="0">
                <a:latin typeface="Times New Roman" panose="02020603050405020304" pitchFamily="18" charset="0"/>
                <a:cs typeface="Times New Roman" panose="02020603050405020304" pitchFamily="18" charset="0"/>
              </a:rPr>
              <a:t> as s/he sees fit.</a:t>
            </a:r>
          </a:p>
          <a:p>
            <a:pPr marL="109728" indent="0" fontAlgn="auto">
              <a:spcAft>
                <a:spcPts val="0"/>
              </a:spcAft>
              <a:buNone/>
              <a:defRPr/>
            </a:pPr>
            <a:endParaRPr lang="en-US" sz="2400" dirty="0" smtClean="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ANSI C has two aggregate data types, </a:t>
            </a:r>
            <a:r>
              <a:rPr lang="en-US" sz="2400" dirty="0" smtClean="0">
                <a:solidFill>
                  <a:srgbClr val="00B050"/>
                </a:solidFill>
                <a:latin typeface="Times New Roman" panose="02020603050405020304" pitchFamily="18" charset="0"/>
                <a:cs typeface="Times New Roman" panose="02020603050405020304" pitchFamily="18" charset="0"/>
              </a:rPr>
              <a:t>arrays</a:t>
            </a:r>
            <a:r>
              <a:rPr lang="en-US" sz="2400" dirty="0" smtClean="0">
                <a:latin typeface="Times New Roman" panose="02020603050405020304" pitchFamily="18" charset="0"/>
                <a:cs typeface="Times New Roman" panose="02020603050405020304" pitchFamily="18" charset="0"/>
              </a:rPr>
              <a:t> and </a:t>
            </a:r>
            <a:r>
              <a:rPr lang="en-US" sz="2400" dirty="0" smtClean="0">
                <a:solidFill>
                  <a:srgbClr val="00B050"/>
                </a:solidFill>
                <a:latin typeface="Times New Roman" panose="02020603050405020304" pitchFamily="18" charset="0"/>
                <a:cs typeface="Times New Roman" panose="02020603050405020304" pitchFamily="18" charset="0"/>
              </a:rPr>
              <a:t>structures</a:t>
            </a:r>
            <a:r>
              <a:rPr lang="en-US" sz="2400"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defRPr/>
            </a:pPr>
            <a:r>
              <a:rPr lang="en-US" sz="2000" dirty="0" smtClean="0">
                <a:latin typeface="Times New Roman" panose="02020603050405020304" pitchFamily="18" charset="0"/>
                <a:cs typeface="Times New Roman" panose="02020603050405020304" pitchFamily="18" charset="0"/>
              </a:rPr>
              <a:t>An </a:t>
            </a:r>
            <a:r>
              <a:rPr lang="en-US" sz="2000" dirty="0" smtClean="0">
                <a:solidFill>
                  <a:srgbClr val="00B050"/>
                </a:solidFill>
                <a:latin typeface="Times New Roman" panose="02020603050405020304" pitchFamily="18" charset="0"/>
                <a:cs typeface="Times New Roman" panose="02020603050405020304" pitchFamily="18" charset="0"/>
              </a:rPr>
              <a:t>array</a:t>
            </a:r>
            <a:r>
              <a:rPr lang="en-US" sz="2000" dirty="0" smtClean="0">
                <a:latin typeface="Times New Roman" panose="02020603050405020304" pitchFamily="18" charset="0"/>
                <a:cs typeface="Times New Roman" panose="02020603050405020304" pitchFamily="18" charset="0"/>
              </a:rPr>
              <a:t> is a collection of values that are all the same data type</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A </a:t>
            </a:r>
            <a:r>
              <a:rPr lang="en-US" sz="2400" dirty="0" smtClean="0">
                <a:solidFill>
                  <a:srgbClr val="00B050"/>
                </a:solidFill>
                <a:latin typeface="Times New Roman" panose="02020603050405020304" pitchFamily="18" charset="0"/>
                <a:cs typeface="Times New Roman" panose="02020603050405020304" pitchFamily="18" charset="0"/>
              </a:rPr>
              <a:t>structure</a:t>
            </a:r>
            <a:r>
              <a:rPr lang="en-US" sz="2400" dirty="0" smtClean="0">
                <a:latin typeface="Times New Roman" panose="02020603050405020304" pitchFamily="18" charset="0"/>
                <a:cs typeface="Times New Roman" panose="02020603050405020304" pitchFamily="18" charset="0"/>
              </a:rPr>
              <a:t> is a collection of values, called </a:t>
            </a:r>
            <a:r>
              <a:rPr lang="en-US" sz="2400" b="1" i="1" dirty="0" smtClean="0">
                <a:solidFill>
                  <a:srgbClr val="00B050"/>
                </a:solidFill>
                <a:latin typeface="Times New Roman" panose="02020603050405020304" pitchFamily="18" charset="0"/>
                <a:cs typeface="Times New Roman" panose="02020603050405020304" pitchFamily="18" charset="0"/>
              </a:rPr>
              <a:t>members</a:t>
            </a:r>
            <a:r>
              <a:rPr lang="en-US" sz="2400" dirty="0" smtClean="0">
                <a:latin typeface="Times New Roman" panose="02020603050405020304" pitchFamily="18" charset="0"/>
                <a:cs typeface="Times New Roman" panose="02020603050405020304" pitchFamily="18" charset="0"/>
              </a:rPr>
              <a:t>, but the members of a structure </a:t>
            </a:r>
            <a:r>
              <a:rPr lang="en-US" sz="2400" b="1" i="1" dirty="0" smtClean="0">
                <a:solidFill>
                  <a:srgbClr val="00B050"/>
                </a:solidFill>
                <a:latin typeface="Times New Roman" panose="02020603050405020304" pitchFamily="18" charset="0"/>
                <a:cs typeface="Times New Roman" panose="02020603050405020304" pitchFamily="18" charset="0"/>
              </a:rPr>
              <a:t>may be of different types</a:t>
            </a:r>
            <a:r>
              <a:rPr lang="en-US" sz="2400" dirty="0" smtClean="0">
                <a:latin typeface="Times New Roman" panose="02020603050405020304" pitchFamily="18" charset="0"/>
                <a:cs typeface="Times New Roman" panose="02020603050405020304" pitchFamily="18" charset="0"/>
              </a:rPr>
              <a:t>.</a:t>
            </a:r>
          </a:p>
        </p:txBody>
      </p:sp>
      <p:sp>
        <p:nvSpPr>
          <p:cNvPr id="14337" name="Title 1"/>
          <p:cNvSpPr>
            <a:spLocks noGrp="1"/>
          </p:cNvSpPr>
          <p:nvPr>
            <p:ph type="title"/>
          </p:nvPr>
        </p:nvSpPr>
        <p:spPr/>
        <p:txBody>
          <a:bodyPr/>
          <a:lstStyle/>
          <a:p>
            <a:r>
              <a:rPr lang="en-US" altLang="en-US" dirty="0" smtClean="0">
                <a:latin typeface="Times New Roman" charset="0"/>
                <a:cs typeface="Times New Roman" charset="0"/>
              </a:rPr>
              <a:t>Basics on Structures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57200" lvl="1" indent="0">
              <a:buClr>
                <a:srgbClr val="2DA2BF"/>
              </a:buClr>
              <a:buNone/>
            </a:pPr>
            <a:r>
              <a:rPr lang="en-US" altLang="en-US" sz="1500" dirty="0" smtClean="0">
                <a:latin typeface="Times New Roman" charset="0"/>
                <a:cs typeface="Times New Roman" charset="0"/>
              </a:rPr>
              <a:t>	</a:t>
            </a:r>
            <a:r>
              <a:rPr lang="en-US" altLang="en-US" sz="1500" b="1" dirty="0" err="1">
                <a:solidFill>
                  <a:prstClr val="black"/>
                </a:solidFill>
                <a:latin typeface="Times New Roman" charset="0"/>
                <a:cs typeface="Times New Roman" charset="0"/>
              </a:rPr>
              <a:t>typedef</a:t>
            </a:r>
            <a:r>
              <a:rPr lang="en-US" altLang="en-US" sz="1500" b="1" dirty="0">
                <a:solidFill>
                  <a:prstClr val="black"/>
                </a:solidFill>
                <a:latin typeface="Times New Roman" charset="0"/>
                <a:cs typeface="Times New Roman" charset="0"/>
              </a:rPr>
              <a:t> </a:t>
            </a:r>
            <a:r>
              <a:rPr lang="en-US" altLang="en-US" sz="1500" b="1" dirty="0" err="1">
                <a:solidFill>
                  <a:prstClr val="black"/>
                </a:solidFill>
                <a:latin typeface="Times New Roman" charset="0"/>
                <a:cs typeface="Times New Roman" charset="0"/>
              </a:rPr>
              <a:t>struct</a:t>
            </a:r>
            <a:r>
              <a:rPr lang="en-US" altLang="en-US" sz="1500" b="1" dirty="0">
                <a:solidFill>
                  <a:prstClr val="black"/>
                </a:solidFill>
                <a:latin typeface="Times New Roman" charset="0"/>
                <a:cs typeface="Times New Roman" charset="0"/>
              </a:rPr>
              <a:t> {</a:t>
            </a:r>
          </a:p>
          <a:p>
            <a:pPr marL="457200" lvl="1" indent="0">
              <a:buClr>
                <a:srgbClr val="2DA2BF"/>
              </a:buClr>
              <a:buNone/>
            </a:pPr>
            <a:r>
              <a:rPr lang="en-US" altLang="en-US" sz="1500" b="1" dirty="0">
                <a:solidFill>
                  <a:prstClr val="black"/>
                </a:solidFill>
                <a:latin typeface="Times New Roman" charset="0"/>
                <a:cs typeface="Times New Roman" charset="0"/>
              </a:rPr>
              <a:t>		float </a:t>
            </a:r>
            <a:r>
              <a:rPr lang="en-US" altLang="en-US" sz="1500" b="1" dirty="0" err="1">
                <a:solidFill>
                  <a:prstClr val="black"/>
                </a:solidFill>
                <a:latin typeface="Times New Roman" charset="0"/>
                <a:cs typeface="Times New Roman" charset="0"/>
              </a:rPr>
              <a:t>tax_rate</a:t>
            </a:r>
            <a:r>
              <a:rPr lang="en-US" altLang="en-US" sz="1500" b="1" dirty="0">
                <a:solidFill>
                  <a:prstClr val="black"/>
                </a:solidFill>
                <a:latin typeface="Times New Roman" charset="0"/>
                <a:cs typeface="Times New Roman" charset="0"/>
              </a:rPr>
              <a:t>;</a:t>
            </a:r>
          </a:p>
          <a:p>
            <a:pPr marL="457200" lvl="1" indent="0">
              <a:buClr>
                <a:srgbClr val="2DA2BF"/>
              </a:buClr>
              <a:buNone/>
            </a:pPr>
            <a:r>
              <a:rPr lang="en-US" altLang="en-US" sz="1500" b="1" dirty="0">
                <a:solidFill>
                  <a:prstClr val="black"/>
                </a:solidFill>
                <a:latin typeface="Times New Roman" charset="0"/>
                <a:cs typeface="Times New Roman" charset="0"/>
              </a:rPr>
              <a:t>		float </a:t>
            </a:r>
            <a:r>
              <a:rPr lang="en-US" altLang="en-US" sz="1500" b="1" dirty="0" err="1">
                <a:solidFill>
                  <a:prstClr val="black"/>
                </a:solidFill>
                <a:latin typeface="Times New Roman" charset="0"/>
                <a:cs typeface="Times New Roman" charset="0"/>
              </a:rPr>
              <a:t>gross_salary</a:t>
            </a:r>
            <a:r>
              <a:rPr lang="en-US" altLang="en-US" sz="1500" b="1" dirty="0">
                <a:solidFill>
                  <a:prstClr val="black"/>
                </a:solidFill>
                <a:latin typeface="Times New Roman" charset="0"/>
                <a:cs typeface="Times New Roman" charset="0"/>
              </a:rPr>
              <a:t>;</a:t>
            </a:r>
          </a:p>
          <a:p>
            <a:pPr marL="457200" lvl="1" indent="0">
              <a:buClr>
                <a:srgbClr val="2DA2BF"/>
              </a:buClr>
              <a:buNone/>
            </a:pPr>
            <a:r>
              <a:rPr lang="en-US" altLang="en-US" sz="1500" b="1" dirty="0">
                <a:solidFill>
                  <a:prstClr val="black"/>
                </a:solidFill>
                <a:latin typeface="Times New Roman" charset="0"/>
                <a:cs typeface="Times New Roman" charset="0"/>
              </a:rPr>
              <a:t>	} </a:t>
            </a:r>
            <a:r>
              <a:rPr lang="en-US" altLang="en-US" sz="1500" b="1" dirty="0" err="1">
                <a:solidFill>
                  <a:prstClr val="black"/>
                </a:solidFill>
                <a:latin typeface="Times New Roman" charset="0"/>
                <a:cs typeface="Times New Roman" charset="0"/>
              </a:rPr>
              <a:t>Tax_info</a:t>
            </a:r>
            <a:r>
              <a:rPr lang="en-US" altLang="en-US" sz="1500" b="1" dirty="0">
                <a:solidFill>
                  <a:prstClr val="black"/>
                </a:solidFill>
                <a:latin typeface="Times New Roman" charset="0"/>
                <a:cs typeface="Times New Roman" charset="0"/>
              </a:rPr>
              <a:t>;</a:t>
            </a:r>
          </a:p>
          <a:p>
            <a:pPr marL="457200" lvl="1" indent="0">
              <a:buClr>
                <a:srgbClr val="2DA2BF"/>
              </a:buClr>
              <a:buNone/>
            </a:pPr>
            <a:r>
              <a:rPr lang="en-US" altLang="en-US" sz="1500" b="1" dirty="0">
                <a:solidFill>
                  <a:prstClr val="black"/>
                </a:solidFill>
                <a:latin typeface="Times New Roman" charset="0"/>
                <a:cs typeface="Times New Roman" charset="0"/>
              </a:rPr>
              <a:t>	</a:t>
            </a:r>
            <a:r>
              <a:rPr lang="en-US" altLang="en-US" sz="1500" b="1" dirty="0" err="1">
                <a:solidFill>
                  <a:prstClr val="black"/>
                </a:solidFill>
                <a:latin typeface="Times New Roman" charset="0"/>
                <a:cs typeface="Times New Roman" charset="0"/>
              </a:rPr>
              <a:t>struct</a:t>
            </a:r>
            <a:r>
              <a:rPr lang="en-US" altLang="en-US" sz="1500" b="1" dirty="0">
                <a:solidFill>
                  <a:prstClr val="black"/>
                </a:solidFill>
                <a:latin typeface="Times New Roman" charset="0"/>
                <a:cs typeface="Times New Roman" charset="0"/>
              </a:rPr>
              <a:t> Employee {</a:t>
            </a:r>
          </a:p>
          <a:p>
            <a:pPr marL="457200" lvl="1" indent="0">
              <a:buClr>
                <a:srgbClr val="2DA2BF"/>
              </a:buClr>
              <a:buNone/>
            </a:pPr>
            <a:r>
              <a:rPr lang="en-US" altLang="en-US" sz="1500" b="1" dirty="0">
                <a:solidFill>
                  <a:prstClr val="black"/>
                </a:solidFill>
                <a:latin typeface="Times New Roman" charset="0"/>
                <a:cs typeface="Times New Roman" charset="0"/>
              </a:rPr>
              <a:t>		char *</a:t>
            </a:r>
            <a:r>
              <a:rPr lang="en-US" altLang="en-US" sz="1500" b="1" dirty="0" err="1">
                <a:solidFill>
                  <a:prstClr val="black"/>
                </a:solidFill>
                <a:latin typeface="Times New Roman" charset="0"/>
                <a:cs typeface="Times New Roman" charset="0"/>
              </a:rPr>
              <a:t>first_name</a:t>
            </a:r>
            <a:r>
              <a:rPr lang="en-US" altLang="en-US" sz="1500" b="1" dirty="0">
                <a:solidFill>
                  <a:prstClr val="black"/>
                </a:solidFill>
                <a:latin typeface="Times New Roman" charset="0"/>
                <a:cs typeface="Times New Roman" charset="0"/>
              </a:rPr>
              <a:t>;</a:t>
            </a:r>
          </a:p>
          <a:p>
            <a:pPr marL="457200" lvl="1" indent="0">
              <a:buClr>
                <a:srgbClr val="2DA2BF"/>
              </a:buClr>
              <a:buNone/>
            </a:pPr>
            <a:r>
              <a:rPr lang="en-US" altLang="en-US" sz="1500" b="1" dirty="0">
                <a:solidFill>
                  <a:prstClr val="black"/>
                </a:solidFill>
                <a:latin typeface="Times New Roman" charset="0"/>
                <a:cs typeface="Times New Roman" charset="0"/>
              </a:rPr>
              <a:t>		char *</a:t>
            </a:r>
            <a:r>
              <a:rPr lang="en-US" altLang="en-US" sz="1500" b="1" dirty="0" err="1">
                <a:solidFill>
                  <a:prstClr val="black"/>
                </a:solidFill>
                <a:latin typeface="Times New Roman" charset="0"/>
                <a:cs typeface="Times New Roman" charset="0"/>
              </a:rPr>
              <a:t>last_name</a:t>
            </a:r>
            <a:r>
              <a:rPr lang="en-US" altLang="en-US" sz="1500" b="1" dirty="0">
                <a:solidFill>
                  <a:prstClr val="black"/>
                </a:solidFill>
                <a:latin typeface="Times New Roman" charset="0"/>
                <a:cs typeface="Times New Roman" charset="0"/>
              </a:rPr>
              <a:t>;	</a:t>
            </a:r>
          </a:p>
          <a:p>
            <a:pPr marL="457200" lvl="1" indent="0">
              <a:buClr>
                <a:srgbClr val="2DA2BF"/>
              </a:buClr>
              <a:buNone/>
            </a:pPr>
            <a:r>
              <a:rPr lang="en-US" altLang="en-US" sz="1500" b="1" dirty="0">
                <a:solidFill>
                  <a:prstClr val="black"/>
                </a:solidFill>
                <a:latin typeface="Times New Roman" charset="0"/>
                <a:cs typeface="Times New Roman" charset="0"/>
              </a:rPr>
              <a:t>		</a:t>
            </a:r>
            <a:r>
              <a:rPr lang="en-US" altLang="en-US" sz="1500" b="1" dirty="0" err="1">
                <a:solidFill>
                  <a:prstClr val="black"/>
                </a:solidFill>
                <a:latin typeface="Times New Roman" charset="0"/>
                <a:cs typeface="Times New Roman" charset="0"/>
              </a:rPr>
              <a:t>int</a:t>
            </a:r>
            <a:r>
              <a:rPr lang="en-US" altLang="en-US" sz="1500" b="1" dirty="0">
                <a:solidFill>
                  <a:prstClr val="black"/>
                </a:solidFill>
                <a:latin typeface="Times New Roman" charset="0"/>
                <a:cs typeface="Times New Roman" charset="0"/>
              </a:rPr>
              <a:t> </a:t>
            </a:r>
            <a:r>
              <a:rPr lang="en-US" altLang="en-US" sz="1500" b="1" dirty="0" err="1">
                <a:solidFill>
                  <a:prstClr val="black"/>
                </a:solidFill>
                <a:latin typeface="Times New Roman" charset="0"/>
                <a:cs typeface="Times New Roman" charset="0"/>
              </a:rPr>
              <a:t>id_number</a:t>
            </a:r>
            <a:r>
              <a:rPr lang="en-US" altLang="en-US" sz="1500" b="1" dirty="0">
                <a:solidFill>
                  <a:prstClr val="black"/>
                </a:solidFill>
                <a:latin typeface="Times New Roman" charset="0"/>
                <a:cs typeface="Times New Roman" charset="0"/>
              </a:rPr>
              <a:t>;</a:t>
            </a:r>
          </a:p>
          <a:p>
            <a:pPr marL="457200" lvl="1" indent="0">
              <a:buClr>
                <a:srgbClr val="2DA2BF"/>
              </a:buClr>
              <a:buNone/>
            </a:pPr>
            <a:r>
              <a:rPr lang="en-US" altLang="en-US" sz="1500" b="1" dirty="0">
                <a:solidFill>
                  <a:prstClr val="black"/>
                </a:solidFill>
                <a:latin typeface="Times New Roman" charset="0"/>
                <a:cs typeface="Times New Roman" charset="0"/>
              </a:rPr>
              <a:t>		</a:t>
            </a:r>
            <a:r>
              <a:rPr lang="en-US" altLang="en-US" sz="1500" b="1" dirty="0" err="1">
                <a:solidFill>
                  <a:prstClr val="black"/>
                </a:solidFill>
                <a:latin typeface="Times New Roman" charset="0"/>
                <a:cs typeface="Times New Roman" charset="0"/>
              </a:rPr>
              <a:t>Tax_info</a:t>
            </a:r>
            <a:r>
              <a:rPr lang="en-US" altLang="en-US" sz="1500" b="1" dirty="0">
                <a:solidFill>
                  <a:prstClr val="black"/>
                </a:solidFill>
                <a:latin typeface="Times New Roman" charset="0"/>
                <a:cs typeface="Times New Roman" charset="0"/>
              </a:rPr>
              <a:t> tax;</a:t>
            </a:r>
            <a:r>
              <a:rPr lang="en-US" altLang="en-US" sz="1500" dirty="0">
                <a:solidFill>
                  <a:prstClr val="black"/>
                </a:solidFill>
                <a:latin typeface="Times New Roman" charset="0"/>
                <a:cs typeface="Times New Roman" charset="0"/>
              </a:rPr>
              <a:t>	/* Another structure of type declared above */</a:t>
            </a:r>
          </a:p>
          <a:p>
            <a:pPr marL="457200" lvl="1" indent="0">
              <a:buClr>
                <a:srgbClr val="2DA2BF"/>
              </a:buClr>
              <a:buNone/>
            </a:pPr>
            <a:r>
              <a:rPr lang="en-US" altLang="en-US" sz="1500" dirty="0">
                <a:solidFill>
                  <a:prstClr val="black"/>
                </a:solidFill>
                <a:latin typeface="Times New Roman" charset="0"/>
                <a:cs typeface="Times New Roman" charset="0"/>
              </a:rPr>
              <a:t>	</a:t>
            </a:r>
            <a:r>
              <a:rPr lang="en-US" altLang="en-US" sz="1500" b="1" dirty="0">
                <a:solidFill>
                  <a:prstClr val="black"/>
                </a:solidFill>
                <a:latin typeface="Times New Roman" charset="0"/>
                <a:cs typeface="Times New Roman" charset="0"/>
              </a:rPr>
              <a:t>} employees[50], *</a:t>
            </a:r>
            <a:r>
              <a:rPr lang="en-US" altLang="en-US" sz="1500" b="1" dirty="0" err="1">
                <a:solidFill>
                  <a:prstClr val="black"/>
                </a:solidFill>
                <a:latin typeface="Times New Roman" charset="0"/>
                <a:cs typeface="Times New Roman" charset="0"/>
              </a:rPr>
              <a:t>emp_ptr</a:t>
            </a:r>
            <a:r>
              <a:rPr lang="en-US" altLang="en-US" sz="1500" b="1" dirty="0">
                <a:solidFill>
                  <a:prstClr val="black"/>
                </a:solidFill>
                <a:latin typeface="Times New Roman" charset="0"/>
                <a:cs typeface="Times New Roman" charset="0"/>
              </a:rPr>
              <a:t>;</a:t>
            </a:r>
          </a:p>
          <a:p>
            <a:pPr marL="457200" lvl="1" indent="0">
              <a:buClr>
                <a:srgbClr val="2DA2BF"/>
              </a:buClr>
              <a:buNone/>
            </a:pPr>
            <a:r>
              <a:rPr lang="en-US" altLang="en-US" sz="1500" b="1" dirty="0">
                <a:solidFill>
                  <a:prstClr val="black"/>
                </a:solidFill>
                <a:latin typeface="Times New Roman" charset="0"/>
                <a:cs typeface="Times New Roman" charset="0"/>
              </a:rPr>
              <a:t>	</a:t>
            </a:r>
            <a:r>
              <a:rPr lang="en-US" altLang="en-US" sz="1500" b="1" dirty="0" err="1">
                <a:solidFill>
                  <a:prstClr val="black"/>
                </a:solidFill>
                <a:latin typeface="Times New Roman" charset="0"/>
                <a:cs typeface="Times New Roman" charset="0"/>
              </a:rPr>
              <a:t>emp_ptr</a:t>
            </a:r>
            <a:r>
              <a:rPr lang="en-US" altLang="en-US" sz="1500" b="1" dirty="0">
                <a:solidFill>
                  <a:prstClr val="black"/>
                </a:solidFill>
                <a:latin typeface="Times New Roman" charset="0"/>
                <a:cs typeface="Times New Roman" charset="0"/>
              </a:rPr>
              <a:t> = employees;</a:t>
            </a:r>
          </a:p>
          <a:p>
            <a:pPr marL="457200" lvl="1" indent="0">
              <a:buFont typeface="Arial" charset="0"/>
              <a:buNone/>
            </a:pPr>
            <a:endParaRPr lang="en-US" altLang="en-US" sz="1500" dirty="0" smtClean="0">
              <a:latin typeface="Times New Roman" charset="0"/>
              <a:cs typeface="Times New Roman" charset="0"/>
            </a:endParaRPr>
          </a:p>
          <a:p>
            <a:pPr marL="457200" lvl="1" indent="0">
              <a:buNone/>
            </a:pPr>
            <a:r>
              <a:rPr lang="en-US" altLang="en-US" sz="1500" dirty="0" smtClean="0">
                <a:latin typeface="Times New Roman" charset="0"/>
              </a:rPr>
              <a:t>How </a:t>
            </a:r>
            <a:r>
              <a:rPr lang="en-US" altLang="en-US" sz="1500" dirty="0">
                <a:latin typeface="Times New Roman" charset="0"/>
              </a:rPr>
              <a:t>might we reference </a:t>
            </a:r>
            <a:r>
              <a:rPr lang="en-US" altLang="en-US" sz="1500" dirty="0" err="1">
                <a:latin typeface="Times New Roman" charset="0"/>
              </a:rPr>
              <a:t>gross_salary</a:t>
            </a:r>
            <a:r>
              <a:rPr lang="en-US" altLang="en-US" sz="1500" dirty="0">
                <a:latin typeface="Times New Roman" charset="0"/>
              </a:rPr>
              <a:t>?</a:t>
            </a:r>
          </a:p>
          <a:p>
            <a:pPr marL="457200" lvl="1" indent="0">
              <a:buNone/>
            </a:pPr>
            <a:r>
              <a:rPr lang="en-US" altLang="en-US" sz="1500" dirty="0" smtClean="0">
                <a:latin typeface="Times New Roman" charset="0"/>
              </a:rPr>
              <a:t>You might guess:</a:t>
            </a:r>
          </a:p>
          <a:p>
            <a:pPr marL="457200" lvl="1" indent="0">
              <a:buNone/>
            </a:pPr>
            <a:r>
              <a:rPr lang="en-US" altLang="en-US" sz="1500" dirty="0">
                <a:latin typeface="Times New Roman" charset="0"/>
              </a:rPr>
              <a:t>	</a:t>
            </a:r>
            <a:r>
              <a:rPr lang="en-US" altLang="en-US" sz="1500" b="1" dirty="0" err="1" smtClean="0">
                <a:latin typeface="Times New Roman" charset="0"/>
              </a:rPr>
              <a:t>emp_ptr</a:t>
            </a:r>
            <a:r>
              <a:rPr lang="en-US" altLang="en-US" sz="1500" b="1" dirty="0" smtClean="0">
                <a:latin typeface="Times New Roman" charset="0"/>
              </a:rPr>
              <a:t>-&gt;tax-&gt;</a:t>
            </a:r>
            <a:r>
              <a:rPr lang="en-US" altLang="en-US" sz="1500" b="1" dirty="0" err="1" smtClean="0">
                <a:latin typeface="Times New Roman" charset="0"/>
              </a:rPr>
              <a:t>gross_salary</a:t>
            </a:r>
            <a:r>
              <a:rPr lang="en-US" altLang="en-US" sz="1500" b="1" dirty="0" smtClean="0">
                <a:latin typeface="Times New Roman" charset="0"/>
              </a:rPr>
              <a:t> </a:t>
            </a:r>
            <a:r>
              <a:rPr lang="en-US" altLang="en-US" sz="1500" dirty="0" smtClean="0">
                <a:latin typeface="Times New Roman" charset="0"/>
              </a:rPr>
              <a:t>or </a:t>
            </a:r>
            <a:r>
              <a:rPr lang="en-US" altLang="en-US" sz="1500" b="1" dirty="0" err="1" smtClean="0">
                <a:latin typeface="Times New Roman" charset="0"/>
              </a:rPr>
              <a:t>emp_ptr</a:t>
            </a:r>
            <a:r>
              <a:rPr lang="en-US" altLang="en-US" sz="1500" b="1" dirty="0" smtClean="0">
                <a:latin typeface="Times New Roman" charset="0"/>
              </a:rPr>
              <a:t>-&gt;</a:t>
            </a:r>
            <a:r>
              <a:rPr lang="en-US" altLang="en-US" sz="1500" b="1" dirty="0" err="1" smtClean="0">
                <a:latin typeface="Times New Roman" charset="0"/>
              </a:rPr>
              <a:t>tax.gross_salary</a:t>
            </a:r>
            <a:endParaRPr lang="en-US" altLang="en-US" sz="1500" b="1" dirty="0" smtClean="0">
              <a:latin typeface="Times New Roman" charset="0"/>
            </a:endParaRPr>
          </a:p>
          <a:p>
            <a:pPr marL="457200" lvl="1" indent="0">
              <a:buNone/>
            </a:pPr>
            <a:endParaRPr lang="en-US" altLang="en-US" sz="1500" b="1" dirty="0" smtClean="0">
              <a:solidFill>
                <a:srgbClr val="00B050"/>
              </a:solidFill>
              <a:latin typeface="Times New Roman" charset="0"/>
            </a:endParaRPr>
          </a:p>
          <a:p>
            <a:pPr marL="457200" lvl="1" indent="0">
              <a:buNone/>
            </a:pPr>
            <a:r>
              <a:rPr lang="en-US" altLang="en-US" sz="1500" dirty="0" smtClean="0">
                <a:latin typeface="Times New Roman" charset="0"/>
              </a:rPr>
              <a:t>Which one??  Is </a:t>
            </a:r>
            <a:r>
              <a:rPr lang="en-US" altLang="en-US" sz="1500" b="1" dirty="0" smtClean="0">
                <a:solidFill>
                  <a:srgbClr val="00B050"/>
                </a:solidFill>
                <a:latin typeface="Times New Roman" charset="0"/>
              </a:rPr>
              <a:t>tax</a:t>
            </a:r>
            <a:r>
              <a:rPr lang="en-US" altLang="en-US" sz="1500" dirty="0" smtClean="0">
                <a:solidFill>
                  <a:srgbClr val="00B050"/>
                </a:solidFill>
                <a:latin typeface="Times New Roman" charset="0"/>
              </a:rPr>
              <a:t> </a:t>
            </a:r>
            <a:r>
              <a:rPr lang="en-US" altLang="en-US" sz="1500" dirty="0" smtClean="0">
                <a:latin typeface="Times New Roman" charset="0"/>
              </a:rPr>
              <a:t>an element or a pointer to an element???</a:t>
            </a:r>
            <a:endParaRPr lang="en-US" altLang="en-US" sz="1500" dirty="0">
              <a:latin typeface="Times New Roman" charset="0"/>
            </a:endParaRPr>
          </a:p>
          <a:p>
            <a:pPr marL="457200" lvl="1" indent="0">
              <a:buFont typeface="Arial" charset="0"/>
              <a:buNone/>
            </a:pPr>
            <a:endParaRPr lang="en-US" altLang="en-US" sz="1500" dirty="0" smtClean="0">
              <a:latin typeface="Times New Roman" charset="0"/>
              <a:cs typeface="Times New Roman" charset="0"/>
            </a:endParaRPr>
          </a:p>
          <a:p>
            <a:endParaRPr lang="en-US" altLang="en-US" sz="1500" dirty="0" smtClean="0">
              <a:latin typeface="Times New Roman" charset="0"/>
              <a:cs typeface="Times New Roman" charset="0"/>
            </a:endParaRPr>
          </a:p>
        </p:txBody>
      </p:sp>
      <p:sp>
        <p:nvSpPr>
          <p:cNvPr id="16385" name="Title 1"/>
          <p:cNvSpPr>
            <a:spLocks noGrp="1"/>
          </p:cNvSpPr>
          <p:nvPr>
            <p:ph type="title"/>
          </p:nvPr>
        </p:nvSpPr>
        <p:spPr/>
        <p:txBody>
          <a:bodyPr>
            <a:normAutofit/>
          </a:bodyPr>
          <a:lstStyle/>
          <a:p>
            <a:r>
              <a:rPr lang="en-US" altLang="en-US" sz="3000" dirty="0">
                <a:latin typeface="Times New Roman" charset="0"/>
                <a:cs typeface="Times New Roman" charset="0"/>
              </a:rPr>
              <a:t>example of a structure with a structure member</a:t>
            </a:r>
            <a:endParaRPr lang="en-US" altLang="en-US" sz="3000" dirty="0" smtClean="0">
              <a:latin typeface="Times New Roman" charset="0"/>
              <a:cs typeface="Times New Roman" charset="0"/>
            </a:endParaRPr>
          </a:p>
        </p:txBody>
      </p:sp>
    </p:spTree>
    <p:extLst>
      <p:ext uri="{BB962C8B-B14F-4D97-AF65-F5344CB8AC3E}">
        <p14:creationId xmlns:p14="http://schemas.microsoft.com/office/powerpoint/2010/main" val="391774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4191000" cy="4876800"/>
          </a:xfrm>
        </p:spPr>
        <p:txBody>
          <a:bodyPr>
            <a:normAutofit/>
          </a:bodyPr>
          <a:lstStyle/>
          <a:p>
            <a:pPr marL="0" indent="0">
              <a:buNone/>
            </a:pPr>
            <a:r>
              <a:rPr lang="en-US" sz="900" b="1" dirty="0"/>
              <a:t>t</a:t>
            </a:r>
            <a:r>
              <a:rPr lang="en-US" sz="900" b="1" dirty="0" smtClean="0"/>
              <a:t>est_struct1.c:</a:t>
            </a:r>
          </a:p>
          <a:p>
            <a:pPr marL="0" indent="0">
              <a:buNone/>
            </a:pPr>
            <a:r>
              <a:rPr lang="en-US" sz="900" b="1" dirty="0" err="1" smtClean="0"/>
              <a:t>int</a:t>
            </a:r>
            <a:r>
              <a:rPr lang="en-US" sz="900" b="1" dirty="0" smtClean="0"/>
              <a:t> main()</a:t>
            </a:r>
          </a:p>
          <a:p>
            <a:pPr marL="0" indent="0">
              <a:buNone/>
            </a:pPr>
            <a:r>
              <a:rPr lang="en-US" sz="900" b="1" dirty="0" smtClean="0"/>
              <a:t>{</a:t>
            </a:r>
          </a:p>
          <a:p>
            <a:pPr marL="0" indent="0">
              <a:buNone/>
            </a:pPr>
            <a:r>
              <a:rPr lang="en-US" sz="900" b="1" dirty="0" err="1" smtClean="0"/>
              <a:t>typedef</a:t>
            </a:r>
            <a:r>
              <a:rPr lang="en-US" sz="900" b="1" dirty="0" smtClean="0"/>
              <a:t> </a:t>
            </a:r>
            <a:r>
              <a:rPr lang="en-US" sz="900" b="1" dirty="0" err="1" smtClean="0"/>
              <a:t>struct</a:t>
            </a:r>
            <a:r>
              <a:rPr lang="en-US" sz="900" b="1" dirty="0" smtClean="0"/>
              <a:t> {</a:t>
            </a:r>
          </a:p>
          <a:p>
            <a:pPr marL="0" indent="0">
              <a:buNone/>
            </a:pPr>
            <a:r>
              <a:rPr lang="en-US" sz="900" b="1" dirty="0"/>
              <a:t> </a:t>
            </a:r>
            <a:r>
              <a:rPr lang="en-US" sz="900" b="1" dirty="0" smtClean="0"/>
              <a:t>   float </a:t>
            </a:r>
            <a:r>
              <a:rPr lang="en-US" sz="900" b="1" dirty="0" err="1" smtClean="0"/>
              <a:t>tax_rate</a:t>
            </a:r>
            <a:r>
              <a:rPr lang="en-US" sz="900" b="1" dirty="0" smtClean="0"/>
              <a:t>;</a:t>
            </a:r>
          </a:p>
          <a:p>
            <a:pPr marL="0" indent="0">
              <a:buNone/>
            </a:pPr>
            <a:r>
              <a:rPr lang="en-US" sz="900" b="1" dirty="0"/>
              <a:t> </a:t>
            </a:r>
            <a:r>
              <a:rPr lang="en-US" sz="900" b="1" dirty="0" smtClean="0"/>
              <a:t>   float </a:t>
            </a:r>
            <a:r>
              <a:rPr lang="en-US" sz="900" b="1" dirty="0" err="1" smtClean="0"/>
              <a:t>gross_salary</a:t>
            </a:r>
            <a:r>
              <a:rPr lang="en-US" sz="900" b="1" dirty="0" smtClean="0"/>
              <a:t>;</a:t>
            </a:r>
          </a:p>
          <a:p>
            <a:pPr marL="0" indent="0">
              <a:buNone/>
            </a:pPr>
            <a:r>
              <a:rPr lang="en-US" sz="900" b="1" dirty="0" smtClean="0"/>
              <a:t>} </a:t>
            </a:r>
            <a:r>
              <a:rPr lang="en-US" sz="900" b="1" dirty="0" err="1" smtClean="0"/>
              <a:t>Tax_info</a:t>
            </a:r>
            <a:r>
              <a:rPr lang="en-US" sz="900" b="1" dirty="0" smtClean="0"/>
              <a:t>;</a:t>
            </a:r>
          </a:p>
          <a:p>
            <a:pPr marL="0" indent="0">
              <a:buNone/>
            </a:pPr>
            <a:r>
              <a:rPr lang="en-US" sz="900" b="1" dirty="0" err="1" smtClean="0"/>
              <a:t>struct</a:t>
            </a:r>
            <a:r>
              <a:rPr lang="en-US" sz="900" b="1" dirty="0" smtClean="0"/>
              <a:t> Employee {</a:t>
            </a:r>
          </a:p>
          <a:p>
            <a:pPr marL="0" indent="0">
              <a:buNone/>
            </a:pPr>
            <a:r>
              <a:rPr lang="en-US" sz="900" b="1" dirty="0"/>
              <a:t> </a:t>
            </a:r>
            <a:r>
              <a:rPr lang="en-US" sz="900" b="1" dirty="0" smtClean="0"/>
              <a:t>       char *</a:t>
            </a:r>
            <a:r>
              <a:rPr lang="en-US" sz="900" b="1" dirty="0" err="1" smtClean="0"/>
              <a:t>firstname</a:t>
            </a:r>
            <a:r>
              <a:rPr lang="en-US" sz="900" b="1" dirty="0" smtClean="0"/>
              <a:t>;</a:t>
            </a:r>
          </a:p>
          <a:p>
            <a:pPr marL="0" indent="0">
              <a:buNone/>
            </a:pPr>
            <a:r>
              <a:rPr lang="en-US" sz="900" b="1" dirty="0"/>
              <a:t> </a:t>
            </a:r>
            <a:r>
              <a:rPr lang="en-US" sz="900" b="1" dirty="0" smtClean="0"/>
              <a:t>       char *</a:t>
            </a:r>
            <a:r>
              <a:rPr lang="en-US" sz="900" b="1" dirty="0" err="1" smtClean="0"/>
              <a:t>last_name</a:t>
            </a:r>
            <a:r>
              <a:rPr lang="en-US" sz="900" b="1" dirty="0" smtClean="0"/>
              <a:t>;</a:t>
            </a:r>
          </a:p>
          <a:p>
            <a:pPr marL="0" indent="0">
              <a:buNone/>
            </a:pPr>
            <a:r>
              <a:rPr lang="en-US" sz="900" b="1" dirty="0"/>
              <a:t> </a:t>
            </a:r>
            <a:r>
              <a:rPr lang="en-US" sz="900" b="1" dirty="0" smtClean="0"/>
              <a:t>       </a:t>
            </a:r>
            <a:r>
              <a:rPr lang="en-US" sz="900" b="1" dirty="0" err="1" smtClean="0"/>
              <a:t>int</a:t>
            </a:r>
            <a:r>
              <a:rPr lang="en-US" sz="900" b="1" dirty="0" smtClean="0"/>
              <a:t> </a:t>
            </a:r>
            <a:r>
              <a:rPr lang="en-US" sz="900" b="1" dirty="0" err="1" smtClean="0"/>
              <a:t>id_number</a:t>
            </a:r>
            <a:r>
              <a:rPr lang="en-US" sz="900" b="1" dirty="0" smtClean="0"/>
              <a:t>;</a:t>
            </a:r>
          </a:p>
          <a:p>
            <a:pPr marL="0" indent="0">
              <a:buNone/>
            </a:pPr>
            <a:r>
              <a:rPr lang="en-US" sz="900" b="1" dirty="0"/>
              <a:t> </a:t>
            </a:r>
            <a:r>
              <a:rPr lang="en-US" sz="900" b="1" dirty="0" smtClean="0"/>
              <a:t>       </a:t>
            </a:r>
            <a:r>
              <a:rPr lang="en-US" sz="900" b="1" dirty="0" err="1" smtClean="0"/>
              <a:t>Tax_info</a:t>
            </a:r>
            <a:r>
              <a:rPr lang="en-US" sz="900" b="1" dirty="0" smtClean="0"/>
              <a:t> tax;</a:t>
            </a:r>
          </a:p>
          <a:p>
            <a:pPr marL="0" indent="0">
              <a:buNone/>
            </a:pPr>
            <a:r>
              <a:rPr lang="en-US" sz="900" b="1" dirty="0" smtClean="0"/>
              <a:t>} employees[50], *</a:t>
            </a:r>
            <a:r>
              <a:rPr lang="en-US" sz="900" b="1" dirty="0" err="1" smtClean="0"/>
              <a:t>emp_ptr</a:t>
            </a:r>
            <a:r>
              <a:rPr lang="en-US" sz="900" b="1" dirty="0" smtClean="0"/>
              <a:t>;</a:t>
            </a:r>
          </a:p>
          <a:p>
            <a:pPr marL="0" indent="0">
              <a:buNone/>
            </a:pPr>
            <a:endParaRPr lang="en-US" sz="900" b="1" dirty="0"/>
          </a:p>
          <a:p>
            <a:pPr marL="0" indent="0">
              <a:buNone/>
            </a:pPr>
            <a:r>
              <a:rPr lang="en-US" sz="900" b="1" dirty="0" err="1" smtClean="0"/>
              <a:t>emp_ptr</a:t>
            </a:r>
            <a:r>
              <a:rPr lang="en-US" sz="900" b="1" dirty="0" smtClean="0"/>
              <a:t> = employees;</a:t>
            </a:r>
          </a:p>
          <a:p>
            <a:pPr marL="0" indent="0">
              <a:buNone/>
            </a:pPr>
            <a:r>
              <a:rPr lang="en-US" sz="900" b="1" dirty="0" err="1" smtClean="0"/>
              <a:t>emp_ptr</a:t>
            </a:r>
            <a:r>
              <a:rPr lang="en-US" sz="900" b="1" dirty="0" smtClean="0"/>
              <a:t>-&gt;</a:t>
            </a:r>
            <a:r>
              <a:rPr lang="en-US" sz="900" b="1" dirty="0" err="1" smtClean="0"/>
              <a:t>tax.gross_salary</a:t>
            </a:r>
            <a:r>
              <a:rPr lang="en-US" sz="900" b="1" dirty="0" smtClean="0"/>
              <a:t> = 1200.00;</a:t>
            </a:r>
          </a:p>
          <a:p>
            <a:pPr marL="0" indent="0">
              <a:buNone/>
            </a:pPr>
            <a:r>
              <a:rPr lang="en-US" sz="900" b="1" dirty="0" smtClean="0"/>
              <a:t>return(0);</a:t>
            </a:r>
          </a:p>
          <a:p>
            <a:pPr marL="0" indent="0">
              <a:buNone/>
            </a:pPr>
            <a:r>
              <a:rPr lang="en-US" sz="900" b="1" dirty="0" smtClean="0"/>
              <a:t>}</a:t>
            </a:r>
          </a:p>
          <a:p>
            <a:pPr marL="0" indent="0">
              <a:buNone/>
            </a:pPr>
            <a:endParaRPr lang="en-US" sz="900" b="1" dirty="0"/>
          </a:p>
          <a:p>
            <a:pPr marL="0" indent="0">
              <a:buNone/>
            </a:pPr>
            <a:r>
              <a:rPr lang="en-US" sz="900" b="1" dirty="0" smtClean="0"/>
              <a:t>$ </a:t>
            </a:r>
            <a:r>
              <a:rPr lang="en-US" sz="900" b="1" dirty="0" err="1" smtClean="0"/>
              <a:t>gcc</a:t>
            </a:r>
            <a:r>
              <a:rPr lang="en-US" sz="900" b="1" dirty="0" smtClean="0"/>
              <a:t> –</a:t>
            </a:r>
            <a:r>
              <a:rPr lang="en-US" sz="900" b="1" dirty="0" err="1" smtClean="0"/>
              <a:t>ansi</a:t>
            </a:r>
            <a:r>
              <a:rPr lang="en-US" sz="900" b="1" dirty="0" smtClean="0"/>
              <a:t> –pedantic test_struct1.c –o test_struct1</a:t>
            </a:r>
          </a:p>
          <a:p>
            <a:pPr marL="0" indent="0">
              <a:buNone/>
            </a:pPr>
            <a:r>
              <a:rPr lang="en-US" sz="900" b="1" dirty="0"/>
              <a:t>$</a:t>
            </a:r>
          </a:p>
        </p:txBody>
      </p:sp>
      <p:sp>
        <p:nvSpPr>
          <p:cNvPr id="4" name="Title 3"/>
          <p:cNvSpPr>
            <a:spLocks noGrp="1"/>
          </p:cNvSpPr>
          <p:nvPr>
            <p:ph type="title"/>
          </p:nvPr>
        </p:nvSpPr>
        <p:spPr>
          <a:xfrm>
            <a:off x="457200" y="274638"/>
            <a:ext cx="8229600" cy="944562"/>
          </a:xfrm>
        </p:spPr>
        <p:txBody>
          <a:bodyPr>
            <a:normAutofit/>
          </a:bodyPr>
          <a:lstStyle/>
          <a:p>
            <a:r>
              <a:rPr lang="en-US" sz="3200" dirty="0" smtClean="0"/>
              <a:t>Easy to check: Compile both options</a:t>
            </a:r>
            <a:endParaRPr lang="en-US" sz="3200" dirty="0"/>
          </a:p>
        </p:txBody>
      </p:sp>
      <p:sp>
        <p:nvSpPr>
          <p:cNvPr id="6" name="Content Placeholder 5"/>
          <p:cNvSpPr>
            <a:spLocks noGrp="1"/>
          </p:cNvSpPr>
          <p:nvPr>
            <p:ph sz="half" idx="4294967295"/>
          </p:nvPr>
        </p:nvSpPr>
        <p:spPr>
          <a:xfrm>
            <a:off x="4267200" y="1295400"/>
            <a:ext cx="4572000" cy="4191000"/>
          </a:xfrm>
        </p:spPr>
        <p:txBody>
          <a:bodyPr>
            <a:normAutofit fontScale="32500" lnSpcReduction="20000"/>
          </a:bodyPr>
          <a:lstStyle/>
          <a:p>
            <a:pPr marL="0" indent="0">
              <a:buNone/>
            </a:pPr>
            <a:r>
              <a:rPr lang="en-US" b="1" dirty="0" smtClean="0"/>
              <a:t>test_struct2.c:</a:t>
            </a:r>
          </a:p>
          <a:p>
            <a:pPr marL="0" indent="0">
              <a:buNone/>
            </a:pPr>
            <a:r>
              <a:rPr lang="en-US" sz="2800" b="1" dirty="0" err="1" smtClean="0"/>
              <a:t>int</a:t>
            </a:r>
            <a:r>
              <a:rPr lang="en-US" sz="2800" b="1" dirty="0" smtClean="0"/>
              <a:t> </a:t>
            </a:r>
            <a:r>
              <a:rPr lang="en-US" sz="2800" b="1" dirty="0"/>
              <a:t>main()</a:t>
            </a:r>
          </a:p>
          <a:p>
            <a:pPr marL="0" indent="0">
              <a:buNone/>
            </a:pPr>
            <a:r>
              <a:rPr lang="en-US" sz="2800" b="1" dirty="0"/>
              <a:t>{</a:t>
            </a:r>
          </a:p>
          <a:p>
            <a:pPr marL="0" indent="0">
              <a:buNone/>
            </a:pPr>
            <a:r>
              <a:rPr lang="en-US" sz="2800" b="1" dirty="0" err="1"/>
              <a:t>typedef</a:t>
            </a:r>
            <a:r>
              <a:rPr lang="en-US" sz="2800" b="1" dirty="0"/>
              <a:t> </a:t>
            </a:r>
            <a:r>
              <a:rPr lang="en-US" sz="2800" b="1" dirty="0" err="1"/>
              <a:t>struct</a:t>
            </a:r>
            <a:r>
              <a:rPr lang="en-US" sz="2800" b="1" dirty="0"/>
              <a:t> {</a:t>
            </a:r>
          </a:p>
          <a:p>
            <a:pPr marL="0" indent="0">
              <a:buNone/>
            </a:pPr>
            <a:r>
              <a:rPr lang="en-US" sz="2800" b="1" dirty="0"/>
              <a:t>    float </a:t>
            </a:r>
            <a:r>
              <a:rPr lang="en-US" sz="2800" b="1" dirty="0" err="1"/>
              <a:t>tax_rate</a:t>
            </a:r>
            <a:r>
              <a:rPr lang="en-US" sz="2800" b="1" dirty="0"/>
              <a:t>;</a:t>
            </a:r>
          </a:p>
          <a:p>
            <a:pPr marL="0" indent="0">
              <a:buNone/>
            </a:pPr>
            <a:r>
              <a:rPr lang="en-US" sz="2800" b="1" dirty="0"/>
              <a:t>    float </a:t>
            </a:r>
            <a:r>
              <a:rPr lang="en-US" sz="2800" b="1" dirty="0" err="1"/>
              <a:t>gross_salary</a:t>
            </a:r>
            <a:r>
              <a:rPr lang="en-US" sz="2800" b="1" dirty="0"/>
              <a:t>;</a:t>
            </a:r>
          </a:p>
          <a:p>
            <a:pPr marL="0" indent="0">
              <a:buNone/>
            </a:pPr>
            <a:r>
              <a:rPr lang="en-US" sz="2800" b="1" dirty="0"/>
              <a:t>} </a:t>
            </a:r>
            <a:r>
              <a:rPr lang="en-US" sz="2800" b="1" dirty="0" err="1"/>
              <a:t>Tax_info</a:t>
            </a:r>
            <a:r>
              <a:rPr lang="en-US" sz="2800" b="1" dirty="0"/>
              <a:t>;</a:t>
            </a:r>
          </a:p>
          <a:p>
            <a:pPr marL="0" indent="0">
              <a:buNone/>
            </a:pPr>
            <a:r>
              <a:rPr lang="en-US" sz="2800" b="1" dirty="0" err="1"/>
              <a:t>struct</a:t>
            </a:r>
            <a:r>
              <a:rPr lang="en-US" sz="2800" b="1" dirty="0"/>
              <a:t> Employee {</a:t>
            </a:r>
          </a:p>
          <a:p>
            <a:pPr marL="0" indent="0">
              <a:buNone/>
            </a:pPr>
            <a:r>
              <a:rPr lang="en-US" sz="2800" b="1" dirty="0"/>
              <a:t>        char *</a:t>
            </a:r>
            <a:r>
              <a:rPr lang="en-US" sz="2800" b="1" dirty="0" err="1"/>
              <a:t>firstname</a:t>
            </a:r>
            <a:r>
              <a:rPr lang="en-US" sz="2800" b="1" dirty="0"/>
              <a:t>;</a:t>
            </a:r>
          </a:p>
          <a:p>
            <a:pPr marL="0" indent="0">
              <a:buNone/>
            </a:pPr>
            <a:r>
              <a:rPr lang="en-US" sz="2800" b="1" dirty="0"/>
              <a:t>        char *</a:t>
            </a:r>
            <a:r>
              <a:rPr lang="en-US" sz="2800" b="1" dirty="0" err="1"/>
              <a:t>last_name</a:t>
            </a:r>
            <a:r>
              <a:rPr lang="en-US" sz="2800" b="1" dirty="0"/>
              <a:t>;</a:t>
            </a:r>
          </a:p>
          <a:p>
            <a:pPr marL="0" indent="0">
              <a:buNone/>
            </a:pPr>
            <a:r>
              <a:rPr lang="en-US" sz="2800" b="1" dirty="0"/>
              <a:t>        </a:t>
            </a:r>
            <a:r>
              <a:rPr lang="en-US" sz="2800" b="1" dirty="0" err="1"/>
              <a:t>int</a:t>
            </a:r>
            <a:r>
              <a:rPr lang="en-US" sz="2800" b="1" dirty="0"/>
              <a:t> </a:t>
            </a:r>
            <a:r>
              <a:rPr lang="en-US" sz="2800" b="1" dirty="0" err="1"/>
              <a:t>id_number</a:t>
            </a:r>
            <a:r>
              <a:rPr lang="en-US" sz="2800" b="1" dirty="0"/>
              <a:t>;</a:t>
            </a:r>
          </a:p>
          <a:p>
            <a:pPr marL="0" indent="0">
              <a:buNone/>
            </a:pPr>
            <a:r>
              <a:rPr lang="en-US" sz="2800" b="1" dirty="0"/>
              <a:t>        </a:t>
            </a:r>
            <a:r>
              <a:rPr lang="en-US" sz="2800" b="1" dirty="0" err="1"/>
              <a:t>Tax_info</a:t>
            </a:r>
            <a:r>
              <a:rPr lang="en-US" sz="2800" b="1" dirty="0"/>
              <a:t> tax;</a:t>
            </a:r>
          </a:p>
          <a:p>
            <a:pPr marL="0" indent="0">
              <a:buNone/>
            </a:pPr>
            <a:r>
              <a:rPr lang="en-US" sz="2800" b="1" dirty="0"/>
              <a:t>} employees[50], *</a:t>
            </a:r>
            <a:r>
              <a:rPr lang="en-US" sz="2800" b="1" dirty="0" err="1"/>
              <a:t>emp_ptr</a:t>
            </a:r>
            <a:r>
              <a:rPr lang="en-US" sz="2800" b="1" dirty="0"/>
              <a:t>;</a:t>
            </a:r>
          </a:p>
          <a:p>
            <a:pPr marL="0" indent="0">
              <a:buNone/>
            </a:pPr>
            <a:endParaRPr lang="en-US" sz="2800" b="1" dirty="0"/>
          </a:p>
          <a:p>
            <a:pPr marL="0" indent="0">
              <a:buNone/>
            </a:pPr>
            <a:r>
              <a:rPr lang="en-US" sz="2800" b="1" dirty="0" err="1"/>
              <a:t>emp_ptr</a:t>
            </a:r>
            <a:r>
              <a:rPr lang="en-US" sz="2800" b="1" dirty="0"/>
              <a:t> = employees;</a:t>
            </a:r>
          </a:p>
          <a:p>
            <a:pPr marL="0" indent="0">
              <a:buNone/>
            </a:pPr>
            <a:r>
              <a:rPr lang="en-US" sz="2800" b="1" dirty="0" err="1"/>
              <a:t>emp_ptr</a:t>
            </a:r>
            <a:r>
              <a:rPr lang="en-US" sz="2800" b="1" dirty="0"/>
              <a:t>-&gt;</a:t>
            </a:r>
            <a:r>
              <a:rPr lang="en-US" sz="2800" b="1" dirty="0" smtClean="0"/>
              <a:t>tax-&gt;</a:t>
            </a:r>
            <a:r>
              <a:rPr lang="en-US" sz="2800" b="1" dirty="0" err="1" smtClean="0"/>
              <a:t>gross_salary</a:t>
            </a:r>
            <a:r>
              <a:rPr lang="en-US" sz="2800" b="1" dirty="0" smtClean="0"/>
              <a:t> </a:t>
            </a:r>
            <a:r>
              <a:rPr lang="en-US" sz="2800" b="1" dirty="0"/>
              <a:t>= 1200.00;</a:t>
            </a:r>
          </a:p>
          <a:p>
            <a:pPr marL="0" indent="0">
              <a:buNone/>
            </a:pPr>
            <a:r>
              <a:rPr lang="en-US" sz="2800" b="1" dirty="0"/>
              <a:t>return(0);</a:t>
            </a:r>
          </a:p>
          <a:p>
            <a:pPr marL="0" indent="0">
              <a:buNone/>
            </a:pPr>
            <a:r>
              <a:rPr lang="en-US" sz="2800" b="1" dirty="0"/>
              <a:t>}</a:t>
            </a:r>
          </a:p>
          <a:p>
            <a:pPr marL="0" indent="0">
              <a:buNone/>
            </a:pPr>
            <a:endParaRPr lang="en-US" b="1" dirty="0"/>
          </a:p>
          <a:p>
            <a:pPr marL="0" indent="0">
              <a:buNone/>
            </a:pPr>
            <a:r>
              <a:rPr lang="en-US" b="1" dirty="0"/>
              <a:t>$ </a:t>
            </a:r>
            <a:r>
              <a:rPr lang="en-US" b="1" dirty="0" err="1"/>
              <a:t>gcc</a:t>
            </a:r>
            <a:r>
              <a:rPr lang="en-US" b="1" dirty="0"/>
              <a:t> –</a:t>
            </a:r>
            <a:r>
              <a:rPr lang="en-US" b="1" dirty="0" err="1"/>
              <a:t>ansi</a:t>
            </a:r>
            <a:r>
              <a:rPr lang="en-US" b="1" dirty="0"/>
              <a:t> –pedantic </a:t>
            </a:r>
            <a:r>
              <a:rPr lang="en-US" b="1" dirty="0" smtClean="0"/>
              <a:t>test_struct2.c </a:t>
            </a:r>
            <a:r>
              <a:rPr lang="en-US" b="1" dirty="0"/>
              <a:t>–</a:t>
            </a:r>
            <a:r>
              <a:rPr lang="en-US" b="1" dirty="0" smtClean="0"/>
              <a:t>o test_struct2</a:t>
            </a:r>
            <a:endParaRPr lang="en-US" b="1" dirty="0"/>
          </a:p>
          <a:p>
            <a:pPr marL="0" indent="0">
              <a:buNone/>
            </a:pPr>
            <a:r>
              <a:rPr lang="en-US" b="1" dirty="0">
                <a:solidFill>
                  <a:srgbClr val="FF0000"/>
                </a:solidFill>
              </a:rPr>
              <a:t>t</a:t>
            </a:r>
            <a:r>
              <a:rPr lang="en-US" b="1" dirty="0" smtClean="0">
                <a:solidFill>
                  <a:srgbClr val="FF0000"/>
                </a:solidFill>
              </a:rPr>
              <a:t>est_struct2.c: In function `main’:</a:t>
            </a:r>
          </a:p>
          <a:p>
            <a:pPr marL="0" indent="0">
              <a:buNone/>
            </a:pPr>
            <a:r>
              <a:rPr lang="en-US" b="1" dirty="0" smtClean="0">
                <a:solidFill>
                  <a:srgbClr val="FF0000"/>
                </a:solidFill>
              </a:rPr>
              <a:t>test_struct2.c:24: error: invalid type argument of `-&gt;’ (have `</a:t>
            </a:r>
            <a:r>
              <a:rPr lang="en-US" b="1" dirty="0" err="1" smtClean="0">
                <a:solidFill>
                  <a:srgbClr val="FF0000"/>
                </a:solidFill>
              </a:rPr>
              <a:t>Tax_info</a:t>
            </a:r>
            <a:r>
              <a:rPr lang="en-US" b="1" dirty="0" smtClean="0">
                <a:solidFill>
                  <a:srgbClr val="FF0000"/>
                </a:solidFill>
              </a:rPr>
              <a:t>’)</a:t>
            </a:r>
          </a:p>
          <a:p>
            <a:pPr marL="0" indent="0">
              <a:buNone/>
            </a:pPr>
            <a:r>
              <a:rPr lang="en-US" b="1" dirty="0"/>
              <a:t>$</a:t>
            </a:r>
          </a:p>
          <a:p>
            <a:pPr marL="0" indent="0">
              <a:buNone/>
            </a:pPr>
            <a:endParaRPr lang="en-US" dirty="0"/>
          </a:p>
        </p:txBody>
      </p:sp>
      <p:sp>
        <p:nvSpPr>
          <p:cNvPr id="7" name="Title 3"/>
          <p:cNvSpPr txBox="1">
            <a:spLocks/>
          </p:cNvSpPr>
          <p:nvPr/>
        </p:nvSpPr>
        <p:spPr>
          <a:xfrm>
            <a:off x="228600" y="5029200"/>
            <a:ext cx="8686800" cy="9144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fontAlgn="auto">
              <a:spcAft>
                <a:spcPts val="0"/>
              </a:spcAft>
            </a:pPr>
            <a:r>
              <a:rPr lang="en-US" sz="2400" dirty="0"/>
              <a:t>I</a:t>
            </a:r>
            <a:r>
              <a:rPr lang="en-US" sz="2400" dirty="0" smtClean="0"/>
              <a:t>n this instance, tax isn’t a pointer, it’s a member of a structure.</a:t>
            </a:r>
            <a:endParaRPr lang="en-US" sz="2400" dirty="0"/>
          </a:p>
        </p:txBody>
      </p:sp>
    </p:spTree>
    <p:extLst>
      <p:ext uri="{BB962C8B-B14F-4D97-AF65-F5344CB8AC3E}">
        <p14:creationId xmlns:p14="http://schemas.microsoft.com/office/powerpoint/2010/main" val="356804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90000"/>
              </a:lnSpc>
            </a:pPr>
            <a:r>
              <a:rPr lang="en-US" altLang="en-US" sz="2400" dirty="0" smtClean="0">
                <a:latin typeface="Times New Roman" pitchFamily="18" charset="0"/>
                <a:cs typeface="Times New Roman" pitchFamily="18" charset="0"/>
              </a:rPr>
              <a:t>What do you think??</a:t>
            </a:r>
          </a:p>
          <a:p>
            <a:pPr>
              <a:lnSpc>
                <a:spcPct val="90000"/>
              </a:lnSpc>
            </a:pPr>
            <a:endParaRPr lang="en-US" altLang="en-US" sz="2400" dirty="0">
              <a:latin typeface="Times New Roman" pitchFamily="18" charset="0"/>
              <a:cs typeface="Times New Roman" pitchFamily="18" charset="0"/>
            </a:endParaRPr>
          </a:p>
          <a:p>
            <a:pPr>
              <a:lnSpc>
                <a:spcPct val="90000"/>
              </a:lnSpc>
            </a:pPr>
            <a:r>
              <a:rPr lang="en-US" altLang="en-US" sz="2400" dirty="0" smtClean="0">
                <a:latin typeface="Times New Roman" pitchFamily="18" charset="0"/>
                <a:cs typeface="Times New Roman" pitchFamily="18" charset="0"/>
              </a:rPr>
              <a:t>Is it legal for a structure to contain a member that is the same type as the structure?</a:t>
            </a:r>
          </a:p>
          <a:p>
            <a:pPr marL="109728" indent="0">
              <a:lnSpc>
                <a:spcPct val="90000"/>
              </a:lnSpc>
              <a:buNone/>
            </a:pPr>
            <a:endParaRPr lang="en-US" altLang="en-US" sz="2400" dirty="0" smtClean="0">
              <a:latin typeface="Times New Roman" pitchFamily="18" charset="0"/>
              <a:cs typeface="Times New Roman" pitchFamily="18" charset="0"/>
            </a:endParaRPr>
          </a:p>
          <a:p>
            <a:pPr>
              <a:lnSpc>
                <a:spcPct val="90000"/>
              </a:lnSpc>
            </a:pPr>
            <a:r>
              <a:rPr lang="en-US" altLang="en-US" sz="2400" dirty="0" smtClean="0">
                <a:latin typeface="Times New Roman" pitchFamily="18" charset="0"/>
                <a:cs typeface="Times New Roman" pitchFamily="18" charset="0"/>
              </a:rPr>
              <a:t>Suppose we declare a structure such as the following:</a:t>
            </a:r>
          </a:p>
          <a:p>
            <a:pPr>
              <a:lnSpc>
                <a:spcPct val="90000"/>
              </a:lnSpc>
              <a:buFont typeface="Arial" charset="0"/>
              <a:buNone/>
            </a:pPr>
            <a:r>
              <a:rPr lang="en-US" altLang="en-US" sz="2400"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struct</a:t>
            </a:r>
            <a:r>
              <a:rPr lang="en-US" altLang="en-US" sz="2400" b="1" dirty="0" smtClean="0">
                <a:latin typeface="Times New Roman" pitchFamily="18" charset="0"/>
                <a:cs typeface="Times New Roman" pitchFamily="18" charset="0"/>
              </a:rPr>
              <a:t> Self_Ref1 {</a:t>
            </a:r>
          </a:p>
          <a:p>
            <a:pPr>
              <a:lnSpc>
                <a:spcPct val="90000"/>
              </a:lnSpc>
              <a:buFont typeface="Arial" charset="0"/>
              <a:buNone/>
            </a:pP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int</a:t>
            </a:r>
            <a:r>
              <a:rPr lang="en-US" altLang="en-US" sz="2400" b="1" dirty="0" smtClean="0">
                <a:latin typeface="Times New Roman" pitchFamily="18" charset="0"/>
                <a:cs typeface="Times New Roman" pitchFamily="18" charset="0"/>
              </a:rPr>
              <a:t> a;</a:t>
            </a:r>
          </a:p>
          <a:p>
            <a:pPr>
              <a:lnSpc>
                <a:spcPct val="90000"/>
              </a:lnSpc>
              <a:buNone/>
            </a:pPr>
            <a:r>
              <a:rPr lang="en-US" altLang="en-US" sz="2400" b="1" dirty="0" smtClean="0">
                <a:solidFill>
                  <a:srgbClr val="FF0000"/>
                </a:solidFill>
                <a:latin typeface="Times New Roman" pitchFamily="18" charset="0"/>
                <a:cs typeface="Times New Roman" pitchFamily="18" charset="0"/>
              </a:rPr>
              <a:t>		    </a:t>
            </a:r>
            <a:r>
              <a:rPr lang="en-US" altLang="en-US" sz="2400" b="1" dirty="0" err="1" smtClean="0">
                <a:solidFill>
                  <a:srgbClr val="FF0000"/>
                </a:solidFill>
                <a:latin typeface="Times New Roman" pitchFamily="18" charset="0"/>
                <a:cs typeface="Times New Roman" pitchFamily="18" charset="0"/>
              </a:rPr>
              <a:t>struct</a:t>
            </a:r>
            <a:r>
              <a:rPr lang="en-US" altLang="en-US" sz="2400" b="1" dirty="0" smtClean="0">
                <a:solidFill>
                  <a:srgbClr val="FF0000"/>
                </a:solidFill>
                <a:latin typeface="Times New Roman" pitchFamily="18" charset="0"/>
                <a:cs typeface="Times New Roman" pitchFamily="18" charset="0"/>
              </a:rPr>
              <a:t> </a:t>
            </a:r>
            <a:r>
              <a:rPr lang="en-US" altLang="en-US" sz="2400" b="1" dirty="0">
                <a:solidFill>
                  <a:srgbClr val="FF0000"/>
                </a:solidFill>
                <a:latin typeface="Times New Roman" pitchFamily="18" charset="0"/>
                <a:cs typeface="Times New Roman" pitchFamily="18" charset="0"/>
              </a:rPr>
              <a:t>Self_Ref1 </a:t>
            </a:r>
            <a:r>
              <a:rPr lang="en-US" altLang="en-US" sz="2400" b="1" dirty="0" smtClean="0">
                <a:solidFill>
                  <a:srgbClr val="FF0000"/>
                </a:solidFill>
                <a:latin typeface="Times New Roman" pitchFamily="18" charset="0"/>
                <a:cs typeface="Times New Roman" pitchFamily="18" charset="0"/>
              </a:rPr>
              <a:t>b;</a:t>
            </a:r>
          </a:p>
          <a:p>
            <a:pPr>
              <a:lnSpc>
                <a:spcPct val="90000"/>
              </a:lnSpc>
              <a:buFont typeface="Arial" charset="0"/>
              <a:buNone/>
            </a:pP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int</a:t>
            </a:r>
            <a:r>
              <a:rPr lang="en-US" altLang="en-US" sz="2400" b="1" dirty="0" smtClean="0">
                <a:latin typeface="Times New Roman" pitchFamily="18" charset="0"/>
                <a:cs typeface="Times New Roman" pitchFamily="18" charset="0"/>
              </a:rPr>
              <a:t> c;</a:t>
            </a:r>
          </a:p>
          <a:p>
            <a:pPr>
              <a:lnSpc>
                <a:spcPct val="90000"/>
              </a:lnSpc>
              <a:buFont typeface="Arial" charset="0"/>
              <a:buNone/>
            </a:pPr>
            <a:r>
              <a:rPr lang="en-US" altLang="en-US" sz="2400" b="1" dirty="0" smtClean="0">
                <a:latin typeface="Times New Roman" pitchFamily="18" charset="0"/>
                <a:cs typeface="Times New Roman" pitchFamily="18" charset="0"/>
              </a:rPr>
              <a:t>		};</a:t>
            </a:r>
          </a:p>
          <a:p>
            <a:pPr>
              <a:lnSpc>
                <a:spcPct val="90000"/>
              </a:lnSpc>
              <a:buFont typeface="Arial" charset="0"/>
              <a:buNone/>
            </a:pPr>
            <a:endParaRPr lang="en-US" altLang="en-US" sz="2400" b="1" dirty="0" smtClean="0">
              <a:latin typeface="Times New Roman" pitchFamily="18" charset="0"/>
              <a:cs typeface="Times New Roman" pitchFamily="18" charset="0"/>
            </a:endParaRPr>
          </a:p>
          <a:p>
            <a:pPr>
              <a:lnSpc>
                <a:spcPct val="90000"/>
              </a:lnSpc>
            </a:pPr>
            <a:r>
              <a:rPr lang="en-US" altLang="en-US" sz="2400" dirty="0" smtClean="0">
                <a:latin typeface="Times New Roman" pitchFamily="18" charset="0"/>
                <a:cs typeface="Times New Roman" pitchFamily="18" charset="0"/>
              </a:rPr>
              <a:t>Can you estimate the size (in bytes) of this structure??</a:t>
            </a:r>
            <a:endParaRPr lang="en-US" altLang="en-US" sz="2400" b="1" dirty="0">
              <a:latin typeface="Times New Roman" pitchFamily="18" charset="0"/>
              <a:cs typeface="Times New Roman" pitchFamily="18" charset="0"/>
            </a:endParaRPr>
          </a:p>
          <a:p>
            <a:pPr>
              <a:lnSpc>
                <a:spcPct val="90000"/>
              </a:lnSpc>
              <a:buFont typeface="Arial" charset="0"/>
              <a:buNone/>
            </a:pPr>
            <a:endParaRPr lang="en-US" altLang="en-US" sz="2400" b="1" dirty="0" smtClean="0">
              <a:latin typeface="Times New Roman" pitchFamily="18" charset="0"/>
              <a:cs typeface="Times New Roman" pitchFamily="18" charset="0"/>
            </a:endParaRPr>
          </a:p>
          <a:p>
            <a:pPr>
              <a:lnSpc>
                <a:spcPct val="90000"/>
              </a:lnSpc>
              <a:buFont typeface="Arial" charset="0"/>
              <a:buNone/>
            </a:pPr>
            <a:endParaRPr lang="en-US" altLang="en-US" sz="2400" b="1" dirty="0" smtClean="0">
              <a:latin typeface="Times New Roman" pitchFamily="18" charset="0"/>
              <a:cs typeface="Times New Roman" pitchFamily="18" charset="0"/>
            </a:endParaRPr>
          </a:p>
        </p:txBody>
      </p:sp>
      <p:sp>
        <p:nvSpPr>
          <p:cNvPr id="14337" name="Title 1"/>
          <p:cNvSpPr>
            <a:spLocks noGrp="1"/>
          </p:cNvSpPr>
          <p:nvPr>
            <p:ph type="title"/>
          </p:nvPr>
        </p:nvSpPr>
        <p:spPr/>
        <p:txBody>
          <a:bodyPr/>
          <a:lstStyle/>
          <a:p>
            <a:r>
              <a:rPr lang="en-US" altLang="en-US" sz="3600" smtClean="0">
                <a:latin typeface="Times New Roman" pitchFamily="18" charset="0"/>
                <a:cs typeface="Times New Roman" pitchFamily="18" charset="0"/>
              </a:rPr>
              <a:t>Self-Referential Structures</a:t>
            </a:r>
          </a:p>
        </p:txBody>
      </p:sp>
    </p:spTree>
    <p:extLst>
      <p:ext uri="{BB962C8B-B14F-4D97-AF65-F5344CB8AC3E}">
        <p14:creationId xmlns:p14="http://schemas.microsoft.com/office/powerpoint/2010/main" val="3507457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normAutofit fontScale="92500" lnSpcReduction="20000"/>
          </a:bodyPr>
          <a:lstStyle/>
          <a:p>
            <a:pPr>
              <a:lnSpc>
                <a:spcPct val="90000"/>
              </a:lnSpc>
            </a:pPr>
            <a:endParaRPr lang="en-US" altLang="en-US" sz="1500" dirty="0" smtClean="0">
              <a:latin typeface="Times New Roman" pitchFamily="18" charset="0"/>
              <a:cs typeface="Times New Roman" pitchFamily="18" charset="0"/>
            </a:endParaRPr>
          </a:p>
          <a:p>
            <a:pPr>
              <a:lnSpc>
                <a:spcPct val="90000"/>
              </a:lnSpc>
              <a:buFont typeface="Arial" charset="0"/>
              <a:buNone/>
            </a:pPr>
            <a:r>
              <a:rPr lang="en-US" altLang="en-US" sz="1500" b="1" dirty="0" err="1">
                <a:latin typeface="Times New Roman" pitchFamily="18" charset="0"/>
                <a:cs typeface="Times New Roman" pitchFamily="18" charset="0"/>
              </a:rPr>
              <a:t>struct</a:t>
            </a:r>
            <a:r>
              <a:rPr lang="en-US" altLang="en-US" sz="1500" b="1" dirty="0">
                <a:latin typeface="Times New Roman" pitchFamily="18" charset="0"/>
                <a:cs typeface="Times New Roman" pitchFamily="18" charset="0"/>
              </a:rPr>
              <a:t> Self_Ref1 {</a:t>
            </a:r>
          </a:p>
          <a:p>
            <a:pPr>
              <a:lnSpc>
                <a:spcPct val="90000"/>
              </a:lnSpc>
              <a:buFont typeface="Arial" charset="0"/>
              <a:buNone/>
            </a:pPr>
            <a:r>
              <a:rPr lang="en-US" altLang="en-US" sz="1500" b="1" dirty="0">
                <a:latin typeface="Times New Roman" pitchFamily="18" charset="0"/>
                <a:cs typeface="Times New Roman" pitchFamily="18" charset="0"/>
              </a:rPr>
              <a:t>		    </a:t>
            </a:r>
            <a:r>
              <a:rPr lang="en-US" altLang="en-US" sz="1500" b="1" dirty="0" err="1">
                <a:latin typeface="Times New Roman" pitchFamily="18" charset="0"/>
                <a:cs typeface="Times New Roman" pitchFamily="18" charset="0"/>
              </a:rPr>
              <a:t>int</a:t>
            </a:r>
            <a:r>
              <a:rPr lang="en-US" altLang="en-US" sz="1500" b="1" dirty="0">
                <a:latin typeface="Times New Roman" pitchFamily="18" charset="0"/>
                <a:cs typeface="Times New Roman" pitchFamily="18" charset="0"/>
              </a:rPr>
              <a:t> a;</a:t>
            </a:r>
          </a:p>
          <a:p>
            <a:pPr>
              <a:lnSpc>
                <a:spcPct val="90000"/>
              </a:lnSpc>
              <a:buNone/>
            </a:pPr>
            <a:r>
              <a:rPr lang="en-US" altLang="en-US" sz="1500" b="1" dirty="0">
                <a:latin typeface="Times New Roman" pitchFamily="18" charset="0"/>
                <a:cs typeface="Times New Roman" pitchFamily="18" charset="0"/>
              </a:rPr>
              <a:t>		    </a:t>
            </a:r>
            <a:r>
              <a:rPr lang="en-US" altLang="en-US" sz="1500" b="1" dirty="0" err="1">
                <a:latin typeface="Times New Roman" pitchFamily="18" charset="0"/>
                <a:cs typeface="Times New Roman" pitchFamily="18" charset="0"/>
              </a:rPr>
              <a:t>struct</a:t>
            </a:r>
            <a:r>
              <a:rPr lang="en-US" altLang="en-US" sz="1500" b="1" dirty="0">
                <a:latin typeface="Times New Roman" pitchFamily="18" charset="0"/>
                <a:cs typeface="Times New Roman" pitchFamily="18" charset="0"/>
              </a:rPr>
              <a:t> Self_Ref1 b;</a:t>
            </a:r>
          </a:p>
          <a:p>
            <a:pPr>
              <a:lnSpc>
                <a:spcPct val="90000"/>
              </a:lnSpc>
              <a:buFont typeface="Arial" charset="0"/>
              <a:buNone/>
            </a:pPr>
            <a:r>
              <a:rPr lang="en-US" altLang="en-US" sz="1500" b="1" dirty="0">
                <a:latin typeface="Times New Roman" pitchFamily="18" charset="0"/>
                <a:cs typeface="Times New Roman" pitchFamily="18" charset="0"/>
              </a:rPr>
              <a:t>		    </a:t>
            </a:r>
            <a:r>
              <a:rPr lang="en-US" altLang="en-US" sz="1500" b="1" dirty="0" err="1">
                <a:latin typeface="Times New Roman" pitchFamily="18" charset="0"/>
                <a:cs typeface="Times New Roman" pitchFamily="18" charset="0"/>
              </a:rPr>
              <a:t>int</a:t>
            </a:r>
            <a:r>
              <a:rPr lang="en-US" altLang="en-US" sz="1500" b="1" dirty="0">
                <a:latin typeface="Times New Roman" pitchFamily="18" charset="0"/>
                <a:cs typeface="Times New Roman" pitchFamily="18" charset="0"/>
              </a:rPr>
              <a:t> c;</a:t>
            </a:r>
          </a:p>
          <a:p>
            <a:pPr>
              <a:lnSpc>
                <a:spcPct val="90000"/>
              </a:lnSpc>
              <a:buFont typeface="Arial" charset="0"/>
              <a:buNone/>
            </a:pPr>
            <a:r>
              <a:rPr lang="en-US" altLang="en-US" sz="1500" b="1" dirty="0">
                <a:latin typeface="Times New Roman" pitchFamily="18" charset="0"/>
                <a:cs typeface="Times New Roman" pitchFamily="18" charset="0"/>
              </a:rPr>
              <a:t>		</a:t>
            </a:r>
            <a:r>
              <a:rPr lang="en-US" altLang="en-US" sz="1500" b="1" dirty="0" smtClean="0">
                <a:latin typeface="Times New Roman" pitchFamily="18" charset="0"/>
                <a:cs typeface="Times New Roman" pitchFamily="18" charset="0"/>
              </a:rPr>
              <a:t>};</a:t>
            </a:r>
          </a:p>
          <a:p>
            <a:pPr>
              <a:lnSpc>
                <a:spcPct val="90000"/>
              </a:lnSpc>
              <a:buFont typeface="Arial" charset="0"/>
              <a:buNone/>
            </a:pPr>
            <a:endParaRPr lang="en-US" altLang="en-US" sz="1500" b="1" dirty="0">
              <a:latin typeface="Times New Roman" pitchFamily="18" charset="0"/>
              <a:cs typeface="Times New Roman" pitchFamily="18" charset="0"/>
            </a:endParaRPr>
          </a:p>
          <a:p>
            <a:pPr>
              <a:lnSpc>
                <a:spcPct val="90000"/>
              </a:lnSpc>
            </a:pPr>
            <a:r>
              <a:rPr lang="en-US" altLang="en-US" sz="2200" dirty="0" smtClean="0">
                <a:latin typeface="Times New Roman" pitchFamily="18" charset="0"/>
                <a:cs typeface="Times New Roman" pitchFamily="18" charset="0"/>
              </a:rPr>
              <a:t>This type of self-reference is not legal in ANSI C (likely, in any programming language!!) because the structure member </a:t>
            </a:r>
            <a:r>
              <a:rPr lang="en-US" altLang="en-US" sz="2200" b="1" dirty="0" smtClean="0">
                <a:solidFill>
                  <a:srgbClr val="00B050"/>
                </a:solidFill>
                <a:latin typeface="Times New Roman" pitchFamily="18" charset="0"/>
                <a:cs typeface="Times New Roman" pitchFamily="18" charset="0"/>
              </a:rPr>
              <a:t>b</a:t>
            </a:r>
            <a:r>
              <a:rPr lang="en-US" altLang="en-US" sz="2200" dirty="0" smtClean="0">
                <a:latin typeface="Times New Roman" pitchFamily="18" charset="0"/>
                <a:cs typeface="Times New Roman" pitchFamily="18" charset="0"/>
              </a:rPr>
              <a:t> is another complete structure, which will contain its own member </a:t>
            </a:r>
            <a:r>
              <a:rPr lang="en-US" altLang="en-US" sz="2200" b="1" dirty="0" smtClean="0">
                <a:solidFill>
                  <a:srgbClr val="00B050"/>
                </a:solidFill>
                <a:latin typeface="Times New Roman" pitchFamily="18" charset="0"/>
                <a:cs typeface="Times New Roman" pitchFamily="18" charset="0"/>
              </a:rPr>
              <a:t>b</a:t>
            </a:r>
            <a:r>
              <a:rPr lang="en-US" altLang="en-US" sz="2200" dirty="0" smtClean="0">
                <a:latin typeface="Times New Roman" pitchFamily="18" charset="0"/>
                <a:cs typeface="Times New Roman" pitchFamily="18" charset="0"/>
              </a:rPr>
              <a:t>. This second member </a:t>
            </a:r>
            <a:r>
              <a:rPr lang="en-US" altLang="en-US" sz="2200" b="1" dirty="0" smtClean="0">
                <a:solidFill>
                  <a:srgbClr val="00B050"/>
                </a:solidFill>
                <a:latin typeface="Times New Roman" pitchFamily="18" charset="0"/>
                <a:cs typeface="Times New Roman" pitchFamily="18" charset="0"/>
              </a:rPr>
              <a:t>b</a:t>
            </a:r>
            <a:r>
              <a:rPr lang="en-US" altLang="en-US" sz="2200" dirty="0" smtClean="0">
                <a:latin typeface="Times New Roman" pitchFamily="18" charset="0"/>
                <a:cs typeface="Times New Roman" pitchFamily="18" charset="0"/>
              </a:rPr>
              <a:t> is yet another complete structure, and contains its own member</a:t>
            </a:r>
            <a:r>
              <a:rPr lang="en-US" altLang="en-US" sz="2200" b="1" dirty="0" smtClean="0">
                <a:solidFill>
                  <a:srgbClr val="00B050"/>
                </a:solidFill>
                <a:latin typeface="Times New Roman" pitchFamily="18" charset="0"/>
                <a:cs typeface="Times New Roman" pitchFamily="18" charset="0"/>
              </a:rPr>
              <a:t> b</a:t>
            </a:r>
            <a:r>
              <a:rPr lang="en-US" altLang="en-US" sz="2200" dirty="0" smtClean="0">
                <a:latin typeface="Times New Roman" pitchFamily="18" charset="0"/>
                <a:cs typeface="Times New Roman" pitchFamily="18" charset="0"/>
              </a:rPr>
              <a:t>, and so forth.</a:t>
            </a:r>
          </a:p>
          <a:p>
            <a:pPr marL="109728" indent="0">
              <a:lnSpc>
                <a:spcPct val="90000"/>
              </a:lnSpc>
              <a:buNone/>
            </a:pPr>
            <a:endParaRPr lang="en-US" altLang="en-US" sz="2200" dirty="0" smtClean="0">
              <a:latin typeface="Times New Roman" pitchFamily="18" charset="0"/>
              <a:cs typeface="Times New Roman" pitchFamily="18" charset="0"/>
            </a:endParaRPr>
          </a:p>
          <a:p>
            <a:pPr>
              <a:lnSpc>
                <a:spcPct val="90000"/>
              </a:lnSpc>
            </a:pPr>
            <a:r>
              <a:rPr lang="en-US" altLang="en-US" sz="2200" dirty="0" smtClean="0">
                <a:latin typeface="Times New Roman" pitchFamily="18" charset="0"/>
                <a:cs typeface="Times New Roman" pitchFamily="18" charset="0"/>
              </a:rPr>
              <a:t>The problem with this declaration is that it is </a:t>
            </a:r>
            <a:r>
              <a:rPr lang="en-US" altLang="en-US" sz="2200" b="1" dirty="0" smtClean="0">
                <a:solidFill>
                  <a:srgbClr val="00B050"/>
                </a:solidFill>
                <a:latin typeface="Times New Roman" pitchFamily="18" charset="0"/>
                <a:cs typeface="Times New Roman" pitchFamily="18" charset="0"/>
              </a:rPr>
              <a:t>infinitely recursive</a:t>
            </a:r>
            <a:r>
              <a:rPr lang="en-US" altLang="en-US" sz="2200" dirty="0" smtClean="0">
                <a:latin typeface="Times New Roman" pitchFamily="18" charset="0"/>
                <a:cs typeface="Times New Roman" pitchFamily="18" charset="0"/>
              </a:rPr>
              <a:t>, so the compiler would have to attempt to allocate an infinite amount of storage.</a:t>
            </a:r>
          </a:p>
          <a:p>
            <a:pPr marL="109728" indent="0">
              <a:lnSpc>
                <a:spcPct val="90000"/>
              </a:lnSpc>
              <a:buNone/>
            </a:pPr>
            <a:endParaRPr lang="en-US" altLang="en-US" sz="2200" dirty="0" smtClean="0">
              <a:latin typeface="Times New Roman" pitchFamily="18" charset="0"/>
              <a:cs typeface="Times New Roman" pitchFamily="18" charset="0"/>
            </a:endParaRPr>
          </a:p>
          <a:p>
            <a:pPr>
              <a:lnSpc>
                <a:spcPct val="90000"/>
              </a:lnSpc>
            </a:pPr>
            <a:r>
              <a:rPr lang="en-US" altLang="en-US" sz="2200" dirty="0" smtClean="0">
                <a:latin typeface="Times New Roman" pitchFamily="18" charset="0"/>
                <a:cs typeface="Times New Roman" pitchFamily="18" charset="0"/>
              </a:rPr>
              <a:t>Let’s compare this with the self-referential declaration on the following slide.</a:t>
            </a:r>
          </a:p>
        </p:txBody>
      </p:sp>
      <p:sp>
        <p:nvSpPr>
          <p:cNvPr id="15361" name="Title 1"/>
          <p:cNvSpPr>
            <a:spLocks noGrp="1"/>
          </p:cNvSpPr>
          <p:nvPr>
            <p:ph type="title"/>
          </p:nvPr>
        </p:nvSpPr>
        <p:spPr/>
        <p:txBody>
          <a:bodyPr/>
          <a:lstStyle/>
          <a:p>
            <a:r>
              <a:rPr lang="en-US" altLang="en-US" sz="3600" smtClean="0">
                <a:latin typeface="Times New Roman" pitchFamily="18" charset="0"/>
                <a:cs typeface="Times New Roman" pitchFamily="18" charset="0"/>
              </a:rPr>
              <a:t>Self-Referential Structures cont.</a:t>
            </a:r>
          </a:p>
        </p:txBody>
      </p:sp>
    </p:spTree>
    <p:extLst>
      <p:ext uri="{BB962C8B-B14F-4D97-AF65-F5344CB8AC3E}">
        <p14:creationId xmlns:p14="http://schemas.microsoft.com/office/powerpoint/2010/main" val="4000090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35691"/>
          </a:xfrm>
        </p:spPr>
        <p:txBody>
          <a:bodyPr>
            <a:normAutofit/>
          </a:bodyPr>
          <a:lstStyle/>
          <a:p>
            <a:r>
              <a:rPr lang="en-US" altLang="en-US" sz="2400" dirty="0" smtClean="0">
                <a:latin typeface="Times New Roman" pitchFamily="18" charset="0"/>
                <a:cs typeface="Times New Roman" pitchFamily="18" charset="0"/>
              </a:rPr>
              <a:t>This is a different self-referential structure. Can you distinguish it from the previous one?</a:t>
            </a:r>
          </a:p>
          <a:p>
            <a:pPr>
              <a:buNone/>
            </a:pPr>
            <a:r>
              <a:rPr lang="en-US" altLang="en-US" sz="2400"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struct</a:t>
            </a:r>
            <a:r>
              <a:rPr lang="en-US" altLang="en-US" sz="2400" b="1" dirty="0" smtClean="0">
                <a:latin typeface="Times New Roman" pitchFamily="18" charset="0"/>
                <a:cs typeface="Times New Roman" pitchFamily="18" charset="0"/>
              </a:rPr>
              <a:t> Self_Ref2 {</a:t>
            </a:r>
          </a:p>
          <a:p>
            <a:pPr>
              <a:buFont typeface="Arial" charset="0"/>
              <a:buNone/>
            </a:pP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int</a:t>
            </a:r>
            <a:r>
              <a:rPr lang="en-US" altLang="en-US" sz="2400" b="1" dirty="0" smtClean="0">
                <a:latin typeface="Times New Roman" pitchFamily="18" charset="0"/>
                <a:cs typeface="Times New Roman" pitchFamily="18" charset="0"/>
              </a:rPr>
              <a:t> a;</a:t>
            </a:r>
          </a:p>
          <a:p>
            <a:pPr>
              <a:buNone/>
            </a:pP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struct</a:t>
            </a:r>
            <a:r>
              <a:rPr lang="en-US" altLang="en-US" sz="2400" b="1" dirty="0" smtClean="0">
                <a:latin typeface="Times New Roman" pitchFamily="18" charset="0"/>
                <a:cs typeface="Times New Roman" pitchFamily="18" charset="0"/>
              </a:rPr>
              <a:t> Self_Ref2 *b;</a:t>
            </a:r>
          </a:p>
          <a:p>
            <a:pPr>
              <a:buFont typeface="Arial" charset="0"/>
              <a:buNone/>
            </a:pPr>
            <a:r>
              <a:rPr lang="en-US" altLang="en-US" sz="2400" b="1" dirty="0" smtClean="0">
                <a:latin typeface="Times New Roman" pitchFamily="18" charset="0"/>
                <a:cs typeface="Times New Roman" pitchFamily="18" charset="0"/>
              </a:rPr>
              <a:t>		    </a:t>
            </a:r>
            <a:r>
              <a:rPr lang="en-US" altLang="en-US" sz="2400" b="1" dirty="0" err="1" smtClean="0">
                <a:latin typeface="Times New Roman" pitchFamily="18" charset="0"/>
                <a:cs typeface="Times New Roman" pitchFamily="18" charset="0"/>
              </a:rPr>
              <a:t>int</a:t>
            </a:r>
            <a:r>
              <a:rPr lang="en-US" altLang="en-US" sz="2400" b="1" dirty="0" smtClean="0">
                <a:latin typeface="Times New Roman" pitchFamily="18" charset="0"/>
                <a:cs typeface="Times New Roman" pitchFamily="18" charset="0"/>
              </a:rPr>
              <a:t> c;</a:t>
            </a:r>
          </a:p>
          <a:p>
            <a:pPr>
              <a:buFont typeface="Arial" charset="0"/>
              <a:buNone/>
            </a:pPr>
            <a:r>
              <a:rPr lang="en-US" altLang="en-US" sz="2400" b="1" dirty="0" smtClean="0">
                <a:latin typeface="Times New Roman" pitchFamily="18" charset="0"/>
                <a:cs typeface="Times New Roman" pitchFamily="18" charset="0"/>
              </a:rPr>
              <a:t>		};</a:t>
            </a:r>
          </a:p>
          <a:p>
            <a:pPr>
              <a:buFont typeface="Arial" charset="0"/>
              <a:buNone/>
            </a:pPr>
            <a:r>
              <a:rPr lang="en-US" altLang="en-US" sz="2400" dirty="0" smtClean="0">
                <a:latin typeface="Times New Roman" pitchFamily="18" charset="0"/>
                <a:cs typeface="Times New Roman" pitchFamily="18" charset="0"/>
              </a:rPr>
              <a:t> </a:t>
            </a:r>
          </a:p>
          <a:p>
            <a:r>
              <a:rPr lang="en-US" altLang="en-US" sz="2400" dirty="0" smtClean="0">
                <a:latin typeface="Times New Roman" pitchFamily="18" charset="0"/>
                <a:cs typeface="Times New Roman" pitchFamily="18" charset="0"/>
              </a:rPr>
              <a:t>Is this kind of self-referential structure legal?</a:t>
            </a:r>
          </a:p>
          <a:p>
            <a:pPr marL="109728" indent="0">
              <a:buNone/>
            </a:pPr>
            <a:endParaRPr lang="en-US" altLang="en-US" sz="2400" dirty="0" smtClean="0">
              <a:latin typeface="Times New Roman" pitchFamily="18" charset="0"/>
              <a:cs typeface="Times New Roman" pitchFamily="18" charset="0"/>
            </a:endParaRPr>
          </a:p>
          <a:p>
            <a:r>
              <a:rPr lang="en-US" altLang="en-US" sz="2400" dirty="0">
                <a:latin typeface="Times New Roman" pitchFamily="18" charset="0"/>
                <a:cs typeface="Times New Roman" pitchFamily="18" charset="0"/>
              </a:rPr>
              <a:t>Can you estimate the size (in bytes) of this structure??</a:t>
            </a:r>
            <a:endParaRPr lang="en-US" altLang="en-US" sz="2400" b="1" dirty="0">
              <a:latin typeface="Times New Roman" pitchFamily="18" charset="0"/>
              <a:cs typeface="Times New Roman" pitchFamily="18" charset="0"/>
            </a:endParaRPr>
          </a:p>
          <a:p>
            <a:pPr marL="109728" indent="0">
              <a:buNone/>
            </a:pPr>
            <a:endParaRPr lang="en-US" altLang="en-US" sz="2400" dirty="0" smtClean="0">
              <a:latin typeface="Times New Roman" pitchFamily="18" charset="0"/>
              <a:cs typeface="Times New Roman" pitchFamily="18" charset="0"/>
            </a:endParaRPr>
          </a:p>
          <a:p>
            <a:endParaRPr lang="en-US" altLang="en-US" sz="2400" dirty="0" smtClean="0">
              <a:latin typeface="Times New Roman" pitchFamily="18" charset="0"/>
              <a:cs typeface="Times New Roman" pitchFamily="18" charset="0"/>
            </a:endParaRPr>
          </a:p>
          <a:p>
            <a:endParaRPr lang="en-US" altLang="en-US" dirty="0" smtClean="0"/>
          </a:p>
        </p:txBody>
      </p:sp>
      <p:sp>
        <p:nvSpPr>
          <p:cNvPr id="17409" name="Title 1"/>
          <p:cNvSpPr>
            <a:spLocks noGrp="1"/>
          </p:cNvSpPr>
          <p:nvPr>
            <p:ph type="title"/>
          </p:nvPr>
        </p:nvSpPr>
        <p:spPr/>
        <p:txBody>
          <a:bodyPr/>
          <a:lstStyle/>
          <a:p>
            <a:r>
              <a:rPr lang="en-US" altLang="en-US" sz="3200" smtClean="0">
                <a:latin typeface="Times New Roman" pitchFamily="18" charset="0"/>
                <a:cs typeface="Times New Roman" pitchFamily="18" charset="0"/>
              </a:rPr>
              <a:t>Self-Referential Structure Definitions cont.</a:t>
            </a:r>
          </a:p>
        </p:txBody>
      </p:sp>
    </p:spTree>
    <p:extLst>
      <p:ext uri="{BB962C8B-B14F-4D97-AF65-F5344CB8AC3E}">
        <p14:creationId xmlns:p14="http://schemas.microsoft.com/office/powerpoint/2010/main" val="2904623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altLang="en-US" sz="2500" b="1" dirty="0" err="1">
                <a:latin typeface="Times New Roman" pitchFamily="18" charset="0"/>
                <a:cs typeface="Times New Roman" pitchFamily="18" charset="0"/>
              </a:rPr>
              <a:t>struct</a:t>
            </a:r>
            <a:r>
              <a:rPr lang="en-US" altLang="en-US" sz="2500" b="1" dirty="0">
                <a:latin typeface="Times New Roman" pitchFamily="18" charset="0"/>
                <a:cs typeface="Times New Roman" pitchFamily="18" charset="0"/>
              </a:rPr>
              <a:t> Self_Ref2 {</a:t>
            </a:r>
          </a:p>
          <a:p>
            <a:pPr>
              <a:buFont typeface="Arial" charset="0"/>
              <a:buNone/>
            </a:pP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int</a:t>
            </a:r>
            <a:r>
              <a:rPr lang="en-US" altLang="en-US" sz="2500" b="1" dirty="0">
                <a:latin typeface="Times New Roman" pitchFamily="18" charset="0"/>
                <a:cs typeface="Times New Roman" pitchFamily="18" charset="0"/>
              </a:rPr>
              <a:t> a;</a:t>
            </a:r>
          </a:p>
          <a:p>
            <a:pPr>
              <a:buNone/>
            </a:pP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struct</a:t>
            </a:r>
            <a:r>
              <a:rPr lang="en-US" altLang="en-US" sz="2500" b="1" dirty="0">
                <a:latin typeface="Times New Roman" pitchFamily="18" charset="0"/>
                <a:cs typeface="Times New Roman" pitchFamily="18" charset="0"/>
              </a:rPr>
              <a:t> Self_Ref2 *b;</a:t>
            </a:r>
          </a:p>
          <a:p>
            <a:pPr>
              <a:buFont typeface="Arial" charset="0"/>
              <a:buNone/>
            </a:pPr>
            <a:r>
              <a:rPr lang="en-US" altLang="en-US" sz="2500" b="1" dirty="0">
                <a:latin typeface="Times New Roman" pitchFamily="18" charset="0"/>
                <a:cs typeface="Times New Roman" pitchFamily="18" charset="0"/>
              </a:rPr>
              <a:t>		    </a:t>
            </a:r>
            <a:r>
              <a:rPr lang="en-US" altLang="en-US" sz="2500" b="1" dirty="0" err="1">
                <a:latin typeface="Times New Roman" pitchFamily="18" charset="0"/>
                <a:cs typeface="Times New Roman" pitchFamily="18" charset="0"/>
              </a:rPr>
              <a:t>int</a:t>
            </a:r>
            <a:r>
              <a:rPr lang="en-US" altLang="en-US" sz="2500" b="1" dirty="0">
                <a:latin typeface="Times New Roman" pitchFamily="18" charset="0"/>
                <a:cs typeface="Times New Roman" pitchFamily="18" charset="0"/>
              </a:rPr>
              <a:t> c;</a:t>
            </a:r>
          </a:p>
          <a:p>
            <a:pPr>
              <a:buFont typeface="Arial" charset="0"/>
              <a:buNone/>
            </a:pPr>
            <a:r>
              <a:rPr lang="en-US" altLang="en-US" sz="2500" b="1" dirty="0">
                <a:latin typeface="Times New Roman" pitchFamily="18" charset="0"/>
                <a:cs typeface="Times New Roman" pitchFamily="18" charset="0"/>
              </a:rPr>
              <a:t>		</a:t>
            </a:r>
            <a:r>
              <a:rPr lang="en-US" altLang="en-US" sz="2500" b="1" dirty="0" smtClean="0">
                <a:latin typeface="Times New Roman" pitchFamily="18" charset="0"/>
                <a:cs typeface="Times New Roman" pitchFamily="18" charset="0"/>
              </a:rPr>
              <a:t>};</a:t>
            </a:r>
          </a:p>
          <a:p>
            <a:pPr>
              <a:buFont typeface="Arial" charset="0"/>
              <a:buNone/>
            </a:pPr>
            <a:endParaRPr lang="en-US" altLang="en-US" sz="2400" b="1" dirty="0">
              <a:latin typeface="Times New Roman" pitchFamily="18" charset="0"/>
              <a:cs typeface="Times New Roman" pitchFamily="18" charset="0"/>
            </a:endParaRPr>
          </a:p>
          <a:p>
            <a:r>
              <a:rPr lang="en-US" altLang="en-US" sz="3300" dirty="0" smtClean="0">
                <a:latin typeface="Times New Roman" pitchFamily="18" charset="0"/>
                <a:cs typeface="Times New Roman" pitchFamily="18" charset="0"/>
              </a:rPr>
              <a:t>This self-referential structure </a:t>
            </a:r>
            <a:r>
              <a:rPr lang="en-US" altLang="en-US" sz="3300" b="1" i="1" dirty="0" smtClean="0">
                <a:solidFill>
                  <a:srgbClr val="00B050"/>
                </a:solidFill>
                <a:latin typeface="Times New Roman" pitchFamily="18" charset="0"/>
                <a:cs typeface="Times New Roman" pitchFamily="18" charset="0"/>
              </a:rPr>
              <a:t>is</a:t>
            </a:r>
            <a:r>
              <a:rPr lang="en-US" altLang="en-US" sz="3300" dirty="0" smtClean="0">
                <a:solidFill>
                  <a:srgbClr val="00B050"/>
                </a:solidFill>
                <a:latin typeface="Times New Roman" pitchFamily="18" charset="0"/>
                <a:cs typeface="Times New Roman" pitchFamily="18" charset="0"/>
              </a:rPr>
              <a:t> </a:t>
            </a:r>
            <a:r>
              <a:rPr lang="en-US" altLang="en-US" sz="3300" dirty="0" smtClean="0">
                <a:latin typeface="Times New Roman" pitchFamily="18" charset="0"/>
                <a:cs typeface="Times New Roman" pitchFamily="18" charset="0"/>
              </a:rPr>
              <a:t>legal in ANSI C and is used to build linked data structures such as linked lists and trees.</a:t>
            </a:r>
          </a:p>
          <a:p>
            <a:pPr marL="109728" indent="0">
              <a:buNone/>
            </a:pPr>
            <a:endParaRPr lang="en-US" altLang="en-US" sz="3300" dirty="0" smtClean="0">
              <a:latin typeface="Times New Roman" pitchFamily="18" charset="0"/>
              <a:cs typeface="Times New Roman" pitchFamily="18" charset="0"/>
            </a:endParaRPr>
          </a:p>
          <a:p>
            <a:r>
              <a:rPr lang="en-US" altLang="en-US" sz="3300" dirty="0" smtClean="0">
                <a:latin typeface="Times New Roman" pitchFamily="18" charset="0"/>
                <a:cs typeface="Times New Roman" pitchFamily="18" charset="0"/>
              </a:rPr>
              <a:t>The difference from the previous recursive structure which does not terminate is that in this case, the structure does not contain a member that is another structure of the same type, but rather, </a:t>
            </a:r>
            <a:r>
              <a:rPr lang="en-US" altLang="en-US" sz="3300" b="1" dirty="0" smtClean="0">
                <a:solidFill>
                  <a:srgbClr val="00B050"/>
                </a:solidFill>
                <a:latin typeface="Times New Roman" pitchFamily="18" charset="0"/>
                <a:cs typeface="Times New Roman" pitchFamily="18" charset="0"/>
              </a:rPr>
              <a:t>a pointer </a:t>
            </a:r>
            <a:r>
              <a:rPr lang="en-US" altLang="en-US" sz="3300" dirty="0" smtClean="0">
                <a:latin typeface="Times New Roman" pitchFamily="18" charset="0"/>
                <a:cs typeface="Times New Roman" pitchFamily="18" charset="0"/>
              </a:rPr>
              <a:t>to a structure of the same type.</a:t>
            </a:r>
          </a:p>
          <a:p>
            <a:pPr marL="109728" indent="0">
              <a:buNone/>
            </a:pPr>
            <a:endParaRPr lang="en-US" altLang="en-US" sz="3300" dirty="0" smtClean="0">
              <a:latin typeface="Times New Roman" pitchFamily="18" charset="0"/>
              <a:cs typeface="Times New Roman" pitchFamily="18" charset="0"/>
            </a:endParaRPr>
          </a:p>
          <a:p>
            <a:r>
              <a:rPr lang="en-US" altLang="en-US" sz="3300" dirty="0" smtClean="0">
                <a:latin typeface="Times New Roman" pitchFamily="18" charset="0"/>
                <a:cs typeface="Times New Roman" pitchFamily="18" charset="0"/>
              </a:rPr>
              <a:t>The compiler of course can allocate space for a pointer to a structure, which requires a finite amount of space.</a:t>
            </a:r>
          </a:p>
          <a:p>
            <a:pPr marL="109728" indent="0">
              <a:buNone/>
            </a:pPr>
            <a:endParaRPr lang="en-US" altLang="en-US" sz="3300" dirty="0" smtClean="0">
              <a:latin typeface="Times New Roman" pitchFamily="18" charset="0"/>
              <a:cs typeface="Times New Roman" pitchFamily="18" charset="0"/>
            </a:endParaRPr>
          </a:p>
          <a:p>
            <a:r>
              <a:rPr lang="en-US" altLang="en-US" sz="3300" dirty="0" smtClean="0">
                <a:latin typeface="Times New Roman" pitchFamily="18" charset="0"/>
                <a:cs typeface="Times New Roman" pitchFamily="18" charset="0"/>
              </a:rPr>
              <a:t>We will see how to build a linked list with such a self-referential structure soon.</a:t>
            </a:r>
          </a:p>
          <a:p>
            <a:pPr>
              <a:lnSpc>
                <a:spcPct val="80000"/>
              </a:lnSpc>
            </a:pPr>
            <a:endParaRPr lang="en-US" altLang="en-US" sz="1300" dirty="0" smtClean="0">
              <a:latin typeface="Times New Roman" pitchFamily="18" charset="0"/>
              <a:cs typeface="Times New Roman" pitchFamily="18" charset="0"/>
            </a:endParaRPr>
          </a:p>
          <a:p>
            <a:pPr>
              <a:lnSpc>
                <a:spcPct val="80000"/>
              </a:lnSpc>
            </a:pPr>
            <a:endParaRPr lang="en-US" altLang="en-US" sz="1300" dirty="0" smtClean="0"/>
          </a:p>
        </p:txBody>
      </p:sp>
      <p:sp>
        <p:nvSpPr>
          <p:cNvPr id="20481" name="Title 1"/>
          <p:cNvSpPr>
            <a:spLocks noGrp="1"/>
          </p:cNvSpPr>
          <p:nvPr>
            <p:ph type="title"/>
          </p:nvPr>
        </p:nvSpPr>
        <p:spPr/>
        <p:txBody>
          <a:bodyPr/>
          <a:lstStyle/>
          <a:p>
            <a:r>
              <a:rPr lang="en-US" altLang="en-US" sz="3200" dirty="0" smtClean="0">
                <a:latin typeface="Times New Roman" pitchFamily="18" charset="0"/>
                <a:cs typeface="Times New Roman" pitchFamily="18" charset="0"/>
              </a:rPr>
              <a:t>Self-Referential Structure Definitions cont.</a:t>
            </a:r>
            <a:endParaRPr lang="en-US"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82755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7"/>
          <p:cNvSpPr>
            <a:spLocks noGrp="1"/>
          </p:cNvSpPr>
          <p:nvPr>
            <p:ph idx="1"/>
          </p:nvPr>
        </p:nvSpPr>
        <p:spPr>
          <a:xfrm>
            <a:off x="457200" y="1295400"/>
            <a:ext cx="8229600" cy="4800600"/>
          </a:xfrm>
        </p:spPr>
        <p:txBody>
          <a:bodyPr/>
          <a:lstStyle/>
          <a:p>
            <a:pPr>
              <a:lnSpc>
                <a:spcPct val="90000"/>
              </a:lnSpc>
            </a:pPr>
            <a:r>
              <a:rPr lang="en-US" altLang="en-US" sz="2000" dirty="0" smtClean="0">
                <a:latin typeface="Times New Roman" pitchFamily="18" charset="0"/>
              </a:rPr>
              <a:t>Structures can be initialized in much the same way as arrays. For example:</a:t>
            </a:r>
          </a:p>
          <a:p>
            <a:pPr>
              <a:lnSpc>
                <a:spcPct val="90000"/>
              </a:lnSpc>
              <a:buFont typeface="Arial" charset="0"/>
              <a:buNone/>
            </a:pPr>
            <a:r>
              <a:rPr lang="en-US" altLang="en-US" sz="2000" dirty="0" smtClean="0">
                <a:latin typeface="Times New Roman" pitchFamily="18" charset="0"/>
              </a:rPr>
              <a:t>		</a:t>
            </a:r>
            <a:r>
              <a:rPr lang="en-US" altLang="en-US" sz="1400" b="1" dirty="0" err="1" smtClean="0">
                <a:latin typeface="Times New Roman" pitchFamily="18" charset="0"/>
              </a:rPr>
              <a:t>struct</a:t>
            </a:r>
            <a:r>
              <a:rPr lang="en-US" altLang="en-US" sz="1400" b="1" dirty="0" smtClean="0">
                <a:latin typeface="Times New Roman" pitchFamily="18" charset="0"/>
              </a:rPr>
              <a:t> </a:t>
            </a:r>
            <a:r>
              <a:rPr lang="en-US" altLang="en-US" sz="1400" b="1" dirty="0" err="1" smtClean="0">
                <a:latin typeface="Times New Roman" pitchFamily="18" charset="0"/>
              </a:rPr>
              <a:t>Initialization_example</a:t>
            </a:r>
            <a:r>
              <a:rPr lang="en-US" altLang="en-US" sz="1400" b="1" dirty="0" smtClean="0">
                <a:latin typeface="Times New Roman" pitchFamily="18" charset="0"/>
              </a:rPr>
              <a:t> {</a:t>
            </a:r>
          </a:p>
          <a:p>
            <a:pPr>
              <a:lnSpc>
                <a:spcPct val="90000"/>
              </a:lnSpc>
              <a:buFont typeface="Arial" charset="0"/>
              <a:buNone/>
            </a:pPr>
            <a:r>
              <a:rPr lang="en-US" altLang="en-US" sz="1400" b="1" dirty="0" smtClean="0">
                <a:latin typeface="Times New Roman" pitchFamily="18" charset="0"/>
              </a:rPr>
              <a:t>			</a:t>
            </a:r>
            <a:r>
              <a:rPr lang="en-US" altLang="en-US" sz="1400" b="1" dirty="0" err="1" smtClean="0">
                <a:latin typeface="Times New Roman" pitchFamily="18" charset="0"/>
              </a:rPr>
              <a:t>int</a:t>
            </a:r>
            <a:r>
              <a:rPr lang="en-US" altLang="en-US" sz="1400" b="1" dirty="0" smtClean="0">
                <a:latin typeface="Times New Roman" pitchFamily="18" charset="0"/>
              </a:rPr>
              <a:t> a;</a:t>
            </a:r>
          </a:p>
          <a:p>
            <a:pPr>
              <a:lnSpc>
                <a:spcPct val="90000"/>
              </a:lnSpc>
              <a:buFont typeface="Arial" charset="0"/>
              <a:buNone/>
            </a:pPr>
            <a:r>
              <a:rPr lang="en-US" altLang="en-US" sz="1400" b="1" dirty="0" smtClean="0">
                <a:latin typeface="Times New Roman" pitchFamily="18" charset="0"/>
              </a:rPr>
              <a:t>			short b[10];</a:t>
            </a:r>
          </a:p>
          <a:p>
            <a:pPr>
              <a:lnSpc>
                <a:spcPct val="90000"/>
              </a:lnSpc>
              <a:buFont typeface="Arial" charset="0"/>
              <a:buNone/>
            </a:pPr>
            <a:r>
              <a:rPr lang="en-US" altLang="en-US" sz="1400" b="1" dirty="0" smtClean="0">
                <a:latin typeface="Times New Roman" pitchFamily="18" charset="0"/>
              </a:rPr>
              <a:t>			Simple c;   </a:t>
            </a:r>
            <a:r>
              <a:rPr lang="en-US" altLang="en-US" sz="1400" dirty="0" smtClean="0">
                <a:latin typeface="Times New Roman" pitchFamily="18" charset="0"/>
              </a:rPr>
              <a:t>		/* Defined with </a:t>
            </a:r>
            <a:r>
              <a:rPr lang="en-US" altLang="en-US" sz="1400" dirty="0" err="1" smtClean="0">
                <a:latin typeface="Times New Roman" pitchFamily="18" charset="0"/>
              </a:rPr>
              <a:t>typedef</a:t>
            </a:r>
            <a:r>
              <a:rPr lang="en-US" altLang="en-US" sz="1400" dirty="0" smtClean="0">
                <a:latin typeface="Times New Roman" pitchFamily="18" charset="0"/>
              </a:rPr>
              <a:t> above */</a:t>
            </a:r>
          </a:p>
          <a:p>
            <a:pPr>
              <a:lnSpc>
                <a:spcPct val="90000"/>
              </a:lnSpc>
              <a:buFont typeface="Arial" charset="0"/>
              <a:buNone/>
            </a:pPr>
            <a:r>
              <a:rPr lang="en-US" altLang="en-US" sz="1400" dirty="0" smtClean="0">
                <a:latin typeface="Times New Roman" pitchFamily="18" charset="0"/>
              </a:rPr>
              <a:t>		</a:t>
            </a:r>
            <a:r>
              <a:rPr lang="en-US" altLang="en-US" sz="1400" b="1" dirty="0" smtClean="0">
                <a:latin typeface="Times New Roman" pitchFamily="18" charset="0"/>
              </a:rPr>
              <a:t>} y = {</a:t>
            </a:r>
          </a:p>
          <a:p>
            <a:pPr>
              <a:lnSpc>
                <a:spcPct val="90000"/>
              </a:lnSpc>
              <a:buFont typeface="Arial" charset="0"/>
              <a:buNone/>
            </a:pPr>
            <a:r>
              <a:rPr lang="en-US" altLang="en-US" sz="1400" b="1" dirty="0" smtClean="0">
                <a:latin typeface="Times New Roman" pitchFamily="18" charset="0"/>
              </a:rPr>
              <a:t>			10,</a:t>
            </a:r>
            <a:r>
              <a:rPr lang="en-US" altLang="en-US" sz="1400" dirty="0">
                <a:latin typeface="Times New Roman" pitchFamily="18" charset="0"/>
              </a:rPr>
              <a:t> 	</a:t>
            </a:r>
            <a:r>
              <a:rPr lang="en-US" altLang="en-US" sz="1400" dirty="0" smtClean="0">
                <a:latin typeface="Times New Roman" pitchFamily="18" charset="0"/>
              </a:rPr>
              <a:t>	/* </a:t>
            </a:r>
            <a:r>
              <a:rPr lang="en-US" altLang="en-US" sz="1400" dirty="0">
                <a:latin typeface="Times New Roman" pitchFamily="18" charset="0"/>
              </a:rPr>
              <a:t>initialization of </a:t>
            </a:r>
            <a:r>
              <a:rPr lang="en-US" altLang="en-US" sz="1400" dirty="0" smtClean="0">
                <a:latin typeface="Times New Roman" pitchFamily="18" charset="0"/>
              </a:rPr>
              <a:t>member a	*/</a:t>
            </a:r>
            <a:endParaRPr lang="en-US" altLang="en-US" sz="1400" b="1" dirty="0" smtClean="0">
              <a:latin typeface="Times New Roman" pitchFamily="18" charset="0"/>
            </a:endParaRPr>
          </a:p>
          <a:p>
            <a:pPr>
              <a:lnSpc>
                <a:spcPct val="90000"/>
              </a:lnSpc>
              <a:buFont typeface="Arial" charset="0"/>
              <a:buNone/>
            </a:pPr>
            <a:r>
              <a:rPr lang="en-US" altLang="en-US" sz="1400" b="1" dirty="0" smtClean="0">
                <a:latin typeface="Times New Roman" pitchFamily="18" charset="0"/>
              </a:rPr>
              <a:t>			</a:t>
            </a:r>
            <a:r>
              <a:rPr lang="en-US" altLang="en-US" sz="1400" b="1" dirty="0" smtClean="0">
                <a:latin typeface="Times New Roman" pitchFamily="18" charset="0"/>
              </a:rPr>
              <a:t>{1, 2, 3, 4, 5},</a:t>
            </a:r>
            <a:r>
              <a:rPr lang="en-US" altLang="en-US" sz="1400" dirty="0" smtClean="0">
                <a:latin typeface="Times New Roman" pitchFamily="18" charset="0"/>
              </a:rPr>
              <a:t>	/* initialization of array member </a:t>
            </a:r>
            <a:r>
              <a:rPr lang="en-US" altLang="en-US" sz="1400" dirty="0" smtClean="0">
                <a:latin typeface="Times New Roman" pitchFamily="18" charset="0"/>
              </a:rPr>
              <a:t>b, the rest = 0,0,0,0,0,0* /</a:t>
            </a:r>
            <a:endParaRPr lang="en-US" altLang="en-US" sz="1400" dirty="0" smtClean="0">
              <a:latin typeface="Times New Roman" pitchFamily="18" charset="0"/>
            </a:endParaRPr>
          </a:p>
          <a:p>
            <a:pPr>
              <a:lnSpc>
                <a:spcPct val="90000"/>
              </a:lnSpc>
              <a:buNone/>
            </a:pPr>
            <a:r>
              <a:rPr lang="en-US" altLang="en-US" sz="1400" dirty="0" smtClean="0">
                <a:latin typeface="Times New Roman" pitchFamily="18" charset="0"/>
              </a:rPr>
              <a:t>			</a:t>
            </a:r>
            <a:r>
              <a:rPr lang="en-US" altLang="en-US" sz="1400" b="1" dirty="0" smtClean="0">
                <a:latin typeface="Times New Roman" pitchFamily="18" charset="0"/>
              </a:rPr>
              <a:t>{25, 1.9</a:t>
            </a:r>
            <a:r>
              <a:rPr lang="en-US" altLang="en-US" sz="1400" b="1" dirty="0">
                <a:latin typeface="Times New Roman" pitchFamily="18" charset="0"/>
              </a:rPr>
              <a:t>}</a:t>
            </a:r>
            <a:r>
              <a:rPr lang="en-US" altLang="en-US" sz="1400" dirty="0">
                <a:latin typeface="Times New Roman" pitchFamily="18" charset="0"/>
              </a:rPr>
              <a:t>	</a:t>
            </a:r>
            <a:r>
              <a:rPr lang="en-US" altLang="en-US" sz="1400" dirty="0" smtClean="0">
                <a:latin typeface="Times New Roman" pitchFamily="18" charset="0"/>
              </a:rPr>
              <a:t>	/* </a:t>
            </a:r>
            <a:r>
              <a:rPr lang="en-US" altLang="en-US" sz="1400" dirty="0">
                <a:latin typeface="Times New Roman" pitchFamily="18" charset="0"/>
              </a:rPr>
              <a:t>initialization of </a:t>
            </a:r>
            <a:r>
              <a:rPr lang="en-US" altLang="en-US" sz="1400" dirty="0" err="1" smtClean="0">
                <a:latin typeface="Times New Roman" pitchFamily="18" charset="0"/>
              </a:rPr>
              <a:t>struct</a:t>
            </a:r>
            <a:r>
              <a:rPr lang="en-US" altLang="en-US" sz="1400" dirty="0" smtClean="0">
                <a:latin typeface="Times New Roman" pitchFamily="18" charset="0"/>
              </a:rPr>
              <a:t> member c	*/</a:t>
            </a:r>
          </a:p>
          <a:p>
            <a:pPr>
              <a:lnSpc>
                <a:spcPct val="90000"/>
              </a:lnSpc>
              <a:buFont typeface="Arial" charset="0"/>
              <a:buNone/>
            </a:pPr>
            <a:r>
              <a:rPr lang="en-US" altLang="en-US" sz="1400" dirty="0" smtClean="0">
                <a:latin typeface="Times New Roman" pitchFamily="18" charset="0"/>
              </a:rPr>
              <a:t>		</a:t>
            </a:r>
            <a:r>
              <a:rPr lang="en-US" altLang="en-US" sz="1400" b="1" dirty="0" smtClean="0">
                <a:latin typeface="Times New Roman" pitchFamily="18" charset="0"/>
              </a:rPr>
              <a:t>};</a:t>
            </a:r>
          </a:p>
          <a:p>
            <a:pPr>
              <a:lnSpc>
                <a:spcPct val="90000"/>
              </a:lnSpc>
              <a:buFont typeface="Arial" charset="0"/>
              <a:buNone/>
            </a:pPr>
            <a:endParaRPr lang="en-US" altLang="en-US" sz="1400" b="1" dirty="0" smtClean="0">
              <a:latin typeface="Times New Roman" pitchFamily="18" charset="0"/>
            </a:endParaRPr>
          </a:p>
          <a:p>
            <a:pPr>
              <a:lnSpc>
                <a:spcPct val="90000"/>
              </a:lnSpc>
            </a:pPr>
            <a:r>
              <a:rPr lang="en-US" altLang="en-US" sz="2000" dirty="0">
                <a:latin typeface="Times New Roman" pitchFamily="18" charset="0"/>
              </a:rPr>
              <a:t>T</a:t>
            </a:r>
            <a:r>
              <a:rPr lang="en-US" altLang="en-US" sz="2000" dirty="0" smtClean="0">
                <a:latin typeface="Times New Roman" pitchFamily="18" charset="0"/>
              </a:rPr>
              <a:t>he initial values for the members must be in the order given in the member list, and they are separated by commas.</a:t>
            </a:r>
          </a:p>
          <a:p>
            <a:pPr marL="109728" indent="0">
              <a:lnSpc>
                <a:spcPct val="90000"/>
              </a:lnSpc>
              <a:buNone/>
            </a:pPr>
            <a:endParaRPr lang="en-US" altLang="en-US" sz="2000" dirty="0" smtClean="0">
              <a:latin typeface="Times New Roman" pitchFamily="18" charset="0"/>
            </a:endParaRPr>
          </a:p>
          <a:p>
            <a:pPr>
              <a:lnSpc>
                <a:spcPct val="90000"/>
              </a:lnSpc>
            </a:pPr>
            <a:r>
              <a:rPr lang="en-US" altLang="en-US" sz="2000" dirty="0" smtClean="0">
                <a:latin typeface="Times New Roman" pitchFamily="18" charset="0"/>
              </a:rPr>
              <a:t>Missing values (at the end of the list of values) cause the remaining members to be set to the default initialization.</a:t>
            </a:r>
          </a:p>
          <a:p>
            <a:pPr marL="0" indent="0">
              <a:lnSpc>
                <a:spcPct val="90000"/>
              </a:lnSpc>
              <a:buNone/>
            </a:pPr>
            <a:endParaRPr lang="en-US" altLang="en-US" sz="2000" dirty="0" smtClean="0">
              <a:latin typeface="Times New Roman" pitchFamily="18" charset="0"/>
            </a:endParaRPr>
          </a:p>
        </p:txBody>
      </p:sp>
      <p:sp>
        <p:nvSpPr>
          <p:cNvPr id="21506" name="Rectangle 1026"/>
          <p:cNvSpPr>
            <a:spLocks noGrp="1"/>
          </p:cNvSpPr>
          <p:nvPr>
            <p:ph type="title"/>
          </p:nvPr>
        </p:nvSpPr>
        <p:spPr>
          <a:xfrm>
            <a:off x="457200" y="274638"/>
            <a:ext cx="8229600" cy="944562"/>
          </a:xfrm>
        </p:spPr>
        <p:txBody>
          <a:bodyPr/>
          <a:lstStyle/>
          <a:p>
            <a:r>
              <a:rPr lang="en-US" altLang="en-US" sz="3200" dirty="0" smtClean="0">
                <a:latin typeface="Times New Roman" pitchFamily="18" charset="0"/>
              </a:rPr>
              <a:t>Initializing Structures</a:t>
            </a:r>
          </a:p>
        </p:txBody>
      </p:sp>
    </p:spTree>
    <p:extLst>
      <p:ext uri="{BB962C8B-B14F-4D97-AF65-F5344CB8AC3E}">
        <p14:creationId xmlns:p14="http://schemas.microsoft.com/office/powerpoint/2010/main" val="1840687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a:xfrm>
            <a:off x="381000" y="1066800"/>
            <a:ext cx="8229600" cy="5257800"/>
          </a:xfrm>
        </p:spPr>
        <p:txBody>
          <a:bodyPr>
            <a:normAutofit fontScale="92500" lnSpcReduction="20000"/>
          </a:bodyPr>
          <a:lstStyle/>
          <a:p>
            <a:pPr>
              <a:lnSpc>
                <a:spcPct val="90000"/>
              </a:lnSpc>
            </a:pPr>
            <a:r>
              <a:rPr lang="en-US" altLang="en-US" sz="1800" dirty="0" smtClean="0">
                <a:latin typeface="Times New Roman" pitchFamily="18" charset="0"/>
              </a:rPr>
              <a:t>Let’s modify the previous example slightly, by declaring an additional structure variable x, without initialization:</a:t>
            </a:r>
          </a:p>
          <a:p>
            <a:pPr marL="0" indent="0">
              <a:buNone/>
            </a:pP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typedef</a:t>
            </a:r>
            <a:r>
              <a:rPr lang="en-US" altLang="en-US" sz="1800" b="1" dirty="0" smtClean="0">
                <a:latin typeface="Times New Roman" charset="0"/>
                <a:cs typeface="Times New Roman" charset="0"/>
              </a:rPr>
              <a:t> </a:t>
            </a:r>
            <a:r>
              <a:rPr lang="en-US" altLang="en-US" sz="1800" b="1" dirty="0" err="1">
                <a:latin typeface="Times New Roman" charset="0"/>
                <a:cs typeface="Times New Roman" charset="0"/>
              </a:rPr>
              <a:t>struct</a:t>
            </a:r>
            <a:r>
              <a:rPr lang="en-US" altLang="en-US" sz="1800" b="1" dirty="0">
                <a:latin typeface="Times New Roman" charset="0"/>
                <a:cs typeface="Times New Roman" charset="0"/>
              </a:rPr>
              <a:t> {</a:t>
            </a:r>
          </a:p>
          <a:p>
            <a:pPr marL="0" indent="0">
              <a:buNone/>
            </a:pPr>
            <a:r>
              <a:rPr lang="en-US" altLang="en-US" sz="1800" b="1" dirty="0">
                <a:latin typeface="Times New Roman" charset="0"/>
                <a:cs typeface="Times New Roman" charset="0"/>
              </a:rPr>
              <a:t>		</a:t>
            </a:r>
            <a:r>
              <a:rPr lang="en-US" altLang="en-US" sz="1800" b="1" dirty="0" err="1">
                <a:latin typeface="Times New Roman" charset="0"/>
                <a:cs typeface="Times New Roman" charset="0"/>
              </a:rPr>
              <a:t>int</a:t>
            </a:r>
            <a:r>
              <a:rPr lang="en-US" altLang="en-US" sz="1800" b="1" dirty="0">
                <a:latin typeface="Times New Roman" charset="0"/>
                <a:cs typeface="Times New Roman" charset="0"/>
              </a:rPr>
              <a:t> a;</a:t>
            </a:r>
          </a:p>
          <a:p>
            <a:pPr marL="0" indent="0">
              <a:buNone/>
            </a:pPr>
            <a:r>
              <a:rPr lang="en-US" altLang="en-US" sz="1800" b="1" dirty="0">
                <a:latin typeface="Times New Roman" charset="0"/>
                <a:cs typeface="Times New Roman" charset="0"/>
              </a:rPr>
              <a:t>		float b;</a:t>
            </a:r>
          </a:p>
          <a:p>
            <a:pPr marL="0" indent="0">
              <a:buNone/>
            </a:pPr>
            <a:r>
              <a:rPr lang="en-US" altLang="en-US" sz="1800" b="1" dirty="0">
                <a:latin typeface="Times New Roman" charset="0"/>
                <a:cs typeface="Times New Roman" charset="0"/>
              </a:rPr>
              <a:t>	} Simple;</a:t>
            </a:r>
          </a:p>
          <a:p>
            <a:pPr>
              <a:lnSpc>
                <a:spcPct val="90000"/>
              </a:lnSpc>
            </a:pPr>
            <a:endParaRPr lang="en-US" altLang="en-US" sz="1800" dirty="0" smtClean="0">
              <a:latin typeface="Times New Roman" pitchFamily="18" charset="0"/>
            </a:endParaRPr>
          </a:p>
          <a:p>
            <a:pPr lvl="0">
              <a:lnSpc>
                <a:spcPct val="90000"/>
              </a:lnSpc>
              <a:buClr>
                <a:srgbClr val="2DA2BF"/>
              </a:buClr>
              <a:buNone/>
            </a:pPr>
            <a:r>
              <a:rPr lang="en-US" altLang="en-US" sz="1800" dirty="0" smtClean="0">
                <a:latin typeface="Times New Roman" pitchFamily="18" charset="0"/>
              </a:rPr>
              <a:t>		</a:t>
            </a:r>
            <a:r>
              <a:rPr lang="en-US" altLang="en-US" sz="1400" b="1" dirty="0" err="1">
                <a:solidFill>
                  <a:prstClr val="black"/>
                </a:solidFill>
                <a:latin typeface="Times New Roman" pitchFamily="18" charset="0"/>
              </a:rPr>
              <a:t>struct</a:t>
            </a:r>
            <a:r>
              <a:rPr lang="en-US" altLang="en-US" sz="1400" b="1" dirty="0">
                <a:solidFill>
                  <a:prstClr val="black"/>
                </a:solidFill>
                <a:latin typeface="Times New Roman" pitchFamily="18" charset="0"/>
              </a:rPr>
              <a:t> </a:t>
            </a:r>
            <a:r>
              <a:rPr lang="en-US" altLang="en-US" sz="1400" b="1" dirty="0" err="1">
                <a:solidFill>
                  <a:prstClr val="black"/>
                </a:solidFill>
                <a:latin typeface="Times New Roman" pitchFamily="18" charset="0"/>
              </a:rPr>
              <a:t>Initialization_example</a:t>
            </a:r>
            <a:r>
              <a:rPr lang="en-US" altLang="en-US" sz="1400" b="1" dirty="0">
                <a:solidFill>
                  <a:prstClr val="black"/>
                </a:solidFill>
                <a:latin typeface="Times New Roman" pitchFamily="18" charset="0"/>
              </a:rPr>
              <a:t> {</a:t>
            </a:r>
          </a:p>
          <a:p>
            <a:pPr lvl="0">
              <a:lnSpc>
                <a:spcPct val="90000"/>
              </a:lnSpc>
              <a:buClr>
                <a:srgbClr val="2DA2BF"/>
              </a:buClr>
              <a:buNone/>
            </a:pPr>
            <a:r>
              <a:rPr lang="en-US" altLang="en-US" sz="1400" b="1" dirty="0">
                <a:solidFill>
                  <a:prstClr val="black"/>
                </a:solidFill>
                <a:latin typeface="Times New Roman" pitchFamily="18" charset="0"/>
              </a:rPr>
              <a:t>			</a:t>
            </a:r>
            <a:r>
              <a:rPr lang="en-US" altLang="en-US" sz="1400" b="1" dirty="0" err="1">
                <a:solidFill>
                  <a:prstClr val="black"/>
                </a:solidFill>
                <a:latin typeface="Times New Roman" pitchFamily="18" charset="0"/>
              </a:rPr>
              <a:t>int</a:t>
            </a:r>
            <a:r>
              <a:rPr lang="en-US" altLang="en-US" sz="1400" b="1" dirty="0">
                <a:solidFill>
                  <a:prstClr val="black"/>
                </a:solidFill>
                <a:latin typeface="Times New Roman" pitchFamily="18" charset="0"/>
              </a:rPr>
              <a:t> a;</a:t>
            </a:r>
          </a:p>
          <a:p>
            <a:pPr lvl="0">
              <a:lnSpc>
                <a:spcPct val="90000"/>
              </a:lnSpc>
              <a:buClr>
                <a:srgbClr val="2DA2BF"/>
              </a:buClr>
              <a:buNone/>
            </a:pPr>
            <a:r>
              <a:rPr lang="en-US" altLang="en-US" sz="1400" b="1" dirty="0">
                <a:solidFill>
                  <a:prstClr val="black"/>
                </a:solidFill>
                <a:latin typeface="Times New Roman" pitchFamily="18" charset="0"/>
              </a:rPr>
              <a:t>			short b[10];</a:t>
            </a:r>
          </a:p>
          <a:p>
            <a:pPr lvl="0">
              <a:lnSpc>
                <a:spcPct val="90000"/>
              </a:lnSpc>
              <a:buClr>
                <a:srgbClr val="2DA2BF"/>
              </a:buClr>
              <a:buNone/>
            </a:pPr>
            <a:r>
              <a:rPr lang="en-US" altLang="en-US" sz="1400" b="1" dirty="0">
                <a:solidFill>
                  <a:prstClr val="black"/>
                </a:solidFill>
                <a:latin typeface="Times New Roman" pitchFamily="18" charset="0"/>
              </a:rPr>
              <a:t>			Simple c;   </a:t>
            </a:r>
            <a:r>
              <a:rPr lang="en-US" altLang="en-US" sz="1400" dirty="0">
                <a:solidFill>
                  <a:prstClr val="black"/>
                </a:solidFill>
                <a:latin typeface="Times New Roman" pitchFamily="18" charset="0"/>
              </a:rPr>
              <a:t>		/* Defined with </a:t>
            </a:r>
            <a:r>
              <a:rPr lang="en-US" altLang="en-US" sz="1400" dirty="0" err="1">
                <a:solidFill>
                  <a:prstClr val="black"/>
                </a:solidFill>
                <a:latin typeface="Times New Roman" pitchFamily="18" charset="0"/>
              </a:rPr>
              <a:t>typedef</a:t>
            </a:r>
            <a:r>
              <a:rPr lang="en-US" altLang="en-US" sz="1400" dirty="0">
                <a:solidFill>
                  <a:prstClr val="black"/>
                </a:solidFill>
                <a:latin typeface="Times New Roman" pitchFamily="18" charset="0"/>
              </a:rPr>
              <a:t> above */</a:t>
            </a:r>
          </a:p>
          <a:p>
            <a:pPr lvl="0">
              <a:lnSpc>
                <a:spcPct val="90000"/>
              </a:lnSpc>
              <a:buClr>
                <a:srgbClr val="2DA2BF"/>
              </a:buClr>
              <a:buNone/>
            </a:pPr>
            <a:r>
              <a:rPr lang="en-US" altLang="en-US" sz="1400" dirty="0">
                <a:solidFill>
                  <a:prstClr val="black"/>
                </a:solidFill>
                <a:latin typeface="Times New Roman" pitchFamily="18" charset="0"/>
              </a:rPr>
              <a:t>		</a:t>
            </a:r>
            <a:r>
              <a:rPr lang="en-US" altLang="en-US" sz="1400" b="1" dirty="0">
                <a:solidFill>
                  <a:prstClr val="black"/>
                </a:solidFill>
                <a:latin typeface="Times New Roman" pitchFamily="18" charset="0"/>
              </a:rPr>
              <a:t>} </a:t>
            </a:r>
            <a:r>
              <a:rPr lang="en-US" altLang="en-US" sz="1400" b="1" dirty="0" smtClean="0">
                <a:solidFill>
                  <a:prstClr val="black"/>
                </a:solidFill>
                <a:latin typeface="Times New Roman" pitchFamily="18" charset="0"/>
              </a:rPr>
              <a:t>x, y </a:t>
            </a:r>
            <a:r>
              <a:rPr lang="en-US" altLang="en-US" sz="1400" b="1" dirty="0">
                <a:solidFill>
                  <a:prstClr val="black"/>
                </a:solidFill>
                <a:latin typeface="Times New Roman" pitchFamily="18" charset="0"/>
              </a:rPr>
              <a:t>= {</a:t>
            </a:r>
          </a:p>
          <a:p>
            <a:pPr lvl="0">
              <a:lnSpc>
                <a:spcPct val="90000"/>
              </a:lnSpc>
              <a:buClr>
                <a:srgbClr val="2DA2BF"/>
              </a:buClr>
              <a:buNone/>
            </a:pPr>
            <a:r>
              <a:rPr lang="en-US" altLang="en-US" sz="1400" b="1" dirty="0">
                <a:solidFill>
                  <a:prstClr val="black"/>
                </a:solidFill>
                <a:latin typeface="Times New Roman" pitchFamily="18" charset="0"/>
              </a:rPr>
              <a:t>			10,</a:t>
            </a:r>
            <a:r>
              <a:rPr lang="en-US" altLang="en-US" sz="1400" dirty="0">
                <a:solidFill>
                  <a:prstClr val="black"/>
                </a:solidFill>
                <a:latin typeface="Times New Roman" pitchFamily="18" charset="0"/>
              </a:rPr>
              <a:t> 		/* initialization of member a	*/</a:t>
            </a:r>
            <a:endParaRPr lang="en-US" altLang="en-US" sz="1400" b="1" dirty="0">
              <a:solidFill>
                <a:prstClr val="black"/>
              </a:solidFill>
              <a:latin typeface="Times New Roman" pitchFamily="18" charset="0"/>
            </a:endParaRPr>
          </a:p>
          <a:p>
            <a:pPr lvl="0">
              <a:lnSpc>
                <a:spcPct val="90000"/>
              </a:lnSpc>
              <a:buClr>
                <a:srgbClr val="2DA2BF"/>
              </a:buClr>
              <a:buNone/>
            </a:pPr>
            <a:r>
              <a:rPr lang="en-US" altLang="en-US" sz="1400" b="1" dirty="0">
                <a:solidFill>
                  <a:prstClr val="black"/>
                </a:solidFill>
                <a:latin typeface="Times New Roman" pitchFamily="18" charset="0"/>
              </a:rPr>
              <a:t>			{1, 2, 3, 4, 5},</a:t>
            </a:r>
            <a:r>
              <a:rPr lang="en-US" altLang="en-US" sz="1400" dirty="0">
                <a:solidFill>
                  <a:prstClr val="black"/>
                </a:solidFill>
                <a:latin typeface="Times New Roman" pitchFamily="18" charset="0"/>
              </a:rPr>
              <a:t>	/* initialization of array member b	*/</a:t>
            </a:r>
          </a:p>
          <a:p>
            <a:pPr lvl="0">
              <a:lnSpc>
                <a:spcPct val="90000"/>
              </a:lnSpc>
              <a:buClr>
                <a:srgbClr val="2DA2BF"/>
              </a:buClr>
              <a:buNone/>
            </a:pPr>
            <a:r>
              <a:rPr lang="en-US" altLang="en-US" sz="1400" dirty="0">
                <a:solidFill>
                  <a:prstClr val="black"/>
                </a:solidFill>
                <a:latin typeface="Times New Roman" pitchFamily="18" charset="0"/>
              </a:rPr>
              <a:t>			</a:t>
            </a:r>
            <a:r>
              <a:rPr lang="en-US" altLang="en-US" sz="1400" b="1" dirty="0">
                <a:solidFill>
                  <a:prstClr val="black"/>
                </a:solidFill>
                <a:latin typeface="Times New Roman" pitchFamily="18" charset="0"/>
              </a:rPr>
              <a:t>{25, 1.9}</a:t>
            </a:r>
            <a:r>
              <a:rPr lang="en-US" altLang="en-US" sz="1400" dirty="0">
                <a:solidFill>
                  <a:prstClr val="black"/>
                </a:solidFill>
                <a:latin typeface="Times New Roman" pitchFamily="18" charset="0"/>
              </a:rPr>
              <a:t>		/* initialization of </a:t>
            </a:r>
            <a:r>
              <a:rPr lang="en-US" altLang="en-US" sz="1400" dirty="0" err="1">
                <a:solidFill>
                  <a:prstClr val="black"/>
                </a:solidFill>
                <a:latin typeface="Times New Roman" pitchFamily="18" charset="0"/>
              </a:rPr>
              <a:t>struct</a:t>
            </a:r>
            <a:r>
              <a:rPr lang="en-US" altLang="en-US" sz="1400" dirty="0">
                <a:solidFill>
                  <a:prstClr val="black"/>
                </a:solidFill>
                <a:latin typeface="Times New Roman" pitchFamily="18" charset="0"/>
              </a:rPr>
              <a:t> member c	</a:t>
            </a:r>
            <a:r>
              <a:rPr lang="en-US" altLang="en-US" sz="1400" dirty="0" smtClean="0">
                <a:solidFill>
                  <a:prstClr val="black"/>
                </a:solidFill>
                <a:latin typeface="Times New Roman" pitchFamily="18" charset="0"/>
              </a:rPr>
              <a:t>*/	</a:t>
            </a:r>
            <a:endParaRPr lang="en-US" altLang="en-US" sz="1400" dirty="0">
              <a:solidFill>
                <a:prstClr val="black"/>
              </a:solidFill>
              <a:latin typeface="Times New Roman" pitchFamily="18" charset="0"/>
            </a:endParaRPr>
          </a:p>
          <a:p>
            <a:pPr lvl="0">
              <a:lnSpc>
                <a:spcPct val="90000"/>
              </a:lnSpc>
              <a:buClr>
                <a:srgbClr val="2DA2BF"/>
              </a:buClr>
              <a:buNone/>
            </a:pPr>
            <a:r>
              <a:rPr lang="en-US" altLang="en-US" sz="1400" dirty="0">
                <a:solidFill>
                  <a:prstClr val="black"/>
                </a:solidFill>
                <a:latin typeface="Times New Roman" pitchFamily="18" charset="0"/>
              </a:rPr>
              <a:t>		</a:t>
            </a:r>
            <a:r>
              <a:rPr lang="en-US" altLang="en-US" sz="1400" b="1" dirty="0" smtClean="0">
                <a:solidFill>
                  <a:prstClr val="black"/>
                </a:solidFill>
                <a:latin typeface="Times New Roman" pitchFamily="18" charset="0"/>
              </a:rPr>
              <a:t>};</a:t>
            </a:r>
            <a:endParaRPr lang="en-US" altLang="en-US" sz="1400" b="1" dirty="0">
              <a:solidFill>
                <a:prstClr val="black"/>
              </a:solidFill>
              <a:latin typeface="Times New Roman" pitchFamily="18" charset="0"/>
            </a:endParaRPr>
          </a:p>
          <a:p>
            <a:pPr>
              <a:lnSpc>
                <a:spcPct val="90000"/>
              </a:lnSpc>
            </a:pPr>
            <a:r>
              <a:rPr lang="en-US" altLang="en-US" sz="1800" dirty="0">
                <a:latin typeface="Times New Roman" pitchFamily="18" charset="0"/>
              </a:rPr>
              <a:t>B</a:t>
            </a:r>
            <a:r>
              <a:rPr lang="en-US" altLang="en-US" sz="1800" dirty="0" smtClean="0">
                <a:latin typeface="Times New Roman" pitchFamily="18" charset="0"/>
              </a:rPr>
              <a:t>ecause </a:t>
            </a:r>
            <a:r>
              <a:rPr lang="en-US" altLang="en-US" sz="1800" b="1" dirty="0" smtClean="0">
                <a:solidFill>
                  <a:srgbClr val="00B050"/>
                </a:solidFill>
                <a:latin typeface="Times New Roman" pitchFamily="18" charset="0"/>
              </a:rPr>
              <a:t>x</a:t>
            </a:r>
            <a:r>
              <a:rPr lang="en-US" altLang="en-US" sz="1800" dirty="0" smtClean="0">
                <a:latin typeface="Times New Roman" pitchFamily="18" charset="0"/>
              </a:rPr>
              <a:t> and</a:t>
            </a:r>
            <a:r>
              <a:rPr lang="en-US" altLang="en-US" sz="1800" b="1" dirty="0" smtClean="0">
                <a:solidFill>
                  <a:srgbClr val="00B050"/>
                </a:solidFill>
                <a:latin typeface="Times New Roman" pitchFamily="18" charset="0"/>
              </a:rPr>
              <a:t> y </a:t>
            </a:r>
            <a:r>
              <a:rPr lang="en-US" altLang="en-US" sz="1800" dirty="0" smtClean="0">
                <a:latin typeface="Times New Roman" pitchFamily="18" charset="0"/>
              </a:rPr>
              <a:t>have been declared to be of the same type, we can assign </a:t>
            </a:r>
            <a:r>
              <a:rPr lang="en-US" altLang="en-US" sz="1800" b="1" dirty="0" smtClean="0">
                <a:solidFill>
                  <a:srgbClr val="00B050"/>
                </a:solidFill>
                <a:latin typeface="Times New Roman" pitchFamily="18" charset="0"/>
              </a:rPr>
              <a:t>y</a:t>
            </a:r>
            <a:r>
              <a:rPr lang="en-US" altLang="en-US" sz="1800" dirty="0" smtClean="0">
                <a:latin typeface="Times New Roman" pitchFamily="18" charset="0"/>
              </a:rPr>
              <a:t> to </a:t>
            </a:r>
            <a:r>
              <a:rPr lang="en-US" altLang="en-US" sz="1800" b="1" dirty="0" smtClean="0">
                <a:solidFill>
                  <a:srgbClr val="00B050"/>
                </a:solidFill>
                <a:latin typeface="Times New Roman" pitchFamily="18" charset="0"/>
              </a:rPr>
              <a:t>x</a:t>
            </a:r>
            <a:r>
              <a:rPr lang="en-US" altLang="en-US" sz="1800" dirty="0" smtClean="0">
                <a:latin typeface="Times New Roman" pitchFamily="18" charset="0"/>
              </a:rPr>
              <a:t>: </a:t>
            </a:r>
          </a:p>
          <a:p>
            <a:pPr>
              <a:lnSpc>
                <a:spcPct val="90000"/>
              </a:lnSpc>
              <a:buFont typeface="Arial" charset="0"/>
              <a:buNone/>
            </a:pPr>
            <a:r>
              <a:rPr lang="en-US" altLang="en-US" sz="1800" dirty="0" smtClean="0">
                <a:latin typeface="Times New Roman" pitchFamily="18" charset="0"/>
              </a:rPr>
              <a:t>		</a:t>
            </a:r>
            <a:r>
              <a:rPr lang="en-US" altLang="en-US" sz="1800" b="1" dirty="0" smtClean="0">
                <a:solidFill>
                  <a:srgbClr val="00B050"/>
                </a:solidFill>
                <a:latin typeface="Times New Roman" pitchFamily="18" charset="0"/>
              </a:rPr>
              <a:t>x = y; </a:t>
            </a:r>
            <a:endParaRPr lang="en-US" altLang="en-US" sz="1800" b="1" dirty="0">
              <a:solidFill>
                <a:srgbClr val="00B050"/>
              </a:solidFill>
              <a:latin typeface="Times New Roman" pitchFamily="18" charset="0"/>
            </a:endParaRPr>
          </a:p>
          <a:p>
            <a:pPr>
              <a:lnSpc>
                <a:spcPct val="90000"/>
              </a:lnSpc>
              <a:buFont typeface="Arial" charset="0"/>
              <a:buNone/>
            </a:pPr>
            <a:endParaRPr lang="en-US" altLang="en-US" sz="1800" b="1" dirty="0" smtClean="0">
              <a:solidFill>
                <a:srgbClr val="00B050"/>
              </a:solidFill>
              <a:latin typeface="Times New Roman" pitchFamily="18" charset="0"/>
            </a:endParaRPr>
          </a:p>
          <a:p>
            <a:pPr>
              <a:lnSpc>
                <a:spcPct val="90000"/>
              </a:lnSpc>
            </a:pPr>
            <a:r>
              <a:rPr lang="en-US" altLang="en-US" sz="1800" dirty="0" smtClean="0">
                <a:latin typeface="Times New Roman" pitchFamily="18" charset="0"/>
              </a:rPr>
              <a:t>This assigns the value of </a:t>
            </a:r>
            <a:r>
              <a:rPr lang="en-US" altLang="en-US" sz="1800" b="1" dirty="0" smtClean="0">
                <a:solidFill>
                  <a:srgbClr val="0070C0"/>
                </a:solidFill>
                <a:latin typeface="Times New Roman" pitchFamily="18" charset="0"/>
              </a:rPr>
              <a:t>each member of y</a:t>
            </a:r>
            <a:r>
              <a:rPr lang="en-US" altLang="en-US" sz="1800" dirty="0" smtClean="0">
                <a:latin typeface="Times New Roman" pitchFamily="18" charset="0"/>
              </a:rPr>
              <a:t> to the </a:t>
            </a:r>
            <a:r>
              <a:rPr lang="en-US" altLang="en-US" sz="1800" b="1" dirty="0" smtClean="0">
                <a:solidFill>
                  <a:srgbClr val="0070C0"/>
                </a:solidFill>
                <a:latin typeface="Times New Roman" pitchFamily="18" charset="0"/>
              </a:rPr>
              <a:t>corresponding member of x</a:t>
            </a:r>
            <a:r>
              <a:rPr lang="en-US" altLang="en-US" sz="1800" dirty="0" smtClean="0">
                <a:latin typeface="Times New Roman" pitchFamily="18" charset="0"/>
              </a:rPr>
              <a:t>.</a:t>
            </a:r>
          </a:p>
          <a:p>
            <a:pPr marL="109728" indent="0">
              <a:lnSpc>
                <a:spcPct val="90000"/>
              </a:lnSpc>
              <a:buNone/>
            </a:pPr>
            <a:endParaRPr lang="en-US" altLang="en-US" sz="1800" dirty="0" smtClean="0">
              <a:latin typeface="Times New Roman" pitchFamily="18" charset="0"/>
            </a:endParaRPr>
          </a:p>
          <a:p>
            <a:pPr>
              <a:lnSpc>
                <a:spcPct val="90000"/>
              </a:lnSpc>
            </a:pPr>
            <a:r>
              <a:rPr lang="en-US" altLang="en-US" sz="1800" dirty="0" smtClean="0">
                <a:latin typeface="Times New Roman" pitchFamily="18" charset="0"/>
              </a:rPr>
              <a:t>Of course, we can also initialize, or assign to, the members of a structure one by one, with individual assignment statements, as shown on the following slide.</a:t>
            </a:r>
          </a:p>
          <a:p>
            <a:pPr>
              <a:lnSpc>
                <a:spcPct val="90000"/>
              </a:lnSpc>
              <a:buFont typeface="Arial" charset="0"/>
              <a:buNone/>
            </a:pPr>
            <a:endParaRPr lang="en-US" altLang="en-US" sz="1800" dirty="0" smtClean="0">
              <a:latin typeface="Times New Roman" pitchFamily="18" charset="0"/>
            </a:endParaRPr>
          </a:p>
          <a:p>
            <a:pPr>
              <a:lnSpc>
                <a:spcPct val="90000"/>
              </a:lnSpc>
            </a:pPr>
            <a:endParaRPr lang="en-US" altLang="en-US" sz="1800" dirty="0" smtClean="0">
              <a:latin typeface="Times New Roman" pitchFamily="18" charset="0"/>
            </a:endParaRPr>
          </a:p>
          <a:p>
            <a:pPr>
              <a:lnSpc>
                <a:spcPct val="90000"/>
              </a:lnSpc>
            </a:pPr>
            <a:endParaRPr lang="en-US" altLang="en-US" sz="2800" dirty="0" smtClean="0">
              <a:latin typeface="Times New Roman" pitchFamily="18" charset="0"/>
            </a:endParaRPr>
          </a:p>
        </p:txBody>
      </p:sp>
      <p:sp>
        <p:nvSpPr>
          <p:cNvPr id="29698" name="Rectangle 2"/>
          <p:cNvSpPr>
            <a:spLocks noGrp="1"/>
          </p:cNvSpPr>
          <p:nvPr>
            <p:ph type="title"/>
          </p:nvPr>
        </p:nvSpPr>
        <p:spPr>
          <a:xfrm>
            <a:off x="457200" y="152400"/>
            <a:ext cx="8229600" cy="838200"/>
          </a:xfrm>
        </p:spPr>
        <p:txBody>
          <a:bodyPr/>
          <a:lstStyle/>
          <a:p>
            <a:r>
              <a:rPr lang="en-US" altLang="en-US" sz="3600" dirty="0" smtClean="0">
                <a:latin typeface="Times New Roman" pitchFamily="18" charset="0"/>
              </a:rPr>
              <a:t>Structures and Assignment</a:t>
            </a:r>
          </a:p>
        </p:txBody>
      </p:sp>
    </p:spTree>
    <p:extLst>
      <p:ext uri="{BB962C8B-B14F-4D97-AF65-F5344CB8AC3E}">
        <p14:creationId xmlns:p14="http://schemas.microsoft.com/office/powerpoint/2010/main" val="111348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a:xfrm>
            <a:off x="457200" y="1752600"/>
            <a:ext cx="8229600" cy="4572000"/>
          </a:xfrm>
        </p:spPr>
        <p:txBody>
          <a:bodyPr/>
          <a:lstStyle/>
          <a:p>
            <a:pPr>
              <a:lnSpc>
                <a:spcPct val="90000"/>
              </a:lnSpc>
            </a:pPr>
            <a:r>
              <a:rPr lang="en-US" altLang="en-US" sz="1800" dirty="0" smtClean="0">
                <a:latin typeface="Times New Roman" pitchFamily="18" charset="0"/>
              </a:rPr>
              <a:t>Assignment to individual members, given the following declarations:</a:t>
            </a:r>
          </a:p>
          <a:p>
            <a:pPr lvl="0">
              <a:lnSpc>
                <a:spcPct val="90000"/>
              </a:lnSpc>
              <a:buClr>
                <a:srgbClr val="2DA2BF"/>
              </a:buClr>
              <a:buNone/>
            </a:pPr>
            <a:r>
              <a:rPr lang="en-US" altLang="en-US" sz="1800" dirty="0" smtClean="0">
                <a:latin typeface="Times New Roman" pitchFamily="18" charset="0"/>
              </a:rPr>
              <a:t>		</a:t>
            </a:r>
            <a:r>
              <a:rPr lang="en-US" altLang="en-US" sz="1400" b="1" dirty="0" err="1">
                <a:solidFill>
                  <a:prstClr val="black"/>
                </a:solidFill>
                <a:latin typeface="Times New Roman" pitchFamily="18" charset="0"/>
              </a:rPr>
              <a:t>struct</a:t>
            </a:r>
            <a:r>
              <a:rPr lang="en-US" altLang="en-US" sz="1400" b="1" dirty="0">
                <a:solidFill>
                  <a:prstClr val="black"/>
                </a:solidFill>
                <a:latin typeface="Times New Roman" pitchFamily="18" charset="0"/>
              </a:rPr>
              <a:t> </a:t>
            </a:r>
            <a:r>
              <a:rPr lang="en-US" altLang="en-US" sz="1400" b="1" dirty="0" err="1">
                <a:solidFill>
                  <a:prstClr val="black"/>
                </a:solidFill>
                <a:latin typeface="Times New Roman" pitchFamily="18" charset="0"/>
              </a:rPr>
              <a:t>Initialization_example</a:t>
            </a:r>
            <a:r>
              <a:rPr lang="en-US" altLang="en-US" sz="1400" b="1" dirty="0">
                <a:solidFill>
                  <a:prstClr val="black"/>
                </a:solidFill>
                <a:latin typeface="Times New Roman" pitchFamily="18" charset="0"/>
              </a:rPr>
              <a:t> {</a:t>
            </a:r>
          </a:p>
          <a:p>
            <a:pPr lvl="0">
              <a:lnSpc>
                <a:spcPct val="90000"/>
              </a:lnSpc>
              <a:buClr>
                <a:srgbClr val="2DA2BF"/>
              </a:buClr>
              <a:buNone/>
            </a:pPr>
            <a:r>
              <a:rPr lang="en-US" altLang="en-US" sz="1400" b="1" dirty="0">
                <a:solidFill>
                  <a:prstClr val="black"/>
                </a:solidFill>
                <a:latin typeface="Times New Roman" pitchFamily="18" charset="0"/>
              </a:rPr>
              <a:t>			</a:t>
            </a:r>
            <a:r>
              <a:rPr lang="en-US" altLang="en-US" sz="1400" b="1" dirty="0" err="1">
                <a:solidFill>
                  <a:prstClr val="black"/>
                </a:solidFill>
                <a:latin typeface="Times New Roman" pitchFamily="18" charset="0"/>
              </a:rPr>
              <a:t>int</a:t>
            </a:r>
            <a:r>
              <a:rPr lang="en-US" altLang="en-US" sz="1400" b="1" dirty="0">
                <a:solidFill>
                  <a:prstClr val="black"/>
                </a:solidFill>
                <a:latin typeface="Times New Roman" pitchFamily="18" charset="0"/>
              </a:rPr>
              <a:t> a;</a:t>
            </a:r>
          </a:p>
          <a:p>
            <a:pPr lvl="0">
              <a:lnSpc>
                <a:spcPct val="90000"/>
              </a:lnSpc>
              <a:buClr>
                <a:srgbClr val="2DA2BF"/>
              </a:buClr>
              <a:buNone/>
            </a:pPr>
            <a:r>
              <a:rPr lang="en-US" altLang="en-US" sz="1400" b="1" dirty="0">
                <a:solidFill>
                  <a:prstClr val="black"/>
                </a:solidFill>
                <a:latin typeface="Times New Roman" pitchFamily="18" charset="0"/>
              </a:rPr>
              <a:t>			short b[10];</a:t>
            </a:r>
          </a:p>
          <a:p>
            <a:pPr lvl="0">
              <a:lnSpc>
                <a:spcPct val="90000"/>
              </a:lnSpc>
              <a:buClr>
                <a:srgbClr val="2DA2BF"/>
              </a:buClr>
              <a:buNone/>
            </a:pPr>
            <a:r>
              <a:rPr lang="en-US" altLang="en-US" sz="1400" b="1" dirty="0">
                <a:solidFill>
                  <a:prstClr val="black"/>
                </a:solidFill>
                <a:latin typeface="Times New Roman" pitchFamily="18" charset="0"/>
              </a:rPr>
              <a:t>			Simple c;   </a:t>
            </a:r>
            <a:r>
              <a:rPr lang="en-US" altLang="en-US" sz="1400" dirty="0">
                <a:solidFill>
                  <a:prstClr val="black"/>
                </a:solidFill>
                <a:latin typeface="Times New Roman" pitchFamily="18" charset="0"/>
              </a:rPr>
              <a:t>		/* Defined with </a:t>
            </a:r>
            <a:r>
              <a:rPr lang="en-US" altLang="en-US" sz="1400" dirty="0" err="1">
                <a:solidFill>
                  <a:prstClr val="black"/>
                </a:solidFill>
                <a:latin typeface="Times New Roman" pitchFamily="18" charset="0"/>
              </a:rPr>
              <a:t>typedef</a:t>
            </a:r>
            <a:r>
              <a:rPr lang="en-US" altLang="en-US" sz="1400" dirty="0">
                <a:solidFill>
                  <a:prstClr val="black"/>
                </a:solidFill>
                <a:latin typeface="Times New Roman" pitchFamily="18" charset="0"/>
              </a:rPr>
              <a:t> above */</a:t>
            </a:r>
          </a:p>
          <a:p>
            <a:pPr lvl="0">
              <a:lnSpc>
                <a:spcPct val="90000"/>
              </a:lnSpc>
              <a:buClr>
                <a:srgbClr val="2DA2BF"/>
              </a:buClr>
              <a:buNone/>
            </a:pPr>
            <a:r>
              <a:rPr lang="en-US" altLang="en-US" sz="1400" dirty="0">
                <a:solidFill>
                  <a:prstClr val="black"/>
                </a:solidFill>
                <a:latin typeface="Times New Roman" pitchFamily="18" charset="0"/>
              </a:rPr>
              <a:t>		</a:t>
            </a:r>
            <a:r>
              <a:rPr lang="en-US" altLang="en-US" sz="1400" b="1" dirty="0">
                <a:solidFill>
                  <a:prstClr val="black"/>
                </a:solidFill>
                <a:latin typeface="Times New Roman" pitchFamily="18" charset="0"/>
              </a:rPr>
              <a:t>} x, y = {</a:t>
            </a:r>
          </a:p>
          <a:p>
            <a:pPr lvl="0">
              <a:lnSpc>
                <a:spcPct val="90000"/>
              </a:lnSpc>
              <a:buClr>
                <a:srgbClr val="2DA2BF"/>
              </a:buClr>
              <a:buNone/>
            </a:pPr>
            <a:r>
              <a:rPr lang="en-US" altLang="en-US" sz="1400" b="1" dirty="0">
                <a:solidFill>
                  <a:prstClr val="black"/>
                </a:solidFill>
                <a:latin typeface="Times New Roman" pitchFamily="18" charset="0"/>
              </a:rPr>
              <a:t>			10,</a:t>
            </a:r>
            <a:r>
              <a:rPr lang="en-US" altLang="en-US" sz="1400" dirty="0">
                <a:solidFill>
                  <a:prstClr val="black"/>
                </a:solidFill>
                <a:latin typeface="Times New Roman" pitchFamily="18" charset="0"/>
              </a:rPr>
              <a:t> 		/* initialization of member a	*/</a:t>
            </a:r>
            <a:endParaRPr lang="en-US" altLang="en-US" sz="1400" b="1" dirty="0">
              <a:solidFill>
                <a:prstClr val="black"/>
              </a:solidFill>
              <a:latin typeface="Times New Roman" pitchFamily="18" charset="0"/>
            </a:endParaRPr>
          </a:p>
          <a:p>
            <a:pPr lvl="0">
              <a:lnSpc>
                <a:spcPct val="90000"/>
              </a:lnSpc>
              <a:buClr>
                <a:srgbClr val="2DA2BF"/>
              </a:buClr>
              <a:buNone/>
            </a:pPr>
            <a:r>
              <a:rPr lang="en-US" altLang="en-US" sz="1400" b="1" dirty="0">
                <a:solidFill>
                  <a:prstClr val="black"/>
                </a:solidFill>
                <a:latin typeface="Times New Roman" pitchFamily="18" charset="0"/>
              </a:rPr>
              <a:t>			{1, 2, 3, 4, 5},</a:t>
            </a:r>
            <a:r>
              <a:rPr lang="en-US" altLang="en-US" sz="1400" dirty="0">
                <a:solidFill>
                  <a:prstClr val="black"/>
                </a:solidFill>
                <a:latin typeface="Times New Roman" pitchFamily="18" charset="0"/>
              </a:rPr>
              <a:t>	/* initialization of array member b	*/</a:t>
            </a:r>
          </a:p>
          <a:p>
            <a:pPr lvl="0">
              <a:lnSpc>
                <a:spcPct val="90000"/>
              </a:lnSpc>
              <a:buClr>
                <a:srgbClr val="2DA2BF"/>
              </a:buClr>
              <a:buNone/>
            </a:pPr>
            <a:r>
              <a:rPr lang="en-US" altLang="en-US" sz="1400" dirty="0">
                <a:solidFill>
                  <a:prstClr val="black"/>
                </a:solidFill>
                <a:latin typeface="Times New Roman" pitchFamily="18" charset="0"/>
              </a:rPr>
              <a:t>			</a:t>
            </a:r>
            <a:r>
              <a:rPr lang="en-US" altLang="en-US" sz="1400" b="1" dirty="0">
                <a:solidFill>
                  <a:prstClr val="black"/>
                </a:solidFill>
                <a:latin typeface="Times New Roman" pitchFamily="18" charset="0"/>
              </a:rPr>
              <a:t>{25, 1.9}</a:t>
            </a:r>
            <a:r>
              <a:rPr lang="en-US" altLang="en-US" sz="1400" dirty="0">
                <a:solidFill>
                  <a:prstClr val="black"/>
                </a:solidFill>
                <a:latin typeface="Times New Roman" pitchFamily="18" charset="0"/>
              </a:rPr>
              <a:t>		/* initialization of </a:t>
            </a:r>
            <a:r>
              <a:rPr lang="en-US" altLang="en-US" sz="1400" dirty="0" err="1">
                <a:solidFill>
                  <a:prstClr val="black"/>
                </a:solidFill>
                <a:latin typeface="Times New Roman" pitchFamily="18" charset="0"/>
              </a:rPr>
              <a:t>struct</a:t>
            </a:r>
            <a:r>
              <a:rPr lang="en-US" altLang="en-US" sz="1400" dirty="0">
                <a:solidFill>
                  <a:prstClr val="black"/>
                </a:solidFill>
                <a:latin typeface="Times New Roman" pitchFamily="18" charset="0"/>
              </a:rPr>
              <a:t> member c	*/</a:t>
            </a:r>
          </a:p>
          <a:p>
            <a:pPr lvl="0">
              <a:lnSpc>
                <a:spcPct val="90000"/>
              </a:lnSpc>
              <a:buClr>
                <a:srgbClr val="2DA2BF"/>
              </a:buClr>
              <a:buNone/>
            </a:pPr>
            <a:r>
              <a:rPr lang="en-US" altLang="en-US" sz="1400" dirty="0">
                <a:solidFill>
                  <a:prstClr val="black"/>
                </a:solidFill>
                <a:latin typeface="Times New Roman" pitchFamily="18" charset="0"/>
              </a:rPr>
              <a:t>		</a:t>
            </a:r>
            <a:r>
              <a:rPr lang="en-US" altLang="en-US" sz="1400" b="1" dirty="0" smtClean="0">
                <a:solidFill>
                  <a:prstClr val="black"/>
                </a:solidFill>
                <a:latin typeface="Times New Roman" pitchFamily="18" charset="0"/>
              </a:rPr>
              <a:t>};</a:t>
            </a:r>
          </a:p>
          <a:p>
            <a:pPr lvl="0">
              <a:lnSpc>
                <a:spcPct val="90000"/>
              </a:lnSpc>
              <a:buClr>
                <a:srgbClr val="2DA2BF"/>
              </a:buClr>
              <a:buNone/>
            </a:pPr>
            <a:endParaRPr lang="en-US" altLang="en-US" sz="1400" b="1" dirty="0">
              <a:solidFill>
                <a:prstClr val="black"/>
              </a:solidFill>
              <a:latin typeface="Times New Roman" pitchFamily="18" charset="0"/>
            </a:endParaRPr>
          </a:p>
          <a:p>
            <a:pPr marL="0" indent="0">
              <a:lnSpc>
                <a:spcPct val="90000"/>
              </a:lnSpc>
              <a:buNone/>
            </a:pPr>
            <a:r>
              <a:rPr lang="en-US" altLang="en-US" sz="1800" dirty="0" smtClean="0">
                <a:latin typeface="Times New Roman" pitchFamily="18" charset="0"/>
              </a:rPr>
              <a:t>	</a:t>
            </a:r>
            <a:r>
              <a:rPr lang="en-US" altLang="en-US" sz="1800" b="1" dirty="0" err="1" smtClean="0">
                <a:solidFill>
                  <a:srgbClr val="00B050"/>
                </a:solidFill>
                <a:latin typeface="Times New Roman" pitchFamily="18" charset="0"/>
              </a:rPr>
              <a:t>x.a</a:t>
            </a:r>
            <a:r>
              <a:rPr lang="en-US" altLang="en-US" sz="1800" b="1" dirty="0" smtClean="0">
                <a:solidFill>
                  <a:srgbClr val="00B050"/>
                </a:solidFill>
                <a:latin typeface="Times New Roman" pitchFamily="18" charset="0"/>
              </a:rPr>
              <a:t> = 10;</a:t>
            </a:r>
          </a:p>
          <a:p>
            <a:pPr marL="0" indent="0">
              <a:lnSpc>
                <a:spcPct val="90000"/>
              </a:lnSpc>
              <a:buNone/>
            </a:pPr>
            <a:r>
              <a:rPr lang="en-US" altLang="en-US" sz="1800" b="1" dirty="0" smtClean="0">
                <a:solidFill>
                  <a:srgbClr val="00B050"/>
                </a:solidFill>
                <a:latin typeface="Times New Roman" pitchFamily="18" charset="0"/>
              </a:rPr>
              <a:t>	</a:t>
            </a:r>
            <a:r>
              <a:rPr lang="en-US" altLang="en-US" sz="1800" b="1" dirty="0" err="1" smtClean="0">
                <a:solidFill>
                  <a:srgbClr val="00B050"/>
                </a:solidFill>
                <a:latin typeface="Times New Roman" pitchFamily="18" charset="0"/>
              </a:rPr>
              <a:t>x.b</a:t>
            </a:r>
            <a:r>
              <a:rPr lang="en-US" altLang="en-US" sz="1800" b="1" dirty="0" smtClean="0">
                <a:solidFill>
                  <a:srgbClr val="00B050"/>
                </a:solidFill>
                <a:latin typeface="Times New Roman" pitchFamily="18" charset="0"/>
              </a:rPr>
              <a:t> = {1,2,3,4,5};</a:t>
            </a:r>
          </a:p>
          <a:p>
            <a:pPr marL="0" indent="0">
              <a:lnSpc>
                <a:spcPct val="90000"/>
              </a:lnSpc>
              <a:buNone/>
            </a:pPr>
            <a:r>
              <a:rPr lang="en-US" altLang="en-US" sz="1800" b="1" dirty="0">
                <a:solidFill>
                  <a:srgbClr val="00B050"/>
                </a:solidFill>
                <a:latin typeface="Times New Roman" pitchFamily="18" charset="0"/>
              </a:rPr>
              <a:t>	</a:t>
            </a:r>
            <a:r>
              <a:rPr lang="en-US" altLang="en-US" sz="1800" b="1" dirty="0" err="1" smtClean="0">
                <a:solidFill>
                  <a:srgbClr val="00B050"/>
                </a:solidFill>
                <a:latin typeface="Times New Roman" pitchFamily="18" charset="0"/>
              </a:rPr>
              <a:t>x.c</a:t>
            </a:r>
            <a:r>
              <a:rPr lang="en-US" altLang="en-US" sz="1800" b="1" dirty="0" smtClean="0">
                <a:solidFill>
                  <a:srgbClr val="00B050"/>
                </a:solidFill>
                <a:latin typeface="Times New Roman" pitchFamily="18" charset="0"/>
              </a:rPr>
              <a:t> = {25, 1.9};</a:t>
            </a:r>
          </a:p>
          <a:p>
            <a:pPr>
              <a:lnSpc>
                <a:spcPct val="90000"/>
              </a:lnSpc>
              <a:buFont typeface="Arial" charset="0"/>
              <a:buNone/>
            </a:pPr>
            <a:endParaRPr lang="en-US" altLang="en-US" sz="1800" dirty="0" smtClean="0">
              <a:latin typeface="Times New Roman" pitchFamily="18" charset="0"/>
            </a:endParaRPr>
          </a:p>
          <a:p>
            <a:pPr>
              <a:lnSpc>
                <a:spcPct val="90000"/>
              </a:lnSpc>
            </a:pPr>
            <a:endParaRPr lang="en-US" altLang="en-US" sz="1800" dirty="0" smtClean="0">
              <a:latin typeface="Times New Roman" pitchFamily="18" charset="0"/>
            </a:endParaRPr>
          </a:p>
          <a:p>
            <a:pPr>
              <a:lnSpc>
                <a:spcPct val="90000"/>
              </a:lnSpc>
            </a:pPr>
            <a:endParaRPr lang="en-US" altLang="en-US" sz="2800" dirty="0" smtClean="0">
              <a:latin typeface="Times New Roman" pitchFamily="18" charset="0"/>
            </a:endParaRPr>
          </a:p>
        </p:txBody>
      </p:sp>
      <p:sp>
        <p:nvSpPr>
          <p:cNvPr id="29698" name="Rectangle 2"/>
          <p:cNvSpPr>
            <a:spLocks noGrp="1"/>
          </p:cNvSpPr>
          <p:nvPr>
            <p:ph type="title"/>
          </p:nvPr>
        </p:nvSpPr>
        <p:spPr>
          <a:xfrm>
            <a:off x="457200" y="685800"/>
            <a:ext cx="8229600" cy="838200"/>
          </a:xfrm>
        </p:spPr>
        <p:txBody>
          <a:bodyPr/>
          <a:lstStyle/>
          <a:p>
            <a:r>
              <a:rPr lang="en-US" altLang="en-US" sz="3600" dirty="0" smtClean="0">
                <a:latin typeface="Times New Roman" pitchFamily="18" charset="0"/>
              </a:rPr>
              <a:t>Structures and Assignment cont.</a:t>
            </a:r>
          </a:p>
        </p:txBody>
      </p:sp>
    </p:spTree>
    <p:extLst>
      <p:ext uri="{BB962C8B-B14F-4D97-AF65-F5344CB8AC3E}">
        <p14:creationId xmlns:p14="http://schemas.microsoft.com/office/powerpoint/2010/main" val="328677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p:cNvSpPr>
          <p:nvPr>
            <p:ph idx="1"/>
          </p:nvPr>
        </p:nvSpPr>
        <p:spPr>
          <a:xfrm>
            <a:off x="457200" y="1143000"/>
            <a:ext cx="8229600" cy="4724400"/>
          </a:xfrm>
        </p:spPr>
        <p:txBody>
          <a:bodyPr>
            <a:normAutofit fontScale="92500" lnSpcReduction="20000"/>
          </a:bodyPr>
          <a:lstStyle/>
          <a:p>
            <a:r>
              <a:rPr lang="en-US" altLang="en-US" sz="2000" dirty="0" smtClean="0">
                <a:latin typeface="Times New Roman" pitchFamily="18" charset="0"/>
              </a:rPr>
              <a:t>It is legal to pass a structure variable as an argument to a function, but it is rarely the best option.</a:t>
            </a:r>
          </a:p>
          <a:p>
            <a:pPr marL="109728" indent="0">
              <a:buNone/>
            </a:pPr>
            <a:endParaRPr lang="en-US" altLang="en-US" sz="2000" dirty="0" smtClean="0">
              <a:latin typeface="Times New Roman" pitchFamily="18" charset="0"/>
            </a:endParaRPr>
          </a:p>
          <a:p>
            <a:r>
              <a:rPr lang="en-US" altLang="en-US" sz="2000" dirty="0" smtClean="0">
                <a:latin typeface="Times New Roman" pitchFamily="18" charset="0"/>
              </a:rPr>
              <a:t>In ANSI C parameters are passed by value so, </a:t>
            </a:r>
            <a:r>
              <a:rPr lang="en-US" altLang="en-US" sz="2000" dirty="0">
                <a:latin typeface="Times New Roman" pitchFamily="18" charset="0"/>
              </a:rPr>
              <a:t>i</a:t>
            </a:r>
            <a:r>
              <a:rPr lang="en-US" altLang="en-US" sz="2000" dirty="0" smtClean="0">
                <a:latin typeface="Times New Roman" pitchFamily="18" charset="0"/>
              </a:rPr>
              <a:t>f the structure is large, all of the values of the all the members in the structure will have to be copied and pushed onto the stack when the function is called.</a:t>
            </a:r>
          </a:p>
          <a:p>
            <a:pPr marL="109728" indent="0">
              <a:buNone/>
            </a:pPr>
            <a:endParaRPr lang="en-US" altLang="en-US" sz="2000" dirty="0" smtClean="0">
              <a:latin typeface="Times New Roman" pitchFamily="18" charset="0"/>
            </a:endParaRPr>
          </a:p>
          <a:p>
            <a:r>
              <a:rPr lang="en-US" altLang="en-US" sz="2000" dirty="0" smtClean="0">
                <a:latin typeface="Times New Roman" pitchFamily="18" charset="0"/>
              </a:rPr>
              <a:t>On the other hand, if we pass a pointer to the structure as a parameter, then only the value of the pointer is passed</a:t>
            </a:r>
            <a:r>
              <a:rPr lang="en-US" altLang="en-US" sz="2000" dirty="0" smtClean="0">
                <a:solidFill>
                  <a:srgbClr val="00B050"/>
                </a:solidFill>
                <a:latin typeface="Times New Roman" pitchFamily="18" charset="0"/>
              </a:rPr>
              <a:t>*</a:t>
            </a:r>
            <a:r>
              <a:rPr lang="en-US" altLang="en-US" sz="2000" dirty="0" smtClean="0">
                <a:latin typeface="Times New Roman" pitchFamily="18" charset="0"/>
              </a:rPr>
              <a:t> rather than copies of all the values in the structure.</a:t>
            </a:r>
          </a:p>
          <a:p>
            <a:pPr marL="109728" indent="0">
              <a:buNone/>
            </a:pPr>
            <a:endParaRPr lang="en-US" altLang="en-US" sz="2000" dirty="0" smtClean="0">
              <a:latin typeface="Times New Roman" pitchFamily="18" charset="0"/>
            </a:endParaRPr>
          </a:p>
          <a:p>
            <a:r>
              <a:rPr lang="en-US" altLang="en-US" sz="2000" dirty="0" smtClean="0">
                <a:latin typeface="Times New Roman" pitchFamily="18" charset="0"/>
              </a:rPr>
              <a:t>The price for this is that dereferencing must be used inside of the function in order to access the structure members (a small price to pay for the storage space saved and the speed up in execution time).</a:t>
            </a:r>
          </a:p>
          <a:p>
            <a:pPr marL="109728" indent="0">
              <a:buNone/>
            </a:pPr>
            <a:endParaRPr lang="en-US" altLang="en-US" sz="2000" dirty="0" smtClean="0">
              <a:latin typeface="Times New Roman" pitchFamily="18" charset="0"/>
            </a:endParaRPr>
          </a:p>
          <a:p>
            <a:r>
              <a:rPr lang="en-US" altLang="en-US" sz="2000" dirty="0" smtClean="0">
                <a:latin typeface="Times New Roman" pitchFamily="18" charset="0"/>
              </a:rPr>
              <a:t>Therefore, </a:t>
            </a:r>
            <a:r>
              <a:rPr lang="en-US" altLang="en-US" sz="2000" b="1" i="1" dirty="0" smtClean="0">
                <a:solidFill>
                  <a:srgbClr val="00B050"/>
                </a:solidFill>
                <a:latin typeface="Times New Roman" pitchFamily="18" charset="0"/>
              </a:rPr>
              <a:t>only structures which are not much larger than a pointer</a:t>
            </a:r>
            <a:r>
              <a:rPr lang="en-US" altLang="en-US" sz="2000" b="1" dirty="0" smtClean="0">
                <a:solidFill>
                  <a:srgbClr val="00B050"/>
                </a:solidFill>
                <a:latin typeface="Times New Roman" pitchFamily="18" charset="0"/>
              </a:rPr>
              <a:t> </a:t>
            </a:r>
            <a:r>
              <a:rPr lang="en-US" altLang="en-US" sz="2000" dirty="0" smtClean="0">
                <a:latin typeface="Times New Roman" pitchFamily="18" charset="0"/>
              </a:rPr>
              <a:t>should be passed by value.  All others should be passed by reference.</a:t>
            </a:r>
          </a:p>
          <a:p>
            <a:pPr marL="109728" indent="0">
              <a:buNone/>
            </a:pPr>
            <a:endParaRPr lang="en-US" altLang="en-US" sz="2000" dirty="0" smtClean="0">
              <a:latin typeface="Times New Roman" pitchFamily="18" charset="0"/>
            </a:endParaRPr>
          </a:p>
        </p:txBody>
      </p:sp>
      <p:sp>
        <p:nvSpPr>
          <p:cNvPr id="22530" name="Rectangle 1026"/>
          <p:cNvSpPr>
            <a:spLocks noGrp="1"/>
          </p:cNvSpPr>
          <p:nvPr>
            <p:ph type="title"/>
          </p:nvPr>
        </p:nvSpPr>
        <p:spPr>
          <a:xfrm>
            <a:off x="457200" y="381000"/>
            <a:ext cx="8229600" cy="819912"/>
          </a:xfrm>
        </p:spPr>
        <p:txBody>
          <a:bodyPr/>
          <a:lstStyle/>
          <a:p>
            <a:r>
              <a:rPr lang="en-US" altLang="en-US" sz="3600" dirty="0" smtClean="0">
                <a:latin typeface="Times New Roman" pitchFamily="18" charset="0"/>
              </a:rPr>
              <a:t>Structures as Function Arguments</a:t>
            </a:r>
          </a:p>
        </p:txBody>
      </p:sp>
    </p:spTree>
    <p:extLst>
      <p:ext uri="{BB962C8B-B14F-4D97-AF65-F5344CB8AC3E}">
        <p14:creationId xmlns:p14="http://schemas.microsoft.com/office/powerpoint/2010/main" val="3962474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anose="020B0604020202020204" pitchFamily="34" charset="0"/>
              <a:buChar char="•"/>
              <a:defRPr/>
            </a:pPr>
            <a:r>
              <a:rPr lang="en-US" sz="2400" dirty="0" smtClean="0">
                <a:solidFill>
                  <a:srgbClr val="00B050"/>
                </a:solidFill>
                <a:latin typeface="Times New Roman" panose="02020603050405020304" pitchFamily="18" charset="0"/>
                <a:cs typeface="Times New Roman" panose="02020603050405020304" pitchFamily="18" charset="0"/>
              </a:rPr>
              <a:t>Array</a:t>
            </a:r>
            <a:r>
              <a:rPr lang="en-US" sz="2400" dirty="0" smtClean="0">
                <a:latin typeface="Times New Roman" panose="02020603050405020304" pitchFamily="18" charset="0"/>
                <a:cs typeface="Times New Roman" panose="02020603050405020304" pitchFamily="18" charset="0"/>
              </a:rPr>
              <a:t> elements can be </a:t>
            </a:r>
            <a:r>
              <a:rPr lang="en-US" sz="2400" dirty="0" smtClean="0">
                <a:solidFill>
                  <a:srgbClr val="00B050"/>
                </a:solidFill>
                <a:latin typeface="Times New Roman" panose="02020603050405020304" pitchFamily="18" charset="0"/>
                <a:cs typeface="Times New Roman" panose="02020603050405020304" pitchFamily="18" charset="0"/>
              </a:rPr>
              <a:t>accessed with an index or subscript </a:t>
            </a:r>
            <a:r>
              <a:rPr lang="en-US" sz="2400" dirty="0" smtClean="0">
                <a:latin typeface="Times New Roman" panose="02020603050405020304" pitchFamily="18" charset="0"/>
                <a:cs typeface="Times New Roman" panose="02020603050405020304" pitchFamily="18" charset="0"/>
              </a:rPr>
              <a:t>because all of the elements are of the same size/type, and because they are stored at contiguous locations in memory.</a:t>
            </a:r>
          </a:p>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The situation is different with </a:t>
            </a:r>
            <a:r>
              <a:rPr lang="en-US" sz="2400" dirty="0" smtClean="0">
                <a:solidFill>
                  <a:srgbClr val="00B050"/>
                </a:solidFill>
                <a:latin typeface="Times New Roman" panose="02020603050405020304" pitchFamily="18" charset="0"/>
                <a:cs typeface="Times New Roman" panose="02020603050405020304" pitchFamily="18" charset="0"/>
              </a:rPr>
              <a:t>structures</a:t>
            </a:r>
            <a:r>
              <a:rPr lang="en-US" sz="2400" dirty="0" smtClean="0">
                <a:latin typeface="Times New Roman" panose="02020603050405020304" pitchFamily="18" charset="0"/>
                <a:cs typeface="Times New Roman" panose="02020603050405020304" pitchFamily="18" charset="0"/>
              </a:rPr>
              <a:t>. Because a structure’s members can be of different sizes, </a:t>
            </a:r>
            <a:r>
              <a:rPr lang="en-US" sz="2400" dirty="0" smtClean="0">
                <a:solidFill>
                  <a:srgbClr val="00B050"/>
                </a:solidFill>
                <a:latin typeface="Times New Roman" panose="02020603050405020304" pitchFamily="18" charset="0"/>
                <a:cs typeface="Times New Roman" panose="02020603050405020304" pitchFamily="18" charset="0"/>
              </a:rPr>
              <a:t>subscripts or indexes cannot be used to access them.</a:t>
            </a:r>
          </a:p>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This distinction is important. </a:t>
            </a:r>
            <a:r>
              <a:rPr lang="en-US" sz="2400" dirty="0" smtClean="0">
                <a:solidFill>
                  <a:srgbClr val="00B050"/>
                </a:solidFill>
                <a:latin typeface="Times New Roman" panose="02020603050405020304" pitchFamily="18" charset="0"/>
                <a:cs typeface="Times New Roman" panose="02020603050405020304" pitchFamily="18" charset="0"/>
              </a:rPr>
              <a:t>A structure is </a:t>
            </a:r>
            <a:r>
              <a:rPr lang="en-US" sz="2400" b="1" i="1" dirty="0" smtClean="0">
                <a:solidFill>
                  <a:srgbClr val="00B050"/>
                </a:solidFill>
                <a:latin typeface="Times New Roman" panose="02020603050405020304" pitchFamily="18" charset="0"/>
                <a:cs typeface="Times New Roman" panose="02020603050405020304" pitchFamily="18" charset="0"/>
              </a:rPr>
              <a:t>not</a:t>
            </a:r>
            <a:r>
              <a:rPr lang="en-US" sz="2400" dirty="0" smtClean="0">
                <a:solidFill>
                  <a:srgbClr val="00B050"/>
                </a:solidFill>
                <a:latin typeface="Times New Roman" panose="02020603050405020304" pitchFamily="18" charset="0"/>
                <a:cs typeface="Times New Roman" panose="02020603050405020304" pitchFamily="18" charset="0"/>
              </a:rPr>
              <a:t> an array of its members.</a:t>
            </a:r>
            <a:r>
              <a:rPr lang="en-US" sz="2400" dirty="0" smtClean="0">
                <a:latin typeface="Times New Roman" panose="02020603050405020304" pitchFamily="18" charset="0"/>
                <a:cs typeface="Times New Roman" panose="02020603050405020304" pitchFamily="18" charset="0"/>
              </a:rPr>
              <a:t> Unlike an array name, the name of a structure variable is not replaced with a pointer when it is used in an expression.</a:t>
            </a:r>
          </a:p>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Subscripts/indexes cannot be used on a structure variable to access its members.</a:t>
            </a:r>
          </a:p>
          <a:p>
            <a:pPr fontAlgn="auto">
              <a:spcAft>
                <a:spcPts val="0"/>
              </a:spcAft>
              <a:buFont typeface="Arial" panose="020B0604020202020204" pitchFamily="34" charset="0"/>
              <a:buChar char="•"/>
              <a:defRPr/>
            </a:pPr>
            <a:r>
              <a:rPr lang="en-US" sz="2400" dirty="0" smtClean="0">
                <a:latin typeface="Times New Roman" panose="02020603050405020304" pitchFamily="18" charset="0"/>
                <a:cs typeface="Times New Roman" panose="02020603050405020304" pitchFamily="18" charset="0"/>
              </a:rPr>
              <a:t>Instead, structure members are given names (identifiers), and are accessed by those names.</a:t>
            </a:r>
          </a:p>
          <a:p>
            <a:pPr fontAlgn="auto">
              <a:spcAft>
                <a:spcPts val="0"/>
              </a:spcAft>
              <a:buFont typeface="Arial" panose="020B0604020202020204" pitchFamily="34" charset="0"/>
              <a:buChar char="•"/>
              <a:defRPr/>
            </a:pPr>
            <a:endParaRPr lang="en-US" sz="2400" dirty="0" smtClean="0">
              <a:latin typeface="Times New Roman" panose="02020603050405020304" pitchFamily="18" charset="0"/>
              <a:cs typeface="Times New Roman" panose="02020603050405020304" pitchFamily="18" charset="0"/>
            </a:endParaRPr>
          </a:p>
        </p:txBody>
      </p:sp>
      <p:sp>
        <p:nvSpPr>
          <p:cNvPr id="14337" name="Title 1"/>
          <p:cNvSpPr>
            <a:spLocks noGrp="1"/>
          </p:cNvSpPr>
          <p:nvPr>
            <p:ph type="title"/>
          </p:nvPr>
        </p:nvSpPr>
        <p:spPr/>
        <p:txBody>
          <a:bodyPr/>
          <a:lstStyle/>
          <a:p>
            <a:r>
              <a:rPr lang="en-US" altLang="en-US" dirty="0" smtClean="0">
                <a:latin typeface="Times New Roman" charset="0"/>
                <a:cs typeface="Times New Roman" charset="0"/>
              </a:rPr>
              <a:t>Basics on Structures</a:t>
            </a:r>
          </a:p>
        </p:txBody>
      </p:sp>
    </p:spTree>
    <p:extLst>
      <p:ext uri="{BB962C8B-B14F-4D97-AF65-F5344CB8AC3E}">
        <p14:creationId xmlns:p14="http://schemas.microsoft.com/office/powerpoint/2010/main" val="2377450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p:cNvSpPr>
          <p:nvPr>
            <p:ph idx="1"/>
          </p:nvPr>
        </p:nvSpPr>
        <p:spPr>
          <a:ln>
            <a:solidFill>
              <a:schemeClr val="accent1"/>
            </a:solidFill>
          </a:ln>
        </p:spPr>
        <p:txBody>
          <a:bodyPr>
            <a:normAutofit fontScale="92500" lnSpcReduction="10000"/>
          </a:bodyPr>
          <a:lstStyle/>
          <a:p>
            <a:pPr>
              <a:lnSpc>
                <a:spcPct val="90000"/>
              </a:lnSpc>
            </a:pPr>
            <a:r>
              <a:rPr lang="en-US" altLang="en-US" sz="1800" dirty="0" smtClean="0">
                <a:latin typeface="Times New Roman" pitchFamily="18" charset="0"/>
              </a:rPr>
              <a:t>As we have seen before, C has the keyword </a:t>
            </a:r>
            <a:r>
              <a:rPr lang="en-US" altLang="en-US" sz="1800" dirty="0" err="1" smtClean="0">
                <a:latin typeface="Times New Roman" pitchFamily="18" charset="0"/>
              </a:rPr>
              <a:t>const</a:t>
            </a:r>
            <a:r>
              <a:rPr lang="en-US" altLang="en-US" sz="1800" dirty="0" smtClean="0">
                <a:latin typeface="Times New Roman" pitchFamily="18" charset="0"/>
              </a:rPr>
              <a:t>, which can be used to declare constants, for example:</a:t>
            </a:r>
          </a:p>
          <a:p>
            <a:pPr>
              <a:lnSpc>
                <a:spcPct val="90000"/>
              </a:lnSpc>
              <a:buFont typeface="Arial" charset="0"/>
              <a:buNone/>
            </a:pPr>
            <a:r>
              <a:rPr lang="en-US" altLang="en-US" sz="1800" dirty="0" smtClean="0">
                <a:latin typeface="Times New Roman" pitchFamily="18" charset="0"/>
              </a:rPr>
              <a:t>		</a:t>
            </a:r>
            <a:r>
              <a:rPr lang="en-US" altLang="en-US" sz="1800" b="1" dirty="0" err="1" smtClean="0">
                <a:latin typeface="Times New Roman" pitchFamily="18" charset="0"/>
              </a:rPr>
              <a:t>int</a:t>
            </a:r>
            <a:r>
              <a:rPr lang="en-US" altLang="en-US" sz="1800" b="1" dirty="0" smtClean="0">
                <a:latin typeface="Times New Roman" pitchFamily="18" charset="0"/>
              </a:rPr>
              <a:t> </a:t>
            </a:r>
            <a:r>
              <a:rPr lang="en-US" altLang="en-US" sz="1800" b="1" dirty="0" err="1" smtClean="0">
                <a:latin typeface="Times New Roman" pitchFamily="18" charset="0"/>
              </a:rPr>
              <a:t>const</a:t>
            </a:r>
            <a:r>
              <a:rPr lang="en-US" altLang="en-US" sz="1800" b="1" dirty="0" smtClean="0">
                <a:latin typeface="Times New Roman" pitchFamily="18" charset="0"/>
              </a:rPr>
              <a:t> MAX_LENGTH = 1000;</a:t>
            </a:r>
          </a:p>
          <a:p>
            <a:pPr>
              <a:lnSpc>
                <a:spcPct val="90000"/>
              </a:lnSpc>
              <a:buFont typeface="Arial" charset="0"/>
              <a:buNone/>
            </a:pPr>
            <a:r>
              <a:rPr lang="en-US" altLang="en-US" sz="1800" b="1" dirty="0" smtClean="0">
                <a:latin typeface="Times New Roman" pitchFamily="18" charset="0"/>
              </a:rPr>
              <a:t>		</a:t>
            </a:r>
            <a:r>
              <a:rPr lang="en-US" altLang="en-US" sz="1800" b="1" dirty="0" err="1" smtClean="0">
                <a:latin typeface="Times New Roman" pitchFamily="18" charset="0"/>
              </a:rPr>
              <a:t>const</a:t>
            </a:r>
            <a:r>
              <a:rPr lang="en-US" altLang="en-US" sz="1800" b="1" dirty="0" smtClean="0">
                <a:latin typeface="Times New Roman" pitchFamily="18" charset="0"/>
              </a:rPr>
              <a:t> </a:t>
            </a:r>
            <a:r>
              <a:rPr lang="en-US" altLang="en-US" sz="1800" b="1" dirty="0" err="1" smtClean="0">
                <a:latin typeface="Times New Roman" pitchFamily="18" charset="0"/>
              </a:rPr>
              <a:t>int</a:t>
            </a:r>
            <a:r>
              <a:rPr lang="en-US" altLang="en-US" sz="1800" b="1" dirty="0" smtClean="0">
                <a:latin typeface="Times New Roman" pitchFamily="18" charset="0"/>
              </a:rPr>
              <a:t> MAX_LENGTH = 1000;</a:t>
            </a:r>
          </a:p>
          <a:p>
            <a:pPr>
              <a:lnSpc>
                <a:spcPct val="90000"/>
              </a:lnSpc>
              <a:buFont typeface="Arial" charset="0"/>
              <a:buNone/>
            </a:pPr>
            <a:endParaRPr lang="en-US" altLang="en-US" sz="1800" dirty="0" smtClean="0">
              <a:latin typeface="Times New Roman" pitchFamily="18" charset="0"/>
            </a:endParaRPr>
          </a:p>
          <a:p>
            <a:pPr>
              <a:lnSpc>
                <a:spcPct val="90000"/>
              </a:lnSpc>
            </a:pPr>
            <a:r>
              <a:rPr lang="en-US" altLang="en-US" sz="1800" dirty="0" smtClean="0">
                <a:latin typeface="Times New Roman" pitchFamily="18" charset="0"/>
              </a:rPr>
              <a:t>This keyword can also be used when passing function arguments with pointers to prevent modification of the value(s) to which the pointer points:</a:t>
            </a:r>
          </a:p>
          <a:p>
            <a:pPr>
              <a:lnSpc>
                <a:spcPct val="90000"/>
              </a:lnSpc>
              <a:buFont typeface="Arial" charset="0"/>
              <a:buNone/>
            </a:pPr>
            <a:r>
              <a:rPr lang="en-US" altLang="en-US" sz="1800" dirty="0" smtClean="0">
                <a:latin typeface="Times New Roman" pitchFamily="18" charset="0"/>
              </a:rPr>
              <a:t>		</a:t>
            </a:r>
            <a:r>
              <a:rPr lang="en-US" altLang="en-US" sz="1800" b="1" dirty="0" err="1" smtClean="0">
                <a:latin typeface="Times New Roman" pitchFamily="18" charset="0"/>
              </a:rPr>
              <a:t>int</a:t>
            </a:r>
            <a:r>
              <a:rPr lang="en-US" altLang="en-US" sz="1800" b="1" dirty="0" smtClean="0">
                <a:latin typeface="Times New Roman" pitchFamily="18" charset="0"/>
              </a:rPr>
              <a:t> func1(</a:t>
            </a:r>
            <a:r>
              <a:rPr lang="en-US" altLang="en-US" sz="1800" b="1" dirty="0" err="1" smtClean="0">
                <a:latin typeface="Times New Roman" pitchFamily="18" charset="0"/>
              </a:rPr>
              <a:t>int</a:t>
            </a:r>
            <a:r>
              <a:rPr lang="en-US" altLang="en-US" sz="1800" b="1" dirty="0" smtClean="0">
                <a:latin typeface="Times New Roman" pitchFamily="18" charset="0"/>
              </a:rPr>
              <a:t> </a:t>
            </a:r>
            <a:r>
              <a:rPr lang="en-US" altLang="en-US" sz="1800" b="1" dirty="0" err="1" smtClean="0">
                <a:latin typeface="Times New Roman" pitchFamily="18" charset="0"/>
              </a:rPr>
              <a:t>const</a:t>
            </a:r>
            <a:r>
              <a:rPr lang="en-US" altLang="en-US" sz="1800" b="1" dirty="0" smtClean="0">
                <a:latin typeface="Times New Roman" pitchFamily="18" charset="0"/>
              </a:rPr>
              <a:t> *</a:t>
            </a:r>
            <a:r>
              <a:rPr lang="en-US" altLang="en-US" sz="1800" b="1" dirty="0" err="1" smtClean="0">
                <a:latin typeface="Times New Roman" pitchFamily="18" charset="0"/>
              </a:rPr>
              <a:t>ptr</a:t>
            </a:r>
            <a:r>
              <a:rPr lang="en-US" altLang="en-US" sz="1800" b="1" dirty="0" smtClean="0">
                <a:latin typeface="Times New Roman" pitchFamily="18" charset="0"/>
              </a:rPr>
              <a:t>) {</a:t>
            </a:r>
          </a:p>
          <a:p>
            <a:pPr>
              <a:lnSpc>
                <a:spcPct val="90000"/>
              </a:lnSpc>
              <a:buFont typeface="Arial" charset="0"/>
              <a:buNone/>
            </a:pPr>
            <a:r>
              <a:rPr lang="en-US" altLang="en-US" sz="1800" b="1" dirty="0" smtClean="0">
                <a:latin typeface="Times New Roman" pitchFamily="18" charset="0"/>
              </a:rPr>
              <a:t>		       . . . . .     	/* func1 will not be able to change the values</a:t>
            </a:r>
          </a:p>
          <a:p>
            <a:pPr>
              <a:lnSpc>
                <a:spcPct val="90000"/>
              </a:lnSpc>
              <a:buFont typeface="Arial" charset="0"/>
              <a:buNone/>
            </a:pPr>
            <a:r>
              <a:rPr lang="en-US" altLang="en-US" sz="1800" b="1" dirty="0" smtClean="0">
                <a:latin typeface="Times New Roman" pitchFamily="18" charset="0"/>
              </a:rPr>
              <a:t>			          			 in the array or structure */</a:t>
            </a:r>
          </a:p>
          <a:p>
            <a:pPr>
              <a:lnSpc>
                <a:spcPct val="90000"/>
              </a:lnSpc>
              <a:buFont typeface="Arial" charset="0"/>
              <a:buNone/>
            </a:pPr>
            <a:r>
              <a:rPr lang="en-US" altLang="en-US" sz="1800" b="1" dirty="0" smtClean="0">
                <a:latin typeface="Times New Roman" pitchFamily="18" charset="0"/>
              </a:rPr>
              <a:t>		}</a:t>
            </a:r>
          </a:p>
          <a:p>
            <a:pPr>
              <a:lnSpc>
                <a:spcPct val="90000"/>
              </a:lnSpc>
            </a:pPr>
            <a:r>
              <a:rPr lang="en-US" altLang="en-US" sz="1800" dirty="0" smtClean="0">
                <a:latin typeface="Times New Roman" pitchFamily="18" charset="0"/>
              </a:rPr>
              <a:t>Unless the function needs to change values using the pointer (or we implicitly trust the function being called), </a:t>
            </a:r>
            <a:r>
              <a:rPr lang="en-US" altLang="en-US" sz="1800" b="1" dirty="0" smtClean="0">
                <a:latin typeface="Times New Roman" pitchFamily="18" charset="0"/>
              </a:rPr>
              <a:t>we should declare the parameter with </a:t>
            </a:r>
            <a:r>
              <a:rPr lang="en-US" altLang="en-US" sz="1800" b="1" i="1" dirty="0" err="1" smtClean="0">
                <a:latin typeface="Times New Roman" pitchFamily="18" charset="0"/>
              </a:rPr>
              <a:t>const</a:t>
            </a:r>
            <a:r>
              <a:rPr lang="en-US" altLang="en-US" sz="1800" dirty="0" smtClean="0">
                <a:latin typeface="Times New Roman" pitchFamily="18" charset="0"/>
              </a:rPr>
              <a:t>, to indicate that the value(s) pointed to by the parameter will not be changed.  This will also restrict the interaction between the function and the calling environment</a:t>
            </a:r>
            <a:r>
              <a:rPr lang="en-US" altLang="en-US" sz="1800" dirty="0">
                <a:latin typeface="Times New Roman" pitchFamily="18" charset="0"/>
              </a:rPr>
              <a:t> </a:t>
            </a:r>
            <a:r>
              <a:rPr lang="en-US" altLang="en-US" sz="1800" dirty="0" smtClean="0">
                <a:latin typeface="Times New Roman" pitchFamily="18" charset="0"/>
              </a:rPr>
              <a:t>and can also aid debugging.</a:t>
            </a:r>
          </a:p>
          <a:p>
            <a:pPr>
              <a:lnSpc>
                <a:spcPct val="90000"/>
              </a:lnSpc>
            </a:pPr>
            <a:r>
              <a:rPr lang="en-US" altLang="en-US" sz="1800" smtClean="0">
                <a:latin typeface="Times New Roman" pitchFamily="18" charset="0"/>
              </a:rPr>
              <a:t>This </a:t>
            </a:r>
            <a:r>
              <a:rPr lang="en-US" altLang="en-US" sz="1800" dirty="0" smtClean="0">
                <a:latin typeface="Times New Roman" pitchFamily="18" charset="0"/>
              </a:rPr>
              <a:t>can be done with structures also: </a:t>
            </a:r>
            <a:r>
              <a:rPr lang="en-US" altLang="en-US" sz="1800" b="1" dirty="0" smtClean="0">
                <a:latin typeface="Times New Roman" pitchFamily="18" charset="0"/>
              </a:rPr>
              <a:t>float func2 </a:t>
            </a:r>
            <a:r>
              <a:rPr lang="en-US" altLang="en-US" sz="1800" b="1" dirty="0" smtClean="0">
                <a:latin typeface="Times New Roman" pitchFamily="18" charset="0"/>
              </a:rPr>
              <a:t>(</a:t>
            </a:r>
            <a:r>
              <a:rPr lang="en-US" altLang="en-US" sz="1800" b="1" dirty="0" err="1" smtClean="0">
                <a:latin typeface="Times New Roman" pitchFamily="18" charset="0"/>
              </a:rPr>
              <a:t>const</a:t>
            </a:r>
            <a:r>
              <a:rPr lang="en-US" altLang="en-US" sz="1800" b="1" dirty="0" smtClean="0">
                <a:latin typeface="Times New Roman" pitchFamily="18" charset="0"/>
              </a:rPr>
              <a:t> </a:t>
            </a:r>
            <a:r>
              <a:rPr lang="en-US" altLang="en-US" sz="1800" b="1" dirty="0" err="1" smtClean="0">
                <a:latin typeface="Times New Roman" pitchFamily="18" charset="0"/>
              </a:rPr>
              <a:t>struct</a:t>
            </a:r>
            <a:r>
              <a:rPr lang="en-US" altLang="en-US" sz="1800" b="1" dirty="0" smtClean="0">
                <a:latin typeface="Times New Roman" pitchFamily="18" charset="0"/>
              </a:rPr>
              <a:t> </a:t>
            </a:r>
            <a:r>
              <a:rPr lang="en-US" altLang="en-US" sz="1800" b="1" dirty="0" smtClean="0">
                <a:latin typeface="Times New Roman" pitchFamily="18" charset="0"/>
              </a:rPr>
              <a:t>*</a:t>
            </a:r>
            <a:r>
              <a:rPr lang="en-US" altLang="en-US" sz="1800" b="1" dirty="0" err="1" smtClean="0">
                <a:latin typeface="Times New Roman" pitchFamily="18" charset="0"/>
              </a:rPr>
              <a:t>structPtr</a:t>
            </a:r>
            <a:r>
              <a:rPr lang="en-US" altLang="en-US" sz="1800" b="1" dirty="0" smtClean="0">
                <a:latin typeface="Times New Roman" pitchFamily="18" charset="0"/>
              </a:rPr>
              <a:t>);</a:t>
            </a:r>
          </a:p>
        </p:txBody>
      </p:sp>
      <p:sp>
        <p:nvSpPr>
          <p:cNvPr id="30722" name="Rectangle 2"/>
          <p:cNvSpPr>
            <a:spLocks noGrp="1"/>
          </p:cNvSpPr>
          <p:nvPr>
            <p:ph type="title"/>
          </p:nvPr>
        </p:nvSpPr>
        <p:spPr/>
        <p:txBody>
          <a:bodyPr/>
          <a:lstStyle/>
          <a:p>
            <a:r>
              <a:rPr lang="en-US" altLang="en-US" dirty="0" smtClean="0">
                <a:latin typeface="Times New Roman" pitchFamily="18" charset="0"/>
              </a:rPr>
              <a:t>Remember keyword </a:t>
            </a:r>
            <a:r>
              <a:rPr lang="en-US" altLang="en-US" dirty="0" err="1" smtClean="0">
                <a:latin typeface="Times New Roman" pitchFamily="18" charset="0"/>
              </a:rPr>
              <a:t>const</a:t>
            </a:r>
            <a:endParaRPr lang="en-US" altLang="en-US" dirty="0" smtClean="0">
              <a:latin typeface="Times New Roman" pitchFamily="18" charset="0"/>
            </a:endParaRPr>
          </a:p>
        </p:txBody>
      </p:sp>
    </p:spTree>
    <p:extLst>
      <p:ext uri="{BB962C8B-B14F-4D97-AF65-F5344CB8AC3E}">
        <p14:creationId xmlns:p14="http://schemas.microsoft.com/office/powerpoint/2010/main" val="379227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a:buFont typeface="Arial" charset="0"/>
              <a:buNone/>
            </a:pPr>
            <a:endParaRPr lang="en-US" altLang="en-US" sz="2800" dirty="0" smtClean="0">
              <a:latin typeface="Times New Roman" charset="0"/>
              <a:cs typeface="Times New Roman" charset="0"/>
            </a:endParaRPr>
          </a:p>
          <a:p>
            <a:r>
              <a:rPr lang="en-US" altLang="en-US" sz="2800" dirty="0" smtClean="0">
                <a:latin typeface="Times New Roman" charset="0"/>
                <a:cs typeface="Times New Roman" charset="0"/>
              </a:rPr>
              <a:t>The following can all be done with structures:</a:t>
            </a:r>
          </a:p>
          <a:p>
            <a:pPr lvl="1"/>
            <a:r>
              <a:rPr lang="en-US" altLang="en-US" sz="2400" dirty="0" smtClean="0">
                <a:latin typeface="Times New Roman" charset="0"/>
                <a:cs typeface="Times New Roman" charset="0"/>
              </a:rPr>
              <a:t>Structures may be passed as arguments to functions;</a:t>
            </a:r>
          </a:p>
          <a:p>
            <a:pPr lvl="1"/>
            <a:r>
              <a:rPr lang="en-US" altLang="en-US" sz="2400" dirty="0" smtClean="0">
                <a:latin typeface="Times New Roman" charset="0"/>
                <a:cs typeface="Times New Roman" charset="0"/>
              </a:rPr>
              <a:t>They may be returned by functions;</a:t>
            </a:r>
          </a:p>
          <a:p>
            <a:pPr lvl="1"/>
            <a:r>
              <a:rPr lang="en-US" altLang="en-US" sz="2400" dirty="0" smtClean="0">
                <a:solidFill>
                  <a:srgbClr val="00B050"/>
                </a:solidFill>
                <a:latin typeface="Times New Roman" charset="0"/>
                <a:cs typeface="Times New Roman" charset="0"/>
              </a:rPr>
              <a:t>Structures of the same type may be assigned to one another</a:t>
            </a:r>
            <a:r>
              <a:rPr lang="en-US" altLang="en-US" sz="2400" dirty="0" smtClean="0">
                <a:latin typeface="Times New Roman" charset="0"/>
                <a:cs typeface="Times New Roman" charset="0"/>
              </a:rPr>
              <a:t>;</a:t>
            </a:r>
          </a:p>
          <a:p>
            <a:pPr lvl="1"/>
            <a:r>
              <a:rPr lang="en-US" altLang="en-US" sz="2400" dirty="0" smtClean="0">
                <a:latin typeface="Times New Roman" charset="0"/>
                <a:cs typeface="Times New Roman" charset="0"/>
              </a:rPr>
              <a:t>We can declare pointers to structures;</a:t>
            </a:r>
          </a:p>
          <a:p>
            <a:pPr lvl="1"/>
            <a:r>
              <a:rPr lang="en-US" altLang="en-US" sz="2400" dirty="0" smtClean="0">
                <a:latin typeface="Times New Roman" charset="0"/>
                <a:cs typeface="Times New Roman" charset="0"/>
              </a:rPr>
              <a:t>We can take the address of a structure variable;</a:t>
            </a:r>
          </a:p>
          <a:p>
            <a:pPr lvl="1"/>
            <a:r>
              <a:rPr lang="en-US" altLang="en-US" sz="2400" dirty="0" smtClean="0">
                <a:latin typeface="Times New Roman" charset="0"/>
                <a:cs typeface="Times New Roman" charset="0"/>
              </a:rPr>
              <a:t>We can declare arrays of structures.</a:t>
            </a:r>
          </a:p>
        </p:txBody>
      </p:sp>
      <p:sp>
        <p:nvSpPr>
          <p:cNvPr id="15361" name="Title 1"/>
          <p:cNvSpPr>
            <a:spLocks noGrp="1"/>
          </p:cNvSpPr>
          <p:nvPr>
            <p:ph type="title"/>
          </p:nvPr>
        </p:nvSpPr>
        <p:spPr/>
        <p:txBody>
          <a:bodyPr/>
          <a:lstStyle/>
          <a:p>
            <a:r>
              <a:rPr lang="en-US" altLang="en-US" smtClean="0">
                <a:latin typeface="Times New Roman" charset="0"/>
                <a:cs typeface="Times New Roman" charset="0"/>
              </a:rPr>
              <a:t>Structure Basics cont.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en-US" sz="2000" dirty="0" smtClean="0">
                <a:latin typeface="Times New Roman" charset="0"/>
                <a:cs typeface="Times New Roman" charset="0"/>
              </a:rPr>
              <a:t>Here is the format of a structure declaration: </a:t>
            </a:r>
          </a:p>
          <a:p>
            <a:pPr>
              <a:buFont typeface="Arial" charset="0"/>
              <a:buNone/>
            </a:pPr>
            <a:r>
              <a:rPr lang="en-US" altLang="en-US" sz="2000" dirty="0" smtClean="0">
                <a:latin typeface="Times New Roman" charset="0"/>
                <a:cs typeface="Times New Roman" charset="0"/>
              </a:rPr>
              <a:t>		</a:t>
            </a:r>
            <a:r>
              <a:rPr lang="en-US" altLang="en-US" sz="2000" dirty="0" err="1" smtClean="0">
                <a:latin typeface="Times New Roman" charset="0"/>
                <a:cs typeface="Times New Roman" charset="0"/>
              </a:rPr>
              <a:t>struct</a:t>
            </a:r>
            <a:r>
              <a:rPr lang="en-US" altLang="en-US" sz="2000" dirty="0" smtClean="0">
                <a:latin typeface="Times New Roman" charset="0"/>
                <a:cs typeface="Times New Roman" charset="0"/>
              </a:rPr>
              <a:t> </a:t>
            </a:r>
            <a:r>
              <a:rPr lang="en-US" altLang="en-US" sz="2000" b="1" i="1" dirty="0" smtClean="0">
                <a:latin typeface="Times New Roman" charset="0"/>
                <a:cs typeface="Times New Roman" charset="0"/>
              </a:rPr>
              <a:t>tag</a:t>
            </a:r>
            <a:r>
              <a:rPr lang="en-US" altLang="en-US" sz="2000" dirty="0" smtClean="0">
                <a:latin typeface="Times New Roman" charset="0"/>
                <a:cs typeface="Times New Roman" charset="0"/>
              </a:rPr>
              <a:t> { member-list with type of each member } </a:t>
            </a:r>
            <a:r>
              <a:rPr lang="en-US" altLang="en-US" sz="2000" b="1" i="1" dirty="0" smtClean="0">
                <a:latin typeface="Times New Roman" charset="0"/>
                <a:cs typeface="Times New Roman" charset="0"/>
              </a:rPr>
              <a:t>variable list </a:t>
            </a:r>
            <a:r>
              <a:rPr lang="en-US" altLang="en-US" sz="2000" dirty="0" smtClean="0">
                <a:latin typeface="Times New Roman" charset="0"/>
                <a:cs typeface="Times New Roman" charset="0"/>
              </a:rPr>
              <a:t>;</a:t>
            </a:r>
          </a:p>
          <a:p>
            <a:pPr>
              <a:buFont typeface="Arial" charset="0"/>
              <a:buNone/>
            </a:pPr>
            <a:endParaRPr lang="en-US" altLang="en-US" sz="2000" dirty="0" smtClean="0">
              <a:latin typeface="Times New Roman" charset="0"/>
              <a:cs typeface="Times New Roman" charset="0"/>
            </a:endParaRPr>
          </a:p>
          <a:p>
            <a:r>
              <a:rPr lang="en-US" altLang="en-US" sz="2000" b="1" dirty="0" err="1" smtClean="0">
                <a:latin typeface="Times New Roman" charset="0"/>
                <a:cs typeface="Times New Roman" charset="0"/>
              </a:rPr>
              <a:t>struct</a:t>
            </a:r>
            <a:r>
              <a:rPr lang="en-US" altLang="en-US" sz="2000" dirty="0" smtClean="0">
                <a:latin typeface="Times New Roman" charset="0"/>
                <a:cs typeface="Times New Roman" charset="0"/>
              </a:rPr>
              <a:t> is a keyword in C.</a:t>
            </a:r>
          </a:p>
          <a:p>
            <a:pPr marL="109728" indent="0">
              <a:buNone/>
            </a:pPr>
            <a:endParaRPr lang="en-US" altLang="en-US" sz="2000" dirty="0" smtClean="0">
              <a:latin typeface="Times New Roman" charset="0"/>
              <a:cs typeface="Times New Roman" charset="0"/>
            </a:endParaRPr>
          </a:p>
          <a:p>
            <a:r>
              <a:rPr lang="en-US" altLang="en-US" sz="2000" dirty="0" smtClean="0">
                <a:latin typeface="Times New Roman" charset="0"/>
                <a:cs typeface="Times New Roman" charset="0"/>
              </a:rPr>
              <a:t>Generally, the</a:t>
            </a:r>
            <a:r>
              <a:rPr lang="en-US" altLang="en-US" sz="2000" b="1" i="1" dirty="0" smtClean="0">
                <a:latin typeface="Times New Roman" charset="0"/>
                <a:cs typeface="Times New Roman" charset="0"/>
              </a:rPr>
              <a:t> tag </a:t>
            </a:r>
            <a:r>
              <a:rPr lang="en-US" altLang="en-US" sz="2000" dirty="0" smtClean="0">
                <a:latin typeface="Times New Roman" charset="0"/>
                <a:cs typeface="Times New Roman" charset="0"/>
              </a:rPr>
              <a:t>field</a:t>
            </a:r>
            <a:r>
              <a:rPr lang="en-US" altLang="en-US" sz="2000" dirty="0" smtClean="0">
                <a:solidFill>
                  <a:srgbClr val="FF0000"/>
                </a:solidFill>
                <a:latin typeface="Times New Roman" charset="0"/>
                <a:cs typeface="Times New Roman" charset="0"/>
              </a:rPr>
              <a:t>*</a:t>
            </a:r>
            <a:r>
              <a:rPr lang="en-US" altLang="en-US" sz="2000" dirty="0" smtClean="0">
                <a:latin typeface="Times New Roman" charset="0"/>
                <a:cs typeface="Times New Roman" charset="0"/>
              </a:rPr>
              <a:t> and the </a:t>
            </a:r>
            <a:r>
              <a:rPr lang="en-US" altLang="en-US" sz="2000" b="1" i="1" dirty="0" smtClean="0">
                <a:latin typeface="Times New Roman" charset="0"/>
                <a:cs typeface="Times New Roman" charset="0"/>
              </a:rPr>
              <a:t>variable-list</a:t>
            </a:r>
            <a:r>
              <a:rPr lang="en-US" altLang="en-US" sz="2000" dirty="0" smtClean="0">
                <a:latin typeface="Times New Roman" charset="0"/>
                <a:cs typeface="Times New Roman" charset="0"/>
              </a:rPr>
              <a:t> field are each optional, but at least one of them is required:</a:t>
            </a:r>
          </a:p>
          <a:p>
            <a:pPr>
              <a:buFont typeface="Arial" charset="0"/>
              <a:buNone/>
            </a:pPr>
            <a:r>
              <a:rPr lang="en-US" altLang="en-US" sz="2000" dirty="0" smtClean="0">
                <a:latin typeface="Times New Roman" charset="0"/>
                <a:cs typeface="Times New Roman" charset="0"/>
              </a:rPr>
              <a:t>	- If the tag is omitted, only the variables with identifiers which appear in the variable-list field are declared to be of this structure type, and no other variables of this type can be declared subsequently.</a:t>
            </a:r>
          </a:p>
          <a:p>
            <a:pPr>
              <a:buFont typeface="Arial" charset="0"/>
              <a:buNone/>
            </a:pPr>
            <a:endParaRPr lang="en-US" altLang="en-US" sz="2000" dirty="0" smtClean="0">
              <a:latin typeface="Times New Roman" charset="0"/>
              <a:cs typeface="Times New Roman" charset="0"/>
            </a:endParaRPr>
          </a:p>
          <a:p>
            <a:pPr>
              <a:buFont typeface="Arial" charset="0"/>
              <a:buNone/>
            </a:pPr>
            <a:r>
              <a:rPr lang="en-US" altLang="en-US" sz="2000" dirty="0" smtClean="0">
                <a:latin typeface="Times New Roman" charset="0"/>
                <a:cs typeface="Times New Roman" charset="0"/>
              </a:rPr>
              <a:t>	- If the tag field is included, then the variable-list field can be empty or omitted. In this case, the tag can be used later to declare variables of this structure type. </a:t>
            </a:r>
            <a:r>
              <a:rPr lang="en-US" altLang="en-US" sz="2000" b="1" i="1" dirty="0" smtClean="0">
                <a:latin typeface="Times New Roman" charset="0"/>
                <a:cs typeface="Times New Roman" charset="0"/>
              </a:rPr>
              <a:t>The tag field is required if you wish to use </a:t>
            </a:r>
            <a:r>
              <a:rPr lang="en-US" altLang="en-US" sz="2000" b="1" i="1" dirty="0" err="1" smtClean="0">
                <a:latin typeface="Times New Roman" charset="0"/>
                <a:cs typeface="Times New Roman" charset="0"/>
              </a:rPr>
              <a:t>malloc</a:t>
            </a:r>
            <a:r>
              <a:rPr lang="en-US" altLang="en-US" sz="2000" b="1" i="1" dirty="0" smtClean="0">
                <a:latin typeface="Times New Roman" charset="0"/>
                <a:cs typeface="Times New Roman" charset="0"/>
              </a:rPr>
              <a:t>() or </a:t>
            </a:r>
            <a:r>
              <a:rPr lang="en-US" altLang="en-US" sz="2000" b="1" i="1" dirty="0" err="1" smtClean="0">
                <a:latin typeface="Times New Roman" charset="0"/>
                <a:cs typeface="Times New Roman" charset="0"/>
              </a:rPr>
              <a:t>calloc</a:t>
            </a:r>
            <a:r>
              <a:rPr lang="en-US" altLang="en-US" sz="2000" b="1" i="1" dirty="0" smtClean="0">
                <a:latin typeface="Times New Roman" charset="0"/>
                <a:cs typeface="Times New Roman" charset="0"/>
              </a:rPr>
              <a:t>().</a:t>
            </a:r>
          </a:p>
          <a:p>
            <a:pPr>
              <a:buFont typeface="Arial" charset="0"/>
              <a:buNone/>
            </a:pPr>
            <a:endParaRPr lang="en-US" altLang="en-US" sz="2000" b="1" i="1" dirty="0" smtClean="0">
              <a:latin typeface="Times New Roman" charset="0"/>
              <a:cs typeface="Times New Roman" charset="0"/>
            </a:endParaRPr>
          </a:p>
          <a:p>
            <a:pPr marL="109728" indent="0">
              <a:buNone/>
            </a:pPr>
            <a:r>
              <a:rPr lang="en-US" altLang="en-US" sz="1400" dirty="0" smtClean="0">
                <a:solidFill>
                  <a:srgbClr val="FF0000"/>
                </a:solidFill>
                <a:latin typeface="Times New Roman" charset="0"/>
                <a:cs typeface="Times New Roman" charset="0"/>
              </a:rPr>
              <a:t>*When putting a structure declaration in a .h file, you </a:t>
            </a:r>
            <a:r>
              <a:rPr lang="en-US" altLang="en-US" sz="1400" b="1" dirty="0" smtClean="0">
                <a:solidFill>
                  <a:srgbClr val="FF0000"/>
                </a:solidFill>
                <a:latin typeface="Times New Roman" charset="0"/>
                <a:cs typeface="Times New Roman" charset="0"/>
              </a:rPr>
              <a:t>must</a:t>
            </a:r>
            <a:r>
              <a:rPr lang="en-US" altLang="en-US" sz="1400" dirty="0" smtClean="0">
                <a:solidFill>
                  <a:srgbClr val="FF0000"/>
                </a:solidFill>
                <a:latin typeface="Times New Roman" charset="0"/>
                <a:cs typeface="Times New Roman" charset="0"/>
              </a:rPr>
              <a:t> use a tag field because you </a:t>
            </a:r>
            <a:r>
              <a:rPr lang="en-US" altLang="en-US" sz="1400" b="1" dirty="0" smtClean="0">
                <a:solidFill>
                  <a:srgbClr val="FF0000"/>
                </a:solidFill>
                <a:latin typeface="Times New Roman" charset="0"/>
                <a:cs typeface="Times New Roman" charset="0"/>
              </a:rPr>
              <a:t>cannot</a:t>
            </a:r>
            <a:r>
              <a:rPr lang="en-US" altLang="en-US" sz="1400" dirty="0" smtClean="0">
                <a:solidFill>
                  <a:srgbClr val="FF0000"/>
                </a:solidFill>
                <a:latin typeface="Times New Roman" charset="0"/>
                <a:cs typeface="Times New Roman" charset="0"/>
              </a:rPr>
              <a:t> use a variable list.  I highly recommend </a:t>
            </a:r>
            <a:r>
              <a:rPr lang="en-US" altLang="en-US" sz="1400" b="1" dirty="0" smtClean="0">
                <a:solidFill>
                  <a:srgbClr val="FF0000"/>
                </a:solidFill>
                <a:latin typeface="Times New Roman" charset="0"/>
                <a:cs typeface="Times New Roman" charset="0"/>
              </a:rPr>
              <a:t>always</a:t>
            </a:r>
            <a:r>
              <a:rPr lang="en-US" altLang="en-US" sz="1400" dirty="0" smtClean="0">
                <a:solidFill>
                  <a:srgbClr val="FF0000"/>
                </a:solidFill>
                <a:latin typeface="Times New Roman" charset="0"/>
                <a:cs typeface="Times New Roman" charset="0"/>
              </a:rPr>
              <a:t> using a tag field.</a:t>
            </a:r>
          </a:p>
        </p:txBody>
      </p:sp>
      <p:sp>
        <p:nvSpPr>
          <p:cNvPr id="17409" name="Title 1"/>
          <p:cNvSpPr>
            <a:spLocks noGrp="1"/>
          </p:cNvSpPr>
          <p:nvPr>
            <p:ph type="title"/>
          </p:nvPr>
        </p:nvSpPr>
        <p:spPr/>
        <p:txBody>
          <a:bodyPr/>
          <a:lstStyle/>
          <a:p>
            <a:r>
              <a:rPr lang="en-US" altLang="en-US" smtClean="0">
                <a:latin typeface="Times New Roman" charset="0"/>
                <a:cs typeface="Times New Roman" charset="0"/>
              </a:rPr>
              <a:t>Structure Declaration</a:t>
            </a: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143000"/>
            <a:ext cx="8229600" cy="4864291"/>
          </a:xfrm>
        </p:spPr>
        <p:txBody>
          <a:bodyPr>
            <a:normAutofit fontScale="92500" lnSpcReduction="10000"/>
          </a:bodyPr>
          <a:lstStyle/>
          <a:p>
            <a:pPr marL="0" indent="0">
              <a:buFont typeface="Arial" charset="0"/>
              <a:buNone/>
            </a:pPr>
            <a:r>
              <a:rPr lang="en-US" altLang="en-US" sz="1800" dirty="0" smtClean="0">
                <a:latin typeface="Times New Roman" charset="0"/>
                <a:cs typeface="Times New Roman" charset="0"/>
              </a:rPr>
              <a:t>Consider these  two structure declarations:</a:t>
            </a:r>
          </a:p>
          <a:p>
            <a:pPr marL="0" indent="0">
              <a:buFont typeface="Arial" charset="0"/>
              <a:buNone/>
            </a:pPr>
            <a:r>
              <a:rPr lang="en-US" altLang="en-US" sz="1800" dirty="0" smtClean="0">
                <a:latin typeface="Times New Roman" charset="0"/>
                <a:cs typeface="Times New Roman" charset="0"/>
              </a:rPr>
              <a:t>	</a:t>
            </a: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a:t>
            </a:r>
          </a:p>
          <a:p>
            <a:pPr marL="0" indent="0">
              <a:buFont typeface="Arial" charset="0"/>
              <a:buNone/>
            </a:pP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int</a:t>
            </a:r>
            <a:r>
              <a:rPr lang="en-US" altLang="en-US" sz="1800" b="1" dirty="0" smtClean="0">
                <a:latin typeface="Times New Roman" charset="0"/>
                <a:cs typeface="Times New Roman" charset="0"/>
              </a:rPr>
              <a:t> a;</a:t>
            </a:r>
          </a:p>
          <a:p>
            <a:pPr marL="0" indent="0">
              <a:buFont typeface="Arial" charset="0"/>
              <a:buNone/>
            </a:pPr>
            <a:r>
              <a:rPr lang="en-US" altLang="en-US" sz="1800" b="1" dirty="0" smtClean="0">
                <a:latin typeface="Times New Roman" charset="0"/>
                <a:cs typeface="Times New Roman" charset="0"/>
              </a:rPr>
              <a:t>	   float b;</a:t>
            </a:r>
          </a:p>
          <a:p>
            <a:pPr marL="0" indent="0">
              <a:buNone/>
            </a:pPr>
            <a:r>
              <a:rPr lang="en-US" altLang="en-US" sz="1800" b="1" dirty="0" smtClean="0">
                <a:latin typeface="Times New Roman" charset="0"/>
                <a:cs typeface="Times New Roman" charset="0"/>
              </a:rPr>
              <a:t>	} x;</a:t>
            </a:r>
            <a:r>
              <a:rPr lang="en-US" altLang="en-US" sz="1800" dirty="0" smtClean="0">
                <a:latin typeface="Times New Roman" charset="0"/>
                <a:cs typeface="Times New Roman" charset="0"/>
              </a:rPr>
              <a:t>		/* If these two structures are declared in the */</a:t>
            </a:r>
          </a:p>
          <a:p>
            <a:pPr marL="0" indent="0">
              <a:buNone/>
            </a:pPr>
            <a:r>
              <a:rPr lang="en-US" altLang="en-US" sz="1800" dirty="0" smtClean="0">
                <a:latin typeface="Times New Roman" charset="0"/>
                <a:cs typeface="Times New Roman" charset="0"/>
              </a:rPr>
              <a:t>	</a:t>
            </a: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a:t>
            </a:r>
            <a:r>
              <a:rPr lang="en-US" altLang="en-US" sz="1800" dirty="0" smtClean="0">
                <a:latin typeface="Times New Roman" charset="0"/>
                <a:cs typeface="Times New Roman" charset="0"/>
              </a:rPr>
              <a:t>		/* same program, </a:t>
            </a:r>
            <a:r>
              <a:rPr lang="en-US" altLang="en-US" sz="1800" b="1" dirty="0" smtClean="0">
                <a:latin typeface="Times New Roman" charset="0"/>
                <a:cs typeface="Times New Roman" charset="0"/>
              </a:rPr>
              <a:t>x is of a different data type from </a:t>
            </a:r>
            <a:r>
              <a:rPr lang="en-US" altLang="en-US" sz="1800" dirty="0" smtClean="0">
                <a:latin typeface="Times New Roman" charset="0"/>
                <a:cs typeface="Times New Roman" charset="0"/>
              </a:rPr>
              <a:t>*/</a:t>
            </a:r>
          </a:p>
          <a:p>
            <a:pPr marL="0" indent="0">
              <a:buNone/>
            </a:pPr>
            <a:r>
              <a:rPr lang="en-US" altLang="en-US" sz="1800" dirty="0" smtClean="0">
                <a:latin typeface="Times New Roman" charset="0"/>
                <a:cs typeface="Times New Roman" charset="0"/>
              </a:rPr>
              <a:t>	</a:t>
            </a: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int</a:t>
            </a:r>
            <a:r>
              <a:rPr lang="en-US" altLang="en-US" sz="1800" b="1" dirty="0" smtClean="0">
                <a:latin typeface="Times New Roman" charset="0"/>
                <a:cs typeface="Times New Roman" charset="0"/>
              </a:rPr>
              <a:t> a;	</a:t>
            </a:r>
            <a:r>
              <a:rPr lang="en-US" altLang="en-US" sz="1800" dirty="0" smtClean="0">
                <a:latin typeface="Times New Roman" charset="0"/>
                <a:cs typeface="Times New Roman" charset="0"/>
              </a:rPr>
              <a:t>	/* </a:t>
            </a:r>
            <a:r>
              <a:rPr lang="en-US" altLang="en-US" sz="1800" b="1" dirty="0" smtClean="0">
                <a:latin typeface="Times New Roman" charset="0"/>
                <a:cs typeface="Times New Roman" charset="0"/>
              </a:rPr>
              <a:t>the elements of y</a:t>
            </a:r>
            <a:r>
              <a:rPr lang="en-US" altLang="en-US" sz="1800" dirty="0" smtClean="0">
                <a:latin typeface="Times New Roman" charset="0"/>
                <a:cs typeface="Times New Roman" charset="0"/>
              </a:rPr>
              <a:t>, and </a:t>
            </a:r>
            <a:r>
              <a:rPr lang="en-US" altLang="en-US" sz="1800" b="1" dirty="0" smtClean="0">
                <a:latin typeface="Times New Roman" charset="0"/>
                <a:cs typeface="Times New Roman" charset="0"/>
              </a:rPr>
              <a:t>the data type of *z is also </a:t>
            </a:r>
            <a:r>
              <a:rPr lang="en-US" altLang="en-US" sz="1800" dirty="0" smtClean="0">
                <a:latin typeface="Times New Roman" charset="0"/>
                <a:cs typeface="Times New Roman" charset="0"/>
              </a:rPr>
              <a:t>*/</a:t>
            </a:r>
          </a:p>
          <a:p>
            <a:pPr marL="0" indent="0">
              <a:buNone/>
            </a:pPr>
            <a:r>
              <a:rPr lang="en-US" altLang="en-US" sz="1800" dirty="0" smtClean="0">
                <a:latin typeface="Times New Roman" charset="0"/>
                <a:cs typeface="Times New Roman" charset="0"/>
              </a:rPr>
              <a:t>	   </a:t>
            </a:r>
            <a:r>
              <a:rPr lang="en-US" altLang="en-US" sz="1800" b="1" dirty="0" smtClean="0">
                <a:latin typeface="Times New Roman" charset="0"/>
                <a:cs typeface="Times New Roman" charset="0"/>
              </a:rPr>
              <a:t>float b;	</a:t>
            </a:r>
            <a:r>
              <a:rPr lang="en-US" altLang="en-US" sz="1800" dirty="0" smtClean="0">
                <a:latin typeface="Times New Roman" charset="0"/>
                <a:cs typeface="Times New Roman" charset="0"/>
              </a:rPr>
              <a:t>	/* </a:t>
            </a:r>
            <a:r>
              <a:rPr lang="en-US" altLang="en-US" sz="1800" b="1" dirty="0" smtClean="0">
                <a:latin typeface="Times New Roman" charset="0"/>
                <a:cs typeface="Times New Roman" charset="0"/>
              </a:rPr>
              <a:t>different from the data type of x</a:t>
            </a:r>
            <a:r>
              <a:rPr lang="en-US" altLang="en-US" sz="1800" dirty="0" smtClean="0">
                <a:latin typeface="Times New Roman" charset="0"/>
                <a:cs typeface="Times New Roman" charset="0"/>
              </a:rPr>
              <a:t>. */</a:t>
            </a:r>
          </a:p>
          <a:p>
            <a:pPr marL="0" indent="0">
              <a:buFont typeface="Arial" charset="0"/>
              <a:buNone/>
            </a:pPr>
            <a:r>
              <a:rPr lang="en-US" altLang="en-US" sz="1800" dirty="0" smtClean="0">
                <a:latin typeface="Times New Roman" charset="0"/>
                <a:cs typeface="Times New Roman" charset="0"/>
              </a:rPr>
              <a:t>	</a:t>
            </a:r>
            <a:r>
              <a:rPr lang="en-US" altLang="en-US" sz="1800" b="1" dirty="0" smtClean="0">
                <a:latin typeface="Times New Roman" charset="0"/>
                <a:cs typeface="Times New Roman" charset="0"/>
              </a:rPr>
              <a:t>} y[10], *z;</a:t>
            </a:r>
          </a:p>
          <a:p>
            <a:pPr marL="0" indent="0">
              <a:buFont typeface="Arial" charset="0"/>
              <a:buNone/>
            </a:pPr>
            <a:endParaRPr lang="en-US" altLang="en-US" sz="1800" dirty="0" smtClean="0">
              <a:latin typeface="Times New Roman" charset="0"/>
              <a:cs typeface="Times New Roman" charset="0"/>
            </a:endParaRPr>
          </a:p>
          <a:p>
            <a:pPr marL="0" indent="0">
              <a:buFont typeface="Arial" charset="0"/>
              <a:buNone/>
            </a:pPr>
            <a:r>
              <a:rPr lang="en-US" altLang="en-US" sz="1800" dirty="0" smtClean="0">
                <a:latin typeface="Times New Roman" charset="0"/>
                <a:cs typeface="Times New Roman" charset="0"/>
              </a:rPr>
              <a:t>The compiler has no way of recognizing that the contents of these two structures are identical, so it considers them to be a different.</a:t>
            </a:r>
          </a:p>
          <a:p>
            <a:pPr marL="0" indent="0">
              <a:buFont typeface="Arial" charset="0"/>
              <a:buNone/>
            </a:pPr>
            <a:endParaRPr lang="en-US" altLang="en-US" sz="1800" dirty="0" smtClean="0">
              <a:latin typeface="Times New Roman" charset="0"/>
              <a:cs typeface="Times New Roman" charset="0"/>
            </a:endParaRPr>
          </a:p>
          <a:p>
            <a:pPr marL="0" indent="0">
              <a:buFont typeface="Arial" charset="0"/>
              <a:buNone/>
            </a:pPr>
            <a:r>
              <a:rPr lang="en-US" altLang="en-US" sz="1800" dirty="0" smtClean="0">
                <a:latin typeface="Times New Roman" charset="0"/>
                <a:cs typeface="Times New Roman" charset="0"/>
              </a:rPr>
              <a:t>Therefore, the following are </a:t>
            </a:r>
            <a:r>
              <a:rPr lang="en-US" altLang="en-US" sz="1800" b="1" dirty="0" smtClean="0">
                <a:latin typeface="Times New Roman" charset="0"/>
                <a:cs typeface="Times New Roman" charset="0"/>
              </a:rPr>
              <a:t>invalid</a:t>
            </a:r>
            <a:r>
              <a:rPr lang="en-US" altLang="en-US" sz="1800" dirty="0" smtClean="0">
                <a:latin typeface="Times New Roman" charset="0"/>
                <a:cs typeface="Times New Roman" charset="0"/>
              </a:rPr>
              <a:t>:</a:t>
            </a:r>
          </a:p>
          <a:p>
            <a:pPr marL="0" indent="0">
              <a:buFont typeface="Arial" charset="0"/>
              <a:buNone/>
            </a:pPr>
            <a:r>
              <a:rPr lang="en-US" altLang="en-US" sz="1800" dirty="0" smtClean="0">
                <a:latin typeface="Times New Roman" charset="0"/>
                <a:cs typeface="Times New Roman" charset="0"/>
              </a:rPr>
              <a:t>	</a:t>
            </a:r>
            <a:r>
              <a:rPr lang="en-US" altLang="en-US" sz="1800" b="1" dirty="0" smtClean="0">
                <a:latin typeface="Times New Roman" charset="0"/>
                <a:cs typeface="Times New Roman" charset="0"/>
              </a:rPr>
              <a:t>z = &amp;x;</a:t>
            </a:r>
            <a:r>
              <a:rPr lang="en-US" altLang="en-US" sz="1800" dirty="0" smtClean="0">
                <a:latin typeface="Times New Roman" charset="0"/>
                <a:cs typeface="Times New Roman" charset="0"/>
              </a:rPr>
              <a:t>	/* Invalid – compilation will fail (compiler gives an error). */</a:t>
            </a:r>
          </a:p>
          <a:p>
            <a:pPr marL="0" indent="0">
              <a:buNone/>
            </a:pPr>
            <a:r>
              <a:rPr lang="en-US" altLang="en-US" sz="1800" dirty="0" smtClean="0">
                <a:latin typeface="Times New Roman" charset="0"/>
                <a:cs typeface="Times New Roman" charset="0"/>
              </a:rPr>
              <a:t>	</a:t>
            </a:r>
            <a:r>
              <a:rPr lang="en-US" altLang="en-US" sz="1800" b="1" dirty="0" smtClean="0">
                <a:latin typeface="Times New Roman" charset="0"/>
                <a:cs typeface="Times New Roman" charset="0"/>
              </a:rPr>
              <a:t>y[2] = x; 	</a:t>
            </a:r>
            <a:r>
              <a:rPr lang="en-US" altLang="en-US" sz="1800" dirty="0" smtClean="0">
                <a:latin typeface="Times New Roman" charset="0"/>
                <a:cs typeface="Times New Roman" charset="0"/>
              </a:rPr>
              <a:t>/* </a:t>
            </a:r>
            <a:r>
              <a:rPr lang="en-US" altLang="en-US" sz="1800" dirty="0">
                <a:latin typeface="Times New Roman" charset="0"/>
                <a:cs typeface="Times New Roman" charset="0"/>
              </a:rPr>
              <a:t>I</a:t>
            </a:r>
            <a:r>
              <a:rPr lang="en-US" altLang="en-US" sz="1800" dirty="0" smtClean="0">
                <a:latin typeface="Times New Roman" charset="0"/>
                <a:cs typeface="Times New Roman" charset="0"/>
              </a:rPr>
              <a:t>nvalid – compilation will fail</a:t>
            </a:r>
            <a:r>
              <a:rPr lang="en-US" altLang="en-US" sz="1800" dirty="0">
                <a:latin typeface="Times New Roman" charset="0"/>
                <a:cs typeface="Times New Roman" charset="0"/>
              </a:rPr>
              <a:t> </a:t>
            </a:r>
            <a:r>
              <a:rPr lang="en-US" altLang="en-US" sz="1800" dirty="0" smtClean="0">
                <a:latin typeface="Times New Roman" charset="0"/>
                <a:cs typeface="Times New Roman" charset="0"/>
              </a:rPr>
              <a:t>(compiler gives an error). */</a:t>
            </a:r>
          </a:p>
          <a:p>
            <a:pPr marL="0" indent="0">
              <a:buFont typeface="Arial" charset="0"/>
              <a:buNone/>
            </a:pPr>
            <a:endParaRPr lang="en-US" altLang="en-US" sz="2000" dirty="0" smtClean="0">
              <a:latin typeface="Times New Roman" charset="0"/>
              <a:cs typeface="Times New Roman" charset="0"/>
            </a:endParaRPr>
          </a:p>
          <a:p>
            <a:pPr marL="0" indent="0">
              <a:buFont typeface="Arial" charset="0"/>
              <a:buNone/>
            </a:pPr>
            <a:endParaRPr lang="en-US" altLang="en-US" dirty="0" smtClean="0">
              <a:latin typeface="Times New Roman" charset="0"/>
              <a:cs typeface="Times New Roman" charset="0"/>
            </a:endParaRPr>
          </a:p>
        </p:txBody>
      </p:sp>
      <p:sp>
        <p:nvSpPr>
          <p:cNvPr id="18433" name="Title 1"/>
          <p:cNvSpPr>
            <a:spLocks noGrp="1"/>
          </p:cNvSpPr>
          <p:nvPr>
            <p:ph type="title"/>
          </p:nvPr>
        </p:nvSpPr>
        <p:spPr/>
        <p:txBody>
          <a:bodyPr/>
          <a:lstStyle/>
          <a:p>
            <a:r>
              <a:rPr lang="en-US" altLang="en-US" smtClean="0">
                <a:latin typeface="Times New Roman" charset="0"/>
                <a:cs typeface="Times New Roman" charset="0"/>
              </a:rPr>
              <a:t>Structure Declaration Examples</a:t>
            </a:r>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rmAutofit/>
          </a:bodyPr>
          <a:lstStyle/>
          <a:p>
            <a:r>
              <a:rPr lang="en-US" altLang="en-US" sz="1800" dirty="0" smtClean="0">
                <a:latin typeface="Times New Roman" charset="0"/>
                <a:cs typeface="Times New Roman" charset="0"/>
              </a:rPr>
              <a:t>If we want x, y and *z to be of the same type, we have two options:</a:t>
            </a:r>
          </a:p>
          <a:p>
            <a:pPr marL="109728" indent="0">
              <a:buNone/>
            </a:pPr>
            <a:endParaRPr lang="en-US" altLang="en-US" sz="1800" dirty="0" smtClean="0">
              <a:latin typeface="Times New Roman" charset="0"/>
              <a:cs typeface="Times New Roman" charset="0"/>
            </a:endParaRPr>
          </a:p>
          <a:p>
            <a:pPr>
              <a:buNone/>
            </a:pPr>
            <a:r>
              <a:rPr lang="en-US" altLang="en-US" sz="1800" dirty="0" smtClean="0">
                <a:latin typeface="Times New Roman" charset="0"/>
                <a:cs typeface="Times New Roman" charset="0"/>
              </a:rPr>
              <a:t>	1) Use a tag (suppose the tag </a:t>
            </a:r>
            <a:r>
              <a:rPr lang="en-US" altLang="en-US" sz="1800" dirty="0">
                <a:latin typeface="Times New Roman" charset="0"/>
                <a:cs typeface="Times New Roman" charset="0"/>
              </a:rPr>
              <a:t>is Simple):</a:t>
            </a:r>
            <a:endParaRPr lang="en-US" altLang="en-US" sz="1800" dirty="0" smtClean="0">
              <a:latin typeface="Times New Roman" charset="0"/>
              <a:cs typeface="Times New Roman" charset="0"/>
            </a:endParaRPr>
          </a:p>
          <a:p>
            <a:pPr>
              <a:buFont typeface="Arial" charset="0"/>
              <a:buNone/>
            </a:pPr>
            <a:r>
              <a:rPr lang="en-US" altLang="en-US" sz="1800" dirty="0" smtClean="0">
                <a:latin typeface="Times New Roman" charset="0"/>
                <a:cs typeface="Times New Roman" charset="0"/>
              </a:rPr>
              <a:t>		</a:t>
            </a: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Simple{</a:t>
            </a:r>
          </a:p>
          <a:p>
            <a:pPr>
              <a:buFont typeface="Arial" charset="0"/>
              <a:buNone/>
            </a:pP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int</a:t>
            </a:r>
            <a:r>
              <a:rPr lang="en-US" altLang="en-US" sz="1800" b="1" dirty="0" smtClean="0">
                <a:latin typeface="Times New Roman" charset="0"/>
                <a:cs typeface="Times New Roman" charset="0"/>
              </a:rPr>
              <a:t> a;</a:t>
            </a:r>
          </a:p>
          <a:p>
            <a:pPr>
              <a:buFont typeface="Arial" charset="0"/>
              <a:buNone/>
            </a:pPr>
            <a:r>
              <a:rPr lang="en-US" altLang="en-US" sz="1800" b="1" dirty="0" smtClean="0">
                <a:latin typeface="Times New Roman" charset="0"/>
                <a:cs typeface="Times New Roman" charset="0"/>
              </a:rPr>
              <a:t>		   float b;</a:t>
            </a:r>
          </a:p>
          <a:p>
            <a:pPr>
              <a:buFont typeface="Arial" charset="0"/>
              <a:buNone/>
            </a:pPr>
            <a:r>
              <a:rPr lang="en-US" altLang="en-US" sz="1800" b="1" dirty="0" smtClean="0">
                <a:latin typeface="Times New Roman" charset="0"/>
                <a:cs typeface="Times New Roman" charset="0"/>
              </a:rPr>
              <a:t>		} ;</a:t>
            </a:r>
          </a:p>
          <a:p>
            <a:pPr>
              <a:buFont typeface="Arial" charset="0"/>
              <a:buNone/>
            </a:pPr>
            <a:r>
              <a:rPr lang="en-US" altLang="en-US" sz="1800" b="1" dirty="0" smtClean="0">
                <a:latin typeface="Times New Roman" charset="0"/>
                <a:cs typeface="Times New Roman" charset="0"/>
              </a:rPr>
              <a:t>		</a:t>
            </a:r>
            <a:r>
              <a:rPr lang="en-US" altLang="en-US" sz="1800" b="1" dirty="0" err="1" smtClean="0">
                <a:solidFill>
                  <a:srgbClr val="C00000"/>
                </a:solidFill>
                <a:latin typeface="Times New Roman" charset="0"/>
                <a:cs typeface="Times New Roman" charset="0"/>
              </a:rPr>
              <a:t>struct</a:t>
            </a:r>
            <a:r>
              <a:rPr lang="en-US" altLang="en-US" sz="1800" b="1" dirty="0" smtClean="0">
                <a:solidFill>
                  <a:srgbClr val="C00000"/>
                </a:solidFill>
                <a:latin typeface="Times New Roman" charset="0"/>
                <a:cs typeface="Times New Roman" charset="0"/>
              </a:rPr>
              <a:t> Simple</a:t>
            </a:r>
            <a:r>
              <a:rPr lang="en-US" altLang="en-US" sz="1800" b="1" dirty="0" smtClean="0">
                <a:latin typeface="Times New Roman" charset="0"/>
                <a:cs typeface="Times New Roman" charset="0"/>
              </a:rPr>
              <a:t> x, y[10], *z; </a:t>
            </a:r>
            <a:r>
              <a:rPr lang="en-US" altLang="en-US" sz="1400" dirty="0" smtClean="0">
                <a:latin typeface="Times New Roman" charset="0"/>
                <a:cs typeface="Times New Roman" charset="0"/>
              </a:rPr>
              <a:t>/*Notice that the keyword </a:t>
            </a:r>
            <a:r>
              <a:rPr lang="en-US" altLang="en-US" sz="1400" dirty="0" err="1" smtClean="0">
                <a:solidFill>
                  <a:srgbClr val="00B050"/>
                </a:solidFill>
                <a:latin typeface="Times New Roman" charset="0"/>
                <a:cs typeface="Times New Roman" charset="0"/>
              </a:rPr>
              <a:t>struct</a:t>
            </a:r>
            <a:r>
              <a:rPr lang="en-US" altLang="en-US" sz="1400" dirty="0" smtClean="0">
                <a:solidFill>
                  <a:srgbClr val="00B050"/>
                </a:solidFill>
                <a:latin typeface="Times New Roman" charset="0"/>
                <a:cs typeface="Times New Roman" charset="0"/>
              </a:rPr>
              <a:t> </a:t>
            </a:r>
            <a:r>
              <a:rPr lang="en-US" altLang="en-US" sz="1400" dirty="0" smtClean="0">
                <a:latin typeface="Times New Roman" charset="0"/>
                <a:cs typeface="Times New Roman" charset="0"/>
              </a:rPr>
              <a:t>is </a:t>
            </a:r>
            <a:r>
              <a:rPr lang="en-US" altLang="en-US" sz="1400" b="1" i="1" dirty="0" smtClean="0">
                <a:solidFill>
                  <a:srgbClr val="FF0000"/>
                </a:solidFill>
                <a:latin typeface="Times New Roman" charset="0"/>
                <a:cs typeface="Times New Roman" charset="0"/>
              </a:rPr>
              <a:t>required</a:t>
            </a:r>
            <a:r>
              <a:rPr lang="en-US" altLang="en-US" sz="1400" dirty="0" smtClean="0">
                <a:solidFill>
                  <a:srgbClr val="FF0000"/>
                </a:solidFill>
                <a:latin typeface="Times New Roman" charset="0"/>
                <a:cs typeface="Times New Roman" charset="0"/>
              </a:rPr>
              <a:t> </a:t>
            </a:r>
            <a:r>
              <a:rPr lang="en-US" altLang="en-US" sz="1400" dirty="0" smtClean="0">
                <a:latin typeface="Times New Roman" charset="0"/>
                <a:cs typeface="Times New Roman" charset="0"/>
              </a:rPr>
              <a:t>here*/</a:t>
            </a:r>
          </a:p>
          <a:p>
            <a:pPr>
              <a:buFont typeface="Arial" charset="0"/>
              <a:buNone/>
            </a:pPr>
            <a:endParaRPr lang="en-US" altLang="en-US" sz="1800" dirty="0" smtClean="0">
              <a:latin typeface="Times New Roman" charset="0"/>
              <a:cs typeface="Times New Roman" charset="0"/>
            </a:endParaRPr>
          </a:p>
          <a:p>
            <a:pPr>
              <a:buFont typeface="Arial" charset="0"/>
              <a:buNone/>
            </a:pPr>
            <a:r>
              <a:rPr lang="en-US" altLang="en-US" sz="1800" dirty="0" smtClean="0">
                <a:latin typeface="Times New Roman" charset="0"/>
                <a:cs typeface="Times New Roman" charset="0"/>
              </a:rPr>
              <a:t>	2) Use no tag, but declare all of the variables together following the member-list:</a:t>
            </a:r>
          </a:p>
          <a:p>
            <a:pPr>
              <a:buFont typeface="Arial" charset="0"/>
              <a:buNone/>
            </a:pPr>
            <a:r>
              <a:rPr lang="en-US" altLang="en-US" sz="1800" dirty="0" smtClean="0">
                <a:latin typeface="Times New Roman" charset="0"/>
                <a:cs typeface="Times New Roman" charset="0"/>
              </a:rPr>
              <a:t>		</a:t>
            </a:r>
            <a:r>
              <a:rPr lang="en-US" altLang="en-US" sz="1800" b="1" dirty="0" err="1" smtClean="0">
                <a:latin typeface="Times New Roman" charset="0"/>
                <a:cs typeface="Times New Roman" charset="0"/>
              </a:rPr>
              <a:t>struct</a:t>
            </a:r>
            <a:r>
              <a:rPr lang="en-US" altLang="en-US" sz="1800" b="1" dirty="0" smtClean="0">
                <a:latin typeface="Times New Roman" charset="0"/>
                <a:cs typeface="Times New Roman" charset="0"/>
              </a:rPr>
              <a:t> {</a:t>
            </a:r>
          </a:p>
          <a:p>
            <a:pPr>
              <a:buFont typeface="Arial" charset="0"/>
              <a:buNone/>
            </a:pPr>
            <a:r>
              <a:rPr lang="en-US" altLang="en-US" sz="1800" b="1" dirty="0" smtClean="0">
                <a:latin typeface="Times New Roman" charset="0"/>
                <a:cs typeface="Times New Roman" charset="0"/>
              </a:rPr>
              <a:t>		   </a:t>
            </a:r>
            <a:r>
              <a:rPr lang="en-US" altLang="en-US" sz="1800" b="1" dirty="0" err="1" smtClean="0">
                <a:latin typeface="Times New Roman" charset="0"/>
                <a:cs typeface="Times New Roman" charset="0"/>
              </a:rPr>
              <a:t>int</a:t>
            </a:r>
            <a:r>
              <a:rPr lang="en-US" altLang="en-US" sz="1800" b="1" dirty="0" smtClean="0">
                <a:latin typeface="Times New Roman" charset="0"/>
                <a:cs typeface="Times New Roman" charset="0"/>
              </a:rPr>
              <a:t> a;</a:t>
            </a:r>
          </a:p>
          <a:p>
            <a:pPr>
              <a:buFont typeface="Arial" charset="0"/>
              <a:buNone/>
            </a:pPr>
            <a:r>
              <a:rPr lang="en-US" altLang="en-US" sz="1800" b="1" dirty="0" smtClean="0">
                <a:latin typeface="Times New Roman" charset="0"/>
                <a:cs typeface="Times New Roman" charset="0"/>
              </a:rPr>
              <a:t>		   float b;</a:t>
            </a:r>
          </a:p>
          <a:p>
            <a:pPr>
              <a:buFont typeface="Arial" charset="0"/>
              <a:buNone/>
            </a:pPr>
            <a:r>
              <a:rPr lang="en-US" altLang="en-US" sz="1800" b="1" dirty="0" smtClean="0">
                <a:latin typeface="Times New Roman" charset="0"/>
                <a:cs typeface="Times New Roman" charset="0"/>
              </a:rPr>
              <a:t>		} x, y[10], *z;</a:t>
            </a:r>
          </a:p>
          <a:p>
            <a:pPr>
              <a:buFont typeface="Arial" charset="0"/>
              <a:buNone/>
            </a:pPr>
            <a:endParaRPr lang="en-US" altLang="en-US" sz="1900" dirty="0" smtClean="0">
              <a:latin typeface="Times New Roman" charset="0"/>
              <a:cs typeface="Times New Roman" charset="0"/>
            </a:endParaRPr>
          </a:p>
          <a:p>
            <a:endParaRPr lang="en-US" altLang="en-US" sz="3000" dirty="0" smtClean="0"/>
          </a:p>
        </p:txBody>
      </p:sp>
      <p:sp>
        <p:nvSpPr>
          <p:cNvPr id="2" name="Title 1"/>
          <p:cNvSpPr>
            <a:spLocks noGrp="1"/>
          </p:cNvSpPr>
          <p:nvPr>
            <p:ph type="title"/>
          </p:nvPr>
        </p:nvSpPr>
        <p:spPr/>
        <p:txBody>
          <a:bodyPr rtlCol="0">
            <a:normAutofit fontScale="90000"/>
          </a:bodyPr>
          <a:lstStyle/>
          <a:p>
            <a:pPr fontAlgn="auto">
              <a:spcAft>
                <a:spcPts val="0"/>
              </a:spcAft>
              <a:defRPr/>
            </a:pPr>
            <a:r>
              <a:rPr lang="en-US" dirty="0">
                <a:latin typeface="Times New Roman" panose="02020603050405020304" pitchFamily="18" charset="0"/>
                <a:cs typeface="Times New Roman" panose="02020603050405020304" pitchFamily="18" charset="0"/>
              </a:rPr>
              <a:t>Structure Declaration </a:t>
            </a:r>
            <a:r>
              <a:rPr lang="en-US" dirty="0" smtClean="0">
                <a:latin typeface="Times New Roman" panose="02020603050405020304" pitchFamily="18" charset="0"/>
                <a:cs typeface="Times New Roman" panose="02020603050405020304" pitchFamily="18" charset="0"/>
              </a:rPr>
              <a:t>Examples cont.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fontScale="92500" lnSpcReduction="20000"/>
          </a:bodyPr>
          <a:lstStyle/>
          <a:p>
            <a:r>
              <a:rPr lang="en-US" altLang="en-US" sz="1800" dirty="0" smtClean="0">
                <a:latin typeface="Times New Roman" charset="0"/>
                <a:cs typeface="Times New Roman" charset="0"/>
              </a:rPr>
              <a:t>Another technique is to create a new type using the </a:t>
            </a:r>
            <a:r>
              <a:rPr lang="en-US" altLang="en-US" sz="1800" b="1" dirty="0" err="1" smtClean="0">
                <a:solidFill>
                  <a:srgbClr val="00B050"/>
                </a:solidFill>
                <a:latin typeface="Times New Roman" charset="0"/>
                <a:cs typeface="Times New Roman" charset="0"/>
              </a:rPr>
              <a:t>typedef</a:t>
            </a:r>
            <a:r>
              <a:rPr lang="en-US" altLang="en-US" sz="1800" dirty="0" smtClean="0">
                <a:solidFill>
                  <a:srgbClr val="00B050"/>
                </a:solidFill>
                <a:latin typeface="Times New Roman" charset="0"/>
                <a:cs typeface="Times New Roman" charset="0"/>
              </a:rPr>
              <a:t> </a:t>
            </a:r>
            <a:r>
              <a:rPr lang="en-US" altLang="en-US" sz="1800" dirty="0" smtClean="0">
                <a:latin typeface="Times New Roman" charset="0"/>
                <a:cs typeface="Times New Roman" charset="0"/>
              </a:rPr>
              <a:t>keyword:</a:t>
            </a:r>
          </a:p>
          <a:p>
            <a:pPr marL="0" indent="0">
              <a:buNone/>
            </a:pPr>
            <a:r>
              <a:rPr lang="en-US" altLang="en-US" sz="1800" dirty="0">
                <a:latin typeface="Times New Roman" charset="0"/>
                <a:cs typeface="Times New Roman" charset="0"/>
              </a:rPr>
              <a:t>	</a:t>
            </a:r>
            <a:r>
              <a:rPr lang="en-US" altLang="en-US" sz="1500" b="1" dirty="0" err="1">
                <a:latin typeface="Times New Roman" charset="0"/>
                <a:cs typeface="Times New Roman" charset="0"/>
              </a:rPr>
              <a:t>typedef</a:t>
            </a:r>
            <a:r>
              <a:rPr lang="en-US" altLang="en-US" sz="1500" b="1" dirty="0">
                <a:latin typeface="Times New Roman" charset="0"/>
                <a:cs typeface="Times New Roman" charset="0"/>
              </a:rPr>
              <a:t> </a:t>
            </a:r>
            <a:r>
              <a:rPr lang="en-US" altLang="en-US" sz="1500" b="1" dirty="0" err="1">
                <a:latin typeface="Times New Roman" charset="0"/>
                <a:cs typeface="Times New Roman" charset="0"/>
              </a:rPr>
              <a:t>struct</a:t>
            </a:r>
            <a:r>
              <a:rPr lang="en-US" altLang="en-US" sz="1500" b="1" dirty="0">
                <a:latin typeface="Times New Roman" charset="0"/>
                <a:cs typeface="Times New Roman" charset="0"/>
              </a:rPr>
              <a:t> {</a:t>
            </a:r>
          </a:p>
          <a:p>
            <a:pPr marL="0" indent="0">
              <a:buNone/>
            </a:pPr>
            <a:r>
              <a:rPr lang="en-US" altLang="en-US" sz="1500" b="1" dirty="0">
                <a:latin typeface="Times New Roman" charset="0"/>
                <a:cs typeface="Times New Roman" charset="0"/>
              </a:rPr>
              <a:t>		</a:t>
            </a:r>
            <a:r>
              <a:rPr lang="en-US" altLang="en-US" sz="1500" b="1" dirty="0" err="1">
                <a:latin typeface="Times New Roman" charset="0"/>
                <a:cs typeface="Times New Roman" charset="0"/>
              </a:rPr>
              <a:t>int</a:t>
            </a:r>
            <a:r>
              <a:rPr lang="en-US" altLang="en-US" sz="1500" b="1" dirty="0">
                <a:latin typeface="Times New Roman" charset="0"/>
                <a:cs typeface="Times New Roman" charset="0"/>
              </a:rPr>
              <a:t> a;</a:t>
            </a:r>
          </a:p>
          <a:p>
            <a:pPr marL="0" indent="0">
              <a:buNone/>
            </a:pPr>
            <a:r>
              <a:rPr lang="en-US" altLang="en-US" sz="1500" b="1" dirty="0">
                <a:latin typeface="Times New Roman" charset="0"/>
                <a:cs typeface="Times New Roman" charset="0"/>
              </a:rPr>
              <a:t>		float b;</a:t>
            </a:r>
          </a:p>
          <a:p>
            <a:pPr marL="0" indent="0">
              <a:buNone/>
            </a:pPr>
            <a:r>
              <a:rPr lang="en-US" altLang="en-US" sz="1500" b="1" dirty="0">
                <a:latin typeface="Times New Roman" charset="0"/>
                <a:cs typeface="Times New Roman" charset="0"/>
              </a:rPr>
              <a:t>	} Simple</a:t>
            </a:r>
            <a:r>
              <a:rPr lang="en-US" altLang="en-US" sz="1500" b="1" dirty="0" smtClean="0">
                <a:latin typeface="Times New Roman" charset="0"/>
                <a:cs typeface="Times New Roman" charset="0"/>
              </a:rPr>
              <a:t>;</a:t>
            </a:r>
          </a:p>
          <a:p>
            <a:pPr marL="0" indent="0">
              <a:buNone/>
            </a:pPr>
            <a:endParaRPr lang="en-US" altLang="en-US" sz="1500" b="1" dirty="0" smtClean="0">
              <a:latin typeface="Times New Roman" charset="0"/>
              <a:cs typeface="Times New Roman" charset="0"/>
            </a:endParaRPr>
          </a:p>
          <a:p>
            <a:r>
              <a:rPr lang="en-US" altLang="en-US" sz="1800" dirty="0" smtClean="0">
                <a:latin typeface="Times New Roman" charset="0"/>
                <a:cs typeface="Times New Roman" charset="0"/>
              </a:rPr>
              <a:t>This statement says “create a new data type called </a:t>
            </a:r>
            <a:r>
              <a:rPr lang="en-US" altLang="en-US" sz="1800" b="1" dirty="0" smtClean="0">
                <a:solidFill>
                  <a:srgbClr val="00B050"/>
                </a:solidFill>
                <a:latin typeface="Times New Roman" charset="0"/>
                <a:cs typeface="Times New Roman" charset="0"/>
              </a:rPr>
              <a:t>Simple</a:t>
            </a:r>
            <a:r>
              <a:rPr lang="en-US" altLang="en-US" sz="1800" dirty="0" smtClean="0">
                <a:solidFill>
                  <a:srgbClr val="00B050"/>
                </a:solidFill>
                <a:latin typeface="Times New Roman" charset="0"/>
                <a:cs typeface="Times New Roman" charset="0"/>
              </a:rPr>
              <a:t> </a:t>
            </a:r>
            <a:r>
              <a:rPr lang="en-US" altLang="en-US" sz="1800" dirty="0" smtClean="0">
                <a:latin typeface="Times New Roman" charset="0"/>
                <a:cs typeface="Times New Roman" charset="0"/>
              </a:rPr>
              <a:t>(instead of </a:t>
            </a:r>
            <a:r>
              <a:rPr lang="en-US" altLang="en-US" sz="1800" b="1" dirty="0" err="1" smtClean="0">
                <a:solidFill>
                  <a:srgbClr val="00B050"/>
                </a:solidFill>
                <a:latin typeface="Times New Roman" charset="0"/>
                <a:cs typeface="Times New Roman" charset="0"/>
              </a:rPr>
              <a:t>int</a:t>
            </a:r>
            <a:r>
              <a:rPr lang="en-US" altLang="en-US" sz="1800" dirty="0" smtClean="0">
                <a:solidFill>
                  <a:srgbClr val="00B050"/>
                </a:solidFill>
                <a:latin typeface="Times New Roman" charset="0"/>
                <a:cs typeface="Times New Roman" charset="0"/>
              </a:rPr>
              <a:t> </a:t>
            </a:r>
            <a:r>
              <a:rPr lang="en-US" altLang="en-US" sz="1800" dirty="0" smtClean="0">
                <a:latin typeface="Times New Roman" charset="0"/>
                <a:cs typeface="Times New Roman" charset="0"/>
              </a:rPr>
              <a:t>or </a:t>
            </a:r>
            <a:r>
              <a:rPr lang="en-US" altLang="en-US" sz="1800" b="1" dirty="0" smtClean="0">
                <a:solidFill>
                  <a:srgbClr val="00B050"/>
                </a:solidFill>
                <a:latin typeface="Times New Roman" charset="0"/>
                <a:cs typeface="Times New Roman" charset="0"/>
              </a:rPr>
              <a:t>float</a:t>
            </a:r>
            <a:r>
              <a:rPr lang="en-US" altLang="en-US" sz="1800" dirty="0" smtClean="0">
                <a:latin typeface="Times New Roman" charset="0"/>
                <a:cs typeface="Times New Roman" charset="0"/>
              </a:rPr>
              <a:t> or…) that is a structure which contains an integer value </a:t>
            </a:r>
            <a:r>
              <a:rPr lang="en-US" altLang="en-US" sz="1800" b="1" dirty="0" smtClean="0">
                <a:solidFill>
                  <a:srgbClr val="00B050"/>
                </a:solidFill>
                <a:latin typeface="Times New Roman" charset="0"/>
                <a:cs typeface="Times New Roman" charset="0"/>
              </a:rPr>
              <a:t>a</a:t>
            </a:r>
            <a:r>
              <a:rPr lang="en-US" altLang="en-US" sz="1800" dirty="0" smtClean="0">
                <a:latin typeface="Times New Roman" charset="0"/>
                <a:cs typeface="Times New Roman" charset="0"/>
              </a:rPr>
              <a:t> then a float value </a:t>
            </a:r>
            <a:r>
              <a:rPr lang="en-US" altLang="en-US" sz="1800" b="1" dirty="0" smtClean="0">
                <a:solidFill>
                  <a:srgbClr val="00B050"/>
                </a:solidFill>
                <a:latin typeface="Times New Roman" charset="0"/>
                <a:cs typeface="Times New Roman" charset="0"/>
              </a:rPr>
              <a:t>b</a:t>
            </a:r>
            <a:r>
              <a:rPr lang="en-US" altLang="en-US" sz="1800" dirty="0" smtClean="0">
                <a:latin typeface="Times New Roman" charset="0"/>
                <a:cs typeface="Times New Roman" charset="0"/>
              </a:rPr>
              <a:t>.”</a:t>
            </a:r>
          </a:p>
          <a:p>
            <a:pPr marL="109728" indent="0">
              <a:buNone/>
            </a:pPr>
            <a:endParaRPr lang="en-US" altLang="en-US" sz="1800" dirty="0" smtClean="0">
              <a:latin typeface="Times New Roman" charset="0"/>
              <a:cs typeface="Times New Roman" charset="0"/>
            </a:endParaRPr>
          </a:p>
          <a:p>
            <a:r>
              <a:rPr lang="en-US" altLang="en-US" sz="1800" dirty="0" smtClean="0">
                <a:latin typeface="Times New Roman" charset="0"/>
                <a:cs typeface="Times New Roman" charset="0"/>
              </a:rPr>
              <a:t>This technique has almost the same effect as using a structure tag. What is different is that </a:t>
            </a:r>
            <a:r>
              <a:rPr lang="en-US" altLang="en-US" sz="1800" b="1" dirty="0" smtClean="0">
                <a:solidFill>
                  <a:srgbClr val="00B050"/>
                </a:solidFill>
                <a:latin typeface="Times New Roman" charset="0"/>
                <a:cs typeface="Times New Roman" charset="0"/>
              </a:rPr>
              <a:t>Simple</a:t>
            </a:r>
            <a:r>
              <a:rPr lang="en-US" altLang="en-US" sz="1800" dirty="0" smtClean="0">
                <a:solidFill>
                  <a:srgbClr val="00B050"/>
                </a:solidFill>
                <a:latin typeface="Times New Roman" charset="0"/>
                <a:cs typeface="Times New Roman" charset="0"/>
              </a:rPr>
              <a:t> is now </a:t>
            </a:r>
            <a:r>
              <a:rPr lang="en-US" altLang="en-US" sz="1800" b="1" dirty="0" smtClean="0">
                <a:solidFill>
                  <a:srgbClr val="00B050"/>
                </a:solidFill>
                <a:latin typeface="Times New Roman" charset="0"/>
                <a:cs typeface="Times New Roman" charset="0"/>
              </a:rPr>
              <a:t>a type name</a:t>
            </a:r>
            <a:r>
              <a:rPr lang="en-US" altLang="en-US" sz="1800" dirty="0" smtClean="0">
                <a:solidFill>
                  <a:srgbClr val="00B050"/>
                </a:solidFill>
                <a:latin typeface="Times New Roman" charset="0"/>
                <a:cs typeface="Times New Roman" charset="0"/>
              </a:rPr>
              <a:t>, rather than a structure tag</a:t>
            </a:r>
            <a:r>
              <a:rPr lang="en-US" altLang="en-US" sz="1800" dirty="0" smtClean="0">
                <a:latin typeface="Times New Roman" charset="0"/>
                <a:cs typeface="Times New Roman" charset="0"/>
              </a:rPr>
              <a:t>, so subsequent declarations of variables of this type will look like this:</a:t>
            </a:r>
          </a:p>
          <a:p>
            <a:pPr marL="0" indent="0">
              <a:buNone/>
            </a:pPr>
            <a:r>
              <a:rPr lang="en-US" altLang="en-US" sz="1800" dirty="0" smtClean="0">
                <a:latin typeface="Times New Roman" charset="0"/>
                <a:cs typeface="Times New Roman" charset="0"/>
              </a:rPr>
              <a:t>	</a:t>
            </a:r>
            <a:r>
              <a:rPr lang="en-US" altLang="en-US" sz="1800" b="1" dirty="0" smtClean="0">
                <a:latin typeface="Times New Roman" charset="0"/>
                <a:cs typeface="Times New Roman" charset="0"/>
              </a:rPr>
              <a:t>Simple x, y[10], *z;	</a:t>
            </a:r>
            <a:r>
              <a:rPr lang="en-US" altLang="en-US" sz="1800" dirty="0" smtClean="0">
                <a:latin typeface="Times New Roman" charset="0"/>
                <a:cs typeface="Times New Roman" charset="0"/>
              </a:rPr>
              <a:t>	/*   This declares x, the elements of y[10],   */</a:t>
            </a:r>
          </a:p>
          <a:p>
            <a:pPr marL="0" indent="0">
              <a:buNone/>
            </a:pPr>
            <a:r>
              <a:rPr lang="en-US" altLang="en-US" sz="1800" dirty="0">
                <a:latin typeface="Times New Roman" charset="0"/>
                <a:cs typeface="Times New Roman" charset="0"/>
              </a:rPr>
              <a:t>	</a:t>
            </a:r>
            <a:r>
              <a:rPr lang="en-US" altLang="en-US" sz="1800" dirty="0" smtClean="0">
                <a:latin typeface="Times New Roman" charset="0"/>
                <a:cs typeface="Times New Roman" charset="0"/>
              </a:rPr>
              <a:t>			/*   and *z to be of the same type                 */</a:t>
            </a:r>
          </a:p>
          <a:p>
            <a:pPr marL="0" indent="0">
              <a:buNone/>
            </a:pPr>
            <a:r>
              <a:rPr lang="en-US" altLang="en-US" sz="1800" dirty="0" smtClean="0">
                <a:latin typeface="Times New Roman" charset="0"/>
                <a:cs typeface="Times New Roman" charset="0"/>
              </a:rPr>
              <a:t>Note that the keyword </a:t>
            </a:r>
            <a:r>
              <a:rPr lang="en-US" altLang="en-US" sz="1800" b="1" dirty="0" err="1" smtClean="0">
                <a:solidFill>
                  <a:srgbClr val="00B050"/>
                </a:solidFill>
                <a:latin typeface="Times New Roman" charset="0"/>
                <a:cs typeface="Times New Roman" charset="0"/>
              </a:rPr>
              <a:t>struct</a:t>
            </a:r>
            <a:r>
              <a:rPr lang="en-US" altLang="en-US" sz="1800" dirty="0" smtClean="0">
                <a:solidFill>
                  <a:srgbClr val="00B050"/>
                </a:solidFill>
                <a:latin typeface="Times New Roman" charset="0"/>
                <a:cs typeface="Times New Roman" charset="0"/>
              </a:rPr>
              <a:t> </a:t>
            </a:r>
            <a:r>
              <a:rPr lang="en-US" altLang="en-US" sz="1800" dirty="0" smtClean="0">
                <a:latin typeface="Times New Roman" charset="0"/>
                <a:cs typeface="Times New Roman" charset="0"/>
              </a:rPr>
              <a:t>is not used because </a:t>
            </a:r>
            <a:r>
              <a:rPr lang="en-US" altLang="en-US" sz="1800" b="1" dirty="0" smtClean="0">
                <a:latin typeface="Times New Roman" charset="0"/>
                <a:cs typeface="Times New Roman" charset="0"/>
              </a:rPr>
              <a:t>Simple</a:t>
            </a:r>
            <a:r>
              <a:rPr lang="en-US" altLang="en-US" sz="1800" dirty="0" smtClean="0">
                <a:latin typeface="Times New Roman" charset="0"/>
                <a:cs typeface="Times New Roman" charset="0"/>
              </a:rPr>
              <a:t> is now a defined data type no  different than </a:t>
            </a:r>
            <a:r>
              <a:rPr lang="en-US" altLang="en-US" sz="1800" b="1" dirty="0" err="1" smtClean="0">
                <a:latin typeface="Times New Roman" charset="0"/>
                <a:cs typeface="Times New Roman" charset="0"/>
              </a:rPr>
              <a:t>int</a:t>
            </a:r>
            <a:r>
              <a:rPr lang="en-US" altLang="en-US" sz="1800" dirty="0" smtClean="0">
                <a:latin typeface="Times New Roman" charset="0"/>
                <a:cs typeface="Times New Roman" charset="0"/>
              </a:rPr>
              <a:t> or </a:t>
            </a:r>
            <a:r>
              <a:rPr lang="en-US" altLang="en-US" sz="1800" b="1" dirty="0" smtClean="0">
                <a:latin typeface="Times New Roman" charset="0"/>
                <a:cs typeface="Times New Roman" charset="0"/>
              </a:rPr>
              <a:t>double</a:t>
            </a:r>
            <a:r>
              <a:rPr lang="en-US" altLang="en-US" sz="1800" dirty="0" smtClean="0">
                <a:latin typeface="Times New Roman" charset="0"/>
                <a:cs typeface="Times New Roman" charset="0"/>
              </a:rPr>
              <a:t> or </a:t>
            </a:r>
            <a:r>
              <a:rPr lang="en-US" altLang="en-US" sz="1800" b="1" dirty="0" smtClean="0">
                <a:latin typeface="Times New Roman" charset="0"/>
                <a:cs typeface="Times New Roman" charset="0"/>
              </a:rPr>
              <a:t>float</a:t>
            </a:r>
            <a:r>
              <a:rPr lang="en-US" altLang="en-US" sz="1800" dirty="0" smtClean="0">
                <a:latin typeface="Times New Roman" charset="0"/>
                <a:cs typeface="Times New Roman" charset="0"/>
              </a:rPr>
              <a:t>. </a:t>
            </a:r>
          </a:p>
          <a:p>
            <a:pPr marL="0" indent="0">
              <a:buNone/>
            </a:pPr>
            <a:endParaRPr lang="en-US" altLang="en-US" sz="1800" dirty="0" smtClean="0">
              <a:latin typeface="Times New Roman" charset="0"/>
              <a:cs typeface="Times New Roman" charset="0"/>
            </a:endParaRPr>
          </a:p>
          <a:p>
            <a:r>
              <a:rPr lang="en-US" altLang="en-US" sz="1800" dirty="0" smtClean="0">
                <a:latin typeface="Times New Roman" charset="0"/>
                <a:cs typeface="Times New Roman" charset="0"/>
              </a:rPr>
              <a:t>Some </a:t>
            </a:r>
            <a:r>
              <a:rPr lang="en-US" altLang="en-US" sz="1800" dirty="0">
                <a:latin typeface="Times New Roman" charset="0"/>
                <a:cs typeface="Times New Roman" charset="0"/>
              </a:rPr>
              <a:t>C software writers prefer not to use </a:t>
            </a:r>
            <a:r>
              <a:rPr lang="en-US" altLang="en-US" sz="1800" dirty="0" err="1">
                <a:latin typeface="Times New Roman" charset="0"/>
                <a:cs typeface="Times New Roman" charset="0"/>
              </a:rPr>
              <a:t>typedef</a:t>
            </a:r>
            <a:r>
              <a:rPr lang="en-US" altLang="en-US" sz="1800" dirty="0">
                <a:latin typeface="Times New Roman" charset="0"/>
                <a:cs typeface="Times New Roman" charset="0"/>
              </a:rPr>
              <a:t> for structures, in order to improve documentation. </a:t>
            </a:r>
            <a:endParaRPr lang="en-US" altLang="en-US" sz="1800" dirty="0" smtClean="0">
              <a:latin typeface="Times New Roman" charset="0"/>
              <a:cs typeface="Times New Roman" charset="0"/>
            </a:endParaRPr>
          </a:p>
          <a:p>
            <a:r>
              <a:rPr lang="en-US" altLang="en-US" sz="1800" i="1" dirty="0" smtClean="0">
                <a:solidFill>
                  <a:srgbClr val="C00000"/>
                </a:solidFill>
                <a:latin typeface="Times New Roman" charset="0"/>
                <a:cs typeface="Times New Roman" charset="0"/>
              </a:rPr>
              <a:t>$ </a:t>
            </a:r>
            <a:r>
              <a:rPr lang="en-US" altLang="en-US" sz="1800" b="1" i="1" dirty="0" err="1" smtClean="0">
                <a:solidFill>
                  <a:srgbClr val="C00000"/>
                </a:solidFill>
                <a:latin typeface="Times New Roman" charset="0"/>
                <a:cs typeface="Times New Roman" charset="0"/>
              </a:rPr>
              <a:t>doxygen</a:t>
            </a:r>
            <a:endParaRPr lang="en-US" altLang="en-US" sz="1800" b="1" i="1" dirty="0" smtClean="0">
              <a:solidFill>
                <a:srgbClr val="C00000"/>
              </a:solidFill>
              <a:latin typeface="Times New Roman" charset="0"/>
              <a:cs typeface="Times New Roman" charset="0"/>
            </a:endParaRPr>
          </a:p>
          <a:p>
            <a:pPr marL="0" indent="0">
              <a:buNone/>
            </a:pPr>
            <a:endParaRPr lang="en-US" altLang="en-US" sz="1800" dirty="0" smtClean="0">
              <a:latin typeface="Times New Roman" charset="0"/>
              <a:cs typeface="Times New Roman" charset="0"/>
            </a:endParaRPr>
          </a:p>
          <a:p>
            <a:pPr>
              <a:buFont typeface="Arial" charset="0"/>
              <a:buNone/>
            </a:pPr>
            <a:endParaRPr lang="en-US" altLang="en-US" sz="1800" dirty="0" smtClean="0">
              <a:latin typeface="Times New Roman" charset="0"/>
              <a:cs typeface="Times New Roman" charset="0"/>
            </a:endParaRPr>
          </a:p>
          <a:p>
            <a:pPr>
              <a:buFont typeface="Arial" charset="0"/>
              <a:buNone/>
            </a:pPr>
            <a:endParaRPr lang="en-US" altLang="en-US" sz="1900" dirty="0" smtClean="0">
              <a:latin typeface="Times New Roman" charset="0"/>
              <a:cs typeface="Times New Roman" charset="0"/>
            </a:endParaRPr>
          </a:p>
          <a:p>
            <a:endParaRPr lang="en-US" altLang="en-US" sz="3000" dirty="0" smtClean="0"/>
          </a:p>
        </p:txBody>
      </p:sp>
      <p:sp>
        <p:nvSpPr>
          <p:cNvPr id="2" name="Title 1"/>
          <p:cNvSpPr>
            <a:spLocks noGrp="1"/>
          </p:cNvSpPr>
          <p:nvPr>
            <p:ph type="title"/>
          </p:nvPr>
        </p:nvSpPr>
        <p:spPr/>
        <p:txBody>
          <a:bodyPr rtlCol="0">
            <a:normAutofit/>
          </a:bodyPr>
          <a:lstStyle/>
          <a:p>
            <a:pPr fontAlgn="auto">
              <a:spcAft>
                <a:spcPts val="0"/>
              </a:spcAft>
              <a:defRPr/>
            </a:pPr>
            <a:r>
              <a:rPr lang="en-US" dirty="0">
                <a:latin typeface="Times New Roman" panose="02020603050405020304" pitchFamily="18" charset="0"/>
                <a:cs typeface="Times New Roman" panose="02020603050405020304" pitchFamily="18" charset="0"/>
              </a:rPr>
              <a:t>Structure </a:t>
            </a:r>
            <a:r>
              <a:rPr lang="en-US" dirty="0" smtClean="0">
                <a:latin typeface="Times New Roman" panose="02020603050405020304" pitchFamily="18" charset="0"/>
                <a:cs typeface="Times New Roman" panose="02020603050405020304" pitchFamily="18" charset="0"/>
              </a:rPr>
              <a:t>Declarations cont.</a:t>
            </a:r>
            <a:endParaRPr lang="en-US" dirty="0"/>
          </a:p>
        </p:txBody>
      </p:sp>
    </p:spTree>
    <p:extLst>
      <p:ext uri="{BB962C8B-B14F-4D97-AF65-F5344CB8AC3E}">
        <p14:creationId xmlns:p14="http://schemas.microsoft.com/office/powerpoint/2010/main" val="2488269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80000"/>
              </a:lnSpc>
            </a:pPr>
            <a:r>
              <a:rPr lang="en-US" altLang="en-US" sz="2400" spc="100" dirty="0">
                <a:latin typeface="Times New Roman" panose="02020603050405020304" pitchFamily="18" charset="0"/>
                <a:cs typeface="Times New Roman" panose="02020603050405020304" pitchFamily="18" charset="0"/>
              </a:rPr>
              <a:t>Any of </a:t>
            </a:r>
            <a:r>
              <a:rPr lang="en-US" altLang="en-US" sz="2400" spc="100" dirty="0" smtClean="0">
                <a:latin typeface="Times New Roman" panose="02020603050405020304" pitchFamily="18" charset="0"/>
                <a:cs typeface="Times New Roman" panose="02020603050405020304" pitchFamily="18" charset="0"/>
              </a:rPr>
              <a:t>the above </a:t>
            </a:r>
            <a:r>
              <a:rPr lang="en-US" altLang="en-US" sz="2400" spc="100" dirty="0">
                <a:latin typeface="Times New Roman" panose="02020603050405020304" pitchFamily="18" charset="0"/>
                <a:cs typeface="Times New Roman" panose="02020603050405020304" pitchFamily="18" charset="0"/>
              </a:rPr>
              <a:t>techniques will work, but the use of tags </a:t>
            </a:r>
            <a:r>
              <a:rPr lang="en-US" altLang="en-US" sz="2400" spc="100" dirty="0" smtClean="0">
                <a:latin typeface="Times New Roman" panose="02020603050405020304" pitchFamily="18" charset="0"/>
                <a:cs typeface="Times New Roman" panose="02020603050405020304" pitchFamily="18" charset="0"/>
              </a:rPr>
              <a:t>and </a:t>
            </a:r>
            <a:r>
              <a:rPr lang="en-US" altLang="en-US" sz="2400" spc="100" dirty="0" err="1" smtClean="0">
                <a:latin typeface="Times New Roman" panose="02020603050405020304" pitchFamily="18" charset="0"/>
                <a:cs typeface="Times New Roman" panose="02020603050405020304" pitchFamily="18" charset="0"/>
              </a:rPr>
              <a:t>struct</a:t>
            </a:r>
            <a:r>
              <a:rPr lang="en-US" altLang="en-US" sz="2400" spc="100" dirty="0" smtClean="0">
                <a:latin typeface="Times New Roman" panose="02020603050405020304" pitchFamily="18" charset="0"/>
                <a:cs typeface="Times New Roman" panose="02020603050405020304" pitchFamily="18" charset="0"/>
              </a:rPr>
              <a:t> </a:t>
            </a:r>
            <a:r>
              <a:rPr lang="en-US" altLang="en-US" sz="2400" spc="100" dirty="0">
                <a:latin typeface="Times New Roman" panose="02020603050405020304" pitchFamily="18" charset="0"/>
                <a:cs typeface="Times New Roman" panose="02020603050405020304" pitchFamily="18" charset="0"/>
              </a:rPr>
              <a:t>is preferable, because their use improves readability of the code, and makes it easier to </a:t>
            </a:r>
            <a:r>
              <a:rPr lang="en-US" altLang="en-US" sz="2400" spc="100" dirty="0" smtClean="0">
                <a:latin typeface="Times New Roman" panose="02020603050405020304" pitchFamily="18" charset="0"/>
                <a:cs typeface="Times New Roman" panose="02020603050405020304" pitchFamily="18" charset="0"/>
              </a:rPr>
              <a:t>maintain.</a:t>
            </a:r>
          </a:p>
          <a:p>
            <a:pPr marL="109728" indent="0">
              <a:lnSpc>
                <a:spcPct val="80000"/>
              </a:lnSpc>
              <a:buNone/>
            </a:pPr>
            <a:endParaRPr lang="en-US" altLang="en-US" sz="2400" spc="100" dirty="0" smtClean="0">
              <a:latin typeface="Times New Roman" panose="02020603050405020304" pitchFamily="18" charset="0"/>
              <a:cs typeface="Times New Roman" panose="02020603050405020304" pitchFamily="18" charset="0"/>
            </a:endParaRPr>
          </a:p>
          <a:p>
            <a:pPr>
              <a:lnSpc>
                <a:spcPct val="80000"/>
              </a:lnSpc>
            </a:pPr>
            <a:r>
              <a:rPr lang="en-US" altLang="en-US" sz="2400" spc="100" dirty="0" smtClean="0">
                <a:latin typeface="Times New Roman" panose="02020603050405020304" pitchFamily="18" charset="0"/>
                <a:cs typeface="Times New Roman" panose="02020603050405020304" pitchFamily="18" charset="0"/>
              </a:rPr>
              <a:t>If you want to use a particular structure type throughout a source file, you should use a </a:t>
            </a:r>
            <a:r>
              <a:rPr lang="en-US" altLang="en-US" sz="2400" spc="100" dirty="0" err="1" smtClean="0">
                <a:latin typeface="Times New Roman" panose="02020603050405020304" pitchFamily="18" charset="0"/>
                <a:cs typeface="Times New Roman" panose="02020603050405020304" pitchFamily="18" charset="0"/>
              </a:rPr>
              <a:t>typedef</a:t>
            </a:r>
            <a:r>
              <a:rPr lang="en-US" altLang="en-US" sz="2400" spc="100" dirty="0" smtClean="0">
                <a:latin typeface="Times New Roman" panose="02020603050405020304" pitchFamily="18" charset="0"/>
                <a:cs typeface="Times New Roman" panose="02020603050405020304" pitchFamily="18" charset="0"/>
              </a:rPr>
              <a:t> or a structure declaration with a tag </a:t>
            </a:r>
            <a:r>
              <a:rPr lang="en-US" altLang="en-US" sz="2400" i="1" spc="100" dirty="0" smtClean="0">
                <a:solidFill>
                  <a:srgbClr val="00B050"/>
                </a:solidFill>
                <a:latin typeface="Times New Roman" panose="02020603050405020304" pitchFamily="18" charset="0"/>
                <a:cs typeface="Times New Roman" panose="02020603050405020304" pitchFamily="18" charset="0"/>
              </a:rPr>
              <a:t>before main </a:t>
            </a:r>
            <a:r>
              <a:rPr lang="en-US" altLang="en-US" sz="2400" spc="100" dirty="0" smtClean="0">
                <a:latin typeface="Times New Roman" panose="02020603050405020304" pitchFamily="18" charset="0"/>
                <a:cs typeface="Times New Roman" panose="02020603050405020304" pitchFamily="18" charset="0"/>
              </a:rPr>
              <a:t>(this will be necessary in lab 3 &amp; 4); this is necessary to give file scope to the type in the </a:t>
            </a:r>
            <a:r>
              <a:rPr lang="en-US" altLang="en-US" sz="2400" spc="100" dirty="0" err="1" smtClean="0">
                <a:solidFill>
                  <a:srgbClr val="00B050"/>
                </a:solidFill>
                <a:latin typeface="Times New Roman" panose="02020603050405020304" pitchFamily="18" charset="0"/>
                <a:cs typeface="Times New Roman" panose="02020603050405020304" pitchFamily="18" charset="0"/>
              </a:rPr>
              <a:t>typedef</a:t>
            </a:r>
            <a:r>
              <a:rPr lang="en-US" altLang="en-US" sz="2400" spc="100" dirty="0" smtClean="0">
                <a:latin typeface="Times New Roman" panose="02020603050405020304" pitchFamily="18" charset="0"/>
                <a:cs typeface="Times New Roman" panose="02020603050405020304" pitchFamily="18" charset="0"/>
              </a:rPr>
              <a:t>, or the </a:t>
            </a:r>
            <a:r>
              <a:rPr lang="en-US" altLang="en-US" sz="2400" spc="100" dirty="0" err="1" smtClean="0">
                <a:solidFill>
                  <a:srgbClr val="00B050"/>
                </a:solidFill>
                <a:latin typeface="Times New Roman" panose="02020603050405020304" pitchFamily="18" charset="0"/>
                <a:cs typeface="Times New Roman" panose="02020603050405020304" pitchFamily="18" charset="0"/>
              </a:rPr>
              <a:t>struct</a:t>
            </a:r>
            <a:r>
              <a:rPr lang="en-US" altLang="en-US" sz="2400" spc="100" dirty="0" smtClean="0">
                <a:solidFill>
                  <a:srgbClr val="00B050"/>
                </a:solidFill>
                <a:latin typeface="Times New Roman" panose="02020603050405020304" pitchFamily="18" charset="0"/>
                <a:cs typeface="Times New Roman" panose="02020603050405020304" pitchFamily="18" charset="0"/>
              </a:rPr>
              <a:t> </a:t>
            </a:r>
            <a:r>
              <a:rPr lang="en-US" altLang="en-US" sz="2400" spc="100" dirty="0" smtClean="0">
                <a:latin typeface="Times New Roman" panose="02020603050405020304" pitchFamily="18" charset="0"/>
                <a:cs typeface="Times New Roman" panose="02020603050405020304" pitchFamily="18" charset="0"/>
              </a:rPr>
              <a:t>type. </a:t>
            </a:r>
          </a:p>
          <a:p>
            <a:pPr marL="109728" indent="0">
              <a:lnSpc>
                <a:spcPct val="80000"/>
              </a:lnSpc>
              <a:buNone/>
            </a:pPr>
            <a:endParaRPr lang="en-US" altLang="en-US" sz="2400" spc="100" dirty="0">
              <a:latin typeface="Times New Roman" panose="02020603050405020304" pitchFamily="18" charset="0"/>
              <a:cs typeface="Times New Roman" panose="02020603050405020304" pitchFamily="18" charset="0"/>
            </a:endParaRPr>
          </a:p>
          <a:p>
            <a:pPr>
              <a:lnSpc>
                <a:spcPct val="80000"/>
              </a:lnSpc>
            </a:pPr>
            <a:r>
              <a:rPr lang="en-US" altLang="en-US" sz="2400" spc="100" dirty="0">
                <a:latin typeface="Times New Roman" panose="02020603050405020304" pitchFamily="18" charset="0"/>
                <a:cs typeface="Times New Roman" panose="02020603050405020304" pitchFamily="18" charset="0"/>
              </a:rPr>
              <a:t>If you want to use a particular structure type in more than one source file, you should put the tag declaration or </a:t>
            </a:r>
            <a:r>
              <a:rPr lang="en-US" altLang="en-US" sz="2400" spc="100" dirty="0" err="1">
                <a:latin typeface="Times New Roman" panose="02020603050405020304" pitchFamily="18" charset="0"/>
                <a:cs typeface="Times New Roman" panose="02020603050405020304" pitchFamily="18" charset="0"/>
              </a:rPr>
              <a:t>typedef</a:t>
            </a:r>
            <a:r>
              <a:rPr lang="en-US" altLang="en-US" sz="2400" spc="100" dirty="0">
                <a:latin typeface="Times New Roman" panose="02020603050405020304" pitchFamily="18" charset="0"/>
                <a:cs typeface="Times New Roman" panose="02020603050405020304" pitchFamily="18" charset="0"/>
              </a:rPr>
              <a:t> in </a:t>
            </a:r>
            <a:r>
              <a:rPr lang="en-US" altLang="en-US" sz="2400" i="1" spc="100" dirty="0">
                <a:solidFill>
                  <a:srgbClr val="00B050"/>
                </a:solidFill>
                <a:latin typeface="Times New Roman" panose="02020603050405020304" pitchFamily="18" charset="0"/>
                <a:cs typeface="Times New Roman" panose="02020603050405020304" pitchFamily="18" charset="0"/>
              </a:rPr>
              <a:t>a header file</a:t>
            </a:r>
            <a:r>
              <a:rPr lang="en-US" altLang="en-US" sz="2400" spc="100" dirty="0">
                <a:latin typeface="Times New Roman" panose="02020603050405020304" pitchFamily="18" charset="0"/>
                <a:cs typeface="Times New Roman" panose="02020603050405020304" pitchFamily="18" charset="0"/>
              </a:rPr>
              <a:t>. You can then #include the header file with the declaration wherever it is needed.</a:t>
            </a:r>
          </a:p>
          <a:p>
            <a:endParaRPr lang="en-US" dirty="0"/>
          </a:p>
        </p:txBody>
      </p:sp>
      <p:sp>
        <p:nvSpPr>
          <p:cNvPr id="2" name="Title 1"/>
          <p:cNvSpPr>
            <a:spLocks noGrp="1"/>
          </p:cNvSpPr>
          <p:nvPr>
            <p:ph type="title"/>
          </p:nvPr>
        </p:nvSpPr>
        <p:spPr/>
        <p:txBody>
          <a:bodyPr/>
          <a:lstStyle/>
          <a:p>
            <a:r>
              <a:rPr lang="en-US" altLang="en-US" dirty="0">
                <a:latin typeface="Times New Roman" charset="0"/>
                <a:cs typeface="Times New Roman" charset="0"/>
              </a:rPr>
              <a:t>Structure Declaration cont.</a:t>
            </a:r>
            <a:endParaRPr lang="en-US" dirty="0"/>
          </a:p>
        </p:txBody>
      </p:sp>
    </p:spTree>
    <p:extLst>
      <p:ext uri="{BB962C8B-B14F-4D97-AF65-F5344CB8AC3E}">
        <p14:creationId xmlns:p14="http://schemas.microsoft.com/office/powerpoint/2010/main" val="148733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1708</TotalTime>
  <Words>1443</Words>
  <Application>Microsoft Office PowerPoint</Application>
  <PresentationFormat>On-screen Show (4:3)</PresentationFormat>
  <Paragraphs>414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Lucida Sans Unicode</vt:lpstr>
      <vt:lpstr>Times New Roman</vt:lpstr>
      <vt:lpstr>Verdana</vt:lpstr>
      <vt:lpstr>Wingdings 2</vt:lpstr>
      <vt:lpstr>Wingdings 3</vt:lpstr>
      <vt:lpstr>Concourse</vt:lpstr>
      <vt:lpstr>Structures in C</vt:lpstr>
      <vt:lpstr>Basics on Structures</vt:lpstr>
      <vt:lpstr>Basics on Structures</vt:lpstr>
      <vt:lpstr>Structure Basics cont.</vt:lpstr>
      <vt:lpstr>Structure Declaration</vt:lpstr>
      <vt:lpstr>Structure Declaration Examples</vt:lpstr>
      <vt:lpstr>Structure Declaration Examples cont.</vt:lpstr>
      <vt:lpstr>Structure Declarations cont.</vt:lpstr>
      <vt:lpstr>Structure Declaration cont.</vt:lpstr>
      <vt:lpstr>Structure Members</vt:lpstr>
      <vt:lpstr>Example of a structure with a structure member</vt:lpstr>
      <vt:lpstr>Direct Member Access</vt:lpstr>
      <vt:lpstr>Examples of Direct Member Access</vt:lpstr>
      <vt:lpstr>Structures as Structure Members</vt:lpstr>
      <vt:lpstr>Indirect Member Access</vt:lpstr>
      <vt:lpstr>Indirect Member Access cont.</vt:lpstr>
      <vt:lpstr>Indirect Member Access cont.</vt:lpstr>
      <vt:lpstr>Indirect Member Access cont.</vt:lpstr>
      <vt:lpstr>example of a structure with a structure member</vt:lpstr>
      <vt:lpstr>example of a structure with a structure member</vt:lpstr>
      <vt:lpstr>Easy to check: Compile both options</vt:lpstr>
      <vt:lpstr>Self-Referential Structures</vt:lpstr>
      <vt:lpstr>Self-Referential Structures cont.</vt:lpstr>
      <vt:lpstr>Self-Referential Structure Definitions cont.</vt:lpstr>
      <vt:lpstr>Self-Referential Structure Definitions cont.</vt:lpstr>
      <vt:lpstr>Initializing Structures</vt:lpstr>
      <vt:lpstr>Structures and Assignment</vt:lpstr>
      <vt:lpstr>Structures and Assignment cont.</vt:lpstr>
      <vt:lpstr>Structures as Function Arguments</vt:lpstr>
      <vt:lpstr>Remember keyword const</vt:lpstr>
    </vt:vector>
  </TitlesOfParts>
  <Company>The Ohio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in C</dc:title>
  <dc:creator>greeng</dc:creator>
  <cp:lastModifiedBy>Microsoft account</cp:lastModifiedBy>
  <cp:revision>142</cp:revision>
  <cp:lastPrinted>2018-09-13T12:30:29Z</cp:lastPrinted>
  <dcterms:created xsi:type="dcterms:W3CDTF">2014-02-04T15:33:18Z</dcterms:created>
  <dcterms:modified xsi:type="dcterms:W3CDTF">2020-06-16T20:32:19Z</dcterms:modified>
</cp:coreProperties>
</file>