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entation.xml" ContentType="application/vnd.openxmlformats-officedocument.presentationml.presentation.main+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16.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8.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chart1.xml" ContentType="application/vnd.openxmlformats-officedocument.drawingml.char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67" r:id="rId1"/>
    <p:sldMasterId id="2147483873" r:id="rId2"/>
  </p:sldMasterIdLst>
  <p:notesMasterIdLst>
    <p:notesMasterId r:id="rId54"/>
  </p:notesMasterIdLst>
  <p:handoutMasterIdLst>
    <p:handoutMasterId r:id="rId55"/>
  </p:handoutMasterIdLst>
  <p:sldIdLst>
    <p:sldId id="298" r:id="rId3"/>
    <p:sldId id="343" r:id="rId4"/>
    <p:sldId id="357" r:id="rId5"/>
    <p:sldId id="358" r:id="rId6"/>
    <p:sldId id="306" r:id="rId7"/>
    <p:sldId id="291" r:id="rId8"/>
    <p:sldId id="311" r:id="rId9"/>
    <p:sldId id="310" r:id="rId10"/>
    <p:sldId id="312" r:id="rId11"/>
    <p:sldId id="313" r:id="rId12"/>
    <p:sldId id="347" r:id="rId13"/>
    <p:sldId id="373" r:id="rId14"/>
    <p:sldId id="374" r:id="rId15"/>
    <p:sldId id="375" r:id="rId16"/>
    <p:sldId id="376" r:id="rId17"/>
    <p:sldId id="381" r:id="rId18"/>
    <p:sldId id="382" r:id="rId19"/>
    <p:sldId id="383" r:id="rId20"/>
    <p:sldId id="377" r:id="rId21"/>
    <p:sldId id="378" r:id="rId22"/>
    <p:sldId id="379" r:id="rId23"/>
    <p:sldId id="384" r:id="rId24"/>
    <p:sldId id="380" r:id="rId25"/>
    <p:sldId id="315" r:id="rId26"/>
    <p:sldId id="359" r:id="rId27"/>
    <p:sldId id="297" r:id="rId28"/>
    <p:sldId id="344" r:id="rId29"/>
    <p:sldId id="316" r:id="rId30"/>
    <p:sldId id="360" r:id="rId31"/>
    <p:sldId id="318" r:id="rId32"/>
    <p:sldId id="362" r:id="rId33"/>
    <p:sldId id="345" r:id="rId34"/>
    <p:sldId id="361" r:id="rId35"/>
    <p:sldId id="363" r:id="rId36"/>
    <p:sldId id="367" r:id="rId37"/>
    <p:sldId id="346" r:id="rId38"/>
    <p:sldId id="364" r:id="rId39"/>
    <p:sldId id="325" r:id="rId40"/>
    <p:sldId id="365" r:id="rId41"/>
    <p:sldId id="348" r:id="rId42"/>
    <p:sldId id="366" r:id="rId43"/>
    <p:sldId id="328" r:id="rId44"/>
    <p:sldId id="329" r:id="rId45"/>
    <p:sldId id="330" r:id="rId46"/>
    <p:sldId id="356" r:id="rId47"/>
    <p:sldId id="369" r:id="rId48"/>
    <p:sldId id="368" r:id="rId49"/>
    <p:sldId id="370" r:id="rId50"/>
    <p:sldId id="372" r:id="rId51"/>
    <p:sldId id="371" r:id="rId52"/>
    <p:sldId id="355" r:id="rId53"/>
  </p:sldIdLst>
  <p:sldSz cx="9144000" cy="5715000" type="screen16x1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2" autoAdjust="0"/>
    <p:restoredTop sz="62791" autoAdjust="0"/>
  </p:normalViewPr>
  <p:slideViewPr>
    <p:cSldViewPr snapToGrid="0" snapToObjects="1">
      <p:cViewPr varScale="1">
        <p:scale>
          <a:sx n="81" d="100"/>
          <a:sy n="81" d="100"/>
        </p:scale>
        <p:origin x="1362" y="78"/>
      </p:cViewPr>
      <p:guideLst>
        <p:guide orient="horz" pos="1800"/>
        <p:guide pos="2880"/>
      </p:guideLst>
    </p:cSldViewPr>
  </p:slideViewPr>
  <p:outlineViewPr>
    <p:cViewPr>
      <p:scale>
        <a:sx n="33" d="100"/>
        <a:sy n="33" d="100"/>
      </p:scale>
      <p:origin x="30" y="31776"/>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p:scale>
          <a:sx n="66" d="100"/>
          <a:sy n="66" d="100"/>
        </p:scale>
        <p:origin x="-157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25-1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Sheet1!$E$252:$E$254</c:f>
              <c:strCache>
                <c:ptCount val="3"/>
                <c:pt idx="0">
                  <c:v>if/else statments</c:v>
                </c:pt>
                <c:pt idx="1">
                  <c:v>switch-case statements</c:v>
                </c:pt>
                <c:pt idx="2">
                  <c:v>types of selection structures and repition statments</c:v>
                </c:pt>
              </c:strCache>
            </c:strRef>
          </c:cat>
          <c:val>
            <c:numRef>
              <c:f>Sheet1!$G$252:$G$254</c:f>
              <c:numCache>
                <c:formatCode>General</c:formatCode>
                <c:ptCount val="3"/>
                <c:pt idx="0">
                  <c:v>245</c:v>
                </c:pt>
                <c:pt idx="1">
                  <c:v>46</c:v>
                </c:pt>
                <c:pt idx="2">
                  <c:v>49</c:v>
                </c:pt>
              </c:numCache>
            </c:numRef>
          </c:val>
          <c:extLst>
            <c:ext xmlns:c16="http://schemas.microsoft.com/office/drawing/2014/chart" uri="{C3380CC4-5D6E-409C-BE32-E72D297353CC}">
              <c16:uniqueId val="{00000000-CFBD-4D19-8E5A-970165F8CCD4}"/>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Sheet1!$E$252:$E$254</c:f>
              <c:strCache>
                <c:ptCount val="3"/>
                <c:pt idx="0">
                  <c:v>if/else statments</c:v>
                </c:pt>
                <c:pt idx="1">
                  <c:v>switch-case statements</c:v>
                </c:pt>
                <c:pt idx="2">
                  <c:v>types of selection structures and repition statments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CFBD-4D19-8E5A-970165F8CCD4}"/>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6030430684465204"/>
          <c:y val="0.21449021034176299"/>
          <c:w val="0.41469570513517801"/>
          <c:h val="0.78464590615025098"/>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25-1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Sheet1!$E$252:$E$254</c:f>
              <c:strCache>
                <c:ptCount val="3"/>
                <c:pt idx="0">
                  <c:v>if/else statments</c:v>
                </c:pt>
                <c:pt idx="1">
                  <c:v>switch-case statements</c:v>
                </c:pt>
                <c:pt idx="2">
                  <c:v>types of selection structures and repition statments</c:v>
                </c:pt>
              </c:strCache>
            </c:strRef>
          </c:cat>
          <c:val>
            <c:numRef>
              <c:f>Sheet1!$G$255:$G$257</c:f>
              <c:numCache>
                <c:formatCode>General</c:formatCode>
                <c:ptCount val="3"/>
                <c:pt idx="0">
                  <c:v>22</c:v>
                </c:pt>
                <c:pt idx="1">
                  <c:v>161</c:v>
                </c:pt>
                <c:pt idx="2">
                  <c:v>157</c:v>
                </c:pt>
              </c:numCache>
            </c:numRef>
          </c:val>
          <c:extLst>
            <c:ext xmlns:c16="http://schemas.microsoft.com/office/drawing/2014/chart" uri="{C3380CC4-5D6E-409C-BE32-E72D297353CC}">
              <c16:uniqueId val="{00000000-5F37-45D3-B980-BB2027AAC5F0}"/>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Sheet1!$E$252:$E$254</c:f>
              <c:strCache>
                <c:ptCount val="3"/>
                <c:pt idx="0">
                  <c:v>if/else statments</c:v>
                </c:pt>
                <c:pt idx="1">
                  <c:v>switch-case statements</c:v>
                </c:pt>
                <c:pt idx="2">
                  <c:v>types of selection structures and repition statments</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5F37-45D3-B980-BB2027AAC5F0}"/>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8769019776782205"/>
          <c:y val="0.210393376678049"/>
          <c:w val="0.387309814212008"/>
          <c:h val="0.77235540515910694"/>
        </c:manualLayout>
      </c:layout>
      <c:overlay val="0"/>
      <c:txPr>
        <a:bodyPr/>
        <a:lstStyle/>
        <a:p>
          <a:pPr>
            <a:defRPr sz="14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hdr" sz="quarter"/>
          </p:nvPr>
        </p:nvSpPr>
        <p:spPr bwMode="auto">
          <a:xfrm>
            <a:off x="62388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r>
              <a:rPr lang="en-US"/>
              <a:t>Engineering H192</a:t>
            </a:r>
          </a:p>
        </p:txBody>
      </p:sp>
      <p:sp>
        <p:nvSpPr>
          <p:cNvPr id="3079" name="Rectangle 7"/>
          <p:cNvSpPr>
            <a:spLocks noGrp="1" noChangeArrowheads="1"/>
          </p:cNvSpPr>
          <p:nvPr>
            <p:ph type="dt" sz="quarter" idx="1"/>
          </p:nvPr>
        </p:nvSpPr>
        <p:spPr bwMode="auto">
          <a:xfrm>
            <a:off x="331787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r>
              <a:rPr lang="en-US"/>
              <a:t>Winter 2005</a:t>
            </a:r>
          </a:p>
        </p:txBody>
      </p:sp>
      <p:sp>
        <p:nvSpPr>
          <p:cNvPr id="3080" name="Rectangle 8"/>
          <p:cNvSpPr>
            <a:spLocks noGrp="1" noChangeArrowheads="1"/>
          </p:cNvSpPr>
          <p:nvPr>
            <p:ph type="ftr" sz="quarter" idx="2"/>
          </p:nvPr>
        </p:nvSpPr>
        <p:spPr bwMode="auto">
          <a:xfrm>
            <a:off x="62388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en-US"/>
              <a:t>Lecture 10</a:t>
            </a:r>
          </a:p>
        </p:txBody>
      </p:sp>
      <p:sp>
        <p:nvSpPr>
          <p:cNvPr id="3081" name="Rectangle 9"/>
          <p:cNvSpPr>
            <a:spLocks noGrp="1" noChangeArrowheads="1"/>
          </p:cNvSpPr>
          <p:nvPr>
            <p:ph type="sldNum" sz="quarter" idx="3"/>
          </p:nvPr>
        </p:nvSpPr>
        <p:spPr bwMode="auto">
          <a:xfrm>
            <a:off x="331787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3A1D3BE-8BFA-4C8F-B780-89499C3883DB}" type="slidenum">
              <a:rPr lang="en-US"/>
              <a:pPr>
                <a:defRPr/>
              </a:pPr>
              <a:t>‹#›</a:t>
            </a:fld>
            <a:endParaRPr lang="en-US"/>
          </a:p>
        </p:txBody>
      </p:sp>
    </p:spTree>
    <p:extLst>
      <p:ext uri="{BB962C8B-B14F-4D97-AF65-F5344CB8AC3E}">
        <p14:creationId xmlns:p14="http://schemas.microsoft.com/office/powerpoint/2010/main" val="3076316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defRPr>
            </a:lvl1pPr>
          </a:lstStyle>
          <a:p>
            <a:pPr>
              <a:defRPr/>
            </a:pPr>
            <a:r>
              <a:rPr lang="en-US"/>
              <a:t>Engineering H192</a:t>
            </a:r>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pitchFamily="18" charset="0"/>
              </a:defRPr>
            </a:lvl1pPr>
          </a:lstStyle>
          <a:p>
            <a:pPr>
              <a:defRPr/>
            </a:pPr>
            <a:r>
              <a:rPr lang="en-US"/>
              <a:t>Winter 2005</a:t>
            </a:r>
          </a:p>
        </p:txBody>
      </p:sp>
      <p:sp>
        <p:nvSpPr>
          <p:cNvPr id="33796" name="Rectangle 4"/>
          <p:cNvSpPr>
            <a:spLocks noGrp="1" noRot="1" noChangeAspect="1" noChangeArrowheads="1" noTextEdit="1"/>
          </p:cNvSpPr>
          <p:nvPr>
            <p:ph type="sldImg" idx="2"/>
          </p:nvPr>
        </p:nvSpPr>
        <p:spPr bwMode="auto">
          <a:xfrm>
            <a:off x="715963" y="696913"/>
            <a:ext cx="5578475"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defRPr>
            </a:lvl1pPr>
          </a:lstStyle>
          <a:p>
            <a:pPr>
              <a:defRPr/>
            </a:pPr>
            <a:r>
              <a:rPr lang="en-US"/>
              <a:t>Lecture 10</a:t>
            </a:r>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Times New Roman" pitchFamily="18" charset="0"/>
              </a:defRPr>
            </a:lvl1pPr>
          </a:lstStyle>
          <a:p>
            <a:pPr>
              <a:defRPr/>
            </a:pPr>
            <a:fld id="{288D61E2-AF96-462C-9081-3C6DB8E2AD43}" type="slidenum">
              <a:rPr lang="en-US"/>
              <a:pPr>
                <a:defRPr/>
              </a:pPr>
              <a:t>‹#›</a:t>
            </a:fld>
            <a:endParaRPr lang="en-US"/>
          </a:p>
        </p:txBody>
      </p:sp>
    </p:spTree>
    <p:extLst>
      <p:ext uri="{BB962C8B-B14F-4D97-AF65-F5344CB8AC3E}">
        <p14:creationId xmlns:p14="http://schemas.microsoft.com/office/powerpoint/2010/main" val="356768417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4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4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4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56F54EB3-F1D4-4619-81DC-AAFE3ADBBEB5}" type="slidenum">
              <a:rPr lang="en-US" sz="1200" smtClean="0"/>
              <a:pPr/>
              <a:t>1</a:t>
            </a:fld>
            <a:endParaRPr lang="en-US" sz="1200"/>
          </a:p>
        </p:txBody>
      </p:sp>
      <p:sp>
        <p:nvSpPr>
          <p:cNvPr id="34822" name="Rectangle 2"/>
          <p:cNvSpPr>
            <a:spLocks noGrp="1" noRot="1" noChangeAspect="1" noChangeArrowheads="1" noTextEdit="1"/>
          </p:cNvSpPr>
          <p:nvPr>
            <p:ph type="sldImg"/>
          </p:nvPr>
        </p:nvSpPr>
        <p:spPr>
          <a:xfrm>
            <a:off x="715963" y="696913"/>
            <a:ext cx="5578475" cy="3486150"/>
          </a:xfrm>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8812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10</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endParaRPr lang="en-US" sz="2500" dirty="0"/>
          </a:p>
          <a:p>
            <a:r>
              <a:rPr lang="en-US" sz="2500" dirty="0"/>
              <a:t>“set”</a:t>
            </a:r>
          </a:p>
          <a:p>
            <a:pPr marL="0" lvl="0" indent="-342900">
              <a:lnSpc>
                <a:spcPct val="110000"/>
              </a:lnSpc>
              <a:buFont typeface="Arial" pitchFamily="34" charset="0"/>
              <a:buChar char="•"/>
            </a:pPr>
            <a:r>
              <a:rPr lang="en-US" sz="2100" dirty="0"/>
              <a:t>sets initial conditions. </a:t>
            </a:r>
          </a:p>
          <a:p>
            <a:pPr marL="0" lvl="0" indent="-342900">
              <a:lnSpc>
                <a:spcPct val="110000"/>
              </a:lnSpc>
              <a:buFont typeface="Arial" pitchFamily="34" charset="0"/>
              <a:buChar char="•"/>
            </a:pPr>
            <a:r>
              <a:rPr lang="en-US" sz="2100" dirty="0"/>
              <a:t>can be a single math expression or multiple math expressions separated by commas(,).  </a:t>
            </a:r>
          </a:p>
          <a:p>
            <a:pPr marL="0" lvl="0" indent="-342900">
              <a:lnSpc>
                <a:spcPct val="110000"/>
              </a:lnSpc>
              <a:buFont typeface="Arial" pitchFamily="34" charset="0"/>
              <a:buChar char="•"/>
            </a:pPr>
            <a:r>
              <a:rPr lang="en-US" sz="2100" dirty="0"/>
              <a:t>gets executed only </a:t>
            </a:r>
            <a:r>
              <a:rPr lang="en-US" sz="2100" u="sng" dirty="0"/>
              <a:t>once</a:t>
            </a:r>
            <a:r>
              <a:rPr lang="en-US" sz="2100" dirty="0"/>
              <a:t> before the loop executes.</a:t>
            </a:r>
          </a:p>
          <a:p>
            <a:pPr marL="0" lvl="0" indent="0">
              <a:lnSpc>
                <a:spcPct val="110000"/>
              </a:lnSpc>
              <a:buFont typeface="Arial" pitchFamily="34" charset="0"/>
              <a:buNone/>
            </a:pPr>
            <a:endParaRPr lang="en-US" sz="2100" dirty="0"/>
          </a:p>
          <a:p>
            <a:pPr marL="0" lvl="0" indent="0">
              <a:lnSpc>
                <a:spcPct val="110000"/>
              </a:lnSpc>
              <a:buFont typeface="Arial" pitchFamily="34" charset="0"/>
              <a:buNone/>
            </a:pPr>
            <a:r>
              <a:rPr lang="en-US" sz="2100" dirty="0"/>
              <a:t>“check”</a:t>
            </a:r>
          </a:p>
          <a:p>
            <a:pPr marL="342900" lvl="0" indent="-342900">
              <a:lnSpc>
                <a:spcPct val="90000"/>
              </a:lnSpc>
              <a:buFont typeface="Arial" pitchFamily="34" charset="0"/>
              <a:buChar char="•"/>
            </a:pPr>
            <a:r>
              <a:rPr lang="en-US" sz="2100" dirty="0">
                <a:cs typeface="Times New Roman" pitchFamily="18" charset="0"/>
              </a:rPr>
              <a:t>logical expression to be evaluated as true or false.  </a:t>
            </a:r>
          </a:p>
          <a:p>
            <a:pPr marL="342900" lvl="0" indent="-342900">
              <a:lnSpc>
                <a:spcPct val="90000"/>
              </a:lnSpc>
              <a:buFont typeface="Arial" pitchFamily="34" charset="0"/>
              <a:buChar char="•"/>
            </a:pPr>
            <a:r>
              <a:rPr lang="en-US" sz="2100" dirty="0">
                <a:cs typeface="Times New Roman" pitchFamily="18" charset="0"/>
              </a:rPr>
              <a:t>It does NOT need to contain any of the variables that are in expression1.</a:t>
            </a:r>
            <a:r>
              <a:rPr lang="en-US" sz="2100" dirty="0"/>
              <a:t>  </a:t>
            </a:r>
          </a:p>
          <a:p>
            <a:pPr marL="342900" lvl="0" indent="-342900">
              <a:lnSpc>
                <a:spcPct val="90000"/>
              </a:lnSpc>
              <a:buFont typeface="Arial" pitchFamily="34" charset="0"/>
              <a:buChar char="•"/>
            </a:pPr>
            <a:r>
              <a:rPr lang="en-US" sz="2100" dirty="0"/>
              <a:t>gets evaluated after </a:t>
            </a:r>
            <a:r>
              <a:rPr lang="en-US" sz="2100" dirty="0">
                <a:cs typeface="Times New Roman" pitchFamily="18" charset="0"/>
              </a:rPr>
              <a:t>“set” </a:t>
            </a:r>
            <a:r>
              <a:rPr lang="en-US" sz="2100" dirty="0"/>
              <a:t>and again after “change”.</a:t>
            </a:r>
            <a:endParaRPr lang="en-US" sz="2100" dirty="0">
              <a:cs typeface="Times New Roman" pitchFamily="18" charset="0"/>
            </a:endParaRPr>
          </a:p>
          <a:p>
            <a:pPr marL="0" lvl="0" indent="0">
              <a:lnSpc>
                <a:spcPct val="90000"/>
              </a:lnSpc>
              <a:buFont typeface="Arial" pitchFamily="34" charset="0"/>
              <a:buNone/>
            </a:pPr>
            <a:endParaRPr lang="en-US" sz="2100" dirty="0">
              <a:cs typeface="Times New Roman" pitchFamily="18" charset="0"/>
            </a:endParaRPr>
          </a:p>
          <a:p>
            <a:pPr marL="0" lvl="0" indent="0">
              <a:lnSpc>
                <a:spcPct val="90000"/>
              </a:lnSpc>
              <a:buFont typeface="Arial" pitchFamily="34" charset="0"/>
              <a:buNone/>
            </a:pPr>
            <a:r>
              <a:rPr lang="en-US" sz="2100" dirty="0"/>
              <a:t>“change”</a:t>
            </a:r>
          </a:p>
          <a:p>
            <a:pPr marL="342900" indent="-342900" eaLnBrk="1" hangingPunct="1">
              <a:lnSpc>
                <a:spcPct val="90000"/>
              </a:lnSpc>
              <a:buFont typeface="Arial" pitchFamily="34" charset="0"/>
              <a:buChar char="•"/>
            </a:pPr>
            <a:r>
              <a:rPr lang="en-US" sz="2100" dirty="0">
                <a:cs typeface="Times New Roman" pitchFamily="18" charset="0"/>
              </a:rPr>
              <a:t>defines changes to conditions</a:t>
            </a:r>
          </a:p>
          <a:p>
            <a:pPr marL="342900" indent="-342900" eaLnBrk="1" hangingPunct="1">
              <a:lnSpc>
                <a:spcPct val="90000"/>
              </a:lnSpc>
              <a:buFont typeface="Arial" pitchFamily="34" charset="0"/>
              <a:buChar char="•"/>
            </a:pPr>
            <a:r>
              <a:rPr lang="en-US" sz="2100" dirty="0">
                <a:cs typeface="Times New Roman" pitchFamily="18" charset="0"/>
              </a:rPr>
              <a:t>can be multiple expressions separated by commas.  </a:t>
            </a:r>
          </a:p>
          <a:p>
            <a:pPr marL="342900" indent="-342900" eaLnBrk="1" hangingPunct="1">
              <a:lnSpc>
                <a:spcPct val="90000"/>
              </a:lnSpc>
              <a:buFont typeface="Arial" pitchFamily="34" charset="0"/>
              <a:buChar char="•"/>
            </a:pPr>
            <a:r>
              <a:rPr lang="en-US" sz="2100" dirty="0">
                <a:cs typeface="Times New Roman" pitchFamily="18" charset="0"/>
              </a:rPr>
              <a:t>gets executed after the statements in the loop are executed. The expressions do NOT have to be related to either those in “set” or in “check” (but they often are). </a:t>
            </a:r>
          </a:p>
          <a:p>
            <a:pPr marL="457200" lvl="1" indent="-342900">
              <a:lnSpc>
                <a:spcPct val="110000"/>
              </a:lnSpc>
              <a:buFont typeface="Arial" pitchFamily="34" charset="0"/>
              <a:buChar char="•"/>
            </a:pPr>
            <a:endParaRPr lang="en-US" sz="2100" dirty="0"/>
          </a:p>
          <a:p>
            <a:endParaRPr lang="en-US" dirty="0"/>
          </a:p>
        </p:txBody>
      </p:sp>
    </p:spTree>
    <p:extLst>
      <p:ext uri="{BB962C8B-B14F-4D97-AF65-F5344CB8AC3E}">
        <p14:creationId xmlns:p14="http://schemas.microsoft.com/office/powerpoint/2010/main" val="3457222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11</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402399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12</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463661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13</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1122731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14</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3674378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15</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3693339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16</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2563019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17</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3808251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18</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1255251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19</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47790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 topics covered in today’s class include:</a:t>
            </a:r>
          </a:p>
          <a:p>
            <a:pPr marL="171450" indent="-171450">
              <a:buFont typeface="Arial" panose="020B0604020202020204" pitchFamily="34" charset="0"/>
              <a:buChar char="•"/>
            </a:pPr>
            <a:r>
              <a:rPr lang="en-US" dirty="0"/>
              <a:t>Repetition structures</a:t>
            </a:r>
            <a:r>
              <a:rPr lang="en-US" baseline="0" dirty="0"/>
              <a:t> and how they compare to those in MATLAB</a:t>
            </a:r>
          </a:p>
          <a:p>
            <a:pPr marL="171450" indent="-171450">
              <a:buFont typeface="Arial" panose="020B0604020202020204" pitchFamily="34" charset="0"/>
              <a:buChar char="•"/>
            </a:pPr>
            <a:r>
              <a:rPr lang="en-US" baseline="0" dirty="0"/>
              <a:t>Selection structures and how they compare to those in MATLAB</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Footer Placeholder 5"/>
          <p:cNvSpPr>
            <a:spLocks noGrp="1"/>
          </p:cNvSpPr>
          <p:nvPr>
            <p:ph type="ftr" sz="quarter" idx="12"/>
          </p:nvPr>
        </p:nvSpPr>
        <p:spPr/>
        <p:txBody>
          <a:bodyPr/>
          <a:lstStyle/>
          <a:p>
            <a:pPr>
              <a:defRPr/>
            </a:pPr>
            <a:r>
              <a:rPr lang="en-US"/>
              <a:t>Lecture 10</a:t>
            </a:r>
          </a:p>
        </p:txBody>
      </p:sp>
      <p:sp>
        <p:nvSpPr>
          <p:cNvPr id="7" name="Slide Number Placeholder 6"/>
          <p:cNvSpPr>
            <a:spLocks noGrp="1"/>
          </p:cNvSpPr>
          <p:nvPr>
            <p:ph type="sldNum" sz="quarter" idx="13"/>
          </p:nvPr>
        </p:nvSpPr>
        <p:spPr/>
        <p:txBody>
          <a:bodyPr/>
          <a:lstStyle/>
          <a:p>
            <a:pPr>
              <a:defRPr/>
            </a:pPr>
            <a:fld id="{288D61E2-AF96-462C-9081-3C6DB8E2AD43}" type="slidenum">
              <a:rPr lang="en-US" smtClean="0"/>
              <a:pPr>
                <a:defRPr/>
              </a:pPr>
              <a:t>2</a:t>
            </a:fld>
            <a:endParaRPr lang="en-US"/>
          </a:p>
        </p:txBody>
      </p:sp>
    </p:spTree>
    <p:extLst>
      <p:ext uri="{BB962C8B-B14F-4D97-AF65-F5344CB8AC3E}">
        <p14:creationId xmlns:p14="http://schemas.microsoft.com/office/powerpoint/2010/main" val="1886053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20</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3711187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21</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53229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22</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2997380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FBB0E576-9965-48EA-9BA3-628B995655D6}" type="slidenum">
              <a:rPr lang="en-US" sz="1200" smtClean="0"/>
              <a:pPr/>
              <a:t>23</a:t>
            </a:fld>
            <a:endParaRPr lang="en-US" sz="1200"/>
          </a:p>
        </p:txBody>
      </p:sp>
      <p:sp>
        <p:nvSpPr>
          <p:cNvPr id="38918" name="Rectangle 2"/>
          <p:cNvSpPr>
            <a:spLocks noGrp="1" noRot="1" noChangeAspect="1" noChangeArrowheads="1" noTextEdit="1"/>
          </p:cNvSpPr>
          <p:nvPr>
            <p:ph type="sldImg"/>
          </p:nvPr>
        </p:nvSpPr>
        <p:spPr>
          <a:xfrm>
            <a:off x="715963" y="696913"/>
            <a:ext cx="5578475" cy="3486150"/>
          </a:xfrm>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itchFamily="34" charset="0"/>
              <a:buNone/>
            </a:pPr>
            <a:r>
              <a:rPr lang="en-US" sz="1200" dirty="0"/>
              <a:t>Instructor:</a:t>
            </a:r>
          </a:p>
          <a:p>
            <a:pPr marL="171450" indent="-171450">
              <a:buFont typeface="Arial" pitchFamily="34" charset="0"/>
              <a:buChar char="•"/>
            </a:pPr>
            <a:r>
              <a:rPr lang="en-US" sz="1200" dirty="0"/>
              <a:t>Let’s say you need to write a short program to print the numbers from 1 to 5.  </a:t>
            </a:r>
          </a:p>
          <a:p>
            <a:pPr marL="171450" indent="-171450">
              <a:buFont typeface="Arial" pitchFamily="34" charset="0"/>
              <a:buChar char="•"/>
            </a:pPr>
            <a:endParaRPr lang="en-US" sz="1200" dirty="0"/>
          </a:p>
          <a:p>
            <a:pPr marL="171450" indent="-171450">
              <a:buFont typeface="Arial" pitchFamily="34" charset="0"/>
              <a:buChar char="•"/>
            </a:pPr>
            <a:r>
              <a:rPr lang="en-US" sz="1200" dirty="0"/>
              <a:t>You decide to use a definite loop to do this.</a:t>
            </a:r>
          </a:p>
          <a:p>
            <a:pPr marL="171450" indent="-171450">
              <a:buFont typeface="Arial" pitchFamily="34" charset="0"/>
              <a:buChar char="•"/>
            </a:pPr>
            <a:endParaRPr lang="en-US" sz="1200" dirty="0"/>
          </a:p>
          <a:p>
            <a:pPr marL="171450" indent="-171450">
              <a:buFont typeface="Arial" pitchFamily="34" charset="0"/>
              <a:buChar char="•"/>
            </a:pPr>
            <a:r>
              <a:rPr lang="en-US" sz="1200" dirty="0"/>
              <a:t>What information does the loop need to have to run the proper number of times?</a:t>
            </a:r>
          </a:p>
          <a:p>
            <a:endParaRPr lang="en-US" dirty="0"/>
          </a:p>
          <a:p>
            <a:endParaRPr lang="en-US" dirty="0"/>
          </a:p>
          <a:p>
            <a:r>
              <a:rPr lang="en-US" dirty="0"/>
              <a:t>This simple loop will display an incrementing</a:t>
            </a:r>
            <a:r>
              <a:rPr lang="en-US" baseline="0" dirty="0"/>
              <a:t> counter</a:t>
            </a:r>
            <a:r>
              <a:rPr lang="en-US" dirty="0"/>
              <a:t> value from 1 to 3.  Ask students what value</a:t>
            </a:r>
            <a:r>
              <a:rPr lang="en-US" baseline="0" dirty="0"/>
              <a:t> ‘a’ contains prior to starting the loop.</a:t>
            </a:r>
            <a:r>
              <a:rPr lang="en-US" dirty="0"/>
              <a:t> Ask students what the value of “a” will be when it exits the loop (the answer is 4</a:t>
            </a:r>
            <a:r>
              <a:rPr lang="en-US" baseline="0" dirty="0"/>
              <a:t> </a:t>
            </a:r>
            <a:r>
              <a:rPr lang="en-US" dirty="0"/>
              <a:t>since for a&lt;=3 to be false it must be the next number greater than 3 to break out of the loop).</a:t>
            </a:r>
          </a:p>
          <a:p>
            <a:endParaRPr lang="en-US" dirty="0"/>
          </a:p>
          <a:p>
            <a:r>
              <a:rPr lang="en-US" dirty="0"/>
              <a:t>ACTIVITY:</a:t>
            </a:r>
          </a:p>
          <a:p>
            <a:r>
              <a:rPr lang="en-US" dirty="0"/>
              <a:t>Ask students, what will the value of “a” be after this loop exits?  The value will actually be 4 since the logical expression must be false for the loop to exit, and 4 is the first value that would cause the logical expression to be false.</a:t>
            </a:r>
          </a:p>
        </p:txBody>
      </p:sp>
    </p:spTree>
    <p:extLst>
      <p:ext uri="{BB962C8B-B14F-4D97-AF65-F5344CB8AC3E}">
        <p14:creationId xmlns:p14="http://schemas.microsoft.com/office/powerpoint/2010/main" val="79857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24</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ACTIVITY – Ask students to point out the differences. The answer is on the next</a:t>
            </a:r>
            <a:r>
              <a:rPr lang="en-US" baseline="0" dirty="0"/>
              <a:t> slide.</a:t>
            </a:r>
            <a:endParaRPr lang="en-US" dirty="0"/>
          </a:p>
          <a:p>
            <a:endParaRPr lang="en-US" dirty="0"/>
          </a:p>
        </p:txBody>
      </p:sp>
    </p:spTree>
    <p:extLst>
      <p:ext uri="{BB962C8B-B14F-4D97-AF65-F5344CB8AC3E}">
        <p14:creationId xmlns:p14="http://schemas.microsoft.com/office/powerpoint/2010/main" val="333251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25</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endParaRPr lang="en-US" dirty="0"/>
          </a:p>
          <a:p>
            <a:pPr marL="114300" lvl="1" indent="0">
              <a:lnSpc>
                <a:spcPct val="110000"/>
              </a:lnSpc>
              <a:buNone/>
            </a:pPr>
            <a:r>
              <a:rPr lang="en-US" sz="2100" dirty="0"/>
              <a:t>Differences:</a:t>
            </a:r>
          </a:p>
          <a:p>
            <a:pPr marL="114300" lvl="1" indent="0">
              <a:lnSpc>
                <a:spcPct val="110000"/>
              </a:lnSpc>
              <a:buNone/>
            </a:pPr>
            <a:r>
              <a:rPr lang="en-US" sz="2100" dirty="0"/>
              <a:t>MATLAB: requires </a:t>
            </a:r>
            <a:r>
              <a:rPr lang="en-US" sz="2100" dirty="0">
                <a:latin typeface="Courier New"/>
              </a:rPr>
              <a:t>end </a:t>
            </a:r>
            <a:r>
              <a:rPr lang="en-US" sz="2100" dirty="0"/>
              <a:t>command</a:t>
            </a:r>
          </a:p>
          <a:p>
            <a:pPr marL="114300" lvl="1" indent="0">
              <a:lnSpc>
                <a:spcPct val="110000"/>
              </a:lnSpc>
              <a:buNone/>
            </a:pPr>
            <a:r>
              <a:rPr lang="en-US" sz="2100" dirty="0"/>
              <a:t>C: Brackets are not required if there is just 1</a:t>
            </a:r>
            <a:r>
              <a:rPr lang="en-US" sz="2100" baseline="0" dirty="0"/>
              <a:t> statement.  However, if there are multiple statements brackets are necessary.  It will make life easier if you get in the habit of always using brackets for the </a:t>
            </a:r>
            <a:r>
              <a:rPr lang="en-US" sz="2100" dirty="0"/>
              <a:t> loop contents.</a:t>
            </a:r>
          </a:p>
        </p:txBody>
      </p:sp>
    </p:spTree>
    <p:extLst>
      <p:ext uri="{BB962C8B-B14F-4D97-AF65-F5344CB8AC3E}">
        <p14:creationId xmlns:p14="http://schemas.microsoft.com/office/powerpoint/2010/main" val="1377484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55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55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7829AE1F-149C-444C-8C99-F22C97BD7076}" type="slidenum">
              <a:rPr lang="en-US" sz="1200" smtClean="0"/>
              <a:pPr/>
              <a:t>26</a:t>
            </a:fld>
            <a:endParaRPr lang="en-US" sz="1200"/>
          </a:p>
        </p:txBody>
      </p:sp>
      <p:sp>
        <p:nvSpPr>
          <p:cNvPr id="55302" name="Rectangle 2"/>
          <p:cNvSpPr>
            <a:spLocks noGrp="1" noRot="1" noChangeAspect="1" noChangeArrowheads="1" noTextEdit="1"/>
          </p:cNvSpPr>
          <p:nvPr>
            <p:ph type="sldImg"/>
          </p:nvPr>
        </p:nvSpPr>
        <p:spPr>
          <a:xfrm>
            <a:off x="715963" y="696913"/>
            <a:ext cx="5578475" cy="3486150"/>
          </a:xfrm>
          <a:ln/>
        </p:spPr>
      </p:sp>
      <p:sp>
        <p:nvSpPr>
          <p:cNvPr id="55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This code completes the same task as the last counter example implementing a for() loop.  Looking back at the first equivalency slide one can see how the while() loop in this slide is equivalent to the for() loop in the previous example.  Again the initial condition is set (the counter is initialized), the expression is evaluated to determine whether or not to execute the loop, and the counter is updated before it is tested again.</a:t>
            </a:r>
          </a:p>
        </p:txBody>
      </p:sp>
    </p:spTree>
    <p:extLst>
      <p:ext uri="{BB962C8B-B14F-4D97-AF65-F5344CB8AC3E}">
        <p14:creationId xmlns:p14="http://schemas.microsoft.com/office/powerpoint/2010/main" val="1864172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27</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There is no MATLAB equivalent</a:t>
            </a:r>
            <a:r>
              <a:rPr lang="en-US" baseline="0" dirty="0"/>
              <a:t> to the do-while loop.</a:t>
            </a:r>
          </a:p>
          <a:p>
            <a:endParaRPr lang="en-US" baseline="0" dirty="0"/>
          </a:p>
          <a:p>
            <a:r>
              <a:rPr lang="en-US" baseline="0" dirty="0"/>
              <a:t>Again, take the time to point out where semicolons are located.</a:t>
            </a:r>
            <a:endParaRPr lang="en-US" dirty="0"/>
          </a:p>
        </p:txBody>
      </p:sp>
    </p:spTree>
    <p:extLst>
      <p:ext uri="{BB962C8B-B14F-4D97-AF65-F5344CB8AC3E}">
        <p14:creationId xmlns:p14="http://schemas.microsoft.com/office/powerpoint/2010/main" val="253784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55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55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7829AE1F-149C-444C-8C99-F22C97BD7076}" type="slidenum">
              <a:rPr lang="en-US" sz="1200" smtClean="0"/>
              <a:pPr/>
              <a:t>28</a:t>
            </a:fld>
            <a:endParaRPr lang="en-US" sz="1200"/>
          </a:p>
        </p:txBody>
      </p:sp>
      <p:sp>
        <p:nvSpPr>
          <p:cNvPr id="55302" name="Rectangle 2"/>
          <p:cNvSpPr>
            <a:spLocks noGrp="1" noRot="1" noChangeAspect="1" noChangeArrowheads="1" noTextEdit="1"/>
          </p:cNvSpPr>
          <p:nvPr>
            <p:ph type="sldImg"/>
          </p:nvPr>
        </p:nvSpPr>
        <p:spPr>
          <a:xfrm>
            <a:off x="715963" y="696913"/>
            <a:ext cx="5578475" cy="3486150"/>
          </a:xfrm>
          <a:ln/>
        </p:spPr>
      </p:sp>
      <p:sp>
        <p:nvSpPr>
          <p:cNvPr id="55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This code completes the same task as the last counter example.  Make sure students understand the equivalency and requirements (pre-set counter value before it is evaluated, a changing counter value inside the loop).</a:t>
            </a:r>
          </a:p>
          <a:p>
            <a:endParaRPr lang="en-US" dirty="0"/>
          </a:p>
          <a:p>
            <a:r>
              <a:rPr lang="en-US" sz="1200" dirty="0"/>
              <a:t>WHITEBOARD ACTIVITY</a:t>
            </a:r>
            <a:r>
              <a:rPr lang="en-US" sz="1200" baseline="0" dirty="0"/>
              <a:t> – Have students determine the output.</a:t>
            </a:r>
          </a:p>
          <a:p>
            <a:endParaRPr lang="en-US" sz="1200" baseline="0" dirty="0"/>
          </a:p>
          <a:p>
            <a:r>
              <a:rPr lang="en-US" sz="1200" baseline="0" dirty="0"/>
              <a:t>The next slide contains the answer.</a:t>
            </a:r>
            <a:endParaRPr lang="en-US" sz="1200" dirty="0"/>
          </a:p>
          <a:p>
            <a:endParaRPr lang="en-US" dirty="0"/>
          </a:p>
        </p:txBody>
      </p:sp>
    </p:spTree>
    <p:extLst>
      <p:ext uri="{BB962C8B-B14F-4D97-AF65-F5344CB8AC3E}">
        <p14:creationId xmlns:p14="http://schemas.microsoft.com/office/powerpoint/2010/main" val="26357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55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55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7829AE1F-149C-444C-8C99-F22C97BD7076}" type="slidenum">
              <a:rPr lang="en-US" sz="1200" smtClean="0"/>
              <a:pPr/>
              <a:t>29</a:t>
            </a:fld>
            <a:endParaRPr lang="en-US" sz="1200"/>
          </a:p>
        </p:txBody>
      </p:sp>
      <p:sp>
        <p:nvSpPr>
          <p:cNvPr id="55302" name="Rectangle 2"/>
          <p:cNvSpPr>
            <a:spLocks noGrp="1" noRot="1" noChangeAspect="1" noChangeArrowheads="1" noTextEdit="1"/>
          </p:cNvSpPr>
          <p:nvPr>
            <p:ph type="sldImg"/>
          </p:nvPr>
        </p:nvSpPr>
        <p:spPr>
          <a:xfrm>
            <a:off x="715963" y="696913"/>
            <a:ext cx="5578475" cy="3486150"/>
          </a:xfrm>
          <a:ln/>
        </p:spPr>
      </p:sp>
      <p:sp>
        <p:nvSpPr>
          <p:cNvPr id="55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latin typeface="Courier New"/>
              </a:rPr>
              <a:t>Instructor:</a:t>
            </a:r>
          </a:p>
          <a:p>
            <a:r>
              <a:rPr lang="en-US" sz="1200" dirty="0"/>
              <a:t>Spend some time making sure students understand the answer.</a:t>
            </a:r>
          </a:p>
          <a:p>
            <a:endParaRPr lang="en-US" dirty="0"/>
          </a:p>
        </p:txBody>
      </p:sp>
    </p:spTree>
    <p:extLst>
      <p:ext uri="{BB962C8B-B14F-4D97-AF65-F5344CB8AC3E}">
        <p14:creationId xmlns:p14="http://schemas.microsoft.com/office/powerpoint/2010/main" val="95454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slide is to serve as a reminder regarding the specific assignments students completed as preparation for today’s class.</a:t>
            </a:r>
          </a:p>
          <a:p>
            <a:endParaRPr lang="en-US" baseline="0" dirty="0"/>
          </a:p>
          <a:p>
            <a:r>
              <a:rPr lang="en-US" baseline="0" dirty="0"/>
              <a:t>Assignment:</a:t>
            </a:r>
          </a:p>
          <a:p>
            <a:pPr marL="171450" indent="-171450">
              <a:buFont typeface="Arial" panose="020B0604020202020204" pitchFamily="34" charset="0"/>
              <a:buChar char="•"/>
            </a:pPr>
            <a:r>
              <a:rPr lang="en-US" baseline="0" dirty="0"/>
              <a:t>Read C: How to Program pages listed under PREP on Carmen for this class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This is a good time to remind the students that many of the concepts today are not new. We saw repetition structures before in MATLAB.</a:t>
            </a:r>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Footer Placeholder 5"/>
          <p:cNvSpPr>
            <a:spLocks noGrp="1"/>
          </p:cNvSpPr>
          <p:nvPr>
            <p:ph type="ftr" sz="quarter" idx="12"/>
          </p:nvPr>
        </p:nvSpPr>
        <p:spPr/>
        <p:txBody>
          <a:bodyPr/>
          <a:lstStyle/>
          <a:p>
            <a:pPr>
              <a:defRPr/>
            </a:pPr>
            <a:r>
              <a:rPr lang="en-US"/>
              <a:t>Lecture 10</a:t>
            </a:r>
          </a:p>
        </p:txBody>
      </p:sp>
      <p:sp>
        <p:nvSpPr>
          <p:cNvPr id="7" name="Slide Number Placeholder 6"/>
          <p:cNvSpPr>
            <a:spLocks noGrp="1"/>
          </p:cNvSpPr>
          <p:nvPr>
            <p:ph type="sldNum" sz="quarter" idx="13"/>
          </p:nvPr>
        </p:nvSpPr>
        <p:spPr/>
        <p:txBody>
          <a:bodyPr/>
          <a:lstStyle/>
          <a:p>
            <a:pPr>
              <a:defRPr/>
            </a:pPr>
            <a:fld id="{288D61E2-AF96-462C-9081-3C6DB8E2AD43}" type="slidenum">
              <a:rPr lang="en-US" smtClean="0"/>
              <a:pPr>
                <a:defRPr/>
              </a:pPr>
              <a:t>3</a:t>
            </a:fld>
            <a:endParaRPr lang="en-US"/>
          </a:p>
        </p:txBody>
      </p:sp>
    </p:spTree>
    <p:extLst>
      <p:ext uri="{BB962C8B-B14F-4D97-AF65-F5344CB8AC3E}">
        <p14:creationId xmlns:p14="http://schemas.microsoft.com/office/powerpoint/2010/main" val="47076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30</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As been mentioned in previous lectures, repetition structures are useful for repeating single statements are entire blocks of code.  The decision to continue repeating this block of code is based on the evaluation of a logical expression, much like the selection statements.  If the expression is true, the code is executed.  If false, the code in the repetition block is not executed.  As you’ve seen from previous examples, multiple types or repetition structures exists.  for() loops repeat code a definite number of times, and while and do-while loops allow for an indefinite number of repetitions.</a:t>
            </a:r>
          </a:p>
          <a:p>
            <a:endParaRPr lang="en-US" dirty="0"/>
          </a:p>
          <a:p>
            <a:r>
              <a:rPr lang="en-US" sz="1200" dirty="0"/>
              <a:t>WHITEBOARD ACTIVITY</a:t>
            </a:r>
            <a:r>
              <a:rPr lang="en-US" sz="1200" baseline="0" dirty="0"/>
              <a:t> – Have students determine the output.</a:t>
            </a:r>
          </a:p>
          <a:p>
            <a:endParaRPr lang="en-US" sz="1200" baseline="0" dirty="0"/>
          </a:p>
          <a:p>
            <a:r>
              <a:rPr lang="en-US" sz="1200" baseline="0" dirty="0"/>
              <a:t>The next slide contains the answer.</a:t>
            </a:r>
            <a:endParaRPr lang="en-US" sz="1200" dirty="0"/>
          </a:p>
          <a:p>
            <a:endParaRPr lang="en-US" dirty="0"/>
          </a:p>
        </p:txBody>
      </p:sp>
    </p:spTree>
    <p:extLst>
      <p:ext uri="{BB962C8B-B14F-4D97-AF65-F5344CB8AC3E}">
        <p14:creationId xmlns:p14="http://schemas.microsoft.com/office/powerpoint/2010/main" val="3547587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31</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latin typeface="Courier New"/>
              </a:rPr>
              <a:t>Instructor:</a:t>
            </a:r>
          </a:p>
          <a:p>
            <a:r>
              <a:rPr lang="en-US" sz="1200" dirty="0"/>
              <a:t>Spend some time making sure students understand the answer.</a:t>
            </a:r>
          </a:p>
          <a:p>
            <a:endParaRPr lang="en-US" dirty="0"/>
          </a:p>
        </p:txBody>
      </p:sp>
    </p:spTree>
    <p:extLst>
      <p:ext uri="{BB962C8B-B14F-4D97-AF65-F5344CB8AC3E}">
        <p14:creationId xmlns:p14="http://schemas.microsoft.com/office/powerpoint/2010/main" val="1196177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32</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Note the differences from MATLAB: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You must put your test condition in parenthesis in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baseline="0" dirty="0"/>
              <a:t>Brackets are used in C instead of the end statement to show the contents of the if/else if/else.</a:t>
            </a:r>
          </a:p>
          <a:p>
            <a:endParaRPr lang="en-US" dirty="0"/>
          </a:p>
          <a:p>
            <a:r>
              <a:rPr lang="en-US" dirty="0"/>
              <a:t>ACTIVITY – Ask students to point out the differences. The answer is on the next</a:t>
            </a:r>
            <a:r>
              <a:rPr lang="en-US" baseline="0" dirty="0"/>
              <a:t> slide.</a:t>
            </a:r>
            <a:endParaRPr lang="en-US" dirty="0"/>
          </a:p>
          <a:p>
            <a:endParaRPr lang="en-US" baseline="0" dirty="0"/>
          </a:p>
          <a:p>
            <a:endParaRPr lang="en-US" baseline="0" dirty="0"/>
          </a:p>
          <a:p>
            <a:endParaRPr lang="en-US" dirty="0"/>
          </a:p>
        </p:txBody>
      </p:sp>
    </p:spTree>
    <p:extLst>
      <p:ext uri="{BB962C8B-B14F-4D97-AF65-F5344CB8AC3E}">
        <p14:creationId xmlns:p14="http://schemas.microsoft.com/office/powerpoint/2010/main" val="401059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33</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Note the differences from MATLAB: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You must put your test condition in parenthesis in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baseline="0" dirty="0"/>
              <a:t>Brackets are used in C instead of the end statement to show the contents of the if/else if/else. Ask the class, are brackets required in C? They are not required if there is only one statement. So in the example on this slide, brackets would not be required. Following best practices, it’s recommended to keep the brackets though, even if you don’t need them to minimize chances for errors.</a:t>
            </a:r>
          </a:p>
          <a:p>
            <a:endParaRPr lang="en-US" baseline="0" dirty="0"/>
          </a:p>
          <a:p>
            <a:endParaRPr lang="en-US" dirty="0"/>
          </a:p>
        </p:txBody>
      </p:sp>
    </p:spTree>
    <p:extLst>
      <p:ext uri="{BB962C8B-B14F-4D97-AF65-F5344CB8AC3E}">
        <p14:creationId xmlns:p14="http://schemas.microsoft.com/office/powerpoint/2010/main" val="1327551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sz="1200" dirty="0"/>
              <a:t>WHITEBOARD ACTIVITY</a:t>
            </a:r>
            <a:r>
              <a:rPr lang="en-US" sz="1200" baseline="0" dirty="0"/>
              <a:t> – Have students determine the output.</a:t>
            </a:r>
          </a:p>
          <a:p>
            <a:endParaRPr lang="en-US" sz="1200" baseline="0" dirty="0"/>
          </a:p>
          <a:p>
            <a:r>
              <a:rPr lang="en-US" sz="1200" baseline="0" dirty="0"/>
              <a:t>The next slide contains the answer.</a:t>
            </a:r>
            <a:endParaRPr lang="en-US" sz="1200" dirty="0"/>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Footer Placeholder 5"/>
          <p:cNvSpPr>
            <a:spLocks noGrp="1"/>
          </p:cNvSpPr>
          <p:nvPr>
            <p:ph type="ftr" sz="quarter" idx="12"/>
          </p:nvPr>
        </p:nvSpPr>
        <p:spPr/>
        <p:txBody>
          <a:bodyPr/>
          <a:lstStyle/>
          <a:p>
            <a:pPr>
              <a:defRPr/>
            </a:pPr>
            <a:r>
              <a:rPr lang="en-US"/>
              <a:t>Lecture 10</a:t>
            </a:r>
          </a:p>
        </p:txBody>
      </p:sp>
      <p:sp>
        <p:nvSpPr>
          <p:cNvPr id="7" name="Slide Number Placeholder 6"/>
          <p:cNvSpPr>
            <a:spLocks noGrp="1"/>
          </p:cNvSpPr>
          <p:nvPr>
            <p:ph type="sldNum" sz="quarter" idx="13"/>
          </p:nvPr>
        </p:nvSpPr>
        <p:spPr/>
        <p:txBody>
          <a:bodyPr/>
          <a:lstStyle/>
          <a:p>
            <a:pPr>
              <a:defRPr/>
            </a:pPr>
            <a:fld id="{288D61E2-AF96-462C-9081-3C6DB8E2AD43}" type="slidenum">
              <a:rPr lang="en-US" smtClean="0"/>
              <a:pPr>
                <a:defRPr/>
              </a:pPr>
              <a:t>34</a:t>
            </a:fld>
            <a:endParaRPr lang="en-US"/>
          </a:p>
        </p:txBody>
      </p:sp>
    </p:spTree>
    <p:extLst>
      <p:ext uri="{BB962C8B-B14F-4D97-AF65-F5344CB8AC3E}">
        <p14:creationId xmlns:p14="http://schemas.microsoft.com/office/powerpoint/2010/main" val="1677550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a:rPr>
              <a:t>Instructor:</a:t>
            </a:r>
          </a:p>
          <a:p>
            <a:r>
              <a:rPr lang="en-US" sz="1200" dirty="0"/>
              <a:t>Spend some time making sure students understand the answer.</a:t>
            </a:r>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Footer Placeholder 5"/>
          <p:cNvSpPr>
            <a:spLocks noGrp="1"/>
          </p:cNvSpPr>
          <p:nvPr>
            <p:ph type="ftr" sz="quarter" idx="12"/>
          </p:nvPr>
        </p:nvSpPr>
        <p:spPr/>
        <p:txBody>
          <a:bodyPr/>
          <a:lstStyle/>
          <a:p>
            <a:pPr>
              <a:defRPr/>
            </a:pPr>
            <a:r>
              <a:rPr lang="en-US"/>
              <a:t>Lecture 10</a:t>
            </a:r>
          </a:p>
        </p:txBody>
      </p:sp>
      <p:sp>
        <p:nvSpPr>
          <p:cNvPr id="7" name="Slide Number Placeholder 6"/>
          <p:cNvSpPr>
            <a:spLocks noGrp="1"/>
          </p:cNvSpPr>
          <p:nvPr>
            <p:ph type="sldNum" sz="quarter" idx="13"/>
          </p:nvPr>
        </p:nvSpPr>
        <p:spPr/>
        <p:txBody>
          <a:bodyPr/>
          <a:lstStyle/>
          <a:p>
            <a:pPr>
              <a:defRPr/>
            </a:pPr>
            <a:fld id="{288D61E2-AF96-462C-9081-3C6DB8E2AD43}" type="slidenum">
              <a:rPr lang="en-US" smtClean="0"/>
              <a:pPr>
                <a:defRPr/>
              </a:pPr>
              <a:t>35</a:t>
            </a:fld>
            <a:endParaRPr lang="en-US"/>
          </a:p>
        </p:txBody>
      </p:sp>
    </p:spTree>
    <p:extLst>
      <p:ext uri="{BB962C8B-B14F-4D97-AF65-F5344CB8AC3E}">
        <p14:creationId xmlns:p14="http://schemas.microsoft.com/office/powerpoint/2010/main" val="4180074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36</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Note the differences from MATLAB: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You must put your test condition in parenthesis in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dirty="0" err="1"/>
              <a:t>elseif</a:t>
            </a:r>
            <a:r>
              <a:rPr lang="en-US" dirty="0"/>
              <a:t> is one word in MATLAB</a:t>
            </a:r>
            <a:r>
              <a:rPr lang="en-US" baseline="0" dirty="0"/>
              <a:t> it is 2 words in C.</a:t>
            </a:r>
          </a:p>
          <a:p>
            <a:endParaRPr lang="en-US" baseline="0" dirty="0"/>
          </a:p>
          <a:p>
            <a:r>
              <a:rPr lang="en-US" baseline="0" dirty="0"/>
              <a:t>Brackets are used in C instead of the end statement to show the contents of the if/else if/else </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ACTIVITY – Ask students to point out the differences. The answer is on the next</a:t>
            </a:r>
            <a:r>
              <a:rPr lang="en-US" baseline="0" dirty="0"/>
              <a:t> slide.</a:t>
            </a:r>
            <a:endParaRPr lang="en-US" dirty="0"/>
          </a:p>
          <a:p>
            <a:endParaRPr lang="en-US" baseline="0" dirty="0"/>
          </a:p>
          <a:p>
            <a:endParaRPr lang="en-US" baseline="0" dirty="0"/>
          </a:p>
        </p:txBody>
      </p:sp>
    </p:spTree>
    <p:extLst>
      <p:ext uri="{BB962C8B-B14F-4D97-AF65-F5344CB8AC3E}">
        <p14:creationId xmlns:p14="http://schemas.microsoft.com/office/powerpoint/2010/main" val="1897349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37</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Note </a:t>
            </a:r>
            <a:r>
              <a:rPr lang="en-US" baseline="0" dirty="0"/>
              <a:t>the differences from MATLAB: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You must put your test condition in parenthesis in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dirty="0" err="1"/>
              <a:t>elseif</a:t>
            </a:r>
            <a:r>
              <a:rPr lang="en-US" dirty="0"/>
              <a:t> is one word in MATLAB</a:t>
            </a:r>
            <a:r>
              <a:rPr lang="en-US" baseline="0" dirty="0"/>
              <a:t> it is 2 words in C.</a:t>
            </a:r>
          </a:p>
          <a:p>
            <a:endParaRPr lang="en-US" baseline="0" dirty="0"/>
          </a:p>
          <a:p>
            <a:r>
              <a:rPr lang="en-US" baseline="0" dirty="0"/>
              <a:t>Brackets are used in C instead of the end statement to show the contents of the if/else if/else </a:t>
            </a:r>
          </a:p>
          <a:p>
            <a:endParaRPr lang="en-US" baseline="0" dirty="0"/>
          </a:p>
        </p:txBody>
      </p:sp>
    </p:spTree>
    <p:extLst>
      <p:ext uri="{BB962C8B-B14F-4D97-AF65-F5344CB8AC3E}">
        <p14:creationId xmlns:p14="http://schemas.microsoft.com/office/powerpoint/2010/main" val="144219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WHITEBOARD ACTIVITY</a:t>
            </a:r>
            <a:r>
              <a:rPr lang="en-US" sz="1200" baseline="0" dirty="0"/>
              <a:t> – Have students determine the rest of the output.</a:t>
            </a:r>
          </a:p>
          <a:p>
            <a:endParaRPr lang="en-US" sz="1200" baseline="0" dirty="0"/>
          </a:p>
          <a:p>
            <a:r>
              <a:rPr lang="en-US" sz="1200" baseline="0" dirty="0"/>
              <a:t>The next slide contains the answer.</a:t>
            </a:r>
            <a:endParaRPr lang="en-US" sz="1200" dirty="0"/>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Footer Placeholder 5"/>
          <p:cNvSpPr>
            <a:spLocks noGrp="1"/>
          </p:cNvSpPr>
          <p:nvPr>
            <p:ph type="ftr" sz="quarter" idx="12"/>
          </p:nvPr>
        </p:nvSpPr>
        <p:spPr/>
        <p:txBody>
          <a:bodyPr/>
          <a:lstStyle/>
          <a:p>
            <a:pPr>
              <a:defRPr/>
            </a:pPr>
            <a:r>
              <a:rPr lang="en-US"/>
              <a:t>Lecture 10</a:t>
            </a:r>
          </a:p>
        </p:txBody>
      </p:sp>
      <p:sp>
        <p:nvSpPr>
          <p:cNvPr id="7" name="Slide Number Placeholder 6"/>
          <p:cNvSpPr>
            <a:spLocks noGrp="1"/>
          </p:cNvSpPr>
          <p:nvPr>
            <p:ph type="sldNum" sz="quarter" idx="13"/>
          </p:nvPr>
        </p:nvSpPr>
        <p:spPr/>
        <p:txBody>
          <a:bodyPr/>
          <a:lstStyle/>
          <a:p>
            <a:pPr>
              <a:defRPr/>
            </a:pPr>
            <a:fld id="{288D61E2-AF96-462C-9081-3C6DB8E2AD43}" type="slidenum">
              <a:rPr lang="en-US" smtClean="0"/>
              <a:pPr>
                <a:defRPr/>
              </a:pPr>
              <a:t>38</a:t>
            </a:fld>
            <a:endParaRPr lang="en-US"/>
          </a:p>
        </p:txBody>
      </p:sp>
    </p:spTree>
    <p:extLst>
      <p:ext uri="{BB962C8B-B14F-4D97-AF65-F5344CB8AC3E}">
        <p14:creationId xmlns:p14="http://schemas.microsoft.com/office/powerpoint/2010/main" val="18656339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a:rPr>
              <a:t>Instructor:</a:t>
            </a:r>
          </a:p>
          <a:p>
            <a:r>
              <a:rPr lang="en-US" sz="1200" dirty="0"/>
              <a:t>Spend some time making sure students understand the answer.</a:t>
            </a:r>
          </a:p>
          <a:p>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Footer Placeholder 5"/>
          <p:cNvSpPr>
            <a:spLocks noGrp="1"/>
          </p:cNvSpPr>
          <p:nvPr>
            <p:ph type="ftr" sz="quarter" idx="12"/>
          </p:nvPr>
        </p:nvSpPr>
        <p:spPr/>
        <p:txBody>
          <a:bodyPr/>
          <a:lstStyle/>
          <a:p>
            <a:pPr>
              <a:defRPr/>
            </a:pPr>
            <a:r>
              <a:rPr lang="en-US"/>
              <a:t>Lecture 10</a:t>
            </a:r>
          </a:p>
        </p:txBody>
      </p:sp>
      <p:sp>
        <p:nvSpPr>
          <p:cNvPr id="7" name="Slide Number Placeholder 6"/>
          <p:cNvSpPr>
            <a:spLocks noGrp="1"/>
          </p:cNvSpPr>
          <p:nvPr>
            <p:ph type="sldNum" sz="quarter" idx="13"/>
          </p:nvPr>
        </p:nvSpPr>
        <p:spPr/>
        <p:txBody>
          <a:bodyPr/>
          <a:lstStyle/>
          <a:p>
            <a:pPr>
              <a:defRPr/>
            </a:pPr>
            <a:fld id="{288D61E2-AF96-462C-9081-3C6DB8E2AD43}" type="slidenum">
              <a:rPr lang="en-US" smtClean="0"/>
              <a:pPr>
                <a:defRPr/>
              </a:pPr>
              <a:t>39</a:t>
            </a:fld>
            <a:endParaRPr lang="en-US"/>
          </a:p>
        </p:txBody>
      </p:sp>
    </p:spTree>
    <p:extLst>
      <p:ext uri="{BB962C8B-B14F-4D97-AF65-F5344CB8AC3E}">
        <p14:creationId xmlns:p14="http://schemas.microsoft.com/office/powerpoint/2010/main" val="17694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B25-1 2014. Results have been consistent year to year.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This is an opportunity to ask students about the things they understand the best and the least from the preparation material. </a:t>
            </a:r>
            <a:endParaRPr lang="en-US" dirty="0"/>
          </a:p>
        </p:txBody>
      </p:sp>
      <p:sp>
        <p:nvSpPr>
          <p:cNvPr id="4" name="Header Placeholder 3"/>
          <p:cNvSpPr>
            <a:spLocks noGrp="1"/>
          </p:cNvSpPr>
          <p:nvPr>
            <p:ph type="hdr" sz="quarter" idx="10"/>
          </p:nvPr>
        </p:nvSpPr>
        <p:spPr/>
        <p:txBody>
          <a:bodyPr/>
          <a:lstStyle/>
          <a:p>
            <a:pPr>
              <a:defRPr/>
            </a:pPr>
            <a:r>
              <a:rPr lang="en-US"/>
              <a:t>Engineering H192</a:t>
            </a:r>
          </a:p>
        </p:txBody>
      </p:sp>
      <p:sp>
        <p:nvSpPr>
          <p:cNvPr id="5" name="Date Placeholder 4"/>
          <p:cNvSpPr>
            <a:spLocks noGrp="1"/>
          </p:cNvSpPr>
          <p:nvPr>
            <p:ph type="dt" idx="11"/>
          </p:nvPr>
        </p:nvSpPr>
        <p:spPr/>
        <p:txBody>
          <a:bodyPr/>
          <a:lstStyle/>
          <a:p>
            <a:pPr>
              <a:defRPr/>
            </a:pPr>
            <a:r>
              <a:rPr lang="en-US"/>
              <a:t>Winter 2005</a:t>
            </a:r>
          </a:p>
        </p:txBody>
      </p:sp>
      <p:sp>
        <p:nvSpPr>
          <p:cNvPr id="6" name="Footer Placeholder 5"/>
          <p:cNvSpPr>
            <a:spLocks noGrp="1"/>
          </p:cNvSpPr>
          <p:nvPr>
            <p:ph type="ftr" sz="quarter" idx="12"/>
          </p:nvPr>
        </p:nvSpPr>
        <p:spPr/>
        <p:txBody>
          <a:bodyPr/>
          <a:lstStyle/>
          <a:p>
            <a:pPr>
              <a:defRPr/>
            </a:pPr>
            <a:r>
              <a:rPr lang="en-US"/>
              <a:t>Lecture 10</a:t>
            </a:r>
          </a:p>
        </p:txBody>
      </p:sp>
      <p:sp>
        <p:nvSpPr>
          <p:cNvPr id="7" name="Slide Number Placeholder 6"/>
          <p:cNvSpPr>
            <a:spLocks noGrp="1"/>
          </p:cNvSpPr>
          <p:nvPr>
            <p:ph type="sldNum" sz="quarter" idx="13"/>
          </p:nvPr>
        </p:nvSpPr>
        <p:spPr/>
        <p:txBody>
          <a:bodyPr/>
          <a:lstStyle/>
          <a:p>
            <a:pPr>
              <a:defRPr/>
            </a:pPr>
            <a:fld id="{288D61E2-AF96-462C-9081-3C6DB8E2AD43}" type="slidenum">
              <a:rPr lang="en-US" smtClean="0"/>
              <a:pPr>
                <a:defRPr/>
              </a:pPr>
              <a:t>4</a:t>
            </a:fld>
            <a:endParaRPr lang="en-US"/>
          </a:p>
        </p:txBody>
      </p:sp>
    </p:spTree>
    <p:extLst>
      <p:ext uri="{BB962C8B-B14F-4D97-AF65-F5344CB8AC3E}">
        <p14:creationId xmlns:p14="http://schemas.microsoft.com/office/powerpoint/2010/main" val="1831939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40</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dirty="0">
                <a:latin typeface="Times New Roman" charset="0"/>
              </a:rPr>
              <a:t>Instructor:</a:t>
            </a:r>
          </a:p>
          <a:p>
            <a:r>
              <a:rPr lang="en-US" sz="2800" dirty="0">
                <a:latin typeface="Times New Roman" charset="0"/>
              </a:rPr>
              <a:t>The switch is simply the variable that will be used to determine true or false relationships in the cases.</a:t>
            </a:r>
          </a:p>
          <a:p>
            <a:r>
              <a:rPr lang="en-US" sz="2800" dirty="0">
                <a:latin typeface="Times New Roman" charset="0"/>
              </a:rPr>
              <a:t>Each case contains a value that the switch will be compared to.  If the switch is numerically equal to the case the expression(s) in that case will be executed along with all the statements below this expression.</a:t>
            </a:r>
          </a:p>
          <a:p>
            <a:endParaRPr lang="en-US" sz="2800" dirty="0">
              <a:latin typeface="Times New Roman" charset="0"/>
            </a:endParaRPr>
          </a:p>
          <a:p>
            <a:r>
              <a:rPr lang="en-US" sz="2800" dirty="0">
                <a:latin typeface="Times New Roman" charset="0"/>
              </a:rPr>
              <a:t>The switch is the controlling expression, which will be tested for the multiple cases.  It can only be used with constant integer expressions, but remember a single character is also considered a small positive integer by the computer.  The switch expression appears in parentheses. </a:t>
            </a:r>
          </a:p>
          <a:p>
            <a:r>
              <a:rPr lang="en-US" sz="2800" dirty="0">
                <a:latin typeface="Times New Roman" charset="0"/>
              </a:rPr>
              <a:t>The case is a label, or the value that the expression is tested against.  The label must be followed by a colon and braces are not required in this structure.</a:t>
            </a:r>
          </a:p>
          <a:p>
            <a:endParaRPr lang="en-US" sz="2800"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2800" dirty="0"/>
              <a:t>ACTIVITY – Ask students to point out the differences. The answer is on the next</a:t>
            </a:r>
            <a:r>
              <a:rPr lang="en-US" sz="2800" baseline="0" dirty="0"/>
              <a:t> slide.</a:t>
            </a:r>
            <a:endParaRPr lang="en-US" sz="2800" dirty="0"/>
          </a:p>
          <a:p>
            <a:endParaRPr lang="en-US" sz="2800" dirty="0">
              <a:latin typeface="Times New Roman" charset="0"/>
            </a:endParaRPr>
          </a:p>
        </p:txBody>
      </p:sp>
    </p:spTree>
    <p:extLst>
      <p:ext uri="{BB962C8B-B14F-4D97-AF65-F5344CB8AC3E}">
        <p14:creationId xmlns:p14="http://schemas.microsoft.com/office/powerpoint/2010/main" val="2399453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41</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800" dirty="0">
                <a:latin typeface="Times New Roman" charset="0"/>
              </a:rPr>
              <a:t>Instructor:</a:t>
            </a:r>
          </a:p>
          <a:p>
            <a:r>
              <a:rPr lang="en-US" dirty="0">
                <a:latin typeface="Times New Roman" charset="0"/>
              </a:rPr>
              <a:t>Note the differences between MATLAB and C.</a:t>
            </a:r>
          </a:p>
          <a:p>
            <a:endParaRPr lang="en-US" dirty="0">
              <a:latin typeface="Times New Roman" charset="0"/>
            </a:endParaRPr>
          </a:p>
          <a:p>
            <a:r>
              <a:rPr lang="en-US" dirty="0">
                <a:latin typeface="Times New Roman" charset="0"/>
              </a:rPr>
              <a:t>Brackets vs. end</a:t>
            </a:r>
          </a:p>
          <a:p>
            <a:r>
              <a:rPr lang="en-US" dirty="0">
                <a:latin typeface="Times New Roman" charset="0"/>
              </a:rPr>
              <a:t>Break</a:t>
            </a:r>
            <a:r>
              <a:rPr lang="en-US" baseline="0" dirty="0">
                <a:latin typeface="Times New Roman" charset="0"/>
              </a:rPr>
              <a:t> statement needed – why?  What does it do?</a:t>
            </a:r>
            <a:endParaRPr lang="en-US" dirty="0">
              <a:latin typeface="Times New Roman" charset="0"/>
            </a:endParaRPr>
          </a:p>
          <a:p>
            <a:r>
              <a:rPr lang="en-US" dirty="0">
                <a:latin typeface="Times New Roman" charset="0"/>
              </a:rPr>
              <a:t>Colons required</a:t>
            </a:r>
            <a:r>
              <a:rPr lang="en-US" baseline="0" dirty="0">
                <a:latin typeface="Times New Roman" charset="0"/>
              </a:rPr>
              <a:t> in C</a:t>
            </a:r>
          </a:p>
          <a:p>
            <a:r>
              <a:rPr lang="en-US" baseline="0" dirty="0">
                <a:latin typeface="Times New Roman" charset="0"/>
              </a:rPr>
              <a:t>Default vs. otherwise</a:t>
            </a:r>
            <a:endParaRPr lang="en-US" dirty="0"/>
          </a:p>
          <a:p>
            <a:endParaRPr lang="en-US" dirty="0"/>
          </a:p>
        </p:txBody>
      </p:sp>
    </p:spTree>
    <p:extLst>
      <p:ext uri="{BB962C8B-B14F-4D97-AF65-F5344CB8AC3E}">
        <p14:creationId xmlns:p14="http://schemas.microsoft.com/office/powerpoint/2010/main" val="1512710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6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6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6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4A477213-8212-443C-9248-7FB99A31D752}" type="slidenum">
              <a:rPr lang="en-US" sz="1200" smtClean="0"/>
              <a:pPr/>
              <a:t>42</a:t>
            </a:fld>
            <a:endParaRPr lang="en-US" sz="1200"/>
          </a:p>
        </p:txBody>
      </p:sp>
      <p:sp>
        <p:nvSpPr>
          <p:cNvPr id="26630" name="Rectangle 2"/>
          <p:cNvSpPr>
            <a:spLocks noGrp="1" noRot="1" noChangeAspect="1" noChangeArrowheads="1" noTextEdit="1"/>
          </p:cNvSpPr>
          <p:nvPr>
            <p:ph type="sldImg"/>
          </p:nvPr>
        </p:nvSpPr>
        <p:spPr>
          <a:xfrm>
            <a:off x="715963" y="696913"/>
            <a:ext cx="5578475" cy="3486150"/>
          </a:xfrm>
          <a:ln/>
        </p:spPr>
      </p:sp>
      <p:sp>
        <p:nvSpPr>
          <p:cNvPr id="26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rPr>
              <a:t>Instructor:</a:t>
            </a:r>
          </a:p>
          <a:p>
            <a:r>
              <a:rPr lang="en-US" dirty="0">
                <a:latin typeface="Times New Roman" charset="0"/>
              </a:rPr>
              <a:t>Unlike the if / else if /else structure where only one statement block is executed and the rest are skipped, when a value in a case matches the test value, all the actions in the REST of the structure take place.  The following program will demonstrate when a value matches the first case, every action in the entire structure is executed.</a:t>
            </a:r>
          </a:p>
          <a:p>
            <a:endParaRPr lang="en-US" dirty="0">
              <a:latin typeface="Times New Roman" charset="0"/>
            </a:endParaRPr>
          </a:p>
          <a:p>
            <a:r>
              <a:rPr lang="en-US" dirty="0">
                <a:latin typeface="Times New Roman" charset="0"/>
              </a:rPr>
              <a:t>This is different from what happened in MATLAB.  </a:t>
            </a:r>
          </a:p>
          <a:p>
            <a:endParaRPr lang="en-US" dirty="0">
              <a:latin typeface="Times New Roman" charset="0"/>
            </a:endParaRPr>
          </a:p>
          <a:p>
            <a:r>
              <a:rPr lang="en-US" dirty="0">
                <a:latin typeface="Times New Roman" charset="0"/>
              </a:rPr>
              <a:t>This problem has a solution: use of the break; command.</a:t>
            </a:r>
          </a:p>
          <a:p>
            <a:endParaRPr lang="en-US" dirty="0">
              <a:latin typeface="Times New Roman" charset="0"/>
            </a:endParaRPr>
          </a:p>
        </p:txBody>
      </p:sp>
    </p:spTree>
    <p:extLst>
      <p:ext uri="{BB962C8B-B14F-4D97-AF65-F5344CB8AC3E}">
        <p14:creationId xmlns:p14="http://schemas.microsoft.com/office/powerpoint/2010/main" val="2968372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7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7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7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A3D0E342-8607-4409-ACDE-8177394E0B3D}" type="slidenum">
              <a:rPr lang="en-US" sz="1200" smtClean="0"/>
              <a:pPr/>
              <a:t>43</a:t>
            </a:fld>
            <a:endParaRPr lang="en-US" sz="1200"/>
          </a:p>
        </p:txBody>
      </p:sp>
      <p:sp>
        <p:nvSpPr>
          <p:cNvPr id="27654" name="Rectangle 2"/>
          <p:cNvSpPr>
            <a:spLocks noGrp="1" noRot="1" noChangeAspect="1" noChangeArrowheads="1" noTextEdit="1"/>
          </p:cNvSpPr>
          <p:nvPr>
            <p:ph type="sldImg"/>
          </p:nvPr>
        </p:nvSpPr>
        <p:spPr>
          <a:xfrm>
            <a:off x="715963" y="696913"/>
            <a:ext cx="5578475" cy="3486150"/>
          </a:xfrm>
          <a:ln/>
        </p:spPr>
      </p:sp>
      <p:sp>
        <p:nvSpPr>
          <p:cNvPr id="27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rPr>
              <a:t>Instructor:</a:t>
            </a:r>
          </a:p>
          <a:p>
            <a:r>
              <a:rPr lang="en-US" dirty="0">
                <a:latin typeface="Times New Roman" charset="0"/>
              </a:rPr>
              <a:t>At this point you may wish to ask the students to come up with a few of the simple components necessary to complete this program (and thus developing a sort of pseudo-code, allowing the students to practice their logic skills).</a:t>
            </a:r>
          </a:p>
          <a:p>
            <a:r>
              <a:rPr lang="en-US" dirty="0">
                <a:latin typeface="Times New Roman" charset="0"/>
              </a:rPr>
              <a:t>An algorithm is available on the next slide.</a:t>
            </a:r>
          </a:p>
          <a:p>
            <a:endParaRPr lang="en-US" dirty="0">
              <a:latin typeface="Times New Roman" charset="0"/>
            </a:endParaRPr>
          </a:p>
        </p:txBody>
      </p:sp>
    </p:spTree>
    <p:extLst>
      <p:ext uri="{BB962C8B-B14F-4D97-AF65-F5344CB8AC3E}">
        <p14:creationId xmlns:p14="http://schemas.microsoft.com/office/powerpoint/2010/main" val="3075332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8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8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8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E2A565AD-24E8-4F18-86AE-0D0C0E863C6C}" type="slidenum">
              <a:rPr lang="en-US" sz="1200" smtClean="0"/>
              <a:pPr/>
              <a:t>44</a:t>
            </a:fld>
            <a:endParaRPr lang="en-US" sz="1200"/>
          </a:p>
        </p:txBody>
      </p:sp>
      <p:sp>
        <p:nvSpPr>
          <p:cNvPr id="28678" name="Rectangle 2"/>
          <p:cNvSpPr>
            <a:spLocks noGrp="1" noRot="1" noChangeAspect="1" noChangeArrowheads="1" noTextEdit="1"/>
          </p:cNvSpPr>
          <p:nvPr>
            <p:ph type="sldImg"/>
          </p:nvPr>
        </p:nvSpPr>
        <p:spPr>
          <a:xfrm>
            <a:off x="715963" y="696913"/>
            <a:ext cx="5578475" cy="3486150"/>
          </a:xfrm>
          <a:ln/>
        </p:spPr>
      </p:sp>
      <p:sp>
        <p:nvSpPr>
          <p:cNvPr id="28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rPr>
              <a:t>Instructor:</a:t>
            </a:r>
          </a:p>
          <a:p>
            <a:r>
              <a:rPr lang="en-US" dirty="0">
                <a:latin typeface="Times New Roman" charset="0"/>
              </a:rPr>
              <a:t>Here is the algorithm used to develop the program on the next slide.  The section we are most concerned with involves the selection structure around determining what to do with the user’s response.  The user’s response will be our switch.  The different cases will be the values of a through d.</a:t>
            </a:r>
          </a:p>
          <a:p>
            <a:endParaRPr lang="en-US" dirty="0">
              <a:latin typeface="Times New Roman" charset="0"/>
            </a:endParaRPr>
          </a:p>
          <a:p>
            <a:r>
              <a:rPr lang="en-US" dirty="0">
                <a:latin typeface="Times New Roman" charset="0"/>
              </a:rPr>
              <a:t>ACTIVITY – You may want to ask groups to write the general structure for a specific case. Tell the class that</a:t>
            </a:r>
            <a:r>
              <a:rPr lang="en-US" baseline="0" dirty="0">
                <a:latin typeface="Times New Roman" charset="0"/>
              </a:rPr>
              <a:t> the switch-case structure has been started but each group is assigned a case to write that will be included to complete the entire switch case structure. For example, two tables have to write the code for checking case ’a’ or ‘A’. Assign a different case for every couple of groups. On the next slide, you can then show what it would look like all complete. </a:t>
            </a:r>
            <a:endParaRPr lang="en-US" dirty="0">
              <a:latin typeface="Times New Roman" charset="0"/>
            </a:endParaRPr>
          </a:p>
        </p:txBody>
      </p:sp>
    </p:spTree>
    <p:extLst>
      <p:ext uri="{BB962C8B-B14F-4D97-AF65-F5344CB8AC3E}">
        <p14:creationId xmlns:p14="http://schemas.microsoft.com/office/powerpoint/2010/main" val="3065358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9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9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991243D1-84CF-464F-958E-33D1621570F3}" type="slidenum">
              <a:rPr lang="en-US" sz="1200" smtClean="0"/>
              <a:pPr/>
              <a:t>45</a:t>
            </a:fld>
            <a:endParaRPr lang="en-US" sz="1200"/>
          </a:p>
        </p:txBody>
      </p:sp>
      <p:sp>
        <p:nvSpPr>
          <p:cNvPr id="29702" name="Rectangle 2"/>
          <p:cNvSpPr>
            <a:spLocks noGrp="1" noRot="1" noChangeAspect="1" noChangeArrowheads="1" noTextEdit="1"/>
          </p:cNvSpPr>
          <p:nvPr>
            <p:ph type="sldImg"/>
          </p:nvPr>
        </p:nvSpPr>
        <p:spPr>
          <a:xfrm>
            <a:off x="715963" y="696913"/>
            <a:ext cx="5578475" cy="3486150"/>
          </a:xfrm>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Break</a:t>
            </a:r>
            <a:r>
              <a:rPr lang="en-US" baseline="0" dirty="0">
                <a:latin typeface="Times New Roman" charset="0"/>
              </a:rPr>
              <a:t> statements are necessary in C but were not necessary in MATLAB</a:t>
            </a:r>
            <a:endParaRPr lang="en-US" dirty="0">
              <a:latin typeface="Times New Roman" charset="0"/>
            </a:endParaRPr>
          </a:p>
          <a:p>
            <a:endParaRPr lang="en-US" dirty="0">
              <a:latin typeface="Times New Roman" charset="0"/>
            </a:endParaRPr>
          </a:p>
          <a:p>
            <a:r>
              <a:rPr lang="en-US" dirty="0">
                <a:latin typeface="Times New Roman" charset="0"/>
              </a:rPr>
              <a:t>Point out the problem in the structure of the program, since the A is at the beginning of the code it will output ALL the messages (since they are all lower in the switch-case structure).  A “b” or “B” input will begin with “Pretty good.” and print the lines below this, and so one for C, D, E, etc.  If another letter (such as “Z”) is input, only the default “You are failing!” line will be displayed.</a:t>
            </a:r>
          </a:p>
          <a:p>
            <a:endParaRPr lang="en-US" dirty="0">
              <a:latin typeface="Times New Roman" charset="0"/>
            </a:endParaRPr>
          </a:p>
          <a:p>
            <a:r>
              <a:rPr lang="en-US" dirty="0">
                <a:latin typeface="Times New Roman" charset="0"/>
              </a:rPr>
              <a:t>Point out that this takes into account upper and lower case letters</a:t>
            </a:r>
            <a:r>
              <a:rPr lang="en-US" baseline="0" dirty="0">
                <a:latin typeface="Times New Roman" charset="0"/>
              </a:rPr>
              <a:t> since the user may enter either one.</a:t>
            </a:r>
          </a:p>
          <a:p>
            <a:endParaRPr lang="en-US" baseline="0" dirty="0">
              <a:latin typeface="Times New Roman" charset="0"/>
            </a:endParaRPr>
          </a:p>
          <a:p>
            <a:r>
              <a:rPr lang="en-US" baseline="0" dirty="0">
                <a:latin typeface="Times New Roman" charset="0"/>
              </a:rPr>
              <a:t>Note: typically, “default” is used to display an error as opposed to the last condition you are evaluating. You won’t be expected to do this but it is important to be aware of if you continue with programming during your academic/professional career. </a:t>
            </a:r>
            <a:endParaRPr lang="en-US" dirty="0">
              <a:latin typeface="Times New Roman" charset="0"/>
            </a:endParaRPr>
          </a:p>
          <a:p>
            <a:endParaRPr lang="en-US" dirty="0">
              <a:latin typeface="Times New Roman" charset="0"/>
            </a:endParaRPr>
          </a:p>
          <a:p>
            <a:endParaRPr lang="en-US" dirty="0">
              <a:latin typeface="Times New Roman" charset="0"/>
            </a:endParaRPr>
          </a:p>
          <a:p>
            <a:endParaRPr lang="en-US" dirty="0">
              <a:latin typeface="Times New Roman" charset="0"/>
            </a:endParaRPr>
          </a:p>
        </p:txBody>
      </p:sp>
    </p:spTree>
    <p:extLst>
      <p:ext uri="{BB962C8B-B14F-4D97-AF65-F5344CB8AC3E}">
        <p14:creationId xmlns:p14="http://schemas.microsoft.com/office/powerpoint/2010/main" val="4072326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8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8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8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E2A565AD-24E8-4F18-86AE-0D0C0E863C6C}" type="slidenum">
              <a:rPr lang="en-US" sz="1200" smtClean="0"/>
              <a:pPr/>
              <a:t>46</a:t>
            </a:fld>
            <a:endParaRPr lang="en-US" sz="1200"/>
          </a:p>
        </p:txBody>
      </p:sp>
      <p:sp>
        <p:nvSpPr>
          <p:cNvPr id="28678" name="Rectangle 2"/>
          <p:cNvSpPr>
            <a:spLocks noGrp="1" noRot="1" noChangeAspect="1" noChangeArrowheads="1" noTextEdit="1"/>
          </p:cNvSpPr>
          <p:nvPr>
            <p:ph type="sldImg"/>
          </p:nvPr>
        </p:nvSpPr>
        <p:spPr>
          <a:xfrm>
            <a:off x="715963" y="696913"/>
            <a:ext cx="5578475" cy="3486150"/>
          </a:xfrm>
          <a:ln/>
        </p:spPr>
      </p:sp>
      <p:sp>
        <p:nvSpPr>
          <p:cNvPr id="28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rPr>
              <a:t>Instructor:</a:t>
            </a:r>
          </a:p>
          <a:p>
            <a:r>
              <a:rPr lang="en-US" dirty="0">
                <a:latin typeface="Times New Roman" charset="0"/>
              </a:rPr>
              <a:t>Here is the algorithm used to develop the program on the next slide.  The section we are most concerned with is highlighted in blue</a:t>
            </a:r>
            <a:r>
              <a:rPr lang="en-US" baseline="0" dirty="0">
                <a:latin typeface="Times New Roman" charset="0"/>
              </a:rPr>
              <a:t> and </a:t>
            </a:r>
            <a:r>
              <a:rPr lang="en-US" dirty="0">
                <a:latin typeface="Times New Roman" charset="0"/>
              </a:rPr>
              <a:t>involves the selection structure around determining what to do with the user’s response.  The user’s response will be our switch.  The different cases will be the values A</a:t>
            </a:r>
            <a:r>
              <a:rPr lang="en-US" baseline="0" dirty="0">
                <a:latin typeface="Times New Roman" charset="0"/>
              </a:rPr>
              <a:t> through E plus dealing with the default case</a:t>
            </a:r>
            <a:endParaRPr lang="en-US" dirty="0">
              <a:latin typeface="Times New Roman" charset="0"/>
            </a:endParaRPr>
          </a:p>
          <a:p>
            <a:endParaRPr lang="en-US" dirty="0">
              <a:latin typeface="Times New Roman" charset="0"/>
            </a:endParaRPr>
          </a:p>
          <a:p>
            <a:r>
              <a:rPr lang="en-US" dirty="0">
                <a:latin typeface="Times New Roman" charset="0"/>
              </a:rPr>
              <a:t>ACTIVITY – You may want to ask groups to write the general structure for a specific case. Tell the class that</a:t>
            </a:r>
            <a:r>
              <a:rPr lang="en-US" baseline="0" dirty="0">
                <a:latin typeface="Times New Roman" charset="0"/>
              </a:rPr>
              <a:t> the switch-case structure has been started but each group is assigned a case to write that will be included to complete the entire switch case structure. For example, two tables have to write the code for checking case ‘A’. Assign a different case for every couple of groups. On the next slide, you can then show what it would look like all complete. </a:t>
            </a:r>
            <a:endParaRPr lang="en-US" dirty="0">
              <a:latin typeface="Times New Roman" charset="0"/>
            </a:endParaRPr>
          </a:p>
        </p:txBody>
      </p:sp>
    </p:spTree>
    <p:extLst>
      <p:ext uri="{BB962C8B-B14F-4D97-AF65-F5344CB8AC3E}">
        <p14:creationId xmlns:p14="http://schemas.microsoft.com/office/powerpoint/2010/main" val="28242626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9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9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991243D1-84CF-464F-958E-33D1621570F3}" type="slidenum">
              <a:rPr lang="en-US" sz="1200" smtClean="0"/>
              <a:pPr/>
              <a:t>47</a:t>
            </a:fld>
            <a:endParaRPr lang="en-US" sz="1200"/>
          </a:p>
        </p:txBody>
      </p:sp>
      <p:sp>
        <p:nvSpPr>
          <p:cNvPr id="29702" name="Rectangle 2"/>
          <p:cNvSpPr>
            <a:spLocks noGrp="1" noRot="1" noChangeAspect="1" noChangeArrowheads="1" noTextEdit="1"/>
          </p:cNvSpPr>
          <p:nvPr>
            <p:ph type="sldImg"/>
          </p:nvPr>
        </p:nvSpPr>
        <p:spPr>
          <a:xfrm>
            <a:off x="715963" y="696913"/>
            <a:ext cx="5578475" cy="3486150"/>
          </a:xfrm>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If you asked students to write code, here’s a chance for</a:t>
            </a:r>
            <a:r>
              <a:rPr lang="en-US" baseline="0" dirty="0">
                <a:latin typeface="Times New Roman" charset="0"/>
              </a:rPr>
              <a:t> them to check their code against the example.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Times New Roman" charset="0"/>
              </a:rPr>
              <a:t>Also a chance to remind them that b</a:t>
            </a:r>
            <a:r>
              <a:rPr lang="en-US" dirty="0">
                <a:latin typeface="Times New Roman" charset="0"/>
              </a:rPr>
              <a:t>reak</a:t>
            </a:r>
            <a:r>
              <a:rPr lang="en-US" baseline="0" dirty="0">
                <a:latin typeface="Times New Roman" charset="0"/>
              </a:rPr>
              <a:t> statements are necessary in C but were not necessary in MATLAB.</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Times New Roman" charset="0"/>
              </a:rPr>
              <a:t>You can point out that the () are not required.  You may want to ask if ‘A’ is the same as “A”.  Why is it different.  You may want to ask if, for example, 9 is the same thing as ‘9’.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Times New Roman" charset="0"/>
              </a:rPr>
              <a:t>Related, mostly if you get questions, but maybe not the best thing to bring up because it’s a picky detail, but the default doesn’t have to go at the end.  It can be anywhere in the list and execute mostly as expected.  However, if it’s not at the end of the list and a default entry is encountered, there MUST be a break as part of the default or subsequent entries will be executed until a break is encountered.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Times New Roman" charset="0"/>
              </a:rPr>
              <a:t>You can walk through the example which is set up to address the entry of ‘B’.  It gives you the chance to show that ‘grade’ would be compared against ‘A’, would not match and would jump to the ‘B’ case.  There would be a match, the </a:t>
            </a:r>
            <a:r>
              <a:rPr lang="en-US" baseline="0" dirty="0" err="1">
                <a:latin typeface="Times New Roman" charset="0"/>
              </a:rPr>
              <a:t>printf</a:t>
            </a:r>
            <a:r>
              <a:rPr lang="en-US" baseline="0" dirty="0">
                <a:latin typeface="Times New Roman" charset="0"/>
              </a:rPr>
              <a:t>() would execute, the break would execute, and the code would jump to the end of the switch structure.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Times New Roman" charset="0"/>
              </a:rPr>
              <a:t>There is a click for the B entry and a click for the program’s output.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Times New Roman" charset="0"/>
              </a:rPr>
              <a:t>You might want to ask what would happen if the response had been a Z.</a:t>
            </a:r>
            <a:endParaRPr lang="en-US" dirty="0">
              <a:latin typeface="Times New Roman" charset="0"/>
            </a:endParaRPr>
          </a:p>
          <a:p>
            <a:endParaRPr lang="en-US" baseline="0" dirty="0">
              <a:latin typeface="Times New Roman" charset="0"/>
            </a:endParaRPr>
          </a:p>
          <a:p>
            <a:r>
              <a:rPr lang="en-US" baseline="0" dirty="0">
                <a:latin typeface="Times New Roman" charset="0"/>
              </a:rPr>
              <a:t>Note: typically, “default” is used to display an error as opposed to the last condition you are evaluating. You won’t be expected to do this but it is important to be aware of if you continue with programming during your academic/professional career. </a:t>
            </a:r>
            <a:endParaRPr lang="en-US" dirty="0">
              <a:latin typeface="Times New Roman" charset="0"/>
            </a:endParaRPr>
          </a:p>
          <a:p>
            <a:endParaRPr lang="en-US" dirty="0">
              <a:latin typeface="Times New Roman" charset="0"/>
            </a:endParaRPr>
          </a:p>
          <a:p>
            <a:endParaRPr lang="en-US" dirty="0">
              <a:latin typeface="Times New Roman" charset="0"/>
            </a:endParaRPr>
          </a:p>
          <a:p>
            <a:endParaRPr lang="en-US" dirty="0">
              <a:latin typeface="Times New Roman" charset="0"/>
            </a:endParaRPr>
          </a:p>
        </p:txBody>
      </p:sp>
    </p:spTree>
    <p:extLst>
      <p:ext uri="{BB962C8B-B14F-4D97-AF65-F5344CB8AC3E}">
        <p14:creationId xmlns:p14="http://schemas.microsoft.com/office/powerpoint/2010/main" val="315951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9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9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991243D1-84CF-464F-958E-33D1621570F3}" type="slidenum">
              <a:rPr lang="en-US" sz="1200" smtClean="0"/>
              <a:pPr/>
              <a:t>48</a:t>
            </a:fld>
            <a:endParaRPr lang="en-US" sz="1200"/>
          </a:p>
        </p:txBody>
      </p:sp>
      <p:sp>
        <p:nvSpPr>
          <p:cNvPr id="29702" name="Rectangle 2"/>
          <p:cNvSpPr>
            <a:spLocks noGrp="1" noRot="1" noChangeAspect="1" noChangeArrowheads="1" noTextEdit="1"/>
          </p:cNvSpPr>
          <p:nvPr>
            <p:ph type="sldImg"/>
          </p:nvPr>
        </p:nvSpPr>
        <p:spPr>
          <a:xfrm>
            <a:off x="715963" y="696913"/>
            <a:ext cx="5578475" cy="3486150"/>
          </a:xfrm>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Instructor:</a:t>
            </a:r>
          </a:p>
          <a:p>
            <a:endParaRPr lang="en-US" baseline="0" dirty="0">
              <a:latin typeface="Times New Roman" charset="0"/>
            </a:endParaRPr>
          </a:p>
          <a:p>
            <a:r>
              <a:rPr lang="en-US" baseline="0" dirty="0">
                <a:latin typeface="Times New Roman" charset="0"/>
              </a:rPr>
              <a:t>Ask how the switch/case could be modified to deal with both upper and lower case letters.</a:t>
            </a:r>
          </a:p>
          <a:p>
            <a:endParaRPr lang="en-US" baseline="0" dirty="0">
              <a:latin typeface="Times New Roman" charset="0"/>
            </a:endParaRPr>
          </a:p>
          <a:p>
            <a:r>
              <a:rPr lang="en-US" baseline="0" dirty="0">
                <a:latin typeface="Times New Roman" charset="0"/>
              </a:rPr>
              <a:t>Note: typically, “default” is used to display an error as opposed to the last condition you are evaluating. You won’t be expected to do this but it is important to be aware of if you continue with programming during your academic/professional career. </a:t>
            </a:r>
            <a:endParaRPr lang="en-US" dirty="0">
              <a:latin typeface="Times New Roman" charset="0"/>
            </a:endParaRPr>
          </a:p>
          <a:p>
            <a:endParaRPr lang="en-US" dirty="0">
              <a:latin typeface="Times New Roman" charset="0"/>
            </a:endParaRPr>
          </a:p>
          <a:p>
            <a:endParaRPr lang="en-US" dirty="0">
              <a:latin typeface="Times New Roman" charset="0"/>
            </a:endParaRPr>
          </a:p>
          <a:p>
            <a:endParaRPr lang="en-US" dirty="0">
              <a:latin typeface="Times New Roman" charset="0"/>
            </a:endParaRPr>
          </a:p>
        </p:txBody>
      </p:sp>
    </p:spTree>
    <p:extLst>
      <p:ext uri="{BB962C8B-B14F-4D97-AF65-F5344CB8AC3E}">
        <p14:creationId xmlns:p14="http://schemas.microsoft.com/office/powerpoint/2010/main" val="3074046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9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9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991243D1-84CF-464F-958E-33D1621570F3}" type="slidenum">
              <a:rPr lang="en-US" sz="1200" smtClean="0"/>
              <a:pPr/>
              <a:t>49</a:t>
            </a:fld>
            <a:endParaRPr lang="en-US" sz="1200"/>
          </a:p>
        </p:txBody>
      </p:sp>
      <p:sp>
        <p:nvSpPr>
          <p:cNvPr id="29702" name="Rectangle 2"/>
          <p:cNvSpPr>
            <a:spLocks noGrp="1" noRot="1" noChangeAspect="1" noChangeArrowheads="1" noTextEdit="1"/>
          </p:cNvSpPr>
          <p:nvPr>
            <p:ph type="sldImg"/>
          </p:nvPr>
        </p:nvSpPr>
        <p:spPr>
          <a:xfrm>
            <a:off x="715963" y="696913"/>
            <a:ext cx="5578475" cy="3486150"/>
          </a:xfrm>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Instructor:</a:t>
            </a:r>
          </a:p>
          <a:p>
            <a:endParaRPr lang="en-US" baseline="0" dirty="0">
              <a:latin typeface="Times New Roman" charset="0"/>
            </a:endParaRPr>
          </a:p>
          <a:p>
            <a:r>
              <a:rPr lang="en-US" baseline="0" dirty="0">
                <a:latin typeface="Times New Roman" charset="0"/>
              </a:rPr>
              <a:t>Programming has been changed to accommodate upper and lower case letters.  The example this time is for ‘b’.  You’ve got the opportunity to point out that ‘b’ doesn’t match the ‘A’ case, so the code moves to the ‘a’ case.  No matches for either of those so it moves to ‘B’, not a match.  Then ‘b’, which matches, executes the </a:t>
            </a:r>
            <a:r>
              <a:rPr lang="en-US" baseline="0" dirty="0" err="1">
                <a:latin typeface="Times New Roman" charset="0"/>
              </a:rPr>
              <a:t>printf</a:t>
            </a:r>
            <a:r>
              <a:rPr lang="en-US" baseline="0" dirty="0">
                <a:latin typeface="Times New Roman" charset="0"/>
              </a:rPr>
              <a:t>(), hits the break, and jumps to the end of the switch.  You can also point out that the case statements could be written on separate lines, as in:</a:t>
            </a:r>
          </a:p>
          <a:p>
            <a:endParaRPr lang="en-US" baseline="0" dirty="0">
              <a:latin typeface="Times New Roman" charset="0"/>
            </a:endParaRPr>
          </a:p>
          <a:p>
            <a:r>
              <a:rPr lang="en-US" baseline="0" dirty="0">
                <a:latin typeface="Times New Roman" charset="0"/>
              </a:rPr>
              <a:t>case(‘A’):</a:t>
            </a:r>
          </a:p>
          <a:p>
            <a:r>
              <a:rPr lang="en-US" baseline="0" dirty="0">
                <a:latin typeface="Times New Roman" charset="0"/>
              </a:rPr>
              <a:t>case(‘a’):</a:t>
            </a:r>
          </a:p>
          <a:p>
            <a:endParaRPr lang="en-US" baseline="0" dirty="0">
              <a:latin typeface="Times New Roman" charset="0"/>
            </a:endParaRPr>
          </a:p>
          <a:p>
            <a:r>
              <a:rPr lang="en-US" baseline="0" dirty="0">
                <a:latin typeface="Times New Roman" charset="0"/>
              </a:rPr>
              <a:t>The behavior would be the same as the example provides.</a:t>
            </a:r>
          </a:p>
          <a:p>
            <a:endParaRPr lang="en-US" baseline="0" dirty="0">
              <a:latin typeface="Times New Roman" charset="0"/>
            </a:endParaRPr>
          </a:p>
          <a:p>
            <a:r>
              <a:rPr lang="en-US" baseline="0" dirty="0">
                <a:latin typeface="Times New Roman" charset="0"/>
              </a:rPr>
              <a:t>Activity:  Ask students to write a single ‘if’ conditional that is the equivalent of, for example:</a:t>
            </a:r>
          </a:p>
          <a:p>
            <a:endParaRPr lang="en-US" baseline="0" dirty="0">
              <a:latin typeface="Times New Roman" charset="0"/>
            </a:endParaRPr>
          </a:p>
          <a:p>
            <a:r>
              <a:rPr lang="en-US" baseline="0" dirty="0">
                <a:latin typeface="Times New Roman" charset="0"/>
              </a:rPr>
              <a:t>case(‘A’):  case(‘a’)</a:t>
            </a:r>
          </a:p>
          <a:p>
            <a:endParaRPr lang="en-US" baseline="0" dirty="0">
              <a:latin typeface="Times New Roman" charset="0"/>
            </a:endParaRPr>
          </a:p>
          <a:p>
            <a:r>
              <a:rPr lang="en-US" baseline="0" dirty="0">
                <a:latin typeface="Times New Roman" charset="0"/>
              </a:rPr>
              <a:t>Note: typically, “default” is used to display an error as opposed to the last condition you are evaluating. You won’t be expected to do this but it is important to be aware of if you continue with programming during your academic/professional career. </a:t>
            </a:r>
            <a:endParaRPr lang="en-US" dirty="0">
              <a:latin typeface="Times New Roman" charset="0"/>
            </a:endParaRPr>
          </a:p>
          <a:p>
            <a:endParaRPr lang="en-US" dirty="0">
              <a:latin typeface="Times New Roman" charset="0"/>
            </a:endParaRPr>
          </a:p>
          <a:p>
            <a:endParaRPr lang="en-US" dirty="0">
              <a:latin typeface="Times New Roman" charset="0"/>
            </a:endParaRPr>
          </a:p>
          <a:p>
            <a:endParaRPr lang="en-US" dirty="0">
              <a:latin typeface="Times New Roman" charset="0"/>
            </a:endParaRPr>
          </a:p>
        </p:txBody>
      </p:sp>
    </p:spTree>
    <p:extLst>
      <p:ext uri="{BB962C8B-B14F-4D97-AF65-F5344CB8AC3E}">
        <p14:creationId xmlns:p14="http://schemas.microsoft.com/office/powerpoint/2010/main" val="3499018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5</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Repetition structures are useful for repeating single statements are entire blocks of code.  </a:t>
            </a:r>
          </a:p>
          <a:p>
            <a:r>
              <a:rPr lang="en-US" dirty="0"/>
              <a:t>The same repetition structures are available in C as in MATLAB.</a:t>
            </a:r>
            <a:r>
              <a:rPr lang="en-US" baseline="0" dirty="0"/>
              <a:t>  In addition to “for” and “while” loops, C has a 3</a:t>
            </a:r>
            <a:r>
              <a:rPr lang="en-US" baseline="30000" dirty="0"/>
              <a:t>rd</a:t>
            </a:r>
            <a:r>
              <a:rPr lang="en-US" baseline="0" dirty="0"/>
              <a:t> repetition option, a “do while” loop.</a:t>
            </a:r>
          </a:p>
          <a:p>
            <a:endParaRPr lang="en-US" baseline="0" dirty="0"/>
          </a:p>
          <a:p>
            <a:r>
              <a:rPr lang="en-US" baseline="0" dirty="0"/>
              <a:t>It’s important to mention that all of these except for the new one are top test loops. The test occurs before the start of the contents in the loop. Do while, on the other hand, is a bottom test loop. The contents within the loop are executed before the test occurs.</a:t>
            </a:r>
            <a:endParaRPr lang="en-US" dirty="0"/>
          </a:p>
        </p:txBody>
      </p:sp>
    </p:spTree>
    <p:extLst>
      <p:ext uri="{BB962C8B-B14F-4D97-AF65-F5344CB8AC3E}">
        <p14:creationId xmlns:p14="http://schemas.microsoft.com/office/powerpoint/2010/main" val="31622284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Engineering H192</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Automne 2012</a:t>
            </a:r>
          </a:p>
        </p:txBody>
      </p:sp>
      <p:sp>
        <p:nvSpPr>
          <p:cNvPr id="29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r>
              <a:rPr lang="en-US" sz="1200"/>
              <a:t>Lecture 09</a:t>
            </a:r>
          </a:p>
        </p:txBody>
      </p:sp>
      <p:sp>
        <p:nvSpPr>
          <p:cNvPr id="29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991243D1-84CF-464F-958E-33D1621570F3}" type="slidenum">
              <a:rPr lang="en-US" sz="1200" smtClean="0"/>
              <a:pPr/>
              <a:t>50</a:t>
            </a:fld>
            <a:endParaRPr lang="en-US" sz="1200"/>
          </a:p>
        </p:txBody>
      </p:sp>
      <p:sp>
        <p:nvSpPr>
          <p:cNvPr id="29702" name="Rectangle 2"/>
          <p:cNvSpPr>
            <a:spLocks noGrp="1" noRot="1" noChangeAspect="1" noChangeArrowheads="1" noTextEdit="1"/>
          </p:cNvSpPr>
          <p:nvPr>
            <p:ph type="sldImg"/>
          </p:nvPr>
        </p:nvSpPr>
        <p:spPr>
          <a:xfrm>
            <a:off x="715963" y="696913"/>
            <a:ext cx="5578475" cy="3486150"/>
          </a:xfrm>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rPr>
              <a:t>Break</a:t>
            </a:r>
            <a:r>
              <a:rPr lang="en-US" baseline="0" dirty="0">
                <a:latin typeface="Times New Roman" charset="0"/>
              </a:rPr>
              <a:t> statements are necessary in C but were not necessary in MATLAB</a:t>
            </a:r>
            <a:endParaRPr lang="en-US" dirty="0">
              <a:latin typeface="Times New Roman" charset="0"/>
            </a:endParaRPr>
          </a:p>
          <a:p>
            <a:endParaRPr lang="en-US" dirty="0">
              <a:latin typeface="Times New Roman" charset="0"/>
            </a:endParaRPr>
          </a:p>
          <a:p>
            <a:r>
              <a:rPr lang="en-US" baseline="0" dirty="0">
                <a:latin typeface="Times New Roman" charset="0"/>
              </a:rPr>
              <a:t>A question to ask the students, what happens to the output if all the break statements are removed.  The example walks through the case of ‘b’ again.  This is a chance to remind students that once switch/case finds a match, it will execute everything beneath the match until it:  (a) hits a break somewhere, or (b) gets to the end of the switch/case.  This is different than MATLAB which does not require the break and only executes the case that matches the switch value.</a:t>
            </a:r>
          </a:p>
          <a:p>
            <a:endParaRPr lang="en-US" baseline="0" dirty="0">
              <a:latin typeface="Times New Roman" charset="0"/>
            </a:endParaRPr>
          </a:p>
          <a:p>
            <a:r>
              <a:rPr lang="en-US" baseline="0" dirty="0">
                <a:latin typeface="Times New Roman" charset="0"/>
              </a:rPr>
              <a:t>Note: typically, “default” is used to display an error as opposed to the last condition you are evaluating. You won’t be expected to do this but it is important to be aware of if you continue with programming during your academic/professional career. </a:t>
            </a:r>
            <a:endParaRPr lang="en-US" dirty="0">
              <a:latin typeface="Times New Roman" charset="0"/>
            </a:endParaRPr>
          </a:p>
          <a:p>
            <a:endParaRPr lang="en-US" dirty="0">
              <a:latin typeface="Times New Roman" charset="0"/>
            </a:endParaRPr>
          </a:p>
          <a:p>
            <a:endParaRPr lang="en-US" dirty="0">
              <a:latin typeface="Times New Roman" charset="0"/>
            </a:endParaRPr>
          </a:p>
          <a:p>
            <a:endParaRPr lang="en-US" dirty="0">
              <a:latin typeface="Times New Roman" charset="0"/>
            </a:endParaRPr>
          </a:p>
        </p:txBody>
      </p:sp>
    </p:spTree>
    <p:extLst>
      <p:ext uri="{BB962C8B-B14F-4D97-AF65-F5344CB8AC3E}">
        <p14:creationId xmlns:p14="http://schemas.microsoft.com/office/powerpoint/2010/main" val="193524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68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68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DFD9BBD7-3164-4E93-9C95-67A885C594A0}" type="slidenum">
              <a:rPr lang="en-US" sz="1200" smtClean="0"/>
              <a:pPr/>
              <a:t>6</a:t>
            </a:fld>
            <a:endParaRPr lang="en-US" sz="1200"/>
          </a:p>
        </p:txBody>
      </p:sp>
      <p:sp>
        <p:nvSpPr>
          <p:cNvPr id="36870" name="Rectangle 2"/>
          <p:cNvSpPr>
            <a:spLocks noGrp="1" noRot="1" noChangeAspect="1" noChangeArrowheads="1" noTextEdit="1"/>
          </p:cNvSpPr>
          <p:nvPr>
            <p:ph type="sldImg"/>
          </p:nvPr>
        </p:nvSpPr>
        <p:spPr>
          <a:xfrm>
            <a:off x="715963" y="696913"/>
            <a:ext cx="5578475" cy="3486150"/>
          </a:xfrm>
          <a:ln/>
        </p:spPr>
      </p:sp>
      <p:sp>
        <p:nvSpPr>
          <p:cNvPr id="36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Students must understand for a for() or while() loop to be executed at any point the variables must be initialized to their “correct” values so that the expression tested in the loop is TRUE.  Also the expression tested in the loop may depend on multiple variables.  It is a common error for students to declare variables but not set them to a default “starting” value, thus causing the loop to evaluate FALSE thus skipping this block of code.</a:t>
            </a:r>
          </a:p>
          <a:p>
            <a:endParaRPr lang="en-US" dirty="0"/>
          </a:p>
          <a:p>
            <a:r>
              <a:rPr lang="en-US" dirty="0"/>
              <a:t>Both for() and while() loops are what are known as top-test loops.  The logical expression is evaluated before executing any of the code in the loop.  If the expression is false, the block of code does not get executed at all.  Thus is it important that the variables being tested must be initialized to their “correct” values so that the expression tested is true and the loop is then executed if the programmer wishes for the loop to be executed.  The do-while loop is a bottom test loop.  It executes the block of code once and then evaluates the logical expression to determine whether or not to execute it again.  Thus the block of code in the loop is guaranteed to execute at least once for this type of loop.  It is a common error to declare variables but not set them to the correct “default” value before executing a loop, thus causing the loop to be skipped or the program to act unexpectedly.</a:t>
            </a:r>
          </a:p>
          <a:p>
            <a:endParaRPr lang="en-US" dirty="0"/>
          </a:p>
          <a:p>
            <a:r>
              <a:rPr lang="en-US" dirty="0"/>
              <a:t>While we will go</a:t>
            </a:r>
            <a:r>
              <a:rPr lang="en-US" baseline="0" dirty="0"/>
              <a:t> into more detail about each of the repetition structures shown here, it is important to highlight where there are semicolons and where there are not. A common problem that students may encounter is putting a semicolon at the end of the first line of a while loop. The code will compile and run, but the results will be different than expected, making this error very difficult to catch. This is why it is critical to know where semicolons belong and where they do not.</a:t>
            </a:r>
            <a:endParaRPr lang="en-US" dirty="0"/>
          </a:p>
        </p:txBody>
      </p:sp>
    </p:spTree>
    <p:extLst>
      <p:ext uri="{BB962C8B-B14F-4D97-AF65-F5344CB8AC3E}">
        <p14:creationId xmlns:p14="http://schemas.microsoft.com/office/powerpoint/2010/main" val="260035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7</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dirty="0"/>
              <a:t>As been mentioned in previous lectures, repetition structures are useful for repeating single statements are entire blocks of code.  The decision to continue repeating this block of code is based on the evaluation of a logical expression, much like the selection statements.  If the expression is true, the code is executed.  If false, the code in the repetition block is not executed.  As you’ve seen from previous examples, multiple types or repetition structures exists.  for() loops repeat code a definite number of times, and while and do-while loops allow for an indefinite number of repetitions.</a:t>
            </a:r>
          </a:p>
          <a:p>
            <a:endParaRPr lang="en-US" dirty="0"/>
          </a:p>
          <a:p>
            <a:r>
              <a:rPr lang="en-US" dirty="0"/>
              <a:t>ACTIVITY – Ask students to point out the differences. The answer is on the next</a:t>
            </a:r>
            <a:r>
              <a:rPr lang="en-US" baseline="0" dirty="0"/>
              <a:t> few slides.</a:t>
            </a:r>
            <a:endParaRPr lang="en-US" dirty="0"/>
          </a:p>
        </p:txBody>
      </p:sp>
    </p:spTree>
    <p:extLst>
      <p:ext uri="{BB962C8B-B14F-4D97-AF65-F5344CB8AC3E}">
        <p14:creationId xmlns:p14="http://schemas.microsoft.com/office/powerpoint/2010/main" val="202743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8</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pPr marL="114300" lvl="1" indent="0">
              <a:lnSpc>
                <a:spcPct val="110000"/>
              </a:lnSpc>
              <a:buNone/>
            </a:pPr>
            <a:endParaRPr lang="en-US" sz="1200" dirty="0"/>
          </a:p>
          <a:p>
            <a:pPr marL="114300" lvl="1" indent="0">
              <a:lnSpc>
                <a:spcPct val="110000"/>
              </a:lnSpc>
              <a:buNone/>
            </a:pPr>
            <a:r>
              <a:rPr lang="en-US" sz="2100" dirty="0"/>
              <a:t>Differences:   </a:t>
            </a:r>
          </a:p>
          <a:p>
            <a:pPr marL="114300" lvl="1" indent="0">
              <a:lnSpc>
                <a:spcPct val="110000"/>
              </a:lnSpc>
              <a:buNone/>
            </a:pPr>
            <a:r>
              <a:rPr lang="en-US" sz="2100" dirty="0"/>
              <a:t>MATLAB: colons separate expressions	</a:t>
            </a:r>
          </a:p>
          <a:p>
            <a:pPr marL="114300" lvl="1" indent="0">
              <a:lnSpc>
                <a:spcPct val="110000"/>
              </a:lnSpc>
              <a:buNone/>
            </a:pPr>
            <a:r>
              <a:rPr lang="en-US" sz="2100" dirty="0"/>
              <a:t>C: Semicolons separate expressions</a:t>
            </a:r>
          </a:p>
          <a:p>
            <a:pPr marL="114300" lvl="1" indent="0">
              <a:lnSpc>
                <a:spcPct val="110000"/>
              </a:lnSpc>
              <a:buNone/>
            </a:pPr>
            <a:endParaRPr lang="en-US" sz="2100" dirty="0"/>
          </a:p>
          <a:p>
            <a:endParaRPr lang="en-US" dirty="0"/>
          </a:p>
        </p:txBody>
      </p:sp>
    </p:spTree>
    <p:extLst>
      <p:ext uri="{BB962C8B-B14F-4D97-AF65-F5344CB8AC3E}">
        <p14:creationId xmlns:p14="http://schemas.microsoft.com/office/powerpoint/2010/main" val="49376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9</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endParaRPr lang="en-US" dirty="0"/>
          </a:p>
          <a:p>
            <a:pPr marL="114300" lvl="1" indent="0">
              <a:lnSpc>
                <a:spcPct val="110000"/>
              </a:lnSpc>
              <a:buNone/>
            </a:pPr>
            <a:r>
              <a:rPr lang="en-US" sz="2100" dirty="0"/>
              <a:t>Differences:</a:t>
            </a:r>
          </a:p>
          <a:p>
            <a:pPr marL="114300" lvl="1" indent="0">
              <a:lnSpc>
                <a:spcPct val="110000"/>
              </a:lnSpc>
              <a:buNone/>
            </a:pPr>
            <a:r>
              <a:rPr lang="en-US" sz="2100" dirty="0"/>
              <a:t>MATLAB: requires </a:t>
            </a:r>
            <a:r>
              <a:rPr lang="en-US" sz="2100" dirty="0">
                <a:latin typeface="Courier New"/>
              </a:rPr>
              <a:t>end </a:t>
            </a:r>
            <a:r>
              <a:rPr lang="en-US" sz="2100" dirty="0"/>
              <a:t>command</a:t>
            </a:r>
          </a:p>
          <a:p>
            <a:pPr marL="114300" lvl="1" indent="0">
              <a:lnSpc>
                <a:spcPct val="110000"/>
              </a:lnSpc>
              <a:buNone/>
            </a:pPr>
            <a:r>
              <a:rPr lang="en-US" sz="2100" dirty="0"/>
              <a:t>C: Brackets are not required if there is just 1</a:t>
            </a:r>
            <a:r>
              <a:rPr lang="en-US" sz="2100" baseline="0" dirty="0"/>
              <a:t> statement.  However, if there are multiple statements brackets are necessary.  It will make life easier if you get in the habit of always using brackets for the </a:t>
            </a:r>
            <a:r>
              <a:rPr lang="en-US" sz="2100" dirty="0"/>
              <a:t> loop contents.</a:t>
            </a:r>
          </a:p>
          <a:p>
            <a:endParaRPr lang="en-US" dirty="0"/>
          </a:p>
        </p:txBody>
      </p:sp>
    </p:spTree>
    <p:extLst>
      <p:ext uri="{BB962C8B-B14F-4D97-AF65-F5344CB8AC3E}">
        <p14:creationId xmlns:p14="http://schemas.microsoft.com/office/powerpoint/2010/main" val="90084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1"/>
            <a:ext cx="7886700" cy="744639"/>
          </a:xfrm>
          <a:prstGeom prst="rect">
            <a:avLst/>
          </a:prstGeom>
          <a:ln>
            <a:noFill/>
          </a:ln>
        </p:spPr>
        <p:txBody>
          <a:bodyPr anchor="ctr"/>
          <a:lstStyle>
            <a:lvl1pPr>
              <a:defRPr sz="3726"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16">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Tree>
    <p:extLst>
      <p:ext uri="{BB962C8B-B14F-4D97-AF65-F5344CB8AC3E}">
        <p14:creationId xmlns:p14="http://schemas.microsoft.com/office/powerpoint/2010/main" val="294232335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7"/>
            <a:ext cx="7194020" cy="3681126"/>
          </a:xfrm>
          <a:prstGeom prst="rect">
            <a:avLst/>
          </a:prstGeom>
          <a:ln>
            <a:solidFill>
              <a:srgbClr val="FFFFFF"/>
            </a:solidFill>
          </a:ln>
        </p:spPr>
        <p:txBody>
          <a:bodyPr/>
          <a:lstStyle>
            <a:lvl1pPr algn="l">
              <a:lnSpc>
                <a:spcPts val="6804"/>
              </a:lnSpc>
              <a:spcBef>
                <a:spcPts val="0"/>
              </a:spcBef>
              <a:defRPr sz="6480" b="1" baseline="0">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BIG WORD BIG PHRASE</a:t>
            </a:r>
            <a:br>
              <a:rPr lang="en-US" dirty="0"/>
            </a:br>
            <a:r>
              <a:rPr lang="en-US" dirty="0"/>
              <a:t>SLIDE</a:t>
            </a:r>
          </a:p>
        </p:txBody>
      </p:sp>
    </p:spTree>
    <p:extLst>
      <p:ext uri="{BB962C8B-B14F-4D97-AF65-F5344CB8AC3E}">
        <p14:creationId xmlns:p14="http://schemas.microsoft.com/office/powerpoint/2010/main" val="388649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solidFill>
                <a:srgbClr val="BB0000"/>
              </a:solidFill>
            </a:endParaRPr>
          </a:p>
        </p:txBody>
      </p:sp>
      <p:sp>
        <p:nvSpPr>
          <p:cNvPr id="9" name="Content Placeholder 2"/>
          <p:cNvSpPr>
            <a:spLocks noGrp="1"/>
          </p:cNvSpPr>
          <p:nvPr>
            <p:ph idx="16" hasCustomPrompt="1"/>
          </p:nvPr>
        </p:nvSpPr>
        <p:spPr>
          <a:xfrm>
            <a:off x="651758" y="1445437"/>
            <a:ext cx="7194020" cy="3681126"/>
          </a:xfrm>
          <a:prstGeom prst="rect">
            <a:avLst/>
          </a:prstGeom>
          <a:ln>
            <a:solidFill>
              <a:srgbClr val="BB0000"/>
            </a:solidFill>
          </a:ln>
        </p:spPr>
        <p:txBody>
          <a:bodyPr/>
          <a:lstStyle>
            <a:lvl1pPr algn="l">
              <a:lnSpc>
                <a:spcPts val="6804"/>
              </a:lnSpc>
              <a:spcBef>
                <a:spcPts val="0"/>
              </a:spcBef>
              <a:defRPr sz="6480" b="1" baseline="0">
                <a:solidFill>
                  <a:schemeClr val="bg1"/>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Tree>
    <p:extLst>
      <p:ext uri="{BB962C8B-B14F-4D97-AF65-F5344CB8AC3E}">
        <p14:creationId xmlns:p14="http://schemas.microsoft.com/office/powerpoint/2010/main" val="355867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4"/>
            <a:ext cx="3392206" cy="911688"/>
          </a:xfrm>
          <a:prstGeom prst="rect">
            <a:avLst/>
          </a:prstGeom>
          <a:ln>
            <a:solidFill>
              <a:schemeClr val="bg1"/>
            </a:solidFill>
          </a:ln>
        </p:spPr>
        <p:txBody>
          <a:bodyPr/>
          <a:lstStyle>
            <a:lvl1pPr algn="r">
              <a:lnSpc>
                <a:spcPct val="110000"/>
              </a:lnSpc>
              <a:spcBef>
                <a:spcPts val="0"/>
              </a:spcBef>
              <a:defRPr sz="1944" baseline="-25000">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algn="r">
              <a:lnSpc>
                <a:spcPct val="110000"/>
              </a:lnSpc>
            </a:pPr>
            <a:r>
              <a:rPr lang="en-US" sz="1944" dirty="0">
                <a:solidFill>
                  <a:schemeClr val="tx1">
                    <a:lumMod val="75000"/>
                    <a:lumOff val="25000"/>
                  </a:schemeClr>
                </a:solidFill>
                <a:cs typeface="Arial"/>
              </a:rPr>
              <a:t>– </a:t>
            </a:r>
            <a:r>
              <a:rPr lang="en-US" sz="1944" dirty="0" err="1">
                <a:solidFill>
                  <a:schemeClr val="tx1">
                    <a:lumMod val="75000"/>
                    <a:lumOff val="25000"/>
                  </a:schemeClr>
                </a:solidFill>
                <a:cs typeface="Arial"/>
              </a:rPr>
              <a:t>Firstandlast</a:t>
            </a:r>
            <a:r>
              <a:rPr lang="en-US" sz="1944" dirty="0">
                <a:solidFill>
                  <a:schemeClr val="tx1">
                    <a:lumMod val="75000"/>
                    <a:lumOff val="25000"/>
                  </a:schemeClr>
                </a:solidFill>
                <a:cs typeface="Arial"/>
              </a:rPr>
              <a:t> Name</a:t>
            </a:r>
          </a:p>
          <a:p>
            <a:pPr algn="r">
              <a:lnSpc>
                <a:spcPct val="110000"/>
              </a:lnSpc>
            </a:pPr>
            <a:r>
              <a:rPr lang="en-US" sz="1458"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2592" b="0" smtClean="0">
                <a:solidFill>
                  <a:srgbClr val="BB0032"/>
                </a:solidFill>
                <a:cs typeface="Arial"/>
              </a:defRPr>
            </a:lvl1pPr>
          </a:lstStyle>
          <a:p>
            <a:pPr lvl="0"/>
            <a:r>
              <a:rPr lang="en-US" sz="5265" b="0" dirty="0">
                <a:solidFill>
                  <a:srgbClr val="BB0032"/>
                </a:solidFill>
                <a:latin typeface="+mj-lt"/>
                <a:cs typeface="Arial"/>
              </a:rPr>
              <a:t>“Notable quotes</a:t>
            </a:r>
            <a:br>
              <a:rPr lang="en-US" sz="5265" b="0" dirty="0">
                <a:solidFill>
                  <a:srgbClr val="BB0032"/>
                </a:solidFill>
                <a:latin typeface="+mj-lt"/>
                <a:cs typeface="Arial"/>
              </a:rPr>
            </a:br>
            <a:r>
              <a:rPr lang="en-US" sz="5265" b="0" dirty="0">
                <a:solidFill>
                  <a:srgbClr val="BB0032"/>
                </a:solidFill>
                <a:latin typeface="+mj-lt"/>
                <a:cs typeface="Arial"/>
              </a:rPr>
              <a:t>goes right here,</a:t>
            </a:r>
            <a:br>
              <a:rPr lang="en-US" sz="5265" b="0" dirty="0">
                <a:solidFill>
                  <a:srgbClr val="BB0032"/>
                </a:solidFill>
                <a:latin typeface="+mj-lt"/>
                <a:cs typeface="Arial"/>
              </a:rPr>
            </a:br>
            <a:r>
              <a:rPr lang="en-US" sz="5265" b="0" dirty="0">
                <a:solidFill>
                  <a:srgbClr val="BB0032"/>
                </a:solidFill>
                <a:latin typeface="+mj-lt"/>
                <a:cs typeface="Arial"/>
              </a:rPr>
              <a:t>yes right here.”</a:t>
            </a:r>
            <a:endParaRPr lang="en-US" dirty="0"/>
          </a:p>
        </p:txBody>
      </p:sp>
    </p:spTree>
    <p:extLst>
      <p:ext uri="{BB962C8B-B14F-4D97-AF65-F5344CB8AC3E}">
        <p14:creationId xmlns:p14="http://schemas.microsoft.com/office/powerpoint/2010/main" val="1743591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74066">
              <a:lnSpc>
                <a:spcPts val="2786"/>
              </a:lnSpc>
              <a:spcBef>
                <a:spcPts val="0"/>
              </a:spcBef>
              <a:defRPr sz="1620" b="1">
                <a:solidFill>
                  <a:srgbClr val="636D6E"/>
                </a:solidFill>
              </a:defRPr>
            </a:lvl1pPr>
            <a:lvl2pPr marL="74066" indent="148131">
              <a:spcBef>
                <a:spcPts val="162"/>
              </a:spcBef>
              <a:spcAft>
                <a:spcPts val="0"/>
              </a:spcAft>
              <a:buClr>
                <a:srgbClr val="BB0000"/>
              </a:buClr>
              <a:buFont typeface="Arial"/>
              <a:buChar char="•"/>
              <a:defRPr sz="1296">
                <a:solidFill>
                  <a:srgbClr val="636D6E"/>
                </a:solidFill>
              </a:defRPr>
            </a:lvl2pPr>
            <a:lvl3pPr marL="74066" indent="148131">
              <a:spcBef>
                <a:spcPts val="162"/>
              </a:spcBef>
              <a:spcAft>
                <a:spcPts val="0"/>
              </a:spcAft>
              <a:buClr>
                <a:srgbClr val="BB0000"/>
              </a:buClr>
              <a:defRPr sz="1296">
                <a:solidFill>
                  <a:srgbClr val="636D6E"/>
                </a:solidFill>
              </a:defRPr>
            </a:lvl3pPr>
            <a:lvl5pPr marL="407362" indent="0">
              <a:spcBef>
                <a:spcPts val="284"/>
              </a:spcBef>
              <a:buFont typeface="Arial"/>
              <a:buNone/>
              <a:defRPr sz="1458">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88341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1" y="1525323"/>
            <a:ext cx="4701503" cy="3771636"/>
          </a:xfrm>
          <a:prstGeom prst="rect">
            <a:avLst/>
          </a:prstGeom>
          <a:ln>
            <a:solidFill>
              <a:srgbClr val="FFFFFF"/>
            </a:solidFill>
          </a:ln>
        </p:spPr>
        <p:txBody>
          <a:bodyPr/>
          <a:lstStyle>
            <a:lvl1pPr>
              <a:lnSpc>
                <a:spcPts val="2786"/>
              </a:lnSpc>
              <a:spcBef>
                <a:spcPts val="0"/>
              </a:spcBef>
              <a:defRPr>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67"/>
            <a:ext cx="4642822" cy="530099"/>
          </a:xfrm>
          <a:prstGeom prst="rect">
            <a:avLst/>
          </a:prstGeom>
          <a:ln>
            <a:solidFill>
              <a:schemeClr val="bg1"/>
            </a:solidFill>
          </a:ln>
        </p:spPr>
        <p:txBody>
          <a:bodyPr/>
          <a:lstStyle>
            <a:lvl1pPr algn="r">
              <a:lnSpc>
                <a:spcPts val="1328"/>
              </a:lnSpc>
              <a:spcBef>
                <a:spcPts val="0"/>
              </a:spcBef>
              <a:defRPr sz="1296" b="1" baseline="0">
                <a:solidFill>
                  <a:schemeClr val="tx1">
                    <a:lumMod val="65000"/>
                    <a:lumOff val="3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TOPIC TITLE HERE</a:t>
            </a:r>
          </a:p>
        </p:txBody>
      </p:sp>
    </p:spTree>
    <p:extLst>
      <p:ext uri="{BB962C8B-B14F-4D97-AF65-F5344CB8AC3E}">
        <p14:creationId xmlns:p14="http://schemas.microsoft.com/office/powerpoint/2010/main" val="504441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67"/>
            <a:ext cx="4642822" cy="530099"/>
          </a:xfrm>
          <a:prstGeom prst="rect">
            <a:avLst/>
          </a:prstGeom>
          <a:ln>
            <a:solidFill>
              <a:schemeClr val="bg1"/>
            </a:solidFill>
          </a:ln>
        </p:spPr>
        <p:txBody>
          <a:bodyPr/>
          <a:lstStyle>
            <a:lvl1pPr algn="r">
              <a:lnSpc>
                <a:spcPts val="1328"/>
              </a:lnSpc>
              <a:spcBef>
                <a:spcPts val="0"/>
              </a:spcBef>
              <a:defRPr sz="1296" b="1" baseline="0">
                <a:solidFill>
                  <a:schemeClr val="tx1">
                    <a:lumMod val="65000"/>
                    <a:lumOff val="3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2786"/>
              </a:lnSpc>
              <a:spcBef>
                <a:spcPts val="0"/>
              </a:spcBef>
              <a:defRPr>
                <a:solidFill>
                  <a:schemeClr val="bg1">
                    <a:lumMod val="7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60508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60"/>
            <a:ext cx="2133600" cy="304271"/>
          </a:xfrm>
          <a:prstGeom prst="rect">
            <a:avLst/>
          </a:prstGeom>
        </p:spPr>
        <p:txBody>
          <a:bodyPr/>
          <a:lstStyle/>
          <a:p>
            <a:r>
              <a:rPr lang="en-US"/>
              <a:t>08/10/20</a:t>
            </a:r>
            <a:endParaRPr lang="en-US" dirty="0"/>
          </a:p>
        </p:txBody>
      </p:sp>
      <p:sp>
        <p:nvSpPr>
          <p:cNvPr id="3" name="Footer Placeholder 2"/>
          <p:cNvSpPr>
            <a:spLocks noGrp="1"/>
          </p:cNvSpPr>
          <p:nvPr>
            <p:ph type="ftr" sz="quarter" idx="11"/>
          </p:nvPr>
        </p:nvSpPr>
        <p:spPr>
          <a:xfrm>
            <a:off x="3124200" y="5296960"/>
            <a:ext cx="2895600" cy="304271"/>
          </a:xfrm>
          <a:prstGeom prst="rect">
            <a:avLst/>
          </a:prstGeom>
        </p:spPr>
        <p:txBody>
          <a:bodyPr/>
          <a:lstStyle/>
          <a:p>
            <a:pPr>
              <a:defRPr/>
            </a:pPr>
            <a:r>
              <a:rPr lang="en-US"/>
              <a:t>1.05</a:t>
            </a:r>
          </a:p>
        </p:txBody>
      </p:sp>
      <p:sp>
        <p:nvSpPr>
          <p:cNvPr id="4" name="Slide Number Placeholder 3"/>
          <p:cNvSpPr>
            <a:spLocks noGrp="1"/>
          </p:cNvSpPr>
          <p:nvPr>
            <p:ph type="sldNum" sz="quarter" idx="12"/>
          </p:nvPr>
        </p:nvSpPr>
        <p:spPr>
          <a:xfrm>
            <a:off x="6553200" y="5296960"/>
            <a:ext cx="2133600" cy="304271"/>
          </a:xfrm>
          <a:prstGeom prst="rect">
            <a:avLst/>
          </a:prstGeom>
        </p:spPr>
        <p:txBody>
          <a:bodyPr/>
          <a:lstStyle/>
          <a:p>
            <a:pPr>
              <a:defRPr/>
            </a:pPr>
            <a:r>
              <a:rPr lang="en-US"/>
              <a:t>Lect 10	P. </a:t>
            </a:r>
            <a:fld id="{3CBCDAC0-F9FF-48DF-B08D-E2660DCA74D1}" type="slidenum">
              <a:rPr lang="en-US" smtClean="0"/>
              <a:pPr>
                <a:defRPr/>
              </a:pPr>
              <a:t>‹#›</a:t>
            </a:fld>
            <a:endParaRPr lang="en-US"/>
          </a:p>
        </p:txBody>
      </p:sp>
      <p:sp>
        <p:nvSpPr>
          <p:cNvPr id="5" name="Rectangle 8"/>
          <p:cNvSpPr>
            <a:spLocks noChangeArrowheads="1"/>
          </p:cNvSpPr>
          <p:nvPr userDrawn="1"/>
        </p:nvSpPr>
        <p:spPr bwMode="auto">
          <a:xfrm>
            <a:off x="3048000" y="5140855"/>
            <a:ext cx="32431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latin typeface="Arial" charset="0"/>
              </a:rPr>
              <a:t>The Ohio State University</a:t>
            </a:r>
          </a:p>
          <a:p>
            <a:r>
              <a:rPr lang="en-US" sz="1200" b="1">
                <a:latin typeface="Arial" charset="0"/>
              </a:rPr>
              <a:t>Gateway Engineering Education Coalition</a:t>
            </a:r>
          </a:p>
        </p:txBody>
      </p:sp>
    </p:spTree>
    <p:extLst>
      <p:ext uri="{BB962C8B-B14F-4D97-AF65-F5344CB8AC3E}">
        <p14:creationId xmlns:p14="http://schemas.microsoft.com/office/powerpoint/2010/main" val="200795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5"/>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r>
              <a:rPr lang="en-US"/>
              <a:t>08/10/20</a:t>
            </a:r>
            <a:endParaRPr lang="en-US"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pPr>
              <a:defRPr/>
            </a:pPr>
            <a:r>
              <a:rPr lang="en-US"/>
              <a:t>1.05</a:t>
            </a:r>
            <a:endParaRPr lang="en-US"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pPr>
              <a:defRPr/>
            </a:pPr>
            <a:r>
              <a:rPr lang="en-US" dirty="0" err="1"/>
              <a:t>Lect</a:t>
            </a:r>
            <a:r>
              <a:rPr lang="en-US" dirty="0"/>
              <a:t> 09	P. </a:t>
            </a:r>
            <a:fld id="{32B0BD15-6AEE-4961-88AB-19C68272C7B7}" type="slidenum">
              <a:rPr lang="en-US" smtClean="0"/>
              <a:pPr>
                <a:defRPr/>
              </a:pPr>
              <a:t>‹#›</a:t>
            </a:fld>
            <a:endParaRPr lang="en-US" dirty="0"/>
          </a:p>
        </p:txBody>
      </p:sp>
    </p:spTree>
    <p:extLst>
      <p:ext uri="{BB962C8B-B14F-4D97-AF65-F5344CB8AC3E}">
        <p14:creationId xmlns:p14="http://schemas.microsoft.com/office/powerpoint/2010/main" val="108202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5296959"/>
            <a:ext cx="2133600" cy="304271"/>
          </a:xfrm>
          <a:prstGeom prst="rect">
            <a:avLst/>
          </a:prstGeom>
        </p:spPr>
        <p:txBody>
          <a:bodyPr/>
          <a:lstStyle/>
          <a:p>
            <a:r>
              <a:rPr lang="en-US"/>
              <a:t>08/10/20</a:t>
            </a:r>
            <a:endParaRPr lang="en-US" dirty="0"/>
          </a:p>
        </p:txBody>
      </p:sp>
      <p:sp>
        <p:nvSpPr>
          <p:cNvPr id="8" name="Footer Placeholder 4"/>
          <p:cNvSpPr>
            <a:spLocks noGrp="1"/>
          </p:cNvSpPr>
          <p:nvPr>
            <p:ph type="ftr" sz="quarter" idx="11"/>
          </p:nvPr>
        </p:nvSpPr>
        <p:spPr>
          <a:xfrm>
            <a:off x="3124200" y="5296959"/>
            <a:ext cx="2895600" cy="304271"/>
          </a:xfrm>
          <a:prstGeom prst="rect">
            <a:avLst/>
          </a:prstGeom>
        </p:spPr>
        <p:txBody>
          <a:bodyPr/>
          <a:lstStyle/>
          <a:p>
            <a:pPr>
              <a:defRPr/>
            </a:pPr>
            <a:r>
              <a:rPr lang="en-US"/>
              <a:t>1.05</a:t>
            </a:r>
            <a:endParaRPr lang="en-US" dirty="0"/>
          </a:p>
        </p:txBody>
      </p:sp>
      <p:sp>
        <p:nvSpPr>
          <p:cNvPr id="9" name="Slide Number Placeholder 5"/>
          <p:cNvSpPr>
            <a:spLocks noGrp="1"/>
          </p:cNvSpPr>
          <p:nvPr>
            <p:ph type="sldNum" sz="quarter" idx="12"/>
          </p:nvPr>
        </p:nvSpPr>
        <p:spPr>
          <a:xfrm>
            <a:off x="6553200" y="5296959"/>
            <a:ext cx="2133600" cy="304271"/>
          </a:xfrm>
          <a:prstGeom prst="rect">
            <a:avLst/>
          </a:prstGeom>
        </p:spPr>
        <p:txBody>
          <a:bodyPr/>
          <a:lstStyle/>
          <a:p>
            <a:pPr>
              <a:defRPr/>
            </a:pPr>
            <a:r>
              <a:rPr lang="en-US" dirty="0" err="1"/>
              <a:t>Lect</a:t>
            </a:r>
            <a:r>
              <a:rPr lang="en-US" dirty="0"/>
              <a:t> 09	P. </a:t>
            </a:r>
            <a:fld id="{32B0BD15-6AEE-4961-88AB-19C68272C7B7}" type="slidenum">
              <a:rPr lang="en-US" smtClean="0"/>
              <a:pPr>
                <a:defRPr/>
              </a:pPr>
              <a:t>‹#›</a:t>
            </a:fld>
            <a:endParaRPr lang="en-US" dirty="0"/>
          </a:p>
        </p:txBody>
      </p:sp>
    </p:spTree>
    <p:extLst>
      <p:ext uri="{BB962C8B-B14F-4D97-AF65-F5344CB8AC3E}">
        <p14:creationId xmlns:p14="http://schemas.microsoft.com/office/powerpoint/2010/main" val="315163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79261"/>
            <a:ext cx="4041775" cy="53313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5296959"/>
            <a:ext cx="2133600" cy="304271"/>
          </a:xfrm>
          <a:prstGeom prst="rect">
            <a:avLst/>
          </a:prstGeom>
        </p:spPr>
        <p:txBody>
          <a:bodyPr/>
          <a:lstStyle/>
          <a:p>
            <a:r>
              <a:rPr lang="en-US"/>
              <a:t>08/10/20</a:t>
            </a:r>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pPr>
              <a:defRPr/>
            </a:pPr>
            <a:r>
              <a:rPr lang="en-US"/>
              <a:t>1.05</a:t>
            </a:r>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pPr>
              <a:defRPr/>
            </a:pPr>
            <a:r>
              <a:rPr lang="en-US"/>
              <a:t>Lect 10	P. </a:t>
            </a:r>
            <a:fld id="{6DFA9000-F0B7-49CC-B57F-10D1CDFD767B}" type="slidenum">
              <a:rPr lang="en-US" smtClean="0"/>
              <a:pPr>
                <a:defRPr/>
              </a:pPr>
              <a:t>‹#›</a:t>
            </a:fld>
            <a:endParaRPr lang="en-US"/>
          </a:p>
        </p:txBody>
      </p:sp>
    </p:spTree>
    <p:extLst>
      <p:ext uri="{BB962C8B-B14F-4D97-AF65-F5344CB8AC3E}">
        <p14:creationId xmlns:p14="http://schemas.microsoft.com/office/powerpoint/2010/main" val="373692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6"/>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620">
                <a:solidFill>
                  <a:srgbClr val="FFFFFF"/>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en-US" dirty="0"/>
              <a:t>Optional – additional reference information</a:t>
            </a:r>
          </a:p>
        </p:txBody>
      </p:sp>
    </p:spTree>
    <p:extLst>
      <p:ext uri="{BB962C8B-B14F-4D97-AF65-F5344CB8AC3E}">
        <p14:creationId xmlns:p14="http://schemas.microsoft.com/office/powerpoint/2010/main" val="224325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78015"/>
            <a:ext cx="8229600" cy="3718944"/>
          </a:xfrm>
          <a:prstGeom prst="rect">
            <a:avLst/>
          </a:prstGeom>
          <a:ln>
            <a:solidFill>
              <a:srgbClr val="FFFFFF"/>
            </a:solidFill>
          </a:ln>
        </p:spPr>
        <p:txBody>
          <a:bodyPr/>
          <a:lstStyle>
            <a:lvl1pPr marL="308610" indent="-308610">
              <a:buFont typeface="Arial" panose="020B0604020202020204" pitchFamily="34" charset="0"/>
              <a:buChar char="•"/>
              <a:defRPr sz="2400">
                <a:solidFill>
                  <a:schemeClr val="tx1"/>
                </a:solidFill>
              </a:defRPr>
            </a:lvl1pPr>
            <a:lvl2pPr marL="458788" indent="-458788">
              <a:spcBef>
                <a:spcPts val="486"/>
              </a:spcBef>
              <a:buFont typeface="Arial" panose="020B0604020202020204" pitchFamily="34" charset="0"/>
              <a:buChar char="•"/>
              <a:defRPr sz="2400">
                <a:solidFill>
                  <a:schemeClr val="tx1"/>
                </a:solidFill>
              </a:defRPr>
            </a:lvl2pPr>
            <a:lvl3pPr marL="718662" indent="-410052" algn="l">
              <a:spcBef>
                <a:spcPts val="540"/>
              </a:spcBef>
              <a:buFont typeface="Arial" panose="020B0604020202020204" pitchFamily="34" charset="0"/>
              <a:buChar char="─"/>
              <a:tabLst>
                <a:tab pos="372904" algn="l"/>
              </a:tabLst>
              <a:defRPr sz="2400">
                <a:solidFill>
                  <a:schemeClr val="tx1"/>
                </a:solidFill>
              </a:defRPr>
            </a:lvl3pPr>
            <a:lvl4pPr marL="822960" indent="0">
              <a:spcBef>
                <a:spcPts val="540"/>
              </a:spcBef>
              <a:defRPr sz="2400">
                <a:solidFill>
                  <a:schemeClr val="tx1"/>
                </a:solidFill>
              </a:defRPr>
            </a:lvl4pPr>
            <a:lvl5pPr marL="740664" indent="0">
              <a:spcBef>
                <a:spcPts val="284"/>
              </a:spcBef>
              <a:buNone/>
              <a:defRPr sz="129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66"/>
            <a:ext cx="8296392" cy="647863"/>
          </a:xfrm>
          <a:prstGeom prst="rect">
            <a:avLst/>
          </a:prstGeom>
        </p:spPr>
        <p:txBody>
          <a:bodyPr/>
          <a:lstStyle>
            <a:lvl1pPr algn="l">
              <a:defRPr sz="3200"/>
            </a:lvl1pPr>
          </a:lstStyle>
          <a:p>
            <a:r>
              <a:rPr lang="en-US" dirty="0"/>
              <a:t>Click to edit Master title style</a:t>
            </a:r>
          </a:p>
        </p:txBody>
      </p:sp>
      <p:sp>
        <p:nvSpPr>
          <p:cNvPr id="2" name="Date Placeholder 1"/>
          <p:cNvSpPr>
            <a:spLocks noGrp="1"/>
          </p:cNvSpPr>
          <p:nvPr>
            <p:ph type="dt" sz="half" idx="14"/>
          </p:nvPr>
        </p:nvSpPr>
        <p:spPr/>
        <p:txBody>
          <a:bodyPr/>
          <a:lstStyle>
            <a:lvl1pPr>
              <a:defRPr>
                <a:solidFill>
                  <a:schemeClr val="tx1"/>
                </a:solidFill>
              </a:defRPr>
            </a:lvl1pPr>
          </a:lstStyle>
          <a:p>
            <a:r>
              <a:rPr lang="en-US"/>
              <a:t>08/10/20</a:t>
            </a:r>
            <a:endParaRPr lang="en-US" dirty="0"/>
          </a:p>
        </p:txBody>
      </p:sp>
      <p:sp>
        <p:nvSpPr>
          <p:cNvPr id="3" name="Footer Placeholder 2"/>
          <p:cNvSpPr>
            <a:spLocks noGrp="1"/>
          </p:cNvSpPr>
          <p:nvPr>
            <p:ph type="ftr" sz="quarter" idx="15"/>
          </p:nvPr>
        </p:nvSpPr>
        <p:spPr/>
        <p:txBody>
          <a:bodyPr/>
          <a:lstStyle>
            <a:lvl1pPr>
              <a:defRPr>
                <a:solidFill>
                  <a:schemeClr val="tx1"/>
                </a:solidFill>
              </a:defRPr>
            </a:lvl1pPr>
          </a:lstStyle>
          <a:p>
            <a:r>
              <a:rPr lang="en-US"/>
              <a:t>1.05</a:t>
            </a:r>
            <a:endParaRPr lang="en-US" dirty="0"/>
          </a:p>
        </p:txBody>
      </p:sp>
      <p:sp>
        <p:nvSpPr>
          <p:cNvPr id="4" name="Slide Number Placeholder 3"/>
          <p:cNvSpPr>
            <a:spLocks noGrp="1"/>
          </p:cNvSpPr>
          <p:nvPr>
            <p:ph type="sldNum" sz="quarter" idx="16"/>
          </p:nvPr>
        </p:nvSpPr>
        <p:spPr/>
        <p:txBody>
          <a:bodyPr/>
          <a:lstStyle>
            <a:lvl1pPr>
              <a:defRPr>
                <a:solidFill>
                  <a:schemeClr val="tx1"/>
                </a:solidFill>
              </a:defRPr>
            </a:lvl1pPr>
          </a:lstStyle>
          <a:p>
            <a:fld id="{3279392D-BBC6-4C2D-9E90-F40BFB1FD803}" type="slidenum">
              <a:rPr lang="en-US" smtClean="0"/>
              <a:pPr/>
              <a:t>‹#›</a:t>
            </a:fld>
            <a:endParaRPr lang="en-US" dirty="0"/>
          </a:p>
        </p:txBody>
      </p:sp>
    </p:spTree>
    <p:extLst>
      <p:ext uri="{BB962C8B-B14F-4D97-AF65-F5344CB8AC3E}">
        <p14:creationId xmlns:p14="http://schemas.microsoft.com/office/powerpoint/2010/main" val="15698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370328" rtl="0" eaLnBrk="1" latinLnBrk="0" hangingPunct="1">
              <a:defRPr lang="en-US" sz="2160" kern="1200" dirty="0" smtClean="0">
                <a:solidFill>
                  <a:srgbClr val="BB0000"/>
                </a:solidFill>
                <a:latin typeface="+mn-lt"/>
                <a:ea typeface="+mn-ea"/>
                <a:cs typeface="+mn-cs"/>
              </a:defRPr>
            </a:lvl3pPr>
            <a:lvl4pPr marL="34290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4pPr>
            <a:lvl5pPr algn="l" defTabSz="370328" rtl="0" eaLnBrk="1" latinLnBrk="0" hangingPunct="1">
              <a:defRPr lang="en-US" sz="2160" kern="1200" dirty="0">
                <a:solidFill>
                  <a:srgbClr val="BB0000"/>
                </a:solidFill>
                <a:latin typeface="+mn-lt"/>
                <a:ea typeface="+mn-ea"/>
                <a:cs typeface="+mn-cs"/>
              </a:defRPr>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342900" indent="-342900" algn="l" defTabSz="370328" rtl="0" eaLnBrk="1" latinLnBrk="0" hangingPunct="1">
              <a:spcBef>
                <a:spcPts val="600"/>
              </a:spcBef>
              <a:spcAft>
                <a:spcPts val="0"/>
              </a:spcAft>
              <a:buFont typeface="Arial" panose="020B0604020202020204" pitchFamily="34" charset="0"/>
              <a:buChar char="•"/>
              <a:defRPr lang="en-US" sz="2160" kern="1200" dirty="0" smtClean="0">
                <a:solidFill>
                  <a:srgbClr val="BB0000"/>
                </a:solidFill>
                <a:latin typeface="+mn-lt"/>
                <a:ea typeface="+mn-ea"/>
                <a:cs typeface="+mn-cs"/>
              </a:defRPr>
            </a:lvl1pPr>
            <a:lvl2pPr marL="458788" indent="-4587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798513" indent="-455613" algn="l" defTabSz="370328" rtl="0" eaLnBrk="1" latinLnBrk="0" hangingPunct="1">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3pPr>
            <a:lvl4pPr marL="687388" indent="-3444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4pPr>
            <a:lvl5pPr algn="l" defTabSz="370328" rtl="0" eaLnBrk="1" latinLnBrk="0" hangingPunct="1">
              <a:defRPr lang="en-US" sz="2160" kern="1200" dirty="0">
                <a:solidFill>
                  <a:srgbClr val="BB0000"/>
                </a:solidFill>
                <a:latin typeface="+mn-lt"/>
                <a:ea typeface="+mn-ea"/>
                <a:cs typeface="+mn-cs"/>
              </a:defRPr>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p:txBody>
      </p:sp>
      <p:sp>
        <p:nvSpPr>
          <p:cNvPr id="12" name="Title 3"/>
          <p:cNvSpPr>
            <a:spLocks noGrp="1"/>
          </p:cNvSpPr>
          <p:nvPr>
            <p:ph type="title"/>
          </p:nvPr>
        </p:nvSpPr>
        <p:spPr>
          <a:xfrm>
            <a:off x="439046" y="877466"/>
            <a:ext cx="8296392" cy="647863"/>
          </a:xfrm>
          <a:prstGeom prst="rect">
            <a:avLst/>
          </a:prstGeom>
        </p:spPr>
        <p:txBody>
          <a:bodyPr/>
          <a:lstStyle>
            <a:lvl1pPr algn="l">
              <a:defRPr sz="3200"/>
            </a:lvl1pPr>
          </a:lstStyle>
          <a:p>
            <a:r>
              <a:rPr lang="en-US" dirty="0"/>
              <a:t>Click to edit Master title style</a:t>
            </a:r>
          </a:p>
        </p:txBody>
      </p:sp>
      <p:sp>
        <p:nvSpPr>
          <p:cNvPr id="2" name="Date Placeholder 1"/>
          <p:cNvSpPr>
            <a:spLocks noGrp="1"/>
          </p:cNvSpPr>
          <p:nvPr>
            <p:ph type="dt" sz="half" idx="11"/>
          </p:nvPr>
        </p:nvSpPr>
        <p:spPr/>
        <p:txBody>
          <a:bodyPr/>
          <a:lstStyle>
            <a:lvl1pPr>
              <a:defRPr>
                <a:solidFill>
                  <a:schemeClr val="tx1"/>
                </a:solidFill>
              </a:defRPr>
            </a:lvl1pPr>
          </a:lstStyle>
          <a:p>
            <a:r>
              <a:rPr lang="en-US"/>
              <a:t>08/10/20</a:t>
            </a:r>
            <a:endParaRPr lang="en-US" dirty="0"/>
          </a:p>
        </p:txBody>
      </p:sp>
      <p:sp>
        <p:nvSpPr>
          <p:cNvPr id="4" name="Footer Placeholder 3"/>
          <p:cNvSpPr>
            <a:spLocks noGrp="1"/>
          </p:cNvSpPr>
          <p:nvPr>
            <p:ph type="ftr" sz="quarter" idx="12"/>
          </p:nvPr>
        </p:nvSpPr>
        <p:spPr/>
        <p:txBody>
          <a:bodyPr/>
          <a:lstStyle>
            <a:lvl1pPr>
              <a:defRPr>
                <a:solidFill>
                  <a:schemeClr val="tx1"/>
                </a:solidFill>
              </a:defRPr>
            </a:lvl1pPr>
          </a:lstStyle>
          <a:p>
            <a:r>
              <a:rPr lang="en-US"/>
              <a:t>1.05</a:t>
            </a:r>
            <a:endParaRPr lang="en-US" dirty="0"/>
          </a:p>
        </p:txBody>
      </p:sp>
      <p:sp>
        <p:nvSpPr>
          <p:cNvPr id="5" name="Slide Number Placeholder 4"/>
          <p:cNvSpPr>
            <a:spLocks noGrp="1"/>
          </p:cNvSpPr>
          <p:nvPr>
            <p:ph type="sldNum" sz="quarter" idx="13"/>
          </p:nvPr>
        </p:nvSpPr>
        <p:spPr/>
        <p:txBody>
          <a:bodyPr/>
          <a:lstStyle>
            <a:lvl1pPr>
              <a:defRPr>
                <a:solidFill>
                  <a:schemeClr val="tx1"/>
                </a:solidFill>
              </a:defRPr>
            </a:lvl1pPr>
          </a:lstStyle>
          <a:p>
            <a:fld id="{3279392D-BBC6-4C2D-9E90-F40BFB1FD803}" type="slidenum">
              <a:rPr lang="en-US" smtClean="0"/>
              <a:pPr/>
              <a:t>‹#›</a:t>
            </a:fld>
            <a:endParaRPr lang="en-US" dirty="0"/>
          </a:p>
        </p:txBody>
      </p:sp>
    </p:spTree>
    <p:extLst>
      <p:ext uri="{BB962C8B-B14F-4D97-AF65-F5344CB8AC3E}">
        <p14:creationId xmlns:p14="http://schemas.microsoft.com/office/powerpoint/2010/main" val="410498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25167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6"/>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p>
        </p:txBody>
      </p:sp>
      <p:pic>
        <p:nvPicPr>
          <p:cNvPr id="5" name="Picture 4" descr="OSU-Engineering-Horiz-RGBHEX.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9586" y="1342135"/>
            <a:ext cx="4800600" cy="764801"/>
          </a:xfrm>
          <a:prstGeom prst="rect">
            <a:avLst/>
          </a:prstGeom>
        </p:spPr>
      </p:pic>
    </p:spTree>
    <p:extLst>
      <p:ext uri="{BB962C8B-B14F-4D97-AF65-F5344CB8AC3E}">
        <p14:creationId xmlns:p14="http://schemas.microsoft.com/office/powerpoint/2010/main" val="297721845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Lst>
  <p:hf hdr="0"/>
  <p:txStyles>
    <p:titleStyle>
      <a:lvl1pPr algn="ctr" defTabSz="370328" rtl="0" eaLnBrk="1" latinLnBrk="0" hangingPunct="1">
        <a:spcBef>
          <a:spcPct val="0"/>
        </a:spcBef>
        <a:buNone/>
        <a:defRPr sz="3564" kern="1200">
          <a:solidFill>
            <a:schemeClr val="tx1"/>
          </a:solidFill>
          <a:latin typeface="+mj-lt"/>
          <a:ea typeface="+mj-ea"/>
          <a:cs typeface="+mj-cs"/>
        </a:defRPr>
      </a:lvl1pPr>
    </p:titleStyle>
    <p:bodyStyle>
      <a:lvl1pPr marL="0" indent="0" algn="l" defTabSz="370328" rtl="0" eaLnBrk="1" latinLnBrk="0" hangingPunct="1">
        <a:spcBef>
          <a:spcPct val="20000"/>
        </a:spcBef>
        <a:buFont typeface="Arial"/>
        <a:buNone/>
        <a:defRPr sz="2592" kern="1200">
          <a:solidFill>
            <a:schemeClr val="tx1"/>
          </a:solidFill>
          <a:latin typeface="+mn-lt"/>
          <a:ea typeface="+mn-ea"/>
          <a:cs typeface="+mn-cs"/>
        </a:defRPr>
      </a:lvl1pPr>
      <a:lvl2pPr marL="601784" indent="-231455" algn="l" defTabSz="370328" rtl="0" eaLnBrk="1" latinLnBrk="0" hangingPunct="1">
        <a:spcBef>
          <a:spcPct val="20000"/>
        </a:spcBef>
        <a:buFont typeface="Arial"/>
        <a:buChar char="–"/>
        <a:defRPr sz="2268" kern="1200">
          <a:solidFill>
            <a:schemeClr val="tx1"/>
          </a:solidFill>
          <a:latin typeface="+mn-lt"/>
          <a:ea typeface="+mn-ea"/>
          <a:cs typeface="+mn-cs"/>
        </a:defRPr>
      </a:lvl2pPr>
      <a:lvl3pPr marL="925820" indent="-185163" algn="l" defTabSz="370328" rtl="0" eaLnBrk="1" latinLnBrk="0" hangingPunct="1">
        <a:spcBef>
          <a:spcPct val="20000"/>
        </a:spcBef>
        <a:buFont typeface="Arial"/>
        <a:buChar char="•"/>
        <a:defRPr sz="1944" kern="1200">
          <a:solidFill>
            <a:schemeClr val="tx1"/>
          </a:solidFill>
          <a:latin typeface="+mn-lt"/>
          <a:ea typeface="+mn-ea"/>
          <a:cs typeface="+mn-cs"/>
        </a:defRPr>
      </a:lvl3pPr>
      <a:lvl4pPr marL="1296149" indent="-185163" algn="l" defTabSz="370328" rtl="0" eaLnBrk="1" latinLnBrk="0" hangingPunct="1">
        <a:spcBef>
          <a:spcPct val="20000"/>
        </a:spcBef>
        <a:buFont typeface="Arial"/>
        <a:buChar char="–"/>
        <a:defRPr sz="1620" kern="1200">
          <a:solidFill>
            <a:schemeClr val="tx1"/>
          </a:solidFill>
          <a:latin typeface="+mn-lt"/>
          <a:ea typeface="+mn-ea"/>
          <a:cs typeface="+mn-cs"/>
        </a:defRPr>
      </a:lvl4pPr>
      <a:lvl5pPr marL="1666477" indent="-185163" algn="l" defTabSz="370328" rtl="0" eaLnBrk="1" latinLnBrk="0" hangingPunct="1">
        <a:spcBef>
          <a:spcPct val="20000"/>
        </a:spcBef>
        <a:buFont typeface="Arial"/>
        <a:buChar char="»"/>
        <a:defRPr sz="1620" kern="1200">
          <a:solidFill>
            <a:schemeClr val="tx1"/>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p:bodyStyle>
    <p:otherStyle>
      <a:defPPr>
        <a:defRPr lang="en-US"/>
      </a:defPPr>
      <a:lvl1pPr marL="0" algn="l" defTabSz="370328" rtl="0" eaLnBrk="1" latinLnBrk="0" hangingPunct="1">
        <a:defRPr sz="1458" kern="1200">
          <a:solidFill>
            <a:schemeClr val="tx1"/>
          </a:solidFill>
          <a:latin typeface="+mn-lt"/>
          <a:ea typeface="+mn-ea"/>
          <a:cs typeface="+mn-cs"/>
        </a:defRPr>
      </a:lvl1pPr>
      <a:lvl2pPr marL="370328" algn="l" defTabSz="370328" rtl="0" eaLnBrk="1" latinLnBrk="0" hangingPunct="1">
        <a:defRPr sz="1458" kern="1200">
          <a:solidFill>
            <a:schemeClr val="tx1"/>
          </a:solidFill>
          <a:latin typeface="+mn-lt"/>
          <a:ea typeface="+mn-ea"/>
          <a:cs typeface="+mn-cs"/>
        </a:defRPr>
      </a:lvl2pPr>
      <a:lvl3pPr marL="740657" algn="l" defTabSz="370328" rtl="0" eaLnBrk="1" latinLnBrk="0" hangingPunct="1">
        <a:defRPr sz="1458" kern="1200">
          <a:solidFill>
            <a:schemeClr val="tx1"/>
          </a:solidFill>
          <a:latin typeface="+mn-lt"/>
          <a:ea typeface="+mn-ea"/>
          <a:cs typeface="+mn-cs"/>
        </a:defRPr>
      </a:lvl3pPr>
      <a:lvl4pPr marL="1110985" algn="l" defTabSz="370328" rtl="0" eaLnBrk="1" latinLnBrk="0" hangingPunct="1">
        <a:defRPr sz="1458" kern="1200">
          <a:solidFill>
            <a:schemeClr val="tx1"/>
          </a:solidFill>
          <a:latin typeface="+mn-lt"/>
          <a:ea typeface="+mn-ea"/>
          <a:cs typeface="+mn-cs"/>
        </a:defRPr>
      </a:lvl4pPr>
      <a:lvl5pPr marL="1481314" algn="l" defTabSz="370328" rtl="0" eaLnBrk="1" latinLnBrk="0" hangingPunct="1">
        <a:defRPr sz="1458" kern="1200">
          <a:solidFill>
            <a:schemeClr val="tx1"/>
          </a:solidFill>
          <a:latin typeface="+mn-lt"/>
          <a:ea typeface="+mn-ea"/>
          <a:cs typeface="+mn-cs"/>
        </a:defRPr>
      </a:lvl5pPr>
      <a:lvl6pPr marL="1851642" algn="l" defTabSz="370328" rtl="0" eaLnBrk="1" latinLnBrk="0" hangingPunct="1">
        <a:defRPr sz="1458" kern="1200">
          <a:solidFill>
            <a:schemeClr val="tx1"/>
          </a:solidFill>
          <a:latin typeface="+mn-lt"/>
          <a:ea typeface="+mn-ea"/>
          <a:cs typeface="+mn-cs"/>
        </a:defRPr>
      </a:lvl6pPr>
      <a:lvl7pPr marL="2221970" algn="l" defTabSz="370328" rtl="0" eaLnBrk="1" latinLnBrk="0" hangingPunct="1">
        <a:defRPr sz="1458" kern="1200">
          <a:solidFill>
            <a:schemeClr val="tx1"/>
          </a:solidFill>
          <a:latin typeface="+mn-lt"/>
          <a:ea typeface="+mn-ea"/>
          <a:cs typeface="+mn-cs"/>
        </a:defRPr>
      </a:lvl7pPr>
      <a:lvl8pPr marL="2592298" algn="l" defTabSz="370328" rtl="0" eaLnBrk="1" latinLnBrk="0" hangingPunct="1">
        <a:defRPr sz="1458" kern="1200">
          <a:solidFill>
            <a:schemeClr val="tx1"/>
          </a:solidFill>
          <a:latin typeface="+mn-lt"/>
          <a:ea typeface="+mn-ea"/>
          <a:cs typeface="+mn-cs"/>
        </a:defRPr>
      </a:lvl8pPr>
      <a:lvl9pPr marL="2962626" algn="l" defTabSz="370328" rtl="0" eaLnBrk="1" latinLnBrk="0" hangingPunct="1">
        <a:defRPr sz="145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4"/>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p>
        </p:txBody>
      </p:sp>
      <p:pic>
        <p:nvPicPr>
          <p:cNvPr id="6" name="Picture 5" descr="OSU-Engineering-K-Horiz-RGBHEX white.eps"/>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3"/>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3" dirty="0"/>
              <a:t>Department of Engineering Education</a:t>
            </a:r>
          </a:p>
          <a:p>
            <a:r>
              <a:rPr lang="en-US" sz="1053" dirty="0"/>
              <a:t>ENGR 1281H</a:t>
            </a:r>
          </a:p>
        </p:txBody>
      </p:sp>
      <p:sp>
        <p:nvSpPr>
          <p:cNvPr id="3" name="Date Placeholder 2"/>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08/10/20</a:t>
            </a:r>
            <a:endParaRPr lang="en-US" dirty="0"/>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r>
              <a:rPr lang="en-US"/>
              <a:t>1.05</a:t>
            </a:r>
            <a:endParaRPr lang="en-US" dirty="0"/>
          </a:p>
        </p:txBody>
      </p:sp>
      <p:sp>
        <p:nvSpPr>
          <p:cNvPr id="7" name="Slide Number Placeholder 6"/>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3279392D-BBC6-4C2D-9E90-F40BFB1FD803}" type="slidenum">
              <a:rPr lang="en-US" smtClean="0"/>
              <a:pPr/>
              <a:t>‹#›</a:t>
            </a:fld>
            <a:endParaRPr lang="en-US" dirty="0"/>
          </a:p>
        </p:txBody>
      </p:sp>
    </p:spTree>
    <p:extLst>
      <p:ext uri="{BB962C8B-B14F-4D97-AF65-F5344CB8AC3E}">
        <p14:creationId xmlns:p14="http://schemas.microsoft.com/office/powerpoint/2010/main" val="2747592611"/>
      </p:ext>
    </p:extLst>
  </p:cSld>
  <p:clrMap bg1="lt1" tx1="dk1" bg2="lt2" tx2="dk2" accent1="accent1" accent2="accent2" accent3="accent3" accent4="accent4" accent5="accent5" accent6="accent6" hlink="hlink" folHlink="folHlink"/>
  <p:sldLayoutIdLst>
    <p:sldLayoutId id="2147483876" r:id="rId1"/>
    <p:sldLayoutId id="2147483874" r:id="rId2"/>
    <p:sldLayoutId id="2147483875" r:id="rId3"/>
    <p:sldLayoutId id="2147483877" r:id="rId4"/>
    <p:sldLayoutId id="2147483878" r:id="rId5"/>
    <p:sldLayoutId id="2147483879" r:id="rId6"/>
    <p:sldLayoutId id="2147483880" r:id="rId7"/>
    <p:sldLayoutId id="2147483881" r:id="rId8"/>
    <p:sldLayoutId id="2147483882" r:id="rId9"/>
    <p:sldLayoutId id="2147483883" r:id="rId10"/>
  </p:sldLayoutIdLst>
  <p:hf hdr="0"/>
  <p:txStyles>
    <p:titleStyle>
      <a:lvl1pPr algn="ctr" defTabSz="370328" rtl="0" eaLnBrk="1" latinLnBrk="0" hangingPunct="1">
        <a:spcBef>
          <a:spcPct val="0"/>
        </a:spcBef>
        <a:buNone/>
        <a:defRPr sz="3564" kern="1200">
          <a:solidFill>
            <a:schemeClr val="tx1"/>
          </a:solidFill>
          <a:latin typeface="+mj-lt"/>
          <a:ea typeface="+mj-ea"/>
          <a:cs typeface="+mj-cs"/>
        </a:defRPr>
      </a:lvl1pPr>
    </p:titleStyle>
    <p:bodyStyle>
      <a:lvl1pPr marL="0" indent="0" algn="l" defTabSz="370328" rtl="0" eaLnBrk="1" latinLnBrk="0" hangingPunct="1">
        <a:spcBef>
          <a:spcPct val="20000"/>
        </a:spcBef>
        <a:buFont typeface="Arial"/>
        <a:buNone/>
        <a:defRPr sz="2592" kern="1200">
          <a:solidFill>
            <a:schemeClr val="tx1"/>
          </a:solidFill>
          <a:latin typeface="+mn-lt"/>
          <a:ea typeface="+mn-ea"/>
          <a:cs typeface="+mn-cs"/>
        </a:defRPr>
      </a:lvl1pPr>
      <a:lvl2pPr marL="370328" indent="0" algn="l" defTabSz="370328" rtl="0" eaLnBrk="1" latinLnBrk="0" hangingPunct="1">
        <a:spcBef>
          <a:spcPct val="20000"/>
        </a:spcBef>
        <a:buFont typeface="Arial"/>
        <a:buNone/>
        <a:defRPr sz="2268" kern="1200">
          <a:solidFill>
            <a:schemeClr val="tx1"/>
          </a:solidFill>
          <a:latin typeface="+mn-lt"/>
          <a:ea typeface="+mn-ea"/>
          <a:cs typeface="+mn-cs"/>
        </a:defRPr>
      </a:lvl2pPr>
      <a:lvl3pPr marL="0" indent="-185163" algn="l" defTabSz="370328" rtl="0" eaLnBrk="1" latinLnBrk="0" hangingPunct="1">
        <a:spcBef>
          <a:spcPts val="405"/>
        </a:spcBef>
        <a:buFont typeface="Arial"/>
        <a:buChar char="•"/>
        <a:defRPr sz="1944" kern="1200">
          <a:solidFill>
            <a:schemeClr val="tx1"/>
          </a:solidFill>
          <a:latin typeface="+mn-lt"/>
          <a:ea typeface="+mn-ea"/>
          <a:cs typeface="+mn-cs"/>
        </a:defRPr>
      </a:lvl3pPr>
      <a:lvl4pPr marL="444395" indent="0" algn="l" defTabSz="370328" rtl="0" eaLnBrk="1" latinLnBrk="0" hangingPunct="1">
        <a:spcBef>
          <a:spcPts val="0"/>
        </a:spcBef>
        <a:buFont typeface="Arial"/>
        <a:buNone/>
        <a:defRPr sz="1620" kern="1200">
          <a:solidFill>
            <a:schemeClr val="tx1"/>
          </a:solidFill>
          <a:latin typeface="+mn-lt"/>
          <a:ea typeface="+mn-ea"/>
          <a:cs typeface="+mn-cs"/>
        </a:defRPr>
      </a:lvl4pPr>
      <a:lvl5pPr marL="1666477" indent="-185163" algn="l" defTabSz="370328" rtl="0" eaLnBrk="1" latinLnBrk="0" hangingPunct="1">
        <a:spcBef>
          <a:spcPct val="20000"/>
        </a:spcBef>
        <a:buFont typeface="Arial"/>
        <a:buChar char="»"/>
        <a:defRPr sz="1620" kern="1200">
          <a:solidFill>
            <a:schemeClr val="tx1"/>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p:bodyStyle>
    <p:otherStyle>
      <a:defPPr>
        <a:defRPr lang="en-US"/>
      </a:defPPr>
      <a:lvl1pPr marL="0" algn="l" defTabSz="370328" rtl="0" eaLnBrk="1" latinLnBrk="0" hangingPunct="1">
        <a:defRPr sz="1458" kern="1200">
          <a:solidFill>
            <a:schemeClr val="tx1"/>
          </a:solidFill>
          <a:latin typeface="+mn-lt"/>
          <a:ea typeface="+mn-ea"/>
          <a:cs typeface="+mn-cs"/>
        </a:defRPr>
      </a:lvl1pPr>
      <a:lvl2pPr marL="370328" algn="l" defTabSz="370328" rtl="0" eaLnBrk="1" latinLnBrk="0" hangingPunct="1">
        <a:defRPr sz="1458" kern="1200">
          <a:solidFill>
            <a:schemeClr val="tx1"/>
          </a:solidFill>
          <a:latin typeface="+mn-lt"/>
          <a:ea typeface="+mn-ea"/>
          <a:cs typeface="+mn-cs"/>
        </a:defRPr>
      </a:lvl2pPr>
      <a:lvl3pPr marL="740657" algn="l" defTabSz="370328" rtl="0" eaLnBrk="1" latinLnBrk="0" hangingPunct="1">
        <a:defRPr sz="1458" kern="1200">
          <a:solidFill>
            <a:schemeClr val="tx1"/>
          </a:solidFill>
          <a:latin typeface="+mn-lt"/>
          <a:ea typeface="+mn-ea"/>
          <a:cs typeface="+mn-cs"/>
        </a:defRPr>
      </a:lvl3pPr>
      <a:lvl4pPr marL="1110985" algn="l" defTabSz="370328" rtl="0" eaLnBrk="1" latinLnBrk="0" hangingPunct="1">
        <a:defRPr sz="1458" kern="1200">
          <a:solidFill>
            <a:schemeClr val="tx1"/>
          </a:solidFill>
          <a:latin typeface="+mn-lt"/>
          <a:ea typeface="+mn-ea"/>
          <a:cs typeface="+mn-cs"/>
        </a:defRPr>
      </a:lvl4pPr>
      <a:lvl5pPr marL="1481314" algn="l" defTabSz="370328" rtl="0" eaLnBrk="1" latinLnBrk="0" hangingPunct="1">
        <a:defRPr sz="1458" kern="1200">
          <a:solidFill>
            <a:schemeClr val="tx1"/>
          </a:solidFill>
          <a:latin typeface="+mn-lt"/>
          <a:ea typeface="+mn-ea"/>
          <a:cs typeface="+mn-cs"/>
        </a:defRPr>
      </a:lvl5pPr>
      <a:lvl6pPr marL="1851642" algn="l" defTabSz="370328" rtl="0" eaLnBrk="1" latinLnBrk="0" hangingPunct="1">
        <a:defRPr sz="1458" kern="1200">
          <a:solidFill>
            <a:schemeClr val="tx1"/>
          </a:solidFill>
          <a:latin typeface="+mn-lt"/>
          <a:ea typeface="+mn-ea"/>
          <a:cs typeface="+mn-cs"/>
        </a:defRPr>
      </a:lvl6pPr>
      <a:lvl7pPr marL="2221970" algn="l" defTabSz="370328" rtl="0" eaLnBrk="1" latinLnBrk="0" hangingPunct="1">
        <a:defRPr sz="1458" kern="1200">
          <a:solidFill>
            <a:schemeClr val="tx1"/>
          </a:solidFill>
          <a:latin typeface="+mn-lt"/>
          <a:ea typeface="+mn-ea"/>
          <a:cs typeface="+mn-cs"/>
        </a:defRPr>
      </a:lvl7pPr>
      <a:lvl8pPr marL="2592298" algn="l" defTabSz="370328" rtl="0" eaLnBrk="1" latinLnBrk="0" hangingPunct="1">
        <a:defRPr sz="1458" kern="1200">
          <a:solidFill>
            <a:schemeClr val="tx1"/>
          </a:solidFill>
          <a:latin typeface="+mn-lt"/>
          <a:ea typeface="+mn-ea"/>
          <a:cs typeface="+mn-cs"/>
        </a:defRPr>
      </a:lvl8pPr>
      <a:lvl9pPr marL="2962626" algn="l" defTabSz="370328" rtl="0" eaLnBrk="1" latinLnBrk="0" hangingPunct="1">
        <a:defRPr sz="14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8"/>
          <p:cNvSpPr>
            <a:spLocks noGrp="1" noChangeArrowheads="1"/>
          </p:cNvSpPr>
          <p:nvPr>
            <p:ph type="title"/>
          </p:nvPr>
        </p:nvSpPr>
        <p:spPr/>
        <p:txBody>
          <a:bodyPr>
            <a:normAutofit fontScale="90000"/>
          </a:bodyPr>
          <a:lstStyle/>
          <a:p>
            <a:pPr eaLnBrk="1" hangingPunct="1"/>
            <a:r>
              <a:rPr lang="en-US" dirty="0"/>
              <a:t>Repetition and Selection Structures in C</a:t>
            </a:r>
          </a:p>
        </p:txBody>
      </p:sp>
      <p:sp>
        <p:nvSpPr>
          <p:cNvPr id="10244" name="Rectangle 1029"/>
          <p:cNvSpPr>
            <a:spLocks noGrp="1" noChangeArrowheads="1"/>
          </p:cNvSpPr>
          <p:nvPr>
            <p:ph type="body" sz="quarter" idx="11"/>
          </p:nvPr>
        </p:nvSpPr>
        <p:spPr/>
        <p:txBody>
          <a:bodyPr/>
          <a:lstStyle/>
          <a:p>
            <a:pPr eaLnBrk="1" hangingPunct="1"/>
            <a:r>
              <a:rPr lang="en-US" dirty="0">
                <a:solidFill>
                  <a:schemeClr val="bg2"/>
                </a:solidFill>
              </a:rPr>
              <a:t>Class 25</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9ADAF5AF-C02B-4AC1-8FA1-884119327840}"/>
              </a:ext>
            </a:extLst>
          </p:cNvPr>
          <p:cNvSpPr txBox="1">
            <a:spLocks noChangeArrowheads="1"/>
          </p:cNvSpPr>
          <p:nvPr/>
        </p:nvSpPr>
        <p:spPr>
          <a:xfrm>
            <a:off x="4648200" y="1943101"/>
            <a:ext cx="4038601" cy="3353864"/>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None/>
            </a:pPr>
            <a:endParaRPr lang="en-US" sz="2000" b="1" dirty="0"/>
          </a:p>
          <a:p>
            <a:pPr marL="0" indent="0" algn="ctr">
              <a:spcBef>
                <a:spcPts val="600"/>
              </a:spcBef>
              <a:buNone/>
            </a:pPr>
            <a:r>
              <a:rPr lang="en-US" sz="1800" dirty="0">
                <a:latin typeface="Courier New"/>
                <a:cs typeface="Times New Roman" pitchFamily="18" charset="0"/>
              </a:rPr>
              <a:t>for (set ; check ; change)</a:t>
            </a:r>
          </a:p>
          <a:p>
            <a:pPr marL="114300" lvl="1" indent="0">
              <a:buNone/>
            </a:pPr>
            <a:r>
              <a:rPr lang="en-US" sz="1800" dirty="0">
                <a:latin typeface="Courier New"/>
                <a:cs typeface="Times New Roman" pitchFamily="18" charset="0"/>
              </a:rPr>
              <a:t>{</a:t>
            </a:r>
          </a:p>
          <a:p>
            <a:pPr marL="114300" lvl="1" inden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a:buNone/>
            </a:pPr>
            <a:r>
              <a:rPr lang="en-US" sz="1800" dirty="0">
                <a:latin typeface="Courier New"/>
                <a:cs typeface="Times New Roman" pitchFamily="18" charset="0"/>
              </a:rPr>
              <a:t>}</a:t>
            </a:r>
            <a:r>
              <a:rPr lang="en-US" sz="1800" dirty="0">
                <a:latin typeface="Courier New"/>
              </a:rPr>
              <a:t> </a:t>
            </a:r>
          </a:p>
          <a:p>
            <a:endParaRPr lang="en-US" sz="2500" dirty="0"/>
          </a:p>
        </p:txBody>
      </p:sp>
      <p:sp>
        <p:nvSpPr>
          <p:cNvPr id="15" name="Rectangle 3">
            <a:extLst>
              <a:ext uri="{FF2B5EF4-FFF2-40B4-BE49-F238E27FC236}">
                <a16:creationId xmlns:a16="http://schemas.microsoft.com/office/drawing/2014/main" id="{72551298-E7C0-4B74-93AA-376490C87A03}"/>
              </a:ext>
            </a:extLst>
          </p:cNvPr>
          <p:cNvSpPr txBox="1">
            <a:spLocks noChangeArrowheads="1"/>
          </p:cNvSpPr>
          <p:nvPr/>
        </p:nvSpPr>
        <p:spPr>
          <a:xfrm>
            <a:off x="467810" y="1943101"/>
            <a:ext cx="4038600" cy="3353864"/>
          </a:xfrm>
          <a:prstGeom prst="rect">
            <a:avLst/>
          </a:prstGeom>
          <a:solidFill>
            <a:schemeClr val="accent1">
              <a:lumMod val="20000"/>
              <a:lumOff val="80000"/>
            </a:schemeClr>
          </a:solidFill>
        </p:spPr>
        <p:txBody>
          <a:bodyPr>
            <a:noAutofit/>
          </a:bodyPr>
          <a:lstStyle>
            <a:lvl1pPr marL="342900" indent="-342900" algn="l" defTabSz="370328" rtl="0" eaLnBrk="1" latinLnBrk="0" hangingPunct="1">
              <a:spcBef>
                <a:spcPts val="600"/>
              </a:spcBef>
              <a:spcAft>
                <a:spcPts val="0"/>
              </a:spcAft>
              <a:buFont typeface="Arial" panose="020B0604020202020204" pitchFamily="34" charset="0"/>
              <a:buChar char="•"/>
              <a:defRPr lang="en-US" sz="2160" kern="1200" dirty="0" smtClean="0">
                <a:solidFill>
                  <a:srgbClr val="BB0000"/>
                </a:solidFill>
                <a:latin typeface="+mn-lt"/>
                <a:ea typeface="+mn-ea"/>
                <a:cs typeface="+mn-cs"/>
              </a:defRPr>
            </a:lvl1pPr>
            <a:lvl2pPr marL="458788" indent="-4587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798513" indent="-455613" algn="l" defTabSz="370328" rtl="0" eaLnBrk="1" latinLnBrk="0" hangingPunct="1">
              <a:spcBef>
                <a:spcPts val="405"/>
              </a:spcBef>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3pPr>
            <a:lvl4pPr marL="687388" indent="-3444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4pPr>
            <a:lvl5pPr marL="1666477" indent="-185163" algn="l" defTabSz="370328" rtl="0" eaLnBrk="1" latinLnBrk="0" hangingPunct="1">
              <a:spcBef>
                <a:spcPct val="20000"/>
              </a:spcBef>
              <a:buFont typeface="Arial"/>
              <a:buChar char="»"/>
              <a:defRPr lang="en-US" sz="2160" kern="1200" dirty="0">
                <a:solidFill>
                  <a:srgbClr val="BB0000"/>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a:lstStyle>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for c = start : step : stop</a:t>
            </a:r>
          </a:p>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end</a:t>
            </a:r>
            <a:r>
              <a:rPr lang="en-US" sz="1800" dirty="0">
                <a:latin typeface="Courier New"/>
              </a:rPr>
              <a:t> </a:t>
            </a:r>
          </a:p>
          <a:p>
            <a:pPr fontAlgn="auto"/>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Syntax</a:t>
            </a:r>
          </a:p>
        </p:txBody>
      </p:sp>
      <p:sp>
        <p:nvSpPr>
          <p:cNvPr id="10" name="Rectangle 9"/>
          <p:cNvSpPr/>
          <p:nvPr/>
        </p:nvSpPr>
        <p:spPr>
          <a:xfrm>
            <a:off x="1695450" y="2282553"/>
            <a:ext cx="2705100" cy="3048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397499" y="2330056"/>
            <a:ext cx="3035301" cy="3048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57200" y="1485901"/>
            <a:ext cx="403860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p:txBody>
      </p:sp>
      <p:sp>
        <p:nvSpPr>
          <p:cNvPr id="13" name="Rectangle 3"/>
          <p:cNvSpPr txBox="1">
            <a:spLocks noChangeArrowheads="1"/>
          </p:cNvSpPr>
          <p:nvPr/>
        </p:nvSpPr>
        <p:spPr>
          <a:xfrm>
            <a:off x="4648200" y="1485901"/>
            <a:ext cx="403860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10</a:t>
            </a:fld>
            <a:endParaRPr lang="en-US"/>
          </a:p>
        </p:txBody>
      </p:sp>
    </p:spTree>
    <p:extLst>
      <p:ext uri="{BB962C8B-B14F-4D97-AF65-F5344CB8AC3E}">
        <p14:creationId xmlns:p14="http://schemas.microsoft.com/office/powerpoint/2010/main" val="92546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a:t>
            </a:r>
          </a:p>
        </p:txBody>
      </p:sp>
      <p:sp>
        <p:nvSpPr>
          <p:cNvPr id="22" name="TextBox 21"/>
          <p:cNvSpPr txBox="1"/>
          <p:nvPr/>
        </p:nvSpPr>
        <p:spPr>
          <a:xfrm>
            <a:off x="4324349" y="2843085"/>
            <a:ext cx="2381250" cy="738664"/>
          </a:xfrm>
          <a:prstGeom prst="rect">
            <a:avLst/>
          </a:prstGeom>
          <a:noFill/>
        </p:spPr>
        <p:txBody>
          <a:bodyPr wrap="square" rtlCol="0">
            <a:spAutoFit/>
          </a:bodyPr>
          <a:lstStyle/>
          <a:p>
            <a:r>
              <a:rPr lang="en-US" sz="2100" dirty="0">
                <a:solidFill>
                  <a:srgbClr val="FF0000"/>
                </a:solidFill>
                <a:latin typeface="+mn-lt"/>
              </a:rPr>
              <a:t>Passes the check. </a:t>
            </a:r>
          </a:p>
          <a:p>
            <a:r>
              <a:rPr lang="en-US" sz="2100" dirty="0">
                <a:solidFill>
                  <a:srgbClr val="FF0000"/>
                </a:solidFill>
                <a:latin typeface="+mn-lt"/>
              </a:rPr>
              <a:t>Prints output</a:t>
            </a:r>
          </a:p>
        </p:txBody>
      </p:sp>
      <p:sp>
        <p:nvSpPr>
          <p:cNvPr id="21" name="TextBox 20"/>
          <p:cNvSpPr txBox="1"/>
          <p:nvPr/>
        </p:nvSpPr>
        <p:spPr>
          <a:xfrm>
            <a:off x="4019550" y="3026059"/>
            <a:ext cx="2381250" cy="738664"/>
          </a:xfrm>
          <a:prstGeom prst="rect">
            <a:avLst/>
          </a:prstGeom>
          <a:noFill/>
        </p:spPr>
        <p:txBody>
          <a:bodyPr wrap="square" rtlCol="0">
            <a:spAutoFit/>
          </a:bodyPr>
          <a:lstStyle/>
          <a:p>
            <a:r>
              <a:rPr lang="en-US" sz="2100" dirty="0">
                <a:solidFill>
                  <a:srgbClr val="00B050"/>
                </a:solidFill>
                <a:latin typeface="+mn-lt"/>
              </a:rPr>
              <a:t>Fails the check. </a:t>
            </a:r>
          </a:p>
          <a:p>
            <a:r>
              <a:rPr lang="en-US" sz="2100" dirty="0">
                <a:solidFill>
                  <a:srgbClr val="00B050"/>
                </a:solidFill>
                <a:latin typeface="+mn-lt"/>
              </a:rPr>
              <a:t>Exits loop</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1" name="TextBox 10"/>
          <p:cNvSpPr txBox="1"/>
          <p:nvPr/>
        </p:nvSpPr>
        <p:spPr>
          <a:xfrm>
            <a:off x="533400" y="3954676"/>
            <a:ext cx="3676650" cy="415498"/>
          </a:xfrm>
          <a:prstGeom prst="rect">
            <a:avLst/>
          </a:prstGeom>
          <a:solidFill>
            <a:schemeClr val="accent3">
              <a:lumMod val="20000"/>
              <a:lumOff val="80000"/>
            </a:schemeClr>
          </a:solidFill>
        </p:spPr>
        <p:txBody>
          <a:bodyPr wrap="square" rtlCol="0">
            <a:spAutoFit/>
          </a:bodyPr>
          <a:lstStyle/>
          <a:p>
            <a:pPr algn="ctr"/>
            <a:r>
              <a:rPr lang="en-US" sz="2100" dirty="0">
                <a:latin typeface="+mj-lt"/>
              </a:rPr>
              <a:t>Next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cxnSp>
        <p:nvCxnSpPr>
          <p:cNvPr id="9" name="Straight Arrow Connector 8"/>
          <p:cNvCxnSpPr/>
          <p:nvPr/>
        </p:nvCxnSpPr>
        <p:spPr>
          <a:xfrm flipH="1">
            <a:off x="1837808" y="1698078"/>
            <a:ext cx="371475" cy="436366"/>
          </a:xfrm>
          <a:prstGeom prst="straightConnector1">
            <a:avLst/>
          </a:prstGeom>
          <a:ln>
            <a:solidFill>
              <a:srgbClr val="0066CC"/>
            </a:solidFill>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2166936" y="1365474"/>
            <a:ext cx="1333501" cy="415498"/>
          </a:xfrm>
          <a:prstGeom prst="rect">
            <a:avLst/>
          </a:prstGeom>
          <a:noFill/>
        </p:spPr>
        <p:txBody>
          <a:bodyPr wrap="square" rtlCol="0">
            <a:spAutoFit/>
          </a:bodyPr>
          <a:lstStyle/>
          <a:p>
            <a:r>
              <a:rPr lang="en-US" sz="2100" dirty="0">
                <a:solidFill>
                  <a:srgbClr val="0066CC"/>
                </a:solidFill>
                <a:latin typeface="+mn-lt"/>
              </a:rPr>
              <a:t>set a=1</a:t>
            </a:r>
          </a:p>
        </p:txBody>
      </p:sp>
      <p:cxnSp>
        <p:nvCxnSpPr>
          <p:cNvPr id="17" name="Straight Arrow Connector 16"/>
          <p:cNvCxnSpPr/>
          <p:nvPr/>
        </p:nvCxnSpPr>
        <p:spPr>
          <a:xfrm flipH="1">
            <a:off x="3092935" y="1692658"/>
            <a:ext cx="371475" cy="436366"/>
          </a:xfrm>
          <a:prstGeom prst="straightConnector1">
            <a:avLst/>
          </a:prstGeom>
          <a:ln>
            <a:solidFill>
              <a:schemeClr val="accent6"/>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3464410" y="1365832"/>
            <a:ext cx="2200276" cy="415498"/>
          </a:xfrm>
          <a:prstGeom prst="rect">
            <a:avLst/>
          </a:prstGeom>
          <a:noFill/>
        </p:spPr>
        <p:txBody>
          <a:bodyPr wrap="square" rtlCol="0">
            <a:spAutoFit/>
          </a:bodyPr>
          <a:lstStyle/>
          <a:p>
            <a:r>
              <a:rPr lang="en-US" sz="2100" dirty="0">
                <a:solidFill>
                  <a:schemeClr val="accent6"/>
                </a:solidFill>
                <a:latin typeface="+mn-lt"/>
              </a:rPr>
              <a:t>check that a&lt;=3</a:t>
            </a:r>
          </a:p>
        </p:txBody>
      </p:sp>
      <p:cxnSp>
        <p:nvCxnSpPr>
          <p:cNvPr id="19" name="Straight Arrow Connector 18"/>
          <p:cNvCxnSpPr/>
          <p:nvPr/>
        </p:nvCxnSpPr>
        <p:spPr>
          <a:xfrm flipH="1">
            <a:off x="4133849" y="2301048"/>
            <a:ext cx="638176" cy="0"/>
          </a:xfrm>
          <a:prstGeom prst="straightConnector1">
            <a:avLst/>
          </a:prstGeom>
          <a:ln>
            <a:solidFill>
              <a:srgbClr val="7030A0"/>
            </a:solidFill>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772025" y="2108411"/>
            <a:ext cx="2200276" cy="415498"/>
          </a:xfrm>
          <a:prstGeom prst="rect">
            <a:avLst/>
          </a:prstGeom>
          <a:noFill/>
        </p:spPr>
        <p:txBody>
          <a:bodyPr wrap="square" rtlCol="0">
            <a:spAutoFit/>
          </a:bodyPr>
          <a:lstStyle/>
          <a:p>
            <a:r>
              <a:rPr lang="en-US" sz="2100" dirty="0">
                <a:solidFill>
                  <a:srgbClr val="7030A0"/>
                </a:solidFill>
                <a:latin typeface="+mn-lt"/>
              </a:rPr>
              <a:t>increment</a:t>
            </a:r>
            <a:r>
              <a:rPr lang="en-US" sz="2100" dirty="0">
                <a:solidFill>
                  <a:schemeClr val="accent4"/>
                </a:solidFill>
                <a:latin typeface="+mn-lt"/>
              </a:rPr>
              <a:t> a</a:t>
            </a:r>
          </a:p>
        </p:txBody>
      </p:sp>
      <p:cxnSp>
        <p:nvCxnSpPr>
          <p:cNvPr id="23" name="Straight Arrow Connector 22"/>
          <p:cNvCxnSpPr/>
          <p:nvPr/>
        </p:nvCxnSpPr>
        <p:spPr>
          <a:xfrm flipH="1">
            <a:off x="4134678" y="2850063"/>
            <a:ext cx="6381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019800" y="3369364"/>
            <a:ext cx="762000"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a:off x="3124201" y="3404978"/>
            <a:ext cx="900113" cy="0"/>
          </a:xfrm>
          <a:prstGeom prst="straightConnector1">
            <a:avLst/>
          </a:prstGeom>
          <a:ln>
            <a:solidFill>
              <a:srgbClr val="00B050"/>
            </a:solidFill>
            <a:tailEnd type="arrow"/>
          </a:ln>
        </p:spPr>
        <p:style>
          <a:lnRef idx="2">
            <a:schemeClr val="accent2"/>
          </a:lnRef>
          <a:fillRef idx="0">
            <a:schemeClr val="accent2"/>
          </a:fillRef>
          <a:effectRef idx="1">
            <a:schemeClr val="accent2"/>
          </a:effectRef>
          <a:fontRef idx="minor">
            <a:schemeClr val="tx1"/>
          </a:fontRef>
        </p:style>
      </p:cxn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11</a:t>
            </a:fld>
            <a:endParaRPr lang="en-US"/>
          </a:p>
        </p:txBody>
      </p:sp>
    </p:spTree>
    <p:extLst>
      <p:ext uri="{BB962C8B-B14F-4D97-AF65-F5344CB8AC3E}">
        <p14:creationId xmlns:p14="http://schemas.microsoft.com/office/powerpoint/2010/main" val="10990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6"/>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xit" presetSubtype="0" fill="hold" grpId="4"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5" nodeType="click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
                                            <p:txEl>
                                              <p:pRg st="2" end="2"/>
                                            </p:txEl>
                                          </p:spTgt>
                                        </p:tgtEl>
                                        <p:attrNameLst>
                                          <p:attrName>style.visibility</p:attrName>
                                        </p:attrNameLst>
                                      </p:cBhvr>
                                      <p:to>
                                        <p:strVal val="visible"/>
                                      </p:to>
                                    </p:set>
                                  </p:childTnLst>
                                </p:cTn>
                              </p:par>
                              <p:par>
                                <p:cTn id="83" presetID="1" presetClass="exit" presetSubtype="0" fill="hold" grpId="3" nodeType="withEffect">
                                  <p:stCondLst>
                                    <p:cond delay="0"/>
                                  </p:stCondLst>
                                  <p:childTnLst>
                                    <p:set>
                                      <p:cBhvr>
                                        <p:cTn id="84" dur="1" fill="hold">
                                          <p:stCondLst>
                                            <p:cond delay="0"/>
                                          </p:stCondLst>
                                        </p:cTn>
                                        <p:tgtEl>
                                          <p:spTgt spid="1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4"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27"/>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childTnLst>
                                </p:cTn>
                              </p:par>
                              <p:par>
                                <p:cTn id="97" presetID="1" presetClass="exit" presetSubtype="0" fill="hold" grpId="3" nodeType="withEffect">
                                  <p:stCondLst>
                                    <p:cond delay="0"/>
                                  </p:stCondLst>
                                  <p:childTnLst>
                                    <p:set>
                                      <p:cBhvr>
                                        <p:cTn id="98" dur="1" fill="hold">
                                          <p:stCondLst>
                                            <p:cond delay="0"/>
                                          </p:stCondLst>
                                        </p:cTn>
                                        <p:tgtEl>
                                          <p:spTgt spid="22"/>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3"/>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4"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20"/>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6" nodeType="clickEffect">
                                  <p:stCondLst>
                                    <p:cond delay="0"/>
                                  </p:stCondLst>
                                  <p:childTnLst>
                                    <p:set>
                                      <p:cBhvr>
                                        <p:cTn id="118" dur="1" fill="hold">
                                          <p:stCondLst>
                                            <p:cond delay="0"/>
                                          </p:stCondLst>
                                        </p:cTn>
                                        <p:tgtEl>
                                          <p:spTgt spid="2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
                                            <p:txEl>
                                              <p:pRg st="3" end="3"/>
                                            </p:txEl>
                                          </p:spTgt>
                                        </p:tgtEl>
                                        <p:attrNameLst>
                                          <p:attrName>style.visibility</p:attrName>
                                        </p:attrNameLst>
                                      </p:cBhvr>
                                      <p:to>
                                        <p:strVal val="visible"/>
                                      </p:to>
                                    </p:set>
                                  </p:childTnLst>
                                </p:cTn>
                              </p:par>
                              <p:par>
                                <p:cTn id="125" presetID="1" presetClass="exit" presetSubtype="0" fill="hold" grpId="5" nodeType="withEffect">
                                  <p:stCondLst>
                                    <p:cond delay="0"/>
                                  </p:stCondLst>
                                  <p:childTnLst>
                                    <p:set>
                                      <p:cBhvr>
                                        <p:cTn id="126" dur="1" fill="hold">
                                          <p:stCondLst>
                                            <p:cond delay="0"/>
                                          </p:stCondLst>
                                        </p:cTn>
                                        <p:tgtEl>
                                          <p:spTgt spid="1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7"/>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2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9"/>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28"/>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29"/>
                                        </p:tgtEl>
                                        <p:attrNameLst>
                                          <p:attrName>style.visibility</p:attrName>
                                        </p:attrNameLst>
                                      </p:cBhvr>
                                      <p:to>
                                        <p:strVal val="visible"/>
                                      </p:to>
                                    </p:set>
                                  </p:childTnLst>
                                </p:cTn>
                              </p:par>
                              <p:par>
                                <p:cTn id="139" presetID="1" presetClass="exit" presetSubtype="0" fill="hold" grpId="2" nodeType="withEffect">
                                  <p:stCondLst>
                                    <p:cond delay="0"/>
                                  </p:stCondLst>
                                  <p:childTnLst>
                                    <p:set>
                                      <p:cBhvr>
                                        <p:cTn id="140" dur="1" fill="hold">
                                          <p:stCondLst>
                                            <p:cond delay="0"/>
                                          </p:stCondLst>
                                        </p:cTn>
                                        <p:tgtEl>
                                          <p:spTgt spid="22"/>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2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6" nodeType="clickEffect">
                                  <p:stCondLst>
                                    <p:cond delay="0"/>
                                  </p:stCondLst>
                                  <p:childTnLst>
                                    <p:set>
                                      <p:cBhvr>
                                        <p:cTn id="148" dur="1" fill="hold">
                                          <p:stCondLst>
                                            <p:cond delay="0"/>
                                          </p:stCondLst>
                                        </p:cTn>
                                        <p:tgtEl>
                                          <p:spTgt spid="1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7"/>
                                        </p:tgtEl>
                                        <p:attrNameLst>
                                          <p:attrName>style.visibility</p:attrName>
                                        </p:attrNameLst>
                                      </p:cBhvr>
                                      <p:to>
                                        <p:strVal val="visible"/>
                                      </p:to>
                                    </p:set>
                                  </p:childTnLst>
                                </p:cTn>
                              </p:par>
                              <p:par>
                                <p:cTn id="151" presetID="1" presetClass="exit" presetSubtype="0" fill="hold" grpId="5" nodeType="withEffect">
                                  <p:stCondLst>
                                    <p:cond delay="0"/>
                                  </p:stCondLst>
                                  <p:childTnLst>
                                    <p:set>
                                      <p:cBhvr>
                                        <p:cTn id="152" dur="1" fill="hold">
                                          <p:stCondLst>
                                            <p:cond delay="0"/>
                                          </p:stCondLst>
                                        </p:cTn>
                                        <p:tgtEl>
                                          <p:spTgt spid="20"/>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1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5"/>
                                        </p:tgtEl>
                                        <p:attrNameLst>
                                          <p:attrName>style.visibility</p:attrName>
                                        </p:attrNameLst>
                                      </p:cBhvr>
                                      <p:to>
                                        <p:strVal val="visible"/>
                                      </p:to>
                                    </p:set>
                                  </p:childTnLst>
                                </p:cTn>
                              </p:par>
                              <p:par>
                                <p:cTn id="161" presetID="1" presetClass="exit" presetSubtype="0" fill="hold" grpId="11" nodeType="withEffect">
                                  <p:stCondLst>
                                    <p:cond delay="0"/>
                                  </p:stCondLst>
                                  <p:childTnLst>
                                    <p:set>
                                      <p:cBhvr>
                                        <p:cTn id="162" dur="1" fill="hold">
                                          <p:stCondLst>
                                            <p:cond delay="0"/>
                                          </p:stCondLst>
                                        </p:cTn>
                                        <p:tgtEl>
                                          <p:spTgt spid="18"/>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9" grpId="0" animBg="1"/>
      <p:bldP spid="32" grpId="0" animBg="1"/>
      <p:bldP spid="32" grpId="1" animBg="1"/>
      <p:bldP spid="22" grpId="0"/>
      <p:bldP spid="22" grpId="2"/>
      <p:bldP spid="22" grpId="3"/>
      <p:bldP spid="22" grpId="4"/>
      <p:bldP spid="22" grpId="5"/>
      <p:bldP spid="22" grpId="6"/>
      <p:bldP spid="21" grpId="0"/>
      <p:bldP spid="10" grpId="0" animBg="1"/>
      <p:bldP spid="4" grpId="0" animBg="1"/>
      <p:bldP spid="4" grpId="1" animBg="1"/>
      <p:bldP spid="11" grpId="0" animBg="1"/>
      <p:bldP spid="14" grpId="0"/>
      <p:bldP spid="14" grpId="1"/>
      <p:bldP spid="18" grpId="0"/>
      <p:bldP spid="18" grpId="1"/>
      <p:bldP spid="18" grpId="2"/>
      <p:bldP spid="18" grpId="3"/>
      <p:bldP spid="18" grpId="4"/>
      <p:bldP spid="18" grpId="5"/>
      <p:bldP spid="18" grpId="6"/>
      <p:bldP spid="18" grpId="11"/>
      <p:bldP spid="20" grpId="0"/>
      <p:bldP spid="20" grpId="1"/>
      <p:bldP spid="20" grpId="2"/>
      <p:bldP spid="20" grpId="3"/>
      <p:bldP spid="20" grpId="4"/>
      <p:bldP spid="20" grpId="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12</a:t>
            </a:fld>
            <a:endParaRPr lang="en-US"/>
          </a:p>
        </p:txBody>
      </p:sp>
      <p:sp>
        <p:nvSpPr>
          <p:cNvPr id="30" name="TextBox 29">
            <a:extLst>
              <a:ext uri="{FF2B5EF4-FFF2-40B4-BE49-F238E27FC236}">
                <a16:creationId xmlns:a16="http://schemas.microsoft.com/office/drawing/2014/main" id="{EF894506-2A4B-421F-BBB7-1EE3BD268E79}"/>
              </a:ext>
            </a:extLst>
          </p:cNvPr>
          <p:cNvSpPr txBox="1"/>
          <p:nvPr/>
        </p:nvSpPr>
        <p:spPr>
          <a:xfrm>
            <a:off x="2000248" y="1370266"/>
            <a:ext cx="1333501" cy="415498"/>
          </a:xfrm>
          <a:prstGeom prst="rect">
            <a:avLst/>
          </a:prstGeom>
          <a:noFill/>
        </p:spPr>
        <p:txBody>
          <a:bodyPr wrap="square" rtlCol="0">
            <a:spAutoFit/>
          </a:bodyPr>
          <a:lstStyle/>
          <a:p>
            <a:r>
              <a:rPr lang="en-US" sz="2100" dirty="0">
                <a:solidFill>
                  <a:srgbClr val="0066CC"/>
                </a:solidFill>
                <a:latin typeface="+mn-lt"/>
              </a:rPr>
              <a:t>set a=1</a:t>
            </a:r>
          </a:p>
        </p:txBody>
      </p:sp>
      <p:cxnSp>
        <p:nvCxnSpPr>
          <p:cNvPr id="31" name="Straight Arrow Connector 30">
            <a:extLst>
              <a:ext uri="{FF2B5EF4-FFF2-40B4-BE49-F238E27FC236}">
                <a16:creationId xmlns:a16="http://schemas.microsoft.com/office/drawing/2014/main" id="{1B33C40D-62E6-4C69-BE5E-177902DFAF8D}"/>
              </a:ext>
            </a:extLst>
          </p:cNvPr>
          <p:cNvCxnSpPr/>
          <p:nvPr/>
        </p:nvCxnSpPr>
        <p:spPr>
          <a:xfrm flipH="1">
            <a:off x="1657350" y="1683233"/>
            <a:ext cx="371475" cy="436366"/>
          </a:xfrm>
          <a:prstGeom prst="straightConnector1">
            <a:avLst/>
          </a:prstGeom>
          <a:ln>
            <a:solidFill>
              <a:srgbClr val="0066CC"/>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5299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13</a:t>
            </a:fld>
            <a:endParaRPr lang="en-US"/>
          </a:p>
        </p:txBody>
      </p:sp>
      <p:cxnSp>
        <p:nvCxnSpPr>
          <p:cNvPr id="16" name="Straight Arrow Connector 15">
            <a:extLst>
              <a:ext uri="{FF2B5EF4-FFF2-40B4-BE49-F238E27FC236}">
                <a16:creationId xmlns:a16="http://schemas.microsoft.com/office/drawing/2014/main" id="{A917E030-90EA-41DC-A736-010D4D3774BA}"/>
              </a:ext>
            </a:extLst>
          </p:cNvPr>
          <p:cNvCxnSpPr/>
          <p:nvPr/>
        </p:nvCxnSpPr>
        <p:spPr>
          <a:xfrm flipH="1">
            <a:off x="3092935" y="1692658"/>
            <a:ext cx="371475" cy="436366"/>
          </a:xfrm>
          <a:prstGeom prst="straightConnector1">
            <a:avLst/>
          </a:prstGeom>
          <a:ln>
            <a:solidFill>
              <a:schemeClr val="accent6"/>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6F4AC34D-608D-445F-AB6E-173DAD020D9A}"/>
              </a:ext>
            </a:extLst>
          </p:cNvPr>
          <p:cNvSpPr txBox="1"/>
          <p:nvPr/>
        </p:nvSpPr>
        <p:spPr>
          <a:xfrm>
            <a:off x="3464410" y="1365832"/>
            <a:ext cx="2200276" cy="415498"/>
          </a:xfrm>
          <a:prstGeom prst="rect">
            <a:avLst/>
          </a:prstGeom>
          <a:noFill/>
        </p:spPr>
        <p:txBody>
          <a:bodyPr wrap="square" rtlCol="0">
            <a:spAutoFit/>
          </a:bodyPr>
          <a:lstStyle/>
          <a:p>
            <a:r>
              <a:rPr lang="en-US" sz="2100" dirty="0">
                <a:solidFill>
                  <a:schemeClr val="accent6"/>
                </a:solidFill>
                <a:latin typeface="+mn-lt"/>
              </a:rPr>
              <a:t>check that a&lt;=3</a:t>
            </a:r>
          </a:p>
        </p:txBody>
      </p:sp>
    </p:spTree>
    <p:extLst>
      <p:ext uri="{BB962C8B-B14F-4D97-AF65-F5344CB8AC3E}">
        <p14:creationId xmlns:p14="http://schemas.microsoft.com/office/powerpoint/2010/main" val="269664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14</a:t>
            </a:fld>
            <a:endParaRPr lang="en-US"/>
          </a:p>
        </p:txBody>
      </p:sp>
      <p:sp>
        <p:nvSpPr>
          <p:cNvPr id="16" name="TextBox 15">
            <a:extLst>
              <a:ext uri="{FF2B5EF4-FFF2-40B4-BE49-F238E27FC236}">
                <a16:creationId xmlns:a16="http://schemas.microsoft.com/office/drawing/2014/main" id="{8490874E-9301-4509-9EB0-B84066D69B6D}"/>
              </a:ext>
            </a:extLst>
          </p:cNvPr>
          <p:cNvSpPr txBox="1"/>
          <p:nvPr/>
        </p:nvSpPr>
        <p:spPr>
          <a:xfrm>
            <a:off x="4324349" y="2843085"/>
            <a:ext cx="2381250" cy="738664"/>
          </a:xfrm>
          <a:prstGeom prst="rect">
            <a:avLst/>
          </a:prstGeom>
          <a:noFill/>
        </p:spPr>
        <p:txBody>
          <a:bodyPr wrap="square" rtlCol="0">
            <a:spAutoFit/>
          </a:bodyPr>
          <a:lstStyle/>
          <a:p>
            <a:r>
              <a:rPr lang="en-US" sz="2100" dirty="0">
                <a:solidFill>
                  <a:srgbClr val="FF0000"/>
                </a:solidFill>
                <a:latin typeface="+mn-lt"/>
              </a:rPr>
              <a:t>Passes the check. </a:t>
            </a:r>
          </a:p>
          <a:p>
            <a:r>
              <a:rPr lang="en-US" sz="2100" dirty="0">
                <a:solidFill>
                  <a:srgbClr val="FF0000"/>
                </a:solidFill>
                <a:latin typeface="+mn-lt"/>
              </a:rPr>
              <a:t>Prints output</a:t>
            </a:r>
          </a:p>
        </p:txBody>
      </p:sp>
      <p:cxnSp>
        <p:nvCxnSpPr>
          <p:cNvPr id="17" name="Straight Arrow Connector 16">
            <a:extLst>
              <a:ext uri="{FF2B5EF4-FFF2-40B4-BE49-F238E27FC236}">
                <a16:creationId xmlns:a16="http://schemas.microsoft.com/office/drawing/2014/main" id="{FFBC7A61-770F-485A-973C-A8969612D8C7}"/>
              </a:ext>
            </a:extLst>
          </p:cNvPr>
          <p:cNvCxnSpPr/>
          <p:nvPr/>
        </p:nvCxnSpPr>
        <p:spPr>
          <a:xfrm flipH="1">
            <a:off x="4134678" y="2850063"/>
            <a:ext cx="6381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BEAECF8C-72E2-40BE-A517-F61C5C11740D}"/>
              </a:ext>
            </a:extLst>
          </p:cNvPr>
          <p:cNvCxnSpPr/>
          <p:nvPr/>
        </p:nvCxnSpPr>
        <p:spPr>
          <a:xfrm>
            <a:off x="6019800" y="3369364"/>
            <a:ext cx="762000"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9727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15</a:t>
            </a:fld>
            <a:endParaRPr lang="en-US"/>
          </a:p>
        </p:txBody>
      </p:sp>
      <p:cxnSp>
        <p:nvCxnSpPr>
          <p:cNvPr id="19" name="Straight Arrow Connector 18">
            <a:extLst>
              <a:ext uri="{FF2B5EF4-FFF2-40B4-BE49-F238E27FC236}">
                <a16:creationId xmlns:a16="http://schemas.microsoft.com/office/drawing/2014/main" id="{DACBE439-3668-48AB-81BE-EDC78F027110}"/>
              </a:ext>
            </a:extLst>
          </p:cNvPr>
          <p:cNvCxnSpPr/>
          <p:nvPr/>
        </p:nvCxnSpPr>
        <p:spPr>
          <a:xfrm flipH="1">
            <a:off x="4133849" y="2301048"/>
            <a:ext cx="638176" cy="0"/>
          </a:xfrm>
          <a:prstGeom prst="straightConnector1">
            <a:avLst/>
          </a:prstGeom>
          <a:ln>
            <a:solidFill>
              <a:srgbClr val="7030A0"/>
            </a:solidFill>
            <a:tailEnd type="arrow"/>
          </a:ln>
        </p:spPr>
        <p:style>
          <a:lnRef idx="2">
            <a:schemeClr val="accent2"/>
          </a:lnRef>
          <a:fillRef idx="0">
            <a:schemeClr val="accent2"/>
          </a:fillRef>
          <a:effectRef idx="1">
            <a:schemeClr val="accent2"/>
          </a:effectRef>
          <a:fontRef idx="minor">
            <a:schemeClr val="tx1"/>
          </a:fontRef>
        </p:style>
      </p:cxnSp>
      <p:sp>
        <p:nvSpPr>
          <p:cNvPr id="20" name="TextBox 19">
            <a:extLst>
              <a:ext uri="{FF2B5EF4-FFF2-40B4-BE49-F238E27FC236}">
                <a16:creationId xmlns:a16="http://schemas.microsoft.com/office/drawing/2014/main" id="{BC91FADF-FDA6-49A1-907E-8139435E8792}"/>
              </a:ext>
            </a:extLst>
          </p:cNvPr>
          <p:cNvSpPr txBox="1"/>
          <p:nvPr/>
        </p:nvSpPr>
        <p:spPr>
          <a:xfrm>
            <a:off x="4772025" y="2108411"/>
            <a:ext cx="2200276" cy="415498"/>
          </a:xfrm>
          <a:prstGeom prst="rect">
            <a:avLst/>
          </a:prstGeom>
          <a:noFill/>
        </p:spPr>
        <p:txBody>
          <a:bodyPr wrap="square" rtlCol="0">
            <a:spAutoFit/>
          </a:bodyPr>
          <a:lstStyle/>
          <a:p>
            <a:r>
              <a:rPr lang="en-US" sz="2100" dirty="0">
                <a:solidFill>
                  <a:srgbClr val="7030A0"/>
                </a:solidFill>
                <a:latin typeface="+mn-lt"/>
              </a:rPr>
              <a:t>increment</a:t>
            </a:r>
            <a:r>
              <a:rPr lang="en-US" sz="2100" dirty="0">
                <a:solidFill>
                  <a:schemeClr val="accent4"/>
                </a:solidFill>
                <a:latin typeface="+mn-lt"/>
              </a:rPr>
              <a:t> a</a:t>
            </a:r>
          </a:p>
        </p:txBody>
      </p:sp>
    </p:spTree>
    <p:extLst>
      <p:ext uri="{BB962C8B-B14F-4D97-AF65-F5344CB8AC3E}">
        <p14:creationId xmlns:p14="http://schemas.microsoft.com/office/powerpoint/2010/main" val="88306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16</a:t>
            </a:fld>
            <a:endParaRPr lang="en-US"/>
          </a:p>
        </p:txBody>
      </p:sp>
      <p:cxnSp>
        <p:nvCxnSpPr>
          <p:cNvPr id="16" name="Straight Arrow Connector 15">
            <a:extLst>
              <a:ext uri="{FF2B5EF4-FFF2-40B4-BE49-F238E27FC236}">
                <a16:creationId xmlns:a16="http://schemas.microsoft.com/office/drawing/2014/main" id="{A917E030-90EA-41DC-A736-010D4D3774BA}"/>
              </a:ext>
            </a:extLst>
          </p:cNvPr>
          <p:cNvCxnSpPr/>
          <p:nvPr/>
        </p:nvCxnSpPr>
        <p:spPr>
          <a:xfrm flipH="1">
            <a:off x="3092935" y="1692658"/>
            <a:ext cx="371475" cy="436366"/>
          </a:xfrm>
          <a:prstGeom prst="straightConnector1">
            <a:avLst/>
          </a:prstGeom>
          <a:ln>
            <a:solidFill>
              <a:schemeClr val="accent6"/>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6F4AC34D-608D-445F-AB6E-173DAD020D9A}"/>
              </a:ext>
            </a:extLst>
          </p:cNvPr>
          <p:cNvSpPr txBox="1"/>
          <p:nvPr/>
        </p:nvSpPr>
        <p:spPr>
          <a:xfrm>
            <a:off x="3464410" y="1365832"/>
            <a:ext cx="2200276" cy="415498"/>
          </a:xfrm>
          <a:prstGeom prst="rect">
            <a:avLst/>
          </a:prstGeom>
          <a:noFill/>
        </p:spPr>
        <p:txBody>
          <a:bodyPr wrap="square" rtlCol="0">
            <a:spAutoFit/>
          </a:bodyPr>
          <a:lstStyle/>
          <a:p>
            <a:r>
              <a:rPr lang="en-US" sz="2100" dirty="0">
                <a:solidFill>
                  <a:schemeClr val="accent6"/>
                </a:solidFill>
                <a:latin typeface="+mn-lt"/>
              </a:rPr>
              <a:t>check that a&lt;=3</a:t>
            </a:r>
          </a:p>
        </p:txBody>
      </p:sp>
      <p:sp>
        <p:nvSpPr>
          <p:cNvPr id="18" name="Rectangle 3">
            <a:extLst>
              <a:ext uri="{FF2B5EF4-FFF2-40B4-BE49-F238E27FC236}">
                <a16:creationId xmlns:a16="http://schemas.microsoft.com/office/drawing/2014/main" id="{61E8EE5B-7C76-4786-96C6-FF4346E47827}"/>
              </a:ext>
            </a:extLst>
          </p:cNvPr>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Tree>
    <p:extLst>
      <p:ext uri="{BB962C8B-B14F-4D97-AF65-F5344CB8AC3E}">
        <p14:creationId xmlns:p14="http://schemas.microsoft.com/office/powerpoint/2010/main" val="15699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17</a:t>
            </a:fld>
            <a:endParaRPr lang="en-US"/>
          </a:p>
        </p:txBody>
      </p:sp>
      <p:sp>
        <p:nvSpPr>
          <p:cNvPr id="16" name="TextBox 15">
            <a:extLst>
              <a:ext uri="{FF2B5EF4-FFF2-40B4-BE49-F238E27FC236}">
                <a16:creationId xmlns:a16="http://schemas.microsoft.com/office/drawing/2014/main" id="{8490874E-9301-4509-9EB0-B84066D69B6D}"/>
              </a:ext>
            </a:extLst>
          </p:cNvPr>
          <p:cNvSpPr txBox="1"/>
          <p:nvPr/>
        </p:nvSpPr>
        <p:spPr>
          <a:xfrm>
            <a:off x="4324349" y="2843085"/>
            <a:ext cx="2381250" cy="738664"/>
          </a:xfrm>
          <a:prstGeom prst="rect">
            <a:avLst/>
          </a:prstGeom>
          <a:noFill/>
        </p:spPr>
        <p:txBody>
          <a:bodyPr wrap="square" rtlCol="0">
            <a:spAutoFit/>
          </a:bodyPr>
          <a:lstStyle/>
          <a:p>
            <a:r>
              <a:rPr lang="en-US" sz="2100" dirty="0">
                <a:solidFill>
                  <a:srgbClr val="FF0000"/>
                </a:solidFill>
                <a:latin typeface="+mn-lt"/>
              </a:rPr>
              <a:t>Passes the check. </a:t>
            </a:r>
          </a:p>
          <a:p>
            <a:r>
              <a:rPr lang="en-US" sz="2100" dirty="0">
                <a:solidFill>
                  <a:srgbClr val="FF0000"/>
                </a:solidFill>
                <a:latin typeface="+mn-lt"/>
              </a:rPr>
              <a:t>Prints output</a:t>
            </a:r>
          </a:p>
        </p:txBody>
      </p:sp>
      <p:cxnSp>
        <p:nvCxnSpPr>
          <p:cNvPr id="17" name="Straight Arrow Connector 16">
            <a:extLst>
              <a:ext uri="{FF2B5EF4-FFF2-40B4-BE49-F238E27FC236}">
                <a16:creationId xmlns:a16="http://schemas.microsoft.com/office/drawing/2014/main" id="{FFBC7A61-770F-485A-973C-A8969612D8C7}"/>
              </a:ext>
            </a:extLst>
          </p:cNvPr>
          <p:cNvCxnSpPr/>
          <p:nvPr/>
        </p:nvCxnSpPr>
        <p:spPr>
          <a:xfrm flipH="1">
            <a:off x="4134678" y="2850063"/>
            <a:ext cx="6381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BEAECF8C-72E2-40BE-A517-F61C5C11740D}"/>
              </a:ext>
            </a:extLst>
          </p:cNvPr>
          <p:cNvCxnSpPr/>
          <p:nvPr/>
        </p:nvCxnSpPr>
        <p:spPr>
          <a:xfrm>
            <a:off x="6019800" y="3369364"/>
            <a:ext cx="762000"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9004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18</a:t>
            </a:fld>
            <a:endParaRPr lang="en-US"/>
          </a:p>
        </p:txBody>
      </p:sp>
      <p:cxnSp>
        <p:nvCxnSpPr>
          <p:cNvPr id="19" name="Straight Arrow Connector 18">
            <a:extLst>
              <a:ext uri="{FF2B5EF4-FFF2-40B4-BE49-F238E27FC236}">
                <a16:creationId xmlns:a16="http://schemas.microsoft.com/office/drawing/2014/main" id="{DACBE439-3668-48AB-81BE-EDC78F027110}"/>
              </a:ext>
            </a:extLst>
          </p:cNvPr>
          <p:cNvCxnSpPr/>
          <p:nvPr/>
        </p:nvCxnSpPr>
        <p:spPr>
          <a:xfrm flipH="1">
            <a:off x="4133849" y="2301048"/>
            <a:ext cx="638176" cy="0"/>
          </a:xfrm>
          <a:prstGeom prst="straightConnector1">
            <a:avLst/>
          </a:prstGeom>
          <a:ln>
            <a:solidFill>
              <a:srgbClr val="7030A0"/>
            </a:solidFill>
            <a:tailEnd type="arrow"/>
          </a:ln>
        </p:spPr>
        <p:style>
          <a:lnRef idx="2">
            <a:schemeClr val="accent2"/>
          </a:lnRef>
          <a:fillRef idx="0">
            <a:schemeClr val="accent2"/>
          </a:fillRef>
          <a:effectRef idx="1">
            <a:schemeClr val="accent2"/>
          </a:effectRef>
          <a:fontRef idx="minor">
            <a:schemeClr val="tx1"/>
          </a:fontRef>
        </p:style>
      </p:cxnSp>
      <p:sp>
        <p:nvSpPr>
          <p:cNvPr id="20" name="TextBox 19">
            <a:extLst>
              <a:ext uri="{FF2B5EF4-FFF2-40B4-BE49-F238E27FC236}">
                <a16:creationId xmlns:a16="http://schemas.microsoft.com/office/drawing/2014/main" id="{BC91FADF-FDA6-49A1-907E-8139435E8792}"/>
              </a:ext>
            </a:extLst>
          </p:cNvPr>
          <p:cNvSpPr txBox="1"/>
          <p:nvPr/>
        </p:nvSpPr>
        <p:spPr>
          <a:xfrm>
            <a:off x="4772025" y="2108411"/>
            <a:ext cx="2200276" cy="415498"/>
          </a:xfrm>
          <a:prstGeom prst="rect">
            <a:avLst/>
          </a:prstGeom>
          <a:noFill/>
        </p:spPr>
        <p:txBody>
          <a:bodyPr wrap="square" rtlCol="0">
            <a:spAutoFit/>
          </a:bodyPr>
          <a:lstStyle/>
          <a:p>
            <a:r>
              <a:rPr lang="en-US" sz="2100" dirty="0">
                <a:solidFill>
                  <a:srgbClr val="7030A0"/>
                </a:solidFill>
                <a:latin typeface="+mn-lt"/>
              </a:rPr>
              <a:t>increment</a:t>
            </a:r>
            <a:r>
              <a:rPr lang="en-US" sz="2100" dirty="0">
                <a:solidFill>
                  <a:schemeClr val="accent4"/>
                </a:solidFill>
                <a:latin typeface="+mn-lt"/>
              </a:rPr>
              <a:t> a</a:t>
            </a:r>
          </a:p>
        </p:txBody>
      </p:sp>
    </p:spTree>
    <p:extLst>
      <p:ext uri="{BB962C8B-B14F-4D97-AF65-F5344CB8AC3E}">
        <p14:creationId xmlns:p14="http://schemas.microsoft.com/office/powerpoint/2010/main" val="87324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a:p>
            <a:pPr marL="1588" indent="-1588">
              <a:spcBef>
                <a:spcPct val="0"/>
              </a:spcBef>
              <a:buNone/>
            </a:pPr>
            <a:endParaRPr lang="en-US" sz="1800" b="1" dirty="0">
              <a:latin typeface="Courier New" pitchFamily="49" charset="0"/>
              <a:cs typeface="Courier New" pitchFamily="49" charset="0"/>
              <a:sym typeface="Symbol" pitchFamily="18" charset="2"/>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19</a:t>
            </a:fld>
            <a:endParaRPr lang="en-US"/>
          </a:p>
        </p:txBody>
      </p:sp>
      <p:sp>
        <p:nvSpPr>
          <p:cNvPr id="19" name="TextBox 18">
            <a:extLst>
              <a:ext uri="{FF2B5EF4-FFF2-40B4-BE49-F238E27FC236}">
                <a16:creationId xmlns:a16="http://schemas.microsoft.com/office/drawing/2014/main" id="{76857C16-898D-434A-A24F-1405D3395D74}"/>
              </a:ext>
            </a:extLst>
          </p:cNvPr>
          <p:cNvSpPr txBox="1"/>
          <p:nvPr/>
        </p:nvSpPr>
        <p:spPr>
          <a:xfrm>
            <a:off x="533400" y="3948923"/>
            <a:ext cx="3676650" cy="415498"/>
          </a:xfrm>
          <a:prstGeom prst="rect">
            <a:avLst/>
          </a:prstGeom>
          <a:solidFill>
            <a:schemeClr val="accent3">
              <a:lumMod val="20000"/>
              <a:lumOff val="80000"/>
            </a:schemeClr>
          </a:solidFill>
        </p:spPr>
        <p:txBody>
          <a:bodyPr wrap="square" rtlCol="0">
            <a:spAutoFit/>
          </a:bodyPr>
          <a:lstStyle/>
          <a:p>
            <a:pPr algn="ctr"/>
            <a:r>
              <a:rPr lang="en-US" sz="2100" dirty="0">
                <a:latin typeface="+mj-lt"/>
              </a:rPr>
              <a:t>Next time through the loop</a:t>
            </a:r>
          </a:p>
        </p:txBody>
      </p:sp>
      <p:cxnSp>
        <p:nvCxnSpPr>
          <p:cNvPr id="20" name="Straight Arrow Connector 19">
            <a:extLst>
              <a:ext uri="{FF2B5EF4-FFF2-40B4-BE49-F238E27FC236}">
                <a16:creationId xmlns:a16="http://schemas.microsoft.com/office/drawing/2014/main" id="{FAE0EB35-7039-4572-9499-3ACE6DED51C9}"/>
              </a:ext>
            </a:extLst>
          </p:cNvPr>
          <p:cNvCxnSpPr/>
          <p:nvPr/>
        </p:nvCxnSpPr>
        <p:spPr>
          <a:xfrm flipH="1">
            <a:off x="3092935" y="1692658"/>
            <a:ext cx="371475" cy="436366"/>
          </a:xfrm>
          <a:prstGeom prst="straightConnector1">
            <a:avLst/>
          </a:prstGeom>
          <a:ln>
            <a:solidFill>
              <a:schemeClr val="accent6"/>
            </a:solidFill>
            <a:tailEnd type="arrow"/>
          </a:ln>
        </p:spPr>
        <p:style>
          <a:lnRef idx="2">
            <a:schemeClr val="accent2"/>
          </a:lnRef>
          <a:fillRef idx="0">
            <a:schemeClr val="accent2"/>
          </a:fillRef>
          <a:effectRef idx="1">
            <a:schemeClr val="accent2"/>
          </a:effectRef>
          <a:fontRef idx="minor">
            <a:schemeClr val="tx1"/>
          </a:fontRef>
        </p:style>
      </p:cxnSp>
      <p:sp>
        <p:nvSpPr>
          <p:cNvPr id="21" name="TextBox 20">
            <a:extLst>
              <a:ext uri="{FF2B5EF4-FFF2-40B4-BE49-F238E27FC236}">
                <a16:creationId xmlns:a16="http://schemas.microsoft.com/office/drawing/2014/main" id="{4680D023-23C9-469E-B380-90BA592E92EA}"/>
              </a:ext>
            </a:extLst>
          </p:cNvPr>
          <p:cNvSpPr txBox="1"/>
          <p:nvPr/>
        </p:nvSpPr>
        <p:spPr>
          <a:xfrm>
            <a:off x="3464410" y="1365832"/>
            <a:ext cx="2200276" cy="415498"/>
          </a:xfrm>
          <a:prstGeom prst="rect">
            <a:avLst/>
          </a:prstGeom>
          <a:noFill/>
        </p:spPr>
        <p:txBody>
          <a:bodyPr wrap="square" rtlCol="0">
            <a:spAutoFit/>
          </a:bodyPr>
          <a:lstStyle/>
          <a:p>
            <a:r>
              <a:rPr lang="en-US" sz="2100" dirty="0">
                <a:solidFill>
                  <a:schemeClr val="accent6"/>
                </a:solidFill>
                <a:latin typeface="+mn-lt"/>
              </a:rPr>
              <a:t>check that a&lt;=3</a:t>
            </a:r>
          </a:p>
        </p:txBody>
      </p:sp>
    </p:spTree>
    <p:extLst>
      <p:ext uri="{BB962C8B-B14F-4D97-AF65-F5344CB8AC3E}">
        <p14:creationId xmlns:p14="http://schemas.microsoft.com/office/powerpoint/2010/main" val="348817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sz="2500" dirty="0"/>
              <a:t>Preparation and Concepts</a:t>
            </a:r>
          </a:p>
          <a:p>
            <a:r>
              <a:rPr lang="en-US" sz="2500" dirty="0"/>
              <a:t>Repetition Structures</a:t>
            </a:r>
          </a:p>
          <a:p>
            <a:pPr lvl="2"/>
            <a:r>
              <a:rPr lang="en-US" sz="2100" dirty="0">
                <a:latin typeface="Courier New" pitchFamily="49" charset="0"/>
                <a:cs typeface="Courier New" pitchFamily="49" charset="0"/>
              </a:rPr>
              <a:t>for</a:t>
            </a:r>
            <a:r>
              <a:rPr lang="en-US" sz="2100" dirty="0"/>
              <a:t> loop, </a:t>
            </a:r>
            <a:r>
              <a:rPr lang="en-US" sz="2100" dirty="0">
                <a:latin typeface="Courier New" pitchFamily="49" charset="0"/>
                <a:cs typeface="Courier New" pitchFamily="49" charset="0"/>
              </a:rPr>
              <a:t>while</a:t>
            </a:r>
            <a:r>
              <a:rPr lang="en-US" sz="2100" dirty="0"/>
              <a:t> loop, </a:t>
            </a:r>
            <a:r>
              <a:rPr lang="en-US" sz="2100" dirty="0">
                <a:latin typeface="Courier New" pitchFamily="49" charset="0"/>
                <a:cs typeface="Courier New" pitchFamily="49" charset="0"/>
              </a:rPr>
              <a:t>do-while</a:t>
            </a:r>
            <a:r>
              <a:rPr lang="en-US" sz="2100" dirty="0"/>
              <a:t> loop</a:t>
            </a:r>
          </a:p>
          <a:p>
            <a:pPr lvl="2"/>
            <a:r>
              <a:rPr lang="en-US" sz="2100" dirty="0"/>
              <a:t>Differences to MATLAB</a:t>
            </a:r>
          </a:p>
          <a:p>
            <a:pPr lvl="1"/>
            <a:endParaRPr lang="en-US" sz="2100" dirty="0"/>
          </a:p>
          <a:p>
            <a:r>
              <a:rPr lang="en-US" sz="2500" dirty="0"/>
              <a:t>Selection Structures</a:t>
            </a:r>
          </a:p>
          <a:p>
            <a:pPr lvl="2"/>
            <a:r>
              <a:rPr lang="en-US" sz="2100" dirty="0">
                <a:latin typeface="Courier New" pitchFamily="49" charset="0"/>
                <a:cs typeface="Courier New" pitchFamily="49" charset="0"/>
              </a:rPr>
              <a:t>if/else , switch-case</a:t>
            </a:r>
          </a:p>
          <a:p>
            <a:pPr lvl="2"/>
            <a:r>
              <a:rPr lang="en-US" sz="2100" dirty="0"/>
              <a:t>Differences to MATLAB</a:t>
            </a:r>
            <a:endParaRPr lang="en-US" sz="2500" dirty="0"/>
          </a:p>
          <a:p>
            <a:pPr lvl="1"/>
            <a:endParaRPr lang="en-US" sz="2100"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Agenda</a:t>
            </a:r>
          </a:p>
        </p:txBody>
      </p:sp>
      <p:sp>
        <p:nvSpPr>
          <p:cNvPr id="5" name="Date Placeholder 4"/>
          <p:cNvSpPr>
            <a:spLocks noGrp="1"/>
          </p:cNvSpPr>
          <p:nvPr>
            <p:ph type="dt" sz="half" idx="14"/>
          </p:nvPr>
        </p:nvSpPr>
        <p:spPr/>
        <p:txBody>
          <a:bodyPr/>
          <a:lstStyle/>
          <a:p>
            <a:r>
              <a:rPr lang="en-US"/>
              <a:t>08/10/20</a:t>
            </a:r>
            <a:endParaRPr lang="en-US" dirty="0"/>
          </a:p>
        </p:txBody>
      </p:sp>
      <p:sp>
        <p:nvSpPr>
          <p:cNvPr id="6" name="Footer Placeholder 5"/>
          <p:cNvSpPr>
            <a:spLocks noGrp="1"/>
          </p:cNvSpPr>
          <p:nvPr>
            <p:ph type="ftr" sz="quarter" idx="15"/>
          </p:nvPr>
        </p:nvSpPr>
        <p:spPr/>
        <p:txBody>
          <a:bodyPr/>
          <a:lstStyle/>
          <a:p>
            <a:r>
              <a:rPr lang="en-US"/>
              <a:t>1.05</a:t>
            </a:r>
            <a:endParaRPr lang="en-US" dirty="0"/>
          </a:p>
        </p:txBody>
      </p:sp>
      <p:sp>
        <p:nvSpPr>
          <p:cNvPr id="7" name="Slide Number Placeholder 6"/>
          <p:cNvSpPr>
            <a:spLocks noGrp="1"/>
          </p:cNvSpPr>
          <p:nvPr>
            <p:ph type="sldNum" sz="quarter" idx="16"/>
          </p:nvPr>
        </p:nvSpPr>
        <p:spPr/>
        <p:txBody>
          <a:bodyPr/>
          <a:lstStyle/>
          <a:p>
            <a:fld id="{3279392D-BBC6-4C2D-9E90-F40BFB1FD803}" type="slidenum">
              <a:rPr lang="en-US" smtClean="0"/>
              <a:t>2</a:t>
            </a:fld>
            <a:endParaRPr lang="en-US"/>
          </a:p>
        </p:txBody>
      </p:sp>
    </p:spTree>
    <p:extLst>
      <p:ext uri="{BB962C8B-B14F-4D97-AF65-F5344CB8AC3E}">
        <p14:creationId xmlns:p14="http://schemas.microsoft.com/office/powerpoint/2010/main" val="131154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20</a:t>
            </a:fld>
            <a:endParaRPr lang="en-US"/>
          </a:p>
        </p:txBody>
      </p:sp>
      <p:sp>
        <p:nvSpPr>
          <p:cNvPr id="19" name="TextBox 18">
            <a:extLst>
              <a:ext uri="{FF2B5EF4-FFF2-40B4-BE49-F238E27FC236}">
                <a16:creationId xmlns:a16="http://schemas.microsoft.com/office/drawing/2014/main" id="{76857C16-898D-434A-A24F-1405D3395D74}"/>
              </a:ext>
            </a:extLst>
          </p:cNvPr>
          <p:cNvSpPr txBox="1"/>
          <p:nvPr/>
        </p:nvSpPr>
        <p:spPr>
          <a:xfrm>
            <a:off x="533400" y="3948923"/>
            <a:ext cx="3676650" cy="415498"/>
          </a:xfrm>
          <a:prstGeom prst="rect">
            <a:avLst/>
          </a:prstGeom>
          <a:solidFill>
            <a:schemeClr val="accent3">
              <a:lumMod val="20000"/>
              <a:lumOff val="80000"/>
            </a:schemeClr>
          </a:solidFill>
        </p:spPr>
        <p:txBody>
          <a:bodyPr wrap="square" rtlCol="0">
            <a:spAutoFit/>
          </a:bodyPr>
          <a:lstStyle/>
          <a:p>
            <a:pPr algn="ctr"/>
            <a:r>
              <a:rPr lang="en-US" sz="2100" dirty="0">
                <a:latin typeface="+mj-lt"/>
              </a:rPr>
              <a:t>Next time through the loop</a:t>
            </a:r>
          </a:p>
        </p:txBody>
      </p:sp>
      <p:sp>
        <p:nvSpPr>
          <p:cNvPr id="16" name="TextBox 15">
            <a:extLst>
              <a:ext uri="{FF2B5EF4-FFF2-40B4-BE49-F238E27FC236}">
                <a16:creationId xmlns:a16="http://schemas.microsoft.com/office/drawing/2014/main" id="{014866E0-FC03-4FB2-8FC5-3B71FB29EA3B}"/>
              </a:ext>
            </a:extLst>
          </p:cNvPr>
          <p:cNvSpPr txBox="1"/>
          <p:nvPr/>
        </p:nvSpPr>
        <p:spPr>
          <a:xfrm>
            <a:off x="4324349" y="2843085"/>
            <a:ext cx="2381250" cy="738664"/>
          </a:xfrm>
          <a:prstGeom prst="rect">
            <a:avLst/>
          </a:prstGeom>
          <a:noFill/>
        </p:spPr>
        <p:txBody>
          <a:bodyPr wrap="square" rtlCol="0">
            <a:spAutoFit/>
          </a:bodyPr>
          <a:lstStyle/>
          <a:p>
            <a:r>
              <a:rPr lang="en-US" sz="2100" dirty="0">
                <a:solidFill>
                  <a:srgbClr val="FF0000"/>
                </a:solidFill>
                <a:latin typeface="+mn-lt"/>
              </a:rPr>
              <a:t>Passes the check. </a:t>
            </a:r>
          </a:p>
          <a:p>
            <a:r>
              <a:rPr lang="en-US" sz="2100" dirty="0">
                <a:solidFill>
                  <a:srgbClr val="FF0000"/>
                </a:solidFill>
                <a:latin typeface="+mn-lt"/>
              </a:rPr>
              <a:t>Prints output</a:t>
            </a:r>
          </a:p>
        </p:txBody>
      </p:sp>
      <p:cxnSp>
        <p:nvCxnSpPr>
          <p:cNvPr id="17" name="Straight Arrow Connector 16">
            <a:extLst>
              <a:ext uri="{FF2B5EF4-FFF2-40B4-BE49-F238E27FC236}">
                <a16:creationId xmlns:a16="http://schemas.microsoft.com/office/drawing/2014/main" id="{AEA7DA37-9E5A-4D19-A3CF-F378FF38810E}"/>
              </a:ext>
            </a:extLst>
          </p:cNvPr>
          <p:cNvCxnSpPr/>
          <p:nvPr/>
        </p:nvCxnSpPr>
        <p:spPr>
          <a:xfrm flipH="1">
            <a:off x="4134678" y="2850063"/>
            <a:ext cx="6381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B74054A3-6149-4D23-8F9A-D161D1647D19}"/>
              </a:ext>
            </a:extLst>
          </p:cNvPr>
          <p:cNvCxnSpPr/>
          <p:nvPr/>
        </p:nvCxnSpPr>
        <p:spPr>
          <a:xfrm>
            <a:off x="6019800" y="3369364"/>
            <a:ext cx="762000"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9778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21</a:t>
            </a:fld>
            <a:endParaRPr lang="en-US"/>
          </a:p>
        </p:txBody>
      </p:sp>
      <p:sp>
        <p:nvSpPr>
          <p:cNvPr id="19" name="TextBox 18">
            <a:extLst>
              <a:ext uri="{FF2B5EF4-FFF2-40B4-BE49-F238E27FC236}">
                <a16:creationId xmlns:a16="http://schemas.microsoft.com/office/drawing/2014/main" id="{76857C16-898D-434A-A24F-1405D3395D74}"/>
              </a:ext>
            </a:extLst>
          </p:cNvPr>
          <p:cNvSpPr txBox="1"/>
          <p:nvPr/>
        </p:nvSpPr>
        <p:spPr>
          <a:xfrm>
            <a:off x="533400" y="3948923"/>
            <a:ext cx="3676650" cy="415498"/>
          </a:xfrm>
          <a:prstGeom prst="rect">
            <a:avLst/>
          </a:prstGeom>
          <a:solidFill>
            <a:schemeClr val="accent3">
              <a:lumMod val="20000"/>
              <a:lumOff val="80000"/>
            </a:schemeClr>
          </a:solidFill>
        </p:spPr>
        <p:txBody>
          <a:bodyPr wrap="square" rtlCol="0">
            <a:spAutoFit/>
          </a:bodyPr>
          <a:lstStyle/>
          <a:p>
            <a:pPr algn="ctr"/>
            <a:r>
              <a:rPr lang="en-US" sz="2100" dirty="0">
                <a:latin typeface="+mj-lt"/>
              </a:rPr>
              <a:t>Next time through the loop</a:t>
            </a:r>
          </a:p>
        </p:txBody>
      </p:sp>
      <p:cxnSp>
        <p:nvCxnSpPr>
          <p:cNvPr id="16" name="Straight Arrow Connector 15">
            <a:extLst>
              <a:ext uri="{FF2B5EF4-FFF2-40B4-BE49-F238E27FC236}">
                <a16:creationId xmlns:a16="http://schemas.microsoft.com/office/drawing/2014/main" id="{05EDA80F-9039-4651-B477-A3EA8BEE091D}"/>
              </a:ext>
            </a:extLst>
          </p:cNvPr>
          <p:cNvCxnSpPr/>
          <p:nvPr/>
        </p:nvCxnSpPr>
        <p:spPr>
          <a:xfrm flipH="1">
            <a:off x="4133849" y="2301048"/>
            <a:ext cx="638176" cy="0"/>
          </a:xfrm>
          <a:prstGeom prst="straightConnector1">
            <a:avLst/>
          </a:prstGeom>
          <a:ln>
            <a:solidFill>
              <a:srgbClr val="7030A0"/>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2885446E-371E-4FB8-BA53-CF0D013FABC4}"/>
              </a:ext>
            </a:extLst>
          </p:cNvPr>
          <p:cNvSpPr txBox="1"/>
          <p:nvPr/>
        </p:nvSpPr>
        <p:spPr>
          <a:xfrm>
            <a:off x="4772025" y="2108411"/>
            <a:ext cx="2200276" cy="415498"/>
          </a:xfrm>
          <a:prstGeom prst="rect">
            <a:avLst/>
          </a:prstGeom>
          <a:noFill/>
        </p:spPr>
        <p:txBody>
          <a:bodyPr wrap="square" rtlCol="0">
            <a:spAutoFit/>
          </a:bodyPr>
          <a:lstStyle/>
          <a:p>
            <a:r>
              <a:rPr lang="en-US" sz="2100" dirty="0">
                <a:solidFill>
                  <a:srgbClr val="7030A0"/>
                </a:solidFill>
                <a:latin typeface="+mn-lt"/>
              </a:rPr>
              <a:t>increment</a:t>
            </a:r>
            <a:r>
              <a:rPr lang="en-US" sz="2100" dirty="0">
                <a:solidFill>
                  <a:schemeClr val="accent4"/>
                </a:solidFill>
                <a:latin typeface="+mn-lt"/>
              </a:rPr>
              <a:t> a</a:t>
            </a:r>
          </a:p>
        </p:txBody>
      </p:sp>
    </p:spTree>
    <p:extLst>
      <p:ext uri="{BB962C8B-B14F-4D97-AF65-F5344CB8AC3E}">
        <p14:creationId xmlns:p14="http://schemas.microsoft.com/office/powerpoint/2010/main" val="342140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a:p>
            <a:pPr marL="1588" indent="-1588">
              <a:spcBef>
                <a:spcPct val="0"/>
              </a:spcBef>
              <a:buNone/>
            </a:pPr>
            <a:r>
              <a:rPr lang="en-US" sz="1800" b="1" dirty="0">
                <a:latin typeface="Courier New" pitchFamily="49" charset="0"/>
                <a:cs typeface="Courier New" pitchFamily="49" charset="0"/>
                <a:sym typeface="Symbol" pitchFamily="18" charset="2"/>
              </a:rPr>
              <a:t>a=3</a:t>
            </a:r>
          </a:p>
          <a:p>
            <a:pPr marL="1588" indent="-1588">
              <a:spcBef>
                <a:spcPct val="0"/>
              </a:spcBef>
              <a:buNone/>
            </a:pPr>
            <a:endParaRPr lang="en-US" sz="1800" b="1" dirty="0">
              <a:latin typeface="Courier New" pitchFamily="49" charset="0"/>
              <a:cs typeface="Courier New" pitchFamily="49" charset="0"/>
              <a:sym typeface="Symbol" pitchFamily="18" charset="2"/>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22</a:t>
            </a:fld>
            <a:endParaRPr lang="en-US"/>
          </a:p>
        </p:txBody>
      </p:sp>
      <p:sp>
        <p:nvSpPr>
          <p:cNvPr id="19" name="TextBox 18">
            <a:extLst>
              <a:ext uri="{FF2B5EF4-FFF2-40B4-BE49-F238E27FC236}">
                <a16:creationId xmlns:a16="http://schemas.microsoft.com/office/drawing/2014/main" id="{76857C16-898D-434A-A24F-1405D3395D74}"/>
              </a:ext>
            </a:extLst>
          </p:cNvPr>
          <p:cNvSpPr txBox="1"/>
          <p:nvPr/>
        </p:nvSpPr>
        <p:spPr>
          <a:xfrm>
            <a:off x="533400" y="3948923"/>
            <a:ext cx="3676650" cy="415498"/>
          </a:xfrm>
          <a:prstGeom prst="rect">
            <a:avLst/>
          </a:prstGeom>
          <a:solidFill>
            <a:schemeClr val="accent3">
              <a:lumMod val="20000"/>
              <a:lumOff val="80000"/>
            </a:schemeClr>
          </a:solidFill>
        </p:spPr>
        <p:txBody>
          <a:bodyPr wrap="square" rtlCol="0">
            <a:spAutoFit/>
          </a:bodyPr>
          <a:lstStyle/>
          <a:p>
            <a:pPr algn="ctr"/>
            <a:r>
              <a:rPr lang="en-US" sz="2100" dirty="0">
                <a:latin typeface="+mj-lt"/>
              </a:rPr>
              <a:t>Next time through the loop</a:t>
            </a:r>
          </a:p>
        </p:txBody>
      </p:sp>
      <p:cxnSp>
        <p:nvCxnSpPr>
          <p:cNvPr id="20" name="Straight Arrow Connector 19">
            <a:extLst>
              <a:ext uri="{FF2B5EF4-FFF2-40B4-BE49-F238E27FC236}">
                <a16:creationId xmlns:a16="http://schemas.microsoft.com/office/drawing/2014/main" id="{FAE0EB35-7039-4572-9499-3ACE6DED51C9}"/>
              </a:ext>
            </a:extLst>
          </p:cNvPr>
          <p:cNvCxnSpPr/>
          <p:nvPr/>
        </p:nvCxnSpPr>
        <p:spPr>
          <a:xfrm flipH="1">
            <a:off x="3092935" y="1692658"/>
            <a:ext cx="371475" cy="436366"/>
          </a:xfrm>
          <a:prstGeom prst="straightConnector1">
            <a:avLst/>
          </a:prstGeom>
          <a:ln>
            <a:solidFill>
              <a:schemeClr val="accent6"/>
            </a:solidFill>
            <a:tailEnd type="arrow"/>
          </a:ln>
        </p:spPr>
        <p:style>
          <a:lnRef idx="2">
            <a:schemeClr val="accent2"/>
          </a:lnRef>
          <a:fillRef idx="0">
            <a:schemeClr val="accent2"/>
          </a:fillRef>
          <a:effectRef idx="1">
            <a:schemeClr val="accent2"/>
          </a:effectRef>
          <a:fontRef idx="minor">
            <a:schemeClr val="tx1"/>
          </a:fontRef>
        </p:style>
      </p:cxnSp>
      <p:sp>
        <p:nvSpPr>
          <p:cNvPr id="21" name="TextBox 20">
            <a:extLst>
              <a:ext uri="{FF2B5EF4-FFF2-40B4-BE49-F238E27FC236}">
                <a16:creationId xmlns:a16="http://schemas.microsoft.com/office/drawing/2014/main" id="{4680D023-23C9-469E-B380-90BA592E92EA}"/>
              </a:ext>
            </a:extLst>
          </p:cNvPr>
          <p:cNvSpPr txBox="1"/>
          <p:nvPr/>
        </p:nvSpPr>
        <p:spPr>
          <a:xfrm>
            <a:off x="3464410" y="1365832"/>
            <a:ext cx="2200276" cy="415498"/>
          </a:xfrm>
          <a:prstGeom prst="rect">
            <a:avLst/>
          </a:prstGeom>
          <a:noFill/>
        </p:spPr>
        <p:txBody>
          <a:bodyPr wrap="square" rtlCol="0">
            <a:spAutoFit/>
          </a:bodyPr>
          <a:lstStyle/>
          <a:p>
            <a:r>
              <a:rPr lang="en-US" sz="2100" dirty="0">
                <a:solidFill>
                  <a:schemeClr val="accent6"/>
                </a:solidFill>
                <a:latin typeface="+mn-lt"/>
              </a:rPr>
              <a:t>check that a&lt;=3</a:t>
            </a:r>
          </a:p>
        </p:txBody>
      </p:sp>
    </p:spTree>
    <p:extLst>
      <p:ext uri="{BB962C8B-B14F-4D97-AF65-F5344CB8AC3E}">
        <p14:creationId xmlns:p14="http://schemas.microsoft.com/office/powerpoint/2010/main" val="191018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6477002" y="948915"/>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a=1</a:t>
            </a:r>
          </a:p>
        </p:txBody>
      </p:sp>
      <p:sp>
        <p:nvSpPr>
          <p:cNvPr id="27"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a=2</a:t>
            </a:r>
          </a:p>
        </p:txBody>
      </p:sp>
      <p:sp>
        <p:nvSpPr>
          <p:cNvPr id="28" name="Rectangle 3"/>
          <p:cNvSpPr txBox="1">
            <a:spLocks noChangeArrowheads="1"/>
          </p:cNvSpPr>
          <p:nvPr/>
        </p:nvSpPr>
        <p:spPr>
          <a:xfrm>
            <a:off x="6477001"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9" name="Rectangle 3"/>
          <p:cNvSpPr txBox="1">
            <a:spLocks noChangeArrowheads="1"/>
          </p:cNvSpPr>
          <p:nvPr/>
        </p:nvSpPr>
        <p:spPr>
          <a:xfrm>
            <a:off x="6477002"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32" name="Rectangle 3"/>
          <p:cNvSpPr txBox="1">
            <a:spLocks noChangeArrowheads="1"/>
          </p:cNvSpPr>
          <p:nvPr/>
        </p:nvSpPr>
        <p:spPr>
          <a:xfrm>
            <a:off x="6477000" y="959332"/>
            <a:ext cx="1781175" cy="734318"/>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Memory</a:t>
            </a:r>
          </a:p>
          <a:p>
            <a:pPr marL="1588" indent="-1588">
              <a:spcBef>
                <a:spcPct val="0"/>
              </a:spcBef>
              <a:buNone/>
            </a:pPr>
            <a:r>
              <a:rPr lang="en-US" sz="1800" b="1" dirty="0">
                <a:latin typeface="Courier New" pitchFamily="49" charset="0"/>
                <a:cs typeface="Courier New" pitchFamily="49" charset="0"/>
                <a:sym typeface="Symbol" pitchFamily="18" charset="2"/>
              </a:rPr>
              <a:t>a=4</a:t>
            </a:r>
          </a:p>
        </p:txBody>
      </p:sp>
      <p:sp>
        <p:nvSpPr>
          <p:cNvPr id="10" name="TextBox 9"/>
          <p:cNvSpPr txBox="1"/>
          <p:nvPr/>
        </p:nvSpPr>
        <p:spPr>
          <a:xfrm>
            <a:off x="533399" y="3952596"/>
            <a:ext cx="3676651" cy="415498"/>
          </a:xfrm>
          <a:prstGeom prst="rect">
            <a:avLst/>
          </a:prstGeom>
          <a:solidFill>
            <a:schemeClr val="accent4">
              <a:lumMod val="20000"/>
              <a:lumOff val="80000"/>
            </a:schemeClr>
          </a:solidFill>
        </p:spPr>
        <p:txBody>
          <a:bodyPr wrap="square" rtlCol="0">
            <a:spAutoFit/>
          </a:bodyPr>
          <a:lstStyle/>
          <a:p>
            <a:pPr algn="ctr"/>
            <a:r>
              <a:rPr lang="en-US" sz="2100" dirty="0">
                <a:latin typeface="+mj-lt"/>
              </a:rPr>
              <a:t>Second time through the loop</a:t>
            </a:r>
          </a:p>
        </p:txBody>
      </p:sp>
      <p:sp>
        <p:nvSpPr>
          <p:cNvPr id="4" name="TextBox 3"/>
          <p:cNvSpPr txBox="1"/>
          <p:nvPr/>
        </p:nvSpPr>
        <p:spPr>
          <a:xfrm>
            <a:off x="533400" y="3954676"/>
            <a:ext cx="3676650" cy="415498"/>
          </a:xfrm>
          <a:prstGeom prst="rect">
            <a:avLst/>
          </a:prstGeom>
          <a:solidFill>
            <a:schemeClr val="tx2">
              <a:lumMod val="20000"/>
              <a:lumOff val="80000"/>
            </a:schemeClr>
          </a:solidFill>
        </p:spPr>
        <p:txBody>
          <a:bodyPr wrap="square" rtlCol="0">
            <a:spAutoFit/>
          </a:bodyPr>
          <a:lstStyle/>
          <a:p>
            <a:pPr algn="ctr"/>
            <a:r>
              <a:rPr lang="en-US" sz="2100" dirty="0">
                <a:latin typeface="+mj-lt"/>
              </a:rPr>
              <a:t>First time through the loop</a:t>
            </a:r>
          </a:p>
        </p:txBody>
      </p:sp>
      <p:sp>
        <p:nvSpPr>
          <p:cNvPr id="14340" name="Rectangle 3"/>
          <p:cNvSpPr>
            <a:spLocks noGrp="1" noChangeArrowheads="1"/>
          </p:cNvSpPr>
          <p:nvPr>
            <p:ph idx="13"/>
          </p:nvPr>
        </p:nvSpPr>
        <p:spPr>
          <a:ln>
            <a:noFill/>
          </a:ln>
        </p:spPr>
        <p:txBody>
          <a:bodyPr>
            <a:noAutofit/>
          </a:bodyPr>
          <a:lstStyle/>
          <a:p>
            <a:pPr marL="1588" indent="-1588">
              <a:spcBef>
                <a:spcPct val="0"/>
              </a:spcBef>
              <a:buNone/>
            </a:pPr>
            <a:r>
              <a:rPr lang="en-US" sz="1800" dirty="0">
                <a:latin typeface="Courier New"/>
                <a:cs typeface="Courier New" pitchFamily="49" charset="0"/>
              </a:rPr>
              <a:t>	</a:t>
            </a:r>
            <a:r>
              <a:rPr lang="en-US" sz="1800" b="1" dirty="0" err="1">
                <a:latin typeface="Courier New"/>
                <a:cs typeface="Courier New" pitchFamily="49" charset="0"/>
                <a:sym typeface="Symbol" pitchFamily="18" charset="2"/>
              </a:rPr>
              <a:t>int</a:t>
            </a:r>
            <a:r>
              <a:rPr lang="en-US" sz="1800" b="1" dirty="0">
                <a:latin typeface="Courier New"/>
                <a:cs typeface="Courier New" pitchFamily="49" charset="0"/>
                <a:sym typeface="Symbol" pitchFamily="18" charset="2"/>
              </a:rPr>
              <a:t>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for (a = 1; a &lt;= 3; a++)</a:t>
            </a:r>
          </a:p>
          <a:p>
            <a:pPr marL="1588" indent="-1588">
              <a:spcBef>
                <a:spcPct val="0"/>
              </a:spcBef>
              <a:buNone/>
            </a:pPr>
            <a:r>
              <a:rPr lang="en-US" sz="1800" b="1" dirty="0">
                <a:latin typeface="Courier New"/>
                <a:cs typeface="Courier New" pitchFamily="49" charset="0"/>
              </a:rPr>
              <a:t>	{</a:t>
            </a:r>
          </a:p>
          <a:p>
            <a:pPr marL="1588" indent="-1588">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a:t>
            </a:r>
            <a:r>
              <a:rPr lang="en-US" sz="1800" b="1" dirty="0" err="1">
                <a:latin typeface="Courier New"/>
                <a:cs typeface="Courier New" pitchFamily="49" charset="0"/>
              </a:rPr>
              <a:t>i</a:t>
            </a:r>
            <a:r>
              <a:rPr lang="en-US" sz="1800" b="1" dirty="0">
                <a:latin typeface="Courier New"/>
                <a:cs typeface="Courier New" pitchFamily="49" charset="0"/>
              </a:rPr>
              <a:t>\n", a);</a:t>
            </a:r>
          </a:p>
          <a:p>
            <a:pPr marL="1588" indent="-1588">
              <a:spcBef>
                <a:spcPct val="0"/>
              </a:spcBef>
              <a:buNone/>
            </a:pPr>
            <a:r>
              <a:rPr lang="en-US" sz="1800" b="1" dirty="0">
                <a:latin typeface="Courier New"/>
                <a:cs typeface="Courier New" pitchFamily="49" charset="0"/>
              </a:rPr>
              <a:t>	}		</a:t>
            </a:r>
          </a:p>
          <a:p>
            <a:pPr marL="1588" indent="-1588">
              <a:spcBef>
                <a:spcPct val="0"/>
              </a:spcBef>
              <a:buNone/>
            </a:pPr>
            <a:r>
              <a:rPr lang="en-US" sz="2500" b="1" dirty="0">
                <a:cs typeface="Courier New" pitchFamily="49" charset="0"/>
                <a:sym typeface="Symbol" pitchFamily="18" charset="2"/>
              </a:rPr>
              <a:t>		</a:t>
            </a:r>
          </a:p>
        </p:txBody>
      </p:sp>
      <p:sp>
        <p:nvSpPr>
          <p:cNvPr id="14339"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Example</a:t>
            </a:r>
          </a:p>
        </p:txBody>
      </p:sp>
      <p:sp>
        <p:nvSpPr>
          <p:cNvPr id="8" name="Rectangle 3"/>
          <p:cNvSpPr txBox="1">
            <a:spLocks noChangeArrowheads="1"/>
          </p:cNvSpPr>
          <p:nvPr/>
        </p:nvSpPr>
        <p:spPr>
          <a:xfrm>
            <a:off x="6477002" y="3212418"/>
            <a:ext cx="1781175" cy="1905001"/>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gn="ctr">
              <a:spcBef>
                <a:spcPct val="0"/>
              </a:spcBef>
              <a:buNone/>
            </a:pPr>
            <a:r>
              <a:rPr lang="en-US" sz="2100" b="1" dirty="0">
                <a:latin typeface="+mj-lt"/>
                <a:cs typeface="Courier New" pitchFamily="49" charset="0"/>
                <a:sym typeface="Symbol" pitchFamily="18" charset="2"/>
              </a:rPr>
              <a:t>Output</a:t>
            </a:r>
          </a:p>
          <a:p>
            <a:pPr marL="1588" indent="-1588">
              <a:spcBef>
                <a:spcPct val="0"/>
              </a:spcBef>
              <a:buNone/>
            </a:pPr>
            <a:r>
              <a:rPr lang="en-US" sz="1800" b="1" dirty="0">
                <a:latin typeface="Courier New" pitchFamily="49" charset="0"/>
                <a:cs typeface="Courier New" pitchFamily="49" charset="0"/>
                <a:sym typeface="Symbol" pitchFamily="18" charset="2"/>
              </a:rPr>
              <a:t>a=1</a:t>
            </a:r>
          </a:p>
          <a:p>
            <a:pPr marL="1588" indent="-1588">
              <a:spcBef>
                <a:spcPct val="0"/>
              </a:spcBef>
              <a:buNone/>
            </a:pPr>
            <a:r>
              <a:rPr lang="en-US" sz="1800" b="1" dirty="0">
                <a:latin typeface="Courier New" pitchFamily="49" charset="0"/>
                <a:cs typeface="Courier New" pitchFamily="49" charset="0"/>
                <a:sym typeface="Symbol" pitchFamily="18" charset="2"/>
              </a:rPr>
              <a:t>a=2</a:t>
            </a:r>
          </a:p>
          <a:p>
            <a:pPr marL="1588" indent="-1588">
              <a:spcBef>
                <a:spcPct val="0"/>
              </a:spcBef>
              <a:buNone/>
            </a:pPr>
            <a:r>
              <a:rPr lang="en-US" sz="1800" b="1" dirty="0">
                <a:latin typeface="Courier New" pitchFamily="49" charset="0"/>
                <a:cs typeface="Courier New" pitchFamily="49" charset="0"/>
                <a:sym typeface="Symbol" pitchFamily="18" charset="2"/>
              </a:rPr>
              <a:t>a=3</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23</a:t>
            </a:fld>
            <a:endParaRPr lang="en-US"/>
          </a:p>
        </p:txBody>
      </p:sp>
      <p:sp>
        <p:nvSpPr>
          <p:cNvPr id="19" name="TextBox 18">
            <a:extLst>
              <a:ext uri="{FF2B5EF4-FFF2-40B4-BE49-F238E27FC236}">
                <a16:creationId xmlns:a16="http://schemas.microsoft.com/office/drawing/2014/main" id="{76857C16-898D-434A-A24F-1405D3395D74}"/>
              </a:ext>
            </a:extLst>
          </p:cNvPr>
          <p:cNvSpPr txBox="1"/>
          <p:nvPr/>
        </p:nvSpPr>
        <p:spPr>
          <a:xfrm>
            <a:off x="533400" y="3948923"/>
            <a:ext cx="3676650" cy="415498"/>
          </a:xfrm>
          <a:prstGeom prst="rect">
            <a:avLst/>
          </a:prstGeom>
          <a:solidFill>
            <a:schemeClr val="accent3">
              <a:lumMod val="20000"/>
              <a:lumOff val="80000"/>
            </a:schemeClr>
          </a:solidFill>
        </p:spPr>
        <p:txBody>
          <a:bodyPr wrap="square" rtlCol="0">
            <a:spAutoFit/>
          </a:bodyPr>
          <a:lstStyle/>
          <a:p>
            <a:pPr algn="ctr"/>
            <a:r>
              <a:rPr lang="en-US" sz="2100" dirty="0">
                <a:latin typeface="+mj-lt"/>
              </a:rPr>
              <a:t>Next time through the loop</a:t>
            </a:r>
          </a:p>
        </p:txBody>
      </p:sp>
      <p:sp>
        <p:nvSpPr>
          <p:cNvPr id="16" name="TextBox 15">
            <a:extLst>
              <a:ext uri="{FF2B5EF4-FFF2-40B4-BE49-F238E27FC236}">
                <a16:creationId xmlns:a16="http://schemas.microsoft.com/office/drawing/2014/main" id="{3ACA9D90-BCF9-4573-AC96-8B4712784FED}"/>
              </a:ext>
            </a:extLst>
          </p:cNvPr>
          <p:cNvSpPr txBox="1"/>
          <p:nvPr/>
        </p:nvSpPr>
        <p:spPr>
          <a:xfrm>
            <a:off x="4076700" y="3027891"/>
            <a:ext cx="2381250" cy="738664"/>
          </a:xfrm>
          <a:prstGeom prst="rect">
            <a:avLst/>
          </a:prstGeom>
          <a:noFill/>
        </p:spPr>
        <p:txBody>
          <a:bodyPr wrap="square" rtlCol="0">
            <a:spAutoFit/>
          </a:bodyPr>
          <a:lstStyle/>
          <a:p>
            <a:r>
              <a:rPr lang="en-US" sz="2100" dirty="0">
                <a:solidFill>
                  <a:srgbClr val="00B050"/>
                </a:solidFill>
                <a:latin typeface="+mn-lt"/>
              </a:rPr>
              <a:t>Fails the check. </a:t>
            </a:r>
          </a:p>
          <a:p>
            <a:r>
              <a:rPr lang="en-US" sz="2100" dirty="0">
                <a:solidFill>
                  <a:srgbClr val="00B050"/>
                </a:solidFill>
                <a:latin typeface="+mn-lt"/>
              </a:rPr>
              <a:t>Exits loop</a:t>
            </a:r>
          </a:p>
        </p:txBody>
      </p:sp>
      <p:cxnSp>
        <p:nvCxnSpPr>
          <p:cNvPr id="17" name="Straight Arrow Connector 16">
            <a:extLst>
              <a:ext uri="{FF2B5EF4-FFF2-40B4-BE49-F238E27FC236}">
                <a16:creationId xmlns:a16="http://schemas.microsoft.com/office/drawing/2014/main" id="{C10CCE66-F49D-4F3C-B40A-18E09100E524}"/>
              </a:ext>
            </a:extLst>
          </p:cNvPr>
          <p:cNvCxnSpPr/>
          <p:nvPr/>
        </p:nvCxnSpPr>
        <p:spPr>
          <a:xfrm flipH="1">
            <a:off x="3181351" y="3406810"/>
            <a:ext cx="900113" cy="0"/>
          </a:xfrm>
          <a:prstGeom prst="straightConnector1">
            <a:avLst/>
          </a:prstGeom>
          <a:ln>
            <a:solidFill>
              <a:srgbClr val="00B05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6886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a:latin typeface="Courier New" charset="0"/>
                <a:cs typeface="Courier New" charset="0"/>
              </a:rPr>
              <a:t>while</a:t>
            </a:r>
            <a:r>
              <a:rPr lang="en-US" dirty="0"/>
              <a:t> – Syntax</a:t>
            </a:r>
          </a:p>
        </p:txBody>
      </p:sp>
      <p:sp>
        <p:nvSpPr>
          <p:cNvPr id="10" name="Rectangle 3"/>
          <p:cNvSpPr txBox="1">
            <a:spLocks noChangeArrowheads="1"/>
          </p:cNvSpPr>
          <p:nvPr/>
        </p:nvSpPr>
        <p:spPr>
          <a:xfrm>
            <a:off x="4666344" y="1485900"/>
            <a:ext cx="4020457" cy="3652628"/>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p>
          <a:p>
            <a:pPr>
              <a:buNone/>
            </a:pPr>
            <a:endParaRPr lang="en-US" sz="1800" dirty="0">
              <a:latin typeface="Courier New"/>
            </a:endParaRPr>
          </a:p>
          <a:p>
            <a:pPr>
              <a:buNone/>
            </a:pPr>
            <a:r>
              <a:rPr lang="en-US" sz="1800" dirty="0">
                <a:latin typeface="Courier New"/>
              </a:rPr>
              <a:t>while (</a:t>
            </a:r>
            <a:r>
              <a:rPr lang="en-US" sz="1800" i="1" dirty="0">
                <a:latin typeface="Courier New"/>
              </a:rPr>
              <a:t>test?</a:t>
            </a:r>
            <a:r>
              <a:rPr lang="en-US" sz="1800" dirty="0">
                <a:latin typeface="Courier New"/>
              </a:rPr>
              <a:t> )</a:t>
            </a:r>
          </a:p>
          <a:p>
            <a:pPr>
              <a:buNone/>
            </a:pPr>
            <a:r>
              <a:rPr lang="en-US" sz="1800" dirty="0">
                <a:latin typeface="Courier New"/>
              </a:rPr>
              <a:t>{</a:t>
            </a:r>
          </a:p>
          <a:p>
            <a:pPr>
              <a:buNone/>
            </a:pPr>
            <a:r>
              <a:rPr lang="en-US" sz="1800" dirty="0">
                <a:latin typeface="Courier New"/>
              </a:rPr>
              <a:t>   </a:t>
            </a:r>
            <a:r>
              <a:rPr lang="en-US" sz="1800" i="1" dirty="0">
                <a:latin typeface="Courier New"/>
              </a:rPr>
              <a:t> statement(s);</a:t>
            </a:r>
          </a:p>
          <a:p>
            <a:pPr marL="342900" lvl="2" indent="-342900">
              <a:buNone/>
            </a:pPr>
            <a:r>
              <a:rPr lang="en-US" sz="1800" dirty="0">
                <a:latin typeface="Courier New"/>
              </a:rPr>
              <a:t>}</a:t>
            </a:r>
          </a:p>
          <a:p>
            <a:pPr marL="342900" lvl="2" indent="-342900">
              <a:buNone/>
            </a:pPr>
            <a:r>
              <a:rPr lang="en-US" sz="2100" dirty="0"/>
              <a:t>					</a:t>
            </a:r>
            <a:endParaRPr lang="en-US" sz="1800" dirty="0">
              <a:latin typeface="Courier New"/>
            </a:endParaRPr>
          </a:p>
          <a:p>
            <a:pPr lvl="2">
              <a:lnSpc>
                <a:spcPct val="60000"/>
              </a:lnSpc>
              <a:buNone/>
            </a:pPr>
            <a:endParaRPr lang="en-US" sz="1800" dirty="0">
              <a:latin typeface="Courier New"/>
            </a:endParaRPr>
          </a:p>
          <a:p>
            <a:endParaRPr lang="en-US" sz="2500" dirty="0"/>
          </a:p>
        </p:txBody>
      </p:sp>
      <p:sp>
        <p:nvSpPr>
          <p:cNvPr id="11" name="Rectangle 3"/>
          <p:cNvSpPr txBox="1">
            <a:spLocks noChangeArrowheads="1"/>
          </p:cNvSpPr>
          <p:nvPr/>
        </p:nvSpPr>
        <p:spPr>
          <a:xfrm>
            <a:off x="457200" y="1485902"/>
            <a:ext cx="4023360" cy="3652628"/>
          </a:xfrm>
          <a:prstGeom prst="rect">
            <a:avLst/>
          </a:prstGeom>
          <a:solidFill>
            <a:schemeClr val="accent1">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while (test?)</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end</a:t>
            </a:r>
            <a:r>
              <a:rPr lang="en-US" sz="1800" dirty="0">
                <a:latin typeface="Courier New"/>
              </a:rPr>
              <a:t> </a:t>
            </a:r>
          </a:p>
          <a:p>
            <a:endParaRPr lang="en-US" sz="2500" dirty="0"/>
          </a:p>
        </p:txBody>
      </p:sp>
      <p:sp>
        <p:nvSpPr>
          <p:cNvPr id="12" name="Rectangle 3"/>
          <p:cNvSpPr txBox="1">
            <a:spLocks noChangeArrowheads="1"/>
          </p:cNvSpPr>
          <p:nvPr/>
        </p:nvSpPr>
        <p:spPr>
          <a:xfrm>
            <a:off x="457200" y="1485901"/>
            <a:ext cx="402336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endParaRPr lang="en-US" sz="1800" dirty="0">
              <a:latin typeface="Courier New"/>
            </a:endParaRPr>
          </a:p>
        </p:txBody>
      </p:sp>
      <p:sp>
        <p:nvSpPr>
          <p:cNvPr id="14" name="Rectangle 3"/>
          <p:cNvSpPr txBox="1">
            <a:spLocks noChangeArrowheads="1"/>
          </p:cNvSpPr>
          <p:nvPr/>
        </p:nvSpPr>
        <p:spPr>
          <a:xfrm>
            <a:off x="4666344" y="1505615"/>
            <a:ext cx="401955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24</a:t>
            </a:fld>
            <a:endParaRPr lang="en-US"/>
          </a:p>
        </p:txBody>
      </p:sp>
    </p:spTree>
    <p:extLst>
      <p:ext uri="{BB962C8B-B14F-4D97-AF65-F5344CB8AC3E}">
        <p14:creationId xmlns:p14="http://schemas.microsoft.com/office/powerpoint/2010/main" val="1182467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a:latin typeface="Courier New" charset="0"/>
                <a:cs typeface="Courier New" charset="0"/>
              </a:rPr>
              <a:t>while</a:t>
            </a:r>
            <a:r>
              <a:rPr lang="en-US" dirty="0"/>
              <a:t> – Syntax</a:t>
            </a:r>
            <a:endParaRPr lang="en-US" dirty="0">
              <a:latin typeface="+mn-lt"/>
            </a:endParaRPr>
          </a:p>
        </p:txBody>
      </p:sp>
      <p:sp>
        <p:nvSpPr>
          <p:cNvPr id="10" name="Rectangle 3"/>
          <p:cNvSpPr txBox="1">
            <a:spLocks noChangeArrowheads="1"/>
          </p:cNvSpPr>
          <p:nvPr/>
        </p:nvSpPr>
        <p:spPr>
          <a:xfrm>
            <a:off x="4666344" y="1485900"/>
            <a:ext cx="4020457" cy="3652628"/>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p>
          <a:p>
            <a:pPr>
              <a:buNone/>
            </a:pPr>
            <a:endParaRPr lang="en-US" sz="1800" dirty="0">
              <a:latin typeface="Courier New"/>
            </a:endParaRPr>
          </a:p>
          <a:p>
            <a:pPr>
              <a:buNone/>
            </a:pPr>
            <a:r>
              <a:rPr lang="en-US" sz="1800" dirty="0">
                <a:latin typeface="Courier New"/>
              </a:rPr>
              <a:t>while (</a:t>
            </a:r>
            <a:r>
              <a:rPr lang="en-US" sz="1800" i="1" dirty="0">
                <a:latin typeface="Courier New"/>
              </a:rPr>
              <a:t>test?</a:t>
            </a:r>
            <a:r>
              <a:rPr lang="en-US" sz="1800" dirty="0">
                <a:latin typeface="Courier New"/>
              </a:rPr>
              <a:t> )</a:t>
            </a:r>
          </a:p>
          <a:p>
            <a:pPr>
              <a:buNone/>
            </a:pPr>
            <a:r>
              <a:rPr lang="en-US" sz="1800" dirty="0">
                <a:latin typeface="Courier New"/>
              </a:rPr>
              <a:t>{</a:t>
            </a:r>
          </a:p>
          <a:p>
            <a:pPr>
              <a:buNone/>
            </a:pPr>
            <a:r>
              <a:rPr lang="en-US" sz="1800" dirty="0">
                <a:latin typeface="Courier New"/>
              </a:rPr>
              <a:t>   </a:t>
            </a:r>
            <a:r>
              <a:rPr lang="en-US" sz="1800" i="1" dirty="0">
                <a:latin typeface="Courier New"/>
              </a:rPr>
              <a:t> statement(s);</a:t>
            </a:r>
          </a:p>
          <a:p>
            <a:pPr marL="342900" lvl="2" indent="-342900">
              <a:buNone/>
            </a:pPr>
            <a:r>
              <a:rPr lang="en-US" sz="1800" dirty="0">
                <a:latin typeface="Courier New"/>
              </a:rPr>
              <a:t>}</a:t>
            </a:r>
          </a:p>
          <a:p>
            <a:pPr marL="342900" lvl="2" indent="-342900">
              <a:buNone/>
            </a:pPr>
            <a:r>
              <a:rPr lang="en-US" sz="2100" dirty="0"/>
              <a:t>					</a:t>
            </a:r>
            <a:endParaRPr lang="en-US" sz="1800" dirty="0">
              <a:latin typeface="Courier New"/>
            </a:endParaRPr>
          </a:p>
          <a:p>
            <a:pPr lvl="2">
              <a:lnSpc>
                <a:spcPct val="60000"/>
              </a:lnSpc>
              <a:buNone/>
            </a:pPr>
            <a:endParaRPr lang="en-US" sz="1800" dirty="0">
              <a:latin typeface="Courier New"/>
            </a:endParaRPr>
          </a:p>
          <a:p>
            <a:endParaRPr lang="en-US" sz="2500" dirty="0"/>
          </a:p>
        </p:txBody>
      </p:sp>
      <p:sp>
        <p:nvSpPr>
          <p:cNvPr id="11" name="Rectangle 3"/>
          <p:cNvSpPr txBox="1">
            <a:spLocks noChangeArrowheads="1"/>
          </p:cNvSpPr>
          <p:nvPr/>
        </p:nvSpPr>
        <p:spPr>
          <a:xfrm>
            <a:off x="457200" y="1485902"/>
            <a:ext cx="4023360" cy="3652628"/>
          </a:xfrm>
          <a:prstGeom prst="rect">
            <a:avLst/>
          </a:prstGeom>
          <a:solidFill>
            <a:schemeClr val="accent1">
              <a:lumMod val="20000"/>
              <a:lumOff val="8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while (test?)</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end</a:t>
            </a:r>
            <a:r>
              <a:rPr lang="en-US" sz="1800" dirty="0">
                <a:latin typeface="Courier New"/>
              </a:rPr>
              <a:t> </a:t>
            </a:r>
          </a:p>
          <a:p>
            <a:endParaRPr lang="en-US" sz="2500" dirty="0"/>
          </a:p>
        </p:txBody>
      </p:sp>
      <p:sp>
        <p:nvSpPr>
          <p:cNvPr id="9" name="Rectangle 8"/>
          <p:cNvSpPr/>
          <p:nvPr/>
        </p:nvSpPr>
        <p:spPr>
          <a:xfrm>
            <a:off x="4692926" y="2596926"/>
            <a:ext cx="279400" cy="98425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84200" y="3467100"/>
            <a:ext cx="590550" cy="3048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57200" y="1485901"/>
            <a:ext cx="402336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endParaRPr lang="en-US" sz="1800" dirty="0">
              <a:latin typeface="Courier New"/>
            </a:endParaRPr>
          </a:p>
        </p:txBody>
      </p:sp>
      <p:sp>
        <p:nvSpPr>
          <p:cNvPr id="14" name="Rectangle 3"/>
          <p:cNvSpPr txBox="1">
            <a:spLocks noChangeArrowheads="1"/>
          </p:cNvSpPr>
          <p:nvPr/>
        </p:nvSpPr>
        <p:spPr>
          <a:xfrm>
            <a:off x="4666344" y="1505615"/>
            <a:ext cx="401955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25</a:t>
            </a:fld>
            <a:endParaRPr lang="en-US"/>
          </a:p>
        </p:txBody>
      </p:sp>
    </p:spTree>
    <p:extLst>
      <p:ext uri="{BB962C8B-B14F-4D97-AF65-F5344CB8AC3E}">
        <p14:creationId xmlns:p14="http://schemas.microsoft.com/office/powerpoint/2010/main" val="434766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3"/>
          </p:nvPr>
        </p:nvSpPr>
        <p:spPr/>
        <p:txBody>
          <a:bodyPr>
            <a:normAutofit/>
          </a:bodyPr>
          <a:lstStyle/>
          <a:p>
            <a:pPr marL="1588" indent="-1588">
              <a:lnSpc>
                <a:spcPct val="80000"/>
              </a:lnSpc>
              <a:spcBef>
                <a:spcPct val="0"/>
              </a:spcBef>
              <a:buNone/>
            </a:pPr>
            <a:r>
              <a:rPr lang="en-US" sz="1800" dirty="0">
                <a:latin typeface="Courier New"/>
                <a:cs typeface="Courier New" pitchFamily="49" charset="0"/>
                <a:sym typeface="Symbol" pitchFamily="18" charset="2"/>
              </a:rPr>
              <a:t>		</a:t>
            </a:r>
          </a:p>
        </p:txBody>
      </p:sp>
      <p:sp>
        <p:nvSpPr>
          <p:cNvPr id="30723" name="Rectangle 2"/>
          <p:cNvSpPr>
            <a:spLocks noGrp="1" noChangeArrowheads="1"/>
          </p:cNvSpPr>
          <p:nvPr>
            <p:ph type="title"/>
          </p:nvPr>
        </p:nvSpPr>
        <p:spPr/>
        <p:txBody>
          <a:bodyPr/>
          <a:lstStyle/>
          <a:p>
            <a:r>
              <a:rPr lang="en-US" dirty="0">
                <a:latin typeface="Courier New" charset="0"/>
                <a:cs typeface="Courier New" charset="0"/>
              </a:rPr>
              <a:t>while</a:t>
            </a:r>
            <a:r>
              <a:rPr lang="en-US" dirty="0"/>
              <a:t> – Example</a:t>
            </a:r>
          </a:p>
        </p:txBody>
      </p:sp>
      <p:sp>
        <p:nvSpPr>
          <p:cNvPr id="8" name="Content Placeholder 3"/>
          <p:cNvSpPr txBox="1">
            <a:spLocks/>
          </p:cNvSpPr>
          <p:nvPr/>
        </p:nvSpPr>
        <p:spPr>
          <a:xfrm>
            <a:off x="2542456" y="1525329"/>
            <a:ext cx="4211491" cy="2465062"/>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a:t>
            </a:r>
          </a:p>
          <a:p>
            <a:pPr marL="1588" indent="-1588">
              <a:lnSpc>
                <a:spcPct val="80000"/>
              </a:lnSpc>
              <a:spcBef>
                <a:spcPct val="0"/>
              </a:spcBef>
              <a:buNone/>
            </a:pPr>
            <a:r>
              <a:rPr lang="en-US" sz="1600" b="1" dirty="0">
                <a:latin typeface="Courier New"/>
                <a:cs typeface="Courier New" pitchFamily="49" charset="0"/>
              </a:rPr>
              <a:t>	</a:t>
            </a:r>
            <a:r>
              <a:rPr lang="en-US" sz="1600" b="1" dirty="0" err="1">
                <a:latin typeface="Courier New"/>
                <a:cs typeface="Courier New" pitchFamily="49" charset="0"/>
                <a:sym typeface="Symbol" pitchFamily="18" charset="2"/>
              </a:rPr>
              <a:t>int</a:t>
            </a:r>
            <a:r>
              <a:rPr lang="en-US" sz="1600" b="1" dirty="0">
                <a:latin typeface="Courier New"/>
                <a:cs typeface="Courier New" pitchFamily="49" charset="0"/>
                <a:sym typeface="Symbol" pitchFamily="18" charset="2"/>
              </a:rPr>
              <a:t> a;</a:t>
            </a:r>
          </a:p>
          <a:p>
            <a:pPr marL="1588" indent="-1588">
              <a:lnSpc>
                <a:spcPct val="80000"/>
              </a:lnSpc>
              <a:spcBef>
                <a:spcPct val="0"/>
              </a:spcBef>
              <a:buNone/>
            </a:pPr>
            <a:r>
              <a:rPr lang="en-US" sz="1600" b="1" dirty="0">
                <a:latin typeface="Courier New"/>
                <a:cs typeface="Courier New" pitchFamily="49" charset="0"/>
              </a:rPr>
              <a:t>		</a:t>
            </a:r>
          </a:p>
          <a:p>
            <a:pPr marL="1588" indent="-1588">
              <a:lnSpc>
                <a:spcPct val="80000"/>
              </a:lnSpc>
              <a:spcBef>
                <a:spcPct val="0"/>
              </a:spcBef>
              <a:buNone/>
            </a:pPr>
            <a:r>
              <a:rPr lang="en-US" sz="1600" b="1" dirty="0">
                <a:latin typeface="Courier New"/>
                <a:cs typeface="Courier New" pitchFamily="49" charset="0"/>
              </a:rPr>
              <a:t>	a=1;</a:t>
            </a:r>
          </a:p>
          <a:p>
            <a:pPr marL="1588" indent="-1588">
              <a:lnSpc>
                <a:spcPct val="80000"/>
              </a:lnSpc>
              <a:spcBef>
                <a:spcPct val="0"/>
              </a:spcBef>
              <a:buNone/>
            </a:pPr>
            <a:r>
              <a:rPr lang="en-US" sz="1600" b="1" dirty="0">
                <a:latin typeface="Courier New"/>
                <a:cs typeface="Courier New" pitchFamily="49" charset="0"/>
              </a:rPr>
              <a:t>	while (a &lt;= 5)</a:t>
            </a:r>
          </a:p>
          <a:p>
            <a:pPr marL="1588" indent="-1588">
              <a:lnSpc>
                <a:spcPct val="80000"/>
              </a:lnSpc>
              <a:spcBef>
                <a:spcPct val="0"/>
              </a:spcBef>
              <a:buNone/>
            </a:pPr>
            <a:r>
              <a:rPr lang="en-US" sz="1600" b="1" dirty="0">
                <a:latin typeface="Courier New"/>
                <a:cs typeface="Courier New" pitchFamily="49" charset="0"/>
              </a:rPr>
              <a:t>	{</a:t>
            </a:r>
          </a:p>
          <a:p>
            <a:pPr marL="1588" indent="-1588">
              <a:lnSpc>
                <a:spcPct val="80000"/>
              </a:lnSpc>
              <a:spcBef>
                <a:spcPct val="0"/>
              </a:spcBef>
              <a:buNone/>
            </a:pPr>
            <a:r>
              <a:rPr lang="en-US" sz="1600" b="1" dirty="0">
                <a:latin typeface="Courier New"/>
                <a:cs typeface="Courier New" pitchFamily="49" charset="0"/>
              </a:rPr>
              <a:t>		</a:t>
            </a:r>
            <a:r>
              <a:rPr lang="en-US" sz="1600" b="1" dirty="0" err="1">
                <a:latin typeface="Courier New"/>
                <a:cs typeface="Courier New" pitchFamily="49" charset="0"/>
              </a:rPr>
              <a:t>printf</a:t>
            </a:r>
            <a:r>
              <a:rPr lang="en-US" sz="1600" b="1" dirty="0">
                <a:latin typeface="Courier New"/>
                <a:cs typeface="Courier New" pitchFamily="49" charset="0"/>
              </a:rPr>
              <a:t> ("a=%</a:t>
            </a:r>
            <a:r>
              <a:rPr lang="en-US" sz="1600" b="1" dirty="0" err="1">
                <a:latin typeface="Courier New"/>
                <a:cs typeface="Courier New" pitchFamily="49" charset="0"/>
              </a:rPr>
              <a:t>i</a:t>
            </a:r>
            <a:r>
              <a:rPr lang="en-US" sz="1600" b="1" dirty="0">
                <a:latin typeface="Courier New"/>
                <a:cs typeface="Courier New" pitchFamily="49" charset="0"/>
              </a:rPr>
              <a:t>\n", a);</a:t>
            </a:r>
          </a:p>
          <a:p>
            <a:pPr marL="1588" indent="-1588">
              <a:lnSpc>
                <a:spcPct val="80000"/>
              </a:lnSpc>
              <a:spcBef>
                <a:spcPct val="0"/>
              </a:spcBef>
              <a:buNone/>
            </a:pPr>
            <a:r>
              <a:rPr lang="en-US" sz="1600" b="1" dirty="0">
                <a:latin typeface="Courier New"/>
                <a:cs typeface="Courier New" pitchFamily="49" charset="0"/>
              </a:rPr>
              <a:t>		a++;</a:t>
            </a:r>
          </a:p>
          <a:p>
            <a:pPr marL="1588" indent="-1588">
              <a:lnSpc>
                <a:spcPct val="80000"/>
              </a:lnSpc>
              <a:spcBef>
                <a:spcPct val="0"/>
              </a:spcBef>
              <a:buNone/>
            </a:pPr>
            <a:r>
              <a:rPr lang="en-US" sz="1600" b="1" dirty="0">
                <a:latin typeface="Courier New"/>
                <a:cs typeface="Courier New" pitchFamily="49" charset="0"/>
              </a:rPr>
              <a:t>	}</a:t>
            </a:r>
          </a:p>
          <a:p>
            <a:pPr marL="1588" indent="-1588">
              <a:lnSpc>
                <a:spcPct val="80000"/>
              </a:lnSpc>
              <a:spcBef>
                <a:spcPct val="0"/>
              </a:spcBef>
              <a:buNone/>
            </a:pPr>
            <a:r>
              <a:rPr lang="en-US" sz="1600" b="1" dirty="0">
                <a:latin typeface="Courier New"/>
                <a:cs typeface="Courier New" pitchFamily="49" charset="0"/>
              </a:rPr>
              <a:t>		</a:t>
            </a:r>
          </a:p>
          <a:p>
            <a:pPr marL="0" indent="0">
              <a:buNone/>
            </a:pPr>
            <a:r>
              <a:rPr lang="en-US" sz="1600" b="1" dirty="0">
                <a:latin typeface="Courier New" pitchFamily="49" charset="0"/>
                <a:cs typeface="Courier New" pitchFamily="49" charset="0"/>
              </a:rPr>
              <a:t>...</a:t>
            </a:r>
          </a:p>
        </p:txBody>
      </p:sp>
      <p:sp>
        <p:nvSpPr>
          <p:cNvPr id="9" name="Content Placeholder 3"/>
          <p:cNvSpPr txBox="1">
            <a:spLocks/>
          </p:cNvSpPr>
          <p:nvPr/>
        </p:nvSpPr>
        <p:spPr>
          <a:xfrm>
            <a:off x="2542455" y="3990658"/>
            <a:ext cx="4211491" cy="1407118"/>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a=1</a:t>
            </a:r>
          </a:p>
          <a:p>
            <a:pPr marL="0" indent="0">
              <a:buNone/>
              <a:tabLst>
                <a:tab pos="1889125" algn="ctr"/>
              </a:tabLst>
            </a:pPr>
            <a:r>
              <a:rPr lang="en-US" sz="1500" b="1" dirty="0">
                <a:latin typeface="Courier New" pitchFamily="49" charset="0"/>
                <a:cs typeface="Courier New" pitchFamily="49" charset="0"/>
              </a:rPr>
              <a:t>a=2</a:t>
            </a:r>
          </a:p>
          <a:p>
            <a:pPr marL="0" indent="0">
              <a:buNone/>
              <a:tabLst>
                <a:tab pos="1889125" algn="ctr"/>
              </a:tabLst>
            </a:pPr>
            <a:r>
              <a:rPr lang="en-US" sz="1500" b="1" dirty="0">
                <a:latin typeface="Courier New" pitchFamily="49" charset="0"/>
                <a:cs typeface="Courier New" pitchFamily="49" charset="0"/>
              </a:rPr>
              <a:t>a=3</a:t>
            </a:r>
          </a:p>
          <a:p>
            <a:pPr marL="0" indent="0">
              <a:buNone/>
              <a:tabLst>
                <a:tab pos="1889125" algn="ctr"/>
              </a:tabLst>
            </a:pPr>
            <a:r>
              <a:rPr lang="en-US" sz="1500" b="1" dirty="0">
                <a:latin typeface="Courier New" pitchFamily="49" charset="0"/>
                <a:cs typeface="Courier New" pitchFamily="49" charset="0"/>
              </a:rPr>
              <a:t>a=4</a:t>
            </a:r>
          </a:p>
          <a:p>
            <a:pPr marL="0" indent="0">
              <a:buNone/>
              <a:tabLst>
                <a:tab pos="1889125" algn="ctr"/>
              </a:tabLst>
            </a:pPr>
            <a:r>
              <a:rPr lang="en-US" sz="1500" b="1" dirty="0">
                <a:latin typeface="Courier New" pitchFamily="49" charset="0"/>
                <a:cs typeface="Courier New" pitchFamily="49" charset="0"/>
              </a:rPr>
              <a:t>a=5</a:t>
            </a:r>
          </a:p>
          <a:p>
            <a:pPr marL="0" indent="0">
              <a:buNone/>
              <a:tabLst>
                <a:tab pos="1889125" algn="ctr"/>
              </a:tabLst>
            </a:pPr>
            <a:endParaRPr lang="en-US" sz="1500" b="1" dirty="0">
              <a:latin typeface="Courier New" pitchFamily="49" charset="0"/>
              <a:cs typeface="Courier New" pitchFamily="49" charset="0"/>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93759" y="1485901"/>
            <a:ext cx="4020457" cy="3811064"/>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p>
          <a:p>
            <a:pPr>
              <a:lnSpc>
                <a:spcPct val="90000"/>
              </a:lnSpc>
              <a:buNone/>
            </a:pPr>
            <a:endParaRPr lang="en-US" sz="1800" dirty="0">
              <a:latin typeface="Courier New"/>
            </a:endParaRPr>
          </a:p>
          <a:p>
            <a:pPr>
              <a:lnSpc>
                <a:spcPct val="90000"/>
              </a:lnSpc>
              <a:buNone/>
            </a:pPr>
            <a:r>
              <a:rPr lang="en-US" sz="1800" dirty="0">
                <a:latin typeface="Courier New"/>
              </a:rPr>
              <a:t>do</a:t>
            </a:r>
          </a:p>
          <a:p>
            <a:pPr>
              <a:lnSpc>
                <a:spcPct val="90000"/>
              </a:lnSpc>
              <a:buNone/>
            </a:pPr>
            <a:r>
              <a:rPr lang="en-US" sz="1800" dirty="0">
                <a:latin typeface="Courier New"/>
              </a:rPr>
              <a:t>{</a:t>
            </a:r>
          </a:p>
          <a:p>
            <a:pPr>
              <a:lnSpc>
                <a:spcPct val="90000"/>
              </a:lnSpc>
              <a:buNone/>
            </a:pPr>
            <a:r>
              <a:rPr lang="en-US" sz="1800" dirty="0">
                <a:latin typeface="Courier New"/>
              </a:rPr>
              <a:t>   </a:t>
            </a:r>
            <a:r>
              <a:rPr lang="en-US" sz="1800" i="1" dirty="0">
                <a:latin typeface="Courier New"/>
              </a:rPr>
              <a:t> statement(s);</a:t>
            </a:r>
          </a:p>
          <a:p>
            <a:pPr marL="342900" lvl="2" indent="-342900">
              <a:lnSpc>
                <a:spcPct val="90000"/>
              </a:lnSpc>
              <a:buNone/>
            </a:pPr>
            <a:r>
              <a:rPr lang="en-US" sz="1800" dirty="0">
                <a:latin typeface="Courier New"/>
              </a:rPr>
              <a:t>} while (</a:t>
            </a:r>
            <a:r>
              <a:rPr lang="en-US" sz="1800" i="1" dirty="0">
                <a:latin typeface="Courier New"/>
              </a:rPr>
              <a:t>test?</a:t>
            </a:r>
            <a:r>
              <a:rPr lang="en-US" sz="1800" dirty="0">
                <a:latin typeface="Courier New"/>
              </a:rPr>
              <a:t> );</a:t>
            </a:r>
          </a:p>
          <a:p>
            <a:pPr marL="342900" lvl="2" indent="-342900">
              <a:lnSpc>
                <a:spcPct val="90000"/>
              </a:lnSpc>
              <a:buNone/>
            </a:pPr>
            <a:endParaRPr lang="en-US" sz="1800" dirty="0">
              <a:latin typeface="Courier New"/>
            </a:endParaRPr>
          </a:p>
          <a:p>
            <a:pPr marL="342900" lvl="2" indent="-342900">
              <a:lnSpc>
                <a:spcPct val="90000"/>
              </a:lnSpc>
              <a:buNone/>
            </a:pPr>
            <a:r>
              <a:rPr lang="en-US" sz="2100" dirty="0"/>
              <a:t>					</a:t>
            </a:r>
            <a:endParaRPr lang="en-US" sz="1800" dirty="0">
              <a:latin typeface="Courier New"/>
            </a:endParaRPr>
          </a:p>
          <a:p>
            <a:pPr lvl="2">
              <a:lnSpc>
                <a:spcPct val="60000"/>
              </a:lnSpc>
              <a:buNone/>
            </a:pPr>
            <a:endParaRPr lang="en-US" sz="1800" dirty="0">
              <a:latin typeface="Courier New"/>
            </a:endParaRPr>
          </a:p>
          <a:p>
            <a:endParaRPr lang="en-US" sz="2500" dirty="0"/>
          </a:p>
        </p:txBody>
      </p:sp>
      <p:sp>
        <p:nvSpPr>
          <p:cNvPr id="11268" name="Rectangle 3"/>
          <p:cNvSpPr>
            <a:spLocks noGrp="1" noChangeArrowheads="1"/>
          </p:cNvSpPr>
          <p:nvPr>
            <p:ph sz="half" idx="1"/>
          </p:nvPr>
        </p:nvSpPr>
        <p:spPr>
          <a:solidFill>
            <a:schemeClr val="accent1">
              <a:lumMod val="20000"/>
              <a:lumOff val="80000"/>
            </a:schemeClr>
          </a:solidFill>
        </p:spPr>
        <p:txBody>
          <a:bodyPr>
            <a:noAutofit/>
          </a:bodyPr>
          <a:lstStyle/>
          <a:p>
            <a:pPr marL="0" indent="0" algn="ctr">
              <a:buNone/>
            </a:pPr>
            <a:r>
              <a:rPr lang="en-US" sz="2500" b="1" dirty="0"/>
              <a:t>MATLAB</a:t>
            </a:r>
          </a:p>
          <a:p>
            <a:pPr marL="114300" lvl="1" indent="0">
              <a:lnSpc>
                <a:spcPct val="90000"/>
              </a:lnSpc>
              <a:buNone/>
            </a:pPr>
            <a:endParaRPr lang="en-US" sz="1800" dirty="0">
              <a:latin typeface="Courier New"/>
              <a:cs typeface="Times New Roman" pitchFamily="18" charset="0"/>
            </a:endParaRPr>
          </a:p>
          <a:p>
            <a:pPr marL="0" indent="0" algn="ctr">
              <a:buNone/>
            </a:pPr>
            <a:r>
              <a:rPr lang="en-US" sz="2500" i="1" dirty="0"/>
              <a:t>No equivalent</a:t>
            </a:r>
          </a:p>
        </p:txBody>
      </p:sp>
      <p:sp>
        <p:nvSpPr>
          <p:cNvPr id="11267" name="Rectangle 2"/>
          <p:cNvSpPr>
            <a:spLocks noGrp="1" noChangeArrowheads="1"/>
          </p:cNvSpPr>
          <p:nvPr>
            <p:ph type="title"/>
          </p:nvPr>
        </p:nvSpPr>
        <p:spPr/>
        <p:txBody>
          <a:bodyPr/>
          <a:lstStyle/>
          <a:p>
            <a:r>
              <a:rPr lang="en-US" dirty="0">
                <a:latin typeface="Courier New" charset="0"/>
                <a:cs typeface="Courier New" charset="0"/>
              </a:rPr>
              <a:t>do-while</a:t>
            </a:r>
            <a:r>
              <a:rPr lang="en-US" dirty="0"/>
              <a:t> – Syntax</a:t>
            </a:r>
          </a:p>
        </p:txBody>
      </p:sp>
      <p:sp>
        <p:nvSpPr>
          <p:cNvPr id="9" name="Rectangle 3"/>
          <p:cNvSpPr txBox="1">
            <a:spLocks noChangeArrowheads="1"/>
          </p:cNvSpPr>
          <p:nvPr/>
        </p:nvSpPr>
        <p:spPr>
          <a:xfrm>
            <a:off x="457200" y="1485901"/>
            <a:ext cx="403860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a:p>
            <a:pPr marL="0" indent="0">
              <a:buNone/>
            </a:pPr>
            <a:endParaRPr lang="en-US" sz="1800" dirty="0">
              <a:latin typeface="Courier New"/>
            </a:endParaRPr>
          </a:p>
          <a:p>
            <a:endParaRPr lang="en-US" sz="2500" dirty="0"/>
          </a:p>
        </p:txBody>
      </p:sp>
      <p:sp>
        <p:nvSpPr>
          <p:cNvPr id="10" name="Rectangle 3"/>
          <p:cNvSpPr txBox="1">
            <a:spLocks noChangeArrowheads="1"/>
          </p:cNvSpPr>
          <p:nvPr/>
        </p:nvSpPr>
        <p:spPr>
          <a:xfrm>
            <a:off x="4699400" y="1490870"/>
            <a:ext cx="4020457"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27</a:t>
            </a:fld>
            <a:endParaRPr lang="en-US"/>
          </a:p>
        </p:txBody>
      </p:sp>
    </p:spTree>
    <p:extLst>
      <p:ext uri="{BB962C8B-B14F-4D97-AF65-F5344CB8AC3E}">
        <p14:creationId xmlns:p14="http://schemas.microsoft.com/office/powerpoint/2010/main" val="3509075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3"/>
          </p:nvPr>
        </p:nvSpPr>
        <p:spPr/>
        <p:txBody>
          <a:bodyPr>
            <a:normAutofit/>
          </a:bodyPr>
          <a:lstStyle/>
          <a:p>
            <a:pPr marL="1588" indent="-1588">
              <a:lnSpc>
                <a:spcPct val="80000"/>
              </a:lnSpc>
              <a:spcBef>
                <a:spcPct val="0"/>
              </a:spcBef>
              <a:buNone/>
            </a:pPr>
            <a:r>
              <a:rPr lang="en-US" sz="1800" dirty="0">
                <a:latin typeface="Courier New"/>
                <a:cs typeface="Courier New" pitchFamily="49" charset="0"/>
              </a:rPr>
              <a:t>	</a:t>
            </a:r>
            <a:endParaRPr lang="en-US" sz="1800" dirty="0">
              <a:latin typeface="Courier New"/>
              <a:cs typeface="Courier New" pitchFamily="49" charset="0"/>
              <a:sym typeface="Symbol" pitchFamily="18" charset="2"/>
            </a:endParaRPr>
          </a:p>
        </p:txBody>
      </p:sp>
      <p:sp>
        <p:nvSpPr>
          <p:cNvPr id="30723" name="Rectangle 2"/>
          <p:cNvSpPr>
            <a:spLocks noGrp="1" noChangeArrowheads="1"/>
          </p:cNvSpPr>
          <p:nvPr>
            <p:ph type="title"/>
          </p:nvPr>
        </p:nvSpPr>
        <p:spPr/>
        <p:txBody>
          <a:bodyPr/>
          <a:lstStyle/>
          <a:p>
            <a:r>
              <a:rPr lang="en-US" dirty="0">
                <a:latin typeface="Courier New" charset="0"/>
                <a:cs typeface="Courier New" charset="0"/>
              </a:rPr>
              <a:t>do-while</a:t>
            </a:r>
            <a:r>
              <a:rPr lang="en-US" dirty="0"/>
              <a:t> – Example</a:t>
            </a:r>
          </a:p>
        </p:txBody>
      </p:sp>
      <p:sp>
        <p:nvSpPr>
          <p:cNvPr id="8" name="Content Placeholder 3"/>
          <p:cNvSpPr txBox="1">
            <a:spLocks/>
          </p:cNvSpPr>
          <p:nvPr/>
        </p:nvSpPr>
        <p:spPr>
          <a:xfrm>
            <a:off x="2542456" y="1525329"/>
            <a:ext cx="4211491" cy="2465062"/>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a:t>
            </a:r>
          </a:p>
          <a:p>
            <a:pPr marL="1588" indent="-1588">
              <a:lnSpc>
                <a:spcPct val="80000"/>
              </a:lnSpc>
              <a:spcBef>
                <a:spcPct val="0"/>
              </a:spcBef>
              <a:buNone/>
            </a:pPr>
            <a:r>
              <a:rPr lang="en-US" sz="1600" b="1" dirty="0" err="1">
                <a:latin typeface="Courier New"/>
                <a:cs typeface="Courier New" pitchFamily="49" charset="0"/>
                <a:sym typeface="Symbol" pitchFamily="18" charset="2"/>
              </a:rPr>
              <a:t>int</a:t>
            </a:r>
            <a:r>
              <a:rPr lang="en-US" sz="1600" b="1" dirty="0">
                <a:latin typeface="Courier New"/>
                <a:cs typeface="Courier New" pitchFamily="49" charset="0"/>
                <a:sym typeface="Symbol" pitchFamily="18" charset="2"/>
              </a:rPr>
              <a:t> a;</a:t>
            </a:r>
          </a:p>
          <a:p>
            <a:pPr marL="1588" indent="-1588">
              <a:lnSpc>
                <a:spcPct val="80000"/>
              </a:lnSpc>
              <a:spcBef>
                <a:spcPct val="0"/>
              </a:spcBef>
              <a:buNone/>
            </a:pPr>
            <a:r>
              <a:rPr lang="en-US" sz="1600" b="1" dirty="0">
                <a:latin typeface="Courier New"/>
                <a:cs typeface="Courier New" pitchFamily="49" charset="0"/>
              </a:rPr>
              <a:t>		</a:t>
            </a:r>
          </a:p>
          <a:p>
            <a:pPr marL="1588" indent="-1588">
              <a:lnSpc>
                <a:spcPct val="80000"/>
              </a:lnSpc>
              <a:spcBef>
                <a:spcPct val="0"/>
              </a:spcBef>
              <a:buNone/>
            </a:pPr>
            <a:r>
              <a:rPr lang="en-US" sz="1600" b="1" dirty="0">
                <a:latin typeface="Courier New"/>
                <a:cs typeface="Courier New" pitchFamily="49" charset="0"/>
              </a:rPr>
              <a:t>	a=1;</a:t>
            </a:r>
          </a:p>
          <a:p>
            <a:pPr marL="1588" indent="-1588">
              <a:lnSpc>
                <a:spcPct val="80000"/>
              </a:lnSpc>
              <a:spcBef>
                <a:spcPct val="0"/>
              </a:spcBef>
              <a:buNone/>
            </a:pPr>
            <a:endParaRPr lang="en-US" sz="1600" b="1" dirty="0">
              <a:latin typeface="Courier New"/>
              <a:cs typeface="Courier New" pitchFamily="49" charset="0"/>
            </a:endParaRPr>
          </a:p>
          <a:p>
            <a:pPr marL="1588" indent="-1588">
              <a:lnSpc>
                <a:spcPct val="80000"/>
              </a:lnSpc>
              <a:spcBef>
                <a:spcPct val="0"/>
              </a:spcBef>
              <a:buNone/>
            </a:pPr>
            <a:r>
              <a:rPr lang="en-US" sz="1600" b="1" dirty="0">
                <a:latin typeface="Courier New"/>
                <a:cs typeface="Courier New" pitchFamily="49" charset="0"/>
              </a:rPr>
              <a:t>do</a:t>
            </a:r>
          </a:p>
          <a:p>
            <a:pPr marL="1588" indent="-1588">
              <a:lnSpc>
                <a:spcPct val="80000"/>
              </a:lnSpc>
              <a:spcBef>
                <a:spcPct val="0"/>
              </a:spcBef>
              <a:buNone/>
            </a:pPr>
            <a:r>
              <a:rPr lang="en-US" sz="1600" b="1" dirty="0">
                <a:latin typeface="Courier New"/>
                <a:cs typeface="Courier New" pitchFamily="49" charset="0"/>
              </a:rPr>
              <a:t>	{</a:t>
            </a:r>
          </a:p>
          <a:p>
            <a:pPr marL="1588" indent="-1588">
              <a:lnSpc>
                <a:spcPct val="80000"/>
              </a:lnSpc>
              <a:spcBef>
                <a:spcPct val="0"/>
              </a:spcBef>
              <a:buNone/>
            </a:pPr>
            <a:r>
              <a:rPr lang="en-US" sz="1600" b="1" dirty="0">
                <a:latin typeface="Courier New"/>
                <a:cs typeface="Courier New" pitchFamily="49" charset="0"/>
              </a:rPr>
              <a:t>		</a:t>
            </a:r>
            <a:r>
              <a:rPr lang="en-US" sz="1600" b="1" dirty="0" err="1">
                <a:latin typeface="Courier New"/>
                <a:cs typeface="Courier New" pitchFamily="49" charset="0"/>
              </a:rPr>
              <a:t>printf</a:t>
            </a:r>
            <a:r>
              <a:rPr lang="en-US" sz="1600" b="1" dirty="0">
                <a:latin typeface="Courier New"/>
                <a:cs typeface="Courier New" pitchFamily="49" charset="0"/>
              </a:rPr>
              <a:t> ("a=%</a:t>
            </a:r>
            <a:r>
              <a:rPr lang="en-US" sz="1600" b="1" dirty="0" err="1">
                <a:latin typeface="Courier New"/>
                <a:cs typeface="Courier New" pitchFamily="49" charset="0"/>
              </a:rPr>
              <a:t>i</a:t>
            </a:r>
            <a:r>
              <a:rPr lang="en-US" sz="1600" b="1" dirty="0">
                <a:latin typeface="Courier New"/>
                <a:cs typeface="Courier New" pitchFamily="49" charset="0"/>
              </a:rPr>
              <a:t>\n", a);</a:t>
            </a:r>
          </a:p>
          <a:p>
            <a:pPr marL="1588" indent="-1588">
              <a:lnSpc>
                <a:spcPct val="80000"/>
              </a:lnSpc>
              <a:spcBef>
                <a:spcPct val="0"/>
              </a:spcBef>
              <a:buNone/>
            </a:pPr>
            <a:r>
              <a:rPr lang="en-US" sz="1600" b="1" dirty="0">
                <a:latin typeface="Courier New"/>
                <a:cs typeface="Courier New" pitchFamily="49" charset="0"/>
              </a:rPr>
              <a:t>		a=a+3;</a:t>
            </a:r>
          </a:p>
          <a:p>
            <a:pPr marL="1588" indent="-1588">
              <a:lnSpc>
                <a:spcPct val="80000"/>
              </a:lnSpc>
              <a:spcBef>
                <a:spcPct val="0"/>
              </a:spcBef>
              <a:buNone/>
            </a:pPr>
            <a:endParaRPr lang="en-US" sz="1600" b="1" dirty="0">
              <a:latin typeface="Courier New"/>
              <a:cs typeface="Courier New" pitchFamily="49" charset="0"/>
            </a:endParaRPr>
          </a:p>
          <a:p>
            <a:pPr marL="1588" indent="-1588">
              <a:lnSpc>
                <a:spcPct val="80000"/>
              </a:lnSpc>
              <a:spcBef>
                <a:spcPct val="0"/>
              </a:spcBef>
              <a:buNone/>
            </a:pPr>
            <a:r>
              <a:rPr lang="en-US" sz="1600" b="1" dirty="0">
                <a:latin typeface="Courier New"/>
                <a:cs typeface="Courier New" pitchFamily="49" charset="0"/>
              </a:rPr>
              <a:t>	} 	while (a &lt;= 13);</a:t>
            </a:r>
          </a:p>
          <a:p>
            <a:pPr marL="1588" indent="-1588">
              <a:lnSpc>
                <a:spcPct val="80000"/>
              </a:lnSpc>
              <a:spcBef>
                <a:spcPct val="0"/>
              </a:spcBef>
              <a:buNone/>
            </a:pPr>
            <a:r>
              <a:rPr lang="en-US" sz="1600" b="1" dirty="0">
                <a:latin typeface="Courier New"/>
                <a:cs typeface="Courier New" pitchFamily="49" charset="0"/>
              </a:rPr>
              <a:t>	</a:t>
            </a:r>
            <a:r>
              <a:rPr lang="en-US" sz="1600" b="1" dirty="0">
                <a:latin typeface="Courier New" pitchFamily="49" charset="0"/>
                <a:cs typeface="Courier New" pitchFamily="49" charset="0"/>
              </a:rPr>
              <a:t>...</a:t>
            </a:r>
          </a:p>
        </p:txBody>
      </p:sp>
      <p:sp>
        <p:nvSpPr>
          <p:cNvPr id="9" name="Content Placeholder 3"/>
          <p:cNvSpPr txBox="1">
            <a:spLocks/>
          </p:cNvSpPr>
          <p:nvPr/>
        </p:nvSpPr>
        <p:spPr>
          <a:xfrm>
            <a:off x="2542455" y="3990658"/>
            <a:ext cx="4211491" cy="1407118"/>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28</a:t>
            </a:fld>
            <a:endParaRPr lang="en-US"/>
          </a:p>
        </p:txBody>
      </p:sp>
    </p:spTree>
    <p:extLst>
      <p:ext uri="{BB962C8B-B14F-4D97-AF65-F5344CB8AC3E}">
        <p14:creationId xmlns:p14="http://schemas.microsoft.com/office/powerpoint/2010/main" val="375652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3"/>
          </p:nvPr>
        </p:nvSpPr>
        <p:spPr/>
        <p:txBody>
          <a:bodyPr>
            <a:normAutofit/>
          </a:bodyPr>
          <a:lstStyle/>
          <a:p>
            <a:pPr marL="1588" indent="-1588">
              <a:lnSpc>
                <a:spcPct val="80000"/>
              </a:lnSpc>
              <a:spcBef>
                <a:spcPct val="0"/>
              </a:spcBef>
              <a:buNone/>
            </a:pPr>
            <a:r>
              <a:rPr lang="en-US" sz="1800" dirty="0">
                <a:latin typeface="Courier New"/>
                <a:cs typeface="Courier New" pitchFamily="49" charset="0"/>
              </a:rPr>
              <a:t>	</a:t>
            </a:r>
            <a:endParaRPr lang="en-US" sz="1800" dirty="0">
              <a:latin typeface="Courier New"/>
              <a:cs typeface="Courier New" pitchFamily="49" charset="0"/>
              <a:sym typeface="Symbol" pitchFamily="18" charset="2"/>
            </a:endParaRPr>
          </a:p>
        </p:txBody>
      </p:sp>
      <p:sp>
        <p:nvSpPr>
          <p:cNvPr id="30723" name="Rectangle 2"/>
          <p:cNvSpPr>
            <a:spLocks noGrp="1" noChangeArrowheads="1"/>
          </p:cNvSpPr>
          <p:nvPr>
            <p:ph type="title"/>
          </p:nvPr>
        </p:nvSpPr>
        <p:spPr/>
        <p:txBody>
          <a:bodyPr/>
          <a:lstStyle/>
          <a:p>
            <a:r>
              <a:rPr lang="en-US" dirty="0">
                <a:latin typeface="Courier New" charset="0"/>
                <a:cs typeface="Courier New" charset="0"/>
              </a:rPr>
              <a:t>do-while</a:t>
            </a:r>
            <a:r>
              <a:rPr lang="en-US" dirty="0"/>
              <a:t> – Example</a:t>
            </a:r>
          </a:p>
        </p:txBody>
      </p:sp>
      <p:sp>
        <p:nvSpPr>
          <p:cNvPr id="8" name="Content Placeholder 3"/>
          <p:cNvSpPr txBox="1">
            <a:spLocks/>
          </p:cNvSpPr>
          <p:nvPr/>
        </p:nvSpPr>
        <p:spPr>
          <a:xfrm>
            <a:off x="2542456" y="1525329"/>
            <a:ext cx="4211491" cy="2465062"/>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a:t>
            </a:r>
          </a:p>
          <a:p>
            <a:pPr marL="1588" indent="-1588">
              <a:lnSpc>
                <a:spcPct val="80000"/>
              </a:lnSpc>
              <a:spcBef>
                <a:spcPct val="0"/>
              </a:spcBef>
              <a:buNone/>
            </a:pPr>
            <a:r>
              <a:rPr lang="en-US" sz="1600" b="1" dirty="0" err="1">
                <a:latin typeface="Courier New"/>
                <a:cs typeface="Courier New" pitchFamily="49" charset="0"/>
                <a:sym typeface="Symbol" pitchFamily="18" charset="2"/>
              </a:rPr>
              <a:t>int</a:t>
            </a:r>
            <a:r>
              <a:rPr lang="en-US" sz="1600" b="1" dirty="0">
                <a:latin typeface="Courier New"/>
                <a:cs typeface="Courier New" pitchFamily="49" charset="0"/>
                <a:sym typeface="Symbol" pitchFamily="18" charset="2"/>
              </a:rPr>
              <a:t> a;</a:t>
            </a:r>
          </a:p>
          <a:p>
            <a:pPr marL="1588" indent="-1588">
              <a:lnSpc>
                <a:spcPct val="80000"/>
              </a:lnSpc>
              <a:spcBef>
                <a:spcPct val="0"/>
              </a:spcBef>
              <a:buNone/>
            </a:pPr>
            <a:r>
              <a:rPr lang="en-US" sz="1600" b="1" dirty="0">
                <a:latin typeface="Courier New"/>
                <a:cs typeface="Courier New" pitchFamily="49" charset="0"/>
              </a:rPr>
              <a:t>		</a:t>
            </a:r>
          </a:p>
          <a:p>
            <a:pPr marL="1588" indent="-1588">
              <a:lnSpc>
                <a:spcPct val="80000"/>
              </a:lnSpc>
              <a:spcBef>
                <a:spcPct val="0"/>
              </a:spcBef>
              <a:buNone/>
            </a:pPr>
            <a:r>
              <a:rPr lang="en-US" sz="1600" b="1" dirty="0">
                <a:latin typeface="Courier New"/>
                <a:cs typeface="Courier New" pitchFamily="49" charset="0"/>
              </a:rPr>
              <a:t>	a=1;</a:t>
            </a:r>
          </a:p>
          <a:p>
            <a:pPr marL="1588" indent="-1588">
              <a:lnSpc>
                <a:spcPct val="80000"/>
              </a:lnSpc>
              <a:spcBef>
                <a:spcPct val="0"/>
              </a:spcBef>
              <a:buNone/>
            </a:pPr>
            <a:endParaRPr lang="en-US" sz="1600" b="1" dirty="0">
              <a:latin typeface="Courier New"/>
              <a:cs typeface="Courier New" pitchFamily="49" charset="0"/>
            </a:endParaRPr>
          </a:p>
          <a:p>
            <a:pPr marL="1588" indent="-1588">
              <a:lnSpc>
                <a:spcPct val="80000"/>
              </a:lnSpc>
              <a:spcBef>
                <a:spcPct val="0"/>
              </a:spcBef>
              <a:buNone/>
            </a:pPr>
            <a:r>
              <a:rPr lang="en-US" sz="1600" b="1" dirty="0">
                <a:latin typeface="Courier New"/>
                <a:cs typeface="Courier New" pitchFamily="49" charset="0"/>
              </a:rPr>
              <a:t>do</a:t>
            </a:r>
          </a:p>
          <a:p>
            <a:pPr marL="1588" indent="-1588">
              <a:lnSpc>
                <a:spcPct val="80000"/>
              </a:lnSpc>
              <a:spcBef>
                <a:spcPct val="0"/>
              </a:spcBef>
              <a:buNone/>
            </a:pPr>
            <a:r>
              <a:rPr lang="en-US" sz="1600" b="1" dirty="0">
                <a:latin typeface="Courier New"/>
                <a:cs typeface="Courier New" pitchFamily="49" charset="0"/>
              </a:rPr>
              <a:t>	{</a:t>
            </a:r>
          </a:p>
          <a:p>
            <a:pPr marL="1588" indent="-1588">
              <a:lnSpc>
                <a:spcPct val="80000"/>
              </a:lnSpc>
              <a:spcBef>
                <a:spcPct val="0"/>
              </a:spcBef>
              <a:buNone/>
            </a:pPr>
            <a:r>
              <a:rPr lang="en-US" sz="1600" b="1" dirty="0">
                <a:latin typeface="Courier New"/>
                <a:cs typeface="Courier New" pitchFamily="49" charset="0"/>
              </a:rPr>
              <a:t>		</a:t>
            </a:r>
            <a:r>
              <a:rPr lang="en-US" sz="1600" b="1" dirty="0" err="1">
                <a:latin typeface="Courier New"/>
                <a:cs typeface="Courier New" pitchFamily="49" charset="0"/>
              </a:rPr>
              <a:t>printf</a:t>
            </a:r>
            <a:r>
              <a:rPr lang="en-US" sz="1600" b="1" dirty="0">
                <a:latin typeface="Courier New"/>
                <a:cs typeface="Courier New" pitchFamily="49" charset="0"/>
              </a:rPr>
              <a:t> ("a=%</a:t>
            </a:r>
            <a:r>
              <a:rPr lang="en-US" sz="1600" b="1" dirty="0" err="1">
                <a:latin typeface="Courier New"/>
                <a:cs typeface="Courier New" pitchFamily="49" charset="0"/>
              </a:rPr>
              <a:t>i</a:t>
            </a:r>
            <a:r>
              <a:rPr lang="en-US" sz="1600" b="1" dirty="0">
                <a:latin typeface="Courier New"/>
                <a:cs typeface="Courier New" pitchFamily="49" charset="0"/>
              </a:rPr>
              <a:t>\n", a);</a:t>
            </a:r>
          </a:p>
          <a:p>
            <a:pPr marL="1588" indent="-1588">
              <a:lnSpc>
                <a:spcPct val="80000"/>
              </a:lnSpc>
              <a:spcBef>
                <a:spcPct val="0"/>
              </a:spcBef>
              <a:buNone/>
            </a:pPr>
            <a:r>
              <a:rPr lang="en-US" sz="1600" b="1" dirty="0">
                <a:latin typeface="Courier New"/>
                <a:cs typeface="Courier New" pitchFamily="49" charset="0"/>
              </a:rPr>
              <a:t>		a=a+3;</a:t>
            </a:r>
          </a:p>
          <a:p>
            <a:pPr marL="1588" indent="-1588">
              <a:lnSpc>
                <a:spcPct val="80000"/>
              </a:lnSpc>
              <a:spcBef>
                <a:spcPct val="0"/>
              </a:spcBef>
              <a:buNone/>
            </a:pPr>
            <a:endParaRPr lang="en-US" sz="1600" b="1" dirty="0">
              <a:latin typeface="Courier New"/>
              <a:cs typeface="Courier New" pitchFamily="49" charset="0"/>
            </a:endParaRPr>
          </a:p>
          <a:p>
            <a:pPr marL="1588" indent="-1588">
              <a:lnSpc>
                <a:spcPct val="80000"/>
              </a:lnSpc>
              <a:spcBef>
                <a:spcPct val="0"/>
              </a:spcBef>
              <a:buNone/>
            </a:pPr>
            <a:r>
              <a:rPr lang="en-US" sz="1600" b="1" dirty="0">
                <a:latin typeface="Courier New"/>
                <a:cs typeface="Courier New" pitchFamily="49" charset="0"/>
              </a:rPr>
              <a:t>	} 	while (a &lt;= 13);</a:t>
            </a:r>
          </a:p>
          <a:p>
            <a:pPr marL="1588" indent="-1588">
              <a:lnSpc>
                <a:spcPct val="80000"/>
              </a:lnSpc>
              <a:spcBef>
                <a:spcPct val="0"/>
              </a:spcBef>
              <a:buNone/>
            </a:pPr>
            <a:r>
              <a:rPr lang="en-US" sz="1600" b="1" dirty="0">
                <a:latin typeface="Courier New"/>
                <a:cs typeface="Courier New" pitchFamily="49" charset="0"/>
              </a:rPr>
              <a:t>	</a:t>
            </a:r>
            <a:r>
              <a:rPr lang="en-US" sz="1600" b="1" dirty="0">
                <a:latin typeface="Courier New" pitchFamily="49" charset="0"/>
                <a:cs typeface="Courier New" pitchFamily="49" charset="0"/>
              </a:rPr>
              <a:t>...</a:t>
            </a:r>
          </a:p>
        </p:txBody>
      </p:sp>
      <p:sp>
        <p:nvSpPr>
          <p:cNvPr id="9" name="Content Placeholder 3"/>
          <p:cNvSpPr txBox="1">
            <a:spLocks/>
          </p:cNvSpPr>
          <p:nvPr/>
        </p:nvSpPr>
        <p:spPr>
          <a:xfrm>
            <a:off x="2542455" y="3990658"/>
            <a:ext cx="4211491" cy="1407118"/>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a=1</a:t>
            </a:r>
          </a:p>
          <a:p>
            <a:pPr marL="0" indent="0">
              <a:buNone/>
              <a:tabLst>
                <a:tab pos="1889125" algn="ctr"/>
              </a:tabLst>
            </a:pPr>
            <a:r>
              <a:rPr lang="en-US" sz="1500" b="1" dirty="0">
                <a:latin typeface="Courier New" pitchFamily="49" charset="0"/>
                <a:cs typeface="Courier New" pitchFamily="49" charset="0"/>
              </a:rPr>
              <a:t>a=4</a:t>
            </a:r>
          </a:p>
          <a:p>
            <a:pPr marL="0" indent="0">
              <a:buNone/>
              <a:tabLst>
                <a:tab pos="1889125" algn="ctr"/>
              </a:tabLst>
            </a:pPr>
            <a:r>
              <a:rPr lang="en-US" sz="1500" b="1" dirty="0">
                <a:latin typeface="Courier New" pitchFamily="49" charset="0"/>
                <a:cs typeface="Courier New" pitchFamily="49" charset="0"/>
              </a:rPr>
              <a:t>a=7</a:t>
            </a:r>
          </a:p>
          <a:p>
            <a:pPr marL="0" indent="0">
              <a:buNone/>
              <a:tabLst>
                <a:tab pos="1889125" algn="ctr"/>
              </a:tabLst>
            </a:pPr>
            <a:r>
              <a:rPr lang="en-US" sz="1500" b="1" dirty="0">
                <a:latin typeface="Courier New" pitchFamily="49" charset="0"/>
                <a:cs typeface="Courier New" pitchFamily="49" charset="0"/>
              </a:rPr>
              <a:t>a=10</a:t>
            </a:r>
          </a:p>
          <a:p>
            <a:pPr marL="0" indent="0">
              <a:buNone/>
              <a:tabLst>
                <a:tab pos="1889125" algn="ctr"/>
              </a:tabLst>
            </a:pPr>
            <a:r>
              <a:rPr lang="en-US" sz="1500" b="1" dirty="0">
                <a:latin typeface="Courier New" pitchFamily="49" charset="0"/>
                <a:cs typeface="Courier New" pitchFamily="49" charset="0"/>
              </a:rPr>
              <a:t>a=13</a:t>
            </a:r>
          </a:p>
          <a:p>
            <a:pPr marL="0" indent="0">
              <a:buNone/>
              <a:tabLst>
                <a:tab pos="1889125" algn="ctr"/>
              </a:tabLst>
            </a:pPr>
            <a:endParaRPr lang="en-US" sz="1500" b="1" dirty="0">
              <a:latin typeface="Courier New" pitchFamily="49" charset="0"/>
              <a:cs typeface="Courier New" pitchFamily="49" charset="0"/>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29</a:t>
            </a:fld>
            <a:endParaRPr lang="en-US"/>
          </a:p>
        </p:txBody>
      </p:sp>
    </p:spTree>
    <p:extLst>
      <p:ext uri="{BB962C8B-B14F-4D97-AF65-F5344CB8AC3E}">
        <p14:creationId xmlns:p14="http://schemas.microsoft.com/office/powerpoint/2010/main" val="1334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marL="0" indent="0">
              <a:buNone/>
            </a:pPr>
            <a:r>
              <a:rPr lang="en-US" sz="2400" dirty="0"/>
              <a:t>Assignment:</a:t>
            </a:r>
          </a:p>
          <a:p>
            <a:pPr lvl="1"/>
            <a:r>
              <a:rPr lang="en-US" sz="2000" dirty="0"/>
              <a:t>Read C: How to Program</a:t>
            </a:r>
          </a:p>
          <a:p>
            <a:pPr lvl="1"/>
            <a:endParaRPr lang="en-US" sz="2000" dirty="0"/>
          </a:p>
          <a:p>
            <a:pPr marL="0" indent="0">
              <a:buNone/>
            </a:pPr>
            <a:r>
              <a:rPr lang="en-US" sz="2400" dirty="0"/>
              <a:t>Understand the following:</a:t>
            </a:r>
          </a:p>
          <a:p>
            <a:pPr lvl="1"/>
            <a:r>
              <a:rPr lang="en-US" sz="2000" b="1" dirty="0">
                <a:latin typeface="Courier New" charset="0"/>
                <a:ea typeface="Courier New" charset="0"/>
                <a:cs typeface="Courier New" charset="0"/>
              </a:rPr>
              <a:t>if</a:t>
            </a:r>
            <a:r>
              <a:rPr lang="en-US" sz="2000" dirty="0"/>
              <a:t>/</a:t>
            </a:r>
            <a:r>
              <a:rPr lang="en-US" sz="2000" b="1" dirty="0">
                <a:latin typeface="Courier New" charset="0"/>
                <a:ea typeface="Courier New" charset="0"/>
                <a:cs typeface="Courier New" charset="0"/>
              </a:rPr>
              <a:t>else</a:t>
            </a:r>
            <a:r>
              <a:rPr lang="en-US" sz="2000" dirty="0"/>
              <a:t> statements</a:t>
            </a:r>
          </a:p>
          <a:p>
            <a:pPr lvl="1"/>
            <a:r>
              <a:rPr lang="en-US" sz="2000" b="1" dirty="0">
                <a:latin typeface="Courier New" charset="0"/>
                <a:ea typeface="Courier New" charset="0"/>
                <a:cs typeface="Courier New" charset="0"/>
              </a:rPr>
              <a:t>switch</a:t>
            </a:r>
            <a:r>
              <a:rPr lang="en-US" sz="2000" dirty="0"/>
              <a:t>-</a:t>
            </a:r>
            <a:r>
              <a:rPr lang="en-US" sz="2000" b="1" dirty="0">
                <a:latin typeface="Courier New" charset="0"/>
                <a:ea typeface="Courier New" charset="0"/>
                <a:cs typeface="Courier New" charset="0"/>
              </a:rPr>
              <a:t>case</a:t>
            </a:r>
            <a:r>
              <a:rPr lang="en-US" sz="2000" dirty="0"/>
              <a:t> statements</a:t>
            </a:r>
          </a:p>
          <a:p>
            <a:pPr lvl="1"/>
            <a:r>
              <a:rPr lang="en-US" sz="2000" dirty="0"/>
              <a:t>Types of selection structures and repetition statements</a:t>
            </a:r>
          </a:p>
          <a:p>
            <a:endParaRPr lang="en-US" dirty="0"/>
          </a:p>
        </p:txBody>
      </p:sp>
      <p:sp>
        <p:nvSpPr>
          <p:cNvPr id="2" name="Title 1"/>
          <p:cNvSpPr>
            <a:spLocks noGrp="1"/>
          </p:cNvSpPr>
          <p:nvPr>
            <p:ph type="title"/>
          </p:nvPr>
        </p:nvSpPr>
        <p:spPr/>
        <p:txBody>
          <a:bodyPr/>
          <a:lstStyle/>
          <a:p>
            <a:r>
              <a:rPr lang="en-US" dirty="0"/>
              <a:t>Preparation</a:t>
            </a:r>
          </a:p>
        </p:txBody>
      </p:sp>
      <p:sp>
        <p:nvSpPr>
          <p:cNvPr id="4" name="Date Placeholder 3"/>
          <p:cNvSpPr>
            <a:spLocks noGrp="1"/>
          </p:cNvSpPr>
          <p:nvPr>
            <p:ph type="dt" sz="half" idx="14"/>
          </p:nvPr>
        </p:nvSpPr>
        <p:spPr/>
        <p:txBody>
          <a:bodyPr/>
          <a:lstStyle/>
          <a:p>
            <a:r>
              <a:rPr lang="en-US"/>
              <a:t>08/10/20</a:t>
            </a:r>
            <a:endParaRPr lang="en-US" dirty="0"/>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3279392D-BBC6-4C2D-9E90-F40BFB1FD803}" type="slidenum">
              <a:rPr lang="en-US" smtClean="0"/>
              <a:t>3</a:t>
            </a:fld>
            <a:endParaRPr lang="en-US"/>
          </a:p>
        </p:txBody>
      </p:sp>
    </p:spTree>
    <p:extLst>
      <p:ext uri="{BB962C8B-B14F-4D97-AF65-F5344CB8AC3E}">
        <p14:creationId xmlns:p14="http://schemas.microsoft.com/office/powerpoint/2010/main" val="479837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while</a:t>
            </a:r>
            <a:r>
              <a:rPr lang="en-US" dirty="0"/>
              <a:t> vs. </a:t>
            </a:r>
            <a:r>
              <a:rPr lang="en-US" dirty="0">
                <a:latin typeface="Courier New" charset="0"/>
                <a:ea typeface="Courier New" charset="0"/>
                <a:cs typeface="Courier New" charset="0"/>
              </a:rPr>
              <a:t>do-while</a:t>
            </a:r>
            <a:r>
              <a:rPr lang="en-US" dirty="0"/>
              <a:t> Loops</a:t>
            </a:r>
          </a:p>
        </p:txBody>
      </p:sp>
      <p:sp>
        <p:nvSpPr>
          <p:cNvPr id="10" name="Rectangle 3"/>
          <p:cNvSpPr txBox="1">
            <a:spLocks noChangeArrowheads="1"/>
          </p:cNvSpPr>
          <p:nvPr/>
        </p:nvSpPr>
        <p:spPr>
          <a:xfrm>
            <a:off x="4714981" y="1543053"/>
            <a:ext cx="4020457" cy="2559049"/>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Do-While</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sym typeface="Symbol" pitchFamily="18" charset="2"/>
              </a:rPr>
              <a:t>int</a:t>
            </a:r>
            <a:r>
              <a:rPr lang="en-US" sz="1800" dirty="0">
                <a:latin typeface="Courier New"/>
                <a:cs typeface="Courier New" pitchFamily="49" charset="0"/>
                <a:sym typeface="Symbol" pitchFamily="18" charset="2"/>
              </a:rPr>
              <a:t> a;</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a=6;</a:t>
            </a:r>
          </a:p>
          <a:p>
            <a:pPr marL="1588" indent="-1588">
              <a:lnSpc>
                <a:spcPct val="80000"/>
              </a:lnSpc>
              <a:spcBef>
                <a:spcPct val="0"/>
              </a:spcBef>
              <a:buNone/>
            </a:pPr>
            <a:r>
              <a:rPr lang="en-US" sz="1800" dirty="0">
                <a:latin typeface="Courier New"/>
                <a:cs typeface="Courier New" pitchFamily="49" charset="0"/>
              </a:rPr>
              <a:t>do</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rPr>
              <a:t>printf</a:t>
            </a:r>
            <a:r>
              <a:rPr lang="en-US" sz="1800" dirty="0">
                <a:latin typeface="Courier New"/>
                <a:cs typeface="Courier New" pitchFamily="49" charset="0"/>
              </a:rPr>
              <a:t> ("a=%</a:t>
            </a:r>
            <a:r>
              <a:rPr lang="en-US" sz="1800" dirty="0" err="1">
                <a:latin typeface="Courier New"/>
                <a:cs typeface="Courier New" pitchFamily="49" charset="0"/>
              </a:rPr>
              <a:t>i</a:t>
            </a:r>
            <a:r>
              <a:rPr lang="en-US" sz="1800" dirty="0">
                <a:latin typeface="Courier New"/>
                <a:cs typeface="Courier New" pitchFamily="49" charset="0"/>
              </a:rPr>
              <a:t>\n", a);</a:t>
            </a:r>
          </a:p>
          <a:p>
            <a:pPr marL="1588" indent="-1588">
              <a:lnSpc>
                <a:spcPct val="80000"/>
              </a:lnSpc>
              <a:spcBef>
                <a:spcPct val="0"/>
              </a:spcBef>
              <a:buNone/>
            </a:pPr>
            <a:r>
              <a:rPr lang="en-US" sz="1800" dirty="0">
                <a:latin typeface="Courier New"/>
                <a:cs typeface="Courier New" pitchFamily="49" charset="0"/>
              </a:rPr>
              <a:t>		a++;</a:t>
            </a:r>
          </a:p>
          <a:p>
            <a:pPr marL="1588" indent="-1588">
              <a:lnSpc>
                <a:spcPct val="80000"/>
              </a:lnSpc>
              <a:spcBef>
                <a:spcPct val="0"/>
              </a:spcBef>
              <a:buNone/>
            </a:pPr>
            <a:r>
              <a:rPr lang="en-US" sz="1800" dirty="0">
                <a:latin typeface="Courier New"/>
                <a:cs typeface="Courier New" pitchFamily="49" charset="0"/>
              </a:rPr>
              <a:t>	} 	while (a&lt;=5);</a:t>
            </a:r>
          </a:p>
          <a:p>
            <a:pPr marL="1588" indent="-1588">
              <a:lnSpc>
                <a:spcPct val="80000"/>
              </a:lnSpc>
              <a:spcBef>
                <a:spcPct val="0"/>
              </a:spcBef>
              <a:buNone/>
            </a:pPr>
            <a:r>
              <a:rPr lang="en-US" sz="1800" dirty="0" err="1">
                <a:latin typeface="Courier New"/>
                <a:cs typeface="Courier New" pitchFamily="49" charset="0"/>
              </a:rPr>
              <a:t>printf</a:t>
            </a:r>
            <a:r>
              <a:rPr lang="en-US" sz="1800" dirty="0">
                <a:latin typeface="Courier New"/>
                <a:cs typeface="Courier New" pitchFamily="49" charset="0"/>
              </a:rPr>
              <a:t>("THE END\n")	</a:t>
            </a:r>
          </a:p>
          <a:p>
            <a:pPr lvl="2">
              <a:lnSpc>
                <a:spcPct val="60000"/>
              </a:lnSpc>
              <a:buNone/>
            </a:pPr>
            <a:endParaRPr lang="en-US" sz="1800" dirty="0">
              <a:latin typeface="Courier New"/>
            </a:endParaRPr>
          </a:p>
          <a:p>
            <a:endParaRPr lang="en-US" sz="2500" dirty="0"/>
          </a:p>
        </p:txBody>
      </p:sp>
      <p:sp>
        <p:nvSpPr>
          <p:cNvPr id="11" name="Rectangle 3"/>
          <p:cNvSpPr txBox="1">
            <a:spLocks noChangeArrowheads="1"/>
          </p:cNvSpPr>
          <p:nvPr/>
        </p:nvSpPr>
        <p:spPr>
          <a:xfrm>
            <a:off x="457200" y="1543053"/>
            <a:ext cx="4038600" cy="2559049"/>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While</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sym typeface="Symbol" pitchFamily="18" charset="2"/>
              </a:rPr>
              <a:t>int</a:t>
            </a:r>
            <a:r>
              <a:rPr lang="en-US" sz="1800" dirty="0">
                <a:latin typeface="Courier New"/>
                <a:cs typeface="Courier New" pitchFamily="49" charset="0"/>
                <a:sym typeface="Symbol" pitchFamily="18" charset="2"/>
              </a:rPr>
              <a:t> a;</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a=6;</a:t>
            </a:r>
          </a:p>
          <a:p>
            <a:pPr marL="1588" indent="-1588">
              <a:lnSpc>
                <a:spcPct val="80000"/>
              </a:lnSpc>
              <a:spcBef>
                <a:spcPct val="0"/>
              </a:spcBef>
              <a:buNone/>
            </a:pPr>
            <a:r>
              <a:rPr lang="en-US" sz="1800" dirty="0">
                <a:latin typeface="Courier New"/>
                <a:cs typeface="Courier New" pitchFamily="49" charset="0"/>
              </a:rPr>
              <a:t>while (a&lt;=5)</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rPr>
              <a:t>printf</a:t>
            </a:r>
            <a:r>
              <a:rPr lang="en-US" sz="1800" dirty="0">
                <a:latin typeface="Courier New"/>
                <a:cs typeface="Courier New" pitchFamily="49" charset="0"/>
              </a:rPr>
              <a:t> ("a=%</a:t>
            </a:r>
            <a:r>
              <a:rPr lang="en-US" sz="1800" dirty="0" err="1">
                <a:latin typeface="Courier New"/>
                <a:cs typeface="Courier New" pitchFamily="49" charset="0"/>
              </a:rPr>
              <a:t>i</a:t>
            </a:r>
            <a:r>
              <a:rPr lang="en-US" sz="1800" dirty="0">
                <a:latin typeface="Courier New"/>
                <a:cs typeface="Courier New" pitchFamily="49" charset="0"/>
              </a:rPr>
              <a:t>\n", a);</a:t>
            </a:r>
          </a:p>
          <a:p>
            <a:pPr marL="1588" indent="-1588">
              <a:lnSpc>
                <a:spcPct val="80000"/>
              </a:lnSpc>
              <a:spcBef>
                <a:spcPct val="0"/>
              </a:spcBef>
              <a:buNone/>
            </a:pPr>
            <a:r>
              <a:rPr lang="en-US" sz="1800" dirty="0">
                <a:latin typeface="Courier New"/>
                <a:cs typeface="Courier New" pitchFamily="49" charset="0"/>
              </a:rPr>
              <a:t>		a++;</a:t>
            </a:r>
          </a:p>
          <a:p>
            <a:pPr marL="1588" indent="-1588">
              <a:lnSpc>
                <a:spcPct val="80000"/>
              </a:lnSpc>
              <a:spcBef>
                <a:spcPct val="0"/>
              </a:spcBef>
              <a:buNone/>
            </a:pPr>
            <a:r>
              <a:rPr lang="en-US" sz="1800" dirty="0">
                <a:latin typeface="Courier New"/>
                <a:cs typeface="Courier New" pitchFamily="49" charset="0"/>
              </a:rPr>
              <a:t>	} </a:t>
            </a:r>
          </a:p>
          <a:p>
            <a:pPr marL="1588" indent="-1588">
              <a:lnSpc>
                <a:spcPct val="80000"/>
              </a:lnSpc>
              <a:spcBef>
                <a:spcPct val="0"/>
              </a:spcBef>
              <a:buNone/>
            </a:pPr>
            <a:r>
              <a:rPr lang="en-US" sz="1800" dirty="0" err="1">
                <a:latin typeface="Courier New"/>
                <a:cs typeface="Courier New" pitchFamily="49" charset="0"/>
              </a:rPr>
              <a:t>printf</a:t>
            </a:r>
            <a:r>
              <a:rPr lang="en-US" sz="1800" dirty="0">
                <a:latin typeface="Courier New"/>
                <a:cs typeface="Courier New" pitchFamily="49" charset="0"/>
              </a:rPr>
              <a:t>("THE END\n")	</a:t>
            </a:r>
          </a:p>
          <a:p>
            <a:endParaRPr lang="en-US" sz="2500" dirty="0"/>
          </a:p>
        </p:txBody>
      </p:sp>
      <p:sp>
        <p:nvSpPr>
          <p:cNvPr id="9" name="Rectangle 3"/>
          <p:cNvSpPr txBox="1">
            <a:spLocks noChangeArrowheads="1"/>
          </p:cNvSpPr>
          <p:nvPr/>
        </p:nvSpPr>
        <p:spPr>
          <a:xfrm>
            <a:off x="457200" y="4533900"/>
            <a:ext cx="4038600" cy="502898"/>
          </a:xfrm>
          <a:prstGeom prst="rect">
            <a:avLst/>
          </a:prstGeom>
          <a:solidFill>
            <a:schemeClr val="bg1">
              <a:lumMod val="9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80000"/>
              </a:lnSpc>
              <a:spcBef>
                <a:spcPct val="0"/>
              </a:spcBef>
              <a:buNone/>
            </a:pPr>
            <a:r>
              <a:rPr lang="en-US" sz="1800" dirty="0">
                <a:latin typeface="Courier New"/>
                <a:cs typeface="Courier New" pitchFamily="49" charset="0"/>
              </a:rPr>
              <a:t>	</a:t>
            </a:r>
          </a:p>
        </p:txBody>
      </p:sp>
      <p:sp>
        <p:nvSpPr>
          <p:cNvPr id="13" name="Rectangle 3"/>
          <p:cNvSpPr txBox="1">
            <a:spLocks noChangeArrowheads="1"/>
          </p:cNvSpPr>
          <p:nvPr/>
        </p:nvSpPr>
        <p:spPr>
          <a:xfrm>
            <a:off x="4696837" y="4533901"/>
            <a:ext cx="4038600" cy="502898"/>
          </a:xfrm>
          <a:prstGeom prst="rect">
            <a:avLst/>
          </a:prstGeom>
          <a:solidFill>
            <a:schemeClr val="bg1">
              <a:lumMod val="9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80000"/>
              </a:lnSpc>
              <a:spcBef>
                <a:spcPct val="0"/>
              </a:spcBef>
              <a:buNone/>
            </a:pPr>
            <a:endParaRPr lang="en-US" sz="1800" dirty="0">
              <a:latin typeface="Courier New"/>
              <a:cs typeface="Courier New" pitchFamily="49" charset="0"/>
            </a:endParaRPr>
          </a:p>
        </p:txBody>
      </p:sp>
      <p:sp>
        <p:nvSpPr>
          <p:cNvPr id="12" name="Rectangle 3"/>
          <p:cNvSpPr txBox="1">
            <a:spLocks noChangeArrowheads="1"/>
          </p:cNvSpPr>
          <p:nvPr/>
        </p:nvSpPr>
        <p:spPr>
          <a:xfrm>
            <a:off x="457200" y="1485903"/>
            <a:ext cx="4038600" cy="390523"/>
          </a:xfrm>
          <a:prstGeom prst="rect">
            <a:avLst/>
          </a:prstGeom>
          <a:solidFill>
            <a:schemeClr val="accent3">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latin typeface="Courier New" charset="0"/>
                <a:ea typeface="Courier New" charset="0"/>
                <a:cs typeface="Courier New" charset="0"/>
              </a:rPr>
              <a:t>while</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endParaRPr lang="en-US" sz="1800" dirty="0">
              <a:latin typeface="Courier New"/>
              <a:cs typeface="Courier New" pitchFamily="49" charset="0"/>
            </a:endParaRPr>
          </a:p>
          <a:p>
            <a:pPr marL="1588" indent="-1588">
              <a:lnSpc>
                <a:spcPct val="80000"/>
              </a:lnSpc>
              <a:spcBef>
                <a:spcPct val="0"/>
              </a:spcBef>
              <a:buNone/>
            </a:pPr>
            <a:endParaRPr lang="en-US" sz="2500" dirty="0"/>
          </a:p>
        </p:txBody>
      </p:sp>
      <p:sp>
        <p:nvSpPr>
          <p:cNvPr id="14" name="Rectangle 3"/>
          <p:cNvSpPr txBox="1">
            <a:spLocks noChangeArrowheads="1"/>
          </p:cNvSpPr>
          <p:nvPr/>
        </p:nvSpPr>
        <p:spPr>
          <a:xfrm>
            <a:off x="4718225" y="1490872"/>
            <a:ext cx="4020457" cy="390523"/>
          </a:xfrm>
          <a:prstGeom prst="rect">
            <a:avLst/>
          </a:prstGeom>
          <a:solidFill>
            <a:schemeClr val="accent6">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latin typeface="Courier New" charset="0"/>
                <a:ea typeface="Courier New" charset="0"/>
                <a:cs typeface="Courier New" charset="0"/>
              </a:rPr>
              <a:t>do-while</a:t>
            </a:r>
          </a:p>
          <a:p>
            <a:pPr marL="1588" indent="-1588">
              <a:lnSpc>
                <a:spcPct val="80000"/>
              </a:lnSpc>
              <a:spcBef>
                <a:spcPct val="0"/>
              </a:spcBef>
              <a:buNone/>
            </a:pPr>
            <a:r>
              <a:rPr lang="en-US" sz="1800" dirty="0">
                <a:latin typeface="Courier New"/>
                <a:cs typeface="Courier New" pitchFamily="49" charset="0"/>
              </a:rPr>
              <a:t>		</a:t>
            </a:r>
          </a:p>
          <a:p>
            <a:pPr lvl="2">
              <a:lnSpc>
                <a:spcPct val="60000"/>
              </a:lnSpc>
              <a:buNone/>
            </a:pPr>
            <a:endParaRPr lang="en-US" sz="1800" dirty="0">
              <a:latin typeface="Courier New"/>
            </a:endParaRPr>
          </a:p>
          <a:p>
            <a:endParaRPr lang="en-US" sz="2500" dirty="0"/>
          </a:p>
        </p:txBody>
      </p:sp>
      <p:sp>
        <p:nvSpPr>
          <p:cNvPr id="15" name="Rectangle 3"/>
          <p:cNvSpPr txBox="1">
            <a:spLocks noChangeArrowheads="1"/>
          </p:cNvSpPr>
          <p:nvPr/>
        </p:nvSpPr>
        <p:spPr>
          <a:xfrm>
            <a:off x="457200" y="4151992"/>
            <a:ext cx="4038600" cy="381908"/>
          </a:xfrm>
          <a:prstGeom prst="rect">
            <a:avLst/>
          </a:prstGeom>
          <a:solidFill>
            <a:schemeClr val="bg1">
              <a:lumMod val="7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Output:</a:t>
            </a:r>
          </a:p>
        </p:txBody>
      </p:sp>
      <p:sp>
        <p:nvSpPr>
          <p:cNvPr id="16" name="Rectangle 3"/>
          <p:cNvSpPr txBox="1">
            <a:spLocks noChangeArrowheads="1"/>
          </p:cNvSpPr>
          <p:nvPr/>
        </p:nvSpPr>
        <p:spPr>
          <a:xfrm>
            <a:off x="4696837" y="4151993"/>
            <a:ext cx="4038600" cy="381908"/>
          </a:xfrm>
          <a:prstGeom prst="rect">
            <a:avLst/>
          </a:prstGeom>
          <a:solidFill>
            <a:schemeClr val="bg1">
              <a:lumMod val="7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Output:</a:t>
            </a:r>
          </a:p>
          <a:p>
            <a:pPr marL="1588" indent="-1588">
              <a:lnSpc>
                <a:spcPct val="80000"/>
              </a:lnSpc>
              <a:spcBef>
                <a:spcPct val="0"/>
              </a:spcBef>
              <a:buNone/>
            </a:pPr>
            <a:r>
              <a:rPr lang="en-US" sz="1800" dirty="0">
                <a:latin typeface="Courier New"/>
                <a:cs typeface="Courier New" pitchFamily="49" charset="0"/>
              </a:rPr>
              <a:t>		</a:t>
            </a:r>
          </a:p>
          <a:p>
            <a:endParaRPr lang="en-US" sz="2500" dirty="0"/>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30</a:t>
            </a:fld>
            <a:endParaRPr lang="en-US"/>
          </a:p>
        </p:txBody>
      </p:sp>
    </p:spTree>
    <p:extLst>
      <p:ext uri="{BB962C8B-B14F-4D97-AF65-F5344CB8AC3E}">
        <p14:creationId xmlns:p14="http://schemas.microsoft.com/office/powerpoint/2010/main" val="2153534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3B908239-4FB1-4BC5-93AA-469CDFC3A184}"/>
              </a:ext>
            </a:extLst>
          </p:cNvPr>
          <p:cNvSpPr txBox="1">
            <a:spLocks noChangeArrowheads="1"/>
          </p:cNvSpPr>
          <p:nvPr/>
        </p:nvSpPr>
        <p:spPr>
          <a:xfrm>
            <a:off x="4714981" y="1543053"/>
            <a:ext cx="4020457" cy="2559049"/>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Do-While</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sym typeface="Symbol" pitchFamily="18" charset="2"/>
              </a:rPr>
              <a:t>int</a:t>
            </a:r>
            <a:r>
              <a:rPr lang="en-US" sz="1800" dirty="0">
                <a:latin typeface="Courier New"/>
                <a:cs typeface="Courier New" pitchFamily="49" charset="0"/>
                <a:sym typeface="Symbol" pitchFamily="18" charset="2"/>
              </a:rPr>
              <a:t> a;</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a=6;</a:t>
            </a:r>
          </a:p>
          <a:p>
            <a:pPr marL="1588" indent="-1588">
              <a:lnSpc>
                <a:spcPct val="80000"/>
              </a:lnSpc>
              <a:spcBef>
                <a:spcPct val="0"/>
              </a:spcBef>
              <a:buNone/>
            </a:pPr>
            <a:r>
              <a:rPr lang="en-US" sz="1800" dirty="0">
                <a:latin typeface="Courier New"/>
                <a:cs typeface="Courier New" pitchFamily="49" charset="0"/>
              </a:rPr>
              <a:t>do</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rPr>
              <a:t>printf</a:t>
            </a:r>
            <a:r>
              <a:rPr lang="en-US" sz="1800" dirty="0">
                <a:latin typeface="Courier New"/>
                <a:cs typeface="Courier New" pitchFamily="49" charset="0"/>
              </a:rPr>
              <a:t> ("a=%</a:t>
            </a:r>
            <a:r>
              <a:rPr lang="en-US" sz="1800" dirty="0" err="1">
                <a:latin typeface="Courier New"/>
                <a:cs typeface="Courier New" pitchFamily="49" charset="0"/>
              </a:rPr>
              <a:t>i</a:t>
            </a:r>
            <a:r>
              <a:rPr lang="en-US" sz="1800" dirty="0">
                <a:latin typeface="Courier New"/>
                <a:cs typeface="Courier New" pitchFamily="49" charset="0"/>
              </a:rPr>
              <a:t>\n", a);</a:t>
            </a:r>
          </a:p>
          <a:p>
            <a:pPr marL="1588" indent="-1588">
              <a:lnSpc>
                <a:spcPct val="80000"/>
              </a:lnSpc>
              <a:spcBef>
                <a:spcPct val="0"/>
              </a:spcBef>
              <a:buNone/>
            </a:pPr>
            <a:r>
              <a:rPr lang="en-US" sz="1800" dirty="0">
                <a:latin typeface="Courier New"/>
                <a:cs typeface="Courier New" pitchFamily="49" charset="0"/>
              </a:rPr>
              <a:t>		a++;</a:t>
            </a:r>
          </a:p>
          <a:p>
            <a:pPr marL="1588" indent="-1588">
              <a:lnSpc>
                <a:spcPct val="80000"/>
              </a:lnSpc>
              <a:spcBef>
                <a:spcPct val="0"/>
              </a:spcBef>
              <a:buNone/>
            </a:pPr>
            <a:r>
              <a:rPr lang="en-US" sz="1800" dirty="0">
                <a:latin typeface="Courier New"/>
                <a:cs typeface="Courier New" pitchFamily="49" charset="0"/>
              </a:rPr>
              <a:t>	} 	while (a&lt;=5);</a:t>
            </a:r>
          </a:p>
          <a:p>
            <a:pPr marL="1588" indent="-1588">
              <a:lnSpc>
                <a:spcPct val="80000"/>
              </a:lnSpc>
              <a:spcBef>
                <a:spcPct val="0"/>
              </a:spcBef>
              <a:buNone/>
            </a:pPr>
            <a:r>
              <a:rPr lang="en-US" sz="1800" dirty="0" err="1">
                <a:latin typeface="Courier New"/>
                <a:cs typeface="Courier New" pitchFamily="49" charset="0"/>
              </a:rPr>
              <a:t>printf</a:t>
            </a:r>
            <a:r>
              <a:rPr lang="en-US" sz="1800" dirty="0">
                <a:latin typeface="Courier New"/>
                <a:cs typeface="Courier New" pitchFamily="49" charset="0"/>
              </a:rPr>
              <a:t>("THE END\n")	</a:t>
            </a:r>
          </a:p>
          <a:p>
            <a:pPr lvl="2">
              <a:lnSpc>
                <a:spcPct val="60000"/>
              </a:lnSpc>
              <a:buNone/>
            </a:pPr>
            <a:endParaRPr lang="en-US" sz="1800" dirty="0">
              <a:latin typeface="Courier New"/>
            </a:endParaRPr>
          </a:p>
          <a:p>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while</a:t>
            </a:r>
            <a:r>
              <a:rPr lang="en-US" dirty="0"/>
              <a:t> vs. </a:t>
            </a:r>
            <a:r>
              <a:rPr lang="en-US" dirty="0">
                <a:latin typeface="Courier New" charset="0"/>
                <a:ea typeface="Courier New" charset="0"/>
                <a:cs typeface="Courier New" charset="0"/>
              </a:rPr>
              <a:t>do-while</a:t>
            </a:r>
            <a:r>
              <a:rPr lang="en-US" dirty="0"/>
              <a:t> Loops</a:t>
            </a:r>
          </a:p>
        </p:txBody>
      </p:sp>
      <p:sp>
        <p:nvSpPr>
          <p:cNvPr id="9" name="Rectangle 3"/>
          <p:cNvSpPr txBox="1">
            <a:spLocks noChangeArrowheads="1"/>
          </p:cNvSpPr>
          <p:nvPr/>
        </p:nvSpPr>
        <p:spPr>
          <a:xfrm>
            <a:off x="457200" y="4533900"/>
            <a:ext cx="4038600" cy="502898"/>
          </a:xfrm>
          <a:prstGeom prst="rect">
            <a:avLst/>
          </a:prstGeom>
          <a:solidFill>
            <a:schemeClr val="bg1">
              <a:lumMod val="9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80000"/>
              </a:lnSpc>
              <a:spcBef>
                <a:spcPct val="0"/>
              </a:spcBef>
              <a:buNone/>
            </a:pPr>
            <a:r>
              <a:rPr lang="en-US" sz="1800" dirty="0">
                <a:latin typeface="Courier New"/>
                <a:cs typeface="Courier New" pitchFamily="49" charset="0"/>
              </a:rPr>
              <a:t>	THE END	</a:t>
            </a:r>
          </a:p>
          <a:p>
            <a:endParaRPr lang="en-US" sz="2500" dirty="0"/>
          </a:p>
        </p:txBody>
      </p:sp>
      <p:sp>
        <p:nvSpPr>
          <p:cNvPr id="13" name="Rectangle 3"/>
          <p:cNvSpPr txBox="1">
            <a:spLocks noChangeArrowheads="1"/>
          </p:cNvSpPr>
          <p:nvPr/>
        </p:nvSpPr>
        <p:spPr>
          <a:xfrm>
            <a:off x="4696837" y="4533901"/>
            <a:ext cx="4038600" cy="502898"/>
          </a:xfrm>
          <a:prstGeom prst="rect">
            <a:avLst/>
          </a:prstGeom>
          <a:solidFill>
            <a:schemeClr val="bg1">
              <a:lumMod val="9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80000"/>
              </a:lnSpc>
              <a:spcBef>
                <a:spcPct val="0"/>
              </a:spcBef>
              <a:buNone/>
            </a:pPr>
            <a:r>
              <a:rPr lang="en-US" sz="1800" dirty="0">
                <a:latin typeface="Courier New"/>
                <a:cs typeface="Courier New" pitchFamily="49" charset="0"/>
              </a:rPr>
              <a:t>a=6</a:t>
            </a:r>
          </a:p>
          <a:p>
            <a:pPr marL="1588" indent="-1588">
              <a:lnSpc>
                <a:spcPct val="80000"/>
              </a:lnSpc>
              <a:spcBef>
                <a:spcPct val="0"/>
              </a:spcBef>
              <a:buNone/>
            </a:pPr>
            <a:r>
              <a:rPr lang="en-US" sz="1800" dirty="0">
                <a:latin typeface="Courier New"/>
                <a:cs typeface="Courier New" pitchFamily="49" charset="0"/>
              </a:rPr>
              <a:t>	THE END	</a:t>
            </a:r>
          </a:p>
          <a:p>
            <a:endParaRPr lang="en-US" sz="2500" dirty="0"/>
          </a:p>
        </p:txBody>
      </p:sp>
      <p:sp>
        <p:nvSpPr>
          <p:cNvPr id="14" name="Rectangle 3"/>
          <p:cNvSpPr txBox="1">
            <a:spLocks noChangeArrowheads="1"/>
          </p:cNvSpPr>
          <p:nvPr/>
        </p:nvSpPr>
        <p:spPr>
          <a:xfrm>
            <a:off x="4718225" y="1490872"/>
            <a:ext cx="4020457" cy="390523"/>
          </a:xfrm>
          <a:prstGeom prst="rect">
            <a:avLst/>
          </a:prstGeom>
          <a:solidFill>
            <a:schemeClr val="accent6">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latin typeface="Courier New" charset="0"/>
                <a:ea typeface="Courier New" charset="0"/>
                <a:cs typeface="Courier New" charset="0"/>
              </a:rPr>
              <a:t>do-while</a:t>
            </a:r>
          </a:p>
          <a:p>
            <a:pPr marL="1588" indent="-1588">
              <a:lnSpc>
                <a:spcPct val="80000"/>
              </a:lnSpc>
              <a:spcBef>
                <a:spcPct val="0"/>
              </a:spcBef>
              <a:buNone/>
            </a:pPr>
            <a:r>
              <a:rPr lang="en-US" sz="1800" dirty="0">
                <a:latin typeface="Courier New"/>
                <a:cs typeface="Courier New" pitchFamily="49" charset="0"/>
              </a:rPr>
              <a:t>		</a:t>
            </a:r>
          </a:p>
          <a:p>
            <a:pPr lvl="2">
              <a:lnSpc>
                <a:spcPct val="60000"/>
              </a:lnSpc>
              <a:buNone/>
            </a:pPr>
            <a:endParaRPr lang="en-US" sz="1800" dirty="0">
              <a:latin typeface="Courier New"/>
            </a:endParaRPr>
          </a:p>
          <a:p>
            <a:endParaRPr lang="en-US" sz="2500" dirty="0"/>
          </a:p>
        </p:txBody>
      </p:sp>
      <p:sp>
        <p:nvSpPr>
          <p:cNvPr id="15" name="Rectangle 3"/>
          <p:cNvSpPr txBox="1">
            <a:spLocks noChangeArrowheads="1"/>
          </p:cNvSpPr>
          <p:nvPr/>
        </p:nvSpPr>
        <p:spPr>
          <a:xfrm>
            <a:off x="457200" y="4151992"/>
            <a:ext cx="4038600" cy="381908"/>
          </a:xfrm>
          <a:prstGeom prst="rect">
            <a:avLst/>
          </a:prstGeom>
          <a:solidFill>
            <a:schemeClr val="bg1">
              <a:lumMod val="7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Output:</a:t>
            </a:r>
          </a:p>
          <a:p>
            <a:endParaRPr lang="en-US" sz="2500" dirty="0"/>
          </a:p>
        </p:txBody>
      </p:sp>
      <p:sp>
        <p:nvSpPr>
          <p:cNvPr id="16" name="Rectangle 3"/>
          <p:cNvSpPr txBox="1">
            <a:spLocks noChangeArrowheads="1"/>
          </p:cNvSpPr>
          <p:nvPr/>
        </p:nvSpPr>
        <p:spPr>
          <a:xfrm>
            <a:off x="4696837" y="4151993"/>
            <a:ext cx="4038600" cy="381908"/>
          </a:xfrm>
          <a:prstGeom prst="rect">
            <a:avLst/>
          </a:prstGeom>
          <a:solidFill>
            <a:schemeClr val="bg1">
              <a:lumMod val="75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Output:</a:t>
            </a:r>
          </a:p>
          <a:p>
            <a:pPr marL="1588" indent="-1588">
              <a:lnSpc>
                <a:spcPct val="80000"/>
              </a:lnSpc>
              <a:spcBef>
                <a:spcPct val="0"/>
              </a:spcBef>
              <a:buNone/>
            </a:pPr>
            <a:r>
              <a:rPr lang="en-US" sz="1800" dirty="0">
                <a:latin typeface="Courier New"/>
                <a:cs typeface="Courier New" pitchFamily="49" charset="0"/>
              </a:rPr>
              <a:t>		</a:t>
            </a:r>
          </a:p>
          <a:p>
            <a:endParaRPr lang="en-US" sz="2500" dirty="0"/>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31</a:t>
            </a:fld>
            <a:endParaRPr lang="en-US"/>
          </a:p>
        </p:txBody>
      </p:sp>
      <p:sp>
        <p:nvSpPr>
          <p:cNvPr id="17" name="Rectangle 3">
            <a:extLst>
              <a:ext uri="{FF2B5EF4-FFF2-40B4-BE49-F238E27FC236}">
                <a16:creationId xmlns:a16="http://schemas.microsoft.com/office/drawing/2014/main" id="{20173F95-6AFC-444E-9F1D-3E674A316C37}"/>
              </a:ext>
            </a:extLst>
          </p:cNvPr>
          <p:cNvSpPr txBox="1">
            <a:spLocks noChangeArrowheads="1"/>
          </p:cNvSpPr>
          <p:nvPr/>
        </p:nvSpPr>
        <p:spPr>
          <a:xfrm>
            <a:off x="457200" y="1543053"/>
            <a:ext cx="4038600" cy="2559049"/>
          </a:xfrm>
          <a:prstGeom prst="rect">
            <a:avLst/>
          </a:prstGeom>
          <a:solidFill>
            <a:schemeClr val="accent3">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t>While</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sym typeface="Symbol" pitchFamily="18" charset="2"/>
              </a:rPr>
              <a:t>int</a:t>
            </a:r>
            <a:r>
              <a:rPr lang="en-US" sz="1800" dirty="0">
                <a:latin typeface="Courier New"/>
                <a:cs typeface="Courier New" pitchFamily="49" charset="0"/>
                <a:sym typeface="Symbol" pitchFamily="18" charset="2"/>
              </a:rPr>
              <a:t> a;</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a=6;</a:t>
            </a:r>
          </a:p>
          <a:p>
            <a:pPr marL="1588" indent="-1588">
              <a:lnSpc>
                <a:spcPct val="80000"/>
              </a:lnSpc>
              <a:spcBef>
                <a:spcPct val="0"/>
              </a:spcBef>
              <a:buNone/>
            </a:pPr>
            <a:r>
              <a:rPr lang="en-US" sz="1800" dirty="0">
                <a:latin typeface="Courier New"/>
                <a:cs typeface="Courier New" pitchFamily="49" charset="0"/>
              </a:rPr>
              <a:t>while (a&lt;=5)</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r>
              <a:rPr lang="en-US" sz="1800" dirty="0">
                <a:latin typeface="Courier New"/>
                <a:cs typeface="Courier New" pitchFamily="49" charset="0"/>
              </a:rPr>
              <a:t>		</a:t>
            </a:r>
            <a:r>
              <a:rPr lang="en-US" sz="1800" dirty="0" err="1">
                <a:latin typeface="Courier New"/>
                <a:cs typeface="Courier New" pitchFamily="49" charset="0"/>
              </a:rPr>
              <a:t>printf</a:t>
            </a:r>
            <a:r>
              <a:rPr lang="en-US" sz="1800" dirty="0">
                <a:latin typeface="Courier New"/>
                <a:cs typeface="Courier New" pitchFamily="49" charset="0"/>
              </a:rPr>
              <a:t> ("a=%</a:t>
            </a:r>
            <a:r>
              <a:rPr lang="en-US" sz="1800" dirty="0" err="1">
                <a:latin typeface="Courier New"/>
                <a:cs typeface="Courier New" pitchFamily="49" charset="0"/>
              </a:rPr>
              <a:t>i</a:t>
            </a:r>
            <a:r>
              <a:rPr lang="en-US" sz="1800" dirty="0">
                <a:latin typeface="Courier New"/>
                <a:cs typeface="Courier New" pitchFamily="49" charset="0"/>
              </a:rPr>
              <a:t>\n", a);</a:t>
            </a:r>
          </a:p>
          <a:p>
            <a:pPr marL="1588" indent="-1588">
              <a:lnSpc>
                <a:spcPct val="80000"/>
              </a:lnSpc>
              <a:spcBef>
                <a:spcPct val="0"/>
              </a:spcBef>
              <a:buNone/>
            </a:pPr>
            <a:r>
              <a:rPr lang="en-US" sz="1800" dirty="0">
                <a:latin typeface="Courier New"/>
                <a:cs typeface="Courier New" pitchFamily="49" charset="0"/>
              </a:rPr>
              <a:t>		a++;</a:t>
            </a:r>
          </a:p>
          <a:p>
            <a:pPr marL="1588" indent="-1588">
              <a:lnSpc>
                <a:spcPct val="80000"/>
              </a:lnSpc>
              <a:spcBef>
                <a:spcPct val="0"/>
              </a:spcBef>
              <a:buNone/>
            </a:pPr>
            <a:r>
              <a:rPr lang="en-US" sz="1800" dirty="0">
                <a:latin typeface="Courier New"/>
                <a:cs typeface="Courier New" pitchFamily="49" charset="0"/>
              </a:rPr>
              <a:t>	} </a:t>
            </a:r>
          </a:p>
          <a:p>
            <a:pPr marL="1588" indent="-1588">
              <a:lnSpc>
                <a:spcPct val="80000"/>
              </a:lnSpc>
              <a:spcBef>
                <a:spcPct val="0"/>
              </a:spcBef>
              <a:buNone/>
            </a:pPr>
            <a:r>
              <a:rPr lang="en-US" sz="1800" dirty="0" err="1">
                <a:latin typeface="Courier New"/>
                <a:cs typeface="Courier New" pitchFamily="49" charset="0"/>
              </a:rPr>
              <a:t>printf</a:t>
            </a:r>
            <a:r>
              <a:rPr lang="en-US" sz="1800" dirty="0">
                <a:latin typeface="Courier New"/>
                <a:cs typeface="Courier New" pitchFamily="49" charset="0"/>
              </a:rPr>
              <a:t>("THE END\n")	</a:t>
            </a:r>
          </a:p>
          <a:p>
            <a:endParaRPr lang="en-US" sz="2500" dirty="0"/>
          </a:p>
        </p:txBody>
      </p:sp>
      <p:sp>
        <p:nvSpPr>
          <p:cNvPr id="12" name="Rectangle 3"/>
          <p:cNvSpPr txBox="1">
            <a:spLocks noChangeArrowheads="1"/>
          </p:cNvSpPr>
          <p:nvPr/>
        </p:nvSpPr>
        <p:spPr>
          <a:xfrm>
            <a:off x="457200" y="1485903"/>
            <a:ext cx="4038600" cy="390523"/>
          </a:xfrm>
          <a:prstGeom prst="rect">
            <a:avLst/>
          </a:prstGeom>
          <a:solidFill>
            <a:schemeClr val="accent3">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00" b="1" dirty="0">
                <a:latin typeface="Courier New" charset="0"/>
                <a:ea typeface="Courier New" charset="0"/>
                <a:cs typeface="Courier New" charset="0"/>
              </a:rPr>
              <a:t>while</a:t>
            </a:r>
          </a:p>
          <a:p>
            <a:pPr marL="1588" indent="-1588">
              <a:lnSpc>
                <a:spcPct val="80000"/>
              </a:lnSpc>
              <a:spcBef>
                <a:spcPct val="0"/>
              </a:spcBef>
              <a:buNone/>
            </a:pPr>
            <a:r>
              <a:rPr lang="en-US" sz="1800" dirty="0">
                <a:latin typeface="Courier New"/>
                <a:cs typeface="Courier New" pitchFamily="49" charset="0"/>
              </a:rPr>
              <a:t>	</a:t>
            </a:r>
          </a:p>
          <a:p>
            <a:pPr marL="1588" indent="-1588">
              <a:lnSpc>
                <a:spcPct val="80000"/>
              </a:lnSpc>
              <a:spcBef>
                <a:spcPct val="0"/>
              </a:spcBef>
              <a:buNone/>
            </a:pPr>
            <a:endParaRPr lang="en-US" sz="1800" dirty="0">
              <a:latin typeface="Courier New"/>
              <a:cs typeface="Courier New" pitchFamily="49" charset="0"/>
            </a:endParaRPr>
          </a:p>
          <a:p>
            <a:pPr marL="1588" indent="-1588">
              <a:lnSpc>
                <a:spcPct val="80000"/>
              </a:lnSpc>
              <a:spcBef>
                <a:spcPct val="0"/>
              </a:spcBef>
              <a:buNone/>
            </a:pPr>
            <a:endParaRPr lang="en-US" sz="2500" dirty="0"/>
          </a:p>
        </p:txBody>
      </p:sp>
    </p:spTree>
    <p:extLst>
      <p:ext uri="{BB962C8B-B14F-4D97-AF65-F5344CB8AC3E}">
        <p14:creationId xmlns:p14="http://schemas.microsoft.com/office/powerpoint/2010/main" val="942526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48200" y="1485902"/>
            <a:ext cx="4038601" cy="3811063"/>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b="1" dirty="0">
              <a:latin typeface="Courier New" panose="02070309020205020404" pitchFamily="49" charset="0"/>
              <a:cs typeface="Courier New" panose="02070309020205020404" pitchFamily="49" charset="0"/>
            </a:endParaRP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marL="0" indent="0">
              <a:buNone/>
            </a:pPr>
            <a:r>
              <a:rPr lang="en-US" sz="2500" b="1" dirty="0"/>
              <a:t> </a:t>
            </a:r>
            <a:r>
              <a:rPr lang="en-US" sz="1800" dirty="0">
                <a:latin typeface="Courier New" pitchFamily="49" charset="0"/>
                <a:cs typeface="Courier New" pitchFamily="49" charset="0"/>
              </a:rPr>
              <a:t>if (</a:t>
            </a:r>
            <a:r>
              <a:rPr lang="en-US" sz="1800" i="1" dirty="0">
                <a:latin typeface="Courier New" pitchFamily="49" charset="0"/>
                <a:cs typeface="Courier New" pitchFamily="49" charset="0"/>
              </a:rPr>
              <a:t>test?</a:t>
            </a:r>
            <a:r>
              <a:rPr lang="en-US" sz="1800" dirty="0">
                <a:latin typeface="Courier New" pitchFamily="49" charset="0"/>
                <a:cs typeface="Courier New" pitchFamily="49" charset="0"/>
              </a:rPr>
              <a:t>)</a:t>
            </a:r>
          </a:p>
          <a:p>
            <a:pPr>
              <a:lnSpc>
                <a:spcPct val="90000"/>
              </a:lnSpc>
              <a:buNone/>
            </a:pPr>
            <a:r>
              <a:rPr lang="en-US" sz="1800" dirty="0">
                <a:latin typeface="Courier New" pitchFamily="49" charset="0"/>
                <a:cs typeface="Courier New" pitchFamily="49" charset="0"/>
              </a:rPr>
              <a:t>{</a:t>
            </a:r>
          </a:p>
          <a:p>
            <a:pPr>
              <a:lnSpc>
                <a:spcPct val="90000"/>
              </a:lnSpc>
              <a:buNone/>
            </a:pPr>
            <a:r>
              <a:rPr lang="en-US" sz="1800" i="1" dirty="0">
                <a:latin typeface="Courier New" pitchFamily="49" charset="0"/>
                <a:cs typeface="Courier New" pitchFamily="49" charset="0"/>
              </a:rPr>
              <a:t>	statement(s) </a:t>
            </a:r>
            <a:r>
              <a:rPr lang="en-US" sz="1800" dirty="0">
                <a:latin typeface="Courier New" pitchFamily="49" charset="0"/>
                <a:cs typeface="Courier New" pitchFamily="49" charset="0"/>
              </a:rPr>
              <a:t>; </a:t>
            </a:r>
          </a:p>
          <a:p>
            <a:pPr>
              <a:lnSpc>
                <a:spcPct val="90000"/>
              </a:lnSpc>
              <a:buNone/>
            </a:pPr>
            <a:r>
              <a:rPr lang="en-US" sz="1800" dirty="0">
                <a:latin typeface="Courier New" pitchFamily="49" charset="0"/>
                <a:cs typeface="Courier New" pitchFamily="49" charset="0"/>
              </a:rPr>
              <a:t>}</a:t>
            </a:r>
          </a:p>
          <a:p>
            <a:pPr>
              <a:lnSpc>
                <a:spcPct val="90000"/>
              </a:lnSpc>
              <a:buNone/>
            </a:pPr>
            <a:r>
              <a:rPr lang="en-US" sz="1800" dirty="0">
                <a:latin typeface="Courier New" pitchFamily="49" charset="0"/>
                <a:cs typeface="Courier New" pitchFamily="49" charset="0"/>
              </a:rPr>
              <a:t>else</a:t>
            </a:r>
          </a:p>
          <a:p>
            <a:pPr>
              <a:lnSpc>
                <a:spcPct val="90000"/>
              </a:lnSpc>
              <a:buNone/>
            </a:pPr>
            <a:r>
              <a:rPr lang="en-US" sz="1800" dirty="0">
                <a:latin typeface="Courier New" pitchFamily="49" charset="0"/>
                <a:cs typeface="Courier New" pitchFamily="49" charset="0"/>
              </a:rPr>
              <a:t>{</a:t>
            </a:r>
          </a:p>
          <a:p>
            <a:pPr>
              <a:lnSpc>
                <a:spcPct val="90000"/>
              </a:lnSpc>
              <a:buNone/>
            </a:pPr>
            <a:r>
              <a:rPr lang="en-US" sz="1800" i="1" dirty="0">
                <a:latin typeface="Courier New" pitchFamily="49" charset="0"/>
                <a:cs typeface="Courier New" pitchFamily="49" charset="0"/>
              </a:rPr>
              <a:t>	statement(s) </a:t>
            </a:r>
            <a:r>
              <a:rPr lang="en-US" sz="1800" dirty="0">
                <a:latin typeface="Courier New" pitchFamily="49" charset="0"/>
                <a:cs typeface="Courier New" pitchFamily="49" charset="0"/>
              </a:rPr>
              <a:t>;</a:t>
            </a:r>
          </a:p>
          <a:p>
            <a:pPr>
              <a:lnSpc>
                <a:spcPct val="90000"/>
              </a:lnSpc>
              <a:buNone/>
            </a:pPr>
            <a:r>
              <a:rPr lang="en-US" sz="1800" dirty="0">
                <a:latin typeface="Courier New" pitchFamily="49" charset="0"/>
                <a:cs typeface="Courier New" pitchFamily="49" charset="0"/>
              </a:rPr>
              <a:t>}</a:t>
            </a:r>
          </a:p>
          <a:p>
            <a:endParaRPr lang="en-US" sz="2500" dirty="0"/>
          </a:p>
        </p:txBody>
      </p:sp>
      <p:sp>
        <p:nvSpPr>
          <p:cNvPr id="11268" name="Rectangle 3"/>
          <p:cNvSpPr>
            <a:spLocks noGrp="1" noChangeArrowheads="1"/>
          </p:cNvSpPr>
          <p:nvPr>
            <p:ph sz="half" idx="1"/>
          </p:nvPr>
        </p:nvSpPr>
        <p:spPr>
          <a:solidFill>
            <a:schemeClr val="accent1">
              <a:lumMod val="20000"/>
              <a:lumOff val="80000"/>
            </a:schemeClr>
          </a:solidFill>
        </p:spPr>
        <p:txBody>
          <a:bodyPr>
            <a:noAutofit/>
          </a:bodyPr>
          <a:lstStyle/>
          <a:p>
            <a:pPr marL="0" indent="0" algn="ctr">
              <a:buNone/>
            </a:pPr>
            <a:r>
              <a:rPr lang="en-US" sz="2500" b="1" dirty="0"/>
              <a:t>MATLAB</a:t>
            </a:r>
            <a:endParaRPr lang="en-US" sz="1800" b="1" dirty="0">
              <a:latin typeface="Courier New" panose="02070309020205020404" pitchFamily="49" charset="0"/>
              <a:cs typeface="Courier New" panose="02070309020205020404" pitchFamily="49" charset="0"/>
            </a:endParaRPr>
          </a:p>
          <a:p>
            <a:pPr marL="0" indent="0">
              <a:spcBef>
                <a:spcPts val="0"/>
              </a:spcBef>
              <a:buNone/>
            </a:pPr>
            <a:endParaRPr lang="en-US" sz="1800" dirty="0">
              <a:solidFill>
                <a:schemeClr val="tx1"/>
              </a:solidFill>
              <a:latin typeface="Courier New" pitchFamily="49" charset="0"/>
              <a:cs typeface="Courier New" pitchFamily="49" charset="0"/>
            </a:endParaRPr>
          </a:p>
          <a:p>
            <a:pPr marL="0" indent="0">
              <a:buNone/>
            </a:pPr>
            <a:r>
              <a:rPr lang="en-US" sz="1800" dirty="0">
                <a:solidFill>
                  <a:schemeClr val="tx1"/>
                </a:solidFill>
                <a:latin typeface="Courier New" pitchFamily="49" charset="0"/>
                <a:cs typeface="Courier New" pitchFamily="49" charset="0"/>
              </a:rPr>
              <a:t>if test?</a:t>
            </a:r>
          </a:p>
          <a:p>
            <a:pPr>
              <a:lnSpc>
                <a:spcPct val="90000"/>
              </a:lnSpc>
              <a:buNone/>
            </a:pPr>
            <a:endParaRPr lang="en-US" sz="1800" dirty="0">
              <a:solidFill>
                <a:schemeClr val="tx1"/>
              </a:solidFill>
              <a:latin typeface="Courier New" pitchFamily="49" charset="0"/>
              <a:cs typeface="Courier New" pitchFamily="49" charset="0"/>
            </a:endParaRPr>
          </a:p>
          <a:p>
            <a:pPr>
              <a:lnSpc>
                <a:spcPct val="90000"/>
              </a:lnSpc>
              <a:buNone/>
            </a:pPr>
            <a:r>
              <a:rPr lang="en-US" sz="1800" dirty="0">
                <a:solidFill>
                  <a:schemeClr val="tx1"/>
                </a:solidFill>
                <a:latin typeface="Courier New" pitchFamily="49" charset="0"/>
                <a:cs typeface="Courier New" pitchFamily="49" charset="0"/>
              </a:rPr>
              <a:t>	</a:t>
            </a:r>
            <a:r>
              <a:rPr lang="en-US" sz="1800" i="1" dirty="0">
                <a:solidFill>
                  <a:schemeClr val="tx1"/>
                </a:solidFill>
                <a:latin typeface="Courier New" pitchFamily="49" charset="0"/>
                <a:cs typeface="Courier New" pitchFamily="49" charset="0"/>
              </a:rPr>
              <a:t>statement(s) </a:t>
            </a:r>
            <a:r>
              <a:rPr lang="en-US" sz="1800" dirty="0">
                <a:solidFill>
                  <a:schemeClr val="tx1"/>
                </a:solidFill>
                <a:latin typeface="Courier New" pitchFamily="49" charset="0"/>
                <a:cs typeface="Courier New" pitchFamily="49" charset="0"/>
              </a:rPr>
              <a:t>; </a:t>
            </a:r>
          </a:p>
          <a:p>
            <a:pPr>
              <a:lnSpc>
                <a:spcPct val="90000"/>
              </a:lnSpc>
              <a:buNone/>
            </a:pPr>
            <a:endParaRPr lang="en-US" sz="1800" dirty="0">
              <a:solidFill>
                <a:schemeClr val="tx1"/>
              </a:solidFill>
              <a:latin typeface="Courier New" pitchFamily="49" charset="0"/>
              <a:cs typeface="Courier New" pitchFamily="49" charset="0"/>
            </a:endParaRPr>
          </a:p>
          <a:p>
            <a:pPr>
              <a:lnSpc>
                <a:spcPct val="90000"/>
              </a:lnSpc>
              <a:buNone/>
            </a:pPr>
            <a:r>
              <a:rPr lang="en-US" sz="1800" dirty="0">
                <a:solidFill>
                  <a:schemeClr val="tx1"/>
                </a:solidFill>
                <a:latin typeface="Courier New" pitchFamily="49" charset="0"/>
                <a:cs typeface="Courier New" pitchFamily="49" charset="0"/>
              </a:rPr>
              <a:t>else</a:t>
            </a:r>
          </a:p>
          <a:p>
            <a:pPr>
              <a:lnSpc>
                <a:spcPct val="90000"/>
              </a:lnSpc>
              <a:buNone/>
            </a:pPr>
            <a:r>
              <a:rPr lang="en-US" sz="1800" i="1" dirty="0">
                <a:solidFill>
                  <a:schemeClr val="tx1"/>
                </a:solidFill>
                <a:latin typeface="Courier New" pitchFamily="49" charset="0"/>
                <a:cs typeface="Courier New" pitchFamily="49" charset="0"/>
              </a:rPr>
              <a:t>	</a:t>
            </a:r>
          </a:p>
          <a:p>
            <a:pPr>
              <a:lnSpc>
                <a:spcPct val="90000"/>
              </a:lnSpc>
              <a:buNone/>
            </a:pPr>
            <a:r>
              <a:rPr lang="en-US" sz="1800" i="1" dirty="0">
                <a:solidFill>
                  <a:schemeClr val="tx1"/>
                </a:solidFill>
                <a:latin typeface="Courier New" pitchFamily="49" charset="0"/>
                <a:cs typeface="Courier New" pitchFamily="49" charset="0"/>
              </a:rPr>
              <a:t>	statement(s) </a:t>
            </a:r>
            <a:r>
              <a:rPr lang="en-US" sz="1800" dirty="0">
                <a:solidFill>
                  <a:schemeClr val="tx1"/>
                </a:solidFill>
                <a:latin typeface="Courier New" pitchFamily="49" charset="0"/>
                <a:cs typeface="Courier New" pitchFamily="49" charset="0"/>
              </a:rPr>
              <a:t>;</a:t>
            </a:r>
          </a:p>
          <a:p>
            <a:pPr>
              <a:lnSpc>
                <a:spcPct val="90000"/>
              </a:lnSpc>
              <a:buNone/>
            </a:pPr>
            <a:endParaRPr lang="en-US" sz="1800" dirty="0">
              <a:solidFill>
                <a:schemeClr val="tx1"/>
              </a:solidFill>
              <a:latin typeface="Courier New" pitchFamily="49" charset="0"/>
              <a:cs typeface="Courier New" pitchFamily="49" charset="0"/>
            </a:endParaRPr>
          </a:p>
          <a:p>
            <a:pPr>
              <a:lnSpc>
                <a:spcPct val="90000"/>
              </a:lnSpc>
              <a:buNone/>
            </a:pPr>
            <a:r>
              <a:rPr lang="en-US" sz="1800" dirty="0">
                <a:solidFill>
                  <a:schemeClr val="tx1"/>
                </a:solidFill>
                <a:latin typeface="Courier New" pitchFamily="49" charset="0"/>
                <a:cs typeface="Courier New" pitchFamily="49" charset="0"/>
              </a:rPr>
              <a:t>end</a:t>
            </a:r>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if/else</a:t>
            </a:r>
            <a:r>
              <a:rPr lang="en-US" dirty="0"/>
              <a:t> – Syntax</a:t>
            </a:r>
          </a:p>
        </p:txBody>
      </p:sp>
      <p:sp>
        <p:nvSpPr>
          <p:cNvPr id="14" name="Rectangle 3"/>
          <p:cNvSpPr txBox="1">
            <a:spLocks noChangeArrowheads="1"/>
          </p:cNvSpPr>
          <p:nvPr/>
        </p:nvSpPr>
        <p:spPr>
          <a:xfrm>
            <a:off x="457200" y="1485901"/>
            <a:ext cx="403860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p:txBody>
      </p:sp>
      <p:sp>
        <p:nvSpPr>
          <p:cNvPr id="15" name="Rectangle 3"/>
          <p:cNvSpPr txBox="1">
            <a:spLocks noChangeArrowheads="1"/>
          </p:cNvSpPr>
          <p:nvPr/>
        </p:nvSpPr>
        <p:spPr>
          <a:xfrm>
            <a:off x="4648200" y="1485901"/>
            <a:ext cx="403860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32</a:t>
            </a:fld>
            <a:endParaRPr lang="en-US"/>
          </a:p>
        </p:txBody>
      </p:sp>
    </p:spTree>
    <p:extLst>
      <p:ext uri="{BB962C8B-B14F-4D97-AF65-F5344CB8AC3E}">
        <p14:creationId xmlns:p14="http://schemas.microsoft.com/office/powerpoint/2010/main" val="1605139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48200" y="1485902"/>
            <a:ext cx="4038601" cy="3811063"/>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b="1" dirty="0">
              <a:latin typeface="Courier New" panose="02070309020205020404" pitchFamily="49" charset="0"/>
              <a:cs typeface="Courier New" panose="02070309020205020404" pitchFamily="49" charset="0"/>
            </a:endParaRP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marL="0" indent="0">
              <a:buNone/>
            </a:pPr>
            <a:r>
              <a:rPr lang="en-US" sz="2500" b="1" dirty="0"/>
              <a:t> </a:t>
            </a:r>
            <a:r>
              <a:rPr lang="en-US" sz="1800" dirty="0">
                <a:latin typeface="Courier New" pitchFamily="49" charset="0"/>
                <a:cs typeface="Courier New" pitchFamily="49" charset="0"/>
              </a:rPr>
              <a:t>if (</a:t>
            </a:r>
            <a:r>
              <a:rPr lang="en-US" sz="1800" i="1" dirty="0">
                <a:latin typeface="Courier New" pitchFamily="49" charset="0"/>
                <a:cs typeface="Courier New" pitchFamily="49" charset="0"/>
              </a:rPr>
              <a:t>test?</a:t>
            </a:r>
            <a:r>
              <a:rPr lang="en-US" sz="1800" dirty="0">
                <a:latin typeface="Courier New" pitchFamily="49" charset="0"/>
                <a:cs typeface="Courier New" pitchFamily="49" charset="0"/>
              </a:rPr>
              <a:t>)</a:t>
            </a:r>
          </a:p>
          <a:p>
            <a:pPr>
              <a:lnSpc>
                <a:spcPct val="90000"/>
              </a:lnSpc>
              <a:buNone/>
            </a:pPr>
            <a:r>
              <a:rPr lang="en-US" sz="1800" dirty="0">
                <a:latin typeface="Courier New" pitchFamily="49" charset="0"/>
                <a:cs typeface="Courier New" pitchFamily="49" charset="0"/>
              </a:rPr>
              <a:t>{</a:t>
            </a:r>
          </a:p>
          <a:p>
            <a:pPr>
              <a:lnSpc>
                <a:spcPct val="90000"/>
              </a:lnSpc>
              <a:buNone/>
            </a:pPr>
            <a:r>
              <a:rPr lang="en-US" sz="1800" i="1" dirty="0">
                <a:latin typeface="Courier New" pitchFamily="49" charset="0"/>
                <a:cs typeface="Courier New" pitchFamily="49" charset="0"/>
              </a:rPr>
              <a:t>	statement(s) </a:t>
            </a:r>
            <a:r>
              <a:rPr lang="en-US" sz="1800" dirty="0">
                <a:latin typeface="Courier New" pitchFamily="49" charset="0"/>
                <a:cs typeface="Courier New" pitchFamily="49" charset="0"/>
              </a:rPr>
              <a:t>; </a:t>
            </a:r>
          </a:p>
          <a:p>
            <a:pPr>
              <a:lnSpc>
                <a:spcPct val="90000"/>
              </a:lnSpc>
              <a:buNone/>
            </a:pPr>
            <a:r>
              <a:rPr lang="en-US" sz="1800" dirty="0">
                <a:latin typeface="Courier New" pitchFamily="49" charset="0"/>
                <a:cs typeface="Courier New" pitchFamily="49" charset="0"/>
              </a:rPr>
              <a:t>}</a:t>
            </a:r>
          </a:p>
          <a:p>
            <a:pPr>
              <a:lnSpc>
                <a:spcPct val="90000"/>
              </a:lnSpc>
              <a:buNone/>
            </a:pPr>
            <a:r>
              <a:rPr lang="en-US" sz="1800" dirty="0">
                <a:latin typeface="Courier New" pitchFamily="49" charset="0"/>
                <a:cs typeface="Courier New" pitchFamily="49" charset="0"/>
              </a:rPr>
              <a:t>else</a:t>
            </a:r>
          </a:p>
          <a:p>
            <a:pPr>
              <a:lnSpc>
                <a:spcPct val="90000"/>
              </a:lnSpc>
              <a:buNone/>
            </a:pPr>
            <a:r>
              <a:rPr lang="en-US" sz="1800" dirty="0">
                <a:latin typeface="Courier New" pitchFamily="49" charset="0"/>
                <a:cs typeface="Courier New" pitchFamily="49" charset="0"/>
              </a:rPr>
              <a:t>{</a:t>
            </a:r>
          </a:p>
          <a:p>
            <a:pPr>
              <a:lnSpc>
                <a:spcPct val="90000"/>
              </a:lnSpc>
              <a:buNone/>
            </a:pPr>
            <a:r>
              <a:rPr lang="en-US" sz="1800" i="1" dirty="0">
                <a:latin typeface="Courier New" pitchFamily="49" charset="0"/>
                <a:cs typeface="Courier New" pitchFamily="49" charset="0"/>
              </a:rPr>
              <a:t>	statement(s) </a:t>
            </a:r>
            <a:r>
              <a:rPr lang="en-US" sz="1800" dirty="0">
                <a:latin typeface="Courier New" pitchFamily="49" charset="0"/>
                <a:cs typeface="Courier New" pitchFamily="49" charset="0"/>
              </a:rPr>
              <a:t>;</a:t>
            </a:r>
          </a:p>
          <a:p>
            <a:pPr>
              <a:lnSpc>
                <a:spcPct val="90000"/>
              </a:lnSpc>
              <a:buNone/>
            </a:pPr>
            <a:r>
              <a:rPr lang="en-US" sz="1800" dirty="0">
                <a:latin typeface="Courier New" pitchFamily="49" charset="0"/>
                <a:cs typeface="Courier New" pitchFamily="49" charset="0"/>
              </a:rPr>
              <a:t>}</a:t>
            </a:r>
          </a:p>
          <a:p>
            <a:endParaRPr lang="en-US" sz="2500" dirty="0"/>
          </a:p>
        </p:txBody>
      </p:sp>
      <p:sp>
        <p:nvSpPr>
          <p:cNvPr id="11268" name="Rectangle 3"/>
          <p:cNvSpPr>
            <a:spLocks noGrp="1" noChangeArrowheads="1"/>
          </p:cNvSpPr>
          <p:nvPr>
            <p:ph sz="half" idx="1"/>
          </p:nvPr>
        </p:nvSpPr>
        <p:spPr>
          <a:solidFill>
            <a:schemeClr val="accent1">
              <a:lumMod val="20000"/>
              <a:lumOff val="80000"/>
            </a:schemeClr>
          </a:solidFill>
        </p:spPr>
        <p:txBody>
          <a:bodyPr>
            <a:noAutofit/>
          </a:bodyPr>
          <a:lstStyle/>
          <a:p>
            <a:pPr marL="0" indent="0" algn="ctr">
              <a:buNone/>
            </a:pPr>
            <a:r>
              <a:rPr lang="en-US" sz="2500" b="1" dirty="0"/>
              <a:t>MATLAB</a:t>
            </a:r>
            <a:endParaRPr lang="en-US" sz="1800" b="1" dirty="0">
              <a:latin typeface="Courier New" panose="02070309020205020404" pitchFamily="49" charset="0"/>
              <a:cs typeface="Courier New" panose="02070309020205020404" pitchFamily="49" charset="0"/>
            </a:endParaRPr>
          </a:p>
          <a:p>
            <a:pPr marL="0" indent="0">
              <a:spcBef>
                <a:spcPts val="0"/>
              </a:spcBef>
              <a:buNone/>
            </a:pPr>
            <a:endParaRPr lang="en-US" sz="1800" dirty="0">
              <a:solidFill>
                <a:schemeClr val="tx1"/>
              </a:solidFill>
              <a:latin typeface="Courier New" pitchFamily="49" charset="0"/>
              <a:cs typeface="Courier New" pitchFamily="49" charset="0"/>
            </a:endParaRPr>
          </a:p>
          <a:p>
            <a:pPr marL="0" indent="0">
              <a:buNone/>
            </a:pPr>
            <a:r>
              <a:rPr lang="en-US" sz="1800" dirty="0">
                <a:solidFill>
                  <a:schemeClr val="tx1"/>
                </a:solidFill>
                <a:latin typeface="Courier New" pitchFamily="49" charset="0"/>
                <a:cs typeface="Courier New" pitchFamily="49" charset="0"/>
              </a:rPr>
              <a:t>if test?</a:t>
            </a:r>
          </a:p>
          <a:p>
            <a:pPr>
              <a:lnSpc>
                <a:spcPct val="90000"/>
              </a:lnSpc>
              <a:buNone/>
            </a:pPr>
            <a:endParaRPr lang="en-US" sz="1800" dirty="0">
              <a:solidFill>
                <a:schemeClr val="tx1"/>
              </a:solidFill>
              <a:latin typeface="Courier New" pitchFamily="49" charset="0"/>
              <a:cs typeface="Courier New" pitchFamily="49" charset="0"/>
            </a:endParaRPr>
          </a:p>
          <a:p>
            <a:pPr>
              <a:lnSpc>
                <a:spcPct val="90000"/>
              </a:lnSpc>
              <a:buNone/>
            </a:pPr>
            <a:r>
              <a:rPr lang="en-US" sz="1800" dirty="0">
                <a:solidFill>
                  <a:schemeClr val="tx1"/>
                </a:solidFill>
                <a:latin typeface="Courier New" pitchFamily="49" charset="0"/>
                <a:cs typeface="Courier New" pitchFamily="49" charset="0"/>
              </a:rPr>
              <a:t>	</a:t>
            </a:r>
            <a:r>
              <a:rPr lang="en-US" sz="1800" i="1" dirty="0">
                <a:solidFill>
                  <a:schemeClr val="tx1"/>
                </a:solidFill>
                <a:latin typeface="Courier New" pitchFamily="49" charset="0"/>
                <a:cs typeface="Courier New" pitchFamily="49" charset="0"/>
              </a:rPr>
              <a:t>statement(s) </a:t>
            </a:r>
            <a:r>
              <a:rPr lang="en-US" sz="1800" dirty="0">
                <a:solidFill>
                  <a:schemeClr val="tx1"/>
                </a:solidFill>
                <a:latin typeface="Courier New" pitchFamily="49" charset="0"/>
                <a:cs typeface="Courier New" pitchFamily="49" charset="0"/>
              </a:rPr>
              <a:t>; </a:t>
            </a:r>
          </a:p>
          <a:p>
            <a:pPr>
              <a:lnSpc>
                <a:spcPct val="90000"/>
              </a:lnSpc>
              <a:buNone/>
            </a:pPr>
            <a:endParaRPr lang="en-US" sz="1800" dirty="0">
              <a:solidFill>
                <a:schemeClr val="tx1"/>
              </a:solidFill>
              <a:latin typeface="Courier New" pitchFamily="49" charset="0"/>
              <a:cs typeface="Courier New" pitchFamily="49" charset="0"/>
            </a:endParaRPr>
          </a:p>
          <a:p>
            <a:pPr>
              <a:lnSpc>
                <a:spcPct val="90000"/>
              </a:lnSpc>
              <a:buNone/>
            </a:pPr>
            <a:r>
              <a:rPr lang="en-US" sz="1800" dirty="0">
                <a:solidFill>
                  <a:schemeClr val="tx1"/>
                </a:solidFill>
                <a:latin typeface="Courier New" pitchFamily="49" charset="0"/>
                <a:cs typeface="Courier New" pitchFamily="49" charset="0"/>
              </a:rPr>
              <a:t>else</a:t>
            </a:r>
          </a:p>
          <a:p>
            <a:pPr>
              <a:lnSpc>
                <a:spcPct val="90000"/>
              </a:lnSpc>
              <a:buNone/>
            </a:pPr>
            <a:r>
              <a:rPr lang="en-US" sz="1800" i="1" dirty="0">
                <a:solidFill>
                  <a:schemeClr val="tx1"/>
                </a:solidFill>
                <a:latin typeface="Courier New" pitchFamily="49" charset="0"/>
                <a:cs typeface="Courier New" pitchFamily="49" charset="0"/>
              </a:rPr>
              <a:t>	</a:t>
            </a:r>
          </a:p>
          <a:p>
            <a:pPr>
              <a:lnSpc>
                <a:spcPct val="90000"/>
              </a:lnSpc>
              <a:buNone/>
            </a:pPr>
            <a:r>
              <a:rPr lang="en-US" sz="1800" i="1" dirty="0">
                <a:solidFill>
                  <a:schemeClr val="tx1"/>
                </a:solidFill>
                <a:latin typeface="Courier New" pitchFamily="49" charset="0"/>
                <a:cs typeface="Courier New" pitchFamily="49" charset="0"/>
              </a:rPr>
              <a:t>	statement(s) </a:t>
            </a:r>
            <a:r>
              <a:rPr lang="en-US" sz="1800" dirty="0">
                <a:solidFill>
                  <a:schemeClr val="tx1"/>
                </a:solidFill>
                <a:latin typeface="Courier New" pitchFamily="49" charset="0"/>
                <a:cs typeface="Courier New" pitchFamily="49" charset="0"/>
              </a:rPr>
              <a:t>;</a:t>
            </a:r>
          </a:p>
          <a:p>
            <a:pPr>
              <a:lnSpc>
                <a:spcPct val="90000"/>
              </a:lnSpc>
              <a:buNone/>
            </a:pPr>
            <a:endParaRPr lang="en-US" sz="1800" dirty="0">
              <a:solidFill>
                <a:schemeClr val="tx1"/>
              </a:solidFill>
              <a:latin typeface="Courier New" pitchFamily="49" charset="0"/>
              <a:cs typeface="Courier New" pitchFamily="49" charset="0"/>
            </a:endParaRPr>
          </a:p>
          <a:p>
            <a:pPr>
              <a:lnSpc>
                <a:spcPct val="90000"/>
              </a:lnSpc>
              <a:buNone/>
            </a:pPr>
            <a:r>
              <a:rPr lang="en-US" sz="1800" dirty="0">
                <a:solidFill>
                  <a:schemeClr val="tx1"/>
                </a:solidFill>
                <a:latin typeface="Courier New" pitchFamily="49" charset="0"/>
                <a:cs typeface="Courier New" pitchFamily="49" charset="0"/>
              </a:rPr>
              <a:t>end</a:t>
            </a:r>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if/else</a:t>
            </a:r>
            <a:r>
              <a:rPr lang="en-US" dirty="0"/>
              <a:t> – Syntax</a:t>
            </a:r>
          </a:p>
        </p:txBody>
      </p:sp>
      <p:sp>
        <p:nvSpPr>
          <p:cNvPr id="9" name="Rectangle 8"/>
          <p:cNvSpPr/>
          <p:nvPr/>
        </p:nvSpPr>
        <p:spPr>
          <a:xfrm>
            <a:off x="4681045" y="3896134"/>
            <a:ext cx="279400" cy="870744"/>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681045" y="2707249"/>
            <a:ext cx="279400" cy="870744"/>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57200" y="4873480"/>
            <a:ext cx="676275" cy="310356"/>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930270" y="2271742"/>
            <a:ext cx="757239" cy="310356"/>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04791" y="2347407"/>
            <a:ext cx="1017105" cy="310356"/>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3"/>
          <p:cNvSpPr txBox="1">
            <a:spLocks noChangeArrowheads="1"/>
          </p:cNvSpPr>
          <p:nvPr/>
        </p:nvSpPr>
        <p:spPr>
          <a:xfrm>
            <a:off x="457200" y="1485901"/>
            <a:ext cx="403860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p:txBody>
      </p:sp>
      <p:sp>
        <p:nvSpPr>
          <p:cNvPr id="15" name="Rectangle 3"/>
          <p:cNvSpPr txBox="1">
            <a:spLocks noChangeArrowheads="1"/>
          </p:cNvSpPr>
          <p:nvPr/>
        </p:nvSpPr>
        <p:spPr>
          <a:xfrm>
            <a:off x="4648200" y="1485901"/>
            <a:ext cx="403860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33</a:t>
            </a:fld>
            <a:endParaRPr lang="en-US"/>
          </a:p>
        </p:txBody>
      </p:sp>
    </p:spTree>
    <p:extLst>
      <p:ext uri="{BB962C8B-B14F-4D97-AF65-F5344CB8AC3E}">
        <p14:creationId xmlns:p14="http://schemas.microsoft.com/office/powerpoint/2010/main" val="1590982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a:lnSpc>
                <a:spcPct val="40000"/>
              </a:lnSpc>
            </a:pPr>
            <a:endParaRPr lang="en-US" dirty="0"/>
          </a:p>
          <a:p>
            <a:pPr>
              <a:lnSpc>
                <a:spcPct val="90000"/>
              </a:lnSpc>
              <a:spcBef>
                <a:spcPct val="0"/>
              </a:spcBef>
              <a:buNone/>
            </a:pPr>
            <a:r>
              <a:rPr lang="en-US" dirty="0">
                <a:latin typeface="Courier New" pitchFamily="49" charset="0"/>
                <a:cs typeface="Courier New" pitchFamily="49" charset="0"/>
              </a:rPr>
              <a:t>	</a:t>
            </a:r>
            <a:endParaRPr lang="en-US" dirty="0"/>
          </a:p>
        </p:txBody>
      </p:sp>
      <p:sp>
        <p:nvSpPr>
          <p:cNvPr id="2" name="Title 1"/>
          <p:cNvSpPr>
            <a:spLocks noGrp="1"/>
          </p:cNvSpPr>
          <p:nvPr>
            <p:ph type="title"/>
          </p:nvPr>
        </p:nvSpPr>
        <p:spPr/>
        <p:txBody>
          <a:bodyPr/>
          <a:lstStyle/>
          <a:p>
            <a:r>
              <a:rPr lang="en-US" dirty="0">
                <a:latin typeface="Courier New" charset="0"/>
                <a:ea typeface="Courier New" charset="0"/>
                <a:cs typeface="Courier New" charset="0"/>
              </a:rPr>
              <a:t>if/else</a:t>
            </a:r>
            <a:r>
              <a:rPr lang="en-US" dirty="0"/>
              <a:t> – Example</a:t>
            </a:r>
          </a:p>
        </p:txBody>
      </p:sp>
      <p:sp>
        <p:nvSpPr>
          <p:cNvPr id="7" name="Content Placeholder 3"/>
          <p:cNvSpPr txBox="1">
            <a:spLocks/>
          </p:cNvSpPr>
          <p:nvPr/>
        </p:nvSpPr>
        <p:spPr>
          <a:xfrm>
            <a:off x="2037217" y="1578015"/>
            <a:ext cx="4211491" cy="3599795"/>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buNone/>
            </a:pPr>
            <a:r>
              <a:rPr lang="en-US" sz="1700" b="1" dirty="0">
                <a:latin typeface="Courier New" pitchFamily="49" charset="0"/>
                <a:cs typeface="Courier New" pitchFamily="49" charset="0"/>
              </a:rPr>
              <a:t>#include &lt;</a:t>
            </a:r>
            <a:r>
              <a:rPr lang="en-US" sz="1700" b="1" dirty="0" err="1">
                <a:latin typeface="Courier New" pitchFamily="49" charset="0"/>
                <a:cs typeface="Courier New" pitchFamily="49" charset="0"/>
              </a:rPr>
              <a:t>stdio.h</a:t>
            </a:r>
            <a:r>
              <a:rPr lang="en-US" sz="1700" b="1" dirty="0">
                <a:latin typeface="Courier New" pitchFamily="49" charset="0"/>
                <a:cs typeface="Courier New" pitchFamily="49" charset="0"/>
              </a:rPr>
              <a:t>&gt;</a:t>
            </a:r>
          </a:p>
          <a:p>
            <a:pPr>
              <a:lnSpc>
                <a:spcPct val="90000"/>
              </a:lnSpc>
              <a:spcBef>
                <a:spcPct val="0"/>
              </a:spcBef>
              <a:buNone/>
            </a:pP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p>
          <a:p>
            <a:pPr>
              <a:lnSpc>
                <a:spcPct val="90000"/>
              </a:lnSpc>
              <a:spcBef>
                <a:spcPct val="0"/>
              </a:spcBef>
              <a:buNone/>
            </a:pPr>
            <a:r>
              <a:rPr lang="en-US" sz="1700" b="1" dirty="0">
                <a:latin typeface="Courier New" pitchFamily="49" charset="0"/>
                <a:cs typeface="Courier New" pitchFamily="49" charset="0"/>
              </a:rPr>
              <a:t>{</a:t>
            </a:r>
          </a:p>
          <a:p>
            <a:pPr>
              <a:lnSpc>
                <a:spcPct val="90000"/>
              </a:lnSpc>
              <a:spcBef>
                <a:spcPct val="0"/>
              </a:spcBef>
              <a:buNone/>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1, b = 2, c;</a:t>
            </a:r>
          </a:p>
          <a:p>
            <a:pPr>
              <a:lnSpc>
                <a:spcPct val="90000"/>
              </a:lnSpc>
              <a:spcBef>
                <a:spcPct val="0"/>
              </a:spcBef>
              <a:buNone/>
            </a:pPr>
            <a:endParaRPr lang="en-US" sz="1700" b="1" dirty="0">
              <a:latin typeface="Courier New" pitchFamily="49" charset="0"/>
              <a:cs typeface="Courier New" pitchFamily="49" charset="0"/>
            </a:endParaRPr>
          </a:p>
          <a:p>
            <a:pPr>
              <a:lnSpc>
                <a:spcPct val="90000"/>
              </a:lnSpc>
              <a:spcBef>
                <a:spcPct val="0"/>
              </a:spcBef>
              <a:buNone/>
            </a:pPr>
            <a:r>
              <a:rPr lang="en-US" sz="1700" b="1" dirty="0">
                <a:latin typeface="Courier New" pitchFamily="49" charset="0"/>
                <a:cs typeface="Courier New" pitchFamily="49" charset="0"/>
              </a:rPr>
              <a:t>	if (a &gt; b)</a:t>
            </a:r>
          </a:p>
          <a:p>
            <a:pPr>
              <a:lnSpc>
                <a:spcPct val="90000"/>
              </a:lnSpc>
              <a:spcBef>
                <a:spcPct val="0"/>
              </a:spcBef>
              <a:buNone/>
            </a:pPr>
            <a:r>
              <a:rPr lang="en-US" sz="1700" b="1" dirty="0">
                <a:latin typeface="Courier New" pitchFamily="49" charset="0"/>
                <a:cs typeface="Courier New" pitchFamily="49" charset="0"/>
              </a:rPr>
              <a:t>   {</a:t>
            </a:r>
          </a:p>
          <a:p>
            <a:pPr>
              <a:lnSpc>
                <a:spcPct val="90000"/>
              </a:lnSpc>
              <a:spcBef>
                <a:spcPct val="0"/>
              </a:spcBef>
              <a:buNone/>
            </a:pPr>
            <a:r>
              <a:rPr lang="en-US" sz="1700" b="1" dirty="0">
                <a:latin typeface="Courier New" pitchFamily="49" charset="0"/>
                <a:cs typeface="Courier New" pitchFamily="49" charset="0"/>
              </a:rPr>
              <a:t>		  	c = a;</a:t>
            </a:r>
          </a:p>
          <a:p>
            <a:pPr>
              <a:lnSpc>
                <a:spcPct val="90000"/>
              </a:lnSpc>
              <a:spcBef>
                <a:spcPct val="0"/>
              </a:spcBef>
              <a:buNone/>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printf</a:t>
            </a:r>
            <a:r>
              <a:rPr lang="en-US" sz="1700" b="1" dirty="0">
                <a:latin typeface="Courier New" pitchFamily="49" charset="0"/>
                <a:cs typeface="Courier New" pitchFamily="49" charset="0"/>
              </a:rPr>
              <a:t>("big!\n");</a:t>
            </a:r>
          </a:p>
          <a:p>
            <a:pPr>
              <a:lnSpc>
                <a:spcPct val="90000"/>
              </a:lnSpc>
              <a:spcBef>
                <a:spcPct val="0"/>
              </a:spcBef>
              <a:buNone/>
            </a:pPr>
            <a:r>
              <a:rPr lang="en-US" sz="1700" b="1" dirty="0">
                <a:latin typeface="Courier New" pitchFamily="49" charset="0"/>
                <a:cs typeface="Courier New" pitchFamily="49" charset="0"/>
              </a:rPr>
              <a:t>   }</a:t>
            </a:r>
          </a:p>
          <a:p>
            <a:pPr>
              <a:lnSpc>
                <a:spcPct val="90000"/>
              </a:lnSpc>
              <a:spcBef>
                <a:spcPct val="0"/>
              </a:spcBef>
              <a:buNone/>
            </a:pPr>
            <a:r>
              <a:rPr lang="en-US" sz="1700" b="1" dirty="0">
                <a:latin typeface="Courier New" pitchFamily="49" charset="0"/>
                <a:cs typeface="Courier New" pitchFamily="49" charset="0"/>
              </a:rPr>
              <a:t>	else</a:t>
            </a:r>
          </a:p>
          <a:p>
            <a:pPr>
              <a:lnSpc>
                <a:spcPct val="90000"/>
              </a:lnSpc>
              <a:spcBef>
                <a:spcPct val="0"/>
              </a:spcBef>
              <a:buNone/>
            </a:pPr>
            <a:r>
              <a:rPr lang="en-US" sz="1700" b="1" dirty="0">
                <a:latin typeface="Courier New" pitchFamily="49" charset="0"/>
                <a:cs typeface="Courier New" pitchFamily="49" charset="0"/>
              </a:rPr>
              <a:t>			c = b;</a:t>
            </a:r>
          </a:p>
          <a:p>
            <a:pPr>
              <a:lnSpc>
                <a:spcPct val="90000"/>
              </a:lnSpc>
              <a:spcBef>
                <a:spcPct val="0"/>
              </a:spcBef>
              <a:buNone/>
            </a:pPr>
            <a:r>
              <a:rPr lang="en-US" sz="1700" b="1" dirty="0">
                <a:latin typeface="Courier New" pitchFamily="49" charset="0"/>
                <a:cs typeface="Courier New" pitchFamily="49" charset="0"/>
              </a:rPr>
              <a:t>			</a:t>
            </a:r>
          </a:p>
          <a:p>
            <a:pPr>
              <a:lnSpc>
                <a:spcPct val="90000"/>
              </a:lnSpc>
              <a:spcBef>
                <a:spcPct val="0"/>
              </a:spcBef>
              <a:buNone/>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printf</a:t>
            </a:r>
            <a:r>
              <a:rPr lang="en-US" sz="1700" b="1" dirty="0">
                <a:latin typeface="Courier New" pitchFamily="49" charset="0"/>
                <a:cs typeface="Courier New" pitchFamily="49" charset="0"/>
              </a:rPr>
              <a:t>("c=%d\</a:t>
            </a:r>
            <a:r>
              <a:rPr lang="en-US" sz="1700" b="1" dirty="0" err="1">
                <a:latin typeface="Courier New" pitchFamily="49" charset="0"/>
                <a:cs typeface="Courier New" pitchFamily="49" charset="0"/>
              </a:rPr>
              <a:t>n",c</a:t>
            </a:r>
            <a:r>
              <a:rPr lang="en-US" sz="1700" b="1" dirty="0">
                <a:latin typeface="Courier New" pitchFamily="49" charset="0"/>
                <a:cs typeface="Courier New" pitchFamily="49" charset="0"/>
              </a:rPr>
              <a:t>);</a:t>
            </a:r>
          </a:p>
          <a:p>
            <a:pPr>
              <a:lnSpc>
                <a:spcPct val="90000"/>
              </a:lnSpc>
              <a:spcBef>
                <a:spcPct val="0"/>
              </a:spcBef>
              <a:buNone/>
            </a:pPr>
            <a:r>
              <a:rPr lang="en-US" sz="1700" b="1" dirty="0">
                <a:latin typeface="Courier New" pitchFamily="49" charset="0"/>
                <a:cs typeface="Courier New" pitchFamily="49" charset="0"/>
              </a:rPr>
              <a:t>}</a:t>
            </a:r>
          </a:p>
          <a:p>
            <a:pPr marL="0" indent="0">
              <a:buNone/>
            </a:pPr>
            <a:endParaRPr lang="en-US" sz="1400" b="1" dirty="0"/>
          </a:p>
        </p:txBody>
      </p:sp>
      <p:sp>
        <p:nvSpPr>
          <p:cNvPr id="8" name="Content Placeholder 3"/>
          <p:cNvSpPr txBox="1">
            <a:spLocks/>
          </p:cNvSpPr>
          <p:nvPr/>
        </p:nvSpPr>
        <p:spPr>
          <a:xfrm>
            <a:off x="6248707" y="1578015"/>
            <a:ext cx="1228004" cy="3578899"/>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a:p>
            <a:pPr marL="0" indent="0">
              <a:buNone/>
              <a:tabLst>
                <a:tab pos="1889125" algn="ctr"/>
              </a:tabLst>
            </a:pPr>
            <a:endParaRPr lang="en-US" sz="1500" b="1" dirty="0">
              <a:latin typeface="Courier New" pitchFamily="49" charset="0"/>
              <a:cs typeface="Courier New" pitchFamily="49" charset="0"/>
            </a:endParaRPr>
          </a:p>
        </p:txBody>
      </p:sp>
      <p:sp>
        <p:nvSpPr>
          <p:cNvPr id="4" name="Date Placeholder 3"/>
          <p:cNvSpPr>
            <a:spLocks noGrp="1"/>
          </p:cNvSpPr>
          <p:nvPr>
            <p:ph type="dt" sz="half" idx="14"/>
          </p:nvPr>
        </p:nvSpPr>
        <p:spPr/>
        <p:txBody>
          <a:bodyPr/>
          <a:lstStyle/>
          <a:p>
            <a:r>
              <a:rPr lang="en-US"/>
              <a:t>08/10/20</a:t>
            </a:r>
            <a:endParaRPr lang="en-US" dirty="0"/>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3279392D-BBC6-4C2D-9E90-F40BFB1FD803}" type="slidenum">
              <a:rPr lang="en-US" smtClean="0"/>
              <a:t>34</a:t>
            </a:fld>
            <a:endParaRPr lang="en-US"/>
          </a:p>
        </p:txBody>
      </p:sp>
    </p:spTree>
    <p:extLst>
      <p:ext uri="{BB962C8B-B14F-4D97-AF65-F5344CB8AC3E}">
        <p14:creationId xmlns:p14="http://schemas.microsoft.com/office/powerpoint/2010/main" val="148685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a:lnSpc>
                <a:spcPct val="40000"/>
              </a:lnSpc>
            </a:pPr>
            <a:endParaRPr lang="en-US" dirty="0"/>
          </a:p>
          <a:p>
            <a:pPr>
              <a:lnSpc>
                <a:spcPct val="90000"/>
              </a:lnSpc>
              <a:spcBef>
                <a:spcPct val="0"/>
              </a:spcBef>
              <a:buNone/>
            </a:pPr>
            <a:r>
              <a:rPr lang="en-US" dirty="0">
                <a:latin typeface="Courier New" pitchFamily="49" charset="0"/>
                <a:cs typeface="Courier New" pitchFamily="49" charset="0"/>
              </a:rPr>
              <a:t>	</a:t>
            </a:r>
            <a:endParaRPr lang="en-US" dirty="0"/>
          </a:p>
        </p:txBody>
      </p:sp>
      <p:sp>
        <p:nvSpPr>
          <p:cNvPr id="2" name="Title 1"/>
          <p:cNvSpPr>
            <a:spLocks noGrp="1"/>
          </p:cNvSpPr>
          <p:nvPr>
            <p:ph type="title"/>
          </p:nvPr>
        </p:nvSpPr>
        <p:spPr/>
        <p:txBody>
          <a:bodyPr/>
          <a:lstStyle/>
          <a:p>
            <a:r>
              <a:rPr lang="en-US" dirty="0">
                <a:latin typeface="Courier New" charset="0"/>
                <a:ea typeface="Courier New" charset="0"/>
                <a:cs typeface="Courier New" charset="0"/>
              </a:rPr>
              <a:t>if/else</a:t>
            </a:r>
            <a:r>
              <a:rPr lang="en-US" dirty="0"/>
              <a:t> – Example</a:t>
            </a:r>
          </a:p>
        </p:txBody>
      </p:sp>
      <p:sp>
        <p:nvSpPr>
          <p:cNvPr id="7" name="Content Placeholder 3"/>
          <p:cNvSpPr txBox="1">
            <a:spLocks/>
          </p:cNvSpPr>
          <p:nvPr/>
        </p:nvSpPr>
        <p:spPr>
          <a:xfrm>
            <a:off x="2037217" y="1578015"/>
            <a:ext cx="4211491" cy="3599795"/>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buNone/>
            </a:pPr>
            <a:r>
              <a:rPr lang="en-US" sz="1700" b="1" dirty="0">
                <a:latin typeface="Courier New" pitchFamily="49" charset="0"/>
                <a:cs typeface="Courier New" pitchFamily="49" charset="0"/>
              </a:rPr>
              <a:t>#include &lt;</a:t>
            </a:r>
            <a:r>
              <a:rPr lang="en-US" sz="1700" b="1" dirty="0" err="1">
                <a:latin typeface="Courier New" pitchFamily="49" charset="0"/>
                <a:cs typeface="Courier New" pitchFamily="49" charset="0"/>
              </a:rPr>
              <a:t>stdio.h</a:t>
            </a:r>
            <a:r>
              <a:rPr lang="en-US" sz="1700" b="1" dirty="0">
                <a:latin typeface="Courier New" pitchFamily="49" charset="0"/>
                <a:cs typeface="Courier New" pitchFamily="49" charset="0"/>
              </a:rPr>
              <a:t>&gt;</a:t>
            </a:r>
          </a:p>
          <a:p>
            <a:pPr>
              <a:lnSpc>
                <a:spcPct val="90000"/>
              </a:lnSpc>
              <a:spcBef>
                <a:spcPct val="0"/>
              </a:spcBef>
              <a:buNone/>
            </a:pP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p>
          <a:p>
            <a:pPr>
              <a:lnSpc>
                <a:spcPct val="90000"/>
              </a:lnSpc>
              <a:spcBef>
                <a:spcPct val="0"/>
              </a:spcBef>
              <a:buNone/>
            </a:pPr>
            <a:r>
              <a:rPr lang="en-US" sz="1700" b="1" dirty="0">
                <a:latin typeface="Courier New" pitchFamily="49" charset="0"/>
                <a:cs typeface="Courier New" pitchFamily="49" charset="0"/>
              </a:rPr>
              <a:t>{</a:t>
            </a:r>
          </a:p>
          <a:p>
            <a:pPr>
              <a:lnSpc>
                <a:spcPct val="90000"/>
              </a:lnSpc>
              <a:spcBef>
                <a:spcPct val="0"/>
              </a:spcBef>
              <a:buNone/>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1, b = 2, c;</a:t>
            </a:r>
          </a:p>
          <a:p>
            <a:pPr>
              <a:lnSpc>
                <a:spcPct val="90000"/>
              </a:lnSpc>
              <a:spcBef>
                <a:spcPct val="0"/>
              </a:spcBef>
              <a:buNone/>
            </a:pPr>
            <a:endParaRPr lang="en-US" sz="1700" b="1" dirty="0">
              <a:latin typeface="Courier New" pitchFamily="49" charset="0"/>
              <a:cs typeface="Courier New" pitchFamily="49" charset="0"/>
            </a:endParaRPr>
          </a:p>
          <a:p>
            <a:pPr>
              <a:lnSpc>
                <a:spcPct val="90000"/>
              </a:lnSpc>
              <a:spcBef>
                <a:spcPct val="0"/>
              </a:spcBef>
              <a:buNone/>
            </a:pPr>
            <a:r>
              <a:rPr lang="en-US" sz="1700" b="1" dirty="0">
                <a:latin typeface="Courier New" pitchFamily="49" charset="0"/>
                <a:cs typeface="Courier New" pitchFamily="49" charset="0"/>
              </a:rPr>
              <a:t>	if (a &gt; b)</a:t>
            </a:r>
          </a:p>
          <a:p>
            <a:pPr>
              <a:lnSpc>
                <a:spcPct val="90000"/>
              </a:lnSpc>
              <a:spcBef>
                <a:spcPct val="0"/>
              </a:spcBef>
              <a:buNone/>
            </a:pPr>
            <a:r>
              <a:rPr lang="en-US" sz="1700" b="1" dirty="0">
                <a:latin typeface="Courier New" pitchFamily="49" charset="0"/>
                <a:cs typeface="Courier New" pitchFamily="49" charset="0"/>
              </a:rPr>
              <a:t>   {</a:t>
            </a:r>
          </a:p>
          <a:p>
            <a:pPr>
              <a:lnSpc>
                <a:spcPct val="90000"/>
              </a:lnSpc>
              <a:spcBef>
                <a:spcPct val="0"/>
              </a:spcBef>
              <a:buNone/>
            </a:pPr>
            <a:r>
              <a:rPr lang="en-US" sz="1700" b="1" dirty="0">
                <a:latin typeface="Courier New" pitchFamily="49" charset="0"/>
                <a:cs typeface="Courier New" pitchFamily="49" charset="0"/>
              </a:rPr>
              <a:t>		  	c = a;</a:t>
            </a:r>
          </a:p>
          <a:p>
            <a:pPr>
              <a:lnSpc>
                <a:spcPct val="90000"/>
              </a:lnSpc>
              <a:spcBef>
                <a:spcPct val="0"/>
              </a:spcBef>
              <a:buNone/>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printf</a:t>
            </a:r>
            <a:r>
              <a:rPr lang="en-US" sz="1700" b="1" dirty="0">
                <a:latin typeface="Courier New" pitchFamily="49" charset="0"/>
                <a:cs typeface="Courier New" pitchFamily="49" charset="0"/>
              </a:rPr>
              <a:t>("big!\n");</a:t>
            </a:r>
          </a:p>
          <a:p>
            <a:pPr>
              <a:lnSpc>
                <a:spcPct val="90000"/>
              </a:lnSpc>
              <a:spcBef>
                <a:spcPct val="0"/>
              </a:spcBef>
              <a:buNone/>
            </a:pPr>
            <a:r>
              <a:rPr lang="en-US" sz="1700" b="1" dirty="0">
                <a:latin typeface="Courier New" pitchFamily="49" charset="0"/>
                <a:cs typeface="Courier New" pitchFamily="49" charset="0"/>
              </a:rPr>
              <a:t>   }</a:t>
            </a:r>
          </a:p>
          <a:p>
            <a:pPr>
              <a:lnSpc>
                <a:spcPct val="90000"/>
              </a:lnSpc>
              <a:spcBef>
                <a:spcPct val="0"/>
              </a:spcBef>
              <a:buNone/>
            </a:pPr>
            <a:r>
              <a:rPr lang="en-US" sz="1700" b="1" dirty="0">
                <a:latin typeface="Courier New" pitchFamily="49" charset="0"/>
                <a:cs typeface="Courier New" pitchFamily="49" charset="0"/>
              </a:rPr>
              <a:t>	else</a:t>
            </a:r>
          </a:p>
          <a:p>
            <a:pPr>
              <a:lnSpc>
                <a:spcPct val="90000"/>
              </a:lnSpc>
              <a:spcBef>
                <a:spcPct val="0"/>
              </a:spcBef>
              <a:buNone/>
            </a:pPr>
            <a:r>
              <a:rPr lang="en-US" sz="1700" b="1" dirty="0">
                <a:latin typeface="Courier New" pitchFamily="49" charset="0"/>
                <a:cs typeface="Courier New" pitchFamily="49" charset="0"/>
              </a:rPr>
              <a:t>			c = b;</a:t>
            </a:r>
          </a:p>
          <a:p>
            <a:pPr>
              <a:lnSpc>
                <a:spcPct val="90000"/>
              </a:lnSpc>
              <a:spcBef>
                <a:spcPct val="0"/>
              </a:spcBef>
              <a:buNone/>
            </a:pPr>
            <a:r>
              <a:rPr lang="en-US" sz="1700" b="1" dirty="0">
                <a:latin typeface="Courier New" pitchFamily="49" charset="0"/>
                <a:cs typeface="Courier New" pitchFamily="49" charset="0"/>
              </a:rPr>
              <a:t>			</a:t>
            </a:r>
          </a:p>
          <a:p>
            <a:pPr>
              <a:lnSpc>
                <a:spcPct val="90000"/>
              </a:lnSpc>
              <a:spcBef>
                <a:spcPct val="0"/>
              </a:spcBef>
              <a:buNone/>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printf</a:t>
            </a:r>
            <a:r>
              <a:rPr lang="en-US" sz="1700" b="1" dirty="0">
                <a:latin typeface="Courier New" pitchFamily="49" charset="0"/>
                <a:cs typeface="Courier New" pitchFamily="49" charset="0"/>
              </a:rPr>
              <a:t>("c=%d\</a:t>
            </a:r>
            <a:r>
              <a:rPr lang="en-US" sz="1700" b="1" dirty="0" err="1">
                <a:latin typeface="Courier New" pitchFamily="49" charset="0"/>
                <a:cs typeface="Courier New" pitchFamily="49" charset="0"/>
              </a:rPr>
              <a:t>n",c</a:t>
            </a:r>
            <a:r>
              <a:rPr lang="en-US" sz="1700" b="1" dirty="0">
                <a:latin typeface="Courier New" pitchFamily="49" charset="0"/>
                <a:cs typeface="Courier New" pitchFamily="49" charset="0"/>
              </a:rPr>
              <a:t>);</a:t>
            </a:r>
          </a:p>
          <a:p>
            <a:pPr>
              <a:lnSpc>
                <a:spcPct val="90000"/>
              </a:lnSpc>
              <a:spcBef>
                <a:spcPct val="0"/>
              </a:spcBef>
              <a:buNone/>
            </a:pPr>
            <a:r>
              <a:rPr lang="en-US" sz="1700" b="1" dirty="0">
                <a:latin typeface="Courier New" pitchFamily="49" charset="0"/>
                <a:cs typeface="Courier New" pitchFamily="49" charset="0"/>
              </a:rPr>
              <a:t>}</a:t>
            </a:r>
          </a:p>
          <a:p>
            <a:pPr marL="0" indent="0">
              <a:buNone/>
            </a:pPr>
            <a:endParaRPr lang="en-US" sz="1400" b="1" dirty="0"/>
          </a:p>
        </p:txBody>
      </p:sp>
      <p:sp>
        <p:nvSpPr>
          <p:cNvPr id="8" name="Content Placeholder 3"/>
          <p:cNvSpPr txBox="1">
            <a:spLocks/>
          </p:cNvSpPr>
          <p:nvPr/>
        </p:nvSpPr>
        <p:spPr>
          <a:xfrm>
            <a:off x="6248707" y="1578015"/>
            <a:ext cx="1228004" cy="3578899"/>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800" b="1" dirty="0">
                <a:latin typeface="Courier New" pitchFamily="49" charset="0"/>
                <a:cs typeface="Courier New" pitchFamily="49" charset="0"/>
              </a:rPr>
              <a:t>c=2</a:t>
            </a:r>
            <a:endParaRPr lang="en-US" sz="1500" b="1" dirty="0">
              <a:latin typeface="Courier New" pitchFamily="49" charset="0"/>
              <a:cs typeface="Courier New" pitchFamily="49" charset="0"/>
            </a:endParaRPr>
          </a:p>
          <a:p>
            <a:pPr marL="0" indent="0">
              <a:buNone/>
              <a:tabLst>
                <a:tab pos="1889125" algn="ctr"/>
              </a:tabLst>
            </a:pPr>
            <a:endParaRPr lang="en-US" sz="1500" b="1" dirty="0">
              <a:latin typeface="Courier New" pitchFamily="49" charset="0"/>
              <a:cs typeface="Courier New" pitchFamily="49" charset="0"/>
            </a:endParaRPr>
          </a:p>
        </p:txBody>
      </p:sp>
      <p:sp>
        <p:nvSpPr>
          <p:cNvPr id="4" name="Date Placeholder 3"/>
          <p:cNvSpPr>
            <a:spLocks noGrp="1"/>
          </p:cNvSpPr>
          <p:nvPr>
            <p:ph type="dt" sz="half" idx="14"/>
          </p:nvPr>
        </p:nvSpPr>
        <p:spPr/>
        <p:txBody>
          <a:bodyPr/>
          <a:lstStyle/>
          <a:p>
            <a:r>
              <a:rPr lang="en-US"/>
              <a:t>08/10/20</a:t>
            </a:r>
            <a:endParaRPr lang="en-US" dirty="0"/>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3279392D-BBC6-4C2D-9E90-F40BFB1FD803}" type="slidenum">
              <a:rPr lang="en-US" smtClean="0"/>
              <a:t>35</a:t>
            </a:fld>
            <a:endParaRPr lang="en-US"/>
          </a:p>
        </p:txBody>
      </p:sp>
    </p:spTree>
    <p:extLst>
      <p:ext uri="{BB962C8B-B14F-4D97-AF65-F5344CB8AC3E}">
        <p14:creationId xmlns:p14="http://schemas.microsoft.com/office/powerpoint/2010/main" val="532829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48200" y="1485901"/>
            <a:ext cx="4038601" cy="3811064"/>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None/>
            </a:pPr>
            <a:r>
              <a:rPr lang="en-US" sz="2100" b="1" dirty="0"/>
              <a:t>C</a:t>
            </a:r>
          </a:p>
          <a:p>
            <a:pPr>
              <a:spcBef>
                <a:spcPts val="0"/>
              </a:spcBef>
              <a:buNone/>
            </a:pPr>
            <a:r>
              <a:rPr lang="en-US" sz="1600" dirty="0">
                <a:latin typeface="Courier New" pitchFamily="49" charset="0"/>
                <a:cs typeface="Courier New" pitchFamily="49" charset="0"/>
              </a:rPr>
              <a:t>if (</a:t>
            </a:r>
            <a:r>
              <a:rPr lang="en-US" sz="1600" i="1" dirty="0">
                <a:latin typeface="Courier New" pitchFamily="49" charset="0"/>
                <a:cs typeface="Courier New" pitchFamily="49" charset="0"/>
              </a:rPr>
              <a:t>test?</a:t>
            </a: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a:t>
            </a:r>
          </a:p>
          <a:p>
            <a:pPr>
              <a:spcBef>
                <a:spcPts val="0"/>
              </a:spcBef>
              <a:buNone/>
            </a:pPr>
            <a:r>
              <a:rPr lang="en-US" sz="1600" i="1" dirty="0">
                <a:latin typeface="Courier New" pitchFamily="49" charset="0"/>
                <a:cs typeface="Courier New" pitchFamily="49" charset="0"/>
              </a:rPr>
              <a:t>	statement(s) </a:t>
            </a:r>
            <a:r>
              <a:rPr lang="en-US" sz="1600" dirty="0">
                <a:latin typeface="Courier New" pitchFamily="49" charset="0"/>
                <a:cs typeface="Courier New" pitchFamily="49" charset="0"/>
              </a:rPr>
              <a:t>; </a:t>
            </a:r>
          </a:p>
          <a:p>
            <a:pPr>
              <a:spcBef>
                <a:spcPts val="0"/>
              </a:spcBef>
              <a:buNone/>
            </a:pP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else if (test?)</a:t>
            </a:r>
          </a:p>
          <a:p>
            <a:pPr>
              <a:spcBef>
                <a:spcPts val="0"/>
              </a:spcBef>
              <a:buNone/>
            </a:pPr>
            <a:r>
              <a:rPr lang="en-US" sz="1600" dirty="0">
                <a:latin typeface="Courier New" pitchFamily="49" charset="0"/>
                <a:cs typeface="Courier New" pitchFamily="49" charset="0"/>
              </a:rPr>
              <a:t>{</a:t>
            </a:r>
          </a:p>
          <a:p>
            <a:pPr>
              <a:spcBef>
                <a:spcPts val="0"/>
              </a:spcBef>
              <a:buNone/>
            </a:pPr>
            <a:r>
              <a:rPr lang="en-US" sz="1600" i="1" dirty="0">
                <a:latin typeface="Courier New" pitchFamily="49" charset="0"/>
                <a:cs typeface="Courier New" pitchFamily="49" charset="0"/>
              </a:rPr>
              <a:t>	statement(s) </a:t>
            </a: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else</a:t>
            </a:r>
          </a:p>
          <a:p>
            <a:pPr>
              <a:spcBef>
                <a:spcPts val="0"/>
              </a:spcBef>
              <a:buNone/>
            </a:pPr>
            <a:r>
              <a:rPr lang="en-US" sz="1600" dirty="0">
                <a:latin typeface="Courier New" pitchFamily="49" charset="0"/>
                <a:cs typeface="Courier New" pitchFamily="49" charset="0"/>
              </a:rPr>
              <a:t>{</a:t>
            </a:r>
          </a:p>
          <a:p>
            <a:pPr>
              <a:spcBef>
                <a:spcPts val="0"/>
              </a:spcBef>
              <a:buNone/>
            </a:pPr>
            <a:r>
              <a:rPr lang="en-US" sz="1600" i="1" dirty="0">
                <a:latin typeface="Courier New" pitchFamily="49" charset="0"/>
                <a:cs typeface="Courier New" pitchFamily="49" charset="0"/>
              </a:rPr>
              <a:t>	statement(s) </a:t>
            </a: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a:t>
            </a:r>
          </a:p>
          <a:p>
            <a:pPr>
              <a:lnSpc>
                <a:spcPct val="90000"/>
              </a:lnSpc>
              <a:buNone/>
            </a:pPr>
            <a:endParaRPr lang="en-US" sz="1800" dirty="0">
              <a:latin typeface="Courier New" pitchFamily="49" charset="0"/>
              <a:cs typeface="Courier New" pitchFamily="49" charset="0"/>
            </a:endParaRPr>
          </a:p>
          <a:p>
            <a:endParaRPr lang="en-US" sz="2500" dirty="0"/>
          </a:p>
        </p:txBody>
      </p:sp>
      <p:sp>
        <p:nvSpPr>
          <p:cNvPr id="11268" name="Rectangle 3"/>
          <p:cNvSpPr>
            <a:spLocks noGrp="1" noChangeArrowheads="1"/>
          </p:cNvSpPr>
          <p:nvPr>
            <p:ph sz="half" idx="1"/>
          </p:nvPr>
        </p:nvSpPr>
        <p:spPr>
          <a:solidFill>
            <a:schemeClr val="accent1">
              <a:lumMod val="20000"/>
              <a:lumOff val="80000"/>
            </a:schemeClr>
          </a:solidFill>
        </p:spPr>
        <p:txBody>
          <a:bodyPr>
            <a:noAutofit/>
          </a:bodyPr>
          <a:lstStyle/>
          <a:p>
            <a:pPr marL="0" indent="0" algn="ctr">
              <a:buNone/>
            </a:pPr>
            <a:endParaRPr lang="en-US" sz="2100" b="1" dirty="0">
              <a:solidFill>
                <a:schemeClr val="tx1"/>
              </a:solidFill>
            </a:endParaRPr>
          </a:p>
          <a:p>
            <a:pPr marL="0" indent="0">
              <a:spcBef>
                <a:spcPts val="0"/>
              </a:spcBef>
              <a:buNone/>
            </a:pPr>
            <a:r>
              <a:rPr lang="en-US" sz="1600" dirty="0">
                <a:solidFill>
                  <a:schemeClr val="tx1"/>
                </a:solidFill>
                <a:latin typeface="Courier New" pitchFamily="49" charset="0"/>
                <a:cs typeface="Courier New" pitchFamily="49" charset="0"/>
              </a:rPr>
              <a:t>if test?</a:t>
            </a:r>
          </a:p>
          <a:p>
            <a:pPr>
              <a:spcBef>
                <a:spcPts val="0"/>
              </a:spcBef>
              <a:buNone/>
            </a:pPr>
            <a:endParaRPr lang="en-US" sz="1600" dirty="0">
              <a:solidFill>
                <a:schemeClr val="tx1"/>
              </a:solidFill>
              <a:latin typeface="Courier New" pitchFamily="49" charset="0"/>
              <a:cs typeface="Courier New" pitchFamily="49" charset="0"/>
            </a:endParaRPr>
          </a:p>
          <a:p>
            <a:pPr>
              <a:spcBef>
                <a:spcPts val="0"/>
              </a:spcBef>
              <a:buNone/>
            </a:pPr>
            <a:r>
              <a:rPr lang="en-US" sz="1600" dirty="0">
                <a:solidFill>
                  <a:schemeClr val="tx1"/>
                </a:solidFill>
                <a:latin typeface="Courier New" pitchFamily="49" charset="0"/>
                <a:cs typeface="Courier New" pitchFamily="49" charset="0"/>
              </a:rPr>
              <a:t>	</a:t>
            </a:r>
            <a:r>
              <a:rPr lang="en-US" sz="1600" i="1" dirty="0">
                <a:solidFill>
                  <a:schemeClr val="tx1"/>
                </a:solidFill>
                <a:latin typeface="Courier New" pitchFamily="49" charset="0"/>
                <a:cs typeface="Courier New" pitchFamily="49" charset="0"/>
              </a:rPr>
              <a:t>statement(s) </a:t>
            </a:r>
            <a:r>
              <a:rPr lang="en-US" sz="1600" dirty="0">
                <a:solidFill>
                  <a:schemeClr val="tx1"/>
                </a:solidFill>
                <a:latin typeface="Courier New" pitchFamily="49" charset="0"/>
                <a:cs typeface="Courier New" pitchFamily="49" charset="0"/>
              </a:rPr>
              <a:t>; </a:t>
            </a:r>
          </a:p>
          <a:p>
            <a:pPr>
              <a:spcBef>
                <a:spcPts val="0"/>
              </a:spcBef>
              <a:buNone/>
            </a:pPr>
            <a:endParaRPr lang="en-US" sz="1600" dirty="0">
              <a:solidFill>
                <a:schemeClr val="tx1"/>
              </a:solidFill>
              <a:latin typeface="Courier New" pitchFamily="49" charset="0"/>
              <a:cs typeface="Courier New" pitchFamily="49" charset="0"/>
            </a:endParaRPr>
          </a:p>
          <a:p>
            <a:pPr>
              <a:spcBef>
                <a:spcPts val="0"/>
              </a:spcBef>
              <a:buNone/>
            </a:pPr>
            <a:r>
              <a:rPr lang="en-US" sz="1600" dirty="0" err="1">
                <a:solidFill>
                  <a:schemeClr val="tx1"/>
                </a:solidFill>
                <a:latin typeface="Courier New" pitchFamily="49" charset="0"/>
                <a:cs typeface="Courier New" pitchFamily="49" charset="0"/>
              </a:rPr>
              <a:t>elseif</a:t>
            </a:r>
            <a:r>
              <a:rPr lang="en-US" sz="1600" dirty="0">
                <a:solidFill>
                  <a:schemeClr val="tx1"/>
                </a:solidFill>
                <a:latin typeface="Courier New" pitchFamily="49" charset="0"/>
                <a:cs typeface="Courier New" pitchFamily="49" charset="0"/>
              </a:rPr>
              <a:t> test?</a:t>
            </a:r>
          </a:p>
          <a:p>
            <a:pPr>
              <a:spcBef>
                <a:spcPts val="0"/>
              </a:spcBef>
              <a:buNone/>
            </a:pPr>
            <a:r>
              <a:rPr lang="en-US" sz="1600" i="1" dirty="0">
                <a:solidFill>
                  <a:schemeClr val="tx1"/>
                </a:solidFill>
                <a:latin typeface="Courier New" pitchFamily="49" charset="0"/>
                <a:cs typeface="Courier New" pitchFamily="49" charset="0"/>
              </a:rPr>
              <a:t>	</a:t>
            </a:r>
          </a:p>
          <a:p>
            <a:pPr>
              <a:spcBef>
                <a:spcPts val="0"/>
              </a:spcBef>
              <a:buNone/>
            </a:pPr>
            <a:r>
              <a:rPr lang="en-US" sz="1600" i="1" dirty="0">
                <a:solidFill>
                  <a:schemeClr val="tx1"/>
                </a:solidFill>
                <a:latin typeface="Courier New" pitchFamily="49" charset="0"/>
                <a:cs typeface="Courier New" pitchFamily="49" charset="0"/>
              </a:rPr>
              <a:t>	statement(s) </a:t>
            </a:r>
            <a:r>
              <a:rPr lang="en-US" sz="1600" dirty="0">
                <a:solidFill>
                  <a:schemeClr val="tx1"/>
                </a:solidFill>
                <a:latin typeface="Courier New" pitchFamily="49" charset="0"/>
                <a:cs typeface="Courier New" pitchFamily="49" charset="0"/>
              </a:rPr>
              <a:t>;</a:t>
            </a:r>
          </a:p>
          <a:p>
            <a:pPr>
              <a:spcBef>
                <a:spcPts val="0"/>
              </a:spcBef>
              <a:buNone/>
            </a:pPr>
            <a:endParaRPr lang="en-US" sz="1600" dirty="0">
              <a:solidFill>
                <a:schemeClr val="tx1"/>
              </a:solidFill>
              <a:latin typeface="Courier New" pitchFamily="49" charset="0"/>
              <a:cs typeface="Courier New" pitchFamily="49" charset="0"/>
            </a:endParaRPr>
          </a:p>
          <a:p>
            <a:pPr>
              <a:spcBef>
                <a:spcPts val="0"/>
              </a:spcBef>
              <a:buNone/>
            </a:pPr>
            <a:r>
              <a:rPr lang="en-US" sz="1600" dirty="0">
                <a:solidFill>
                  <a:schemeClr val="tx1"/>
                </a:solidFill>
                <a:latin typeface="Courier New" pitchFamily="49" charset="0"/>
                <a:cs typeface="Courier New" pitchFamily="49" charset="0"/>
              </a:rPr>
              <a:t>else</a:t>
            </a:r>
          </a:p>
          <a:p>
            <a:pPr>
              <a:spcBef>
                <a:spcPts val="0"/>
              </a:spcBef>
              <a:buNone/>
            </a:pPr>
            <a:r>
              <a:rPr lang="en-US" sz="1600" i="1" dirty="0">
                <a:solidFill>
                  <a:schemeClr val="tx1"/>
                </a:solidFill>
                <a:latin typeface="Courier New" pitchFamily="49" charset="0"/>
                <a:cs typeface="Courier New" pitchFamily="49" charset="0"/>
              </a:rPr>
              <a:t>	</a:t>
            </a:r>
          </a:p>
          <a:p>
            <a:pPr>
              <a:spcBef>
                <a:spcPts val="0"/>
              </a:spcBef>
              <a:buNone/>
            </a:pPr>
            <a:r>
              <a:rPr lang="en-US" sz="1600" i="1" dirty="0">
                <a:solidFill>
                  <a:schemeClr val="tx1"/>
                </a:solidFill>
                <a:latin typeface="Courier New" pitchFamily="49" charset="0"/>
                <a:cs typeface="Courier New" pitchFamily="49" charset="0"/>
              </a:rPr>
              <a:t>	statement(s) </a:t>
            </a:r>
            <a:r>
              <a:rPr lang="en-US" sz="1600" dirty="0">
                <a:solidFill>
                  <a:schemeClr val="tx1"/>
                </a:solidFill>
                <a:latin typeface="Courier New" pitchFamily="49" charset="0"/>
                <a:cs typeface="Courier New" pitchFamily="49" charset="0"/>
              </a:rPr>
              <a:t>;</a:t>
            </a:r>
          </a:p>
          <a:p>
            <a:pPr>
              <a:spcBef>
                <a:spcPts val="0"/>
              </a:spcBef>
              <a:buNone/>
            </a:pPr>
            <a:r>
              <a:rPr lang="en-US" sz="1600" dirty="0">
                <a:solidFill>
                  <a:schemeClr val="tx1"/>
                </a:solidFill>
                <a:latin typeface="Courier New" pitchFamily="49" charset="0"/>
                <a:cs typeface="Courier New" pitchFamily="49" charset="0"/>
              </a:rPr>
              <a:t>end</a:t>
            </a:r>
          </a:p>
          <a:p>
            <a:pPr eaLnBrk="1" hangingPunct="1"/>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if/else if/else</a:t>
            </a:r>
            <a:r>
              <a:rPr lang="en-US" dirty="0"/>
              <a:t> – Syntax</a:t>
            </a:r>
          </a:p>
        </p:txBody>
      </p:sp>
      <p:sp>
        <p:nvSpPr>
          <p:cNvPr id="15" name="Rectangle 3"/>
          <p:cNvSpPr txBox="1">
            <a:spLocks noChangeArrowheads="1"/>
          </p:cNvSpPr>
          <p:nvPr/>
        </p:nvSpPr>
        <p:spPr>
          <a:xfrm>
            <a:off x="457200" y="1485902"/>
            <a:ext cx="4038600" cy="323849"/>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MATLAB</a:t>
            </a:r>
          </a:p>
        </p:txBody>
      </p:sp>
      <p:sp>
        <p:nvSpPr>
          <p:cNvPr id="16" name="Rectangle 3"/>
          <p:cNvSpPr txBox="1">
            <a:spLocks noChangeArrowheads="1"/>
          </p:cNvSpPr>
          <p:nvPr/>
        </p:nvSpPr>
        <p:spPr>
          <a:xfrm>
            <a:off x="4648200" y="1485902"/>
            <a:ext cx="4038601" cy="323849"/>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36</a:t>
            </a:fld>
            <a:endParaRPr lang="en-US"/>
          </a:p>
        </p:txBody>
      </p:sp>
    </p:spTree>
    <p:extLst>
      <p:ext uri="{BB962C8B-B14F-4D97-AF65-F5344CB8AC3E}">
        <p14:creationId xmlns:p14="http://schemas.microsoft.com/office/powerpoint/2010/main" val="1057144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48200" y="1485901"/>
            <a:ext cx="4038601" cy="3811064"/>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None/>
            </a:pPr>
            <a:r>
              <a:rPr lang="en-US" sz="2100" b="1" dirty="0"/>
              <a:t>C</a:t>
            </a:r>
          </a:p>
          <a:p>
            <a:pPr>
              <a:spcBef>
                <a:spcPts val="0"/>
              </a:spcBef>
              <a:buNone/>
            </a:pPr>
            <a:r>
              <a:rPr lang="en-US" sz="1600" dirty="0">
                <a:latin typeface="Courier New" pitchFamily="49" charset="0"/>
                <a:cs typeface="Courier New" pitchFamily="49" charset="0"/>
              </a:rPr>
              <a:t>if (</a:t>
            </a:r>
            <a:r>
              <a:rPr lang="en-US" sz="1600" i="1" dirty="0">
                <a:latin typeface="Courier New" pitchFamily="49" charset="0"/>
                <a:cs typeface="Courier New" pitchFamily="49" charset="0"/>
              </a:rPr>
              <a:t>test?</a:t>
            </a: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a:t>
            </a:r>
          </a:p>
          <a:p>
            <a:pPr>
              <a:spcBef>
                <a:spcPts val="0"/>
              </a:spcBef>
              <a:buNone/>
            </a:pPr>
            <a:r>
              <a:rPr lang="en-US" sz="1600" i="1" dirty="0">
                <a:latin typeface="Courier New" pitchFamily="49" charset="0"/>
                <a:cs typeface="Courier New" pitchFamily="49" charset="0"/>
              </a:rPr>
              <a:t>	statement(s) </a:t>
            </a:r>
            <a:r>
              <a:rPr lang="en-US" sz="1600" dirty="0">
                <a:latin typeface="Courier New" pitchFamily="49" charset="0"/>
                <a:cs typeface="Courier New" pitchFamily="49" charset="0"/>
              </a:rPr>
              <a:t>; </a:t>
            </a:r>
          </a:p>
          <a:p>
            <a:pPr>
              <a:spcBef>
                <a:spcPts val="0"/>
              </a:spcBef>
              <a:buNone/>
            </a:pP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else if (test?)</a:t>
            </a:r>
          </a:p>
          <a:p>
            <a:pPr>
              <a:spcBef>
                <a:spcPts val="0"/>
              </a:spcBef>
              <a:buNone/>
            </a:pPr>
            <a:r>
              <a:rPr lang="en-US" sz="1600" dirty="0">
                <a:latin typeface="Courier New" pitchFamily="49" charset="0"/>
                <a:cs typeface="Courier New" pitchFamily="49" charset="0"/>
              </a:rPr>
              <a:t>{</a:t>
            </a:r>
          </a:p>
          <a:p>
            <a:pPr>
              <a:spcBef>
                <a:spcPts val="0"/>
              </a:spcBef>
              <a:buNone/>
            </a:pPr>
            <a:r>
              <a:rPr lang="en-US" sz="1600" i="1" dirty="0">
                <a:latin typeface="Courier New" pitchFamily="49" charset="0"/>
                <a:cs typeface="Courier New" pitchFamily="49" charset="0"/>
              </a:rPr>
              <a:t>	statement(s) </a:t>
            </a: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else</a:t>
            </a:r>
          </a:p>
          <a:p>
            <a:pPr>
              <a:spcBef>
                <a:spcPts val="0"/>
              </a:spcBef>
              <a:buNone/>
            </a:pPr>
            <a:r>
              <a:rPr lang="en-US" sz="1600" dirty="0">
                <a:latin typeface="Courier New" pitchFamily="49" charset="0"/>
                <a:cs typeface="Courier New" pitchFamily="49" charset="0"/>
              </a:rPr>
              <a:t>{</a:t>
            </a:r>
          </a:p>
          <a:p>
            <a:pPr>
              <a:spcBef>
                <a:spcPts val="0"/>
              </a:spcBef>
              <a:buNone/>
            </a:pPr>
            <a:r>
              <a:rPr lang="en-US" sz="1600" i="1" dirty="0">
                <a:latin typeface="Courier New" pitchFamily="49" charset="0"/>
                <a:cs typeface="Courier New" pitchFamily="49" charset="0"/>
              </a:rPr>
              <a:t>	statement(s) </a:t>
            </a:r>
            <a:r>
              <a:rPr lang="en-US" sz="1600" dirty="0">
                <a:latin typeface="Courier New" pitchFamily="49" charset="0"/>
                <a:cs typeface="Courier New" pitchFamily="49" charset="0"/>
              </a:rPr>
              <a:t>;</a:t>
            </a:r>
          </a:p>
          <a:p>
            <a:pPr>
              <a:spcBef>
                <a:spcPts val="0"/>
              </a:spcBef>
              <a:buNone/>
            </a:pPr>
            <a:r>
              <a:rPr lang="en-US" sz="1600" dirty="0">
                <a:latin typeface="Courier New" pitchFamily="49" charset="0"/>
                <a:cs typeface="Courier New" pitchFamily="49" charset="0"/>
              </a:rPr>
              <a:t>}</a:t>
            </a:r>
          </a:p>
          <a:p>
            <a:pPr>
              <a:lnSpc>
                <a:spcPct val="90000"/>
              </a:lnSpc>
              <a:buNone/>
            </a:pPr>
            <a:endParaRPr lang="en-US" sz="1800" dirty="0">
              <a:latin typeface="Courier New" pitchFamily="49" charset="0"/>
              <a:cs typeface="Courier New" pitchFamily="49" charset="0"/>
            </a:endParaRPr>
          </a:p>
          <a:p>
            <a:endParaRPr lang="en-US" sz="2500" dirty="0"/>
          </a:p>
        </p:txBody>
      </p:sp>
      <p:sp>
        <p:nvSpPr>
          <p:cNvPr id="11268" name="Rectangle 3"/>
          <p:cNvSpPr>
            <a:spLocks noGrp="1" noChangeArrowheads="1"/>
          </p:cNvSpPr>
          <p:nvPr>
            <p:ph sz="half" idx="1"/>
          </p:nvPr>
        </p:nvSpPr>
        <p:spPr>
          <a:solidFill>
            <a:schemeClr val="accent1">
              <a:lumMod val="20000"/>
              <a:lumOff val="80000"/>
            </a:schemeClr>
          </a:solidFill>
        </p:spPr>
        <p:txBody>
          <a:bodyPr>
            <a:noAutofit/>
          </a:bodyPr>
          <a:lstStyle/>
          <a:p>
            <a:pPr marL="0" indent="0" algn="ctr">
              <a:buNone/>
            </a:pPr>
            <a:endParaRPr lang="en-US" sz="2100" b="1" dirty="0">
              <a:solidFill>
                <a:schemeClr val="tx1"/>
              </a:solidFill>
            </a:endParaRPr>
          </a:p>
          <a:p>
            <a:pPr marL="0" indent="0">
              <a:spcBef>
                <a:spcPts val="0"/>
              </a:spcBef>
              <a:buNone/>
            </a:pPr>
            <a:r>
              <a:rPr lang="en-US" sz="1600" dirty="0">
                <a:solidFill>
                  <a:schemeClr val="tx1"/>
                </a:solidFill>
                <a:latin typeface="Courier New" pitchFamily="49" charset="0"/>
                <a:cs typeface="Courier New" pitchFamily="49" charset="0"/>
              </a:rPr>
              <a:t>if test?</a:t>
            </a:r>
          </a:p>
          <a:p>
            <a:pPr>
              <a:spcBef>
                <a:spcPts val="0"/>
              </a:spcBef>
              <a:buNone/>
            </a:pPr>
            <a:endParaRPr lang="en-US" sz="1600" dirty="0">
              <a:solidFill>
                <a:schemeClr val="tx1"/>
              </a:solidFill>
              <a:latin typeface="Courier New" pitchFamily="49" charset="0"/>
              <a:cs typeface="Courier New" pitchFamily="49" charset="0"/>
            </a:endParaRPr>
          </a:p>
          <a:p>
            <a:pPr>
              <a:spcBef>
                <a:spcPts val="0"/>
              </a:spcBef>
              <a:buNone/>
            </a:pPr>
            <a:r>
              <a:rPr lang="en-US" sz="1600" dirty="0">
                <a:solidFill>
                  <a:schemeClr val="tx1"/>
                </a:solidFill>
                <a:latin typeface="Courier New" pitchFamily="49" charset="0"/>
                <a:cs typeface="Courier New" pitchFamily="49" charset="0"/>
              </a:rPr>
              <a:t>	</a:t>
            </a:r>
            <a:r>
              <a:rPr lang="en-US" sz="1600" i="1" dirty="0">
                <a:solidFill>
                  <a:schemeClr val="tx1"/>
                </a:solidFill>
                <a:latin typeface="Courier New" pitchFamily="49" charset="0"/>
                <a:cs typeface="Courier New" pitchFamily="49" charset="0"/>
              </a:rPr>
              <a:t>statement(s) </a:t>
            </a:r>
            <a:r>
              <a:rPr lang="en-US" sz="1600" dirty="0">
                <a:solidFill>
                  <a:schemeClr val="tx1"/>
                </a:solidFill>
                <a:latin typeface="Courier New" pitchFamily="49" charset="0"/>
                <a:cs typeface="Courier New" pitchFamily="49" charset="0"/>
              </a:rPr>
              <a:t>; </a:t>
            </a:r>
          </a:p>
          <a:p>
            <a:pPr>
              <a:spcBef>
                <a:spcPts val="0"/>
              </a:spcBef>
              <a:buNone/>
            </a:pPr>
            <a:endParaRPr lang="en-US" sz="1600" dirty="0">
              <a:solidFill>
                <a:schemeClr val="tx1"/>
              </a:solidFill>
              <a:latin typeface="Courier New" pitchFamily="49" charset="0"/>
              <a:cs typeface="Courier New" pitchFamily="49" charset="0"/>
            </a:endParaRPr>
          </a:p>
          <a:p>
            <a:pPr>
              <a:spcBef>
                <a:spcPts val="0"/>
              </a:spcBef>
              <a:buNone/>
            </a:pPr>
            <a:r>
              <a:rPr lang="en-US" sz="1600" dirty="0" err="1">
                <a:solidFill>
                  <a:schemeClr val="tx1"/>
                </a:solidFill>
                <a:latin typeface="Courier New" pitchFamily="49" charset="0"/>
                <a:cs typeface="Courier New" pitchFamily="49" charset="0"/>
              </a:rPr>
              <a:t>elseif</a:t>
            </a:r>
            <a:r>
              <a:rPr lang="en-US" sz="1600" dirty="0">
                <a:solidFill>
                  <a:schemeClr val="tx1"/>
                </a:solidFill>
                <a:latin typeface="Courier New" pitchFamily="49" charset="0"/>
                <a:cs typeface="Courier New" pitchFamily="49" charset="0"/>
              </a:rPr>
              <a:t> test?</a:t>
            </a:r>
          </a:p>
          <a:p>
            <a:pPr>
              <a:spcBef>
                <a:spcPts val="0"/>
              </a:spcBef>
              <a:buNone/>
            </a:pPr>
            <a:r>
              <a:rPr lang="en-US" sz="1600" i="1" dirty="0">
                <a:solidFill>
                  <a:schemeClr val="tx1"/>
                </a:solidFill>
                <a:latin typeface="Courier New" pitchFamily="49" charset="0"/>
                <a:cs typeface="Courier New" pitchFamily="49" charset="0"/>
              </a:rPr>
              <a:t>	</a:t>
            </a:r>
          </a:p>
          <a:p>
            <a:pPr>
              <a:spcBef>
                <a:spcPts val="0"/>
              </a:spcBef>
              <a:buNone/>
            </a:pPr>
            <a:r>
              <a:rPr lang="en-US" sz="1600" i="1" dirty="0">
                <a:solidFill>
                  <a:schemeClr val="tx1"/>
                </a:solidFill>
                <a:latin typeface="Courier New" pitchFamily="49" charset="0"/>
                <a:cs typeface="Courier New" pitchFamily="49" charset="0"/>
              </a:rPr>
              <a:t>	statement(s) </a:t>
            </a:r>
            <a:r>
              <a:rPr lang="en-US" sz="1600" dirty="0">
                <a:solidFill>
                  <a:schemeClr val="tx1"/>
                </a:solidFill>
                <a:latin typeface="Courier New" pitchFamily="49" charset="0"/>
                <a:cs typeface="Courier New" pitchFamily="49" charset="0"/>
              </a:rPr>
              <a:t>;</a:t>
            </a:r>
          </a:p>
          <a:p>
            <a:pPr>
              <a:spcBef>
                <a:spcPts val="0"/>
              </a:spcBef>
              <a:buNone/>
            </a:pPr>
            <a:endParaRPr lang="en-US" sz="1600" dirty="0">
              <a:solidFill>
                <a:schemeClr val="tx1"/>
              </a:solidFill>
              <a:latin typeface="Courier New" pitchFamily="49" charset="0"/>
              <a:cs typeface="Courier New" pitchFamily="49" charset="0"/>
            </a:endParaRPr>
          </a:p>
          <a:p>
            <a:pPr>
              <a:spcBef>
                <a:spcPts val="0"/>
              </a:spcBef>
              <a:buNone/>
            </a:pPr>
            <a:r>
              <a:rPr lang="en-US" sz="1600" dirty="0">
                <a:solidFill>
                  <a:schemeClr val="tx1"/>
                </a:solidFill>
                <a:latin typeface="Courier New" pitchFamily="49" charset="0"/>
                <a:cs typeface="Courier New" pitchFamily="49" charset="0"/>
              </a:rPr>
              <a:t>else</a:t>
            </a:r>
          </a:p>
          <a:p>
            <a:pPr>
              <a:spcBef>
                <a:spcPts val="0"/>
              </a:spcBef>
              <a:buNone/>
            </a:pPr>
            <a:r>
              <a:rPr lang="en-US" sz="1600" i="1" dirty="0">
                <a:solidFill>
                  <a:schemeClr val="tx1"/>
                </a:solidFill>
                <a:latin typeface="Courier New" pitchFamily="49" charset="0"/>
                <a:cs typeface="Courier New" pitchFamily="49" charset="0"/>
              </a:rPr>
              <a:t>	</a:t>
            </a:r>
          </a:p>
          <a:p>
            <a:pPr>
              <a:spcBef>
                <a:spcPts val="0"/>
              </a:spcBef>
              <a:buNone/>
            </a:pPr>
            <a:r>
              <a:rPr lang="en-US" sz="1600" i="1" dirty="0">
                <a:solidFill>
                  <a:schemeClr val="tx1"/>
                </a:solidFill>
                <a:latin typeface="Courier New" pitchFamily="49" charset="0"/>
                <a:cs typeface="Courier New" pitchFamily="49" charset="0"/>
              </a:rPr>
              <a:t>	statement(s) </a:t>
            </a:r>
            <a:r>
              <a:rPr lang="en-US" sz="1600" dirty="0">
                <a:solidFill>
                  <a:schemeClr val="tx1"/>
                </a:solidFill>
                <a:latin typeface="Courier New" pitchFamily="49" charset="0"/>
                <a:cs typeface="Courier New" pitchFamily="49" charset="0"/>
              </a:rPr>
              <a:t>;</a:t>
            </a:r>
          </a:p>
          <a:p>
            <a:pPr>
              <a:spcBef>
                <a:spcPts val="0"/>
              </a:spcBef>
              <a:buNone/>
            </a:pPr>
            <a:r>
              <a:rPr lang="en-US" sz="1600" dirty="0">
                <a:solidFill>
                  <a:schemeClr val="tx1"/>
                </a:solidFill>
                <a:latin typeface="Courier New" pitchFamily="49" charset="0"/>
                <a:cs typeface="Courier New" pitchFamily="49" charset="0"/>
              </a:rPr>
              <a:t>end</a:t>
            </a:r>
          </a:p>
          <a:p>
            <a:pPr eaLnBrk="1" hangingPunct="1"/>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if/else if/else</a:t>
            </a:r>
            <a:r>
              <a:rPr lang="en-US" dirty="0"/>
              <a:t> – Syntax</a:t>
            </a:r>
          </a:p>
        </p:txBody>
      </p:sp>
      <p:sp>
        <p:nvSpPr>
          <p:cNvPr id="9" name="Rectangle 8"/>
          <p:cNvSpPr/>
          <p:nvPr/>
        </p:nvSpPr>
        <p:spPr>
          <a:xfrm>
            <a:off x="4689475" y="2794618"/>
            <a:ext cx="1006475" cy="327026"/>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15181" y="2838985"/>
            <a:ext cx="815975" cy="3048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677326" y="4027486"/>
            <a:ext cx="279400" cy="820739"/>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15181" y="4590255"/>
            <a:ext cx="450851" cy="25797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82791" y="1880394"/>
            <a:ext cx="682625" cy="25797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099050" y="1849265"/>
            <a:ext cx="920750" cy="25797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3"/>
          <p:cNvSpPr txBox="1">
            <a:spLocks noChangeArrowheads="1"/>
          </p:cNvSpPr>
          <p:nvPr/>
        </p:nvSpPr>
        <p:spPr>
          <a:xfrm>
            <a:off x="457200" y="1485902"/>
            <a:ext cx="4038600" cy="323849"/>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MATLAB</a:t>
            </a:r>
          </a:p>
        </p:txBody>
      </p:sp>
      <p:sp>
        <p:nvSpPr>
          <p:cNvPr id="16" name="Rectangle 3"/>
          <p:cNvSpPr txBox="1">
            <a:spLocks noChangeArrowheads="1"/>
          </p:cNvSpPr>
          <p:nvPr/>
        </p:nvSpPr>
        <p:spPr>
          <a:xfrm>
            <a:off x="4648200" y="1485902"/>
            <a:ext cx="4038601" cy="323849"/>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37</a:t>
            </a:fld>
            <a:endParaRPr lang="en-US"/>
          </a:p>
        </p:txBody>
      </p:sp>
    </p:spTree>
    <p:extLst>
      <p:ext uri="{BB962C8B-B14F-4D97-AF65-F5344CB8AC3E}">
        <p14:creationId xmlns:p14="http://schemas.microsoft.com/office/powerpoint/2010/main" val="682317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urier New" charset="0"/>
                <a:ea typeface="Courier New" charset="0"/>
                <a:cs typeface="Courier New" charset="0"/>
              </a:rPr>
              <a:t>if/else if/else</a:t>
            </a:r>
            <a:r>
              <a:rPr lang="en-US" dirty="0"/>
              <a:t> – Example</a:t>
            </a:r>
          </a:p>
        </p:txBody>
      </p:sp>
      <p:sp>
        <p:nvSpPr>
          <p:cNvPr id="7" name="Content Placeholder 3"/>
          <p:cNvSpPr txBox="1">
            <a:spLocks/>
          </p:cNvSpPr>
          <p:nvPr/>
        </p:nvSpPr>
        <p:spPr>
          <a:xfrm>
            <a:off x="1580429" y="1525329"/>
            <a:ext cx="6068146" cy="3327141"/>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63550" indent="-463550">
              <a:lnSpc>
                <a:spcPct val="80000"/>
              </a:lnSpc>
              <a:spcBef>
                <a:spcPct val="0"/>
              </a:spcBef>
              <a:buNone/>
            </a:pPr>
            <a:r>
              <a:rPr lang="en-US" sz="1800" b="1" dirty="0">
                <a:latin typeface="Courier New"/>
                <a:cs typeface="Courier New" pitchFamily="49" charset="0"/>
              </a:rPr>
              <a:t>#include &lt;</a:t>
            </a:r>
            <a:r>
              <a:rPr lang="en-US" sz="1800" b="1" dirty="0" err="1">
                <a:latin typeface="Courier New"/>
                <a:cs typeface="Courier New" pitchFamily="49" charset="0"/>
              </a:rPr>
              <a:t>stdio.h</a:t>
            </a:r>
            <a:r>
              <a:rPr lang="en-US" sz="1800" b="1" dirty="0">
                <a:latin typeface="Courier New"/>
                <a:cs typeface="Courier New" pitchFamily="49" charset="0"/>
              </a:rPr>
              <a:t>&gt;</a:t>
            </a:r>
          </a:p>
          <a:p>
            <a:pPr marL="463550" indent="-463550">
              <a:lnSpc>
                <a:spcPct val="80000"/>
              </a:lnSpc>
              <a:spcBef>
                <a:spcPct val="0"/>
              </a:spcBef>
              <a:buNone/>
            </a:pPr>
            <a:r>
              <a:rPr lang="en-US" sz="1800" b="1" dirty="0" err="1">
                <a:latin typeface="Courier New"/>
                <a:cs typeface="Courier New" pitchFamily="49" charset="0"/>
              </a:rPr>
              <a:t>int</a:t>
            </a:r>
            <a:r>
              <a:rPr lang="en-US" sz="1800" b="1" dirty="0">
                <a:latin typeface="Courier New"/>
                <a:cs typeface="Courier New" pitchFamily="49" charset="0"/>
              </a:rPr>
              <a:t> main()</a:t>
            </a:r>
          </a:p>
          <a:p>
            <a:pPr marL="463550" indent="-463550">
              <a:lnSpc>
                <a:spcPct val="80000"/>
              </a:lnSpc>
              <a:spcBef>
                <a:spcPct val="0"/>
              </a:spcBef>
              <a:buNone/>
            </a:pPr>
            <a:r>
              <a:rPr lang="en-US" sz="1800" b="1" dirty="0">
                <a:latin typeface="Courier New"/>
                <a:cs typeface="Courier New" pitchFamily="49" charset="0"/>
              </a:rPr>
              <a:t>{</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int</a:t>
            </a:r>
            <a:r>
              <a:rPr lang="en-US" sz="1800" b="1" dirty="0">
                <a:latin typeface="Courier New"/>
                <a:cs typeface="Courier New" pitchFamily="49" charset="0"/>
              </a:rPr>
              <a:t> a, b;</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("Enter values for a and b: ");</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scanf</a:t>
            </a:r>
            <a:r>
              <a:rPr lang="en-US" sz="1800" b="1" dirty="0">
                <a:latin typeface="Courier New"/>
                <a:cs typeface="Courier New" pitchFamily="49" charset="0"/>
              </a:rPr>
              <a:t> ("%</a:t>
            </a:r>
            <a:r>
              <a:rPr lang="en-US" sz="1800" b="1" dirty="0" err="1">
                <a:latin typeface="Courier New"/>
                <a:cs typeface="Courier New" pitchFamily="49" charset="0"/>
              </a:rPr>
              <a:t>i%i</a:t>
            </a:r>
            <a:r>
              <a:rPr lang="en-US" sz="1800" b="1" dirty="0">
                <a:latin typeface="Courier New"/>
                <a:cs typeface="Courier New" pitchFamily="49" charset="0"/>
              </a:rPr>
              <a:t>", &amp;a, &amp;b);</a:t>
            </a:r>
          </a:p>
          <a:p>
            <a:pPr marL="463550" indent="-463550">
              <a:lnSpc>
                <a:spcPct val="80000"/>
              </a:lnSpc>
              <a:spcBef>
                <a:spcPct val="0"/>
              </a:spcBef>
              <a:buNone/>
            </a:pPr>
            <a:r>
              <a:rPr lang="en-US" sz="1800" b="1" dirty="0">
                <a:latin typeface="Courier New"/>
                <a:cs typeface="Courier New" pitchFamily="49" charset="0"/>
              </a:rPr>
              <a:t>	</a:t>
            </a:r>
          </a:p>
          <a:p>
            <a:pPr marL="463550" indent="-463550">
              <a:lnSpc>
                <a:spcPct val="80000"/>
              </a:lnSpc>
              <a:spcBef>
                <a:spcPct val="0"/>
              </a:spcBef>
              <a:buNone/>
            </a:pPr>
            <a:r>
              <a:rPr lang="en-US" sz="1800" b="1" dirty="0">
                <a:latin typeface="Courier New"/>
                <a:cs typeface="Courier New" pitchFamily="49" charset="0"/>
              </a:rPr>
              <a:t>	if (a &lt; b)</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 is less than b\n");</a:t>
            </a:r>
          </a:p>
          <a:p>
            <a:pPr marL="463550" indent="-463550">
              <a:lnSpc>
                <a:spcPct val="80000"/>
              </a:lnSpc>
              <a:spcBef>
                <a:spcPct val="0"/>
              </a:spcBef>
              <a:buNone/>
            </a:pPr>
            <a:r>
              <a:rPr lang="en-US" sz="1800" b="1" dirty="0">
                <a:latin typeface="Courier New"/>
                <a:cs typeface="Courier New" pitchFamily="49" charset="0"/>
              </a:rPr>
              <a:t>	else if (a == b)</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 is equal to b\n");</a:t>
            </a:r>
          </a:p>
          <a:p>
            <a:pPr marL="463550" indent="-463550">
              <a:lnSpc>
                <a:spcPct val="80000"/>
              </a:lnSpc>
              <a:spcBef>
                <a:spcPct val="0"/>
              </a:spcBef>
              <a:buNone/>
            </a:pPr>
            <a:r>
              <a:rPr lang="en-US" sz="1800" b="1" dirty="0">
                <a:latin typeface="Courier New"/>
                <a:cs typeface="Courier New" pitchFamily="49" charset="0"/>
              </a:rPr>
              <a:t>	else</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 is greater than b\n");</a:t>
            </a:r>
          </a:p>
          <a:p>
            <a:pPr marL="463550" indent="-463550">
              <a:lnSpc>
                <a:spcPct val="80000"/>
              </a:lnSpc>
              <a:spcBef>
                <a:spcPct val="0"/>
              </a:spcBef>
              <a:buNone/>
            </a:pPr>
            <a:endParaRPr lang="en-US" sz="1800" b="1" dirty="0">
              <a:latin typeface="Courier New"/>
              <a:cs typeface="Courier New" pitchFamily="49" charset="0"/>
            </a:endParaRPr>
          </a:p>
          <a:p>
            <a:pPr marL="463550" indent="-463550">
              <a:lnSpc>
                <a:spcPct val="80000"/>
              </a:lnSpc>
              <a:spcBef>
                <a:spcPct val="0"/>
              </a:spcBef>
              <a:buNone/>
            </a:pPr>
            <a:r>
              <a:rPr lang="en-US" sz="1800" b="1" dirty="0">
                <a:latin typeface="Courier New"/>
                <a:cs typeface="Courier New" pitchFamily="49" charset="0"/>
              </a:rPr>
              <a:t>} </a:t>
            </a:r>
          </a:p>
          <a:p>
            <a:pPr marL="0" indent="0">
              <a:buNone/>
            </a:pPr>
            <a:endParaRPr lang="en-US" sz="1600" b="1" dirty="0">
              <a:latin typeface="Courier New" pitchFamily="49" charset="0"/>
              <a:cs typeface="Courier New" pitchFamily="49" charset="0"/>
            </a:endParaRPr>
          </a:p>
        </p:txBody>
      </p:sp>
      <p:sp>
        <p:nvSpPr>
          <p:cNvPr id="8" name="Content Placeholder 3"/>
          <p:cNvSpPr txBox="1">
            <a:spLocks/>
          </p:cNvSpPr>
          <p:nvPr/>
        </p:nvSpPr>
        <p:spPr>
          <a:xfrm>
            <a:off x="1580429" y="4852470"/>
            <a:ext cx="6068146" cy="54530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&gt;&gt;Enter values for a and b: 5 2</a:t>
            </a:r>
          </a:p>
          <a:p>
            <a:pPr marL="0" indent="0">
              <a:buNone/>
              <a:tabLst>
                <a:tab pos="1889125" algn="ctr"/>
              </a:tabLst>
            </a:pP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08/10/20</a:t>
            </a:r>
            <a:endParaRPr lang="en-US" dirty="0"/>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38</a:t>
            </a:fld>
            <a:endParaRPr lang="en-US"/>
          </a:p>
        </p:txBody>
      </p:sp>
    </p:spTree>
    <p:extLst>
      <p:ext uri="{BB962C8B-B14F-4D97-AF65-F5344CB8AC3E}">
        <p14:creationId xmlns:p14="http://schemas.microsoft.com/office/powerpoint/2010/main" val="160737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urier New" charset="0"/>
                <a:ea typeface="Courier New" charset="0"/>
                <a:cs typeface="Courier New" charset="0"/>
              </a:rPr>
              <a:t>if/else if/else</a:t>
            </a:r>
            <a:r>
              <a:rPr lang="en-US" dirty="0"/>
              <a:t> – Example</a:t>
            </a:r>
          </a:p>
        </p:txBody>
      </p:sp>
      <p:sp>
        <p:nvSpPr>
          <p:cNvPr id="7" name="Content Placeholder 3"/>
          <p:cNvSpPr txBox="1">
            <a:spLocks/>
          </p:cNvSpPr>
          <p:nvPr/>
        </p:nvSpPr>
        <p:spPr>
          <a:xfrm>
            <a:off x="1580429" y="1525329"/>
            <a:ext cx="6068146" cy="3327141"/>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63550" indent="-463550">
              <a:lnSpc>
                <a:spcPct val="80000"/>
              </a:lnSpc>
              <a:spcBef>
                <a:spcPct val="0"/>
              </a:spcBef>
              <a:buNone/>
            </a:pPr>
            <a:r>
              <a:rPr lang="en-US" sz="1800" b="1" dirty="0">
                <a:latin typeface="Courier New"/>
                <a:cs typeface="Courier New" pitchFamily="49" charset="0"/>
              </a:rPr>
              <a:t>#include &lt;</a:t>
            </a:r>
            <a:r>
              <a:rPr lang="en-US" sz="1800" b="1" dirty="0" err="1">
                <a:latin typeface="Courier New"/>
                <a:cs typeface="Courier New" pitchFamily="49" charset="0"/>
              </a:rPr>
              <a:t>stdio.h</a:t>
            </a:r>
            <a:r>
              <a:rPr lang="en-US" sz="1800" b="1" dirty="0">
                <a:latin typeface="Courier New"/>
                <a:cs typeface="Courier New" pitchFamily="49" charset="0"/>
              </a:rPr>
              <a:t>&gt;</a:t>
            </a:r>
          </a:p>
          <a:p>
            <a:pPr marL="463550" indent="-463550">
              <a:lnSpc>
                <a:spcPct val="80000"/>
              </a:lnSpc>
              <a:spcBef>
                <a:spcPct val="0"/>
              </a:spcBef>
              <a:buNone/>
            </a:pPr>
            <a:r>
              <a:rPr lang="en-US" sz="1800" b="1" dirty="0" err="1">
                <a:latin typeface="Courier New"/>
                <a:cs typeface="Courier New" pitchFamily="49" charset="0"/>
              </a:rPr>
              <a:t>int</a:t>
            </a:r>
            <a:r>
              <a:rPr lang="en-US" sz="1800" b="1" dirty="0">
                <a:latin typeface="Courier New"/>
                <a:cs typeface="Courier New" pitchFamily="49" charset="0"/>
              </a:rPr>
              <a:t> main()</a:t>
            </a:r>
          </a:p>
          <a:p>
            <a:pPr marL="463550" indent="-463550">
              <a:lnSpc>
                <a:spcPct val="80000"/>
              </a:lnSpc>
              <a:spcBef>
                <a:spcPct val="0"/>
              </a:spcBef>
              <a:buNone/>
            </a:pPr>
            <a:r>
              <a:rPr lang="en-US" sz="1800" b="1" dirty="0">
                <a:latin typeface="Courier New"/>
                <a:cs typeface="Courier New" pitchFamily="49" charset="0"/>
              </a:rPr>
              <a:t>{</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int</a:t>
            </a:r>
            <a:r>
              <a:rPr lang="en-US" sz="1800" b="1" dirty="0">
                <a:latin typeface="Courier New"/>
                <a:cs typeface="Courier New" pitchFamily="49" charset="0"/>
              </a:rPr>
              <a:t> a, b;</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("Enter values for a and b: ");</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scanf</a:t>
            </a:r>
            <a:r>
              <a:rPr lang="en-US" sz="1800" b="1" dirty="0">
                <a:latin typeface="Courier New"/>
                <a:cs typeface="Courier New" pitchFamily="49" charset="0"/>
              </a:rPr>
              <a:t> ("%</a:t>
            </a:r>
            <a:r>
              <a:rPr lang="en-US" sz="1800" b="1" dirty="0" err="1">
                <a:latin typeface="Courier New"/>
                <a:cs typeface="Courier New" pitchFamily="49" charset="0"/>
              </a:rPr>
              <a:t>i%i</a:t>
            </a:r>
            <a:r>
              <a:rPr lang="en-US" sz="1800" b="1" dirty="0">
                <a:latin typeface="Courier New"/>
                <a:cs typeface="Courier New" pitchFamily="49" charset="0"/>
              </a:rPr>
              <a:t>", &amp;a, &amp;b);</a:t>
            </a:r>
          </a:p>
          <a:p>
            <a:pPr marL="463550" indent="-463550">
              <a:lnSpc>
                <a:spcPct val="80000"/>
              </a:lnSpc>
              <a:spcBef>
                <a:spcPct val="0"/>
              </a:spcBef>
              <a:buNone/>
            </a:pPr>
            <a:r>
              <a:rPr lang="en-US" sz="1800" b="1" dirty="0">
                <a:latin typeface="Courier New"/>
                <a:cs typeface="Courier New" pitchFamily="49" charset="0"/>
              </a:rPr>
              <a:t>	</a:t>
            </a:r>
          </a:p>
          <a:p>
            <a:pPr marL="463550" indent="-463550">
              <a:lnSpc>
                <a:spcPct val="80000"/>
              </a:lnSpc>
              <a:spcBef>
                <a:spcPct val="0"/>
              </a:spcBef>
              <a:buNone/>
            </a:pPr>
            <a:r>
              <a:rPr lang="en-US" sz="1800" b="1" dirty="0">
                <a:latin typeface="Courier New"/>
                <a:cs typeface="Courier New" pitchFamily="49" charset="0"/>
              </a:rPr>
              <a:t>	if (a &lt; b)</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 is less than b\n");</a:t>
            </a:r>
          </a:p>
          <a:p>
            <a:pPr marL="463550" indent="-463550">
              <a:lnSpc>
                <a:spcPct val="80000"/>
              </a:lnSpc>
              <a:spcBef>
                <a:spcPct val="0"/>
              </a:spcBef>
              <a:buNone/>
            </a:pPr>
            <a:r>
              <a:rPr lang="en-US" sz="1800" b="1" dirty="0">
                <a:latin typeface="Courier New"/>
                <a:cs typeface="Courier New" pitchFamily="49" charset="0"/>
              </a:rPr>
              <a:t>	else if (a == b)</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 is equal to b\n");</a:t>
            </a:r>
          </a:p>
          <a:p>
            <a:pPr marL="463550" indent="-463550">
              <a:lnSpc>
                <a:spcPct val="80000"/>
              </a:lnSpc>
              <a:spcBef>
                <a:spcPct val="0"/>
              </a:spcBef>
              <a:buNone/>
            </a:pPr>
            <a:r>
              <a:rPr lang="en-US" sz="1800" b="1" dirty="0">
                <a:latin typeface="Courier New"/>
                <a:cs typeface="Courier New" pitchFamily="49" charset="0"/>
              </a:rPr>
              <a:t>	else</a:t>
            </a:r>
          </a:p>
          <a:p>
            <a:pPr marL="463550" indent="-463550">
              <a:lnSpc>
                <a:spcPct val="80000"/>
              </a:lnSpc>
              <a:spcBef>
                <a:spcPct val="0"/>
              </a:spcBef>
              <a:buNone/>
            </a:pPr>
            <a:r>
              <a:rPr lang="en-US" sz="1800" b="1" dirty="0">
                <a:latin typeface="Courier New"/>
                <a:cs typeface="Courier New" pitchFamily="49" charset="0"/>
              </a:rPr>
              <a:t>		</a:t>
            </a:r>
            <a:r>
              <a:rPr lang="en-US" sz="1800" b="1" dirty="0" err="1">
                <a:latin typeface="Courier New"/>
                <a:cs typeface="Courier New" pitchFamily="49" charset="0"/>
              </a:rPr>
              <a:t>printf</a:t>
            </a:r>
            <a:r>
              <a:rPr lang="en-US" sz="1800" b="1" dirty="0">
                <a:latin typeface="Courier New"/>
                <a:cs typeface="Courier New" pitchFamily="49" charset="0"/>
              </a:rPr>
              <a:t> ("a is greater than b\n");</a:t>
            </a:r>
          </a:p>
          <a:p>
            <a:pPr marL="463550" indent="-463550">
              <a:lnSpc>
                <a:spcPct val="80000"/>
              </a:lnSpc>
              <a:spcBef>
                <a:spcPct val="0"/>
              </a:spcBef>
              <a:buNone/>
            </a:pPr>
            <a:endParaRPr lang="en-US" sz="1800" b="1" dirty="0">
              <a:latin typeface="Courier New"/>
              <a:cs typeface="Courier New" pitchFamily="49" charset="0"/>
            </a:endParaRPr>
          </a:p>
          <a:p>
            <a:pPr marL="463550" indent="-463550">
              <a:lnSpc>
                <a:spcPct val="80000"/>
              </a:lnSpc>
              <a:spcBef>
                <a:spcPct val="0"/>
              </a:spcBef>
              <a:buNone/>
            </a:pPr>
            <a:r>
              <a:rPr lang="en-US" sz="1800" b="1" dirty="0">
                <a:latin typeface="Courier New"/>
                <a:cs typeface="Courier New" pitchFamily="49" charset="0"/>
              </a:rPr>
              <a:t>} </a:t>
            </a:r>
          </a:p>
          <a:p>
            <a:pPr marL="0" indent="0">
              <a:buNone/>
            </a:pPr>
            <a:endParaRPr lang="en-US" sz="1600" b="1" dirty="0">
              <a:latin typeface="Courier New" pitchFamily="49" charset="0"/>
              <a:cs typeface="Courier New" pitchFamily="49" charset="0"/>
            </a:endParaRPr>
          </a:p>
        </p:txBody>
      </p:sp>
      <p:sp>
        <p:nvSpPr>
          <p:cNvPr id="8" name="Content Placeholder 3"/>
          <p:cNvSpPr txBox="1">
            <a:spLocks/>
          </p:cNvSpPr>
          <p:nvPr/>
        </p:nvSpPr>
        <p:spPr>
          <a:xfrm>
            <a:off x="1580429" y="4852470"/>
            <a:ext cx="6068146" cy="54530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&gt;&gt;Enter values for a and b: 5 2</a:t>
            </a:r>
          </a:p>
          <a:p>
            <a:pPr marL="0" indent="0">
              <a:buNone/>
              <a:tabLst>
                <a:tab pos="1889125" algn="ctr"/>
              </a:tabLst>
            </a:pPr>
            <a:r>
              <a:rPr lang="en-US" sz="1500" b="1" dirty="0">
                <a:latin typeface="Courier New" pitchFamily="49" charset="0"/>
                <a:cs typeface="Courier New" pitchFamily="49" charset="0"/>
              </a:rPr>
              <a:t>a is greater than b</a:t>
            </a:r>
          </a:p>
          <a:p>
            <a:pPr marL="0" indent="0">
              <a:buNone/>
              <a:tabLst>
                <a:tab pos="1889125" algn="ctr"/>
              </a:tabLst>
            </a:pP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08/10/20</a:t>
            </a:r>
            <a:endParaRPr lang="en-US" dirty="0"/>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39</a:t>
            </a:fld>
            <a:endParaRPr lang="en-US"/>
          </a:p>
        </p:txBody>
      </p:sp>
    </p:spTree>
    <p:extLst>
      <p:ext uri="{BB962C8B-B14F-4D97-AF65-F5344CB8AC3E}">
        <p14:creationId xmlns:p14="http://schemas.microsoft.com/office/powerpoint/2010/main" val="30155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1996865775"/>
              </p:ext>
            </p:extLst>
          </p:nvPr>
        </p:nvGraphicFramePr>
        <p:xfrm>
          <a:off x="239799" y="1571683"/>
          <a:ext cx="4173682" cy="3099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767004803"/>
              </p:ext>
            </p:extLst>
          </p:nvPr>
        </p:nvGraphicFramePr>
        <p:xfrm>
          <a:off x="4561756" y="1571682"/>
          <a:ext cx="4173682" cy="3099955"/>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4</a:t>
            </a:fld>
            <a:endParaRPr lang="en-US"/>
          </a:p>
        </p:txBody>
      </p:sp>
    </p:spTree>
    <p:extLst>
      <p:ext uri="{BB962C8B-B14F-4D97-AF65-F5344CB8AC3E}">
        <p14:creationId xmlns:p14="http://schemas.microsoft.com/office/powerpoint/2010/main" val="2578360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57726" y="1485902"/>
            <a:ext cx="4029075" cy="3811063"/>
          </a:xfrm>
          <a:prstGeom prst="rect">
            <a:avLst/>
          </a:prstGeom>
          <a:solidFill>
            <a:schemeClr val="accent2">
              <a:lumMod val="40000"/>
              <a:lumOff val="60000"/>
            </a:schemeClr>
          </a:solidFill>
        </p:spPr>
        <p:txBody>
          <a:bodyPr vert="horz" lIns="45720" tIns="45720" rIns="4572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400" b="1" dirty="0"/>
          </a:p>
          <a:p>
            <a:pPr marL="0" indent="0">
              <a:spcBef>
                <a:spcPts val="300"/>
              </a:spcBef>
              <a:buNone/>
            </a:pPr>
            <a:r>
              <a:rPr lang="en-US" sz="1600" dirty="0">
                <a:latin typeface="Courier New"/>
              </a:rPr>
              <a:t>switch (</a:t>
            </a:r>
            <a:r>
              <a:rPr lang="en-US" sz="1600" i="1" dirty="0">
                <a:latin typeface="Courier New"/>
              </a:rPr>
              <a:t>integer</a:t>
            </a:r>
            <a:r>
              <a:rPr lang="en-US" sz="1600" dirty="0">
                <a:latin typeface="Courier New"/>
              </a:rPr>
              <a:t> </a:t>
            </a:r>
            <a:r>
              <a:rPr lang="en-US" sz="1600" i="1" dirty="0">
                <a:latin typeface="Courier New"/>
              </a:rPr>
              <a:t>test value</a:t>
            </a:r>
            <a:r>
              <a:rPr lang="en-US" sz="1600" dirty="0">
                <a:latin typeface="Courier New"/>
              </a:rPr>
              <a:t>)</a:t>
            </a:r>
          </a:p>
          <a:p>
            <a:pPr marL="0" indent="0">
              <a:spcBef>
                <a:spcPts val="300"/>
              </a:spcBef>
              <a:buNone/>
            </a:pPr>
            <a:r>
              <a:rPr lang="en-US" sz="1600" dirty="0">
                <a:latin typeface="Courier New"/>
              </a:rPr>
              <a:t>{</a:t>
            </a:r>
          </a:p>
          <a:p>
            <a:pPr marL="0" indent="0">
              <a:spcBef>
                <a:spcPts val="300"/>
              </a:spcBef>
              <a:buNone/>
            </a:pPr>
            <a:r>
              <a:rPr lang="en-US" sz="1600" dirty="0">
                <a:latin typeface="Courier New"/>
              </a:rPr>
              <a:t>	case  </a:t>
            </a:r>
            <a:r>
              <a:rPr lang="en-US" sz="1600" i="1" dirty="0">
                <a:latin typeface="Courier New"/>
              </a:rPr>
              <a:t>case_1_fixed_value</a:t>
            </a:r>
            <a:r>
              <a:rPr lang="en-US" sz="1600" dirty="0">
                <a:latin typeface="Courier New"/>
              </a:rPr>
              <a:t> :</a:t>
            </a:r>
          </a:p>
          <a:p>
            <a:pPr marL="0" indent="0">
              <a:spcBef>
                <a:spcPts val="300"/>
              </a:spcBef>
              <a:buNone/>
            </a:pPr>
            <a:r>
              <a:rPr lang="en-US" sz="1600" i="1" dirty="0">
                <a:latin typeface="Courier New"/>
              </a:rPr>
              <a:t>		action(s)</a:t>
            </a:r>
            <a:r>
              <a:rPr lang="en-US" sz="1600" dirty="0">
                <a:latin typeface="Courier New"/>
              </a:rPr>
              <a:t>;</a:t>
            </a:r>
          </a:p>
          <a:p>
            <a:pPr marL="0" indent="0">
              <a:spcBef>
                <a:spcPts val="300"/>
              </a:spcBef>
              <a:buNone/>
            </a:pPr>
            <a:r>
              <a:rPr lang="en-US" sz="1600" dirty="0">
                <a:latin typeface="Courier New"/>
              </a:rPr>
              <a:t>		break;</a:t>
            </a:r>
          </a:p>
          <a:p>
            <a:pPr marL="0" indent="0">
              <a:spcBef>
                <a:spcPts val="300"/>
              </a:spcBef>
              <a:buNone/>
            </a:pPr>
            <a:r>
              <a:rPr lang="en-US" sz="1600" dirty="0">
                <a:latin typeface="Courier New"/>
              </a:rPr>
              <a:t>	case  </a:t>
            </a:r>
            <a:r>
              <a:rPr lang="en-US" sz="1600" i="1" dirty="0">
                <a:latin typeface="Courier New"/>
              </a:rPr>
              <a:t>case_2_fixed_value</a:t>
            </a:r>
            <a:r>
              <a:rPr lang="en-US" sz="1600" dirty="0">
                <a:latin typeface="Courier New"/>
              </a:rPr>
              <a:t> :</a:t>
            </a:r>
          </a:p>
          <a:p>
            <a:pPr marL="0" indent="0">
              <a:spcBef>
                <a:spcPts val="300"/>
              </a:spcBef>
              <a:buNone/>
            </a:pPr>
            <a:r>
              <a:rPr lang="en-US" sz="1600" i="1" dirty="0">
                <a:latin typeface="Courier New"/>
              </a:rPr>
              <a:t>		action(s)</a:t>
            </a:r>
            <a:r>
              <a:rPr lang="en-US" sz="1600" dirty="0">
                <a:latin typeface="Courier New"/>
              </a:rPr>
              <a:t>;</a:t>
            </a:r>
          </a:p>
          <a:p>
            <a:pPr marL="0" indent="0">
              <a:spcBef>
                <a:spcPts val="300"/>
              </a:spcBef>
              <a:buNone/>
            </a:pPr>
            <a:r>
              <a:rPr lang="en-US" sz="1600" dirty="0">
                <a:latin typeface="Courier New"/>
              </a:rPr>
              <a:t>		break;</a:t>
            </a:r>
          </a:p>
          <a:p>
            <a:pPr marL="0" indent="0">
              <a:spcBef>
                <a:spcPts val="300"/>
              </a:spcBef>
              <a:buNone/>
            </a:pPr>
            <a:r>
              <a:rPr lang="en-US" sz="1600" dirty="0">
                <a:latin typeface="Courier New"/>
              </a:rPr>
              <a:t>	default :</a:t>
            </a:r>
          </a:p>
          <a:p>
            <a:pPr marL="0" indent="0">
              <a:spcBef>
                <a:spcPts val="300"/>
              </a:spcBef>
              <a:buNone/>
            </a:pPr>
            <a:r>
              <a:rPr lang="en-US" sz="1600" i="1" dirty="0">
                <a:latin typeface="Courier New"/>
              </a:rPr>
              <a:t>		action(s)</a:t>
            </a:r>
            <a:r>
              <a:rPr lang="en-US" sz="1600" dirty="0">
                <a:latin typeface="Courier New"/>
              </a:rPr>
              <a:t>;</a:t>
            </a:r>
          </a:p>
          <a:p>
            <a:pPr marL="0" indent="0">
              <a:spcBef>
                <a:spcPts val="300"/>
              </a:spcBef>
              <a:buNone/>
            </a:pPr>
            <a:r>
              <a:rPr lang="en-US" sz="1600" dirty="0">
                <a:latin typeface="Courier New"/>
              </a:rPr>
              <a:t>}</a:t>
            </a:r>
            <a:endParaRPr lang="en-US" sz="1800" dirty="0">
              <a:latin typeface="Courier New"/>
              <a:cs typeface="Courier New" pitchFamily="49" charset="0"/>
            </a:endParaRPr>
          </a:p>
          <a:p>
            <a:endParaRPr lang="en-US" sz="3600" dirty="0"/>
          </a:p>
        </p:txBody>
      </p:sp>
      <p:sp>
        <p:nvSpPr>
          <p:cNvPr id="11268" name="Rectangle 3"/>
          <p:cNvSpPr>
            <a:spLocks noGrp="1" noChangeArrowheads="1"/>
          </p:cNvSpPr>
          <p:nvPr>
            <p:ph sz="half" idx="1"/>
          </p:nvPr>
        </p:nvSpPr>
        <p:spPr>
          <a:solidFill>
            <a:schemeClr val="accent1">
              <a:lumMod val="20000"/>
              <a:lumOff val="80000"/>
            </a:schemeClr>
          </a:solidFill>
        </p:spPr>
        <p:txBody>
          <a:bodyPr>
            <a:noAutofit/>
          </a:bodyPr>
          <a:lstStyle/>
          <a:p>
            <a:pPr marL="0" indent="0" algn="ctr">
              <a:buNone/>
            </a:pPr>
            <a:endParaRPr lang="en-US" sz="1800" b="1" dirty="0">
              <a:solidFill>
                <a:schemeClr val="tx1"/>
              </a:solidFill>
              <a:latin typeface="Courier New" panose="02070309020205020404" pitchFamily="49" charset="0"/>
              <a:cs typeface="Courier New" panose="02070309020205020404" pitchFamily="49" charset="0"/>
            </a:endParaRPr>
          </a:p>
          <a:p>
            <a:pPr marL="0" indent="0">
              <a:buNone/>
            </a:pPr>
            <a:r>
              <a:rPr lang="en-US" sz="1600" dirty="0">
                <a:solidFill>
                  <a:schemeClr val="tx1"/>
                </a:solidFill>
                <a:latin typeface="Courier New" pitchFamily="49" charset="0"/>
                <a:cs typeface="Courier New" pitchFamily="49" charset="0"/>
              </a:rPr>
              <a:t>switch (</a:t>
            </a:r>
            <a:r>
              <a:rPr lang="en-US" sz="1600" i="1" dirty="0">
                <a:solidFill>
                  <a:schemeClr val="tx1"/>
                </a:solidFill>
                <a:latin typeface="Courier New" pitchFamily="49" charset="0"/>
                <a:cs typeface="Courier New" pitchFamily="49" charset="0"/>
              </a:rPr>
              <a:t>test value</a:t>
            </a:r>
            <a:r>
              <a:rPr lang="en-US" sz="1600" dirty="0">
                <a:solidFill>
                  <a:schemeClr val="tx1"/>
                </a:solidFill>
                <a:latin typeface="Courier New" pitchFamily="49" charset="0"/>
                <a:cs typeface="Courier New" pitchFamily="49" charset="0"/>
              </a:rPr>
              <a:t>)</a:t>
            </a:r>
          </a:p>
          <a:p>
            <a:pPr marL="0" indent="0">
              <a:buNone/>
            </a:pPr>
            <a:r>
              <a:rPr lang="en-US" sz="1600" dirty="0">
                <a:solidFill>
                  <a:schemeClr val="tx1"/>
                </a:solidFill>
                <a:latin typeface="Courier New"/>
              </a:rPr>
              <a:t>case  </a:t>
            </a:r>
            <a:r>
              <a:rPr lang="en-US" sz="1600" i="1" dirty="0">
                <a:solidFill>
                  <a:schemeClr val="tx1"/>
                </a:solidFill>
                <a:latin typeface="Courier New"/>
              </a:rPr>
              <a:t>case_1_fixed_value</a:t>
            </a:r>
            <a:r>
              <a:rPr lang="en-US" sz="1600" dirty="0">
                <a:solidFill>
                  <a:schemeClr val="tx1"/>
                </a:solidFill>
                <a:latin typeface="Courier New"/>
              </a:rPr>
              <a:t> </a:t>
            </a:r>
          </a:p>
          <a:p>
            <a:pPr marL="0" indent="0">
              <a:buNone/>
            </a:pPr>
            <a:r>
              <a:rPr lang="en-US" sz="1600" i="1" dirty="0">
                <a:solidFill>
                  <a:schemeClr val="tx1"/>
                </a:solidFill>
                <a:latin typeface="Courier New"/>
              </a:rPr>
              <a:t>		action(s)</a:t>
            </a:r>
            <a:r>
              <a:rPr lang="en-US" sz="1600" dirty="0">
                <a:solidFill>
                  <a:schemeClr val="tx1"/>
                </a:solidFill>
                <a:latin typeface="Courier New"/>
              </a:rPr>
              <a:t> </a:t>
            </a:r>
          </a:p>
          <a:p>
            <a:pPr marL="0" indent="0">
              <a:buNone/>
            </a:pPr>
            <a:r>
              <a:rPr lang="en-US" sz="1600" dirty="0">
                <a:solidFill>
                  <a:schemeClr val="tx1"/>
                </a:solidFill>
                <a:latin typeface="Courier New"/>
              </a:rPr>
              <a:t>	case  </a:t>
            </a:r>
            <a:r>
              <a:rPr lang="en-US" sz="1600" i="1" dirty="0">
                <a:solidFill>
                  <a:schemeClr val="tx1"/>
                </a:solidFill>
                <a:latin typeface="Courier New"/>
              </a:rPr>
              <a:t>case_2_fixed_value</a:t>
            </a:r>
            <a:r>
              <a:rPr lang="en-US" sz="1600" dirty="0">
                <a:solidFill>
                  <a:schemeClr val="tx1"/>
                </a:solidFill>
                <a:latin typeface="Courier New"/>
              </a:rPr>
              <a:t> </a:t>
            </a:r>
          </a:p>
          <a:p>
            <a:pPr marL="0" indent="0">
              <a:buNone/>
            </a:pPr>
            <a:r>
              <a:rPr lang="en-US" sz="1600" i="1" dirty="0">
                <a:solidFill>
                  <a:schemeClr val="tx1"/>
                </a:solidFill>
                <a:latin typeface="Courier New"/>
              </a:rPr>
              <a:t>		action(s)</a:t>
            </a:r>
            <a:r>
              <a:rPr lang="en-US" sz="1600" dirty="0">
                <a:solidFill>
                  <a:schemeClr val="tx1"/>
                </a:solidFill>
                <a:latin typeface="Courier New"/>
              </a:rPr>
              <a:t> </a:t>
            </a:r>
          </a:p>
          <a:p>
            <a:pPr marL="0" indent="0">
              <a:buNone/>
            </a:pPr>
            <a:r>
              <a:rPr lang="en-US" sz="1600" dirty="0">
                <a:solidFill>
                  <a:schemeClr val="tx1"/>
                </a:solidFill>
                <a:latin typeface="Courier New"/>
              </a:rPr>
              <a:t>	otherwise</a:t>
            </a:r>
          </a:p>
          <a:p>
            <a:pPr marL="0" indent="0">
              <a:buNone/>
            </a:pPr>
            <a:r>
              <a:rPr lang="en-US" sz="1600" i="1" dirty="0">
                <a:solidFill>
                  <a:schemeClr val="tx1"/>
                </a:solidFill>
                <a:latin typeface="Courier New"/>
              </a:rPr>
              <a:t>		action(s)</a:t>
            </a:r>
            <a:r>
              <a:rPr lang="en-US" sz="1600" dirty="0">
                <a:solidFill>
                  <a:schemeClr val="tx1"/>
                </a:solidFill>
                <a:latin typeface="Courier New"/>
              </a:rPr>
              <a:t> </a:t>
            </a:r>
          </a:p>
          <a:p>
            <a:pPr marL="0" indent="0">
              <a:buNone/>
            </a:pPr>
            <a:r>
              <a:rPr lang="en-US" sz="1600" dirty="0">
                <a:solidFill>
                  <a:schemeClr val="tx1"/>
                </a:solidFill>
                <a:latin typeface="Courier New"/>
                <a:cs typeface="Courier New" pitchFamily="49" charset="0"/>
              </a:rPr>
              <a:t>end</a:t>
            </a:r>
            <a:endParaRPr lang="en-US" sz="1600" dirty="0">
              <a:solidFill>
                <a:schemeClr val="tx1"/>
              </a:solidFill>
              <a:latin typeface="Courier New" pitchFamily="49" charset="0"/>
              <a:cs typeface="Courier New" pitchFamily="49" charset="0"/>
            </a:endParaRPr>
          </a:p>
          <a:p>
            <a:pPr eaLnBrk="1" hangingPunct="1"/>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switch-case</a:t>
            </a:r>
            <a:r>
              <a:rPr lang="en-US" dirty="0"/>
              <a:t> – Syntax</a:t>
            </a:r>
          </a:p>
        </p:txBody>
      </p:sp>
      <p:sp>
        <p:nvSpPr>
          <p:cNvPr id="18" name="Rectangle 3"/>
          <p:cNvSpPr txBox="1">
            <a:spLocks noChangeArrowheads="1"/>
          </p:cNvSpPr>
          <p:nvPr/>
        </p:nvSpPr>
        <p:spPr>
          <a:xfrm>
            <a:off x="457200" y="1485901"/>
            <a:ext cx="4038600" cy="390524"/>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MATLAB</a:t>
            </a:r>
            <a:endParaRPr lang="en-US" sz="1800" dirty="0">
              <a:latin typeface="Courier New"/>
            </a:endParaRPr>
          </a:p>
        </p:txBody>
      </p:sp>
      <p:sp>
        <p:nvSpPr>
          <p:cNvPr id="19" name="Rectangle 3"/>
          <p:cNvSpPr txBox="1">
            <a:spLocks noChangeArrowheads="1"/>
          </p:cNvSpPr>
          <p:nvPr/>
        </p:nvSpPr>
        <p:spPr>
          <a:xfrm>
            <a:off x="4648200" y="1485901"/>
            <a:ext cx="4038601" cy="390524"/>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40</a:t>
            </a:fld>
            <a:endParaRPr lang="en-US"/>
          </a:p>
        </p:txBody>
      </p:sp>
    </p:spTree>
    <p:extLst>
      <p:ext uri="{BB962C8B-B14F-4D97-AF65-F5344CB8AC3E}">
        <p14:creationId xmlns:p14="http://schemas.microsoft.com/office/powerpoint/2010/main" val="2318485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57726" y="1485902"/>
            <a:ext cx="4029075" cy="3811063"/>
          </a:xfrm>
          <a:prstGeom prst="rect">
            <a:avLst/>
          </a:prstGeom>
          <a:solidFill>
            <a:schemeClr val="accent2">
              <a:lumMod val="40000"/>
              <a:lumOff val="60000"/>
            </a:schemeClr>
          </a:solidFill>
        </p:spPr>
        <p:txBody>
          <a:bodyPr vert="horz" lIns="45720" tIns="45720" rIns="4572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400" b="1" dirty="0"/>
          </a:p>
          <a:p>
            <a:pPr marL="0" indent="0">
              <a:spcBef>
                <a:spcPts val="300"/>
              </a:spcBef>
              <a:buNone/>
            </a:pPr>
            <a:r>
              <a:rPr lang="en-US" sz="1600" dirty="0">
                <a:latin typeface="Courier New"/>
              </a:rPr>
              <a:t>switch (</a:t>
            </a:r>
            <a:r>
              <a:rPr lang="en-US" sz="1600" i="1" dirty="0">
                <a:latin typeface="Courier New"/>
              </a:rPr>
              <a:t>integer</a:t>
            </a:r>
            <a:r>
              <a:rPr lang="en-US" sz="1600" dirty="0">
                <a:latin typeface="Courier New"/>
              </a:rPr>
              <a:t> </a:t>
            </a:r>
            <a:r>
              <a:rPr lang="en-US" sz="1600" i="1" dirty="0">
                <a:latin typeface="Courier New"/>
              </a:rPr>
              <a:t>test value</a:t>
            </a:r>
            <a:r>
              <a:rPr lang="en-US" sz="1600" dirty="0">
                <a:latin typeface="Courier New"/>
              </a:rPr>
              <a:t>)</a:t>
            </a:r>
          </a:p>
          <a:p>
            <a:pPr marL="0" indent="0">
              <a:spcBef>
                <a:spcPts val="300"/>
              </a:spcBef>
              <a:buNone/>
            </a:pPr>
            <a:r>
              <a:rPr lang="en-US" sz="1600" dirty="0">
                <a:latin typeface="Courier New"/>
              </a:rPr>
              <a:t>{</a:t>
            </a:r>
          </a:p>
          <a:p>
            <a:pPr marL="0" indent="0">
              <a:spcBef>
                <a:spcPts val="300"/>
              </a:spcBef>
              <a:buNone/>
            </a:pPr>
            <a:r>
              <a:rPr lang="en-US" sz="1600" dirty="0">
                <a:latin typeface="Courier New"/>
              </a:rPr>
              <a:t>	case  </a:t>
            </a:r>
            <a:r>
              <a:rPr lang="en-US" sz="1600" i="1" dirty="0">
                <a:latin typeface="Courier New"/>
              </a:rPr>
              <a:t>case_1_fixed_value</a:t>
            </a:r>
            <a:r>
              <a:rPr lang="en-US" sz="1600" dirty="0">
                <a:latin typeface="Courier New"/>
              </a:rPr>
              <a:t> :</a:t>
            </a:r>
          </a:p>
          <a:p>
            <a:pPr marL="0" indent="0">
              <a:spcBef>
                <a:spcPts val="300"/>
              </a:spcBef>
              <a:buNone/>
            </a:pPr>
            <a:r>
              <a:rPr lang="en-US" sz="1600" i="1" dirty="0">
                <a:latin typeface="Courier New"/>
              </a:rPr>
              <a:t>		action(s)</a:t>
            </a:r>
            <a:r>
              <a:rPr lang="en-US" sz="1600" dirty="0">
                <a:latin typeface="Courier New"/>
              </a:rPr>
              <a:t>;</a:t>
            </a:r>
          </a:p>
          <a:p>
            <a:pPr marL="0" indent="0">
              <a:spcBef>
                <a:spcPts val="300"/>
              </a:spcBef>
              <a:buNone/>
            </a:pPr>
            <a:r>
              <a:rPr lang="en-US" sz="1600" dirty="0">
                <a:latin typeface="Courier New"/>
              </a:rPr>
              <a:t>		break;</a:t>
            </a:r>
          </a:p>
          <a:p>
            <a:pPr marL="0" indent="0">
              <a:spcBef>
                <a:spcPts val="300"/>
              </a:spcBef>
              <a:buNone/>
            </a:pPr>
            <a:r>
              <a:rPr lang="en-US" sz="1600" dirty="0">
                <a:latin typeface="Courier New"/>
              </a:rPr>
              <a:t>	case  </a:t>
            </a:r>
            <a:r>
              <a:rPr lang="en-US" sz="1600" i="1" dirty="0">
                <a:latin typeface="Courier New"/>
              </a:rPr>
              <a:t>case_2_fixed_value</a:t>
            </a:r>
            <a:r>
              <a:rPr lang="en-US" sz="1600" dirty="0">
                <a:latin typeface="Courier New"/>
              </a:rPr>
              <a:t> :</a:t>
            </a:r>
          </a:p>
          <a:p>
            <a:pPr marL="0" indent="0">
              <a:spcBef>
                <a:spcPts val="300"/>
              </a:spcBef>
              <a:buNone/>
            </a:pPr>
            <a:r>
              <a:rPr lang="en-US" sz="1600" i="1" dirty="0">
                <a:latin typeface="Courier New"/>
              </a:rPr>
              <a:t>		action(s)</a:t>
            </a:r>
            <a:r>
              <a:rPr lang="en-US" sz="1600" dirty="0">
                <a:latin typeface="Courier New"/>
              </a:rPr>
              <a:t>;</a:t>
            </a:r>
          </a:p>
          <a:p>
            <a:pPr marL="0" indent="0">
              <a:spcBef>
                <a:spcPts val="300"/>
              </a:spcBef>
              <a:buNone/>
            </a:pPr>
            <a:r>
              <a:rPr lang="en-US" sz="1600" dirty="0">
                <a:latin typeface="Courier New"/>
              </a:rPr>
              <a:t>		break;</a:t>
            </a:r>
          </a:p>
          <a:p>
            <a:pPr marL="0" indent="0">
              <a:spcBef>
                <a:spcPts val="300"/>
              </a:spcBef>
              <a:buNone/>
            </a:pPr>
            <a:r>
              <a:rPr lang="en-US" sz="1600" dirty="0">
                <a:latin typeface="Courier New"/>
              </a:rPr>
              <a:t>	default :</a:t>
            </a:r>
          </a:p>
          <a:p>
            <a:pPr marL="0" indent="0">
              <a:spcBef>
                <a:spcPts val="300"/>
              </a:spcBef>
              <a:buNone/>
            </a:pPr>
            <a:r>
              <a:rPr lang="en-US" sz="1600" i="1" dirty="0">
                <a:latin typeface="Courier New"/>
              </a:rPr>
              <a:t>		action(s)</a:t>
            </a:r>
            <a:r>
              <a:rPr lang="en-US" sz="1600" dirty="0">
                <a:latin typeface="Courier New"/>
              </a:rPr>
              <a:t> ;</a:t>
            </a:r>
          </a:p>
          <a:p>
            <a:pPr marL="0" indent="0">
              <a:spcBef>
                <a:spcPts val="300"/>
              </a:spcBef>
              <a:buNone/>
            </a:pPr>
            <a:r>
              <a:rPr lang="en-US" sz="1600" dirty="0">
                <a:latin typeface="Courier New"/>
              </a:rPr>
              <a:t>}</a:t>
            </a:r>
          </a:p>
        </p:txBody>
      </p:sp>
      <p:sp>
        <p:nvSpPr>
          <p:cNvPr id="11268" name="Rectangle 3"/>
          <p:cNvSpPr>
            <a:spLocks noGrp="1" noChangeArrowheads="1"/>
          </p:cNvSpPr>
          <p:nvPr>
            <p:ph sz="half" idx="1"/>
          </p:nvPr>
        </p:nvSpPr>
        <p:spPr>
          <a:solidFill>
            <a:schemeClr val="accent1">
              <a:lumMod val="20000"/>
              <a:lumOff val="80000"/>
            </a:schemeClr>
          </a:solidFill>
        </p:spPr>
        <p:txBody>
          <a:bodyPr>
            <a:noAutofit/>
          </a:bodyPr>
          <a:lstStyle/>
          <a:p>
            <a:pPr marL="0" indent="0" algn="ctr">
              <a:buNone/>
            </a:pPr>
            <a:endParaRPr lang="en-US" sz="1800" b="1" dirty="0">
              <a:solidFill>
                <a:schemeClr val="tx1"/>
              </a:solidFill>
              <a:latin typeface="Courier New" panose="02070309020205020404" pitchFamily="49" charset="0"/>
              <a:cs typeface="Courier New" panose="02070309020205020404" pitchFamily="49" charset="0"/>
            </a:endParaRPr>
          </a:p>
          <a:p>
            <a:pPr marL="0" indent="0">
              <a:buNone/>
            </a:pPr>
            <a:r>
              <a:rPr lang="en-US" sz="1600" dirty="0">
                <a:solidFill>
                  <a:schemeClr val="tx1"/>
                </a:solidFill>
                <a:latin typeface="Courier New" pitchFamily="49" charset="0"/>
                <a:cs typeface="Courier New" pitchFamily="49" charset="0"/>
              </a:rPr>
              <a:t>switch (</a:t>
            </a:r>
            <a:r>
              <a:rPr lang="en-US" sz="1600" i="1" dirty="0">
                <a:solidFill>
                  <a:schemeClr val="tx1"/>
                </a:solidFill>
                <a:latin typeface="Courier New" pitchFamily="49" charset="0"/>
                <a:cs typeface="Courier New" pitchFamily="49" charset="0"/>
              </a:rPr>
              <a:t>test value</a:t>
            </a:r>
            <a:r>
              <a:rPr lang="en-US" sz="1600" dirty="0">
                <a:solidFill>
                  <a:schemeClr val="tx1"/>
                </a:solidFill>
                <a:latin typeface="Courier New" pitchFamily="49" charset="0"/>
                <a:cs typeface="Courier New" pitchFamily="49" charset="0"/>
              </a:rPr>
              <a:t>)</a:t>
            </a:r>
          </a:p>
          <a:p>
            <a:pPr marL="0" indent="0">
              <a:buNone/>
            </a:pPr>
            <a:r>
              <a:rPr lang="en-US" sz="1600" dirty="0">
                <a:solidFill>
                  <a:schemeClr val="tx1"/>
                </a:solidFill>
                <a:latin typeface="Courier New"/>
              </a:rPr>
              <a:t>case  </a:t>
            </a:r>
            <a:r>
              <a:rPr lang="en-US" sz="1600" i="1" dirty="0">
                <a:solidFill>
                  <a:schemeClr val="tx1"/>
                </a:solidFill>
                <a:latin typeface="Courier New"/>
              </a:rPr>
              <a:t>case_1_fixed_value</a:t>
            </a:r>
            <a:r>
              <a:rPr lang="en-US" sz="1600" dirty="0">
                <a:solidFill>
                  <a:schemeClr val="tx1"/>
                </a:solidFill>
                <a:latin typeface="Courier New"/>
              </a:rPr>
              <a:t> </a:t>
            </a:r>
          </a:p>
          <a:p>
            <a:pPr marL="0" indent="0">
              <a:buNone/>
            </a:pPr>
            <a:r>
              <a:rPr lang="en-US" sz="1600" i="1" dirty="0">
                <a:solidFill>
                  <a:schemeClr val="tx1"/>
                </a:solidFill>
                <a:latin typeface="Courier New"/>
              </a:rPr>
              <a:t>		action(s)</a:t>
            </a:r>
            <a:r>
              <a:rPr lang="en-US" sz="1600" dirty="0">
                <a:solidFill>
                  <a:schemeClr val="tx1"/>
                </a:solidFill>
                <a:latin typeface="Courier New"/>
              </a:rPr>
              <a:t> </a:t>
            </a:r>
          </a:p>
          <a:p>
            <a:pPr marL="0" indent="0">
              <a:buNone/>
            </a:pPr>
            <a:r>
              <a:rPr lang="en-US" sz="1600" dirty="0">
                <a:solidFill>
                  <a:schemeClr val="tx1"/>
                </a:solidFill>
                <a:latin typeface="Courier New"/>
              </a:rPr>
              <a:t>	case  </a:t>
            </a:r>
            <a:r>
              <a:rPr lang="en-US" sz="1600" i="1" dirty="0">
                <a:solidFill>
                  <a:schemeClr val="tx1"/>
                </a:solidFill>
                <a:latin typeface="Courier New"/>
              </a:rPr>
              <a:t>case_2_fixed_value</a:t>
            </a:r>
            <a:r>
              <a:rPr lang="en-US" sz="1600" dirty="0">
                <a:solidFill>
                  <a:schemeClr val="tx1"/>
                </a:solidFill>
                <a:latin typeface="Courier New"/>
              </a:rPr>
              <a:t> </a:t>
            </a:r>
          </a:p>
          <a:p>
            <a:pPr marL="0" indent="0">
              <a:buNone/>
            </a:pPr>
            <a:r>
              <a:rPr lang="en-US" sz="1600" i="1" dirty="0">
                <a:solidFill>
                  <a:schemeClr val="tx1"/>
                </a:solidFill>
                <a:latin typeface="Courier New"/>
              </a:rPr>
              <a:t>		action(s)</a:t>
            </a:r>
            <a:r>
              <a:rPr lang="en-US" sz="1600" dirty="0">
                <a:solidFill>
                  <a:schemeClr val="tx1"/>
                </a:solidFill>
                <a:latin typeface="Courier New"/>
              </a:rPr>
              <a:t> </a:t>
            </a:r>
          </a:p>
          <a:p>
            <a:pPr marL="0" indent="0">
              <a:buNone/>
            </a:pPr>
            <a:r>
              <a:rPr lang="en-US" sz="1600" dirty="0">
                <a:solidFill>
                  <a:schemeClr val="tx1"/>
                </a:solidFill>
                <a:latin typeface="Courier New"/>
              </a:rPr>
              <a:t>	otherwise</a:t>
            </a:r>
          </a:p>
          <a:p>
            <a:pPr marL="0" indent="0">
              <a:buNone/>
            </a:pPr>
            <a:r>
              <a:rPr lang="en-US" sz="1600" i="1" dirty="0">
                <a:solidFill>
                  <a:schemeClr val="tx1"/>
                </a:solidFill>
                <a:latin typeface="Courier New"/>
              </a:rPr>
              <a:t>		action(s)</a:t>
            </a:r>
            <a:r>
              <a:rPr lang="en-US" sz="1600" dirty="0">
                <a:solidFill>
                  <a:schemeClr val="tx1"/>
                </a:solidFill>
                <a:latin typeface="Courier New"/>
              </a:rPr>
              <a:t> </a:t>
            </a:r>
          </a:p>
          <a:p>
            <a:pPr marL="0" indent="0">
              <a:buNone/>
            </a:pPr>
            <a:r>
              <a:rPr lang="en-US" sz="1600" dirty="0">
                <a:solidFill>
                  <a:schemeClr val="tx1"/>
                </a:solidFill>
                <a:latin typeface="Courier New"/>
                <a:cs typeface="Courier New" pitchFamily="49" charset="0"/>
              </a:rPr>
              <a:t>end</a:t>
            </a:r>
            <a:endParaRPr lang="en-US" sz="1600" dirty="0">
              <a:solidFill>
                <a:schemeClr val="tx1"/>
              </a:solidFill>
              <a:latin typeface="Courier New" pitchFamily="49" charset="0"/>
              <a:cs typeface="Courier New" pitchFamily="49" charset="0"/>
            </a:endParaRPr>
          </a:p>
          <a:p>
            <a:pPr eaLnBrk="1" hangingPunct="1"/>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switch-case</a:t>
            </a:r>
            <a:r>
              <a:rPr lang="en-US" dirty="0"/>
              <a:t> – Syntax</a:t>
            </a:r>
          </a:p>
        </p:txBody>
      </p:sp>
      <p:sp>
        <p:nvSpPr>
          <p:cNvPr id="9" name="Rectangle 8"/>
          <p:cNvSpPr/>
          <p:nvPr/>
        </p:nvSpPr>
        <p:spPr>
          <a:xfrm>
            <a:off x="8143875" y="2430993"/>
            <a:ext cx="279400" cy="393701"/>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147050" y="3275909"/>
            <a:ext cx="279400" cy="393701"/>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084927" y="4110854"/>
            <a:ext cx="279400" cy="393701"/>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656137" y="2207019"/>
            <a:ext cx="279400" cy="2812655"/>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79425" y="4143375"/>
            <a:ext cx="590550" cy="3048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080000" y="4144192"/>
            <a:ext cx="1006475" cy="327026"/>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67465" y="3514644"/>
            <a:ext cx="1244600" cy="3048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3"/>
          <p:cNvSpPr txBox="1">
            <a:spLocks noChangeArrowheads="1"/>
          </p:cNvSpPr>
          <p:nvPr/>
        </p:nvSpPr>
        <p:spPr>
          <a:xfrm>
            <a:off x="457200" y="1485901"/>
            <a:ext cx="4038600" cy="390524"/>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MATLAB</a:t>
            </a:r>
            <a:endParaRPr lang="en-US" sz="1800" dirty="0">
              <a:latin typeface="Courier New"/>
            </a:endParaRPr>
          </a:p>
        </p:txBody>
      </p:sp>
      <p:sp>
        <p:nvSpPr>
          <p:cNvPr id="19" name="Rectangle 3"/>
          <p:cNvSpPr txBox="1">
            <a:spLocks noChangeArrowheads="1"/>
          </p:cNvSpPr>
          <p:nvPr/>
        </p:nvSpPr>
        <p:spPr>
          <a:xfrm>
            <a:off x="4648200" y="1485901"/>
            <a:ext cx="4038601" cy="390524"/>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b="1" dirty="0"/>
              <a:t>C</a:t>
            </a:r>
            <a:endParaRPr lang="en-US" sz="1800" dirty="0">
              <a:latin typeface="Courier New"/>
              <a:cs typeface="Times New Roman" pitchFamily="18" charset="0"/>
            </a:endParaRP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41</a:t>
            </a:fld>
            <a:endParaRPr lang="en-US"/>
          </a:p>
        </p:txBody>
      </p:sp>
      <p:sp>
        <p:nvSpPr>
          <p:cNvPr id="17" name="Rectangle 16"/>
          <p:cNvSpPr/>
          <p:nvPr/>
        </p:nvSpPr>
        <p:spPr>
          <a:xfrm>
            <a:off x="5357852" y="3006850"/>
            <a:ext cx="1006475" cy="327026"/>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5357852" y="3806950"/>
            <a:ext cx="1006475" cy="327026"/>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4708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9" name="Rectangle 5"/>
          <p:cNvSpPr>
            <a:spLocks noGrp="1" noChangeArrowheads="1"/>
          </p:cNvSpPr>
          <p:nvPr>
            <p:ph idx="13"/>
          </p:nvPr>
        </p:nvSpPr>
        <p:spPr/>
        <p:txBody>
          <a:bodyPr>
            <a:normAutofit/>
          </a:bodyPr>
          <a:lstStyle/>
          <a:p>
            <a:pPr marL="0" indent="0" eaLnBrk="1" hangingPunct="1">
              <a:buNone/>
            </a:pPr>
            <a:r>
              <a:rPr lang="en-US" sz="2800" dirty="0"/>
              <a:t>Question:</a:t>
            </a:r>
          </a:p>
          <a:p>
            <a:pPr marL="0" indent="0" eaLnBrk="1" hangingPunct="1">
              <a:buNone/>
            </a:pPr>
            <a:endParaRPr lang="en-US" sz="2500" dirty="0"/>
          </a:p>
          <a:p>
            <a:pPr marL="0" indent="0" eaLnBrk="1" hangingPunct="1">
              <a:buNone/>
            </a:pPr>
            <a:r>
              <a:rPr lang="en-US" sz="2500" dirty="0"/>
              <a:t>What happens when a value in a case matches the test value in a </a:t>
            </a:r>
            <a:r>
              <a:rPr lang="en-US" sz="2500" dirty="0">
                <a:latin typeface="Courier New" charset="0"/>
                <a:ea typeface="Courier New" charset="0"/>
                <a:cs typeface="Courier New" charset="0"/>
              </a:rPr>
              <a:t>switch-case</a:t>
            </a:r>
            <a:r>
              <a:rPr lang="en-US" sz="2500" dirty="0"/>
              <a:t> structure in C?</a:t>
            </a:r>
          </a:p>
        </p:txBody>
      </p:sp>
      <p:sp>
        <p:nvSpPr>
          <p:cNvPr id="6148" name="Rectangle 4"/>
          <p:cNvSpPr>
            <a:spLocks noGrp="1" noChangeArrowheads="1"/>
          </p:cNvSpPr>
          <p:nvPr>
            <p:ph type="title"/>
          </p:nvPr>
        </p:nvSpPr>
        <p:spPr/>
        <p:txBody>
          <a:bodyPr/>
          <a:lstStyle/>
          <a:p>
            <a:r>
              <a:rPr lang="en-US" dirty="0">
                <a:latin typeface="Courier New" charset="0"/>
                <a:ea typeface="Courier New" charset="0"/>
                <a:cs typeface="Courier New" charset="0"/>
              </a:rPr>
              <a:t>switch-case</a:t>
            </a:r>
            <a:r>
              <a:rPr lang="en-US" dirty="0"/>
              <a:t> – Structures</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42</a:t>
            </a:fld>
            <a:endParaRPr lang="en-US"/>
          </a:p>
        </p:txBody>
      </p:sp>
    </p:spTree>
    <p:extLst>
      <p:ext uri="{BB962C8B-B14F-4D97-AF65-F5344CB8AC3E}">
        <p14:creationId xmlns:p14="http://schemas.microsoft.com/office/powerpoint/2010/main" val="70365880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3"/>
          </p:nvPr>
        </p:nvSpPr>
        <p:spPr/>
        <p:txBody>
          <a:bodyPr>
            <a:normAutofit/>
          </a:bodyPr>
          <a:lstStyle/>
          <a:p>
            <a:pPr eaLnBrk="1" hangingPunct="1">
              <a:buFontTx/>
              <a:buNone/>
            </a:pPr>
            <a:r>
              <a:rPr lang="en-US" sz="2800" dirty="0"/>
              <a:t>Problem:</a:t>
            </a:r>
          </a:p>
          <a:p>
            <a:pPr eaLnBrk="1" hangingPunct="1">
              <a:buFontTx/>
              <a:buNone/>
            </a:pPr>
            <a:endParaRPr lang="en-US" sz="2500" dirty="0"/>
          </a:p>
          <a:p>
            <a:pPr eaLnBrk="1" hangingPunct="1">
              <a:buFontTx/>
              <a:buNone/>
            </a:pPr>
            <a:r>
              <a:rPr lang="en-US" sz="2500" dirty="0"/>
              <a:t>   Write a program to ask the user to enter his/her letter grade and then respond with the appropriate grade point value.</a:t>
            </a:r>
          </a:p>
        </p:txBody>
      </p:sp>
      <p:sp>
        <p:nvSpPr>
          <p:cNvPr id="7172" name="Rectangle 2"/>
          <p:cNvSpPr>
            <a:spLocks noGrp="1" noChangeArrowheads="1"/>
          </p:cNvSpPr>
          <p:nvPr>
            <p:ph type="title"/>
          </p:nvPr>
        </p:nvSpPr>
        <p:spPr/>
        <p:txBody>
          <a:bodyPr>
            <a:normAutofit/>
          </a:bodyPr>
          <a:lstStyle/>
          <a:p>
            <a:pPr eaLnBrk="1" hangingPunct="1"/>
            <a:r>
              <a:rPr lang="en-US" dirty="0"/>
              <a:t>Define</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43</a:t>
            </a:fld>
            <a:endParaRPr lang="en-US"/>
          </a:p>
        </p:txBody>
      </p:sp>
    </p:spTree>
    <p:extLst>
      <p:ext uri="{BB962C8B-B14F-4D97-AF65-F5344CB8AC3E}">
        <p14:creationId xmlns:p14="http://schemas.microsoft.com/office/powerpoint/2010/main" val="23487377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7" name="Rectangle 3"/>
          <p:cNvSpPr>
            <a:spLocks noGrp="1" noChangeArrowheads="1"/>
          </p:cNvSpPr>
          <p:nvPr>
            <p:ph idx="13"/>
          </p:nvPr>
        </p:nvSpPr>
        <p:spPr/>
        <p:txBody>
          <a:bodyPr>
            <a:noAutofit/>
          </a:bodyPr>
          <a:lstStyle/>
          <a:p>
            <a:pPr eaLnBrk="1" hangingPunct="1">
              <a:buFontTx/>
              <a:buNone/>
            </a:pPr>
            <a:r>
              <a:rPr lang="en-US" sz="2000" dirty="0"/>
              <a:t>1. Set up the environment </a:t>
            </a:r>
          </a:p>
          <a:p>
            <a:pPr eaLnBrk="1" hangingPunct="1">
              <a:buFontTx/>
              <a:buNone/>
            </a:pPr>
            <a:r>
              <a:rPr lang="en-US" sz="2000" dirty="0"/>
              <a:t>2. Prompt user to enter his/her letter grade</a:t>
            </a:r>
          </a:p>
          <a:p>
            <a:pPr eaLnBrk="1" hangingPunct="1">
              <a:buFontTx/>
              <a:buNone/>
            </a:pPr>
            <a:r>
              <a:rPr lang="en-US" sz="2000" dirty="0"/>
              <a:t>3. Get user’s response</a:t>
            </a:r>
          </a:p>
          <a:p>
            <a:pPr eaLnBrk="1" hangingPunct="1">
              <a:buFontTx/>
              <a:buNone/>
            </a:pPr>
            <a:r>
              <a:rPr lang="en-US" sz="2000" dirty="0"/>
              <a:t>4. If grade is 'a', 'A', say 4.0, then go to 10</a:t>
            </a:r>
          </a:p>
          <a:p>
            <a:pPr eaLnBrk="1" hangingPunct="1">
              <a:buFontTx/>
              <a:buNone/>
            </a:pPr>
            <a:r>
              <a:rPr lang="en-US" sz="2000" dirty="0"/>
              <a:t>5. If grade is 'b', 'B', say 3.0, then go to 10</a:t>
            </a:r>
          </a:p>
          <a:p>
            <a:pPr eaLnBrk="1" hangingPunct="1">
              <a:buFontTx/>
              <a:buNone/>
            </a:pPr>
            <a:r>
              <a:rPr lang="en-US" sz="2000" dirty="0"/>
              <a:t>6. If grade is 'c', 'C', say 2.0, then go to 10</a:t>
            </a:r>
          </a:p>
          <a:p>
            <a:pPr eaLnBrk="1" hangingPunct="1">
              <a:buFontTx/>
              <a:buNone/>
            </a:pPr>
            <a:r>
              <a:rPr lang="en-US" sz="2000" dirty="0"/>
              <a:t>7. If grade is 'd', 'D', say 1.0, then go to 10</a:t>
            </a:r>
          </a:p>
          <a:p>
            <a:pPr eaLnBrk="1" hangingPunct="1">
              <a:buFontTx/>
              <a:buNone/>
            </a:pPr>
            <a:r>
              <a:rPr lang="en-US" sz="2000" dirty="0"/>
              <a:t>8. If grade is 'e', 'E', say 0.0, then go to 10</a:t>
            </a:r>
          </a:p>
          <a:p>
            <a:pPr eaLnBrk="1" hangingPunct="1">
              <a:buFontTx/>
              <a:buNone/>
            </a:pPr>
            <a:r>
              <a:rPr lang="en-US" sz="2000" dirty="0"/>
              <a:t>9. If grade is none of the above, say 'Invalid Entry', then go to 10</a:t>
            </a:r>
          </a:p>
          <a:p>
            <a:pPr eaLnBrk="1" hangingPunct="1">
              <a:buFontTx/>
              <a:buNone/>
            </a:pPr>
            <a:r>
              <a:rPr lang="en-US" sz="2000" dirty="0"/>
              <a:t>10. Terminate program</a:t>
            </a:r>
          </a:p>
        </p:txBody>
      </p:sp>
      <p:sp>
        <p:nvSpPr>
          <p:cNvPr id="8196" name="Rectangle 2"/>
          <p:cNvSpPr>
            <a:spLocks noGrp="1" noChangeArrowheads="1"/>
          </p:cNvSpPr>
          <p:nvPr>
            <p:ph type="title"/>
          </p:nvPr>
        </p:nvSpPr>
        <p:spPr/>
        <p:txBody>
          <a:bodyPr>
            <a:normAutofit/>
          </a:bodyPr>
          <a:lstStyle/>
          <a:p>
            <a:pPr eaLnBrk="1" hangingPunct="1"/>
            <a:r>
              <a:rPr lang="en-US" dirty="0"/>
              <a:t>Represent</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44</a:t>
            </a:fld>
            <a:endParaRPr lang="en-US"/>
          </a:p>
        </p:txBody>
      </p:sp>
    </p:spTree>
    <p:extLst>
      <p:ext uri="{BB962C8B-B14F-4D97-AF65-F5344CB8AC3E}">
        <p14:creationId xmlns:p14="http://schemas.microsoft.com/office/powerpoint/2010/main" val="230832907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9220" name="Rectangle 2"/>
          <p:cNvSpPr>
            <a:spLocks noGrp="1" noChangeArrowheads="1"/>
          </p:cNvSpPr>
          <p:nvPr>
            <p:ph type="title"/>
          </p:nvPr>
        </p:nvSpPr>
        <p:spPr/>
        <p:txBody>
          <a:bodyPr>
            <a:normAutofit/>
          </a:bodyPr>
          <a:lstStyle/>
          <a:p>
            <a:pPr eaLnBrk="1" hangingPunct="1"/>
            <a:r>
              <a:rPr lang="en-US" dirty="0"/>
              <a:t>Implement and Evaluate Output</a:t>
            </a:r>
          </a:p>
        </p:txBody>
      </p:sp>
      <p:sp>
        <p:nvSpPr>
          <p:cNvPr id="7" name="Content Placeholder 3"/>
          <p:cNvSpPr txBox="1">
            <a:spLocks/>
          </p:cNvSpPr>
          <p:nvPr/>
        </p:nvSpPr>
        <p:spPr>
          <a:xfrm>
            <a:off x="257177" y="1525329"/>
            <a:ext cx="4876800" cy="3677806"/>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buNone/>
            </a:pPr>
            <a:r>
              <a:rPr lang="en-US" sz="1200" b="1" dirty="0">
                <a:latin typeface="Courier New" pitchFamily="49" charset="0"/>
                <a:cs typeface="Courier New" pitchFamily="49" charset="0"/>
              </a:rPr>
              <a:t>...	switch (grade)</a:t>
            </a:r>
          </a:p>
          <a:p>
            <a:pPr>
              <a:lnSpc>
                <a:spcPct val="90000"/>
              </a:lnSpc>
              <a:spcBef>
                <a:spcPct val="0"/>
              </a:spcBef>
              <a:buNone/>
            </a:pPr>
            <a:r>
              <a:rPr lang="en-US" sz="1200" b="1" dirty="0">
                <a:latin typeface="Courier New" pitchFamily="49" charset="0"/>
                <a:cs typeface="Courier New" pitchFamily="49" charset="0"/>
              </a:rPr>
              <a:t>   {	</a:t>
            </a:r>
          </a:p>
          <a:p>
            <a:pPr>
              <a:lnSpc>
                <a:spcPct val="90000"/>
              </a:lnSpc>
              <a:spcBef>
                <a:spcPct val="0"/>
              </a:spcBef>
              <a:buNone/>
            </a:pPr>
            <a:r>
              <a:rPr lang="en-US" sz="1200" b="1" dirty="0">
                <a:latin typeface="Courier New" pitchFamily="49" charset="0"/>
                <a:cs typeface="Courier New" pitchFamily="49" charset="0"/>
              </a:rPr>
              <a:t>		case ('a'): case ('A'):</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("4.0\n");</a:t>
            </a:r>
          </a:p>
          <a:p>
            <a:pPr>
              <a:lnSpc>
                <a:spcPct val="90000"/>
              </a:lnSpc>
              <a:spcBef>
                <a:spcPct val="0"/>
              </a:spcBef>
              <a:buNone/>
            </a:pPr>
            <a:r>
              <a:rPr lang="en-US" sz="1200" b="1" dirty="0">
                <a:latin typeface="Courier New" pitchFamily="49" charset="0"/>
                <a:cs typeface="Courier New" pitchFamily="49" charset="0"/>
              </a:rPr>
              <a:t>			break;</a:t>
            </a:r>
          </a:p>
          <a:p>
            <a:pPr>
              <a:lnSpc>
                <a:spcPct val="90000"/>
              </a:lnSpc>
              <a:spcBef>
                <a:spcPct val="0"/>
              </a:spcBef>
              <a:buNone/>
            </a:pPr>
            <a:r>
              <a:rPr lang="en-US" sz="1200" b="1" dirty="0">
                <a:latin typeface="Courier New" pitchFamily="49" charset="0"/>
                <a:cs typeface="Courier New" pitchFamily="49" charset="0"/>
              </a:rPr>
              <a:t>		case ('b'): case ('B'):</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("3.0\n");</a:t>
            </a:r>
          </a:p>
          <a:p>
            <a:pPr>
              <a:lnSpc>
                <a:spcPct val="90000"/>
              </a:lnSpc>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('c'): case ('C'):</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("2.0\n");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('d'): case ('D'):</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("1.0\n");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('e'): case ('E'):</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("0.0\n");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default:</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("Invalid entry\n"); </a:t>
            </a:r>
          </a:p>
          <a:p>
            <a:pPr>
              <a:lnSpc>
                <a:spcPct val="30000"/>
              </a:lnSpc>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  /* End of switch-case structure */</a:t>
            </a:r>
          </a:p>
          <a:p>
            <a:pPr marL="0" indent="0">
              <a:buNone/>
            </a:pPr>
            <a:endParaRPr lang="en-US" sz="1200" b="1" dirty="0">
              <a:latin typeface="Courier New" pitchFamily="49" charset="0"/>
              <a:cs typeface="Courier New" pitchFamily="49" charset="0"/>
            </a:endParaRPr>
          </a:p>
        </p:txBody>
      </p:sp>
      <p:sp>
        <p:nvSpPr>
          <p:cNvPr id="8" name="Content Placeholder 3"/>
          <p:cNvSpPr txBox="1">
            <a:spLocks/>
          </p:cNvSpPr>
          <p:nvPr/>
        </p:nvSpPr>
        <p:spPr>
          <a:xfrm>
            <a:off x="5133976" y="1525329"/>
            <a:ext cx="3676650" cy="367780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pPr>
            <a:r>
              <a:rPr lang="en-US" sz="1600" b="1" dirty="0">
                <a:latin typeface="Courier New" pitchFamily="49" charset="0"/>
                <a:cs typeface="Courier New" pitchFamily="49" charset="0"/>
              </a:rPr>
              <a:t>&gt;&gt; Enter your current letter grade A</a:t>
            </a:r>
          </a:p>
          <a:p>
            <a:pPr>
              <a:buNone/>
            </a:pPr>
            <a:r>
              <a:rPr lang="en-US" sz="1600" b="1" dirty="0">
                <a:latin typeface="Courier New" pitchFamily="49" charset="0"/>
                <a:cs typeface="Courier New" pitchFamily="49" charset="0"/>
              </a:rPr>
              <a:t>4.0</a:t>
            </a:r>
          </a:p>
          <a:p>
            <a:pPr marL="0" indent="0">
              <a:buNone/>
              <a:tabLst>
                <a:tab pos="1889125" algn="ctr"/>
              </a:tabLst>
            </a:pPr>
            <a:endParaRPr lang="en-US" sz="1500" b="1" dirty="0">
              <a:latin typeface="Courier New" pitchFamily="49" charset="0"/>
              <a:cs typeface="Courier New" pitchFamily="49" charset="0"/>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45</a:t>
            </a:fld>
            <a:endParaRPr lang="en-US"/>
          </a:p>
        </p:txBody>
      </p:sp>
    </p:spTree>
    <p:extLst>
      <p:ext uri="{BB962C8B-B14F-4D97-AF65-F5344CB8AC3E}">
        <p14:creationId xmlns:p14="http://schemas.microsoft.com/office/powerpoint/2010/main" val="327256027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pPr eaLnBrk="1" hangingPunct="1"/>
            <a:r>
              <a:rPr lang="en-US" dirty="0"/>
              <a:t>Represent</a:t>
            </a:r>
          </a:p>
        </p:txBody>
      </p:sp>
      <p:sp>
        <p:nvSpPr>
          <p:cNvPr id="2" name="Date Placeholder 1"/>
          <p:cNvSpPr>
            <a:spLocks noGrp="1"/>
          </p:cNvSpPr>
          <p:nvPr>
            <p:ph type="dt" sz="half" idx="14"/>
          </p:nvPr>
        </p:nvSpPr>
        <p:spPr/>
        <p:txBody>
          <a:bodyPr/>
          <a:lstStyle/>
          <a:p>
            <a:r>
              <a:rPr lang="en-US"/>
              <a:t>08/10/20</a:t>
            </a:r>
            <a:endParaRPr lang="en-US" dirty="0"/>
          </a:p>
        </p:txBody>
      </p:sp>
      <p:sp>
        <p:nvSpPr>
          <p:cNvPr id="3" name="Footer Placeholder 2"/>
          <p:cNvSpPr>
            <a:spLocks noGrp="1"/>
          </p:cNvSpPr>
          <p:nvPr>
            <p:ph type="ftr" sz="quarter" idx="15"/>
          </p:nvPr>
        </p:nvSpPr>
        <p:spPr/>
        <p:txBody>
          <a:bodyPr/>
          <a:lstStyle/>
          <a:p>
            <a:r>
              <a:rPr lang="en-US"/>
              <a:t>1.05</a:t>
            </a:r>
          </a:p>
        </p:txBody>
      </p:sp>
      <p:sp>
        <p:nvSpPr>
          <p:cNvPr id="4" name="Slide Number Placeholder 3"/>
          <p:cNvSpPr>
            <a:spLocks noGrp="1"/>
          </p:cNvSpPr>
          <p:nvPr>
            <p:ph type="sldNum" sz="quarter" idx="16"/>
          </p:nvPr>
        </p:nvSpPr>
        <p:spPr/>
        <p:txBody>
          <a:bodyPr/>
          <a:lstStyle/>
          <a:p>
            <a:fld id="{3279392D-BBC6-4C2D-9E90-F40BFB1FD803}" type="slidenum">
              <a:rPr lang="en-US" smtClean="0"/>
              <a:t>46</a:t>
            </a:fld>
            <a:endParaRPr lang="en-US"/>
          </a:p>
        </p:txBody>
      </p:sp>
      <p:sp>
        <p:nvSpPr>
          <p:cNvPr id="5" name="Rectangle 4"/>
          <p:cNvSpPr/>
          <p:nvPr/>
        </p:nvSpPr>
        <p:spPr>
          <a:xfrm>
            <a:off x="439046" y="2647948"/>
            <a:ext cx="8229600" cy="2286000"/>
          </a:xfrm>
          <a:prstGeom prst="rect">
            <a:avLst/>
          </a:prstGeom>
          <a:solidFill>
            <a:schemeClr val="accent1">
              <a:lumMod val="20000"/>
              <a:lumOff val="80000"/>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a:extLst>
              <a:ext uri="{FF2B5EF4-FFF2-40B4-BE49-F238E27FC236}">
                <a16:creationId xmlns:a16="http://schemas.microsoft.com/office/drawing/2014/main" id="{15C04255-397B-4A6E-AD97-E49B20E8DFBA}"/>
              </a:ext>
            </a:extLst>
          </p:cNvPr>
          <p:cNvSpPr>
            <a:spLocks noGrp="1" noChangeArrowheads="1"/>
          </p:cNvSpPr>
          <p:nvPr>
            <p:ph idx="13"/>
          </p:nvPr>
        </p:nvSpPr>
        <p:spPr>
          <a:xfrm>
            <a:off x="439046" y="1578015"/>
            <a:ext cx="8229600" cy="3718944"/>
          </a:xfrm>
        </p:spPr>
        <p:txBody>
          <a:bodyPr>
            <a:noAutofit/>
          </a:bodyPr>
          <a:lstStyle/>
          <a:p>
            <a:pPr eaLnBrk="1" hangingPunct="1">
              <a:buFontTx/>
              <a:buNone/>
            </a:pPr>
            <a:r>
              <a:rPr lang="en-US" sz="2000" dirty="0"/>
              <a:t>1. Set up the environment </a:t>
            </a:r>
          </a:p>
          <a:p>
            <a:pPr eaLnBrk="1" hangingPunct="1">
              <a:buFontTx/>
              <a:buNone/>
            </a:pPr>
            <a:r>
              <a:rPr lang="en-US" sz="2000" dirty="0"/>
              <a:t>2. Prompt user to enter his/her letter grade</a:t>
            </a:r>
          </a:p>
          <a:p>
            <a:pPr eaLnBrk="1" hangingPunct="1">
              <a:buFontTx/>
              <a:buNone/>
            </a:pPr>
            <a:r>
              <a:rPr lang="en-US" sz="2000" dirty="0"/>
              <a:t>3. Get user’s response</a:t>
            </a:r>
          </a:p>
          <a:p>
            <a:pPr eaLnBrk="1" hangingPunct="1">
              <a:buFontTx/>
              <a:buNone/>
            </a:pPr>
            <a:r>
              <a:rPr lang="en-US" sz="2000" dirty="0"/>
              <a:t>4. If grade is 'a', 'A', say 4.0, then go to 10</a:t>
            </a:r>
          </a:p>
          <a:p>
            <a:pPr eaLnBrk="1" hangingPunct="1">
              <a:buFontTx/>
              <a:buNone/>
            </a:pPr>
            <a:r>
              <a:rPr lang="en-US" sz="2000" dirty="0"/>
              <a:t>5. If grade is 'b', 'B', say 3.0, then go to 10</a:t>
            </a:r>
          </a:p>
          <a:p>
            <a:pPr eaLnBrk="1" hangingPunct="1">
              <a:buFontTx/>
              <a:buNone/>
            </a:pPr>
            <a:r>
              <a:rPr lang="en-US" sz="2000" dirty="0"/>
              <a:t>6. If grade is 'c', 'C', say 2.0, then go to 10</a:t>
            </a:r>
          </a:p>
          <a:p>
            <a:pPr eaLnBrk="1" hangingPunct="1">
              <a:buFontTx/>
              <a:buNone/>
            </a:pPr>
            <a:r>
              <a:rPr lang="en-US" sz="2000" dirty="0"/>
              <a:t>7. If grade is 'd', 'D', say 1.0, then go to 10</a:t>
            </a:r>
          </a:p>
          <a:p>
            <a:pPr eaLnBrk="1" hangingPunct="1">
              <a:buFontTx/>
              <a:buNone/>
            </a:pPr>
            <a:r>
              <a:rPr lang="en-US" sz="2000" dirty="0"/>
              <a:t>8. If grade is 'e', 'E', say 0.0, then go to 10</a:t>
            </a:r>
          </a:p>
          <a:p>
            <a:pPr eaLnBrk="1" hangingPunct="1">
              <a:buFontTx/>
              <a:buNone/>
            </a:pPr>
            <a:r>
              <a:rPr lang="en-US" sz="2000" dirty="0"/>
              <a:t>9. If grade is none of the above, say 'Invalid Entry', then go to 10</a:t>
            </a:r>
          </a:p>
          <a:p>
            <a:pPr eaLnBrk="1" hangingPunct="1">
              <a:buFontTx/>
              <a:buNone/>
            </a:pPr>
            <a:r>
              <a:rPr lang="en-US" sz="2000" dirty="0"/>
              <a:t>10. Terminate program</a:t>
            </a:r>
          </a:p>
        </p:txBody>
      </p:sp>
    </p:spTree>
    <p:extLst>
      <p:ext uri="{BB962C8B-B14F-4D97-AF65-F5344CB8AC3E}">
        <p14:creationId xmlns:p14="http://schemas.microsoft.com/office/powerpoint/2010/main" val="202607671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9220" name="Rectangle 2"/>
          <p:cNvSpPr>
            <a:spLocks noGrp="1" noChangeArrowheads="1"/>
          </p:cNvSpPr>
          <p:nvPr>
            <p:ph type="title"/>
          </p:nvPr>
        </p:nvSpPr>
        <p:spPr/>
        <p:txBody>
          <a:bodyPr>
            <a:normAutofit/>
          </a:bodyPr>
          <a:lstStyle/>
          <a:p>
            <a:pPr eaLnBrk="1" hangingPunct="1"/>
            <a:r>
              <a:rPr lang="en-US" dirty="0"/>
              <a:t>Implement and Evaluate:  UPPER</a:t>
            </a:r>
          </a:p>
        </p:txBody>
      </p:sp>
      <p:sp>
        <p:nvSpPr>
          <p:cNvPr id="7" name="Content Placeholder 3"/>
          <p:cNvSpPr txBox="1">
            <a:spLocks/>
          </p:cNvSpPr>
          <p:nvPr/>
        </p:nvSpPr>
        <p:spPr>
          <a:xfrm>
            <a:off x="257177" y="1525329"/>
            <a:ext cx="4876800" cy="3677806"/>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buNone/>
            </a:pPr>
            <a:r>
              <a:rPr lang="en-US" sz="1200" b="1" dirty="0">
                <a:latin typeface="Courier New" pitchFamily="49" charset="0"/>
                <a:cs typeface="Courier New" pitchFamily="49" charset="0"/>
              </a:rPr>
              <a:t>...	switch (grade)</a:t>
            </a:r>
          </a:p>
          <a:p>
            <a:pPr>
              <a:lnSpc>
                <a:spcPct val="90000"/>
              </a:lnSpc>
              <a:spcBef>
                <a:spcPct val="0"/>
              </a:spcBef>
              <a:buNone/>
            </a:pPr>
            <a:r>
              <a:rPr lang="en-US" sz="1200" b="1" dirty="0">
                <a:latin typeface="Courier New" pitchFamily="49" charset="0"/>
                <a:cs typeface="Courier New" pitchFamily="49" charset="0"/>
              </a:rPr>
              <a:t>   {	</a:t>
            </a:r>
          </a:p>
          <a:p>
            <a:pPr>
              <a:lnSpc>
                <a:spcPct val="90000"/>
              </a:lnSpc>
              <a:spcBef>
                <a:spcPct val="0"/>
              </a:spcBef>
              <a:buNone/>
            </a:pPr>
            <a:r>
              <a:rPr lang="en-US" sz="1200" b="1" dirty="0">
                <a:latin typeface="Courier New" pitchFamily="49" charset="0"/>
                <a:cs typeface="Courier New" pitchFamily="49" charset="0"/>
              </a:rPr>
              <a:t>		case ('A'):</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("4.0\n");</a:t>
            </a:r>
          </a:p>
          <a:p>
            <a:pPr>
              <a:lnSpc>
                <a:spcPct val="90000"/>
              </a:lnSpc>
              <a:spcBef>
                <a:spcPct val="0"/>
              </a:spcBef>
              <a:buNone/>
            </a:pPr>
            <a:r>
              <a:rPr lang="en-US" sz="1200" b="1" dirty="0">
                <a:latin typeface="Courier New" pitchFamily="49" charset="0"/>
                <a:cs typeface="Courier New" pitchFamily="49" charset="0"/>
              </a:rPr>
              <a:t>			break;</a:t>
            </a:r>
          </a:p>
          <a:p>
            <a:pPr>
              <a:lnSpc>
                <a:spcPct val="90000"/>
              </a:lnSpc>
              <a:spcBef>
                <a:spcPct val="0"/>
              </a:spcBef>
              <a:buNone/>
            </a:pPr>
            <a:r>
              <a:rPr lang="en-US" sz="1200" b="1" dirty="0">
                <a:latin typeface="Courier New" pitchFamily="49" charset="0"/>
                <a:cs typeface="Courier New" pitchFamily="49" charset="0"/>
              </a:rPr>
              <a:t>		case ('B'):</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("3.0\n");</a:t>
            </a:r>
          </a:p>
          <a:p>
            <a:pPr>
              <a:lnSpc>
                <a:spcPct val="90000"/>
              </a:lnSpc>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('C'):</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("2.0\n");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('D'):</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("1.0\n");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('E'):</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("0.0\n");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default:</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("Invalid entry\n"); </a:t>
            </a:r>
          </a:p>
          <a:p>
            <a:pPr>
              <a:lnSpc>
                <a:spcPct val="30000"/>
              </a:lnSpc>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  /* End of switch-case structure */</a:t>
            </a:r>
          </a:p>
          <a:p>
            <a:pPr marL="0" indent="0">
              <a:buNone/>
            </a:pPr>
            <a:endParaRPr lang="en-US" sz="1200" b="1" dirty="0">
              <a:latin typeface="Courier New" pitchFamily="49" charset="0"/>
              <a:cs typeface="Courier New" pitchFamily="49" charset="0"/>
            </a:endParaRPr>
          </a:p>
        </p:txBody>
      </p:sp>
      <p:sp>
        <p:nvSpPr>
          <p:cNvPr id="8" name="Content Placeholder 3"/>
          <p:cNvSpPr txBox="1">
            <a:spLocks/>
          </p:cNvSpPr>
          <p:nvPr/>
        </p:nvSpPr>
        <p:spPr>
          <a:xfrm>
            <a:off x="5133976" y="1525329"/>
            <a:ext cx="3676650" cy="367780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pPr>
            <a:r>
              <a:rPr lang="en-US" sz="1600" b="1" dirty="0">
                <a:latin typeface="Courier New" pitchFamily="49" charset="0"/>
                <a:cs typeface="Courier New" pitchFamily="49" charset="0"/>
              </a:rPr>
              <a:t>&gt;&gt; Enter your letter grade</a:t>
            </a:r>
          </a:p>
          <a:p>
            <a:pPr>
              <a:buNone/>
            </a:pPr>
            <a:r>
              <a:rPr lang="en-US" sz="1600" b="1" dirty="0">
                <a:latin typeface="Courier New" pitchFamily="49" charset="0"/>
                <a:cs typeface="Courier New" pitchFamily="49" charset="0"/>
              </a:rPr>
              <a:t>B</a:t>
            </a:r>
          </a:p>
          <a:p>
            <a:pPr>
              <a:buNone/>
            </a:pPr>
            <a:r>
              <a:rPr lang="en-US" sz="1600" b="1" dirty="0">
                <a:latin typeface="Courier New" pitchFamily="49" charset="0"/>
                <a:cs typeface="Courier New" pitchFamily="49" charset="0"/>
              </a:rPr>
              <a:t>3.0</a:t>
            </a:r>
          </a:p>
          <a:p>
            <a:pPr marL="0" indent="0">
              <a:buNone/>
              <a:tabLst>
                <a:tab pos="1889125" algn="ctr"/>
              </a:tabLst>
            </a:pPr>
            <a:endParaRPr lang="en-US" sz="1500" b="1" dirty="0">
              <a:latin typeface="Courier New" pitchFamily="49" charset="0"/>
              <a:cs typeface="Courier New" pitchFamily="49" charset="0"/>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47</a:t>
            </a:fld>
            <a:endParaRPr lang="en-US"/>
          </a:p>
        </p:txBody>
      </p:sp>
    </p:spTree>
    <p:extLst>
      <p:ext uri="{BB962C8B-B14F-4D97-AF65-F5344CB8AC3E}">
        <p14:creationId xmlns:p14="http://schemas.microsoft.com/office/powerpoint/2010/main" val="788916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9220" name="Rectangle 2"/>
          <p:cNvSpPr>
            <a:spLocks noGrp="1" noChangeArrowheads="1"/>
          </p:cNvSpPr>
          <p:nvPr>
            <p:ph type="title"/>
          </p:nvPr>
        </p:nvSpPr>
        <p:spPr/>
        <p:txBody>
          <a:bodyPr>
            <a:normAutofit/>
          </a:bodyPr>
          <a:lstStyle/>
          <a:p>
            <a:pPr eaLnBrk="1" hangingPunct="1"/>
            <a:r>
              <a:rPr lang="en-US" dirty="0"/>
              <a:t>Implement and Evaluate: UPPER/lower?</a:t>
            </a:r>
          </a:p>
        </p:txBody>
      </p:sp>
      <p:sp>
        <p:nvSpPr>
          <p:cNvPr id="8" name="Content Placeholder 3"/>
          <p:cNvSpPr txBox="1">
            <a:spLocks/>
          </p:cNvSpPr>
          <p:nvPr/>
        </p:nvSpPr>
        <p:spPr>
          <a:xfrm>
            <a:off x="5133976" y="1525329"/>
            <a:ext cx="3676650" cy="367780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pPr>
            <a:r>
              <a:rPr lang="en-US" sz="1600" b="1" dirty="0">
                <a:latin typeface="Courier New" pitchFamily="49" charset="0"/>
                <a:cs typeface="Courier New" pitchFamily="49" charset="0"/>
              </a:rPr>
              <a:t>&gt;&gt; Enter your letter grade</a:t>
            </a:r>
          </a:p>
          <a:p>
            <a:pPr>
              <a:buNone/>
            </a:pPr>
            <a:endParaRPr lang="en-US" sz="1600" b="1" dirty="0">
              <a:latin typeface="Courier New" pitchFamily="49" charset="0"/>
              <a:cs typeface="Courier New" pitchFamily="49" charset="0"/>
            </a:endParaRPr>
          </a:p>
        </p:txBody>
      </p:sp>
      <p:sp>
        <p:nvSpPr>
          <p:cNvPr id="2" name="Date Placeholder 1"/>
          <p:cNvSpPr>
            <a:spLocks noGrp="1"/>
          </p:cNvSpPr>
          <p:nvPr>
            <p:ph type="dt" sz="half" idx="14"/>
          </p:nvPr>
        </p:nvSpPr>
        <p:spPr/>
        <p:txBody>
          <a:bodyPr/>
          <a:lstStyle/>
          <a:p>
            <a:r>
              <a:rPr lang="en-US"/>
              <a:t>08/10/20</a:t>
            </a:r>
            <a:endParaRPr lang="en-US" dirty="0"/>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48</a:t>
            </a:fld>
            <a:endParaRPr lang="en-US"/>
          </a:p>
        </p:txBody>
      </p:sp>
      <p:sp>
        <p:nvSpPr>
          <p:cNvPr id="9" name="Content Placeholder 3">
            <a:extLst>
              <a:ext uri="{FF2B5EF4-FFF2-40B4-BE49-F238E27FC236}">
                <a16:creationId xmlns:a16="http://schemas.microsoft.com/office/drawing/2014/main" id="{C7FF9F55-EA44-4614-9C46-24165FBA9988}"/>
              </a:ext>
            </a:extLst>
          </p:cNvPr>
          <p:cNvSpPr txBox="1">
            <a:spLocks/>
          </p:cNvSpPr>
          <p:nvPr/>
        </p:nvSpPr>
        <p:spPr>
          <a:xfrm>
            <a:off x="257177" y="1525329"/>
            <a:ext cx="4876800" cy="3677806"/>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buNone/>
            </a:pPr>
            <a:r>
              <a:rPr lang="en-US" sz="1200" b="1" dirty="0">
                <a:latin typeface="Courier New" pitchFamily="49" charset="0"/>
                <a:cs typeface="Courier New" pitchFamily="49" charset="0"/>
              </a:rPr>
              <a:t>...	switch (grade)</a:t>
            </a:r>
          </a:p>
          <a:p>
            <a:pPr>
              <a:lnSpc>
                <a:spcPct val="90000"/>
              </a:lnSpc>
              <a:spcBef>
                <a:spcPct val="0"/>
              </a:spcBef>
              <a:buNone/>
            </a:pPr>
            <a:r>
              <a:rPr lang="en-US" sz="1200" b="1" dirty="0">
                <a:latin typeface="Courier New" pitchFamily="49" charset="0"/>
                <a:cs typeface="Courier New" pitchFamily="49" charset="0"/>
              </a:rPr>
              <a:t>   {	</a:t>
            </a:r>
          </a:p>
          <a:p>
            <a:pPr>
              <a:lnSpc>
                <a:spcPct val="90000"/>
              </a:lnSpc>
              <a:spcBef>
                <a:spcPct val="0"/>
              </a:spcBef>
              <a:buNone/>
            </a:pPr>
            <a:r>
              <a:rPr lang="en-US" sz="1200" b="1" dirty="0">
                <a:latin typeface="Courier New" pitchFamily="49" charset="0"/>
                <a:cs typeface="Courier New" pitchFamily="49" charset="0"/>
              </a:rPr>
              <a:t>		case ('A'):</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("4.0\n");</a:t>
            </a:r>
          </a:p>
          <a:p>
            <a:pPr>
              <a:lnSpc>
                <a:spcPct val="90000"/>
              </a:lnSpc>
              <a:spcBef>
                <a:spcPct val="0"/>
              </a:spcBef>
              <a:buNone/>
            </a:pPr>
            <a:r>
              <a:rPr lang="en-US" sz="1200" b="1" dirty="0">
                <a:latin typeface="Courier New" pitchFamily="49" charset="0"/>
                <a:cs typeface="Courier New" pitchFamily="49" charset="0"/>
              </a:rPr>
              <a:t>			break;</a:t>
            </a:r>
          </a:p>
          <a:p>
            <a:pPr>
              <a:lnSpc>
                <a:spcPct val="90000"/>
              </a:lnSpc>
              <a:spcBef>
                <a:spcPct val="0"/>
              </a:spcBef>
              <a:buNone/>
            </a:pPr>
            <a:r>
              <a:rPr lang="en-US" sz="1200" b="1" dirty="0">
                <a:latin typeface="Courier New" pitchFamily="49" charset="0"/>
                <a:cs typeface="Courier New" pitchFamily="49" charset="0"/>
              </a:rPr>
              <a:t>		case ('B'):</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("3.0\n");</a:t>
            </a:r>
          </a:p>
          <a:p>
            <a:pPr>
              <a:lnSpc>
                <a:spcPct val="90000"/>
              </a:lnSpc>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('C'):</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("2.0\n");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('D'):</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("1.0\n");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('E'):</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("0.0\n");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default:</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("Invalid entry\n"); </a:t>
            </a:r>
          </a:p>
          <a:p>
            <a:pPr>
              <a:lnSpc>
                <a:spcPct val="30000"/>
              </a:lnSpc>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  /* End of switch-case structure */</a:t>
            </a:r>
          </a:p>
          <a:p>
            <a:pPr marL="0" indent="0">
              <a:buNone/>
            </a:pPr>
            <a:endParaRPr lang="en-US" sz="1200" b="1" dirty="0">
              <a:latin typeface="Courier New" pitchFamily="49" charset="0"/>
              <a:cs typeface="Courier New" pitchFamily="49" charset="0"/>
            </a:endParaRPr>
          </a:p>
        </p:txBody>
      </p:sp>
    </p:spTree>
    <p:extLst>
      <p:ext uri="{BB962C8B-B14F-4D97-AF65-F5344CB8AC3E}">
        <p14:creationId xmlns:p14="http://schemas.microsoft.com/office/powerpoint/2010/main" val="205050078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9220" name="Rectangle 2"/>
          <p:cNvSpPr>
            <a:spLocks noGrp="1" noChangeArrowheads="1"/>
          </p:cNvSpPr>
          <p:nvPr>
            <p:ph type="title"/>
          </p:nvPr>
        </p:nvSpPr>
        <p:spPr/>
        <p:txBody>
          <a:bodyPr>
            <a:normAutofit/>
          </a:bodyPr>
          <a:lstStyle/>
          <a:p>
            <a:pPr eaLnBrk="1" hangingPunct="1"/>
            <a:r>
              <a:rPr lang="en-US" dirty="0"/>
              <a:t>Implement and Evaluate: UPPER/lower?</a:t>
            </a:r>
          </a:p>
        </p:txBody>
      </p:sp>
      <p:sp>
        <p:nvSpPr>
          <p:cNvPr id="7" name="Content Placeholder 3"/>
          <p:cNvSpPr txBox="1">
            <a:spLocks/>
          </p:cNvSpPr>
          <p:nvPr/>
        </p:nvSpPr>
        <p:spPr>
          <a:xfrm>
            <a:off x="257177" y="1525329"/>
            <a:ext cx="4876800" cy="3677806"/>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buNone/>
            </a:pPr>
            <a:r>
              <a:rPr lang="en-US" sz="1200" b="1" dirty="0">
                <a:latin typeface="Courier New" pitchFamily="49" charset="0"/>
                <a:cs typeface="Courier New" pitchFamily="49" charset="0"/>
              </a:rPr>
              <a:t>...	switch (grade)</a:t>
            </a:r>
          </a:p>
          <a:p>
            <a:pPr>
              <a:lnSpc>
                <a:spcPct val="90000"/>
              </a:lnSpc>
              <a:spcBef>
                <a:spcPct val="0"/>
              </a:spcBef>
              <a:buNone/>
            </a:pPr>
            <a:r>
              <a:rPr lang="en-US" sz="1200" b="1" dirty="0">
                <a:latin typeface="Courier New" pitchFamily="49" charset="0"/>
                <a:cs typeface="Courier New" pitchFamily="49" charset="0"/>
              </a:rPr>
              <a:t>   {	</a:t>
            </a:r>
          </a:p>
          <a:p>
            <a:pPr>
              <a:lnSpc>
                <a:spcPct val="90000"/>
              </a:lnSpc>
              <a:spcBef>
                <a:spcPct val="0"/>
              </a:spcBef>
              <a:buNone/>
            </a:pPr>
            <a:r>
              <a:rPr lang="en-US" sz="1200" b="1" dirty="0">
                <a:latin typeface="Courier New" pitchFamily="49" charset="0"/>
                <a:cs typeface="Courier New" pitchFamily="49" charset="0"/>
              </a:rPr>
              <a:t>		case ('A'): </a:t>
            </a:r>
            <a:r>
              <a:rPr lang="en-US" sz="1200" b="1" dirty="0">
                <a:solidFill>
                  <a:srgbClr val="FF0000"/>
                </a:solidFill>
                <a:latin typeface="Courier New" pitchFamily="49" charset="0"/>
                <a:cs typeface="Courier New" pitchFamily="49" charset="0"/>
              </a:rPr>
              <a:t>case ('a'):</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("4.0\n");</a:t>
            </a:r>
          </a:p>
          <a:p>
            <a:pPr>
              <a:lnSpc>
                <a:spcPct val="90000"/>
              </a:lnSpc>
              <a:spcBef>
                <a:spcPct val="0"/>
              </a:spcBef>
              <a:buNone/>
            </a:pPr>
            <a:r>
              <a:rPr lang="en-US" sz="1200" b="1" dirty="0">
                <a:latin typeface="Courier New" pitchFamily="49" charset="0"/>
                <a:cs typeface="Courier New" pitchFamily="49" charset="0"/>
              </a:rPr>
              <a:t>			break;</a:t>
            </a:r>
          </a:p>
          <a:p>
            <a:pPr>
              <a:lnSpc>
                <a:spcPct val="90000"/>
              </a:lnSpc>
              <a:spcBef>
                <a:spcPct val="0"/>
              </a:spcBef>
              <a:buNone/>
            </a:pPr>
            <a:r>
              <a:rPr lang="en-US" sz="1200" b="1" dirty="0">
                <a:latin typeface="Courier New" pitchFamily="49" charset="0"/>
                <a:cs typeface="Courier New" pitchFamily="49" charset="0"/>
              </a:rPr>
              <a:t>		case ('B'): </a:t>
            </a:r>
            <a:r>
              <a:rPr lang="en-US" sz="1200" b="1" dirty="0">
                <a:solidFill>
                  <a:srgbClr val="FF0000"/>
                </a:solidFill>
                <a:latin typeface="Courier New" pitchFamily="49" charset="0"/>
                <a:cs typeface="Courier New" pitchFamily="49" charset="0"/>
              </a:rPr>
              <a:t>case ('b'):</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("3.0\n");</a:t>
            </a:r>
          </a:p>
          <a:p>
            <a:pPr>
              <a:lnSpc>
                <a:spcPct val="90000"/>
              </a:lnSpc>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('C'): </a:t>
            </a:r>
            <a:r>
              <a:rPr lang="en-US" sz="1200" b="1" dirty="0">
                <a:solidFill>
                  <a:srgbClr val="FF0000"/>
                </a:solidFill>
                <a:latin typeface="Courier New" pitchFamily="49" charset="0"/>
                <a:cs typeface="Courier New" pitchFamily="49" charset="0"/>
              </a:rPr>
              <a:t>case ('c'):</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("2.0\n");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('D'): </a:t>
            </a:r>
            <a:r>
              <a:rPr lang="en-US" sz="1200" b="1" dirty="0">
                <a:solidFill>
                  <a:srgbClr val="FF0000"/>
                </a:solidFill>
                <a:latin typeface="Courier New" pitchFamily="49" charset="0"/>
                <a:cs typeface="Courier New" pitchFamily="49" charset="0"/>
              </a:rPr>
              <a:t>case ('d'):</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("1.0\n");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case ('E'): </a:t>
            </a:r>
            <a:r>
              <a:rPr lang="en-US" sz="1200" b="1" dirty="0">
                <a:solidFill>
                  <a:srgbClr val="FF0000"/>
                </a:solidFill>
                <a:latin typeface="Courier New" pitchFamily="49" charset="0"/>
                <a:cs typeface="Courier New" pitchFamily="49" charset="0"/>
              </a:rPr>
              <a:t>case ('e'):</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("You are failing.\n");</a:t>
            </a:r>
          </a:p>
          <a:p>
            <a:pPr>
              <a:spcBef>
                <a:spcPct val="0"/>
              </a:spcBef>
              <a:buNone/>
            </a:pPr>
            <a:r>
              <a:rPr lang="en-US" sz="1200" b="1" dirty="0">
                <a:latin typeface="Courier New" pitchFamily="49" charset="0"/>
                <a:cs typeface="Courier New" pitchFamily="49" charset="0"/>
              </a:rPr>
              <a:t>			break;</a:t>
            </a:r>
          </a:p>
          <a:p>
            <a:pPr>
              <a:spcBef>
                <a:spcPct val="0"/>
              </a:spcBef>
              <a:buNone/>
            </a:pPr>
            <a:r>
              <a:rPr lang="en-US" sz="1200" b="1" dirty="0">
                <a:latin typeface="Courier New" pitchFamily="49" charset="0"/>
                <a:cs typeface="Courier New" pitchFamily="49" charset="0"/>
              </a:rPr>
              <a:t>		default:</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("Invalid entry\n"); </a:t>
            </a:r>
          </a:p>
          <a:p>
            <a:pPr>
              <a:lnSpc>
                <a:spcPct val="30000"/>
              </a:lnSpc>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  /* End of switch-case structure */</a:t>
            </a:r>
          </a:p>
          <a:p>
            <a:pPr marL="0" indent="0">
              <a:buNone/>
            </a:pPr>
            <a:endParaRPr lang="en-US" sz="1200" b="1" dirty="0">
              <a:latin typeface="Courier New" pitchFamily="49" charset="0"/>
              <a:cs typeface="Courier New" pitchFamily="49" charset="0"/>
            </a:endParaRPr>
          </a:p>
        </p:txBody>
      </p:sp>
      <p:sp>
        <p:nvSpPr>
          <p:cNvPr id="8" name="Content Placeholder 3"/>
          <p:cNvSpPr txBox="1">
            <a:spLocks/>
          </p:cNvSpPr>
          <p:nvPr/>
        </p:nvSpPr>
        <p:spPr>
          <a:xfrm>
            <a:off x="5133976" y="1525329"/>
            <a:ext cx="3676650" cy="367780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pPr>
            <a:r>
              <a:rPr lang="en-US" sz="1600" b="1" dirty="0">
                <a:latin typeface="Courier New" pitchFamily="49" charset="0"/>
                <a:cs typeface="Courier New" pitchFamily="49" charset="0"/>
              </a:rPr>
              <a:t>&gt;&gt; Enter your letter grade</a:t>
            </a:r>
          </a:p>
          <a:p>
            <a:pPr>
              <a:buNone/>
            </a:pPr>
            <a:r>
              <a:rPr lang="en-US" sz="1600" b="1" dirty="0">
                <a:latin typeface="Courier New" pitchFamily="49" charset="0"/>
                <a:cs typeface="Courier New" pitchFamily="49" charset="0"/>
              </a:rPr>
              <a:t>b</a:t>
            </a:r>
          </a:p>
          <a:p>
            <a:pPr>
              <a:buNone/>
            </a:pPr>
            <a:r>
              <a:rPr lang="en-US" sz="1600" b="1" dirty="0">
                <a:latin typeface="Courier New" pitchFamily="49" charset="0"/>
                <a:cs typeface="Courier New" pitchFamily="49" charset="0"/>
              </a:rPr>
              <a:t>3.0</a:t>
            </a:r>
          </a:p>
        </p:txBody>
      </p:sp>
      <p:sp>
        <p:nvSpPr>
          <p:cNvPr id="2" name="Date Placeholder 1"/>
          <p:cNvSpPr>
            <a:spLocks noGrp="1"/>
          </p:cNvSpPr>
          <p:nvPr>
            <p:ph type="dt" sz="half" idx="14"/>
          </p:nvPr>
        </p:nvSpPr>
        <p:spPr/>
        <p:txBody>
          <a:bodyPr/>
          <a:lstStyle/>
          <a:p>
            <a:r>
              <a:rPr lang="en-US"/>
              <a:t>08/10/20</a:t>
            </a:r>
            <a:endParaRPr lang="en-US" dirty="0"/>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49</a:t>
            </a:fld>
            <a:endParaRPr lang="en-US"/>
          </a:p>
        </p:txBody>
      </p:sp>
    </p:spTree>
    <p:extLst>
      <p:ext uri="{BB962C8B-B14F-4D97-AF65-F5344CB8AC3E}">
        <p14:creationId xmlns:p14="http://schemas.microsoft.com/office/powerpoint/2010/main" val="3870984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1383505"/>
            <a:ext cx="4040188" cy="3913460"/>
          </a:xfrm>
          <a:prstGeom prst="rect">
            <a:avLst/>
          </a:prstGeom>
          <a:solidFill>
            <a:schemeClr val="accent1">
              <a:lumMod val="40000"/>
              <a:lumOff val="60000"/>
            </a:schemeClr>
          </a:solidFill>
        </p:spPr>
        <p:txBody>
          <a:bodyPr/>
          <a:lstStyle/>
          <a:p>
            <a:pPr algn="ctr"/>
            <a:r>
              <a:rPr lang="en-US" dirty="0"/>
              <a:t>MATLAB</a:t>
            </a:r>
          </a:p>
        </p:txBody>
      </p:sp>
      <p:sp>
        <p:nvSpPr>
          <p:cNvPr id="4" name="Text Placeholder 3"/>
          <p:cNvSpPr>
            <a:spLocks noGrp="1"/>
          </p:cNvSpPr>
          <p:nvPr>
            <p:ph sz="half" idx="10"/>
          </p:nvPr>
        </p:nvSpPr>
        <p:spPr>
          <a:xfrm>
            <a:off x="4658810" y="1383505"/>
            <a:ext cx="4038600" cy="3913460"/>
          </a:xfrm>
          <a:prstGeom prst="rect">
            <a:avLst/>
          </a:prstGeom>
          <a:solidFill>
            <a:schemeClr val="accent2">
              <a:lumMod val="60000"/>
              <a:lumOff val="40000"/>
            </a:schemeClr>
          </a:solidFill>
        </p:spPr>
        <p:txBody>
          <a:bodyPr/>
          <a:lstStyle/>
          <a:p>
            <a:pPr algn="ctr"/>
            <a:r>
              <a:rPr lang="en-US" sz="2800" dirty="0"/>
              <a:t>C</a:t>
            </a:r>
          </a:p>
        </p:txBody>
      </p:sp>
      <p:sp>
        <p:nvSpPr>
          <p:cNvPr id="11268" name="Rectangle 3"/>
          <p:cNvSpPr>
            <a:spLocks noGrp="1" noChangeArrowheads="1"/>
          </p:cNvSpPr>
          <p:nvPr>
            <p:ph sz="half" idx="1"/>
          </p:nvPr>
        </p:nvSpPr>
        <p:spPr>
          <a:xfrm>
            <a:off x="457200" y="1916905"/>
            <a:ext cx="4038600" cy="2963467"/>
          </a:xfrm>
          <a:solidFill>
            <a:schemeClr val="accent1">
              <a:lumMod val="20000"/>
              <a:lumOff val="80000"/>
            </a:schemeClr>
          </a:solidFill>
        </p:spPr>
        <p:txBody>
          <a:bodyPr>
            <a:noAutofit/>
          </a:bodyPr>
          <a:lstStyle/>
          <a:p>
            <a:pPr eaLnBrk="1" hangingPunct="1"/>
            <a:r>
              <a:rPr lang="en-US" sz="2500" dirty="0">
                <a:solidFill>
                  <a:schemeClr val="tx1"/>
                </a:solidFill>
              </a:rPr>
              <a:t>Definite loops</a:t>
            </a:r>
          </a:p>
          <a:p>
            <a:pPr lvl="2"/>
            <a:r>
              <a:rPr lang="en-US" sz="1900" dirty="0">
                <a:latin typeface="Courier New" pitchFamily="49" charset="0"/>
                <a:cs typeface="Courier New" pitchFamily="49" charset="0"/>
              </a:rPr>
              <a:t>for</a:t>
            </a:r>
          </a:p>
          <a:p>
            <a:pPr lvl="1"/>
            <a:endParaRPr lang="en-US" sz="2100" dirty="0"/>
          </a:p>
          <a:p>
            <a:pPr eaLnBrk="1" hangingPunct="1"/>
            <a:r>
              <a:rPr lang="en-US" sz="2500" dirty="0">
                <a:solidFill>
                  <a:schemeClr val="tx1"/>
                </a:solidFill>
              </a:rPr>
              <a:t>Indefinite</a:t>
            </a:r>
          </a:p>
          <a:p>
            <a:pPr lvl="2"/>
            <a:r>
              <a:rPr lang="en-US" sz="1900" dirty="0">
                <a:latin typeface="Courier New" pitchFamily="49" charset="0"/>
                <a:cs typeface="Courier New" pitchFamily="49" charset="0"/>
              </a:rPr>
              <a:t>while</a:t>
            </a:r>
          </a:p>
          <a:p>
            <a:pPr eaLnBrk="1" hangingPunct="1"/>
            <a:endParaRPr lang="en-US" sz="2500" dirty="0"/>
          </a:p>
        </p:txBody>
      </p:sp>
      <p:sp>
        <p:nvSpPr>
          <p:cNvPr id="11267" name="Rectangle 2"/>
          <p:cNvSpPr>
            <a:spLocks noGrp="1" noChangeArrowheads="1"/>
          </p:cNvSpPr>
          <p:nvPr>
            <p:ph type="title"/>
          </p:nvPr>
        </p:nvSpPr>
        <p:spPr/>
        <p:txBody>
          <a:bodyPr/>
          <a:lstStyle/>
          <a:p>
            <a:pPr eaLnBrk="1" hangingPunct="1"/>
            <a:r>
              <a:rPr lang="en-US" dirty="0"/>
              <a:t>Repetition Structures</a:t>
            </a:r>
          </a:p>
        </p:txBody>
      </p:sp>
      <p:sp>
        <p:nvSpPr>
          <p:cNvPr id="8" name="Rectangle 3"/>
          <p:cNvSpPr txBox="1">
            <a:spLocks noChangeArrowheads="1"/>
          </p:cNvSpPr>
          <p:nvPr/>
        </p:nvSpPr>
        <p:spPr>
          <a:xfrm>
            <a:off x="4658810" y="1916906"/>
            <a:ext cx="4038600" cy="2963467"/>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500" dirty="0"/>
              <a:t>Definite loops</a:t>
            </a:r>
          </a:p>
          <a:p>
            <a:pPr lvl="1"/>
            <a:r>
              <a:rPr lang="en-US" sz="2100" dirty="0">
                <a:latin typeface="Courier New" pitchFamily="49" charset="0"/>
                <a:cs typeface="Courier New" pitchFamily="49" charset="0"/>
              </a:rPr>
              <a:t>for</a:t>
            </a:r>
          </a:p>
          <a:p>
            <a:pPr lvl="1"/>
            <a:endParaRPr lang="en-US" sz="2100" dirty="0"/>
          </a:p>
          <a:p>
            <a:r>
              <a:rPr lang="en-US" sz="2500" dirty="0"/>
              <a:t>Indefinite</a:t>
            </a:r>
          </a:p>
          <a:p>
            <a:pPr lvl="1"/>
            <a:r>
              <a:rPr lang="en-US" sz="2100" dirty="0">
                <a:latin typeface="Courier New" pitchFamily="49" charset="0"/>
                <a:cs typeface="Courier New" pitchFamily="49" charset="0"/>
              </a:rPr>
              <a:t>while</a:t>
            </a:r>
          </a:p>
          <a:p>
            <a:pPr lvl="1"/>
            <a:r>
              <a:rPr lang="en-US" sz="2100" dirty="0">
                <a:solidFill>
                  <a:srgbClr val="C00000"/>
                </a:solidFill>
                <a:latin typeface="Courier New" pitchFamily="49" charset="0"/>
                <a:cs typeface="Courier New" pitchFamily="49" charset="0"/>
              </a:rPr>
              <a:t>do while</a:t>
            </a:r>
          </a:p>
          <a:p>
            <a:endParaRPr lang="en-US" sz="2500" dirty="0"/>
          </a:p>
        </p:txBody>
      </p:sp>
      <p:sp>
        <p:nvSpPr>
          <p:cNvPr id="2" name="Date Placeholder 1"/>
          <p:cNvSpPr>
            <a:spLocks noGrp="1"/>
          </p:cNvSpPr>
          <p:nvPr>
            <p:ph type="dt" sz="half" idx="11"/>
          </p:nvPr>
        </p:nvSpPr>
        <p:spPr/>
        <p:txBody>
          <a:bodyPr/>
          <a:lstStyle/>
          <a:p>
            <a:r>
              <a:rPr lang="en-US"/>
              <a:t>08/10/20</a:t>
            </a:r>
            <a:endParaRPr lang="en-US" dirty="0"/>
          </a:p>
        </p:txBody>
      </p:sp>
      <p:sp>
        <p:nvSpPr>
          <p:cNvPr id="5" name="Footer Placeholder 4"/>
          <p:cNvSpPr>
            <a:spLocks noGrp="1"/>
          </p:cNvSpPr>
          <p:nvPr>
            <p:ph type="ftr" sz="quarter" idx="12"/>
          </p:nvPr>
        </p:nvSpPr>
        <p:spPr/>
        <p:txBody>
          <a:bodyPr/>
          <a:lstStyle/>
          <a:p>
            <a:r>
              <a:rPr lang="en-US"/>
              <a:t>1.05</a:t>
            </a:r>
          </a:p>
        </p:txBody>
      </p:sp>
      <p:sp>
        <p:nvSpPr>
          <p:cNvPr id="6" name="Slide Number Placeholder 5"/>
          <p:cNvSpPr>
            <a:spLocks noGrp="1"/>
          </p:cNvSpPr>
          <p:nvPr>
            <p:ph type="sldNum" sz="quarter" idx="13"/>
          </p:nvPr>
        </p:nvSpPr>
        <p:spPr/>
        <p:txBody>
          <a:bodyPr/>
          <a:lstStyle/>
          <a:p>
            <a:fld id="{3279392D-BBC6-4C2D-9E90-F40BFB1FD803}" type="slidenum">
              <a:rPr lang="en-US" smtClean="0"/>
              <a:t>5</a:t>
            </a:fld>
            <a:endParaRPr lang="en-US"/>
          </a:p>
        </p:txBody>
      </p:sp>
    </p:spTree>
    <p:extLst>
      <p:ext uri="{BB962C8B-B14F-4D97-AF65-F5344CB8AC3E}">
        <p14:creationId xmlns:p14="http://schemas.microsoft.com/office/powerpoint/2010/main" val="342787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9220" name="Rectangle 2"/>
          <p:cNvSpPr>
            <a:spLocks noGrp="1" noChangeArrowheads="1"/>
          </p:cNvSpPr>
          <p:nvPr>
            <p:ph type="title"/>
          </p:nvPr>
        </p:nvSpPr>
        <p:spPr/>
        <p:txBody>
          <a:bodyPr>
            <a:normAutofit/>
          </a:bodyPr>
          <a:lstStyle/>
          <a:p>
            <a:pPr eaLnBrk="1" hangingPunct="1"/>
            <a:r>
              <a:rPr lang="en-US" dirty="0"/>
              <a:t>Implement and Evaluate: No </a:t>
            </a:r>
            <a:r>
              <a:rPr lang="en-US" dirty="0">
                <a:latin typeface="Courier New" panose="02070309020205020404" pitchFamily="49" charset="0"/>
                <a:cs typeface="Courier New" panose="02070309020205020404" pitchFamily="49" charset="0"/>
              </a:rPr>
              <a:t>break;</a:t>
            </a:r>
          </a:p>
        </p:txBody>
      </p:sp>
      <p:sp>
        <p:nvSpPr>
          <p:cNvPr id="7" name="Content Placeholder 3"/>
          <p:cNvSpPr txBox="1">
            <a:spLocks/>
          </p:cNvSpPr>
          <p:nvPr/>
        </p:nvSpPr>
        <p:spPr>
          <a:xfrm>
            <a:off x="257177" y="1525329"/>
            <a:ext cx="4876800" cy="3677806"/>
          </a:xfrm>
          <a:prstGeom prst="rect">
            <a:avLst/>
          </a:prstGeom>
          <a:solidFill>
            <a:schemeClr val="accent1">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buNone/>
            </a:pPr>
            <a:r>
              <a:rPr lang="en-US" sz="1200" b="1" dirty="0">
                <a:latin typeface="Courier New" pitchFamily="49" charset="0"/>
                <a:cs typeface="Courier New" pitchFamily="49" charset="0"/>
              </a:rPr>
              <a:t>...	switch (grade)</a:t>
            </a:r>
          </a:p>
          <a:p>
            <a:pPr>
              <a:lnSpc>
                <a:spcPct val="90000"/>
              </a:lnSpc>
              <a:spcBef>
                <a:spcPct val="0"/>
              </a:spcBef>
              <a:buNone/>
            </a:pPr>
            <a:r>
              <a:rPr lang="en-US" sz="1200" b="1" dirty="0">
                <a:latin typeface="Courier New" pitchFamily="49" charset="0"/>
                <a:cs typeface="Courier New" pitchFamily="49" charset="0"/>
              </a:rPr>
              <a:t>   {	</a:t>
            </a:r>
          </a:p>
          <a:p>
            <a:pPr>
              <a:lnSpc>
                <a:spcPct val="90000"/>
              </a:lnSpc>
              <a:spcBef>
                <a:spcPct val="0"/>
              </a:spcBef>
              <a:buNone/>
            </a:pPr>
            <a:r>
              <a:rPr lang="en-US" sz="1200" b="1" dirty="0">
                <a:latin typeface="Courier New" pitchFamily="49" charset="0"/>
                <a:cs typeface="Courier New" pitchFamily="49" charset="0"/>
              </a:rPr>
              <a:t>		case ('A'): case ('a'):</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("4.0\n");</a:t>
            </a:r>
          </a:p>
          <a:p>
            <a:pPr>
              <a:lnSpc>
                <a:spcPct val="90000"/>
              </a:lnSpc>
              <a:spcBef>
                <a:spcPct val="0"/>
              </a:spcBef>
              <a:buNone/>
            </a:pPr>
            <a:r>
              <a:rPr lang="en-US" sz="1200" b="1" dirty="0">
                <a:latin typeface="Courier New" pitchFamily="49" charset="0"/>
                <a:cs typeface="Courier New" pitchFamily="49" charset="0"/>
              </a:rPr>
              <a:t>			</a:t>
            </a:r>
          </a:p>
          <a:p>
            <a:pPr>
              <a:lnSpc>
                <a:spcPct val="90000"/>
              </a:lnSpc>
              <a:spcBef>
                <a:spcPct val="0"/>
              </a:spcBef>
              <a:buNone/>
            </a:pPr>
            <a:r>
              <a:rPr lang="en-US" sz="1200" b="1" dirty="0">
                <a:latin typeface="Courier New" pitchFamily="49" charset="0"/>
                <a:cs typeface="Courier New" pitchFamily="49" charset="0"/>
              </a:rPr>
              <a:t>		case ('B'): case ('b'):</a:t>
            </a:r>
          </a:p>
          <a:p>
            <a:pPr>
              <a:lnSpc>
                <a:spcPct val="90000"/>
              </a:lnSpc>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("3.0\n");</a:t>
            </a:r>
          </a:p>
          <a:p>
            <a:pPr>
              <a:lnSpc>
                <a:spcPct val="90000"/>
              </a:lnSpc>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case ('C'): case ('c'):</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("2.0\n");</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case ('D'): case ('d'):</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("1.0\n");</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case ('E'): case ('e'):</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("0.0\n");</a:t>
            </a:r>
          </a:p>
          <a:p>
            <a:pPr>
              <a:spcBef>
                <a:spcPct val="0"/>
              </a:spcBef>
              <a:buNone/>
            </a:pPr>
            <a:r>
              <a:rPr lang="en-US" sz="1200" b="1" dirty="0">
                <a:latin typeface="Courier New" pitchFamily="49" charset="0"/>
                <a:cs typeface="Courier New" pitchFamily="49" charset="0"/>
              </a:rPr>
              <a:t>			</a:t>
            </a:r>
          </a:p>
          <a:p>
            <a:pPr>
              <a:spcBef>
                <a:spcPct val="0"/>
              </a:spcBef>
              <a:buNone/>
            </a:pPr>
            <a:r>
              <a:rPr lang="en-US" sz="1200" b="1" dirty="0">
                <a:latin typeface="Courier New" pitchFamily="49" charset="0"/>
                <a:cs typeface="Courier New" pitchFamily="49" charset="0"/>
              </a:rPr>
              <a:t>		default:</a:t>
            </a:r>
          </a:p>
          <a:p>
            <a:pPr>
              <a:spcBef>
                <a:spcPct val="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printf</a:t>
            </a:r>
            <a:r>
              <a:rPr lang="en-US" sz="1200" b="1" dirty="0">
                <a:latin typeface="Courier New" pitchFamily="49" charset="0"/>
                <a:cs typeface="Courier New" pitchFamily="49" charset="0"/>
              </a:rPr>
              <a:t> ("Invalid entry\n"); </a:t>
            </a:r>
          </a:p>
          <a:p>
            <a:pPr>
              <a:lnSpc>
                <a:spcPct val="30000"/>
              </a:lnSpc>
              <a:spcBef>
                <a:spcPct val="0"/>
              </a:spcBef>
              <a:buNone/>
            </a:pPr>
            <a:endParaRPr lang="en-US" sz="1200" b="1" dirty="0">
              <a:latin typeface="Courier New" pitchFamily="49" charset="0"/>
              <a:cs typeface="Courier New" pitchFamily="49" charset="0"/>
            </a:endParaRPr>
          </a:p>
          <a:p>
            <a:pPr>
              <a:spcBef>
                <a:spcPct val="0"/>
              </a:spcBef>
              <a:buNone/>
            </a:pPr>
            <a:r>
              <a:rPr lang="en-US" sz="1200" b="1" dirty="0">
                <a:latin typeface="Courier New" pitchFamily="49" charset="0"/>
                <a:cs typeface="Courier New" pitchFamily="49" charset="0"/>
              </a:rPr>
              <a:t>    }...  /* End of switch-case structure */</a:t>
            </a:r>
          </a:p>
          <a:p>
            <a:pPr marL="0" indent="0">
              <a:buNone/>
            </a:pPr>
            <a:endParaRPr lang="en-US" sz="1200" b="1" dirty="0">
              <a:latin typeface="Courier New" pitchFamily="49" charset="0"/>
              <a:cs typeface="Courier New" pitchFamily="49" charset="0"/>
            </a:endParaRPr>
          </a:p>
        </p:txBody>
      </p:sp>
      <p:sp>
        <p:nvSpPr>
          <p:cNvPr id="8" name="Content Placeholder 3"/>
          <p:cNvSpPr txBox="1">
            <a:spLocks/>
          </p:cNvSpPr>
          <p:nvPr/>
        </p:nvSpPr>
        <p:spPr>
          <a:xfrm>
            <a:off x="5133976" y="1525329"/>
            <a:ext cx="3676650" cy="367780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None/>
            </a:pPr>
            <a:r>
              <a:rPr lang="en-US" sz="1600" b="1" dirty="0">
                <a:latin typeface="Courier New" pitchFamily="49" charset="0"/>
                <a:cs typeface="Courier New" pitchFamily="49" charset="0"/>
              </a:rPr>
              <a:t>&gt;&gt; Enter your letter grade</a:t>
            </a:r>
          </a:p>
          <a:p>
            <a:pPr>
              <a:buNone/>
            </a:pPr>
            <a:r>
              <a:rPr lang="en-US" sz="1600" b="1" dirty="0">
                <a:latin typeface="Courier New" pitchFamily="49" charset="0"/>
                <a:cs typeface="Courier New" pitchFamily="49" charset="0"/>
              </a:rPr>
              <a:t>b</a:t>
            </a:r>
          </a:p>
          <a:p>
            <a:pPr>
              <a:buNone/>
            </a:pPr>
            <a:r>
              <a:rPr lang="en-US" sz="1600" b="1" dirty="0">
                <a:latin typeface="Courier New" pitchFamily="49" charset="0"/>
                <a:cs typeface="Courier New" pitchFamily="49" charset="0"/>
              </a:rPr>
              <a:t>3.0</a:t>
            </a:r>
          </a:p>
          <a:p>
            <a:pPr>
              <a:buNone/>
            </a:pPr>
            <a:r>
              <a:rPr lang="en-US" sz="1600" b="1" dirty="0">
                <a:latin typeface="Courier New" pitchFamily="49" charset="0"/>
                <a:cs typeface="Courier New" pitchFamily="49" charset="0"/>
              </a:rPr>
              <a:t>2.0</a:t>
            </a:r>
          </a:p>
          <a:p>
            <a:pPr>
              <a:buNone/>
            </a:pPr>
            <a:r>
              <a:rPr lang="en-US" sz="1600" b="1" dirty="0">
                <a:latin typeface="Courier New" pitchFamily="49" charset="0"/>
                <a:cs typeface="Courier New" pitchFamily="49" charset="0"/>
              </a:rPr>
              <a:t>1.0</a:t>
            </a:r>
          </a:p>
          <a:p>
            <a:pPr>
              <a:buNone/>
            </a:pPr>
            <a:r>
              <a:rPr lang="en-US" sz="1600" b="1" dirty="0">
                <a:latin typeface="Courier New" pitchFamily="49" charset="0"/>
                <a:cs typeface="Courier New" pitchFamily="49" charset="0"/>
              </a:rPr>
              <a:t>0.0</a:t>
            </a:r>
          </a:p>
          <a:p>
            <a:pPr>
              <a:buNone/>
            </a:pPr>
            <a:r>
              <a:rPr lang="en-US" sz="1600" b="1" dirty="0">
                <a:latin typeface="Courier New" pitchFamily="49" charset="0"/>
                <a:cs typeface="Courier New" pitchFamily="49" charset="0"/>
              </a:rPr>
              <a:t>Invalid Entry</a:t>
            </a:r>
          </a:p>
        </p:txBody>
      </p:sp>
      <p:sp>
        <p:nvSpPr>
          <p:cNvPr id="2" name="Date Placeholder 1"/>
          <p:cNvSpPr>
            <a:spLocks noGrp="1"/>
          </p:cNvSpPr>
          <p:nvPr>
            <p:ph type="dt" sz="half" idx="14"/>
          </p:nvPr>
        </p:nvSpPr>
        <p:spPr/>
        <p:txBody>
          <a:bodyPr/>
          <a:lstStyle/>
          <a:p>
            <a:r>
              <a:rPr lang="en-US"/>
              <a:t>08/10/20</a:t>
            </a:r>
            <a:endParaRPr lang="en-US" dirty="0"/>
          </a:p>
        </p:txBody>
      </p:sp>
      <p:sp>
        <p:nvSpPr>
          <p:cNvPr id="4" name="Footer Placeholder 3"/>
          <p:cNvSpPr>
            <a:spLocks noGrp="1"/>
          </p:cNvSpPr>
          <p:nvPr>
            <p:ph type="ftr" sz="quarter" idx="15"/>
          </p:nvPr>
        </p:nvSpPr>
        <p:spPr/>
        <p:txBody>
          <a:bodyPr/>
          <a:lstStyle/>
          <a:p>
            <a:r>
              <a:rPr lang="en-US"/>
              <a:t>1.05</a:t>
            </a:r>
          </a:p>
        </p:txBody>
      </p:sp>
      <p:sp>
        <p:nvSpPr>
          <p:cNvPr id="5" name="Slide Number Placeholder 4"/>
          <p:cNvSpPr>
            <a:spLocks noGrp="1"/>
          </p:cNvSpPr>
          <p:nvPr>
            <p:ph type="sldNum" sz="quarter" idx="16"/>
          </p:nvPr>
        </p:nvSpPr>
        <p:spPr/>
        <p:txBody>
          <a:bodyPr/>
          <a:lstStyle/>
          <a:p>
            <a:fld id="{3279392D-BBC6-4C2D-9E90-F40BFB1FD803}" type="slidenum">
              <a:rPr lang="en-US" smtClean="0"/>
              <a:t>50</a:t>
            </a:fld>
            <a:endParaRPr lang="en-US"/>
          </a:p>
        </p:txBody>
      </p:sp>
    </p:spTree>
    <p:extLst>
      <p:ext uri="{BB962C8B-B14F-4D97-AF65-F5344CB8AC3E}">
        <p14:creationId xmlns:p14="http://schemas.microsoft.com/office/powerpoint/2010/main" val="3740764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a:spcBef>
                <a:spcPts val="0"/>
              </a:spcBef>
            </a:pPr>
            <a:r>
              <a:rPr lang="en-US" sz="2500" dirty="0">
                <a:latin typeface="Courier New" pitchFamily="49" charset="0"/>
                <a:cs typeface="Courier New" pitchFamily="49" charset="0"/>
              </a:rPr>
              <a:t>for </a:t>
            </a:r>
            <a:r>
              <a:rPr lang="en-US" sz="2500" dirty="0"/>
              <a:t>and </a:t>
            </a:r>
            <a:r>
              <a:rPr lang="en-US" sz="2500" dirty="0">
                <a:latin typeface="Courier New" pitchFamily="49" charset="0"/>
                <a:cs typeface="Courier New" pitchFamily="49" charset="0"/>
              </a:rPr>
              <a:t>while </a:t>
            </a:r>
            <a:r>
              <a:rPr lang="en-US" sz="2500" dirty="0"/>
              <a:t>loops: similar to MATLAB</a:t>
            </a:r>
          </a:p>
          <a:p>
            <a:pPr>
              <a:spcBef>
                <a:spcPts val="0"/>
              </a:spcBef>
            </a:pPr>
            <a:endParaRPr lang="en-US" sz="2500" dirty="0"/>
          </a:p>
          <a:p>
            <a:pPr>
              <a:spcBef>
                <a:spcPts val="0"/>
              </a:spcBef>
            </a:pPr>
            <a:r>
              <a:rPr lang="en-US" sz="2500" dirty="0">
                <a:latin typeface="Courier New" pitchFamily="49" charset="0"/>
                <a:cs typeface="Courier New" pitchFamily="49" charset="0"/>
              </a:rPr>
              <a:t>do-while</a:t>
            </a:r>
            <a:r>
              <a:rPr lang="en-US" sz="2500" dirty="0"/>
              <a:t>: No MATLAB equivalent</a:t>
            </a:r>
          </a:p>
          <a:p>
            <a:pPr>
              <a:spcBef>
                <a:spcPts val="0"/>
              </a:spcBef>
            </a:pPr>
            <a:endParaRPr lang="en-US" sz="2500" dirty="0"/>
          </a:p>
          <a:p>
            <a:pPr>
              <a:spcBef>
                <a:spcPts val="0"/>
              </a:spcBef>
            </a:pPr>
            <a:r>
              <a:rPr lang="en-US" sz="2500" dirty="0">
                <a:latin typeface="Courier New" pitchFamily="49" charset="0"/>
                <a:cs typeface="Courier New" pitchFamily="49" charset="0"/>
              </a:rPr>
              <a:t>if/else if/else</a:t>
            </a:r>
            <a:r>
              <a:rPr lang="en-US" sz="2500" dirty="0"/>
              <a:t>: similar to MATLAB</a:t>
            </a:r>
          </a:p>
          <a:p>
            <a:pPr>
              <a:spcBef>
                <a:spcPts val="0"/>
              </a:spcBef>
            </a:pPr>
            <a:endParaRPr lang="en-US" sz="2500" dirty="0"/>
          </a:p>
          <a:p>
            <a:pPr>
              <a:spcBef>
                <a:spcPts val="0"/>
              </a:spcBef>
            </a:pPr>
            <a:r>
              <a:rPr lang="en-US" sz="2500" dirty="0">
                <a:latin typeface="Courier New" pitchFamily="49" charset="0"/>
                <a:cs typeface="Courier New" pitchFamily="49" charset="0"/>
              </a:rPr>
              <a:t>switch-case</a:t>
            </a:r>
          </a:p>
          <a:p>
            <a:pPr lvl="2">
              <a:spcBef>
                <a:spcPts val="0"/>
              </a:spcBef>
            </a:pPr>
            <a:r>
              <a:rPr lang="en-US" sz="2400" dirty="0">
                <a:latin typeface="Courier New" pitchFamily="49" charset="0"/>
                <a:cs typeface="Courier New" pitchFamily="49" charset="0"/>
              </a:rPr>
              <a:t>break; </a:t>
            </a:r>
          </a:p>
        </p:txBody>
      </p:sp>
      <p:sp>
        <p:nvSpPr>
          <p:cNvPr id="2" name="Title 1"/>
          <p:cNvSpPr>
            <a:spLocks noGrp="1"/>
          </p:cNvSpPr>
          <p:nvPr>
            <p:ph type="title"/>
          </p:nvPr>
        </p:nvSpPr>
        <p:spPr/>
        <p:txBody>
          <a:bodyPr/>
          <a:lstStyle/>
          <a:p>
            <a:r>
              <a:rPr lang="en-US" dirty="0"/>
              <a:t>Summary</a:t>
            </a:r>
          </a:p>
        </p:txBody>
      </p:sp>
      <p:sp>
        <p:nvSpPr>
          <p:cNvPr id="4" name="Date Placeholder 3"/>
          <p:cNvSpPr>
            <a:spLocks noGrp="1"/>
          </p:cNvSpPr>
          <p:nvPr>
            <p:ph type="dt" sz="half" idx="14"/>
          </p:nvPr>
        </p:nvSpPr>
        <p:spPr/>
        <p:txBody>
          <a:bodyPr/>
          <a:lstStyle/>
          <a:p>
            <a:r>
              <a:rPr lang="en-US"/>
              <a:t>08/10/20</a:t>
            </a:r>
            <a:endParaRPr lang="en-US" dirty="0"/>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3279392D-BBC6-4C2D-9E90-F40BFB1FD803}" type="slidenum">
              <a:rPr lang="en-US" smtClean="0"/>
              <a:t>51</a:t>
            </a:fld>
            <a:endParaRPr lang="en-US"/>
          </a:p>
        </p:txBody>
      </p:sp>
    </p:spTree>
    <p:extLst>
      <p:ext uri="{BB962C8B-B14F-4D97-AF65-F5344CB8AC3E}">
        <p14:creationId xmlns:p14="http://schemas.microsoft.com/office/powerpoint/2010/main" val="410459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endParaRPr lang="en-US"/>
          </a:p>
        </p:txBody>
      </p:sp>
      <p:sp>
        <p:nvSpPr>
          <p:cNvPr id="12291" name="Rectangle 2"/>
          <p:cNvSpPr>
            <a:spLocks noGrp="1" noChangeArrowheads="1"/>
          </p:cNvSpPr>
          <p:nvPr>
            <p:ph type="title"/>
          </p:nvPr>
        </p:nvSpPr>
        <p:spPr/>
        <p:txBody>
          <a:bodyPr/>
          <a:lstStyle/>
          <a:p>
            <a:pPr eaLnBrk="1" hangingPunct="1"/>
            <a:r>
              <a:rPr lang="en-US"/>
              <a:t>Repetition Structures</a:t>
            </a:r>
          </a:p>
        </p:txBody>
      </p:sp>
      <p:sp>
        <p:nvSpPr>
          <p:cNvPr id="8" name="Rectangle 3"/>
          <p:cNvSpPr txBox="1">
            <a:spLocks noChangeArrowheads="1"/>
          </p:cNvSpPr>
          <p:nvPr/>
        </p:nvSpPr>
        <p:spPr>
          <a:xfrm>
            <a:off x="217714" y="1578896"/>
            <a:ext cx="3291840" cy="2341335"/>
          </a:xfrm>
          <a:prstGeom prst="rect">
            <a:avLst/>
          </a:prstGeom>
          <a:solidFill>
            <a:schemeClr val="accent3">
              <a:lumMod val="40000"/>
              <a:lumOff val="60000"/>
            </a:schemeClr>
          </a:solidFill>
        </p:spPr>
        <p:txBody>
          <a:bodyPr vert="horz" lIns="45720" tIns="45720" rIns="4572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latin typeface="Courier New" pitchFamily="49" charset="0"/>
                <a:cs typeface="Courier New" pitchFamily="49" charset="0"/>
              </a:rPr>
              <a:t>for</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for(</a:t>
            </a:r>
            <a:r>
              <a:rPr lang="en-US" sz="1800" i="1" dirty="0">
                <a:latin typeface="Courier New"/>
                <a:cs typeface="Times New Roman" pitchFamily="18" charset="0"/>
              </a:rPr>
              <a:t>set</a:t>
            </a:r>
            <a:r>
              <a:rPr lang="en-US" sz="1800" dirty="0">
                <a:latin typeface="Courier New"/>
                <a:cs typeface="Times New Roman" pitchFamily="18" charset="0"/>
              </a:rPr>
              <a:t>;</a:t>
            </a:r>
            <a:r>
              <a:rPr lang="en-US" sz="1000" dirty="0">
                <a:latin typeface="Courier New"/>
                <a:cs typeface="Times New Roman" pitchFamily="18" charset="0"/>
              </a:rPr>
              <a:t> </a:t>
            </a:r>
            <a:r>
              <a:rPr lang="en-US" sz="1800" i="1" dirty="0">
                <a:latin typeface="Courier New"/>
                <a:cs typeface="Times New Roman" pitchFamily="18" charset="0"/>
              </a:rPr>
              <a:t>check</a:t>
            </a:r>
            <a:r>
              <a:rPr lang="en-US" sz="1800" dirty="0">
                <a:latin typeface="Courier New"/>
                <a:cs typeface="Times New Roman" pitchFamily="18" charset="0"/>
              </a:rPr>
              <a:t>;</a:t>
            </a:r>
            <a:r>
              <a:rPr lang="en-US" sz="1000" dirty="0">
                <a:latin typeface="Courier New"/>
                <a:cs typeface="Times New Roman" pitchFamily="18" charset="0"/>
              </a:rPr>
              <a:t> </a:t>
            </a:r>
            <a:r>
              <a:rPr lang="en-US" sz="1800" i="1" dirty="0">
                <a:latin typeface="Courier New"/>
                <a:cs typeface="Times New Roman" pitchFamily="18" charset="0"/>
              </a:rPr>
              <a:t>change</a:t>
            </a: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a:t>
            </a:r>
            <a:r>
              <a:rPr lang="en-US" sz="1800" dirty="0">
                <a:latin typeface="Courier New"/>
              </a:rPr>
              <a:t> </a:t>
            </a:r>
          </a:p>
          <a:p>
            <a:endParaRPr lang="en-US" sz="2500" dirty="0"/>
          </a:p>
        </p:txBody>
      </p:sp>
      <p:sp>
        <p:nvSpPr>
          <p:cNvPr id="9" name="Rectangle 3"/>
          <p:cNvSpPr txBox="1">
            <a:spLocks noChangeArrowheads="1"/>
          </p:cNvSpPr>
          <p:nvPr/>
        </p:nvSpPr>
        <p:spPr>
          <a:xfrm>
            <a:off x="3639459" y="1570291"/>
            <a:ext cx="2558141" cy="2341335"/>
          </a:xfrm>
          <a:prstGeom prst="rect">
            <a:avLst/>
          </a:prstGeom>
          <a:solidFill>
            <a:schemeClr val="accent5">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latin typeface="Courier New" pitchFamily="49" charset="0"/>
                <a:cs typeface="Courier New" pitchFamily="49" charset="0"/>
              </a:rPr>
              <a:t>while</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while (</a:t>
            </a:r>
            <a:r>
              <a:rPr lang="en-US" sz="1800" i="1" dirty="0">
                <a:latin typeface="Courier New"/>
                <a:cs typeface="Times New Roman" pitchFamily="18" charset="0"/>
              </a:rPr>
              <a:t>test?</a:t>
            </a: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a:t>
            </a:r>
            <a:r>
              <a:rPr lang="en-US" sz="1800" dirty="0">
                <a:latin typeface="Courier New"/>
              </a:rPr>
              <a:t> </a:t>
            </a:r>
          </a:p>
          <a:p>
            <a:endParaRPr lang="en-US" sz="2500" dirty="0"/>
          </a:p>
        </p:txBody>
      </p:sp>
      <p:sp>
        <p:nvSpPr>
          <p:cNvPr id="10" name="Rectangle 3"/>
          <p:cNvSpPr txBox="1">
            <a:spLocks noChangeArrowheads="1"/>
          </p:cNvSpPr>
          <p:nvPr/>
        </p:nvSpPr>
        <p:spPr>
          <a:xfrm>
            <a:off x="6331858" y="1570289"/>
            <a:ext cx="2560320" cy="2341335"/>
          </a:xfrm>
          <a:prstGeom prst="rect">
            <a:avLst/>
          </a:prstGeom>
          <a:solidFill>
            <a:schemeClr val="accent4">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latin typeface="Courier New" pitchFamily="49" charset="0"/>
                <a:cs typeface="Courier New" pitchFamily="49" charset="0"/>
              </a:rPr>
              <a:t>do-while</a:t>
            </a:r>
          </a:p>
          <a:p>
            <a:pPr marL="114300" lvl="1" indent="0">
              <a:lnSpc>
                <a:spcPct val="90000"/>
              </a:lnSpc>
              <a:buNone/>
            </a:pPr>
            <a:endParaRPr lang="en-US" sz="1800" dirty="0">
              <a:latin typeface="Courier New"/>
              <a:cs typeface="Times New Roman" pitchFamily="18" charset="0"/>
            </a:endParaRPr>
          </a:p>
          <a:p>
            <a:pPr marL="114300" lvl="1" indent="0">
              <a:lnSpc>
                <a:spcPct val="90000"/>
              </a:lnSpc>
              <a:buNone/>
            </a:pPr>
            <a:r>
              <a:rPr lang="en-US" sz="1800" dirty="0">
                <a:latin typeface="Courier New"/>
                <a:cs typeface="Times New Roman" pitchFamily="18" charset="0"/>
              </a:rPr>
              <a:t>do</a:t>
            </a:r>
          </a:p>
          <a:p>
            <a:pPr marL="114300" lvl="1" indent="0">
              <a:lnSpc>
                <a:spcPct val="90000"/>
              </a:lnSpc>
              <a:buNone/>
            </a:pP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a:t>
            </a:r>
          </a:p>
          <a:p>
            <a:pPr marL="114300" lvl="1" indent="0">
              <a:lnSpc>
                <a:spcPct val="90000"/>
              </a:lnSpc>
              <a:buNone/>
            </a:pPr>
            <a:r>
              <a:rPr lang="en-US" sz="1800" dirty="0">
                <a:latin typeface="Courier New"/>
                <a:cs typeface="Times New Roman" pitchFamily="18" charset="0"/>
              </a:rPr>
              <a:t>}while (</a:t>
            </a:r>
            <a:r>
              <a:rPr lang="en-US" sz="1800" i="1" dirty="0">
                <a:latin typeface="Courier New"/>
                <a:cs typeface="Times New Roman" pitchFamily="18" charset="0"/>
              </a:rPr>
              <a:t>test?</a:t>
            </a:r>
            <a:r>
              <a:rPr lang="en-US" sz="1800" dirty="0">
                <a:latin typeface="Courier New"/>
                <a:cs typeface="Times New Roman" pitchFamily="18" charset="0"/>
              </a:rPr>
              <a:t>);</a:t>
            </a:r>
          </a:p>
          <a:p>
            <a:pPr marL="114300" lvl="1" indent="0">
              <a:lnSpc>
                <a:spcPct val="90000"/>
              </a:lnSpc>
              <a:buNone/>
            </a:pPr>
            <a:endParaRPr lang="en-US" sz="1800" dirty="0">
              <a:latin typeface="Courier New"/>
            </a:endParaRPr>
          </a:p>
          <a:p>
            <a:endParaRPr lang="en-US" sz="2500" dirty="0"/>
          </a:p>
        </p:txBody>
      </p:sp>
      <p:sp>
        <p:nvSpPr>
          <p:cNvPr id="3" name="TextBox 2"/>
          <p:cNvSpPr txBox="1"/>
          <p:nvPr/>
        </p:nvSpPr>
        <p:spPr>
          <a:xfrm>
            <a:off x="217714" y="1588421"/>
            <a:ext cx="3291840" cy="478505"/>
          </a:xfrm>
          <a:prstGeom prst="rect">
            <a:avLst/>
          </a:prstGeom>
          <a:solidFill>
            <a:schemeClr val="accent3">
              <a:lumMod val="60000"/>
              <a:lumOff val="40000"/>
            </a:schemeClr>
          </a:solidFill>
        </p:spPr>
        <p:txBody>
          <a:bodyPr wrap="square" rtlCol="0">
            <a:spAutoFit/>
          </a:bodyPr>
          <a:lstStyle/>
          <a:p>
            <a:pPr algn="ctr"/>
            <a:r>
              <a:rPr lang="en-US" b="1" dirty="0">
                <a:latin typeface="Courier New" pitchFamily="49" charset="0"/>
                <a:cs typeface="Courier New" pitchFamily="49" charset="0"/>
              </a:rPr>
              <a:t>for</a:t>
            </a:r>
          </a:p>
        </p:txBody>
      </p:sp>
      <p:sp>
        <p:nvSpPr>
          <p:cNvPr id="11" name="TextBox 10"/>
          <p:cNvSpPr txBox="1"/>
          <p:nvPr/>
        </p:nvSpPr>
        <p:spPr>
          <a:xfrm>
            <a:off x="3639459" y="1570289"/>
            <a:ext cx="2558141" cy="478505"/>
          </a:xfrm>
          <a:prstGeom prst="rect">
            <a:avLst/>
          </a:prstGeom>
          <a:solidFill>
            <a:schemeClr val="accent5">
              <a:lumMod val="60000"/>
              <a:lumOff val="40000"/>
            </a:schemeClr>
          </a:solidFill>
        </p:spPr>
        <p:txBody>
          <a:bodyPr wrap="square" rtlCol="0">
            <a:spAutoFit/>
          </a:bodyPr>
          <a:lstStyle/>
          <a:p>
            <a:pPr algn="ctr"/>
            <a:r>
              <a:rPr lang="en-US" b="1" dirty="0">
                <a:latin typeface="Courier New" pitchFamily="49" charset="0"/>
                <a:cs typeface="Courier New" pitchFamily="49" charset="0"/>
              </a:rPr>
              <a:t>while</a:t>
            </a:r>
          </a:p>
        </p:txBody>
      </p:sp>
      <p:sp>
        <p:nvSpPr>
          <p:cNvPr id="12" name="TextBox 11"/>
          <p:cNvSpPr txBox="1"/>
          <p:nvPr/>
        </p:nvSpPr>
        <p:spPr>
          <a:xfrm>
            <a:off x="6334127" y="1570289"/>
            <a:ext cx="2558141" cy="478505"/>
          </a:xfrm>
          <a:prstGeom prst="rect">
            <a:avLst/>
          </a:prstGeom>
          <a:solidFill>
            <a:schemeClr val="accent4">
              <a:lumMod val="60000"/>
              <a:lumOff val="40000"/>
            </a:schemeClr>
          </a:solidFill>
        </p:spPr>
        <p:txBody>
          <a:bodyPr wrap="square" rtlCol="0">
            <a:spAutoFit/>
          </a:bodyPr>
          <a:lstStyle/>
          <a:p>
            <a:pPr algn="ctr"/>
            <a:r>
              <a:rPr lang="en-US" b="1" dirty="0">
                <a:latin typeface="Courier New" pitchFamily="49" charset="0"/>
                <a:cs typeface="Courier New" pitchFamily="49" charset="0"/>
              </a:rPr>
              <a:t>do-while</a:t>
            </a:r>
          </a:p>
        </p:txBody>
      </p:sp>
      <p:sp>
        <p:nvSpPr>
          <p:cNvPr id="2" name="Date Placeholder 1"/>
          <p:cNvSpPr>
            <a:spLocks noGrp="1"/>
          </p:cNvSpPr>
          <p:nvPr>
            <p:ph type="dt" sz="half" idx="14"/>
          </p:nvPr>
        </p:nvSpPr>
        <p:spPr/>
        <p:txBody>
          <a:bodyPr/>
          <a:lstStyle/>
          <a:p>
            <a:r>
              <a:rPr lang="en-US"/>
              <a:t>08/10/20</a:t>
            </a:r>
            <a:endParaRPr lang="en-US" dirty="0"/>
          </a:p>
        </p:txBody>
      </p:sp>
      <p:sp>
        <p:nvSpPr>
          <p:cNvPr id="5" name="Footer Placeholder 4"/>
          <p:cNvSpPr>
            <a:spLocks noGrp="1"/>
          </p:cNvSpPr>
          <p:nvPr>
            <p:ph type="ftr" sz="quarter" idx="15"/>
          </p:nvPr>
        </p:nvSpPr>
        <p:spPr/>
        <p:txBody>
          <a:bodyPr/>
          <a:lstStyle/>
          <a:p>
            <a:r>
              <a:rPr lang="en-US"/>
              <a:t>1.05</a:t>
            </a:r>
          </a:p>
        </p:txBody>
      </p:sp>
      <p:sp>
        <p:nvSpPr>
          <p:cNvPr id="6" name="Slide Number Placeholder 5"/>
          <p:cNvSpPr>
            <a:spLocks noGrp="1"/>
          </p:cNvSpPr>
          <p:nvPr>
            <p:ph type="sldNum" sz="quarter" idx="16"/>
          </p:nvPr>
        </p:nvSpPr>
        <p:spPr/>
        <p:txBody>
          <a:bodyPr/>
          <a:lstStyle/>
          <a:p>
            <a:fld id="{3279392D-BBC6-4C2D-9E90-F40BFB1FD80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648200" y="1943101"/>
            <a:ext cx="4038601" cy="3353864"/>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None/>
            </a:pPr>
            <a:endParaRPr lang="en-US" sz="2000" b="1" dirty="0"/>
          </a:p>
          <a:p>
            <a:pPr marL="0" indent="0" algn="ctr">
              <a:spcBef>
                <a:spcPts val="600"/>
              </a:spcBef>
              <a:buNone/>
            </a:pPr>
            <a:r>
              <a:rPr lang="en-US" sz="1800" dirty="0">
                <a:latin typeface="Courier New"/>
                <a:cs typeface="Times New Roman" pitchFamily="18" charset="0"/>
              </a:rPr>
              <a:t>for (set ; check ; change)</a:t>
            </a:r>
          </a:p>
          <a:p>
            <a:pPr marL="114300" lvl="1" indent="0">
              <a:buNone/>
            </a:pPr>
            <a:r>
              <a:rPr lang="en-US" sz="1800" dirty="0">
                <a:latin typeface="Courier New"/>
                <a:cs typeface="Times New Roman" pitchFamily="18" charset="0"/>
              </a:rPr>
              <a:t>{</a:t>
            </a:r>
          </a:p>
          <a:p>
            <a:pPr marL="114300" lvl="1" inden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a:buNone/>
            </a:pPr>
            <a:r>
              <a:rPr lang="en-US" sz="1800" dirty="0">
                <a:latin typeface="Courier New"/>
                <a:cs typeface="Times New Roman" pitchFamily="18" charset="0"/>
              </a:rPr>
              <a:t>}</a:t>
            </a:r>
            <a:r>
              <a:rPr lang="en-US" sz="1800" dirty="0">
                <a:latin typeface="Courier New"/>
              </a:rPr>
              <a:t> </a:t>
            </a:r>
          </a:p>
          <a:p>
            <a:endParaRPr lang="en-US" sz="2500" dirty="0"/>
          </a:p>
        </p:txBody>
      </p:sp>
      <p:sp>
        <p:nvSpPr>
          <p:cNvPr id="11268" name="Rectangle 3"/>
          <p:cNvSpPr>
            <a:spLocks noGrp="1" noChangeArrowheads="1"/>
          </p:cNvSpPr>
          <p:nvPr>
            <p:ph sz="half" idx="1"/>
          </p:nvPr>
        </p:nvSpPr>
        <p:spPr>
          <a:xfrm>
            <a:off x="467810" y="1943101"/>
            <a:ext cx="4038600" cy="3353864"/>
          </a:xfrm>
          <a:solidFill>
            <a:schemeClr val="accent1">
              <a:lumMod val="20000"/>
              <a:lumOff val="80000"/>
            </a:schemeClr>
          </a:solidFill>
        </p:spPr>
        <p:txBody>
          <a:bodyPr>
            <a:noAutofit/>
          </a:bodyPr>
          <a:lstStyle/>
          <a:p>
            <a:pPr marL="114300" lvl="1" indent="0">
              <a:buNone/>
            </a:pPr>
            <a:endParaRPr lang="en-US" sz="1800" dirty="0">
              <a:latin typeface="Courier New"/>
              <a:cs typeface="Times New Roman" pitchFamily="18" charset="0"/>
            </a:endParaRPr>
          </a:p>
          <a:p>
            <a:pPr marL="114300" lvl="1" indent="0">
              <a:buNone/>
            </a:pPr>
            <a:r>
              <a:rPr lang="en-US" sz="1800" dirty="0">
                <a:latin typeface="Courier New"/>
                <a:cs typeface="Times New Roman" pitchFamily="18" charset="0"/>
              </a:rPr>
              <a:t>for c = start : step : stop</a:t>
            </a:r>
          </a:p>
          <a:p>
            <a:pPr marL="114300" lvl="1" indent="0">
              <a:buNone/>
            </a:pPr>
            <a:endParaRPr lang="en-US" sz="1800" dirty="0">
              <a:latin typeface="Courier New"/>
              <a:cs typeface="Times New Roman" pitchFamily="18" charset="0"/>
            </a:endParaRPr>
          </a:p>
          <a:p>
            <a:pPr marL="114300" lvl="1" inden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a:buNone/>
            </a:pPr>
            <a:endParaRPr lang="en-US" sz="1800" dirty="0">
              <a:latin typeface="Courier New"/>
              <a:cs typeface="Times New Roman" pitchFamily="18" charset="0"/>
            </a:endParaRPr>
          </a:p>
          <a:p>
            <a:pPr marL="114300" lvl="1" indent="0">
              <a:buNone/>
            </a:pPr>
            <a:r>
              <a:rPr lang="en-US" sz="1800" dirty="0">
                <a:latin typeface="Courier New"/>
                <a:cs typeface="Times New Roman" pitchFamily="18" charset="0"/>
              </a:rPr>
              <a:t>end</a:t>
            </a:r>
            <a:r>
              <a:rPr lang="en-US" sz="1800" dirty="0">
                <a:latin typeface="Courier New"/>
              </a:rPr>
              <a:t> </a:t>
            </a:r>
          </a:p>
          <a:p>
            <a:pPr eaLnBrk="1" hangingPunct="1"/>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Syntax</a:t>
            </a:r>
          </a:p>
        </p:txBody>
      </p:sp>
      <p:sp>
        <p:nvSpPr>
          <p:cNvPr id="12" name="Rectangle 3"/>
          <p:cNvSpPr txBox="1">
            <a:spLocks noChangeArrowheads="1"/>
          </p:cNvSpPr>
          <p:nvPr/>
        </p:nvSpPr>
        <p:spPr>
          <a:xfrm>
            <a:off x="457200" y="1485901"/>
            <a:ext cx="403860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a:p>
            <a:pPr marL="0" indent="0">
              <a:buNone/>
            </a:pPr>
            <a:endParaRPr lang="en-US" sz="2500" dirty="0"/>
          </a:p>
          <a:p>
            <a:endParaRPr lang="en-US" sz="2500" dirty="0"/>
          </a:p>
        </p:txBody>
      </p:sp>
      <p:sp>
        <p:nvSpPr>
          <p:cNvPr id="13" name="Rectangle 3"/>
          <p:cNvSpPr txBox="1">
            <a:spLocks noChangeArrowheads="1"/>
          </p:cNvSpPr>
          <p:nvPr/>
        </p:nvSpPr>
        <p:spPr>
          <a:xfrm>
            <a:off x="4648200" y="1485901"/>
            <a:ext cx="403860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dirty="0">
              <a:latin typeface="Courier New"/>
              <a:cs typeface="Times New Roman" pitchFamily="18" charset="0"/>
            </a:endParaRPr>
          </a:p>
          <a:p>
            <a:pPr marL="0" indent="0">
              <a:spcBef>
                <a:spcPts val="0"/>
              </a:spcBef>
              <a:buNone/>
            </a:pPr>
            <a:r>
              <a:rPr lang="en-US" sz="2500" dirty="0"/>
              <a:t> </a:t>
            </a:r>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7</a:t>
            </a:fld>
            <a:endParaRPr lang="en-US"/>
          </a:p>
        </p:txBody>
      </p:sp>
    </p:spTree>
    <p:extLst>
      <p:ext uri="{BB962C8B-B14F-4D97-AF65-F5344CB8AC3E}">
        <p14:creationId xmlns:p14="http://schemas.microsoft.com/office/powerpoint/2010/main" val="195747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F0EDA859-2C6E-4E19-8F93-46B946D320EA}"/>
              </a:ext>
            </a:extLst>
          </p:cNvPr>
          <p:cNvSpPr txBox="1">
            <a:spLocks noChangeArrowheads="1"/>
          </p:cNvSpPr>
          <p:nvPr/>
        </p:nvSpPr>
        <p:spPr>
          <a:xfrm>
            <a:off x="4648200" y="1943101"/>
            <a:ext cx="4038601" cy="3353864"/>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None/>
            </a:pPr>
            <a:endParaRPr lang="en-US" sz="2000" b="1" dirty="0"/>
          </a:p>
          <a:p>
            <a:pPr marL="0" indent="0" algn="ctr">
              <a:spcBef>
                <a:spcPts val="600"/>
              </a:spcBef>
              <a:buNone/>
            </a:pPr>
            <a:r>
              <a:rPr lang="en-US" sz="1800" dirty="0">
                <a:latin typeface="Courier New"/>
                <a:cs typeface="Times New Roman" pitchFamily="18" charset="0"/>
              </a:rPr>
              <a:t>for (set ; check ; change)</a:t>
            </a:r>
          </a:p>
          <a:p>
            <a:pPr marL="114300" lvl="1" indent="0">
              <a:buNone/>
            </a:pPr>
            <a:r>
              <a:rPr lang="en-US" sz="1800" dirty="0">
                <a:latin typeface="Courier New"/>
                <a:cs typeface="Times New Roman" pitchFamily="18" charset="0"/>
              </a:rPr>
              <a:t>{</a:t>
            </a:r>
          </a:p>
          <a:p>
            <a:pPr marL="114300" lvl="1" inden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a:buNone/>
            </a:pPr>
            <a:r>
              <a:rPr lang="en-US" sz="1800" dirty="0">
                <a:latin typeface="Courier New"/>
                <a:cs typeface="Times New Roman" pitchFamily="18" charset="0"/>
              </a:rPr>
              <a:t>}</a:t>
            </a:r>
            <a:r>
              <a:rPr lang="en-US" sz="1800" dirty="0">
                <a:latin typeface="Courier New"/>
              </a:rPr>
              <a:t> </a:t>
            </a:r>
          </a:p>
          <a:p>
            <a:endParaRPr lang="en-US" sz="2500" dirty="0"/>
          </a:p>
        </p:txBody>
      </p:sp>
      <p:sp>
        <p:nvSpPr>
          <p:cNvPr id="18" name="Rectangle 3">
            <a:extLst>
              <a:ext uri="{FF2B5EF4-FFF2-40B4-BE49-F238E27FC236}">
                <a16:creationId xmlns:a16="http://schemas.microsoft.com/office/drawing/2014/main" id="{2E726C44-B897-4696-8DE0-2A6949B220B4}"/>
              </a:ext>
            </a:extLst>
          </p:cNvPr>
          <p:cNvSpPr txBox="1">
            <a:spLocks noChangeArrowheads="1"/>
          </p:cNvSpPr>
          <p:nvPr/>
        </p:nvSpPr>
        <p:spPr>
          <a:xfrm>
            <a:off x="467810" y="1943101"/>
            <a:ext cx="4038600" cy="3353864"/>
          </a:xfrm>
          <a:prstGeom prst="rect">
            <a:avLst/>
          </a:prstGeom>
          <a:solidFill>
            <a:schemeClr val="accent1">
              <a:lumMod val="20000"/>
              <a:lumOff val="80000"/>
            </a:schemeClr>
          </a:solidFill>
        </p:spPr>
        <p:txBody>
          <a:bodyPr>
            <a:noAutofit/>
          </a:bodyPr>
          <a:lstStyle>
            <a:lvl1pPr marL="342900" indent="-342900" algn="l" defTabSz="370328" rtl="0" eaLnBrk="1" latinLnBrk="0" hangingPunct="1">
              <a:spcBef>
                <a:spcPts val="600"/>
              </a:spcBef>
              <a:spcAft>
                <a:spcPts val="0"/>
              </a:spcAft>
              <a:buFont typeface="Arial" panose="020B0604020202020204" pitchFamily="34" charset="0"/>
              <a:buChar char="•"/>
              <a:defRPr lang="en-US" sz="2160" kern="1200" dirty="0" smtClean="0">
                <a:solidFill>
                  <a:srgbClr val="BB0000"/>
                </a:solidFill>
                <a:latin typeface="+mn-lt"/>
                <a:ea typeface="+mn-ea"/>
                <a:cs typeface="+mn-cs"/>
              </a:defRPr>
            </a:lvl1pPr>
            <a:lvl2pPr marL="458788" indent="-4587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798513" indent="-455613" algn="l" defTabSz="370328" rtl="0" eaLnBrk="1" latinLnBrk="0" hangingPunct="1">
              <a:spcBef>
                <a:spcPts val="405"/>
              </a:spcBef>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3pPr>
            <a:lvl4pPr marL="687388" indent="-3444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4pPr>
            <a:lvl5pPr marL="1666477" indent="-185163" algn="l" defTabSz="370328" rtl="0" eaLnBrk="1" latinLnBrk="0" hangingPunct="1">
              <a:spcBef>
                <a:spcPct val="20000"/>
              </a:spcBef>
              <a:buFont typeface="Arial"/>
              <a:buChar char="»"/>
              <a:defRPr lang="en-US" sz="2160" kern="1200" dirty="0">
                <a:solidFill>
                  <a:srgbClr val="BB0000"/>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a:lstStyle>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for c = start : step : stop</a:t>
            </a:r>
          </a:p>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end</a:t>
            </a:r>
            <a:r>
              <a:rPr lang="en-US" sz="1800" dirty="0">
                <a:latin typeface="Courier New"/>
              </a:rPr>
              <a:t> </a:t>
            </a:r>
          </a:p>
          <a:p>
            <a:pPr fontAlgn="auto"/>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Syntax</a:t>
            </a:r>
          </a:p>
        </p:txBody>
      </p:sp>
      <p:sp>
        <p:nvSpPr>
          <p:cNvPr id="9" name="Rectangle 3"/>
          <p:cNvSpPr txBox="1">
            <a:spLocks noChangeArrowheads="1"/>
          </p:cNvSpPr>
          <p:nvPr/>
        </p:nvSpPr>
        <p:spPr>
          <a:xfrm>
            <a:off x="457200" y="3827236"/>
            <a:ext cx="8229600" cy="10531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lvl="1" indent="0">
              <a:lnSpc>
                <a:spcPct val="110000"/>
              </a:lnSpc>
              <a:buNone/>
            </a:pPr>
            <a:endParaRPr lang="en-US" sz="2100" dirty="0"/>
          </a:p>
        </p:txBody>
      </p:sp>
      <p:grpSp>
        <p:nvGrpSpPr>
          <p:cNvPr id="4" name="Group 3"/>
          <p:cNvGrpSpPr/>
          <p:nvPr/>
        </p:nvGrpSpPr>
        <p:grpSpPr>
          <a:xfrm>
            <a:off x="2527300" y="2319135"/>
            <a:ext cx="4813300" cy="368300"/>
            <a:chOff x="2527300" y="2241550"/>
            <a:chExt cx="4813300" cy="368300"/>
          </a:xfrm>
        </p:grpSpPr>
        <p:sp>
          <p:nvSpPr>
            <p:cNvPr id="6" name="Rectangle 5"/>
            <p:cNvSpPr/>
            <p:nvPr/>
          </p:nvSpPr>
          <p:spPr>
            <a:xfrm>
              <a:off x="2527300" y="2241550"/>
              <a:ext cx="228600" cy="3683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79800" y="2241550"/>
              <a:ext cx="228600" cy="3683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026150" y="2241550"/>
              <a:ext cx="228600" cy="3683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099300" y="2241550"/>
              <a:ext cx="241300" cy="3683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3"/>
          <p:cNvSpPr txBox="1">
            <a:spLocks noChangeArrowheads="1"/>
          </p:cNvSpPr>
          <p:nvPr/>
        </p:nvSpPr>
        <p:spPr>
          <a:xfrm>
            <a:off x="457200" y="1485901"/>
            <a:ext cx="403860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p:txBody>
      </p:sp>
      <p:sp>
        <p:nvSpPr>
          <p:cNvPr id="16" name="Rectangle 3"/>
          <p:cNvSpPr txBox="1">
            <a:spLocks noChangeArrowheads="1"/>
          </p:cNvSpPr>
          <p:nvPr/>
        </p:nvSpPr>
        <p:spPr>
          <a:xfrm>
            <a:off x="4648200" y="1485901"/>
            <a:ext cx="403860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endParaRPr lang="en-US" sz="1800" dirty="0">
              <a:latin typeface="Courier New"/>
              <a:cs typeface="Times New Roman" pitchFamily="18" charset="0"/>
            </a:endParaRPr>
          </a:p>
          <a:p>
            <a:endParaRPr lang="en-US" sz="2500" dirty="0"/>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5" name="Slide Number Placeholder 4"/>
          <p:cNvSpPr>
            <a:spLocks noGrp="1"/>
          </p:cNvSpPr>
          <p:nvPr>
            <p:ph type="sldNum" sz="quarter" idx="13"/>
          </p:nvPr>
        </p:nvSpPr>
        <p:spPr/>
        <p:txBody>
          <a:bodyPr/>
          <a:lstStyle/>
          <a:p>
            <a:fld id="{3279392D-BBC6-4C2D-9E90-F40BFB1FD803}" type="slidenum">
              <a:rPr lang="en-US" smtClean="0"/>
              <a:t>8</a:t>
            </a:fld>
            <a:endParaRPr lang="en-US"/>
          </a:p>
        </p:txBody>
      </p:sp>
    </p:spTree>
    <p:extLst>
      <p:ext uri="{BB962C8B-B14F-4D97-AF65-F5344CB8AC3E}">
        <p14:creationId xmlns:p14="http://schemas.microsoft.com/office/powerpoint/2010/main" val="246970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7D83FF63-B4A1-4F4A-AD56-65632F6D8020}"/>
              </a:ext>
            </a:extLst>
          </p:cNvPr>
          <p:cNvSpPr txBox="1">
            <a:spLocks noChangeArrowheads="1"/>
          </p:cNvSpPr>
          <p:nvPr/>
        </p:nvSpPr>
        <p:spPr>
          <a:xfrm>
            <a:off x="4648200" y="1943101"/>
            <a:ext cx="4038601" cy="3353864"/>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600"/>
              </a:spcBef>
              <a:buNone/>
            </a:pPr>
            <a:endParaRPr lang="en-US" sz="2000" b="1" dirty="0"/>
          </a:p>
          <a:p>
            <a:pPr marL="0" indent="0" algn="ctr">
              <a:spcBef>
                <a:spcPts val="600"/>
              </a:spcBef>
              <a:buNone/>
            </a:pPr>
            <a:r>
              <a:rPr lang="en-US" sz="1800" dirty="0">
                <a:latin typeface="Courier New"/>
                <a:cs typeface="Times New Roman" pitchFamily="18" charset="0"/>
              </a:rPr>
              <a:t>for (set ; check ; change)</a:t>
            </a:r>
          </a:p>
          <a:p>
            <a:pPr marL="114300" lvl="1" indent="0">
              <a:buNone/>
            </a:pPr>
            <a:r>
              <a:rPr lang="en-US" sz="1800" dirty="0">
                <a:latin typeface="Courier New"/>
                <a:cs typeface="Times New Roman" pitchFamily="18" charset="0"/>
              </a:rPr>
              <a:t>{</a:t>
            </a:r>
          </a:p>
          <a:p>
            <a:pPr marL="114300" lvl="1" inden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a:buNone/>
            </a:pPr>
            <a:r>
              <a:rPr lang="en-US" sz="1800" dirty="0">
                <a:latin typeface="Courier New"/>
                <a:cs typeface="Times New Roman" pitchFamily="18" charset="0"/>
              </a:rPr>
              <a:t>}</a:t>
            </a:r>
            <a:r>
              <a:rPr lang="en-US" sz="1800" dirty="0">
                <a:latin typeface="Courier New"/>
              </a:rPr>
              <a:t> </a:t>
            </a:r>
          </a:p>
          <a:p>
            <a:endParaRPr lang="en-US" sz="2500" dirty="0"/>
          </a:p>
        </p:txBody>
      </p:sp>
      <p:sp>
        <p:nvSpPr>
          <p:cNvPr id="16" name="Rectangle 3">
            <a:extLst>
              <a:ext uri="{FF2B5EF4-FFF2-40B4-BE49-F238E27FC236}">
                <a16:creationId xmlns:a16="http://schemas.microsoft.com/office/drawing/2014/main" id="{45C6B9BD-ABA2-4607-8E27-FC1B43C153BC}"/>
              </a:ext>
            </a:extLst>
          </p:cNvPr>
          <p:cNvSpPr txBox="1">
            <a:spLocks noChangeArrowheads="1"/>
          </p:cNvSpPr>
          <p:nvPr/>
        </p:nvSpPr>
        <p:spPr>
          <a:xfrm>
            <a:off x="467810" y="1943101"/>
            <a:ext cx="4038600" cy="3353864"/>
          </a:xfrm>
          <a:prstGeom prst="rect">
            <a:avLst/>
          </a:prstGeom>
          <a:solidFill>
            <a:schemeClr val="accent1">
              <a:lumMod val="20000"/>
              <a:lumOff val="80000"/>
            </a:schemeClr>
          </a:solidFill>
        </p:spPr>
        <p:txBody>
          <a:bodyPr>
            <a:noAutofit/>
          </a:bodyPr>
          <a:lstStyle>
            <a:lvl1pPr marL="342900" indent="-342900" algn="l" defTabSz="370328" rtl="0" eaLnBrk="1" latinLnBrk="0" hangingPunct="1">
              <a:spcBef>
                <a:spcPts val="600"/>
              </a:spcBef>
              <a:spcAft>
                <a:spcPts val="0"/>
              </a:spcAft>
              <a:buFont typeface="Arial" panose="020B0604020202020204" pitchFamily="34" charset="0"/>
              <a:buChar char="•"/>
              <a:defRPr lang="en-US" sz="2160" kern="1200" dirty="0" smtClean="0">
                <a:solidFill>
                  <a:srgbClr val="BB0000"/>
                </a:solidFill>
                <a:latin typeface="+mn-lt"/>
                <a:ea typeface="+mn-ea"/>
                <a:cs typeface="+mn-cs"/>
              </a:defRPr>
            </a:lvl1pPr>
            <a:lvl2pPr marL="458788" indent="-4587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798513" indent="-455613" algn="l" defTabSz="370328" rtl="0" eaLnBrk="1" latinLnBrk="0" hangingPunct="1">
              <a:spcBef>
                <a:spcPts val="405"/>
              </a:spcBef>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3pPr>
            <a:lvl4pPr marL="687388" indent="-3444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4pPr>
            <a:lvl5pPr marL="1666477" indent="-185163" algn="l" defTabSz="370328" rtl="0" eaLnBrk="1" latinLnBrk="0" hangingPunct="1">
              <a:spcBef>
                <a:spcPct val="20000"/>
              </a:spcBef>
              <a:buFont typeface="Arial"/>
              <a:buChar char="»"/>
              <a:defRPr lang="en-US" sz="2160" kern="1200" dirty="0">
                <a:solidFill>
                  <a:srgbClr val="BB0000"/>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a:lstStyle>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for c = start : step : stop</a:t>
            </a:r>
          </a:p>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	</a:t>
            </a:r>
            <a:r>
              <a:rPr lang="en-US" sz="1800" i="1" dirty="0">
                <a:latin typeface="Courier New"/>
                <a:cs typeface="Times New Roman" pitchFamily="18" charset="0"/>
              </a:rPr>
              <a:t>statement(s)</a:t>
            </a:r>
            <a:r>
              <a:rPr lang="en-US" sz="1800" dirty="0">
                <a:latin typeface="Courier New"/>
                <a:cs typeface="Times New Roman" pitchFamily="18" charset="0"/>
              </a:rPr>
              <a:t> </a:t>
            </a:r>
          </a:p>
          <a:p>
            <a:pPr marL="114300" lvl="1" indent="0" fontAlgn="auto">
              <a:buFont typeface="Arial" panose="020B0604020202020204" pitchFamily="34" charset="0"/>
              <a:buNone/>
            </a:pPr>
            <a:endParaRPr lang="en-US" sz="1800" dirty="0">
              <a:latin typeface="Courier New"/>
              <a:cs typeface="Times New Roman" pitchFamily="18" charset="0"/>
            </a:endParaRPr>
          </a:p>
          <a:p>
            <a:pPr marL="114300" lvl="1" indent="0" fontAlgn="auto">
              <a:buFont typeface="Arial" panose="020B0604020202020204" pitchFamily="34" charset="0"/>
              <a:buNone/>
            </a:pPr>
            <a:r>
              <a:rPr lang="en-US" sz="1800" dirty="0">
                <a:latin typeface="Courier New"/>
                <a:cs typeface="Times New Roman" pitchFamily="18" charset="0"/>
              </a:rPr>
              <a:t>end</a:t>
            </a:r>
            <a:r>
              <a:rPr lang="en-US" sz="1800" dirty="0">
                <a:latin typeface="Courier New"/>
              </a:rPr>
              <a:t> </a:t>
            </a:r>
          </a:p>
          <a:p>
            <a:pPr fontAlgn="auto"/>
            <a:endParaRPr lang="en-US" sz="2500" dirty="0"/>
          </a:p>
        </p:txBody>
      </p:sp>
      <p:sp>
        <p:nvSpPr>
          <p:cNvPr id="11267" name="Rectangle 2"/>
          <p:cNvSpPr>
            <a:spLocks noGrp="1" noChangeArrowheads="1"/>
          </p:cNvSpPr>
          <p:nvPr>
            <p:ph type="title"/>
          </p:nvPr>
        </p:nvSpPr>
        <p:spPr/>
        <p:txBody>
          <a:bodyPr/>
          <a:lstStyle/>
          <a:p>
            <a:r>
              <a:rPr lang="en-US" dirty="0">
                <a:latin typeface="Courier New" charset="0"/>
                <a:ea typeface="Courier New" charset="0"/>
                <a:cs typeface="Courier New" charset="0"/>
              </a:rPr>
              <a:t>for</a:t>
            </a:r>
            <a:r>
              <a:rPr lang="en-US" dirty="0"/>
              <a:t> – Syntax</a:t>
            </a:r>
          </a:p>
        </p:txBody>
      </p:sp>
      <p:sp>
        <p:nvSpPr>
          <p:cNvPr id="9" name="Rectangle 3"/>
          <p:cNvSpPr txBox="1">
            <a:spLocks noChangeArrowheads="1"/>
          </p:cNvSpPr>
          <p:nvPr/>
        </p:nvSpPr>
        <p:spPr>
          <a:xfrm>
            <a:off x="457200" y="3827236"/>
            <a:ext cx="8229600" cy="10531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lvl="1" indent="0">
              <a:lnSpc>
                <a:spcPct val="110000"/>
              </a:lnSpc>
              <a:buNone/>
            </a:pPr>
            <a:endParaRPr lang="en-US" sz="2100" dirty="0"/>
          </a:p>
        </p:txBody>
      </p:sp>
      <p:sp>
        <p:nvSpPr>
          <p:cNvPr id="10" name="Rectangle 9"/>
          <p:cNvSpPr/>
          <p:nvPr/>
        </p:nvSpPr>
        <p:spPr>
          <a:xfrm>
            <a:off x="4800600" y="2654040"/>
            <a:ext cx="279400" cy="98425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4200" y="3697393"/>
            <a:ext cx="590550" cy="30480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57200" y="1485901"/>
            <a:ext cx="4038600" cy="457200"/>
          </a:xfrm>
          <a:prstGeom prst="rect">
            <a:avLst/>
          </a:prstGeom>
          <a:solidFill>
            <a:schemeClr val="accent1">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MATLAB</a:t>
            </a:r>
          </a:p>
        </p:txBody>
      </p:sp>
      <p:sp>
        <p:nvSpPr>
          <p:cNvPr id="13" name="Rectangle 3"/>
          <p:cNvSpPr txBox="1">
            <a:spLocks noChangeArrowheads="1"/>
          </p:cNvSpPr>
          <p:nvPr/>
        </p:nvSpPr>
        <p:spPr>
          <a:xfrm>
            <a:off x="4648200" y="1485901"/>
            <a:ext cx="4038601" cy="457200"/>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500" b="1" dirty="0"/>
              <a:t>C</a:t>
            </a:r>
          </a:p>
          <a:p>
            <a:pPr marL="114300" lvl="1" indent="0">
              <a:buNone/>
            </a:pPr>
            <a:endParaRPr lang="en-US" sz="2000" dirty="0">
              <a:latin typeface="Courier New"/>
              <a:cs typeface="Times New Roman" pitchFamily="18" charset="0"/>
            </a:endParaRPr>
          </a:p>
          <a:p>
            <a:endParaRPr lang="en-US" sz="2500" dirty="0"/>
          </a:p>
        </p:txBody>
      </p:sp>
      <p:sp>
        <p:nvSpPr>
          <p:cNvPr id="2" name="Date Placeholder 1"/>
          <p:cNvSpPr>
            <a:spLocks noGrp="1"/>
          </p:cNvSpPr>
          <p:nvPr>
            <p:ph type="dt" sz="half" idx="11"/>
          </p:nvPr>
        </p:nvSpPr>
        <p:spPr/>
        <p:txBody>
          <a:bodyPr/>
          <a:lstStyle/>
          <a:p>
            <a:r>
              <a:rPr lang="en-US"/>
              <a:t>08/10/20</a:t>
            </a:r>
            <a:endParaRPr lang="en-US" dirty="0"/>
          </a:p>
        </p:txBody>
      </p:sp>
      <p:sp>
        <p:nvSpPr>
          <p:cNvPr id="3" name="Footer Placeholder 2"/>
          <p:cNvSpPr>
            <a:spLocks noGrp="1"/>
          </p:cNvSpPr>
          <p:nvPr>
            <p:ph type="ftr" sz="quarter" idx="12"/>
          </p:nvPr>
        </p:nvSpPr>
        <p:spPr/>
        <p:txBody>
          <a:bodyPr/>
          <a:lstStyle/>
          <a:p>
            <a:r>
              <a:rPr lang="en-US"/>
              <a:t>1.05</a:t>
            </a:r>
          </a:p>
        </p:txBody>
      </p:sp>
      <p:sp>
        <p:nvSpPr>
          <p:cNvPr id="4" name="Slide Number Placeholder 3"/>
          <p:cNvSpPr>
            <a:spLocks noGrp="1"/>
          </p:cNvSpPr>
          <p:nvPr>
            <p:ph type="sldNum" sz="quarter" idx="13"/>
          </p:nvPr>
        </p:nvSpPr>
        <p:spPr/>
        <p:txBody>
          <a:bodyPr/>
          <a:lstStyle/>
          <a:p>
            <a:fld id="{3279392D-BBC6-4C2D-9E90-F40BFB1FD803}" type="slidenum">
              <a:rPr lang="en-US" smtClean="0"/>
              <a:t>9</a:t>
            </a:fld>
            <a:endParaRPr lang="en-US"/>
          </a:p>
        </p:txBody>
      </p:sp>
    </p:spTree>
    <p:extLst>
      <p:ext uri="{BB962C8B-B14F-4D97-AF65-F5344CB8AC3E}">
        <p14:creationId xmlns:p14="http://schemas.microsoft.com/office/powerpoint/2010/main" val="3626128921"/>
      </p:ext>
    </p:extLst>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1D40A2B6-5C7B-450C-937B-FD0D754BEC52}" vid="{9D361A4D-07A5-46CE-BFC0-5793C60FC134}"/>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2" ma:contentTypeDescription="Create a new document." ma:contentTypeScope="" ma:versionID="c64cbb91725d29aa6b25dea2743486fc">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8cfad55bb13adb2d46832e9d269c5b5d"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documentManagement>
</p:properties>
</file>

<file path=customXml/itemProps1.xml><?xml version="1.0" encoding="utf-8"?>
<ds:datastoreItem xmlns:ds="http://schemas.openxmlformats.org/officeDocument/2006/customXml" ds:itemID="{6EE7CFB8-AB87-4EDA-9123-31211D283483}"/>
</file>

<file path=customXml/itemProps2.xml><?xml version="1.0" encoding="utf-8"?>
<ds:datastoreItem xmlns:ds="http://schemas.openxmlformats.org/officeDocument/2006/customXml" ds:itemID="{DEE4E26D-D802-401A-AC5E-5164FAE908D4}"/>
</file>

<file path=customXml/itemProps3.xml><?xml version="1.0" encoding="utf-8"?>
<ds:datastoreItem xmlns:ds="http://schemas.openxmlformats.org/officeDocument/2006/customXml" ds:itemID="{A8A1F716-9BCA-4213-9B6A-60ACFEC887E7}"/>
</file>

<file path=docProps/app.xml><?xml version="1.0" encoding="utf-8"?>
<Properties xmlns="http://schemas.openxmlformats.org/officeDocument/2006/extended-properties" xmlns:vt="http://schemas.openxmlformats.org/officeDocument/2006/docPropsVTypes">
  <Template>FEHTheme</Template>
  <TotalTime>8426</TotalTime>
  <Words>7632</Words>
  <Application>Microsoft Office PowerPoint</Application>
  <PresentationFormat>On-screen Show (16:10)</PresentationFormat>
  <Paragraphs>1711</Paragraphs>
  <Slides>51</Slides>
  <Notes>50</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Calibri</vt:lpstr>
      <vt:lpstr>Courier New</vt:lpstr>
      <vt:lpstr>Times New Roman</vt:lpstr>
      <vt:lpstr>FEHTheme</vt:lpstr>
      <vt:lpstr>Content Slide</vt:lpstr>
      <vt:lpstr>Repetition and Selection Structures in C</vt:lpstr>
      <vt:lpstr>Agenda</vt:lpstr>
      <vt:lpstr>Preparation</vt:lpstr>
      <vt:lpstr>Concept Comprehension</vt:lpstr>
      <vt:lpstr>Repetition Structures</vt:lpstr>
      <vt:lpstr>Repetition Structures</vt:lpstr>
      <vt:lpstr>for – Syntax</vt:lpstr>
      <vt:lpstr>for – Syntax</vt:lpstr>
      <vt:lpstr>for – Syntax</vt:lpstr>
      <vt:lpstr>for – Syntax</vt:lpstr>
      <vt:lpstr>for – Example</vt:lpstr>
      <vt:lpstr>for – Example</vt:lpstr>
      <vt:lpstr>for – Example</vt:lpstr>
      <vt:lpstr>for – Example</vt:lpstr>
      <vt:lpstr>for – Example</vt:lpstr>
      <vt:lpstr>for – Example</vt:lpstr>
      <vt:lpstr>for – Example</vt:lpstr>
      <vt:lpstr>for – Example</vt:lpstr>
      <vt:lpstr>for – Example</vt:lpstr>
      <vt:lpstr>for – Example</vt:lpstr>
      <vt:lpstr>for – Example</vt:lpstr>
      <vt:lpstr>for – Example</vt:lpstr>
      <vt:lpstr>for – Example</vt:lpstr>
      <vt:lpstr>while – Syntax</vt:lpstr>
      <vt:lpstr>while – Syntax</vt:lpstr>
      <vt:lpstr>while – Example</vt:lpstr>
      <vt:lpstr>do-while – Syntax</vt:lpstr>
      <vt:lpstr>do-while – Example</vt:lpstr>
      <vt:lpstr>do-while – Example</vt:lpstr>
      <vt:lpstr>while vs. do-while Loops</vt:lpstr>
      <vt:lpstr>while vs. do-while Loops</vt:lpstr>
      <vt:lpstr>if/else – Syntax</vt:lpstr>
      <vt:lpstr>if/else – Syntax</vt:lpstr>
      <vt:lpstr>if/else – Example</vt:lpstr>
      <vt:lpstr>if/else – Example</vt:lpstr>
      <vt:lpstr>if/else if/else – Syntax</vt:lpstr>
      <vt:lpstr>if/else if/else – Syntax</vt:lpstr>
      <vt:lpstr>if/else if/else – Example</vt:lpstr>
      <vt:lpstr>if/else if/else – Example</vt:lpstr>
      <vt:lpstr>switch-case – Syntax</vt:lpstr>
      <vt:lpstr>switch-case – Syntax</vt:lpstr>
      <vt:lpstr>switch-case – Structures</vt:lpstr>
      <vt:lpstr>Define</vt:lpstr>
      <vt:lpstr>Represent</vt:lpstr>
      <vt:lpstr>Implement and Evaluate Output</vt:lpstr>
      <vt:lpstr>Represent</vt:lpstr>
      <vt:lpstr>Implement and Evaluate:  UPPER</vt:lpstr>
      <vt:lpstr>Implement and Evaluate: UPPER/lower?</vt:lpstr>
      <vt:lpstr>Implement and Evaluate: UPPER/lower?</vt:lpstr>
      <vt:lpstr>Implement and Evaluate: No break;</vt:lpstr>
      <vt:lpstr>Summary</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 Structures - while and for loops</dc:title>
  <dc:creator>Rick Freuler;clingan.3</dc:creator>
  <cp:lastModifiedBy>Schmitz, Peter D.</cp:lastModifiedBy>
  <cp:revision>290</cp:revision>
  <cp:lastPrinted>2000-04-19T17:51:54Z</cp:lastPrinted>
  <dcterms:created xsi:type="dcterms:W3CDTF">1998-10-15T13:40:15Z</dcterms:created>
  <dcterms:modified xsi:type="dcterms:W3CDTF">2020-08-10T15:15:42Z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0x010100237A563FCA3D2545B035119565194B96</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