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heme/theme4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  <p:sldMasterId id="2147483676" r:id="rId2"/>
  </p:sldMasterIdLst>
  <p:notesMasterIdLst>
    <p:notesMasterId r:id="rId7"/>
  </p:notesMasterIdLst>
  <p:handoutMasterIdLst>
    <p:handoutMasterId r:id="rId8"/>
  </p:handoutMasterIdLst>
  <p:sldIdLst>
    <p:sldId id="256" r:id="rId3"/>
    <p:sldId id="280" r:id="rId4"/>
    <p:sldId id="281" r:id="rId5"/>
    <p:sldId id="282" r:id="rId6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143" autoAdjust="0"/>
  </p:normalViewPr>
  <p:slideViewPr>
    <p:cSldViewPr snapToGrid="0" snapToObjects="1">
      <p:cViewPr varScale="1">
        <p:scale>
          <a:sx n="118" d="100"/>
          <a:sy n="118" d="100"/>
        </p:scale>
        <p:origin x="1326" y="108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customXml" Target="../customXml/item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326F2-504A-7041-8A4C-5AF876B70ACD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2D187-79AE-D647-91CA-D720F230C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476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4E348-7EDC-454D-BA30-0207C96DB0F1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FC75C-9E93-9C44-9762-0C2EEEEDD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389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FC75C-9E93-9C44-9762-0C2EEEEDD1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59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FC75C-9E93-9C44-9762-0C2EEEEDD1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FC75C-9E93-9C44-9762-0C2EEEEDD1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76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920679"/>
            <a:ext cx="7886700" cy="744639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sz="414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650" y="3665316"/>
            <a:ext cx="7842250" cy="586752"/>
          </a:xfrm>
          <a:prstGeom prst="rect">
            <a:avLst/>
          </a:prstGeom>
        </p:spPr>
        <p:txBody>
          <a:bodyPr anchor="ctr"/>
          <a:lstStyle>
            <a:lvl1pPr algn="ctr">
              <a:defRPr sz="324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Optional subhead would go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07/14/17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1.02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D91500C-E4B5-4B9A-BE0E-394C42835F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53912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315392" y="877466"/>
            <a:ext cx="4642822" cy="53009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r">
              <a:lnSpc>
                <a:spcPts val="1476"/>
              </a:lnSpc>
              <a:spcBef>
                <a:spcPts val="0"/>
              </a:spcBef>
              <a:defRPr sz="144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0">
              <a:spcBef>
                <a:spcPts val="540"/>
              </a:spcBef>
              <a:defRPr sz="216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452624" indent="0">
              <a:spcBef>
                <a:spcPts val="315"/>
              </a:spcBef>
              <a:buNone/>
              <a:defRPr sz="144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TOPIC TITLE HERE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4"/>
          </p:nvPr>
        </p:nvSpPr>
        <p:spPr>
          <a:xfrm>
            <a:off x="1400403" y="1525323"/>
            <a:ext cx="6527582" cy="3771636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 algn="ctr">
              <a:lnSpc>
                <a:spcPts val="3096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 marL="0">
              <a:spcBef>
                <a:spcPts val="540"/>
              </a:spcBef>
              <a:defRPr sz="2160"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defRPr sz="18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 marL="452624" indent="0">
              <a:spcBef>
                <a:spcPts val="315"/>
              </a:spcBef>
              <a:buNone/>
              <a:defRPr sz="144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 smtClean="0"/>
              <a:t>07/14/17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1.02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0759AD70-A33A-4637-840B-ADD89855B6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95804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75355"/>
            <a:ext cx="8001000" cy="122502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238500"/>
            <a:ext cx="7315200" cy="7437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Optional – additional reference information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07/14/17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1.02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1500C-E4B5-4B9A-BE0E-394C42835F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92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07/14/17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1.02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1500C-E4B5-4B9A-BE0E-394C42835F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994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Phrase-Word Slide WHIT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51758" y="1445436"/>
            <a:ext cx="7194020" cy="3681126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 algn="l">
              <a:lnSpc>
                <a:spcPts val="7560"/>
              </a:lnSpc>
              <a:spcBef>
                <a:spcPts val="0"/>
              </a:spcBef>
              <a:defRPr sz="7200" b="1" baseline="0">
                <a:solidFill>
                  <a:srgbClr val="BB0000"/>
                </a:solidFill>
              </a:defRPr>
            </a:lvl1pPr>
            <a:lvl2pPr marL="0">
              <a:spcBef>
                <a:spcPts val="540"/>
              </a:spcBef>
              <a:defRPr sz="216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452624" indent="0">
              <a:spcBef>
                <a:spcPts val="315"/>
              </a:spcBef>
              <a:buNone/>
              <a:defRPr sz="144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BIG WORD BIG PHRASE</a:t>
            </a:r>
            <a:br>
              <a:rPr lang="en-US" dirty="0" smtClean="0"/>
            </a:br>
            <a:r>
              <a:rPr lang="en-US" dirty="0" smtClean="0"/>
              <a:t>SLIDE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 smtClean="0"/>
              <a:t>07/14/17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1.02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0759AD70-A33A-4637-840B-ADD89855B6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939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Phrase-Word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58475"/>
            <a:ext cx="9144000" cy="4956528"/>
          </a:xfrm>
          <a:prstGeom prst="rect">
            <a:avLst/>
          </a:prstGeom>
          <a:solidFill>
            <a:srgbClr val="B70F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>
              <a:solidFill>
                <a:srgbClr val="BB0000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51758" y="1445436"/>
            <a:ext cx="7194020" cy="3681126"/>
          </a:xfrm>
          <a:prstGeom prst="rect">
            <a:avLst/>
          </a:prstGeom>
          <a:ln>
            <a:solidFill>
              <a:srgbClr val="BB0000"/>
            </a:solidFill>
          </a:ln>
        </p:spPr>
        <p:txBody>
          <a:bodyPr/>
          <a:lstStyle>
            <a:lvl1pPr algn="l">
              <a:lnSpc>
                <a:spcPts val="7560"/>
              </a:lnSpc>
              <a:spcBef>
                <a:spcPts val="0"/>
              </a:spcBef>
              <a:defRPr sz="7200" b="1" baseline="0">
                <a:solidFill>
                  <a:schemeClr val="bg1"/>
                </a:solidFill>
              </a:defRPr>
            </a:lvl1pPr>
            <a:lvl2pPr marL="0">
              <a:spcBef>
                <a:spcPts val="540"/>
              </a:spcBef>
              <a:defRPr sz="216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452624" indent="0">
              <a:spcBef>
                <a:spcPts val="315"/>
              </a:spcBef>
              <a:buNone/>
              <a:defRPr sz="144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BIG WORD</a:t>
            </a:r>
          </a:p>
          <a:p>
            <a:pPr lvl="0"/>
            <a:r>
              <a:rPr lang="en-US" dirty="0" smtClean="0"/>
              <a:t>BIG PHRASE</a:t>
            </a:r>
            <a:br>
              <a:rPr lang="en-US" dirty="0" smtClean="0"/>
            </a:br>
            <a:r>
              <a:rPr lang="en-US" dirty="0" smtClean="0"/>
              <a:t>SLIDE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 smtClean="0"/>
              <a:t>07/14/17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1.02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0759AD70-A33A-4637-840B-ADD89855B6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246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39046" y="1578015"/>
            <a:ext cx="8229600" cy="3718944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 marL="0" indent="204312">
              <a:spcBef>
                <a:spcPts val="540"/>
              </a:spcBef>
              <a:defRPr sz="2160">
                <a:solidFill>
                  <a:schemeClr val="tx1"/>
                </a:solidFill>
              </a:defRPr>
            </a:lvl2pPr>
            <a:lvl3pPr marL="414338" indent="-204312">
              <a:spcBef>
                <a:spcPts val="0"/>
              </a:spcBef>
              <a:tabLst>
                <a:tab pos="414338" algn="l"/>
              </a:tabLst>
              <a:defRPr sz="18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 marL="670084" indent="0">
              <a:spcBef>
                <a:spcPts val="315"/>
              </a:spcBef>
              <a:buNone/>
              <a:defRPr sz="144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439046" y="877465"/>
            <a:ext cx="8296392" cy="647863"/>
          </a:xfrm>
          <a:prstGeom prst="rect">
            <a:avLst/>
          </a:prstGeom>
        </p:spPr>
        <p:txBody>
          <a:bodyPr/>
          <a:lstStyle>
            <a:lvl1pPr algn="l">
              <a:defRPr sz="3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07/14/17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1.02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759AD70-A33A-4637-840B-ADD89855B6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574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881011" y="4477223"/>
            <a:ext cx="3392206" cy="91168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r">
              <a:lnSpc>
                <a:spcPct val="110000"/>
              </a:lnSpc>
              <a:spcBef>
                <a:spcPts val="0"/>
              </a:spcBef>
              <a:defRPr sz="2160" baseline="-25000">
                <a:solidFill>
                  <a:srgbClr val="BB0000"/>
                </a:solidFill>
              </a:defRPr>
            </a:lvl1pPr>
            <a:lvl2pPr marL="0">
              <a:spcBef>
                <a:spcPts val="540"/>
              </a:spcBef>
              <a:defRPr sz="216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452624" indent="0">
              <a:spcBef>
                <a:spcPts val="315"/>
              </a:spcBef>
              <a:buNone/>
              <a:defRPr sz="144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algn="r">
              <a:lnSpc>
                <a:spcPct val="110000"/>
              </a:lnSpc>
            </a:pPr>
            <a:r>
              <a:rPr lang="en-US" sz="216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– </a:t>
            </a:r>
            <a:r>
              <a:rPr lang="en-US" sz="216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Firstandlast</a:t>
            </a:r>
            <a:r>
              <a:rPr lang="en-US" sz="216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Name</a:t>
            </a:r>
          </a:p>
          <a:p>
            <a:pPr algn="r">
              <a:lnSpc>
                <a:spcPct val="110000"/>
              </a:lnSpc>
            </a:pPr>
            <a:r>
              <a:rPr lang="en-US" sz="1620" dirty="0" smtClean="0">
                <a:solidFill>
                  <a:schemeClr val="tx1">
                    <a:lumMod val="60000"/>
                    <a:lumOff val="40000"/>
                  </a:schemeClr>
                </a:solidFill>
                <a:cs typeface="Arial"/>
              </a:rPr>
              <a:t>   Optional title line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935496" y="1342941"/>
            <a:ext cx="7200384" cy="3158316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vert="horz"/>
          <a:lstStyle>
            <a:lvl1pPr algn="ctr">
              <a:defRPr lang="en-US" sz="2880" b="0" smtClean="0">
                <a:solidFill>
                  <a:srgbClr val="BB0032"/>
                </a:solidFill>
                <a:cs typeface="Arial"/>
              </a:defRPr>
            </a:lvl1pPr>
          </a:lstStyle>
          <a:p>
            <a:pPr lvl="0"/>
            <a:r>
              <a:rPr lang="en-US" sz="5850" b="0" dirty="0" smtClean="0">
                <a:solidFill>
                  <a:srgbClr val="BB0032"/>
                </a:solidFill>
                <a:latin typeface="+mj-lt"/>
                <a:cs typeface="Arial"/>
              </a:rPr>
              <a:t>“Notable quotes</a:t>
            </a:r>
            <a:br>
              <a:rPr lang="en-US" sz="5850" b="0" dirty="0" smtClean="0">
                <a:solidFill>
                  <a:srgbClr val="BB0032"/>
                </a:solidFill>
                <a:latin typeface="+mj-lt"/>
                <a:cs typeface="Arial"/>
              </a:rPr>
            </a:br>
            <a:r>
              <a:rPr lang="en-US" sz="5850" b="0" dirty="0" smtClean="0">
                <a:solidFill>
                  <a:srgbClr val="BB0032"/>
                </a:solidFill>
                <a:latin typeface="+mj-lt"/>
                <a:cs typeface="Arial"/>
              </a:rPr>
              <a:t>goes right here,</a:t>
            </a:r>
            <a:br>
              <a:rPr lang="en-US" sz="5850" b="0" dirty="0" smtClean="0">
                <a:solidFill>
                  <a:srgbClr val="BB0032"/>
                </a:solidFill>
                <a:latin typeface="+mj-lt"/>
                <a:cs typeface="Arial"/>
              </a:rPr>
            </a:br>
            <a:r>
              <a:rPr lang="en-US" sz="5850" b="0" dirty="0" smtClean="0">
                <a:solidFill>
                  <a:srgbClr val="BB0032"/>
                </a:solidFill>
                <a:latin typeface="+mj-lt"/>
                <a:cs typeface="Arial"/>
              </a:rPr>
              <a:t>yes right here.”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smtClean="0"/>
              <a:t>07/14/17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/>
              <a:t>1.02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759AD70-A33A-4637-840B-ADD89855B6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440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769951"/>
            <a:ext cx="9144000" cy="4945053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Full slide picture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868543" y="1196753"/>
            <a:ext cx="3998890" cy="1533562"/>
          </a:xfrm>
          <a:prstGeom prst="rect">
            <a:avLst/>
          </a:prstGeom>
          <a:ln w="28575" cmpd="sng">
            <a:solidFill>
              <a:srgbClr val="636D6E"/>
            </a:solidFill>
          </a:ln>
          <a:effectLst/>
        </p:spPr>
        <p:txBody>
          <a:bodyPr/>
          <a:lstStyle>
            <a:lvl1pPr marL="82295">
              <a:lnSpc>
                <a:spcPts val="3096"/>
              </a:lnSpc>
              <a:spcBef>
                <a:spcPts val="0"/>
              </a:spcBef>
              <a:defRPr sz="1800" b="1">
                <a:solidFill>
                  <a:schemeClr val="tx1"/>
                </a:solidFill>
              </a:defRPr>
            </a:lvl1pPr>
            <a:lvl2pPr marL="82295" indent="164590">
              <a:spcBef>
                <a:spcPts val="180"/>
              </a:spcBef>
              <a:spcAft>
                <a:spcPts val="0"/>
              </a:spcAft>
              <a:buClr>
                <a:srgbClr val="BB0000"/>
              </a:buClr>
              <a:buFont typeface="Arial"/>
              <a:buChar char="•"/>
              <a:defRPr sz="1440">
                <a:solidFill>
                  <a:schemeClr val="tx1"/>
                </a:solidFill>
              </a:defRPr>
            </a:lvl2pPr>
            <a:lvl3pPr marL="82295" indent="164590">
              <a:spcBef>
                <a:spcPts val="180"/>
              </a:spcBef>
              <a:spcAft>
                <a:spcPts val="0"/>
              </a:spcAft>
              <a:buClr>
                <a:srgbClr val="BB0000"/>
              </a:buClr>
              <a:defRPr sz="144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 marL="452624" indent="0">
              <a:spcBef>
                <a:spcPts val="315"/>
              </a:spcBef>
              <a:buFont typeface="Arial"/>
              <a:buNone/>
              <a:defRPr sz="162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07/14/17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1.02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759AD70-A33A-4637-840B-ADD89855B6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006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-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769951"/>
            <a:ext cx="3883850" cy="4945053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BFBFBF"/>
                </a:solidFill>
              </a:defRPr>
            </a:lvl1pPr>
          </a:lstStyle>
          <a:p>
            <a:r>
              <a:rPr lang="en-US" dirty="0" smtClean="0"/>
              <a:t>½ slide picture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4137599" y="1525323"/>
            <a:ext cx="4701503" cy="3771636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>
              <a:lnSpc>
                <a:spcPts val="3096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 marL="0">
              <a:spcBef>
                <a:spcPts val="540"/>
              </a:spcBef>
              <a:defRPr sz="2160"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defRPr sz="18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 marL="452624" indent="0">
              <a:spcBef>
                <a:spcPts val="315"/>
              </a:spcBef>
              <a:buNone/>
              <a:defRPr sz="144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315392" y="877466"/>
            <a:ext cx="4642822" cy="53009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r">
              <a:lnSpc>
                <a:spcPts val="1476"/>
              </a:lnSpc>
              <a:spcBef>
                <a:spcPts val="0"/>
              </a:spcBef>
              <a:defRPr sz="144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0">
              <a:spcBef>
                <a:spcPts val="540"/>
              </a:spcBef>
              <a:defRPr sz="216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452624" indent="0">
              <a:spcBef>
                <a:spcPts val="315"/>
              </a:spcBef>
              <a:buNone/>
              <a:defRPr sz="144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TOPIC TITLE HERE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 smtClean="0"/>
              <a:t>07/14/17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1.02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0759AD70-A33A-4637-840B-ADD89855B6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700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478705"/>
            <a:ext cx="9144000" cy="2469006"/>
          </a:xfrm>
          <a:prstGeom prst="rect">
            <a:avLst/>
          </a:prstGeom>
          <a:solidFill>
            <a:srgbClr val="B70F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pic>
        <p:nvPicPr>
          <p:cNvPr id="5" name="Picture 4" descr="OSU-Engineering-Horiz-RGBHEX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586" y="1342134"/>
            <a:ext cx="4800600" cy="76480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628650" y="5297488"/>
            <a:ext cx="20574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07/14/17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28950" y="5297488"/>
            <a:ext cx="30861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1.02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57950" y="5297488"/>
            <a:ext cx="20574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457200" rtl="0" eaLnBrk="1" latinLnBrk="0" hangingPunct="1">
              <a:defRPr lang="en-US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D91500C-E4B5-4B9A-BE0E-394C42835F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805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timing>
    <p:tnLst>
      <p:par>
        <p:cTn id="1" dur="indefinite" restart="never" nodeType="tmRoot"/>
      </p:par>
    </p:tnLst>
  </p:timing>
  <p:hf hdr="0"/>
  <p:txStyles>
    <p:titleStyle>
      <a:lvl1pPr algn="ctr" defTabSz="411476" rtl="0" eaLnBrk="1" latinLnBrk="0" hangingPunct="1"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11476" rtl="0" eaLnBrk="1" latinLnBrk="0" hangingPunct="1">
        <a:spcBef>
          <a:spcPct val="20000"/>
        </a:spcBef>
        <a:buFont typeface="Arial"/>
        <a:buNone/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668649" indent="-257172" algn="l" defTabSz="411476" rtl="0" eaLnBrk="1" latinLnBrk="0" hangingPunct="1">
        <a:spcBef>
          <a:spcPct val="20000"/>
        </a:spcBef>
        <a:buFont typeface="Arial"/>
        <a:buChar char="–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028689" indent="-205737" algn="l" defTabSz="411476" rtl="0" eaLnBrk="1" latinLnBrk="0" hangingPunct="1">
        <a:spcBef>
          <a:spcPct val="200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66" indent="-205737" algn="l" defTabSz="411476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41" indent="-205737" algn="l" defTabSz="411476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18" indent="-205737" algn="l" defTabSz="411476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593" indent="-205737" algn="l" defTabSz="411476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069" indent="-205737" algn="l" defTabSz="411476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45" indent="-205737" algn="l" defTabSz="411476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7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76" algn="l" defTabSz="41147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52" algn="l" defTabSz="41147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28" algn="l" defTabSz="41147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04" algn="l" defTabSz="41147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380" algn="l" defTabSz="41147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56" algn="l" defTabSz="41147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31" algn="l" defTabSz="41147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07" algn="l" defTabSz="41147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"/>
            <a:ext cx="9144000" cy="758472"/>
          </a:xfrm>
          <a:prstGeom prst="rect">
            <a:avLst/>
          </a:prstGeom>
          <a:solidFill>
            <a:srgbClr val="B70F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pic>
        <p:nvPicPr>
          <p:cNvPr id="6" name="Picture 5" descr="OSU-Engineering-K-Horiz-RGBHEX white.ep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17" y="176341"/>
            <a:ext cx="2438400" cy="39272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573888" y="115852"/>
            <a:ext cx="3392206" cy="557343"/>
          </a:xfrm>
          <a:prstGeom prst="rect">
            <a:avLst/>
          </a:prstGeom>
          <a:ln>
            <a:solidFill>
              <a:srgbClr val="BB0000"/>
            </a:solidFill>
          </a:ln>
        </p:spPr>
        <p:txBody>
          <a:bodyPr/>
          <a:lstStyle>
            <a:lvl1pPr marL="0" indent="0" algn="r" defTabSz="457200" rtl="0" eaLnBrk="1" latinLnBrk="0" hangingPunct="1">
              <a:lnSpc>
                <a:spcPts val="1640"/>
              </a:lnSpc>
              <a:spcBef>
                <a:spcPts val="0"/>
              </a:spcBef>
              <a:buFont typeface="Arial"/>
              <a:buNone/>
              <a:defRPr sz="13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600"/>
              </a:spcBef>
              <a:buFont typeface="Arial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228600" algn="l" defTabSz="457200" rtl="0" eaLnBrk="1" latinLnBrk="0" hangingPunct="1">
              <a:spcBef>
                <a:spcPts val="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457200" rtl="0" eaLnBrk="1" latinLnBrk="0" hangingPunct="1">
              <a:spcBef>
                <a:spcPts val="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02920" indent="0" algn="l" defTabSz="457200" rtl="0" eaLnBrk="1" latinLnBrk="0" hangingPunct="1">
              <a:spcBef>
                <a:spcPts val="350"/>
              </a:spcBef>
              <a:buFont typeface="Arial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70" dirty="0" smtClean="0"/>
              <a:t>Department of Engineering Education</a:t>
            </a:r>
          </a:p>
          <a:p>
            <a:r>
              <a:rPr lang="en-US" sz="1170" dirty="0" smtClean="0"/>
              <a:t>ENGR 1281H</a:t>
            </a:r>
            <a:endParaRPr lang="en-US" sz="117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628650" y="5297488"/>
            <a:ext cx="20574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07/14/17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28950" y="5297488"/>
            <a:ext cx="30861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1.02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457950" y="5297488"/>
            <a:ext cx="20574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759AD70-A33A-4637-840B-ADD89855B6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134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77" r:id="rId3"/>
    <p:sldLayoutId id="2147483680" r:id="rId4"/>
    <p:sldLayoutId id="2147483681" r:id="rId5"/>
    <p:sldLayoutId id="2147483682" r:id="rId6"/>
    <p:sldLayoutId id="2147483683" r:id="rId7"/>
  </p:sldLayoutIdLst>
  <p:timing>
    <p:tnLst>
      <p:par>
        <p:cTn id="1" dur="indefinite" restart="never" nodeType="tmRoot"/>
      </p:par>
    </p:tnLst>
  </p:timing>
  <p:hf hdr="0"/>
  <p:txStyles>
    <p:titleStyle>
      <a:lvl1pPr algn="ctr" defTabSz="411476" rtl="0" eaLnBrk="1" latinLnBrk="0" hangingPunct="1"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11476" rtl="0" eaLnBrk="1" latinLnBrk="0" hangingPunct="1">
        <a:spcBef>
          <a:spcPct val="20000"/>
        </a:spcBef>
        <a:buFont typeface="Arial"/>
        <a:buNone/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76" indent="0" algn="l" defTabSz="411476" rtl="0" eaLnBrk="1" latinLnBrk="0" hangingPunct="1">
        <a:spcBef>
          <a:spcPct val="20000"/>
        </a:spcBef>
        <a:buFont typeface="Arial"/>
        <a:buNone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-205737" algn="l" defTabSz="411476" rtl="0" eaLnBrk="1" latinLnBrk="0" hangingPunct="1">
        <a:spcBef>
          <a:spcPts val="45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2" indent="0" algn="l" defTabSz="411476" rtl="0" eaLnBrk="1" latinLnBrk="0" hangingPunct="1">
        <a:spcBef>
          <a:spcPts val="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41" indent="-205737" algn="l" defTabSz="411476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18" indent="-205737" algn="l" defTabSz="411476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593" indent="-205737" algn="l" defTabSz="411476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069" indent="-205737" algn="l" defTabSz="411476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45" indent="-205737" algn="l" defTabSz="411476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7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76" algn="l" defTabSz="41147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52" algn="l" defTabSz="41147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28" algn="l" defTabSz="41147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04" algn="l" defTabSz="41147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380" algn="l" defTabSz="41147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56" algn="l" defTabSz="41147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31" algn="l" defTabSz="41147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07" algn="l" defTabSz="411476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Clearing Input Buffer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For C/C++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14153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5467" y="4261823"/>
            <a:ext cx="80725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The Problem?</a:t>
            </a:r>
            <a:endParaRPr lang="en-US" sz="1600" dirty="0"/>
          </a:p>
          <a:p>
            <a:pPr fontAlgn="base"/>
            <a:r>
              <a:rPr lang="en-US" sz="1600" dirty="0"/>
              <a:t>The input buffer has a leftover ‘\n’ from when you hit enter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my_awesome_int</a:t>
            </a:r>
            <a:r>
              <a:rPr lang="en-US" sz="1600" dirty="0"/>
              <a:t>.</a:t>
            </a:r>
          </a:p>
          <a:p>
            <a:pPr fontAlgn="base"/>
            <a:r>
              <a:rPr lang="en-US" sz="1600" dirty="0"/>
              <a:t>It will read the ‘\n’ as 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my_epic_char</a:t>
            </a:r>
            <a:r>
              <a:rPr lang="en-US" sz="1600" dirty="0" smtClean="0"/>
              <a:t> </a:t>
            </a:r>
            <a:r>
              <a:rPr lang="en-US" sz="1600" dirty="0"/>
              <a:t>and close the program.</a:t>
            </a:r>
          </a:p>
          <a:p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my_awesome_int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char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my_epic_char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an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!\n");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("%i",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my_awesome_int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("Now enter a char!\n");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("%c", &amp;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my_epic_char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("%c\n",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my_epic_char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Clearing the Input Buffer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369390" y="1551921"/>
            <a:ext cx="200679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u="sng" dirty="0">
                <a:solidFill>
                  <a:srgbClr val="000000"/>
                </a:solidFill>
                <a:latin typeface="Arial" panose="020B0604020202020204" pitchFamily="34" charset="0"/>
              </a:rPr>
              <a:t>Output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Enter an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!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Now enter a char!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07/14/17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1.02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759AD70-A33A-4637-840B-ADD89855B6F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46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50968" y="4487382"/>
            <a:ext cx="80725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Note: You only need to worry about this if you are reading in a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600" dirty="0"/>
              <a:t>. If you are simply reading in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ints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strings</a:t>
            </a:r>
            <a:r>
              <a:rPr lang="en-US" sz="1600" dirty="0"/>
              <a:t>, 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floats</a:t>
            </a:r>
            <a:r>
              <a:rPr lang="en-US" sz="1600" dirty="0"/>
              <a:t>, this isn’t a worry.</a:t>
            </a:r>
          </a:p>
          <a:p>
            <a:r>
              <a:rPr lang="en-US" sz="1600" dirty="0"/>
              <a:t>Therefore, another solution is to read in the single character with </a:t>
            </a:r>
            <a:r>
              <a:rPr lang="en-US" sz="1600" dirty="0" err="1"/>
              <a:t>scanf</a:t>
            </a:r>
            <a:r>
              <a:rPr lang="en-US" sz="1600" dirty="0"/>
              <a:t> as a string (%s).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my_awesome_int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char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my_epic_char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buffer[256];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an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!\n");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("%i",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my_awesome_int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("Now enter a char!\n");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(buffer, 256,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("%c", &amp;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my_epic_char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("%c\n",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my_epic_char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Clearing the Input Buffer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369390" y="1551921"/>
            <a:ext cx="2006794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u="sng" dirty="0">
                <a:solidFill>
                  <a:srgbClr val="000000"/>
                </a:solidFill>
                <a:latin typeface="Arial" panose="020B0604020202020204" pitchFamily="34" charset="0"/>
              </a:rPr>
              <a:t>Output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Enter an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!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Now enter a char!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</a:p>
          <a:p>
            <a:r>
              <a:rPr lang="en-US" dirty="0"/>
              <a:t>d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07/14/17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1.02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759AD70-A33A-4637-840B-ADD89855B6F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32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0538" y="4568470"/>
            <a:ext cx="80725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above represents the solution to read the user's single character response with </a:t>
            </a:r>
            <a:r>
              <a:rPr lang="en-US" sz="1600" dirty="0" err="1"/>
              <a:t>scanf</a:t>
            </a:r>
            <a:r>
              <a:rPr lang="en-US" sz="1600" dirty="0"/>
              <a:t> as a string (%s) and then extract the first character of the string.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my_awesome_int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char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my_epic_char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buffer[256];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an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!\n");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("%i",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my_awesome_int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("Now enter a char!\n");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("%s", buffer);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my_epic_char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buffer[0];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("%c\n",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my_epic_char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single character with %s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7010400" y="5053014"/>
            <a:ext cx="2133600" cy="274637"/>
          </a:xfrm>
          <a:prstGeom prst="rect">
            <a:avLst/>
          </a:prstGeom>
        </p:spPr>
        <p:txBody>
          <a:bodyPr/>
          <a:lstStyle/>
          <a:p>
            <a:fld id="{61B7C134-EDE9-EC4F-BC2B-460586B5077B}" type="slidenum">
              <a:rPr lang="en-US" smtClean="0"/>
              <a:t>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69390" y="1551921"/>
            <a:ext cx="2006794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u="sng" dirty="0">
                <a:solidFill>
                  <a:srgbClr val="000000"/>
                </a:solidFill>
                <a:latin typeface="Arial" panose="020B0604020202020204" pitchFamily="34" charset="0"/>
              </a:rPr>
              <a:t>Output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Enter an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!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Now enter a char!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</a:p>
          <a:p>
            <a:r>
              <a:rPr lang="en-US" dirty="0"/>
              <a:t>d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07/14/17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1.02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67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H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FEHTheme" id="{3C38E9F5-262B-43BD-B977-CF30AAB53C7A}" vid="{7AB174D9-77F1-407E-B5A1-509FCAA104BA}"/>
    </a:ext>
  </a:extLst>
</a:theme>
</file>

<file path=ppt/theme/theme2.xml><?xml version="1.0" encoding="utf-8"?>
<a:theme xmlns:a="http://schemas.openxmlformats.org/drawingml/2006/main" name="Content Slid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7A563FCA3D2545B035119565194B96" ma:contentTypeVersion="16" ma:contentTypeDescription="Create a new document." ma:contentTypeScope="" ma:versionID="280264dbac14d182ae1e1862491af4a4">
  <xsd:schema xmlns:xsd="http://www.w3.org/2001/XMLSchema" xmlns:xs="http://www.w3.org/2001/XMLSchema" xmlns:p="http://schemas.microsoft.com/office/2006/metadata/properties" xmlns:ns2="c30f48a2-eeff-415d-9285-106639d62221" xmlns:ns3="81f1d1a0-454d-4351-960b-6397756b8cd7" targetNamespace="http://schemas.microsoft.com/office/2006/metadata/properties" ma:root="true" ma:fieldsID="2d42f2f4af6f9522ec07bc3215f422fb" ns2:_="" ns3:_="">
    <xsd:import namespace="c30f48a2-eeff-415d-9285-106639d62221"/>
    <xsd:import namespace="81f1d1a0-454d-4351-960b-6397756b8cd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0f48a2-eeff-415d-9285-106639d622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7b434354-605c-4a24-9fd5-b21458dd13e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f1d1a0-454d-4351-960b-6397756b8cd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8f476bc-61c4-4e5d-b838-170c86b82235}" ma:internalName="TaxCatchAll" ma:showField="CatchAllData" ma:web="81f1d1a0-454d-4351-960b-6397756b8cd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c30f48a2-eeff-415d-9285-106639d62221" xsi:nil="true"/>
    <TaxCatchAll xmlns="81f1d1a0-454d-4351-960b-6397756b8cd7" xsi:nil="true"/>
    <lcf76f155ced4ddcb4097134ff3c332f xmlns="c30f48a2-eeff-415d-9285-106639d6222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6EB1921-5BE3-498A-97AE-C655D91F4FDF}"/>
</file>

<file path=customXml/itemProps2.xml><?xml version="1.0" encoding="utf-8"?>
<ds:datastoreItem xmlns:ds="http://schemas.openxmlformats.org/officeDocument/2006/customXml" ds:itemID="{DE4E003A-3D22-4234-8AF7-F407E156D8CC}"/>
</file>

<file path=customXml/itemProps3.xml><?xml version="1.0" encoding="utf-8"?>
<ds:datastoreItem xmlns:ds="http://schemas.openxmlformats.org/officeDocument/2006/customXml" ds:itemID="{8E95C940-BDAE-4420-9EFE-3B6CF92C6EAC}"/>
</file>

<file path=docProps/app.xml><?xml version="1.0" encoding="utf-8"?>
<Properties xmlns="http://schemas.openxmlformats.org/officeDocument/2006/extended-properties" xmlns:vt="http://schemas.openxmlformats.org/officeDocument/2006/docPropsVTypes">
  <Template>FEHTheme</Template>
  <TotalTime>251</TotalTime>
  <Words>200</Words>
  <Application>Microsoft Office PowerPoint</Application>
  <PresentationFormat>On-screen Show (16:10)</PresentationFormat>
  <Paragraphs>72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Courier New</vt:lpstr>
      <vt:lpstr>FEHTheme</vt:lpstr>
      <vt:lpstr>Content Slide</vt:lpstr>
      <vt:lpstr>Clearing Input Buffer</vt:lpstr>
      <vt:lpstr>Clearing the Input Buffer</vt:lpstr>
      <vt:lpstr>Clearing the Input Buffer</vt:lpstr>
      <vt:lpstr>Reading a single character with %s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Mary Burl;clingan.3</dc:creator>
  <cp:lastModifiedBy>Clingan, Paul A.</cp:lastModifiedBy>
  <cp:revision>40</cp:revision>
  <dcterms:created xsi:type="dcterms:W3CDTF">2012-07-03T21:25:39Z</dcterms:created>
  <dcterms:modified xsi:type="dcterms:W3CDTF">2018-06-25T19:57:16Z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xd_Signature">
    <vt:bool>false</vt:bool>
  </property>
  <property fmtid="{D5CDD505-2E9C-101B-9397-08002B2CF9AE}" pid="3" name="xd_ProgID">
    <vt:lpwstr/>
  </property>
  <property fmtid="{D5CDD505-2E9C-101B-9397-08002B2CF9AE}" pid="4" name="ContentTypeId">
    <vt:lpwstr>0x010100237A563FCA3D2545B035119565194B96</vt:lpwstr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TemplateUrl">
    <vt:lpwstr/>
  </property>
  <property fmtid="{D5CDD505-2E9C-101B-9397-08002B2CF9AE}" pid="8" name="ComplianceAssetId">
    <vt:lpwstr/>
  </property>
  <property fmtid="{D5CDD505-2E9C-101B-9397-08002B2CF9AE}" pid="9" name="_ExtendedDescription">
    <vt:lpwstr/>
  </property>
</Properties>
</file>