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7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8" r:id="rId5"/>
    <p:sldId id="279" r:id="rId6"/>
    <p:sldId id="271" r:id="rId7"/>
    <p:sldId id="272" r:id="rId8"/>
    <p:sldId id="273" r:id="rId9"/>
    <p:sldId id="274" r:id="rId10"/>
    <p:sldId id="275" r:id="rId11"/>
    <p:sldId id="276" r:id="rId12"/>
    <p:sldId id="270" r:id="rId13"/>
    <p:sldId id="277" r:id="rId14"/>
    <p:sldId id="280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13" autoAdjust="0"/>
  </p:normalViewPr>
  <p:slideViewPr>
    <p:cSldViewPr snapToGrid="0" snapToObjects="1">
      <p:cViewPr varScale="1">
        <p:scale>
          <a:sx n="87" d="100"/>
          <a:sy n="87" d="100"/>
        </p:scale>
        <p:origin x="1338" y="8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32-1</a:t>
            </a:r>
          </a:p>
          <a:p>
            <a:pPr>
              <a:defRPr/>
            </a:pPr>
            <a:r>
              <a:rPr lang="en-US" baseline="0" dirty="0"/>
              <a:t>Understand the Best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Sheet1!$E$304:$E$306</c:f>
              <c:strCache>
                <c:ptCount val="3"/>
                <c:pt idx="0">
                  <c:v>function prototypes</c:v>
                </c:pt>
                <c:pt idx="1">
                  <c:v>function definitions</c:v>
                </c:pt>
                <c:pt idx="2">
                  <c:v>function calls</c:v>
                </c:pt>
              </c:strCache>
            </c:strRef>
          </c:cat>
          <c:val>
            <c:numRef>
              <c:f>Sheet1!$F$304:$F$306</c:f>
              <c:numCache>
                <c:formatCode>General</c:formatCode>
                <c:ptCount val="3"/>
                <c:pt idx="0">
                  <c:v>175</c:v>
                </c:pt>
                <c:pt idx="1">
                  <c:v>90</c:v>
                </c:pt>
                <c:pt idx="2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3-436A-B948-5E5E5B3F57C0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Sheet1!$E$304:$E$306</c:f>
              <c:strCache>
                <c:ptCount val="3"/>
                <c:pt idx="0">
                  <c:v>function prototypes</c:v>
                </c:pt>
                <c:pt idx="1">
                  <c:v>function definitions</c:v>
                </c:pt>
                <c:pt idx="2">
                  <c:v>function calls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3-436A-B948-5E5E5B3F57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3333333333333"/>
          <c:y val="0.29233012540099157"/>
          <c:w val="0.34166666666666667"/>
          <c:h val="0.628966170895304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32-1</a:t>
            </a:r>
          </a:p>
          <a:p>
            <a:pPr>
              <a:defRPr/>
            </a:pPr>
            <a:r>
              <a:rPr lang="en-US" baseline="0" dirty="0"/>
              <a:t>Questions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Sheet1!$E$304:$E$306</c:f>
              <c:strCache>
                <c:ptCount val="3"/>
                <c:pt idx="0">
                  <c:v>function prototypes</c:v>
                </c:pt>
                <c:pt idx="1">
                  <c:v>function definitions</c:v>
                </c:pt>
                <c:pt idx="2">
                  <c:v>function calls</c:v>
                </c:pt>
              </c:strCache>
            </c:strRef>
          </c:cat>
          <c:val>
            <c:numRef>
              <c:f>Sheet1!$F$307:$F$309</c:f>
              <c:numCache>
                <c:formatCode>General</c:formatCode>
                <c:ptCount val="3"/>
                <c:pt idx="0">
                  <c:v>122</c:v>
                </c:pt>
                <c:pt idx="1">
                  <c:v>151</c:v>
                </c:pt>
                <c:pt idx="2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1-44FE-A3B0-395A96D7854C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Sheet1!$E$304:$E$306</c:f>
              <c:strCache>
                <c:ptCount val="3"/>
                <c:pt idx="0">
                  <c:v>function prototypes</c:v>
                </c:pt>
                <c:pt idx="1">
                  <c:v>function definitions</c:v>
                </c:pt>
                <c:pt idx="2">
                  <c:v>function calls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1-44FE-A3B0-395A96D785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3333333333333"/>
          <c:y val="0.29233012540099157"/>
          <c:w val="0.34166666666666667"/>
          <c:h val="0.628966170895304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26F2-504A-7041-8A4C-5AF876B70AC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2D187-79AE-D647-91CA-D720F230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E348-7EDC-454D-BA30-0207C96DB0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C75C-9E93-9C44-9762-0C2EEEED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r>
              <a:rPr lang="en-US" dirty="0"/>
              <a:t>This</a:t>
            </a:r>
            <a:r>
              <a:rPr lang="en-US" baseline="0" dirty="0"/>
              <a:t> slide is to serve as a reminder regarding the specific assignments students completed as preparation for today’s class.</a:t>
            </a:r>
          </a:p>
          <a:p>
            <a:endParaRPr lang="en-US" baseline="0" dirty="0"/>
          </a:p>
          <a:p>
            <a:r>
              <a:rPr lang="en-US" baseline="0" dirty="0"/>
              <a:t>Assignment: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Read C: How to Program pgs. </a:t>
            </a:r>
            <a:r>
              <a:rPr lang="en-US" sz="2000" dirty="0"/>
              <a:t>162-166, 173-174, 282-284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Watch the video:</a:t>
            </a:r>
            <a:r>
              <a:rPr lang="en-US" sz="2000" baseline="0" dirty="0"/>
              <a:t> PRE_32_Functions_VIDEO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r>
              <a:rPr lang="en-US" dirty="0"/>
              <a:t>Concept Comprehension pie</a:t>
            </a:r>
            <a:r>
              <a:rPr lang="en-US" baseline="0" dirty="0"/>
              <a:t> charts come from PRE B32-1 2013. Results have been consistent year to year.</a:t>
            </a:r>
          </a:p>
          <a:p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is an opportunity to ask students about the things they understand the best and the least from the preparation material.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Optional subhead would go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72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7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1276" baseline="-2500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1276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957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1701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48595">
              <a:lnSpc>
                <a:spcPts val="1827"/>
              </a:lnSpc>
              <a:spcBef>
                <a:spcPts val="0"/>
              </a:spcBef>
              <a:defRPr sz="1063" b="1">
                <a:solidFill>
                  <a:schemeClr val="tx1"/>
                </a:solidFill>
              </a:defRPr>
            </a:lvl1pPr>
            <a:lvl2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2pPr>
            <a:lvl3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defRPr sz="85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Font typeface="Arial"/>
              <a:buNone/>
              <a:defRPr sz="95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60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3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1435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6"/>
            <a:ext cx="8001000" cy="1225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– additional reference information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6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chemeClr val="bg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39046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34290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spcBef>
                <a:spcPts val="393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374650">
              <a:spcBef>
                <a:spcPts val="393"/>
              </a:spcBef>
              <a:buFont typeface="Arial" panose="020B0604020202020204" pitchFamily="34" charset="0"/>
              <a:buChar char="─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2900" indent="0">
              <a:defRPr sz="1620">
                <a:solidFill>
                  <a:schemeClr val="tx1"/>
                </a:solidFill>
              </a:defRPr>
            </a:lvl4pPr>
            <a:lvl5pPr marL="395678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>
              <a:defRPr sz="2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8810" y="1525329"/>
            <a:ext cx="4038600" cy="3771636"/>
          </a:xfrm>
          <a:prstGeom prst="rect">
            <a:avLst/>
          </a:prstGeom>
        </p:spPr>
        <p:txBody>
          <a:bodyPr/>
          <a:lstStyle>
            <a:lvl1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algn="l" defTabSz="242972" rtl="0" eaLnBrk="1" latinLnBrk="0" hangingPunct="1">
              <a:defRPr lang="en-US" sz="1418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3pPr>
            <a:lvl4pPr marL="224977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10" y="1525329"/>
            <a:ext cx="4038600" cy="3771636"/>
          </a:xfrm>
          <a:prstGeom prst="rect">
            <a:avLst/>
          </a:prstGeom>
        </p:spPr>
        <p:txBody>
          <a:bodyPr/>
          <a:lstStyle>
            <a:lvl1pPr marL="224977" indent="-224977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1010" indent="-301010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3904" indent="-298928" algn="l" defTabSz="242972" rtl="0" eaLnBrk="1" latinLnBrk="0" hangingPunct="1">
              <a:buFont typeface="Arial" panose="020B0604020202020204" pitchFamily="34" charset="0"/>
              <a:buChar char="─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95" indent="-226019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─"/>
              <a:defRPr lang="en-US" sz="1312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marL="342900" lvl="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42900" lvl="1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342900" lvl="2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 defTabSz="242972" rtl="0" eaLnBrk="1" latinLnBrk="0" hangingPunct="1">
              <a:spcBef>
                <a:spcPct val="0"/>
              </a:spcBef>
              <a:buNone/>
              <a:defRPr lang="en-US" sz="263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8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40"/>
            <a:ext cx="4800600" cy="764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7E12EE-3F4E-48EC-99C1-7392D80D3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394831" indent="-151858" algn="l" defTabSz="242972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7431" indent="-121486" algn="l" defTabSz="242972" rtl="0" eaLnBrk="1" latinLnBrk="0" hangingPunct="1">
        <a:spcBef>
          <a:spcPct val="20000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850404" indent="-121486" algn="l" defTabSz="242972" rtl="0" eaLnBrk="1" latinLnBrk="0" hangingPunct="1">
        <a:spcBef>
          <a:spcPct val="20000"/>
        </a:spcBef>
        <a:buFont typeface="Arial"/>
        <a:buChar char="–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Department of Engineering Education</a:t>
            </a:r>
          </a:p>
          <a:p>
            <a:r>
              <a:rPr lang="en-US" sz="1050" dirty="0"/>
              <a:t>ENGR 1281H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1.04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FA00CC-6BFB-47C7-AD7F-23D8A1CDB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9" r:id="rId3"/>
    <p:sldLayoutId id="2147483680" r:id="rId4"/>
    <p:sldLayoutId id="2147483683" r:id="rId5"/>
    <p:sldLayoutId id="2147483684" r:id="rId6"/>
    <p:sldLayoutId id="2147483685" r:id="rId7"/>
    <p:sldLayoutId id="2147483686" r:id="rId8"/>
  </p:sldLayoutIdLst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indent="0" algn="l" defTabSz="242972" rtl="0" eaLnBrk="1" latinLnBrk="0" hangingPunct="1">
        <a:spcBef>
          <a:spcPct val="20000"/>
        </a:spcBef>
        <a:buFont typeface="Arial"/>
        <a:buNone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21486" algn="l" defTabSz="242972" rtl="0" eaLnBrk="1" latinLnBrk="0" hangingPunct="1">
        <a:spcBef>
          <a:spcPts val="266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291568" indent="0" algn="l" defTabSz="242972" rtl="0" eaLnBrk="1" latinLnBrk="0" hangingPunct="1">
        <a:spcBef>
          <a:spcPts val="0"/>
        </a:spcBef>
        <a:buFont typeface="Arial"/>
        <a:buNone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User-Written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32</a:t>
            </a:r>
          </a:p>
        </p:txBody>
      </p:sp>
    </p:spTree>
    <p:extLst>
      <p:ext uri="{BB962C8B-B14F-4D97-AF65-F5344CB8AC3E}">
        <p14:creationId xmlns:p14="http://schemas.microsoft.com/office/powerpoint/2010/main" val="350214153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variable declared within a function is known only to that function</a:t>
            </a:r>
          </a:p>
          <a:p>
            <a:endParaRPr lang="en-US" dirty="0"/>
          </a:p>
          <a:p>
            <a:r>
              <a:rPr lang="en-US" dirty="0"/>
              <a:t>Functions do not share memory with each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Scope of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9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Call by Value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47708" y="3949197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47708" y="1478309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8481" y="3399118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147708" y="3549166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38034" y="3163297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147708" y="3743234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147708" y="2742024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38034" y="3634668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4648200" y="1128805"/>
            <a:ext cx="0" cy="3751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2479" y="4370461"/>
            <a:ext cx="3056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passed?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0807" y="1128805"/>
            <a:ext cx="316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6336" y="1125452"/>
            <a:ext cx="316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479" y="4742027"/>
            <a:ext cx="3056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Values of a and b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2479" y="1528362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("a=%d  b=%d\n",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swap (a, b);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("a=%d b=%d\n",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749588" y="1494784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temp=a;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a=b;  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b=temp;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("a=%d  b=%d\n", a, b);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a=5  b=6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a=6  b=5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a=5  b=6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Call by Reference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46427" y="3958937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41385" y="1498137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2503" y="3397352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146840" y="3538639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34412" y="3159907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146840" y="3750531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146427" y="2722014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30594" y="3629051"/>
            <a:ext cx="476250" cy="282575"/>
          </a:xfrm>
          <a:prstGeom prst="rightArrow">
            <a:avLst>
              <a:gd name="adj1" fmla="val 50000"/>
              <a:gd name="adj2" fmla="val 4213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4648200" y="1128805"/>
            <a:ext cx="0" cy="3751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0668" y="4367633"/>
            <a:ext cx="3056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passed?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9806" y="1138613"/>
            <a:ext cx="845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20112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7209" y="1128805"/>
            <a:ext cx="844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20116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668" y="4739199"/>
            <a:ext cx="3056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Addresses of a and b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0668" y="1525334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*b);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("a=%d  b=%d\n",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swap (&amp;a, &amp;b);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("a=%d b=%d\n",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0" indent="3175">
              <a:spcBef>
                <a:spcPct val="0"/>
              </a:spcBef>
              <a:buFont typeface="Arial"/>
              <a:buNone/>
              <a:tabLst>
                <a:tab pos="346075" algn="l"/>
              </a:tabLs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756002" y="1527016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void swap(int *a, int *b)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int temp;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temp=*a;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*a=*b;  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*b=temp;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printf ("a=%d  b=%d\n",*a,*b);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a=5  b=6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a=6  b=5</a:t>
            </a:r>
          </a:p>
          <a:p>
            <a:pPr marL="0" indent="3175">
              <a:lnSpc>
                <a:spcPct val="90000"/>
              </a:lnSpc>
              <a:buFont typeface="Arial"/>
              <a:buNone/>
              <a:tabLst>
                <a:tab pos="346075" algn="l"/>
              </a:tabLst>
            </a:pPr>
            <a:r>
              <a:rPr lang="en-US">
                <a:latin typeface="Courier New" pitchFamily="49" charset="0"/>
                <a:cs typeface="Courier New" pitchFamily="49" charset="0"/>
              </a:rPr>
              <a:t>	a=6  b=5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Anatomy of a function</a:t>
            </a:r>
            <a:endParaRPr lang="en-US" sz="1300" dirty="0"/>
          </a:p>
          <a:p>
            <a:pPr marL="339725" indent="-339725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Scope of variables</a:t>
            </a:r>
          </a:p>
          <a:p>
            <a:pPr marL="339725" indent="-339725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Pass by value</a:t>
            </a:r>
          </a:p>
          <a:p>
            <a:pPr marL="339725" indent="-339725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Pass by reference</a:t>
            </a:r>
          </a:p>
          <a:p>
            <a:pPr marL="339725" indent="-339725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</a:pPr>
            <a:r>
              <a:rPr lang="en-US" dirty="0"/>
              <a:t>Preparation and Concepts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Anatomy of a function</a:t>
            </a:r>
            <a:endParaRPr lang="en-US" sz="1300" dirty="0"/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Scope of variables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Pass by value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Pass by reference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Assignment:</a:t>
            </a:r>
          </a:p>
          <a:p>
            <a:pPr lvl="1"/>
            <a:r>
              <a:rPr lang="en-US" sz="2000" dirty="0"/>
              <a:t>Read C: How to Program </a:t>
            </a:r>
          </a:p>
          <a:p>
            <a:pPr lvl="1"/>
            <a:r>
              <a:rPr lang="en-US" sz="2000" dirty="0"/>
              <a:t>Watch the video:  </a:t>
            </a:r>
            <a:r>
              <a:rPr lang="en-US" dirty="0"/>
              <a:t>PRE</a:t>
            </a:r>
            <a:r>
              <a:rPr lang="en-US" sz="2000" dirty="0"/>
              <a:t>_32_Functions_VIDEO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Understand the following:</a:t>
            </a:r>
          </a:p>
          <a:p>
            <a:pPr lvl="1"/>
            <a:r>
              <a:rPr lang="en-US" sz="2000" dirty="0"/>
              <a:t>Function prototypes</a:t>
            </a:r>
          </a:p>
          <a:p>
            <a:pPr lvl="1"/>
            <a:r>
              <a:rPr lang="en-US" sz="2000" dirty="0"/>
              <a:t>Function definitions</a:t>
            </a:r>
          </a:p>
          <a:p>
            <a:pPr lvl="1"/>
            <a:r>
              <a:rPr lang="en-US" sz="2000" dirty="0"/>
              <a:t>Functions calls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Comprehension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477750"/>
              </p:ext>
            </p:extLst>
          </p:nvPr>
        </p:nvGraphicFramePr>
        <p:xfrm>
          <a:off x="292677" y="1676570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085906"/>
              </p:ext>
            </p:extLst>
          </p:nvPr>
        </p:nvGraphicFramePr>
        <p:xfrm>
          <a:off x="4466359" y="1676569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  <a:p>
            <a:endParaRPr lang="en-US" dirty="0"/>
          </a:p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/>
              <a:t>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48201" y="1180833"/>
            <a:ext cx="4211491" cy="3699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q = 10,r = 14,s = 6,t;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(q, r, s);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a+b+c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43200" y="1348980"/>
            <a:ext cx="1905000" cy="4424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2664565"/>
            <a:ext cx="1980054" cy="79752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5574" y="2664565"/>
            <a:ext cx="3023937" cy="8543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10" y="1525329"/>
            <a:ext cx="3379429" cy="37716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Before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Return type</a:t>
            </a:r>
          </a:p>
          <a:p>
            <a:pPr lvl="2">
              <a:spcAft>
                <a:spcPts val="600"/>
              </a:spcAft>
            </a:pPr>
            <a:r>
              <a:rPr lang="en-US" sz="1800" dirty="0" err="1">
                <a:latin typeface="+mj-lt"/>
                <a:cs typeface="Courier New" pitchFamily="49" charset="0"/>
              </a:rPr>
              <a:t>int</a:t>
            </a:r>
            <a:r>
              <a:rPr lang="en-US" sz="1800" dirty="0">
                <a:latin typeface="+mj-lt"/>
                <a:cs typeface="Courier New" pitchFamily="49" charset="0"/>
              </a:rPr>
              <a:t>, long, float, double, char, void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  <a:cs typeface="Courier New" pitchFamily="49" charset="0"/>
              </a:rPr>
              <a:t>Function name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Arguments</a:t>
            </a:r>
          </a:p>
          <a:p>
            <a:pPr lvl="2"/>
            <a:r>
              <a:rPr lang="en-US" sz="1800" dirty="0">
                <a:latin typeface="+mj-lt"/>
                <a:cs typeface="Courier New" pitchFamily="49" charset="0"/>
              </a:rPr>
              <a:t>Type (and name?)</a:t>
            </a:r>
          </a:p>
          <a:p>
            <a:pPr lvl="2">
              <a:spcAft>
                <a:spcPts val="600"/>
              </a:spcAft>
            </a:pPr>
            <a:r>
              <a:rPr lang="en-US" sz="1800" dirty="0">
                <a:latin typeface="+mj-lt"/>
                <a:cs typeface="Courier New" pitchFamily="49" charset="0"/>
              </a:rPr>
              <a:t>May be a pointer!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  <a:cs typeface="Courier New" pitchFamily="49" charset="0"/>
              </a:rPr>
              <a:t>Semicolon</a:t>
            </a:r>
          </a:p>
          <a:p>
            <a:endParaRPr lang="en-US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3063" y="2446493"/>
            <a:ext cx="493237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float discount(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float b);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pop_mod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*,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7240" y="2457595"/>
            <a:ext cx="840205" cy="360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0100" y="2470939"/>
            <a:ext cx="1304574" cy="3608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3945" y="2484282"/>
            <a:ext cx="2157664" cy="35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1612" y="2474741"/>
            <a:ext cx="235189" cy="35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7240" y="3101018"/>
            <a:ext cx="779762" cy="360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7445" y="3092002"/>
            <a:ext cx="1128966" cy="3698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10047" y="3095301"/>
            <a:ext cx="1765206" cy="35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2398" y="3116971"/>
            <a:ext cx="235189" cy="3532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46930" y="1578015"/>
            <a:ext cx="3305032" cy="37189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u="sng" dirty="0"/>
              <a:t>After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</a:t>
            </a:r>
            <a:r>
              <a:rPr lang="en-US" sz="2400" dirty="0"/>
              <a:t>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Return type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Function name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Arguments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Type and name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Declarations?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Return?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1962" y="1512688"/>
            <a:ext cx="4806017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float discount(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a*(1-b);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pop_mod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*q,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*q = *q * r;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7816" y="1532599"/>
            <a:ext cx="950550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318" y="3658178"/>
            <a:ext cx="770720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8366" y="1532599"/>
            <a:ext cx="1287094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3358" y="3658178"/>
            <a:ext cx="1168927" cy="353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5460" y="1532599"/>
            <a:ext cx="2374840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17197" y="3664770"/>
            <a:ext cx="2198888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85748" y="2152512"/>
            <a:ext cx="2083400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85747" y="2477609"/>
            <a:ext cx="2660153" cy="3476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4074" y="4294849"/>
            <a:ext cx="2054669" cy="3476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9419" y="2779300"/>
            <a:ext cx="2215530" cy="346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400" u="sng" dirty="0"/>
              <a:t>In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/>
            <a:r>
              <a:rPr lang="en-US" sz="2000" dirty="0"/>
              <a:t>or another function</a:t>
            </a:r>
          </a:p>
          <a:p>
            <a:r>
              <a:rPr lang="en-US" sz="2400" dirty="0"/>
              <a:t>Function name</a:t>
            </a:r>
          </a:p>
          <a:p>
            <a:r>
              <a:rPr lang="en-US" sz="2400" dirty="0"/>
              <a:t>Arguments</a:t>
            </a:r>
          </a:p>
          <a:p>
            <a:r>
              <a:rPr lang="en-US" sz="2400" dirty="0"/>
              <a:t>Assignment?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1654" y="1578015"/>
            <a:ext cx="4847007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cost = 3, factor = 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float weight = .25,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long pop = 13500000;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discount(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cost,weight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pop_mod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(&amp;pop, factor);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1108" y="3557340"/>
            <a:ext cx="1546917" cy="2659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60337" y="3844105"/>
            <a:ext cx="1642026" cy="2659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07600" y="3563847"/>
            <a:ext cx="1103467" cy="2659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07600" y="3844105"/>
            <a:ext cx="1103467" cy="2659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51698" y="3557340"/>
            <a:ext cx="1210034" cy="2659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function</a:t>
            </a:r>
          </a:p>
          <a:p>
            <a:pPr lvl="2"/>
            <a:r>
              <a:rPr lang="en-US" dirty="0"/>
              <a:t>Return type</a:t>
            </a:r>
          </a:p>
          <a:p>
            <a:pPr lvl="2"/>
            <a:r>
              <a:rPr lang="en-US" dirty="0"/>
              <a:t>Function name</a:t>
            </a:r>
          </a:p>
          <a:p>
            <a:pPr lvl="2"/>
            <a:r>
              <a:rPr lang="en-US" dirty="0"/>
              <a:t>Arguments (none)</a:t>
            </a:r>
          </a:p>
          <a:p>
            <a:pPr lvl="2"/>
            <a:r>
              <a:rPr lang="en-US" dirty="0"/>
              <a:t>Declarations</a:t>
            </a:r>
          </a:p>
          <a:p>
            <a:pPr lvl="2"/>
            <a:r>
              <a:rPr lang="en-US" dirty="0"/>
              <a:t>Statements</a:t>
            </a:r>
          </a:p>
          <a:p>
            <a:pPr lvl="2"/>
            <a:r>
              <a:rPr lang="en-US" dirty="0"/>
              <a:t>Return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wrote a function…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9511" y="1797724"/>
            <a:ext cx="361634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declarations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statements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08/10/20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FA00CC-6BFB-47C7-AD7F-23D8A1CDB95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HTheme" id="{4A7303E0-F07C-437B-9F91-E050A8CF9094}" vid="{2BAE3AD8-F9CC-42B0-90B5-1EFFCF31AD85}"/>
    </a:ext>
  </a:extLst>
</a:theme>
</file>

<file path=ppt/theme/theme2.xml><?xml version="1.0" encoding="utf-8"?>
<a:theme xmlns:a="http://schemas.openxmlformats.org/drawingml/2006/main" name="Content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5" ma:contentTypeDescription="Create a new document." ma:contentTypeScope="" ma:versionID="14afcd19e54e64a73dc26535b4c0ca9e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46ab316bfd860ffbf49a2ae7dc375c27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f476bc-61c4-4e5d-b838-170c86b82235}" ma:internalName="TaxCatchAll" ma:showField="CatchAllData" ma:web="81f1d1a0-454d-4351-960b-6397756b8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30f48a2-eeff-415d-9285-106639d62221" xsi:nil="true"/>
    <TaxCatchAll xmlns="81f1d1a0-454d-4351-960b-6397756b8cd7" xsi:nil="true"/>
    <lcf76f155ced4ddcb4097134ff3c332f xmlns="c30f48a2-eeff-415d-9285-106639d6222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D4C3FB-4278-4EE2-BD56-D60C33BF0BBA}"/>
</file>

<file path=customXml/itemProps2.xml><?xml version="1.0" encoding="utf-8"?>
<ds:datastoreItem xmlns:ds="http://schemas.openxmlformats.org/officeDocument/2006/customXml" ds:itemID="{09B5E300-86B3-4D2B-B229-F97D9EE2FF94}"/>
</file>

<file path=customXml/itemProps3.xml><?xml version="1.0" encoding="utf-8"?>
<ds:datastoreItem xmlns:ds="http://schemas.openxmlformats.org/officeDocument/2006/customXml" ds:itemID="{9C03DDE3-E438-4D78-8E86-6D8126C604D8}"/>
</file>

<file path=docProps/app.xml><?xml version="1.0" encoding="utf-8"?>
<Properties xmlns="http://schemas.openxmlformats.org/officeDocument/2006/extended-properties" xmlns:vt="http://schemas.openxmlformats.org/officeDocument/2006/docPropsVTypes">
  <Template>FEHTheme</Template>
  <TotalTime>252</TotalTime>
  <Words>624</Words>
  <Application>Microsoft Office PowerPoint</Application>
  <PresentationFormat>On-screen Show (16:10)</PresentationFormat>
  <Paragraphs>230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FEHTheme</vt:lpstr>
      <vt:lpstr>Content Slide</vt:lpstr>
      <vt:lpstr>User-Written Functions</vt:lpstr>
      <vt:lpstr>Agenda</vt:lpstr>
      <vt:lpstr>Preparation</vt:lpstr>
      <vt:lpstr>Concept Comprehension</vt:lpstr>
      <vt:lpstr>Anatomy of a Function</vt:lpstr>
      <vt:lpstr>Function Prototype</vt:lpstr>
      <vt:lpstr>Function Definition</vt:lpstr>
      <vt:lpstr>Function Call</vt:lpstr>
      <vt:lpstr>You already wrote a function…</vt:lpstr>
      <vt:lpstr>Reminder: Scope of Variables</vt:lpstr>
      <vt:lpstr>Call by Value</vt:lpstr>
      <vt:lpstr>Call by Reference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Mary Burl</dc:creator>
  <cp:lastModifiedBy>Schmitz, Peter D.</cp:lastModifiedBy>
  <cp:revision>42</cp:revision>
  <dcterms:created xsi:type="dcterms:W3CDTF">2012-07-03T21:25:39Z</dcterms:created>
  <dcterms:modified xsi:type="dcterms:W3CDTF">2020-08-10T15:28:49Z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false</vt:bool>
  </property>
  <property fmtid="{D5CDD505-2E9C-101B-9397-08002B2CF9AE}" pid="3" name="xd_ProgID">
    <vt:lpwstr/>
  </property>
  <property fmtid="{D5CDD505-2E9C-101B-9397-08002B2CF9AE}" pid="4" name="ContentTypeId">
    <vt:lpwstr>0x010100237A563FCA3D2545B035119565194B96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