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9" r:id="rId4"/>
    <p:sldId id="264" r:id="rId5"/>
    <p:sldId id="279" r:id="rId6"/>
    <p:sldId id="280" r:id="rId7"/>
    <p:sldId id="271" r:id="rId8"/>
    <p:sldId id="274" r:id="rId9"/>
    <p:sldId id="265" r:id="rId10"/>
    <p:sldId id="294" r:id="rId11"/>
    <p:sldId id="287" r:id="rId12"/>
    <p:sldId id="296" r:id="rId13"/>
    <p:sldId id="301" r:id="rId14"/>
    <p:sldId id="275" r:id="rId15"/>
    <p:sldId id="306" r:id="rId16"/>
    <p:sldId id="307" r:id="rId17"/>
    <p:sldId id="293" r:id="rId18"/>
    <p:sldId id="322" r:id="rId19"/>
    <p:sldId id="300" r:id="rId20"/>
    <p:sldId id="297" r:id="rId21"/>
    <p:sldId id="298" r:id="rId22"/>
    <p:sldId id="272" r:id="rId23"/>
    <p:sldId id="276" r:id="rId24"/>
    <p:sldId id="277" r:id="rId25"/>
    <p:sldId id="308" r:id="rId26"/>
    <p:sldId id="309" r:id="rId27"/>
    <p:sldId id="310" r:id="rId28"/>
    <p:sldId id="299" r:id="rId29"/>
    <p:sldId id="311" r:id="rId30"/>
    <p:sldId id="312" r:id="rId31"/>
    <p:sldId id="313" r:id="rId32"/>
    <p:sldId id="323" r:id="rId33"/>
    <p:sldId id="278" r:id="rId34"/>
    <p:sldId id="281" r:id="rId35"/>
    <p:sldId id="314" r:id="rId36"/>
    <p:sldId id="321"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19" autoAdjust="0"/>
    <p:restoredTop sz="94660"/>
  </p:normalViewPr>
  <p:slideViewPr>
    <p:cSldViewPr>
      <p:cViewPr varScale="1">
        <p:scale>
          <a:sx n="67" d="100"/>
          <a:sy n="67" d="100"/>
        </p:scale>
        <p:origin x="1236"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E17271D-8A9E-4FE2-96E1-11FF29367FF2}" type="datetimeFigureOut">
              <a:rPr lang="en-US" smtClean="0"/>
              <a:pPr>
                <a:defRPr/>
              </a:pPr>
              <a:t>3/10/2022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FF8D6628-53E9-4624-B9EF-B4D9ACB231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F43BB11-FE4C-4296-8CE9-A71B39BE1390}" type="datetimeFigureOut">
              <a:rPr lang="en-US" smtClean="0"/>
              <a:pPr>
                <a:defRPr/>
              </a:pPr>
              <a:t>3/10/2022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4EE9B1-AF62-49C5-96E7-B2BB9A1EB34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0B5EAD2-F02B-416E-B79F-884F2F3DFB17}" type="datetimeFigureOut">
              <a:rPr lang="en-US" smtClean="0"/>
              <a:pPr>
                <a:defRPr/>
              </a:pPr>
              <a:t>3/10/2022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00AAE3-5DF7-4AC3-9ACD-166097BC503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E31CD4CA-0FDF-406A-8796-94092163F6D1}" type="datetimeFigureOut">
              <a:rPr lang="en-US" smtClean="0"/>
              <a:pPr>
                <a:defRPr/>
              </a:pPr>
              <a:t>3/10/2022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7FABF9-72D5-4A37-A76B-D588284D739C}"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9A6194B5-5646-4FEC-A174-35373A2ECF77}" type="datetimeFigureOut">
              <a:rPr lang="en-US" smtClean="0"/>
              <a:pPr>
                <a:defRPr/>
              </a:pPr>
              <a:t>3/10/2022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E35D7B-C53C-4154-A10B-096F3028FC02}"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B344F8B8-9B6A-43B3-BC93-EFA6478C6923}" type="datetimeFigureOut">
              <a:rPr lang="en-US" smtClean="0"/>
              <a:pPr>
                <a:defRPr/>
              </a:pPr>
              <a:t>3/10/2022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31B6C8-D332-4E71-89C9-13F59504CD08}"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E1F60E30-1EB0-42CE-A7F1-C27C7218662C}" type="datetimeFigureOut">
              <a:rPr lang="en-US" smtClean="0"/>
              <a:pPr>
                <a:defRPr/>
              </a:pPr>
              <a:t>3/10/2022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00DA433-9C10-4C30-B362-43810964017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49D8C7A-FF9C-44C1-BBA8-7699CEE657B3}" type="datetimeFigureOut">
              <a:rPr lang="en-US" smtClean="0"/>
              <a:pPr>
                <a:defRPr/>
              </a:pPr>
              <a:t>3/10/2022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1D12FBA-7A97-4BD1-9745-17BEBA177882}"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867B5F6-8C94-434F-AD36-3D45C74F66CF}" type="datetimeFigureOut">
              <a:rPr lang="en-US" smtClean="0"/>
              <a:pPr>
                <a:defRPr/>
              </a:pPr>
              <a:t>3/10/2022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EACBC0A-7FFF-4851-B16F-AC41C6201F9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B265307F-F4A9-4262-85FA-BA0DE28457F0}" type="datetimeFigureOut">
              <a:rPr lang="en-US" smtClean="0"/>
              <a:pPr>
                <a:defRPr/>
              </a:pPr>
              <a:t>3/10/2022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A630709-77CA-42DC-B967-96AA552549C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B900B0C1-AC25-4169-807A-F9CC64B3CAC0}" type="datetimeFigureOut">
              <a:rPr lang="en-US" smtClean="0"/>
              <a:pPr>
                <a:defRPr/>
              </a:pPr>
              <a:t>3/10/2022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4DB90FD-8FD0-4309-857A-5C53F51A5C04}"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68F75F7-C505-4D50-B2D4-65BCF8BEC144}" type="datetimeFigureOut">
              <a:rPr lang="en-US" smtClean="0"/>
              <a:pPr>
                <a:defRPr/>
              </a:pPr>
              <a:t>3/10/2022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2699F57-933A-4367-B1A6-31C3EB94230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dirty="0">
                <a:latin typeface="Times New Roman" pitchFamily="18" charset="0"/>
                <a:cs typeface="Times New Roman" pitchFamily="18" charset="0"/>
              </a:rPr>
              <a:t>Linked Lists</a:t>
            </a:r>
            <a:br>
              <a:rPr lang="en-US" altLang="en-US" dirty="0">
                <a:latin typeface="Times New Roman" pitchFamily="18" charset="0"/>
                <a:cs typeface="Times New Roman" pitchFamily="18" charset="0"/>
              </a:rPr>
            </a:br>
            <a:endParaRPr lang="en-US" altLang="en-US" dirty="0">
              <a:latin typeface="Times New Roman" pitchFamily="18" charset="0"/>
              <a:cs typeface="Times New Roman" pitchFamily="18" charset="0"/>
            </a:endParaRPr>
          </a:p>
        </p:txBody>
      </p:sp>
      <p:sp>
        <p:nvSpPr>
          <p:cNvPr id="2" name="Subtitle 1"/>
          <p:cNvSpPr>
            <a:spLocks noGrp="1"/>
          </p:cNvSpPr>
          <p:nvPr>
            <p:ph type="subTitle" idx="1"/>
          </p:nvPr>
        </p:nvSpPr>
        <p:spPr>
          <a:xfrm>
            <a:off x="533400" y="3228536"/>
            <a:ext cx="7854696" cy="2410264"/>
          </a:xfrm>
        </p:spPr>
        <p:txBody>
          <a:bodyPr>
            <a:normAutofit/>
          </a:bodyPr>
          <a:lstStyle/>
          <a:p>
            <a:r>
              <a:rPr lang="en-US" dirty="0">
                <a:latin typeface="Times New Roman" panose="02020603050405020304" pitchFamily="18" charset="0"/>
                <a:cs typeface="Times New Roman" panose="02020603050405020304" pitchFamily="18" charset="0"/>
              </a:rPr>
              <a:t>CSE 2421</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Required Reading:  </a:t>
            </a:r>
            <a:r>
              <a:rPr lang="en-US" b="1" i="1" dirty="0">
                <a:latin typeface="Times New Roman" panose="02020603050405020304" pitchFamily="18" charset="0"/>
                <a:cs typeface="Times New Roman" panose="02020603050405020304" pitchFamily="18" charset="0"/>
              </a:rPr>
              <a:t>Pointers On C</a:t>
            </a:r>
            <a:r>
              <a:rPr lang="en-US" dirty="0">
                <a:latin typeface="Times New Roman" panose="02020603050405020304" pitchFamily="18" charset="0"/>
                <a:cs typeface="Times New Roman" panose="02020603050405020304" pitchFamily="18" charset="0"/>
              </a:rPr>
              <a:t>, Chapter 12, Sections 12.1 through 12.2.2     </a:t>
            </a:r>
          </a:p>
        </p:txBody>
      </p:sp>
      <p:sp>
        <p:nvSpPr>
          <p:cNvPr id="13315" name="Text Box 3"/>
          <p:cNvSpPr txBox="1">
            <a:spLocks noChangeArrowheads="1"/>
          </p:cNvSpPr>
          <p:nvPr/>
        </p:nvSpPr>
        <p:spPr bwMode="auto">
          <a:xfrm>
            <a:off x="4495800" y="6248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p:txBody>
          <a:bodyPr>
            <a:noAutofit/>
          </a:bodyPr>
          <a:lstStyle/>
          <a:p>
            <a:r>
              <a:rPr lang="en-US" altLang="en-US" sz="2000" dirty="0">
                <a:latin typeface="Times New Roman" pitchFamily="18" charset="0"/>
              </a:rPr>
              <a:t>If we want to insert a node into the list, what do we need to do?</a:t>
            </a:r>
          </a:p>
          <a:p>
            <a:r>
              <a:rPr lang="en-US" altLang="en-US" sz="2000" dirty="0">
                <a:latin typeface="Times New Roman" pitchFamily="18" charset="0"/>
              </a:rPr>
              <a:t>We will assume that the nodes in the list will be ordered in </a:t>
            </a:r>
            <a:r>
              <a:rPr lang="en-US" altLang="en-US" sz="2000" b="1" i="1" dirty="0">
                <a:latin typeface="Times New Roman" pitchFamily="18" charset="0"/>
              </a:rPr>
              <a:t>ascending order </a:t>
            </a:r>
            <a:r>
              <a:rPr lang="en-US" altLang="en-US" sz="2000" dirty="0">
                <a:latin typeface="Times New Roman" pitchFamily="18" charset="0"/>
              </a:rPr>
              <a:t>based on some member in the data member of the node (assume it’s an integer).</a:t>
            </a:r>
          </a:p>
          <a:p>
            <a:r>
              <a:rPr lang="en-US" altLang="en-US" sz="2000" dirty="0">
                <a:latin typeface="Times New Roman" pitchFamily="18" charset="0"/>
              </a:rPr>
              <a:t>First, we have to create the new node (as shown above), and initialize the members of the data member of the Node</a:t>
            </a:r>
          </a:p>
          <a:p>
            <a:r>
              <a:rPr lang="en-US" altLang="en-US" sz="2000" dirty="0">
                <a:latin typeface="Times New Roman" pitchFamily="18" charset="0"/>
              </a:rPr>
              <a:t>Then, we have to call the insert function, and pass it the current list (how?), and the new node (how?). </a:t>
            </a:r>
            <a:r>
              <a:rPr lang="en-US" altLang="en-US" sz="2000" b="1" dirty="0">
                <a:solidFill>
                  <a:srgbClr val="00B050"/>
                </a:solidFill>
                <a:latin typeface="Times New Roman" pitchFamily="18" charset="0"/>
              </a:rPr>
              <a:t>insert(&amp;list_head, </a:t>
            </a:r>
            <a:r>
              <a:rPr lang="en-US" altLang="en-US" sz="2000" b="1" dirty="0" err="1">
                <a:solidFill>
                  <a:srgbClr val="00B050"/>
                </a:solidFill>
                <a:latin typeface="Times New Roman" pitchFamily="18" charset="0"/>
              </a:rPr>
              <a:t>newNodePtr</a:t>
            </a:r>
            <a:r>
              <a:rPr lang="en-US" altLang="en-US" sz="2000" b="1" dirty="0">
                <a:solidFill>
                  <a:srgbClr val="00B050"/>
                </a:solidFill>
                <a:latin typeface="Times New Roman" pitchFamily="18" charset="0"/>
              </a:rPr>
              <a:t>);</a:t>
            </a:r>
          </a:p>
          <a:p>
            <a:pPr lvl="1"/>
            <a:r>
              <a:rPr lang="en-US" altLang="en-US" sz="2000" dirty="0">
                <a:latin typeface="Times New Roman" pitchFamily="18" charset="0"/>
              </a:rPr>
              <a:t>Prototype for insert function would be</a:t>
            </a:r>
          </a:p>
          <a:p>
            <a:pPr marL="393192" lvl="1" indent="0">
              <a:buNone/>
            </a:pPr>
            <a:r>
              <a:rPr lang="en-US" altLang="en-US" sz="2000" b="1" dirty="0">
                <a:solidFill>
                  <a:srgbClr val="00B050"/>
                </a:solidFill>
                <a:latin typeface="Times New Roman" pitchFamily="18" charset="0"/>
              </a:rPr>
              <a:t>	insert(Node **</a:t>
            </a:r>
            <a:r>
              <a:rPr lang="en-US" altLang="en-US" sz="2000" b="1" dirty="0" err="1">
                <a:solidFill>
                  <a:srgbClr val="00B050"/>
                </a:solidFill>
                <a:latin typeface="Times New Roman" pitchFamily="18" charset="0"/>
              </a:rPr>
              <a:t>list_head_ptr</a:t>
            </a:r>
            <a:r>
              <a:rPr lang="en-US" altLang="en-US" sz="2000" b="1" dirty="0">
                <a:solidFill>
                  <a:srgbClr val="00B050"/>
                </a:solidFill>
                <a:latin typeface="Times New Roman" pitchFamily="18" charset="0"/>
              </a:rPr>
              <a:t>, Node *</a:t>
            </a:r>
            <a:r>
              <a:rPr lang="en-US" altLang="en-US" sz="2000" b="1" dirty="0" err="1">
                <a:solidFill>
                  <a:srgbClr val="00B050"/>
                </a:solidFill>
                <a:latin typeface="Times New Roman" pitchFamily="18" charset="0"/>
              </a:rPr>
              <a:t>newNodePtr</a:t>
            </a:r>
            <a:r>
              <a:rPr lang="en-US" altLang="en-US" sz="2000" b="1" dirty="0">
                <a:solidFill>
                  <a:srgbClr val="00B050"/>
                </a:solidFill>
                <a:latin typeface="Times New Roman" pitchFamily="18" charset="0"/>
              </a:rPr>
              <a:t>);</a:t>
            </a:r>
          </a:p>
          <a:p>
            <a:r>
              <a:rPr lang="en-US" altLang="en-US" sz="2000" dirty="0">
                <a:latin typeface="Times New Roman" pitchFamily="18" charset="0"/>
              </a:rPr>
              <a:t>In the insert function, declare a pointer to traverse (go through) the list:</a:t>
            </a:r>
          </a:p>
          <a:p>
            <a:pPr>
              <a:buFont typeface="Arial" charset="0"/>
              <a:buNone/>
            </a:pPr>
            <a:r>
              <a:rPr lang="en-US" altLang="en-US" sz="2000" dirty="0">
                <a:latin typeface="Times New Roman" pitchFamily="18" charset="0"/>
              </a:rPr>
              <a:t>		</a:t>
            </a:r>
            <a:r>
              <a:rPr lang="en-US" altLang="en-US" sz="2000" b="1" dirty="0">
                <a:latin typeface="Times New Roman" pitchFamily="18" charset="0"/>
              </a:rPr>
              <a:t>Node *</a:t>
            </a:r>
            <a:r>
              <a:rPr lang="en-US" altLang="en-US" sz="2000" b="1" dirty="0" err="1">
                <a:latin typeface="Times New Roman" pitchFamily="18" charset="0"/>
              </a:rPr>
              <a:t>traversePtr</a:t>
            </a:r>
            <a:r>
              <a:rPr lang="en-US" altLang="en-US" sz="2000" b="1" dirty="0">
                <a:latin typeface="Times New Roman" pitchFamily="18" charset="0"/>
              </a:rPr>
              <a:t>;</a:t>
            </a:r>
          </a:p>
          <a:p>
            <a:r>
              <a:rPr lang="en-US" altLang="en-US" sz="2000" dirty="0">
                <a:latin typeface="Times New Roman" pitchFamily="18" charset="0"/>
              </a:rPr>
              <a:t>Set the </a:t>
            </a:r>
            <a:r>
              <a:rPr lang="en-US" altLang="en-US" sz="2000" dirty="0" err="1">
                <a:latin typeface="Times New Roman" pitchFamily="18" charset="0"/>
              </a:rPr>
              <a:t>traversePtr</a:t>
            </a:r>
            <a:r>
              <a:rPr lang="en-US" altLang="en-US" sz="2000" dirty="0">
                <a:latin typeface="Times New Roman" pitchFamily="18" charset="0"/>
              </a:rPr>
              <a:t> to point to the same address the list_head pointer points to, so that you start looking at the beginning of the list.</a:t>
            </a:r>
          </a:p>
          <a:p>
            <a:pPr marL="109728" indent="0">
              <a:buNone/>
            </a:pPr>
            <a:r>
              <a:rPr lang="en-US" altLang="en-US" sz="2000" b="1" dirty="0">
                <a:solidFill>
                  <a:srgbClr val="FF0000"/>
                </a:solidFill>
                <a:latin typeface="Times New Roman" pitchFamily="18" charset="0"/>
              </a:rPr>
              <a:t>	                                </a:t>
            </a:r>
            <a:r>
              <a:rPr lang="en-US" altLang="en-US" sz="2000" b="1" dirty="0" err="1">
                <a:solidFill>
                  <a:srgbClr val="FF0000"/>
                </a:solidFill>
                <a:latin typeface="Times New Roman" pitchFamily="18" charset="0"/>
              </a:rPr>
              <a:t>traversePtr</a:t>
            </a:r>
            <a:r>
              <a:rPr lang="en-US" altLang="en-US" sz="2000" b="1" dirty="0">
                <a:solidFill>
                  <a:srgbClr val="FF0000"/>
                </a:solidFill>
                <a:latin typeface="Times New Roman" pitchFamily="18" charset="0"/>
              </a:rPr>
              <a:t> = *</a:t>
            </a:r>
            <a:r>
              <a:rPr lang="en-US" altLang="en-US" sz="2000" b="1" dirty="0" err="1">
                <a:solidFill>
                  <a:srgbClr val="FF0000"/>
                </a:solidFill>
                <a:latin typeface="Times New Roman" pitchFamily="18" charset="0"/>
              </a:rPr>
              <a:t>list_head_ptr</a:t>
            </a:r>
            <a:r>
              <a:rPr lang="en-US" altLang="en-US" sz="2000" b="1" dirty="0">
                <a:solidFill>
                  <a:srgbClr val="FF0000"/>
                </a:solidFill>
                <a:latin typeface="Times New Roman" pitchFamily="18" charset="0"/>
              </a:rPr>
              <a:t>;		</a:t>
            </a:r>
          </a:p>
        </p:txBody>
      </p:sp>
      <p:sp>
        <p:nvSpPr>
          <p:cNvPr id="22530" name="Rectangle 1026"/>
          <p:cNvSpPr>
            <a:spLocks noGrp="1"/>
          </p:cNvSpPr>
          <p:nvPr>
            <p:ph type="title"/>
          </p:nvPr>
        </p:nvSpPr>
        <p:spPr/>
        <p:txBody>
          <a:bodyPr/>
          <a:lstStyle/>
          <a:p>
            <a:r>
              <a:rPr lang="en-US" altLang="en-US" sz="3600" dirty="0">
                <a:latin typeface="Times New Roman" pitchFamily="18" charset="0"/>
              </a:rPr>
              <a:t>How to Insert Nodes into a Sorted List</a:t>
            </a:r>
          </a:p>
        </p:txBody>
      </p:sp>
    </p:spTree>
    <p:extLst>
      <p:ext uri="{BB962C8B-B14F-4D97-AF65-F5344CB8AC3E}">
        <p14:creationId xmlns:p14="http://schemas.microsoft.com/office/powerpoint/2010/main" val="124286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idx="1"/>
          </p:nvPr>
        </p:nvSpPr>
        <p:spPr/>
        <p:txBody>
          <a:bodyPr>
            <a:normAutofit/>
          </a:bodyPr>
          <a:lstStyle/>
          <a:p>
            <a:r>
              <a:rPr lang="en-US" altLang="en-US" sz="2000" dirty="0">
                <a:latin typeface="Times New Roman" pitchFamily="18" charset="0"/>
              </a:rPr>
              <a:t>When we traverse the list to determine where to insert, there are three possible cases or situations:</a:t>
            </a:r>
          </a:p>
          <a:p>
            <a:pPr>
              <a:buFont typeface="Arial" charset="0"/>
              <a:buNone/>
            </a:pPr>
            <a:endParaRPr lang="en-US" altLang="en-US" sz="2000" dirty="0">
              <a:latin typeface="Times New Roman" pitchFamily="18" charset="0"/>
            </a:endParaRPr>
          </a:p>
          <a:p>
            <a:pPr marL="457200" indent="-457200">
              <a:buFont typeface="+mj-lt"/>
              <a:buAutoNum type="arabicParenR"/>
            </a:pPr>
            <a:r>
              <a:rPr lang="en-US" altLang="en-US" sz="2400" b="1" dirty="0">
                <a:latin typeface="Times New Roman" pitchFamily="18" charset="0"/>
              </a:rPr>
              <a:t>The list is empty (</a:t>
            </a:r>
            <a:r>
              <a:rPr lang="en-US" altLang="en-US" sz="2400" b="1" i="1" dirty="0">
                <a:latin typeface="Times New Roman" pitchFamily="18" charset="0"/>
              </a:rPr>
              <a:t>list_head</a:t>
            </a:r>
            <a:r>
              <a:rPr lang="en-US" altLang="en-US" sz="2400" b="1" dirty="0">
                <a:latin typeface="Times New Roman" pitchFamily="18" charset="0"/>
              </a:rPr>
              <a:t> is a NULL pointer).</a:t>
            </a:r>
          </a:p>
          <a:p>
            <a:pPr marL="0" indent="0">
              <a:buNone/>
            </a:pPr>
            <a:r>
              <a:rPr lang="en-US" altLang="en-US" sz="2400" dirty="0">
                <a:latin typeface="Times New Roman" pitchFamily="18" charset="0"/>
              </a:rPr>
              <a:t>      - To insert, make </a:t>
            </a:r>
            <a:r>
              <a:rPr lang="en-US" altLang="en-US" sz="2400" i="1" dirty="0">
                <a:latin typeface="Times New Roman" pitchFamily="18" charset="0"/>
              </a:rPr>
              <a:t>list_head</a:t>
            </a:r>
            <a:r>
              <a:rPr lang="en-US" altLang="en-US" sz="2400" dirty="0">
                <a:latin typeface="Times New Roman" pitchFamily="18" charset="0"/>
              </a:rPr>
              <a:t> point to the inserted node.  That is, list_head = address of node we wish to insert.</a:t>
            </a:r>
          </a:p>
          <a:p>
            <a:pPr marL="0" indent="0">
              <a:buNone/>
            </a:pPr>
            <a:r>
              <a:rPr lang="en-US" altLang="en-US" sz="2400" dirty="0">
                <a:latin typeface="Times New Roman" pitchFamily="18" charset="0"/>
              </a:rPr>
              <a:t>	</a:t>
            </a:r>
            <a:r>
              <a:rPr lang="en-US" altLang="en-US" sz="2400" b="1" dirty="0">
                <a:solidFill>
                  <a:srgbClr val="00B050"/>
                </a:solidFill>
                <a:latin typeface="Times New Roman" pitchFamily="18" charset="0"/>
              </a:rPr>
              <a:t>*</a:t>
            </a:r>
            <a:r>
              <a:rPr lang="en-US" altLang="en-US" sz="2400" b="1" dirty="0" err="1">
                <a:solidFill>
                  <a:srgbClr val="00B050"/>
                </a:solidFill>
                <a:latin typeface="Times New Roman" pitchFamily="18" charset="0"/>
              </a:rPr>
              <a:t>list_head_ptr</a:t>
            </a:r>
            <a:r>
              <a:rPr lang="en-US" altLang="en-US" sz="2400" b="1" dirty="0">
                <a:solidFill>
                  <a:srgbClr val="00B050"/>
                </a:solidFill>
                <a:latin typeface="Times New Roman" pitchFamily="18" charset="0"/>
              </a:rPr>
              <a:t> = </a:t>
            </a:r>
            <a:r>
              <a:rPr lang="en-US" altLang="en-US" sz="2400" b="1" dirty="0" err="1">
                <a:solidFill>
                  <a:srgbClr val="00B050"/>
                </a:solidFill>
                <a:latin typeface="Times New Roman" pitchFamily="18" charset="0"/>
              </a:rPr>
              <a:t>newNodePtr</a:t>
            </a:r>
            <a:r>
              <a:rPr lang="en-US" altLang="en-US" sz="2400" b="1" dirty="0">
                <a:solidFill>
                  <a:srgbClr val="00B050"/>
                </a:solidFill>
                <a:latin typeface="Times New Roman" pitchFamily="18" charset="0"/>
              </a:rPr>
              <a:t>;</a:t>
            </a:r>
          </a:p>
          <a:p>
            <a:pPr marL="0" indent="0">
              <a:buNone/>
            </a:pPr>
            <a:r>
              <a:rPr lang="en-US" altLang="en-US" sz="2400" dirty="0">
                <a:latin typeface="Times New Roman" pitchFamily="18" charset="0"/>
              </a:rPr>
              <a:t>      - Make the </a:t>
            </a:r>
            <a:r>
              <a:rPr lang="en-US" altLang="en-US" sz="2400" i="1" dirty="0">
                <a:latin typeface="Times New Roman" pitchFamily="18" charset="0"/>
              </a:rPr>
              <a:t>next</a:t>
            </a:r>
            <a:r>
              <a:rPr lang="en-US" altLang="en-US" sz="2400" dirty="0">
                <a:latin typeface="Times New Roman" pitchFamily="18" charset="0"/>
              </a:rPr>
              <a:t> pointer of the inserted node point to NULL (it may have been initialized to NULL during data entry, but if not, this needs to be done here).</a:t>
            </a:r>
          </a:p>
          <a:p>
            <a:pPr marL="0" indent="0">
              <a:buNone/>
            </a:pPr>
            <a:r>
              <a:rPr lang="en-US" altLang="en-US" sz="2400" dirty="0">
                <a:latin typeface="Times New Roman" pitchFamily="18" charset="0"/>
              </a:rPr>
              <a:t>	</a:t>
            </a:r>
            <a:r>
              <a:rPr lang="en-US" altLang="en-US" sz="2400" b="1" dirty="0" err="1">
                <a:solidFill>
                  <a:srgbClr val="00B050"/>
                </a:solidFill>
                <a:latin typeface="Times New Roman" pitchFamily="18" charset="0"/>
              </a:rPr>
              <a:t>newNodePtr</a:t>
            </a:r>
            <a:r>
              <a:rPr lang="en-US" altLang="en-US" sz="2400" b="1" dirty="0">
                <a:solidFill>
                  <a:srgbClr val="00B050"/>
                </a:solidFill>
                <a:latin typeface="Times New Roman" pitchFamily="18" charset="0"/>
              </a:rPr>
              <a:t>-&gt;next = NULL;</a:t>
            </a:r>
            <a:endParaRPr lang="en-US" altLang="en-US" sz="2400" b="1" dirty="0">
              <a:solidFill>
                <a:srgbClr val="00B050"/>
              </a:solidFill>
            </a:endParaRPr>
          </a:p>
        </p:txBody>
      </p:sp>
      <p:sp>
        <p:nvSpPr>
          <p:cNvPr id="32770" name="Rectangle 2"/>
          <p:cNvSpPr>
            <a:spLocks noGrp="1"/>
          </p:cNvSpPr>
          <p:nvPr>
            <p:ph type="title"/>
          </p:nvPr>
        </p:nvSpPr>
        <p:spPr/>
        <p:txBody>
          <a:bodyPr/>
          <a:lstStyle/>
          <a:p>
            <a:r>
              <a:rPr lang="en-US" altLang="en-US" sz="3600" dirty="0">
                <a:latin typeface="Times New Roman" pitchFamily="18" charset="0"/>
              </a:rPr>
              <a:t>How to </a:t>
            </a:r>
            <a:r>
              <a:rPr lang="en-US" altLang="en-US" sz="3600" dirty="0">
                <a:solidFill>
                  <a:srgbClr val="FF0000"/>
                </a:solidFill>
                <a:latin typeface="Times New Roman" pitchFamily="18" charset="0"/>
              </a:rPr>
              <a:t>Insert Nodes </a:t>
            </a:r>
            <a:r>
              <a:rPr lang="en-US" altLang="en-US" sz="3600" dirty="0">
                <a:latin typeface="Times New Roman" pitchFamily="18" charset="0"/>
              </a:rPr>
              <a:t>into a Sorted List</a:t>
            </a:r>
          </a:p>
        </p:txBody>
      </p:sp>
    </p:spTree>
    <p:extLst>
      <p:ext uri="{BB962C8B-B14F-4D97-AF65-F5344CB8AC3E}">
        <p14:creationId xmlns:p14="http://schemas.microsoft.com/office/powerpoint/2010/main" val="300437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pPr marL="109728" indent="0">
              <a:buNone/>
            </a:pPr>
            <a:r>
              <a:rPr lang="en-US" sz="1200" b="1" dirty="0" err="1">
                <a:solidFill>
                  <a:srgbClr val="FF0000"/>
                </a:solidFill>
                <a:latin typeface="Times New Roman" panose="02020603050405020304" pitchFamily="18" charset="0"/>
                <a:cs typeface="Times New Roman" panose="02020603050405020304" pitchFamily="18" charset="0"/>
              </a:rPr>
              <a:t>decalred</a:t>
            </a:r>
            <a:r>
              <a:rPr lang="en-US" sz="1200" b="1" dirty="0">
                <a:solidFill>
                  <a:srgbClr val="FF0000"/>
                </a:solidFill>
                <a:latin typeface="Times New Roman" panose="02020603050405020304" pitchFamily="18" charset="0"/>
                <a:cs typeface="Times New Roman" panose="02020603050405020304" pitchFamily="18" charset="0"/>
              </a:rPr>
              <a:t> in the </a:t>
            </a:r>
            <a:r>
              <a:rPr lang="en-US" sz="1200" b="1" dirty="0" err="1">
                <a:solidFill>
                  <a:srgbClr val="FF0000"/>
                </a:solidFill>
                <a:latin typeface="Times New Roman" panose="02020603050405020304" pitchFamily="18" charset="0"/>
                <a:cs typeface="Times New Roman" panose="02020603050405020304" pitchFamily="18" charset="0"/>
              </a:rPr>
              <a:t>insertNode</a:t>
            </a:r>
            <a:r>
              <a:rPr lang="en-US" sz="1200" b="1" dirty="0">
                <a:solidFill>
                  <a:srgbClr val="FF0000"/>
                </a:solidFill>
                <a:latin typeface="Times New Roman" panose="02020603050405020304" pitchFamily="18" charset="0"/>
                <a:cs typeface="Times New Roman" panose="02020603050405020304" pitchFamily="18" charset="0"/>
              </a:rPr>
              <a:t> function, </a:t>
            </a:r>
          </a:p>
          <a:p>
            <a:pPr marL="109728" indent="0">
              <a:buNone/>
            </a:pPr>
            <a:r>
              <a:rPr lang="en-US" sz="1200" b="1" dirty="0">
                <a:solidFill>
                  <a:srgbClr val="FF0000"/>
                </a:solidFill>
                <a:latin typeface="Times New Roman" panose="02020603050405020304" pitchFamily="18" charset="0"/>
                <a:cs typeface="Times New Roman" panose="02020603050405020304" pitchFamily="18" charset="0"/>
              </a:rPr>
              <a:t>initialized at function call for &amp;</a:t>
            </a:r>
            <a:r>
              <a:rPr lang="en-US" sz="1200" b="1" dirty="0" err="1">
                <a:solidFill>
                  <a:srgbClr val="FF0000"/>
                </a:solidFill>
                <a:latin typeface="Times New Roman" panose="02020603050405020304" pitchFamily="18" charset="0"/>
                <a:cs typeface="Times New Roman" panose="02020603050405020304" pitchFamily="18" charset="0"/>
              </a:rPr>
              <a:t>list_head</a:t>
            </a:r>
            <a:r>
              <a:rPr lang="en-US" sz="1200" b="1" dirty="0">
                <a:solidFill>
                  <a:srgbClr val="FF0000"/>
                </a:solidFill>
                <a:latin typeface="Times New Roman" panose="02020603050405020304" pitchFamily="18" charset="0"/>
                <a:cs typeface="Times New Roman" panose="02020603050405020304" pitchFamily="18" charset="0"/>
              </a:rPr>
              <a:t>.            defined in the main function</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NULL</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sz="1500" b="1" dirty="0">
                <a:solidFill>
                  <a:srgbClr val="FF0000"/>
                </a:solidFill>
                <a:latin typeface="Times New Roman" panose="02020603050405020304" pitchFamily="18" charset="0"/>
                <a:cs typeface="Times New Roman" panose="02020603050405020304" pitchFamily="18" charset="0"/>
              </a:rPr>
              <a:t>                       defined in the main function and passed to </a:t>
            </a:r>
            <a:r>
              <a:rPr lang="en-US" sz="1500" b="1" dirty="0" err="1">
                <a:solidFill>
                  <a:srgbClr val="FF0000"/>
                </a:solidFill>
                <a:latin typeface="Times New Roman" panose="02020603050405020304" pitchFamily="18" charset="0"/>
                <a:cs typeface="Times New Roman" panose="02020603050405020304" pitchFamily="18" charset="0"/>
              </a:rPr>
              <a:t>insertNode</a:t>
            </a:r>
            <a:endParaRPr lang="en-US" sz="1500"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Inserting a Node</a:t>
            </a:r>
          </a:p>
        </p:txBody>
      </p:sp>
      <p:sp>
        <p:nvSpPr>
          <p:cNvPr id="4" name="Rectangle 3"/>
          <p:cNvSpPr/>
          <p:nvPr/>
        </p:nvSpPr>
        <p:spPr>
          <a:xfrm>
            <a:off x="35814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NULL</a:t>
            </a:r>
          </a:p>
        </p:txBody>
      </p:sp>
      <p:sp>
        <p:nvSpPr>
          <p:cNvPr id="5" name="Rectangle 4"/>
          <p:cNvSpPr/>
          <p:nvPr/>
        </p:nvSpPr>
        <p:spPr>
          <a:xfrm>
            <a:off x="19812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2286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962400" y="4038600"/>
            <a:ext cx="2971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67300" y="3238500"/>
            <a:ext cx="17526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97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b="1" dirty="0">
                <a:solidFill>
                  <a:srgbClr val="00B050"/>
                </a:solidFill>
                <a:latin typeface="Times New Roman" panose="02020603050405020304" pitchFamily="18" charset="0"/>
                <a:cs typeface="Times New Roman" panose="02020603050405020304" pitchFamily="18" charset="0"/>
              </a:rPr>
              <a:t>*</a:t>
            </a:r>
            <a:r>
              <a:rPr lang="en-US" b="1" dirty="0" err="1">
                <a:solidFill>
                  <a:srgbClr val="00B050"/>
                </a:solidFill>
                <a:latin typeface="Times New Roman" panose="02020603050405020304" pitchFamily="18" charset="0"/>
                <a:cs typeface="Times New Roman" panose="02020603050405020304" pitchFamily="18" charset="0"/>
              </a:rPr>
              <a:t>list_head_ptr</a:t>
            </a:r>
            <a:r>
              <a:rPr lang="en-US" b="1" dirty="0">
                <a:solidFill>
                  <a:srgbClr val="00B050"/>
                </a:solidFill>
                <a:latin typeface="Times New Roman" panose="02020603050405020304" pitchFamily="18" charset="0"/>
                <a:cs typeface="Times New Roman" panose="02020603050405020304" pitchFamily="18" charset="0"/>
              </a:rPr>
              <a:t> = </a:t>
            </a:r>
            <a:r>
              <a:rPr lang="en-US" b="1" dirty="0" err="1">
                <a:solidFill>
                  <a:srgbClr val="00B050"/>
                </a:solidFill>
                <a:latin typeface="Times New Roman" panose="02020603050405020304" pitchFamily="18" charset="0"/>
                <a:cs typeface="Times New Roman" panose="02020603050405020304" pitchFamily="18" charset="0"/>
              </a:rPr>
              <a:t>newNodePtr</a:t>
            </a:r>
            <a:r>
              <a:rPr lang="en-US" b="1" dirty="0">
                <a:solidFill>
                  <a:srgbClr val="00B050"/>
                </a:solidFill>
                <a:latin typeface="Times New Roman" panose="02020603050405020304" pitchFamily="18" charset="0"/>
                <a:cs typeface="Times New Roman" panose="02020603050405020304" pitchFamily="18" charset="0"/>
              </a:rPr>
              <a:t>; </a:t>
            </a:r>
            <a:r>
              <a:rPr lang="en-US" sz="1300" b="1" dirty="0">
                <a:solidFill>
                  <a:srgbClr val="FF0000"/>
                </a:solidFill>
                <a:latin typeface="Times New Roman" panose="02020603050405020304" pitchFamily="18" charset="0"/>
                <a:cs typeface="Times New Roman" panose="02020603050405020304" pitchFamily="18" charset="0"/>
              </a:rPr>
              <a:t>*</a:t>
            </a:r>
            <a:r>
              <a:rPr lang="en-US" sz="1300" b="1" dirty="0" err="1">
                <a:solidFill>
                  <a:srgbClr val="FF0000"/>
                </a:solidFill>
                <a:latin typeface="Times New Roman" panose="02020603050405020304" pitchFamily="18" charset="0"/>
                <a:cs typeface="Times New Roman" panose="02020603050405020304" pitchFamily="18" charset="0"/>
              </a:rPr>
              <a:t>list_head_ptr</a:t>
            </a:r>
            <a:r>
              <a:rPr lang="en-US" sz="1300" b="1" dirty="0">
                <a:solidFill>
                  <a:srgbClr val="FF0000"/>
                </a:solidFill>
                <a:latin typeface="Times New Roman" panose="02020603050405020304" pitchFamily="18" charset="0"/>
                <a:cs typeface="Times New Roman" panose="02020603050405020304" pitchFamily="18" charset="0"/>
              </a:rPr>
              <a:t> = </a:t>
            </a:r>
            <a:r>
              <a:rPr lang="en-US" sz="1300" b="1" dirty="0" err="1">
                <a:solidFill>
                  <a:srgbClr val="FF0000"/>
                </a:solidFill>
                <a:latin typeface="Times New Roman" panose="02020603050405020304" pitchFamily="18" charset="0"/>
                <a:cs typeface="Times New Roman" panose="02020603050405020304" pitchFamily="18" charset="0"/>
              </a:rPr>
              <a:t>list_head</a:t>
            </a:r>
            <a:r>
              <a:rPr lang="en-US" sz="1300" b="1" dirty="0">
                <a:solidFill>
                  <a:srgbClr val="FF0000"/>
                </a:solidFill>
                <a:latin typeface="Times New Roman" panose="02020603050405020304" pitchFamily="18" charset="0"/>
                <a:cs typeface="Times New Roman" panose="02020603050405020304" pitchFamily="18" charset="0"/>
              </a:rPr>
              <a:t> = </a:t>
            </a:r>
            <a:r>
              <a:rPr lang="en-US" sz="1300" b="1" dirty="0" err="1">
                <a:solidFill>
                  <a:srgbClr val="FF0000"/>
                </a:solidFill>
                <a:latin typeface="Times New Roman" panose="02020603050405020304" pitchFamily="18" charset="0"/>
                <a:cs typeface="Times New Roman" panose="02020603050405020304" pitchFamily="18" charset="0"/>
              </a:rPr>
              <a:t>newNodeptr</a:t>
            </a:r>
            <a:r>
              <a:rPr lang="en-US" sz="1300" b="1" dirty="0">
                <a:solidFill>
                  <a:srgbClr val="FF0000"/>
                </a:solidFill>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NULL</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Inserting a Node</a:t>
            </a:r>
          </a:p>
        </p:txBody>
      </p:sp>
      <p:sp>
        <p:nvSpPr>
          <p:cNvPr id="4" name="Rectangle 3"/>
          <p:cNvSpPr/>
          <p:nvPr/>
        </p:nvSpPr>
        <p:spPr>
          <a:xfrm>
            <a:off x="35814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812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2286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81200" y="3048000"/>
            <a:ext cx="25908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14800" y="4076700"/>
            <a:ext cx="2590800" cy="1257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1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idx="1"/>
          </p:nvPr>
        </p:nvSpPr>
        <p:spPr>
          <a:xfrm>
            <a:off x="457200" y="1143000"/>
            <a:ext cx="8229600" cy="5029200"/>
          </a:xfrm>
        </p:spPr>
        <p:txBody>
          <a:bodyPr>
            <a:normAutofit/>
          </a:bodyPr>
          <a:lstStyle/>
          <a:p>
            <a:pPr>
              <a:lnSpc>
                <a:spcPct val="90000"/>
              </a:lnSpc>
              <a:buFont typeface="Arial" charset="0"/>
              <a:buNone/>
            </a:pPr>
            <a:r>
              <a:rPr lang="en-US" altLang="en-US" sz="1800" dirty="0">
                <a:latin typeface="Times New Roman" pitchFamily="18" charset="0"/>
              </a:rPr>
              <a:t>2) </a:t>
            </a:r>
            <a:r>
              <a:rPr lang="en-US" altLang="en-US" sz="1800" b="1" dirty="0">
                <a:latin typeface="Times New Roman" pitchFamily="18" charset="0"/>
              </a:rPr>
              <a:t>The list already has one or more nodes and the new node needs to be inserted as the first node in the list.</a:t>
            </a:r>
            <a:r>
              <a:rPr lang="en-US" altLang="en-US" sz="1800" dirty="0">
                <a:latin typeface="Times New Roman" pitchFamily="18" charset="0"/>
              </a:rPr>
              <a:t> </a:t>
            </a:r>
          </a:p>
          <a:p>
            <a:pPr>
              <a:lnSpc>
                <a:spcPct val="90000"/>
              </a:lnSpc>
              <a:buFont typeface="Arial" charset="0"/>
              <a:buNone/>
            </a:pPr>
            <a:r>
              <a:rPr lang="en-US" altLang="en-US" sz="1800" dirty="0">
                <a:latin typeface="Times New Roman" pitchFamily="18" charset="0"/>
              </a:rPr>
              <a:t>	    - How? </a:t>
            </a:r>
          </a:p>
          <a:p>
            <a:pPr>
              <a:lnSpc>
                <a:spcPct val="90000"/>
              </a:lnSpc>
              <a:buFont typeface="Arial" charset="0"/>
              <a:buNone/>
            </a:pPr>
            <a:r>
              <a:rPr lang="en-US" altLang="en-US" sz="1800" dirty="0">
                <a:latin typeface="Times New Roman" pitchFamily="18" charset="0"/>
              </a:rPr>
              <a:t>		</a:t>
            </a:r>
            <a:r>
              <a:rPr lang="en-US" altLang="en-US" sz="1800" dirty="0">
                <a:solidFill>
                  <a:srgbClr val="FF0000"/>
                </a:solidFill>
                <a:latin typeface="Times New Roman" pitchFamily="18" charset="0"/>
              </a:rPr>
              <a:t>IN THIS ORDER</a:t>
            </a:r>
          </a:p>
          <a:p>
            <a:pPr marL="365760" lvl="1" indent="0">
              <a:lnSpc>
                <a:spcPct val="90000"/>
              </a:lnSpc>
              <a:buNone/>
            </a:pPr>
            <a:r>
              <a:rPr lang="en-US" altLang="en-US" sz="1800" dirty="0">
                <a:latin typeface="Times New Roman" pitchFamily="18" charset="0"/>
              </a:rPr>
              <a:t>A.	The current address in list_head must be copied to the *next member in the </a:t>
            </a:r>
            <a:r>
              <a:rPr lang="en-US" altLang="en-US" sz="1800" dirty="0" err="1">
                <a:latin typeface="Times New Roman" pitchFamily="18" charset="0"/>
              </a:rPr>
              <a:t>newNodePtr</a:t>
            </a:r>
            <a:r>
              <a:rPr lang="en-US" altLang="en-US" sz="1800" dirty="0">
                <a:latin typeface="Times New Roman" pitchFamily="18" charset="0"/>
              </a:rPr>
              <a:t> structure</a:t>
            </a:r>
          </a:p>
          <a:p>
            <a:pPr marL="365760" lvl="1" indent="0">
              <a:lnSpc>
                <a:spcPct val="90000"/>
              </a:lnSpc>
              <a:buNone/>
            </a:pPr>
            <a:r>
              <a:rPr lang="en-US" altLang="en-US" sz="1800" dirty="0">
                <a:latin typeface="Times New Roman" pitchFamily="18" charset="0"/>
              </a:rPr>
              <a:t>		</a:t>
            </a:r>
            <a:r>
              <a:rPr lang="en-US" altLang="en-US" sz="1800" b="1" dirty="0" err="1">
                <a:solidFill>
                  <a:srgbClr val="00B050"/>
                </a:solidFill>
                <a:latin typeface="Times New Roman" pitchFamily="18" charset="0"/>
              </a:rPr>
              <a:t>newNodePtr</a:t>
            </a:r>
            <a:r>
              <a:rPr lang="en-US" altLang="en-US" sz="1800" b="1" dirty="0">
                <a:solidFill>
                  <a:srgbClr val="00B050"/>
                </a:solidFill>
                <a:latin typeface="Times New Roman" pitchFamily="18" charset="0"/>
              </a:rPr>
              <a:t>-&gt;next = *</a:t>
            </a:r>
            <a:r>
              <a:rPr lang="en-US" altLang="en-US" sz="1800" b="1" dirty="0" err="1">
                <a:solidFill>
                  <a:srgbClr val="00B050"/>
                </a:solidFill>
                <a:latin typeface="Times New Roman" pitchFamily="18" charset="0"/>
              </a:rPr>
              <a:t>list_head_ptr</a:t>
            </a:r>
            <a:r>
              <a:rPr lang="en-US" altLang="en-US" sz="1800" b="1" dirty="0">
                <a:solidFill>
                  <a:srgbClr val="00B050"/>
                </a:solidFill>
                <a:latin typeface="Times New Roman" pitchFamily="18" charset="0"/>
              </a:rPr>
              <a:t>;</a:t>
            </a:r>
          </a:p>
          <a:p>
            <a:pPr marL="708660" lvl="1" indent="-342900">
              <a:lnSpc>
                <a:spcPct val="90000"/>
              </a:lnSpc>
              <a:buFont typeface="+mj-lt"/>
              <a:buAutoNum type="alphaUcPeriod"/>
            </a:pPr>
            <a:endParaRPr lang="en-US" altLang="en-US" sz="1800" dirty="0">
              <a:latin typeface="Times New Roman" pitchFamily="18" charset="0"/>
            </a:endParaRPr>
          </a:p>
          <a:p>
            <a:pPr marL="365760" lvl="1" indent="0">
              <a:lnSpc>
                <a:spcPct val="90000"/>
              </a:lnSpc>
              <a:buNone/>
            </a:pPr>
            <a:r>
              <a:rPr lang="en-US" altLang="en-US" sz="1800" dirty="0">
                <a:latin typeface="Times New Roman" pitchFamily="18" charset="0"/>
              </a:rPr>
              <a:t>B. 	The value of list_head must be changed to the address of </a:t>
            </a:r>
            <a:r>
              <a:rPr lang="en-US" altLang="en-US" sz="1800" dirty="0" err="1">
                <a:latin typeface="Times New Roman" pitchFamily="18" charset="0"/>
              </a:rPr>
              <a:t>newNodePtr</a:t>
            </a:r>
            <a:r>
              <a:rPr lang="en-US" altLang="en-US" sz="1800" dirty="0">
                <a:latin typeface="Times New Roman" pitchFamily="18" charset="0"/>
              </a:rPr>
              <a:t>.</a:t>
            </a:r>
          </a:p>
          <a:p>
            <a:pPr marL="708660" lvl="1" indent="-342900">
              <a:lnSpc>
                <a:spcPct val="90000"/>
              </a:lnSpc>
              <a:buFont typeface="+mj-lt"/>
              <a:buAutoNum type="alphaUcPeriod"/>
            </a:pPr>
            <a:endParaRPr lang="en-US" altLang="en-US" sz="1800" dirty="0">
              <a:latin typeface="Times New Roman" pitchFamily="18" charset="0"/>
            </a:endParaRPr>
          </a:p>
          <a:p>
            <a:pPr marL="365760" lvl="1" indent="0">
              <a:lnSpc>
                <a:spcPct val="90000"/>
              </a:lnSpc>
              <a:buNone/>
            </a:pPr>
            <a:r>
              <a:rPr lang="en-US" altLang="en-US" sz="1800" dirty="0">
                <a:latin typeface="Times New Roman" pitchFamily="18" charset="0"/>
              </a:rPr>
              <a:t>		</a:t>
            </a:r>
            <a:r>
              <a:rPr lang="en-US" altLang="en-US" sz="1800" b="1" dirty="0">
                <a:solidFill>
                  <a:srgbClr val="00B050"/>
                </a:solidFill>
                <a:latin typeface="Times New Roman" pitchFamily="18" charset="0"/>
              </a:rPr>
              <a:t>*</a:t>
            </a:r>
            <a:r>
              <a:rPr lang="en-US" altLang="en-US" sz="1800" b="1" dirty="0" err="1">
                <a:solidFill>
                  <a:srgbClr val="00B050"/>
                </a:solidFill>
                <a:latin typeface="Times New Roman" pitchFamily="18" charset="0"/>
              </a:rPr>
              <a:t>list_head_ptr</a:t>
            </a:r>
            <a:r>
              <a:rPr lang="en-US" altLang="en-US" sz="1800" b="1" dirty="0">
                <a:solidFill>
                  <a:srgbClr val="00B050"/>
                </a:solidFill>
                <a:latin typeface="Times New Roman" pitchFamily="18" charset="0"/>
              </a:rPr>
              <a:t> = </a:t>
            </a:r>
            <a:r>
              <a:rPr lang="en-US" altLang="en-US" sz="1800" b="1" dirty="0" err="1">
                <a:solidFill>
                  <a:srgbClr val="00B050"/>
                </a:solidFill>
                <a:latin typeface="Times New Roman" pitchFamily="18" charset="0"/>
              </a:rPr>
              <a:t>newNodePtr</a:t>
            </a:r>
            <a:r>
              <a:rPr lang="en-US" altLang="en-US" sz="1800" b="1" dirty="0">
                <a:solidFill>
                  <a:srgbClr val="00B050"/>
                </a:solidFill>
                <a:latin typeface="Times New Roman" pitchFamily="18" charset="0"/>
              </a:rPr>
              <a:t>;</a:t>
            </a:r>
            <a:r>
              <a:rPr lang="en-US" altLang="en-US" sz="1800" dirty="0">
                <a:latin typeface="Times New Roman" pitchFamily="18" charset="0"/>
              </a:rPr>
              <a:t>		</a:t>
            </a:r>
            <a:endParaRPr lang="en-US" altLang="en-US" sz="1800" dirty="0"/>
          </a:p>
        </p:txBody>
      </p:sp>
      <p:sp>
        <p:nvSpPr>
          <p:cNvPr id="34818" name="Rectangle 2"/>
          <p:cNvSpPr>
            <a:spLocks noGrp="1"/>
          </p:cNvSpPr>
          <p:nvPr>
            <p:ph type="title"/>
          </p:nvPr>
        </p:nvSpPr>
        <p:spPr>
          <a:xfrm>
            <a:off x="457200" y="228600"/>
            <a:ext cx="8229600" cy="868362"/>
          </a:xfrm>
        </p:spPr>
        <p:txBody>
          <a:bodyPr>
            <a:normAutofit fontScale="90000"/>
          </a:bodyPr>
          <a:lstStyle/>
          <a:p>
            <a:r>
              <a:rPr lang="en-US" altLang="en-US" sz="3600" dirty="0">
                <a:latin typeface="Times New Roman" pitchFamily="18" charset="0"/>
              </a:rPr>
              <a:t>How to Insert Nodes into a Sorted List (cont.)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fontScale="92500" lnSpcReduction="20000"/>
          </a:bodyPr>
          <a:lstStyle/>
          <a:p>
            <a:pPr marL="365760" lvl="1" indent="-256032">
              <a:spcBef>
                <a:spcPts val="400"/>
              </a:spcBef>
              <a:buSzPct val="68000"/>
              <a:buFont typeface="Wingdings 3"/>
              <a:buChar char=""/>
            </a:pPr>
            <a:r>
              <a:rPr lang="en-US" altLang="en-US" sz="2700" b="1" dirty="0" err="1">
                <a:solidFill>
                  <a:srgbClr val="00B050"/>
                </a:solidFill>
                <a:latin typeface="Times New Roman" pitchFamily="18" charset="0"/>
              </a:rPr>
              <a:t>newNodePtr</a:t>
            </a:r>
            <a:r>
              <a:rPr lang="en-US" altLang="en-US" sz="2700" b="1" dirty="0">
                <a:solidFill>
                  <a:srgbClr val="00B050"/>
                </a:solidFill>
                <a:latin typeface="Times New Roman" pitchFamily="18" charset="0"/>
              </a:rPr>
              <a:t>-&gt;next = *</a:t>
            </a:r>
            <a:r>
              <a:rPr lang="en-US" altLang="en-US" sz="2700" b="1" dirty="0" err="1">
                <a:solidFill>
                  <a:srgbClr val="00B050"/>
                </a:solidFill>
                <a:latin typeface="Times New Roman" pitchFamily="18" charset="0"/>
              </a:rPr>
              <a:t>list_head_ptr</a:t>
            </a:r>
            <a:r>
              <a:rPr lang="en-US" altLang="en-US" sz="2700" b="1" dirty="0">
                <a:solidFill>
                  <a:srgbClr val="00B050"/>
                </a:solidFill>
                <a:latin typeface="Times New Roman" pitchFamily="18" charset="0"/>
              </a:rPr>
              <a:t>;</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a:t>
            </a:r>
          </a:p>
          <a:p>
            <a:pPr marL="109728" indent="0">
              <a:buNone/>
            </a:pPr>
            <a:r>
              <a:rPr lang="en-US" dirty="0">
                <a:latin typeface="Times New Roman" panose="02020603050405020304" pitchFamily="18" charset="0"/>
                <a:cs typeface="Times New Roman" panose="02020603050405020304" pitchFamily="18" charset="0"/>
              </a:rPr>
              <a:t>							NULL</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At this point, both </a:t>
            </a:r>
            <a:r>
              <a:rPr lang="en-US" b="1" dirty="0">
                <a:latin typeface="Times New Roman" panose="02020603050405020304" pitchFamily="18" charset="0"/>
                <a:cs typeface="Times New Roman" panose="02020603050405020304" pitchFamily="18" charset="0"/>
              </a:rPr>
              <a:t>list_head</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newNodePtr</a:t>
            </a:r>
            <a:r>
              <a:rPr lang="en-US" b="1" dirty="0">
                <a:latin typeface="Times New Roman" panose="02020603050405020304" pitchFamily="18" charset="0"/>
                <a:cs typeface="Times New Roman" panose="02020603050405020304" pitchFamily="18" charset="0"/>
              </a:rPr>
              <a:t>-&gt;next </a:t>
            </a:r>
            <a:r>
              <a:rPr lang="en-US" dirty="0">
                <a:latin typeface="Times New Roman" panose="02020603050405020304" pitchFamily="18" charset="0"/>
                <a:cs typeface="Times New Roman" panose="02020603050405020304" pitchFamily="18" charset="0"/>
              </a:rPr>
              <a:t>point to the same place</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Inserting a </a:t>
            </a:r>
            <a:r>
              <a:rPr lang="en-US" dirty="0" err="1">
                <a:latin typeface="Times New Roman" panose="02020603050405020304" pitchFamily="18" charset="0"/>
                <a:cs typeface="Times New Roman" panose="02020603050405020304" pitchFamily="18" charset="0"/>
              </a:rPr>
              <a:t>Node:Step</a:t>
            </a:r>
            <a:r>
              <a:rPr lang="en-US" dirty="0">
                <a:latin typeface="Times New Roman" panose="02020603050405020304" pitchFamily="18" charset="0"/>
                <a:cs typeface="Times New Roman" panose="02020603050405020304" pitchFamily="18" charset="0"/>
              </a:rPr>
              <a:t> 1</a:t>
            </a:r>
          </a:p>
        </p:txBody>
      </p:sp>
      <p:sp>
        <p:nvSpPr>
          <p:cNvPr id="4" name="Rectangle 3"/>
          <p:cNvSpPr/>
          <p:nvPr/>
        </p:nvSpPr>
        <p:spPr>
          <a:xfrm>
            <a:off x="35814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81200" y="38100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4648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18288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72000" y="2514600"/>
            <a:ext cx="19050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14800" y="2514600"/>
            <a:ext cx="23622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7848600" y="3352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4" name="Straight Arrow Connector 13"/>
          <p:cNvCxnSpPr>
            <a:stCxn id="12" idx="2"/>
          </p:cNvCxnSpPr>
          <p:nvPr/>
        </p:nvCxnSpPr>
        <p:spPr>
          <a:xfrm flipH="1">
            <a:off x="7772400" y="3657600"/>
            <a:ext cx="533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44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fontScale="92500" lnSpcReduction="20000"/>
          </a:bodyPr>
          <a:lstStyle/>
          <a:p>
            <a:r>
              <a:rPr lang="en-US" b="1" dirty="0">
                <a:solidFill>
                  <a:srgbClr val="00B050"/>
                </a:solidFill>
                <a:latin typeface="Times New Roman" panose="02020603050405020304" pitchFamily="18" charset="0"/>
                <a:cs typeface="Times New Roman" panose="02020603050405020304" pitchFamily="18" charset="0"/>
              </a:rPr>
              <a:t>*</a:t>
            </a:r>
            <a:r>
              <a:rPr lang="en-US" b="1" dirty="0" err="1">
                <a:solidFill>
                  <a:srgbClr val="00B050"/>
                </a:solidFill>
                <a:latin typeface="Times New Roman" panose="02020603050405020304" pitchFamily="18" charset="0"/>
                <a:cs typeface="Times New Roman" panose="02020603050405020304" pitchFamily="18" charset="0"/>
              </a:rPr>
              <a:t>list_head_ptr</a:t>
            </a:r>
            <a:r>
              <a:rPr lang="en-US" b="1" dirty="0">
                <a:solidFill>
                  <a:srgbClr val="00B050"/>
                </a:solidFill>
                <a:latin typeface="Times New Roman" panose="02020603050405020304" pitchFamily="18" charset="0"/>
                <a:cs typeface="Times New Roman" panose="02020603050405020304" pitchFamily="18" charset="0"/>
              </a:rPr>
              <a:t> = </a:t>
            </a:r>
            <a:r>
              <a:rPr lang="en-US" b="1" dirty="0" err="1">
                <a:solidFill>
                  <a:srgbClr val="00B050"/>
                </a:solidFill>
                <a:latin typeface="Times New Roman" panose="02020603050405020304" pitchFamily="18" charset="0"/>
                <a:cs typeface="Times New Roman" panose="02020603050405020304" pitchFamily="18" charset="0"/>
              </a:rPr>
              <a:t>newNodePtr</a:t>
            </a:r>
            <a:r>
              <a:rPr lang="en-US" b="1" dirty="0">
                <a:solidFill>
                  <a:srgbClr val="00B050"/>
                </a:solidFill>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p>
          <a:p>
            <a:pPr marL="109728" indent="0">
              <a:buNone/>
            </a:pPr>
            <a:r>
              <a:rPr lang="en-US" dirty="0">
                <a:latin typeface="Times New Roman" panose="02020603050405020304" pitchFamily="18" charset="0"/>
                <a:cs typeface="Times New Roman" panose="02020603050405020304" pitchFamily="18" charset="0"/>
              </a:rPr>
              <a:t>	</a:t>
            </a: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a:t>
            </a:r>
          </a:p>
          <a:p>
            <a:pPr marL="109728" indent="0">
              <a:buNone/>
            </a:pPr>
            <a:r>
              <a:rPr lang="en-US" dirty="0">
                <a:latin typeface="Times New Roman" panose="02020603050405020304" pitchFamily="18" charset="0"/>
                <a:cs typeface="Times New Roman" panose="02020603050405020304" pitchFamily="18" charset="0"/>
              </a:rPr>
              <a:t>							NULL</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Now </a:t>
            </a:r>
            <a:r>
              <a:rPr lang="en-US" b="1" dirty="0">
                <a:latin typeface="Times New Roman" panose="02020603050405020304" pitchFamily="18" charset="0"/>
                <a:cs typeface="Times New Roman" panose="02020603050405020304" pitchFamily="18" charset="0"/>
              </a:rPr>
              <a:t>list_head</a:t>
            </a:r>
            <a:r>
              <a:rPr lang="en-US" dirty="0">
                <a:latin typeface="Times New Roman" panose="02020603050405020304" pitchFamily="18" charset="0"/>
                <a:cs typeface="Times New Roman" panose="02020603050405020304" pitchFamily="18" charset="0"/>
              </a:rPr>
              <a:t> points to </a:t>
            </a:r>
            <a:r>
              <a:rPr lang="en-US" b="1" dirty="0" err="1">
                <a:latin typeface="Times New Roman" panose="02020603050405020304" pitchFamily="18" charset="0"/>
                <a:cs typeface="Times New Roman" panose="02020603050405020304" pitchFamily="18" charset="0"/>
              </a:rPr>
              <a:t>newNodePtr;</a:t>
            </a:r>
            <a:r>
              <a:rPr lang="en-US" dirty="0" err="1">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p>
          <a:p>
            <a:pPr marL="109728" indent="0">
              <a:buNone/>
            </a:pPr>
            <a:r>
              <a:rPr lang="en-US" b="1" dirty="0" err="1">
                <a:latin typeface="Times New Roman" panose="02020603050405020304" pitchFamily="18" charset="0"/>
                <a:cs typeface="Times New Roman" panose="02020603050405020304" pitchFamily="18" charset="0"/>
              </a:rPr>
              <a:t>newNodePtr</a:t>
            </a:r>
            <a:r>
              <a:rPr lang="en-US" b="1" dirty="0">
                <a:latin typeface="Times New Roman" panose="02020603050405020304" pitchFamily="18" charset="0"/>
                <a:cs typeface="Times New Roman" panose="02020603050405020304" pitchFamily="18" charset="0"/>
              </a:rPr>
              <a:t>-&gt;next </a:t>
            </a:r>
            <a:r>
              <a:rPr lang="en-US" dirty="0">
                <a:latin typeface="Times New Roman" panose="02020603050405020304" pitchFamily="18" charset="0"/>
                <a:cs typeface="Times New Roman" panose="02020603050405020304" pitchFamily="18" charset="0"/>
              </a:rPr>
              <a:t>points to all following Nodes</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Inserting a </a:t>
            </a:r>
            <a:r>
              <a:rPr lang="en-US" dirty="0" err="1">
                <a:latin typeface="Times New Roman" panose="02020603050405020304" pitchFamily="18" charset="0"/>
                <a:cs typeface="Times New Roman" panose="02020603050405020304" pitchFamily="18" charset="0"/>
              </a:rPr>
              <a:t>Node:Step</a:t>
            </a:r>
            <a:r>
              <a:rPr lang="en-US" dirty="0">
                <a:latin typeface="Times New Roman" panose="02020603050405020304" pitchFamily="18" charset="0"/>
                <a:cs typeface="Times New Roman" panose="02020603050405020304" pitchFamily="18" charset="0"/>
              </a:rPr>
              <a:t> 2</a:t>
            </a:r>
          </a:p>
        </p:txBody>
      </p:sp>
      <p:sp>
        <p:nvSpPr>
          <p:cNvPr id="4" name="Rectangle 3"/>
          <p:cNvSpPr/>
          <p:nvPr/>
        </p:nvSpPr>
        <p:spPr>
          <a:xfrm>
            <a:off x="35814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81200" y="38100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4648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18288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81200" y="2628900"/>
            <a:ext cx="2590800" cy="1104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7848600" y="3352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4" name="Straight Arrow Connector 13"/>
          <p:cNvCxnSpPr>
            <a:stCxn id="12" idx="2"/>
          </p:cNvCxnSpPr>
          <p:nvPr/>
        </p:nvCxnSpPr>
        <p:spPr>
          <a:xfrm flipH="1">
            <a:off x="7772400" y="3657600"/>
            <a:ext cx="533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693EF8-F9B5-42A8-A2E6-40C151B30F14}"/>
              </a:ext>
            </a:extLst>
          </p:cNvPr>
          <p:cNvCxnSpPr/>
          <p:nvPr/>
        </p:nvCxnSpPr>
        <p:spPr>
          <a:xfrm flipV="1">
            <a:off x="4114800" y="2514600"/>
            <a:ext cx="23622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75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idx="1"/>
          </p:nvPr>
        </p:nvSpPr>
        <p:spPr>
          <a:xfrm>
            <a:off x="457200" y="1143000"/>
            <a:ext cx="8229600" cy="5029200"/>
          </a:xfrm>
        </p:spPr>
        <p:txBody>
          <a:bodyPr>
            <a:normAutofit lnSpcReduction="10000"/>
          </a:bodyPr>
          <a:lstStyle/>
          <a:p>
            <a:pPr>
              <a:lnSpc>
                <a:spcPct val="90000"/>
              </a:lnSpc>
              <a:buFont typeface="Arial" charset="0"/>
              <a:buNone/>
            </a:pPr>
            <a:r>
              <a:rPr lang="en-US" altLang="en-US" sz="1800" dirty="0">
                <a:latin typeface="Times New Roman" pitchFamily="18" charset="0"/>
              </a:rPr>
              <a:t>3. </a:t>
            </a:r>
            <a:r>
              <a:rPr lang="en-US" altLang="en-US" sz="1800" b="1" dirty="0">
                <a:latin typeface="Times New Roman" pitchFamily="18" charset="0"/>
                <a:cs typeface="Times New Roman" panose="02020603050405020304" pitchFamily="18" charset="0"/>
              </a:rPr>
              <a:t>Non-exception case.  i.e. The new Node belongs somewhere between two existing Nodes.</a:t>
            </a:r>
          </a:p>
          <a:p>
            <a:pPr>
              <a:lnSpc>
                <a:spcPct val="90000"/>
              </a:lnSpc>
              <a:buFont typeface="Arial" charset="0"/>
              <a:buNone/>
            </a:pPr>
            <a:r>
              <a:rPr lang="en-US" altLang="en-US" sz="1800" dirty="0">
                <a:latin typeface="Times New Roman" pitchFamily="18" charset="0"/>
                <a:cs typeface="Times New Roman" panose="02020603050405020304" pitchFamily="18" charset="0"/>
              </a:rPr>
              <a:t>		- we traverse the list to search for where to insert the node. To do so,</a:t>
            </a:r>
          </a:p>
          <a:p>
            <a:pPr lvl="1">
              <a:lnSpc>
                <a:spcPct val="90000"/>
              </a:lnSpc>
              <a:buFont typeface="Arial" charset="0"/>
              <a:buNone/>
            </a:pPr>
            <a:r>
              <a:rPr lang="en-US" altLang="en-US" sz="1400" dirty="0">
                <a:latin typeface="Times New Roman" pitchFamily="18" charset="0"/>
                <a:cs typeface="Times New Roman" panose="02020603050405020304" pitchFamily="18" charset="0"/>
              </a:rPr>
              <a:t>		</a:t>
            </a:r>
            <a:r>
              <a:rPr lang="en-US" altLang="en-US" sz="1800" dirty="0">
                <a:latin typeface="Times New Roman" pitchFamily="18" charset="0"/>
                <a:cs typeface="Times New Roman" panose="02020603050405020304" pitchFamily="18" charset="0"/>
              </a:rPr>
              <a:t>we must maintain a pointer to the node </a:t>
            </a:r>
            <a:r>
              <a:rPr lang="en-US" altLang="en-US" sz="1800" i="1" dirty="0">
                <a:latin typeface="Times New Roman" pitchFamily="18" charset="0"/>
                <a:cs typeface="Times New Roman" panose="02020603050405020304" pitchFamily="18" charset="0"/>
              </a:rPr>
              <a:t>before</a:t>
            </a:r>
            <a:r>
              <a:rPr lang="en-US" altLang="en-US" sz="1800" dirty="0">
                <a:latin typeface="Times New Roman" pitchFamily="18" charset="0"/>
                <a:cs typeface="Times New Roman" panose="02020603050405020304" pitchFamily="18" charset="0"/>
              </a:rPr>
              <a:t> the node where we are</a:t>
            </a:r>
          </a:p>
          <a:p>
            <a:pPr lvl="1">
              <a:lnSpc>
                <a:spcPct val="90000"/>
              </a:lnSpc>
              <a:buFont typeface="Arial" charset="0"/>
              <a:buNone/>
            </a:pPr>
            <a:r>
              <a:rPr lang="en-US" altLang="en-US" sz="1800" dirty="0">
                <a:latin typeface="Times New Roman" pitchFamily="18" charset="0"/>
                <a:cs typeface="Times New Roman" panose="02020603050405020304" pitchFamily="18" charset="0"/>
              </a:rPr>
              <a:t>          (see below):</a:t>
            </a:r>
          </a:p>
          <a:p>
            <a:pPr lvl="1">
              <a:lnSpc>
                <a:spcPct val="90000"/>
              </a:lnSpc>
              <a:buFont typeface="Arial" charset="0"/>
              <a:buNone/>
            </a:pPr>
            <a:r>
              <a:rPr lang="en-US" altLang="en-US" sz="1800" dirty="0">
                <a:latin typeface="Times New Roman" pitchFamily="18" charset="0"/>
                <a:cs typeface="Times New Roman" panose="02020603050405020304" pitchFamily="18" charset="0"/>
              </a:rPr>
              <a:t>	    	      </a:t>
            </a:r>
            <a:r>
              <a:rPr lang="en-US" altLang="en-US" sz="1800" b="1" dirty="0">
                <a:latin typeface="Times New Roman" pitchFamily="18" charset="0"/>
                <a:cs typeface="Times New Roman" panose="02020603050405020304" pitchFamily="18" charset="0"/>
              </a:rPr>
              <a:t>Node *</a:t>
            </a:r>
            <a:r>
              <a:rPr lang="en-US" altLang="en-US" sz="1800" b="1" dirty="0" err="1">
                <a:latin typeface="Times New Roman" pitchFamily="18" charset="0"/>
                <a:cs typeface="Times New Roman" panose="02020603050405020304" pitchFamily="18" charset="0"/>
              </a:rPr>
              <a:t>priorNode</a:t>
            </a:r>
            <a:r>
              <a:rPr lang="en-US" altLang="en-US" sz="1800" b="1" dirty="0">
                <a:latin typeface="Times New Roman" pitchFamily="18" charset="0"/>
                <a:cs typeface="Times New Roman" panose="02020603050405020304" pitchFamily="18" charset="0"/>
              </a:rPr>
              <a:t>;</a:t>
            </a:r>
          </a:p>
          <a:p>
            <a:pPr lvl="1">
              <a:lnSpc>
                <a:spcPct val="90000"/>
              </a:lnSpc>
              <a:buFont typeface="Arial" charset="0"/>
              <a:buNone/>
            </a:pPr>
            <a:r>
              <a:rPr lang="en-US" altLang="en-US" sz="1800" b="1" dirty="0">
                <a:latin typeface="Times New Roman" pitchFamily="18" charset="0"/>
                <a:cs typeface="Times New Roman" panose="02020603050405020304" pitchFamily="18" charset="0"/>
              </a:rPr>
              <a:t>		- </a:t>
            </a:r>
            <a:r>
              <a:rPr lang="en-US" altLang="en-US" sz="1800" dirty="0">
                <a:latin typeface="Times New Roman" pitchFamily="18" charset="0"/>
                <a:cs typeface="Times New Roman" panose="02020603050405020304" pitchFamily="18" charset="0"/>
              </a:rPr>
              <a:t>use the </a:t>
            </a:r>
            <a:r>
              <a:rPr lang="en-US" altLang="en-US" sz="1800" b="1" dirty="0" err="1">
                <a:latin typeface="Times New Roman" pitchFamily="18" charset="0"/>
                <a:cs typeface="Times New Roman" panose="02020603050405020304" pitchFamily="18" charset="0"/>
              </a:rPr>
              <a:t>traversePtr</a:t>
            </a:r>
            <a:r>
              <a:rPr lang="en-US" altLang="en-US" sz="1800" dirty="0">
                <a:latin typeface="Times New Roman" pitchFamily="18" charset="0"/>
                <a:cs typeface="Times New Roman" panose="02020603050405020304" pitchFamily="18" charset="0"/>
              </a:rPr>
              <a:t> previously declared to point to the Node we are</a:t>
            </a:r>
          </a:p>
          <a:p>
            <a:pPr lvl="1">
              <a:lnSpc>
                <a:spcPct val="90000"/>
              </a:lnSpc>
              <a:buFont typeface="Arial" charset="0"/>
              <a:buNone/>
            </a:pPr>
            <a:r>
              <a:rPr lang="en-US" altLang="en-US" sz="1800" dirty="0">
                <a:latin typeface="Times New Roman" pitchFamily="18" charset="0"/>
                <a:cs typeface="Times New Roman" panose="02020603050405020304" pitchFamily="18" charset="0"/>
              </a:rPr>
              <a:t>         currently looking at</a:t>
            </a:r>
            <a:endParaRPr lang="en-US" altLang="en-US" sz="1800" b="1" dirty="0">
              <a:latin typeface="Times New Roman" pitchFamily="18" charset="0"/>
              <a:cs typeface="Times New Roman" panose="02020603050405020304" pitchFamily="18" charset="0"/>
            </a:endParaRPr>
          </a:p>
          <a:p>
            <a:pPr lvl="1">
              <a:lnSpc>
                <a:spcPct val="90000"/>
              </a:lnSpc>
              <a:buNone/>
            </a:pPr>
            <a:r>
              <a:rPr lang="en-US" altLang="en-US" sz="1800" dirty="0">
                <a:latin typeface="Times New Roman" pitchFamily="18" charset="0"/>
                <a:cs typeface="Times New Roman" panose="02020603050405020304" pitchFamily="18" charset="0"/>
              </a:rPr>
              <a:t>	     - So, traverse the list, node by node, to find out the correct place to insert the  	node based on our sort key;</a:t>
            </a:r>
          </a:p>
          <a:p>
            <a:pPr lvl="1">
              <a:lnSpc>
                <a:spcPct val="90000"/>
              </a:lnSpc>
              <a:buNone/>
            </a:pPr>
            <a:r>
              <a:rPr lang="en-US" altLang="en-US" sz="1800" dirty="0">
                <a:latin typeface="Times New Roman" pitchFamily="18" charset="0"/>
                <a:cs typeface="Times New Roman" panose="02020603050405020304" pitchFamily="18" charset="0"/>
              </a:rPr>
              <a:t>			advance </a:t>
            </a:r>
            <a:r>
              <a:rPr lang="en-US" altLang="en-US" sz="1800" b="1" dirty="0" err="1">
                <a:latin typeface="Times New Roman" pitchFamily="18" charset="0"/>
                <a:cs typeface="Times New Roman" panose="02020603050405020304" pitchFamily="18" charset="0"/>
              </a:rPr>
              <a:t>traversePtr</a:t>
            </a:r>
            <a:r>
              <a:rPr lang="en-US" altLang="en-US" sz="1800" dirty="0">
                <a:latin typeface="Times New Roman" pitchFamily="18" charset="0"/>
                <a:cs typeface="Times New Roman" panose="02020603050405020304" pitchFamily="18" charset="0"/>
              </a:rPr>
              <a:t> and </a:t>
            </a:r>
            <a:r>
              <a:rPr lang="en-US" altLang="en-US" sz="1800" b="1" dirty="0" err="1">
                <a:latin typeface="Times New Roman" pitchFamily="18" charset="0"/>
                <a:cs typeface="Times New Roman" panose="02020603050405020304" pitchFamily="18" charset="0"/>
              </a:rPr>
              <a:t>priorNode</a:t>
            </a:r>
            <a:r>
              <a:rPr lang="en-US" altLang="en-US" sz="1800" dirty="0">
                <a:latin typeface="Times New Roman" pitchFamily="18" charset="0"/>
                <a:cs typeface="Times New Roman" panose="02020603050405020304" pitchFamily="18" charset="0"/>
              </a:rPr>
              <a:t> through the list.</a:t>
            </a:r>
          </a:p>
          <a:p>
            <a:pPr lvl="1">
              <a:lnSpc>
                <a:spcPct val="90000"/>
              </a:lnSpc>
              <a:buNone/>
            </a:pPr>
            <a:r>
              <a:rPr lang="en-US" sz="1800" dirty="0">
                <a:latin typeface="Times New Roman" pitchFamily="18" charset="0"/>
                <a:cs typeface="Times New Roman" panose="02020603050405020304" pitchFamily="18" charset="0"/>
              </a:rPr>
              <a:t>	     - </a:t>
            </a:r>
            <a:r>
              <a:rPr lang="en-US" altLang="en-US" sz="1800" dirty="0">
                <a:solidFill>
                  <a:srgbClr val="0070C0"/>
                </a:solidFill>
                <a:latin typeface="Times New Roman" pitchFamily="18" charset="0"/>
                <a:cs typeface="Times New Roman" panose="02020603050405020304" pitchFamily="18" charset="0"/>
              </a:rPr>
              <a:t>When traversing, we need to check that the traverse pointer is not NULL 	before trying to access members of the node to which it points. If it is NULL, 	we have reached the end of the list, and should insert the new node there (as 	described below). </a:t>
            </a:r>
          </a:p>
          <a:p>
            <a:pPr lvl="1">
              <a:lnSpc>
                <a:spcPct val="90000"/>
              </a:lnSpc>
              <a:buNone/>
            </a:pPr>
            <a:r>
              <a:rPr lang="en-US" altLang="en-US" sz="1800" dirty="0">
                <a:latin typeface="Times New Roman" pitchFamily="18" charset="0"/>
                <a:cs typeface="Times New Roman" panose="02020603050405020304" pitchFamily="18" charset="0"/>
              </a:rPr>
              <a:t>	     - When the correct place is found, change these pointers (</a:t>
            </a:r>
            <a:r>
              <a:rPr lang="en-US" altLang="en-US" sz="1800" dirty="0">
                <a:solidFill>
                  <a:srgbClr val="FF0000"/>
                </a:solidFill>
                <a:latin typeface="Times New Roman" pitchFamily="18" charset="0"/>
                <a:cs typeface="Times New Roman" panose="02020603050405020304" pitchFamily="18" charset="0"/>
              </a:rPr>
              <a:t>in this order!</a:t>
            </a:r>
            <a:r>
              <a:rPr lang="en-US" altLang="en-US" sz="1800" dirty="0">
                <a:latin typeface="Times New Roman" pitchFamily="18" charset="0"/>
                <a:cs typeface="Times New Roman" panose="02020603050405020304" pitchFamily="18" charset="0"/>
              </a:rPr>
              <a:t>):</a:t>
            </a:r>
          </a:p>
          <a:p>
            <a:pPr>
              <a:lnSpc>
                <a:spcPct val="90000"/>
              </a:lnSpc>
              <a:buFont typeface="Arial" charset="0"/>
              <a:buNone/>
            </a:pPr>
            <a:r>
              <a:rPr lang="en-US" altLang="en-US" sz="1800" dirty="0">
                <a:latin typeface="Times New Roman" pitchFamily="18" charset="0"/>
                <a:cs typeface="Times New Roman" panose="02020603050405020304" pitchFamily="18" charset="0"/>
              </a:rPr>
              <a:t>		a. The </a:t>
            </a:r>
            <a:r>
              <a:rPr lang="en-US" altLang="en-US" sz="1800" i="1" dirty="0">
                <a:latin typeface="Times New Roman" pitchFamily="18" charset="0"/>
                <a:cs typeface="Times New Roman" panose="02020603050405020304" pitchFamily="18" charset="0"/>
              </a:rPr>
              <a:t>next</a:t>
            </a:r>
            <a:r>
              <a:rPr lang="en-US" altLang="en-US" sz="1800" dirty="0">
                <a:latin typeface="Times New Roman" pitchFamily="18" charset="0"/>
                <a:cs typeface="Times New Roman" panose="02020603050405020304" pitchFamily="18" charset="0"/>
              </a:rPr>
              <a:t> pointer of the node to be inserted: </a:t>
            </a:r>
          </a:p>
          <a:p>
            <a:pPr>
              <a:lnSpc>
                <a:spcPct val="90000"/>
              </a:lnSpc>
              <a:buNone/>
            </a:pPr>
            <a:r>
              <a:rPr lang="en-US" altLang="en-US" sz="1800" dirty="0">
                <a:latin typeface="Times New Roman" pitchFamily="18" charset="0"/>
                <a:cs typeface="Times New Roman" panose="02020603050405020304" pitchFamily="18" charset="0"/>
              </a:rPr>
              <a:t>			</a:t>
            </a:r>
            <a:r>
              <a:rPr lang="en-US" altLang="en-US" sz="1800" b="1" dirty="0" err="1">
                <a:solidFill>
                  <a:srgbClr val="00B050"/>
                </a:solidFill>
                <a:latin typeface="Times New Roman" pitchFamily="18" charset="0"/>
                <a:cs typeface="Times New Roman" panose="02020603050405020304" pitchFamily="18" charset="0"/>
              </a:rPr>
              <a:t>newNodePtr</a:t>
            </a:r>
            <a:r>
              <a:rPr lang="en-US" altLang="en-US" sz="1800" b="1" dirty="0">
                <a:solidFill>
                  <a:srgbClr val="00B050"/>
                </a:solidFill>
                <a:latin typeface="Times New Roman" pitchFamily="18" charset="0"/>
                <a:cs typeface="Times New Roman" panose="02020603050405020304" pitchFamily="18" charset="0"/>
              </a:rPr>
              <a:t>-&gt;next = </a:t>
            </a:r>
            <a:r>
              <a:rPr lang="en-US" altLang="en-US" sz="1800" b="1" dirty="0" err="1">
                <a:solidFill>
                  <a:srgbClr val="00B050"/>
                </a:solidFill>
                <a:latin typeface="Times New Roman" pitchFamily="18" charset="0"/>
                <a:cs typeface="Times New Roman" panose="02020603050405020304" pitchFamily="18" charset="0"/>
              </a:rPr>
              <a:t>traversePtr</a:t>
            </a:r>
            <a:r>
              <a:rPr lang="en-US" altLang="en-US" sz="1800" b="1" dirty="0">
                <a:solidFill>
                  <a:srgbClr val="00B050"/>
                </a:solidFill>
                <a:latin typeface="Times New Roman" pitchFamily="18" charset="0"/>
                <a:cs typeface="Times New Roman" panose="02020603050405020304" pitchFamily="18" charset="0"/>
              </a:rPr>
              <a:t>;</a:t>
            </a:r>
          </a:p>
          <a:p>
            <a:pPr>
              <a:lnSpc>
                <a:spcPct val="90000"/>
              </a:lnSpc>
              <a:buFont typeface="Arial" charset="0"/>
              <a:buNone/>
            </a:pPr>
            <a:r>
              <a:rPr lang="en-US" altLang="en-US" sz="1800" dirty="0">
                <a:latin typeface="Times New Roman" pitchFamily="18" charset="0"/>
                <a:cs typeface="Times New Roman" panose="02020603050405020304" pitchFamily="18" charset="0"/>
              </a:rPr>
              <a:t>		b. The </a:t>
            </a:r>
            <a:r>
              <a:rPr lang="en-US" altLang="en-US" sz="1800" i="1" dirty="0">
                <a:latin typeface="Times New Roman" pitchFamily="18" charset="0"/>
                <a:cs typeface="Times New Roman" panose="02020603050405020304" pitchFamily="18" charset="0"/>
              </a:rPr>
              <a:t>next</a:t>
            </a:r>
            <a:r>
              <a:rPr lang="en-US" altLang="en-US" sz="1800" dirty="0">
                <a:latin typeface="Times New Roman" pitchFamily="18" charset="0"/>
                <a:cs typeface="Times New Roman" panose="02020603050405020304" pitchFamily="18" charset="0"/>
              </a:rPr>
              <a:t> pointer of the node after which the new node is being inserted 	   (this is </a:t>
            </a:r>
            <a:r>
              <a:rPr lang="en-US" altLang="en-US" sz="1800" dirty="0" err="1">
                <a:latin typeface="Times New Roman" pitchFamily="18" charset="0"/>
                <a:cs typeface="Times New Roman" panose="02020603050405020304" pitchFamily="18" charset="0"/>
              </a:rPr>
              <a:t>priorNode</a:t>
            </a:r>
            <a:r>
              <a:rPr lang="en-US" altLang="en-US" sz="1800" dirty="0">
                <a:latin typeface="Times New Roman" pitchFamily="18" charset="0"/>
                <a:cs typeface="Times New Roman" panose="02020603050405020304" pitchFamily="18" charset="0"/>
              </a:rPr>
              <a:t>-&gt;next):      </a:t>
            </a:r>
            <a:r>
              <a:rPr lang="en-US" altLang="en-US" sz="1800" b="1" dirty="0" err="1">
                <a:solidFill>
                  <a:srgbClr val="00B050"/>
                </a:solidFill>
                <a:latin typeface="Times New Roman" pitchFamily="18" charset="0"/>
                <a:cs typeface="Times New Roman" panose="02020603050405020304" pitchFamily="18" charset="0"/>
              </a:rPr>
              <a:t>priorNode</a:t>
            </a:r>
            <a:r>
              <a:rPr lang="en-US" altLang="en-US" sz="1800" b="1" dirty="0">
                <a:solidFill>
                  <a:srgbClr val="00B050"/>
                </a:solidFill>
                <a:latin typeface="Times New Roman" pitchFamily="18" charset="0"/>
                <a:cs typeface="Times New Roman" panose="02020603050405020304" pitchFamily="18" charset="0"/>
              </a:rPr>
              <a:t>-&gt;next = </a:t>
            </a:r>
            <a:r>
              <a:rPr lang="en-US" altLang="en-US" sz="1800" b="1" dirty="0" err="1">
                <a:solidFill>
                  <a:srgbClr val="00B050"/>
                </a:solidFill>
                <a:latin typeface="Times New Roman" pitchFamily="18" charset="0"/>
                <a:cs typeface="Times New Roman" panose="02020603050405020304" pitchFamily="18" charset="0"/>
              </a:rPr>
              <a:t>newNodePtr</a:t>
            </a:r>
            <a:r>
              <a:rPr lang="en-US" altLang="en-US" sz="1800" b="1" dirty="0">
                <a:solidFill>
                  <a:srgbClr val="00B050"/>
                </a:solidFill>
                <a:latin typeface="Times New Roman" pitchFamily="18" charset="0"/>
                <a:cs typeface="Times New Roman" panose="02020603050405020304" pitchFamily="18" charset="0"/>
              </a:rPr>
              <a:t>;</a:t>
            </a:r>
          </a:p>
          <a:p>
            <a:pPr>
              <a:lnSpc>
                <a:spcPct val="90000"/>
              </a:lnSpc>
            </a:pPr>
            <a:endParaRPr lang="en-US" altLang="en-US" sz="1800" dirty="0">
              <a:latin typeface="Times New Roman" pitchFamily="18" charset="0"/>
              <a:cs typeface="Times New Roman" panose="02020603050405020304" pitchFamily="18" charset="0"/>
            </a:endParaRPr>
          </a:p>
        </p:txBody>
      </p:sp>
      <p:sp>
        <p:nvSpPr>
          <p:cNvPr id="34818" name="Rectangle 2"/>
          <p:cNvSpPr>
            <a:spLocks noGrp="1"/>
          </p:cNvSpPr>
          <p:nvPr>
            <p:ph type="title"/>
          </p:nvPr>
        </p:nvSpPr>
        <p:spPr>
          <a:xfrm>
            <a:off x="457200" y="228600"/>
            <a:ext cx="8229600" cy="868362"/>
          </a:xfrm>
        </p:spPr>
        <p:txBody>
          <a:bodyPr>
            <a:normAutofit fontScale="90000"/>
          </a:bodyPr>
          <a:lstStyle/>
          <a:p>
            <a:r>
              <a:rPr lang="en-US" altLang="en-US" sz="3600" dirty="0">
                <a:latin typeface="Times New Roman" pitchFamily="18" charset="0"/>
              </a:rPr>
              <a:t>How to Insert Nodes into a Sorted List (cont.)</a:t>
            </a:r>
          </a:p>
        </p:txBody>
      </p:sp>
    </p:spTree>
    <p:extLst>
      <p:ext uri="{BB962C8B-B14F-4D97-AF65-F5344CB8AC3E}">
        <p14:creationId xmlns:p14="http://schemas.microsoft.com/office/powerpoint/2010/main" val="182162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80BE02-487D-4A23-BE6D-63114319589C}"/>
              </a:ext>
            </a:extLst>
          </p:cNvPr>
          <p:cNvSpPr>
            <a:spLocks noGrp="1"/>
          </p:cNvSpPr>
          <p:nvPr>
            <p:ph idx="1"/>
          </p:nvPr>
        </p:nvSpPr>
        <p:spPr>
          <a:xfrm>
            <a:off x="457200" y="152400"/>
            <a:ext cx="4038600" cy="6705600"/>
          </a:xfrm>
        </p:spPr>
        <p:txBody>
          <a:bodyPr>
            <a:noAutofit/>
          </a:bodyPr>
          <a:lstStyle/>
          <a:p>
            <a:pPr marL="109728" indent="0">
              <a:buNone/>
            </a:pPr>
            <a:r>
              <a:rPr lang="en-US" sz="1200" dirty="0"/>
              <a:t>#include &lt;</a:t>
            </a:r>
            <a:r>
              <a:rPr lang="en-US" sz="1200" dirty="0" err="1"/>
              <a:t>stdio.h</a:t>
            </a:r>
            <a:r>
              <a:rPr lang="en-US" sz="1200" dirty="0"/>
              <a:t>&gt;</a:t>
            </a:r>
          </a:p>
          <a:p>
            <a:pPr marL="109728" indent="0">
              <a:buNone/>
            </a:pPr>
            <a:r>
              <a:rPr lang="en-US" sz="1200" dirty="0"/>
              <a:t>#include &lt;</a:t>
            </a:r>
            <a:r>
              <a:rPr lang="en-US" sz="1200" dirty="0" err="1"/>
              <a:t>stdlib.h</a:t>
            </a:r>
            <a:r>
              <a:rPr lang="en-US" sz="1200" dirty="0"/>
              <a:t>&gt;</a:t>
            </a:r>
          </a:p>
          <a:p>
            <a:pPr marL="109728" indent="0">
              <a:buNone/>
            </a:pPr>
            <a:r>
              <a:rPr lang="en-US" sz="1200" dirty="0"/>
              <a:t>struct Data {</a:t>
            </a:r>
          </a:p>
          <a:p>
            <a:pPr marL="109728" indent="0">
              <a:buNone/>
            </a:pPr>
            <a:r>
              <a:rPr lang="en-US" sz="1200" dirty="0"/>
              <a:t>		  char </a:t>
            </a:r>
            <a:r>
              <a:rPr lang="en-US" sz="1200" dirty="0" err="1"/>
              <a:t>first_name</a:t>
            </a:r>
            <a:r>
              <a:rPr lang="en-US" sz="1200" dirty="0"/>
              <a:t>[15];</a:t>
            </a:r>
          </a:p>
          <a:p>
            <a:pPr marL="109728" indent="0">
              <a:buNone/>
            </a:pPr>
            <a:r>
              <a:rPr lang="en-US" sz="1200" dirty="0"/>
              <a:t>		  char </a:t>
            </a:r>
            <a:r>
              <a:rPr lang="en-US" sz="1200" dirty="0" err="1"/>
              <a:t>last_name</a:t>
            </a:r>
            <a:r>
              <a:rPr lang="en-US" sz="1200" dirty="0"/>
              <a:t>[15];</a:t>
            </a:r>
          </a:p>
          <a:p>
            <a:pPr marL="109728" indent="0">
              <a:buNone/>
            </a:pPr>
            <a:r>
              <a:rPr lang="en-US" sz="1200" dirty="0"/>
              <a:t>		  int </a:t>
            </a:r>
            <a:r>
              <a:rPr lang="en-US" sz="1200" dirty="0" err="1"/>
              <a:t>idNumber</a:t>
            </a:r>
            <a:r>
              <a:rPr lang="en-US" sz="1200" dirty="0"/>
              <a:t>;</a:t>
            </a:r>
          </a:p>
          <a:p>
            <a:pPr marL="109728" indent="0">
              <a:buNone/>
            </a:pPr>
            <a:r>
              <a:rPr lang="en-US" sz="1200" dirty="0"/>
              <a:t>		};	</a:t>
            </a:r>
          </a:p>
          <a:p>
            <a:pPr marL="109728" indent="0">
              <a:buNone/>
            </a:pPr>
            <a:r>
              <a:rPr lang="en-US" sz="1200" dirty="0"/>
              <a:t>typedef struct Node{</a:t>
            </a:r>
          </a:p>
          <a:p>
            <a:pPr marL="109728" indent="0">
              <a:buNone/>
            </a:pPr>
            <a:r>
              <a:rPr lang="en-US" sz="1200" dirty="0"/>
              <a:t>		  struct Data student;</a:t>
            </a:r>
          </a:p>
          <a:p>
            <a:pPr marL="109728" indent="0">
              <a:buNone/>
            </a:pPr>
            <a:r>
              <a:rPr lang="en-US" sz="1200" dirty="0"/>
              <a:t>		  struct Node *next;</a:t>
            </a:r>
          </a:p>
          <a:p>
            <a:pPr marL="109728" indent="0">
              <a:buNone/>
            </a:pPr>
            <a:r>
              <a:rPr lang="en-US" sz="1200" dirty="0"/>
              <a:t>	}Node; 	</a:t>
            </a:r>
          </a:p>
          <a:p>
            <a:pPr marL="109728" indent="0">
              <a:buNone/>
            </a:pPr>
            <a:r>
              <a:rPr lang="en-US" sz="1200" dirty="0"/>
              <a:t>void </a:t>
            </a:r>
            <a:r>
              <a:rPr lang="en-US" sz="1200" dirty="0" err="1"/>
              <a:t>insertNode</a:t>
            </a:r>
            <a:r>
              <a:rPr lang="en-US" sz="1200" dirty="0"/>
              <a:t>( Node **</a:t>
            </a:r>
            <a:r>
              <a:rPr lang="en-US" sz="1200" dirty="0" err="1"/>
              <a:t>list_head_ptr</a:t>
            </a:r>
            <a:r>
              <a:rPr lang="en-US" sz="1200" dirty="0"/>
              <a:t>, Node *</a:t>
            </a:r>
            <a:r>
              <a:rPr lang="en-US" sz="1200" dirty="0" err="1"/>
              <a:t>newNodePtr</a:t>
            </a:r>
            <a:r>
              <a:rPr lang="en-US" sz="1200" dirty="0"/>
              <a:t> ){</a:t>
            </a:r>
          </a:p>
          <a:p>
            <a:pPr marL="109728" indent="0">
              <a:buNone/>
            </a:pPr>
            <a:r>
              <a:rPr lang="en-US" sz="1200" dirty="0"/>
              <a:t>      </a:t>
            </a:r>
            <a:r>
              <a:rPr lang="en-US" sz="1200" dirty="0" err="1"/>
              <a:t>newNodePtr</a:t>
            </a:r>
            <a:r>
              <a:rPr lang="en-US" sz="1200" dirty="0"/>
              <a:t>-&gt;next = *</a:t>
            </a:r>
            <a:r>
              <a:rPr lang="en-US" sz="1200" dirty="0" err="1"/>
              <a:t>list_head_ptr</a:t>
            </a:r>
            <a:r>
              <a:rPr lang="en-US" sz="1200" dirty="0"/>
              <a:t>;    </a:t>
            </a:r>
          </a:p>
          <a:p>
            <a:pPr marL="109728" indent="0">
              <a:buNone/>
            </a:pPr>
            <a:r>
              <a:rPr lang="en-US" sz="1200" dirty="0"/>
              <a:t>      *</a:t>
            </a:r>
            <a:r>
              <a:rPr lang="en-US" sz="1200" dirty="0" err="1"/>
              <a:t>list_head_ptr</a:t>
            </a:r>
            <a:r>
              <a:rPr lang="en-US" sz="1200" dirty="0"/>
              <a:t> = </a:t>
            </a:r>
            <a:r>
              <a:rPr lang="en-US" sz="1200" dirty="0" err="1"/>
              <a:t>newNodePtr</a:t>
            </a:r>
            <a:r>
              <a:rPr lang="en-US" sz="1200" dirty="0"/>
              <a:t>;</a:t>
            </a:r>
          </a:p>
          <a:p>
            <a:pPr marL="109728" indent="0">
              <a:buNone/>
            </a:pPr>
            <a:r>
              <a:rPr lang="en-US" sz="1200" dirty="0"/>
              <a:t>}</a:t>
            </a:r>
          </a:p>
          <a:p>
            <a:pPr marL="109728" indent="0">
              <a:buNone/>
            </a:pPr>
            <a:r>
              <a:rPr lang="en-US" sz="1200" dirty="0"/>
              <a:t>void </a:t>
            </a:r>
            <a:r>
              <a:rPr lang="en-US" sz="1200" dirty="0" err="1"/>
              <a:t>insertNodeLast</a:t>
            </a:r>
            <a:r>
              <a:rPr lang="en-US" sz="1200" dirty="0"/>
              <a:t>( Node **</a:t>
            </a:r>
            <a:r>
              <a:rPr lang="en-US" sz="1200" dirty="0" err="1"/>
              <a:t>list_head_ptr</a:t>
            </a:r>
            <a:r>
              <a:rPr lang="en-US" sz="1200" dirty="0"/>
              <a:t>, Node *</a:t>
            </a:r>
            <a:r>
              <a:rPr lang="en-US" sz="1200" dirty="0" err="1"/>
              <a:t>newNodePtr</a:t>
            </a:r>
            <a:r>
              <a:rPr lang="en-US" sz="1200" dirty="0"/>
              <a:t> ){</a:t>
            </a:r>
          </a:p>
          <a:p>
            <a:pPr marL="109728" indent="0">
              <a:buNone/>
            </a:pPr>
            <a:r>
              <a:rPr lang="en-US" sz="1200" dirty="0"/>
              <a:t>    Node *</a:t>
            </a:r>
            <a:r>
              <a:rPr lang="en-US" sz="1200" dirty="0" err="1"/>
              <a:t>traversePtr</a:t>
            </a:r>
            <a:r>
              <a:rPr lang="en-US" sz="1200" dirty="0"/>
              <a:t> = *</a:t>
            </a:r>
            <a:r>
              <a:rPr lang="en-US" sz="1200" dirty="0" err="1"/>
              <a:t>list_head_ptr</a:t>
            </a:r>
            <a:r>
              <a:rPr lang="en-US" sz="1200" dirty="0"/>
              <a:t>;</a:t>
            </a:r>
          </a:p>
          <a:p>
            <a:pPr marL="109728" indent="0">
              <a:buNone/>
            </a:pPr>
            <a:r>
              <a:rPr lang="en-US" sz="1200" dirty="0"/>
              <a:t>    if(</a:t>
            </a:r>
            <a:r>
              <a:rPr lang="en-US" sz="1200" dirty="0" err="1"/>
              <a:t>traversePtr</a:t>
            </a:r>
            <a:r>
              <a:rPr lang="en-US" sz="1200" dirty="0"/>
              <a:t> == NULL){</a:t>
            </a:r>
          </a:p>
          <a:p>
            <a:pPr marL="109728" indent="0">
              <a:buNone/>
            </a:pPr>
            <a:r>
              <a:rPr lang="en-US" sz="1200" dirty="0"/>
              <a:t>    </a:t>
            </a:r>
            <a:r>
              <a:rPr lang="en-US" sz="1200" dirty="0" err="1"/>
              <a:t>newNodePtr</a:t>
            </a:r>
            <a:r>
              <a:rPr lang="en-US" sz="1200" dirty="0"/>
              <a:t>-&gt;next = *</a:t>
            </a:r>
            <a:r>
              <a:rPr lang="en-US" sz="1200" dirty="0" err="1"/>
              <a:t>list_head_ptr</a:t>
            </a:r>
            <a:r>
              <a:rPr lang="en-US" sz="1200" dirty="0"/>
              <a:t>;    </a:t>
            </a:r>
          </a:p>
          <a:p>
            <a:pPr marL="109728" indent="0">
              <a:buNone/>
            </a:pPr>
            <a:r>
              <a:rPr lang="en-US" sz="1200" dirty="0"/>
              <a:t>    *</a:t>
            </a:r>
            <a:r>
              <a:rPr lang="en-US" sz="1200" dirty="0" err="1"/>
              <a:t>list_head_ptr</a:t>
            </a:r>
            <a:r>
              <a:rPr lang="en-US" sz="1200" dirty="0"/>
              <a:t> = </a:t>
            </a:r>
            <a:r>
              <a:rPr lang="en-US" sz="1200" dirty="0" err="1"/>
              <a:t>newNodePtr</a:t>
            </a:r>
            <a:r>
              <a:rPr lang="en-US" sz="1200" dirty="0"/>
              <a:t>;</a:t>
            </a:r>
          </a:p>
          <a:p>
            <a:pPr marL="109728" indent="0">
              <a:buNone/>
            </a:pPr>
            <a:r>
              <a:rPr lang="en-US" sz="1200" dirty="0"/>
              <a:t>    } else {</a:t>
            </a:r>
          </a:p>
          <a:p>
            <a:pPr marL="109728" indent="0">
              <a:buNone/>
            </a:pPr>
            <a:r>
              <a:rPr lang="en-US" sz="1200" dirty="0"/>
              <a:t>        while(</a:t>
            </a:r>
            <a:r>
              <a:rPr lang="en-US" sz="1200" dirty="0" err="1"/>
              <a:t>traversePtr</a:t>
            </a:r>
            <a:r>
              <a:rPr lang="en-US" sz="1200" dirty="0"/>
              <a:t>-&gt;next != NULL)</a:t>
            </a:r>
          </a:p>
          <a:p>
            <a:pPr marL="109728" indent="0">
              <a:buNone/>
            </a:pPr>
            <a:r>
              <a:rPr lang="en-US" sz="1200" dirty="0"/>
              <a:t>            </a:t>
            </a:r>
            <a:r>
              <a:rPr lang="en-US" sz="1200" dirty="0" err="1"/>
              <a:t>traversePtr</a:t>
            </a:r>
            <a:r>
              <a:rPr lang="en-US" sz="1200" dirty="0"/>
              <a:t> = </a:t>
            </a:r>
            <a:r>
              <a:rPr lang="en-US" sz="1200" dirty="0" err="1"/>
              <a:t>traversePtr</a:t>
            </a:r>
            <a:r>
              <a:rPr lang="en-US" sz="1200" dirty="0"/>
              <a:t>-&gt;next;</a:t>
            </a:r>
          </a:p>
          <a:p>
            <a:pPr marL="109728" indent="0">
              <a:buNone/>
            </a:pPr>
            <a:r>
              <a:rPr lang="en-US" sz="1200" dirty="0"/>
              <a:t>        </a:t>
            </a:r>
            <a:r>
              <a:rPr lang="en-US" sz="1200" dirty="0" err="1"/>
              <a:t>newNodePtr</a:t>
            </a:r>
            <a:r>
              <a:rPr lang="en-US" sz="1200" dirty="0"/>
              <a:t>-&gt;next = </a:t>
            </a:r>
            <a:r>
              <a:rPr lang="en-US" sz="1200" dirty="0" err="1"/>
              <a:t>traversePtr</a:t>
            </a:r>
            <a:r>
              <a:rPr lang="en-US" sz="1200" dirty="0"/>
              <a:t>-&gt;next;</a:t>
            </a:r>
          </a:p>
          <a:p>
            <a:pPr marL="109728" indent="0">
              <a:buNone/>
            </a:pPr>
            <a:r>
              <a:rPr lang="en-US" sz="1200" dirty="0"/>
              <a:t>        </a:t>
            </a:r>
            <a:r>
              <a:rPr lang="en-US" sz="1200" dirty="0" err="1"/>
              <a:t>traversePtr</a:t>
            </a:r>
            <a:r>
              <a:rPr lang="en-US" sz="1200" dirty="0"/>
              <a:t>-&gt;next = </a:t>
            </a:r>
            <a:r>
              <a:rPr lang="en-US" sz="1200" dirty="0" err="1"/>
              <a:t>newNodePtr</a:t>
            </a:r>
            <a:r>
              <a:rPr lang="en-US" sz="1200" dirty="0"/>
              <a:t>;</a:t>
            </a:r>
          </a:p>
          <a:p>
            <a:pPr marL="109728" indent="0">
              <a:buNone/>
            </a:pPr>
            <a:r>
              <a:rPr lang="en-US" sz="1200" dirty="0"/>
              <a:t>    }</a:t>
            </a:r>
          </a:p>
          <a:p>
            <a:pPr marL="109728" indent="0">
              <a:buNone/>
            </a:pPr>
            <a:r>
              <a:rPr lang="en-US" sz="1200" dirty="0"/>
              <a:t>    }</a:t>
            </a:r>
          </a:p>
        </p:txBody>
      </p:sp>
      <p:sp>
        <p:nvSpPr>
          <p:cNvPr id="4" name="Content Placeholder 1">
            <a:extLst>
              <a:ext uri="{FF2B5EF4-FFF2-40B4-BE49-F238E27FC236}">
                <a16:creationId xmlns:a16="http://schemas.microsoft.com/office/drawing/2014/main" id="{3E85EE8F-101B-4DF9-A250-6A28A146C77D}"/>
              </a:ext>
            </a:extLst>
          </p:cNvPr>
          <p:cNvSpPr txBox="1">
            <a:spLocks/>
          </p:cNvSpPr>
          <p:nvPr/>
        </p:nvSpPr>
        <p:spPr>
          <a:xfrm>
            <a:off x="4419600" y="0"/>
            <a:ext cx="4038600" cy="6085459"/>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r>
              <a:rPr lang="en-US" sz="1100" dirty="0"/>
              <a:t>void </a:t>
            </a:r>
            <a:r>
              <a:rPr lang="en-US" sz="1100" dirty="0" err="1"/>
              <a:t>printList</a:t>
            </a:r>
            <a:r>
              <a:rPr lang="en-US" sz="1100" dirty="0"/>
              <a:t>(Node*</a:t>
            </a:r>
            <a:r>
              <a:rPr lang="en-US" sz="1100" dirty="0" err="1"/>
              <a:t>list_head</a:t>
            </a:r>
            <a:r>
              <a:rPr lang="en-US" sz="1100" dirty="0"/>
              <a:t>) </a:t>
            </a:r>
          </a:p>
          <a:p>
            <a:pPr marL="109728" indent="0" fontAlgn="auto">
              <a:buNone/>
            </a:pPr>
            <a:r>
              <a:rPr lang="en-US" sz="1100" dirty="0"/>
              <a:t>{ </a:t>
            </a:r>
          </a:p>
          <a:p>
            <a:pPr marL="109728" indent="0" fontAlgn="auto">
              <a:buNone/>
            </a:pPr>
            <a:r>
              <a:rPr lang="en-US" sz="1100" dirty="0"/>
              <a:t>    Node *</a:t>
            </a:r>
            <a:r>
              <a:rPr lang="en-US" sz="1100" dirty="0" err="1"/>
              <a:t>traversePtr</a:t>
            </a:r>
            <a:r>
              <a:rPr lang="en-US" sz="1100" dirty="0"/>
              <a:t> = </a:t>
            </a:r>
            <a:r>
              <a:rPr lang="en-US" sz="1100" dirty="0" err="1"/>
              <a:t>list_head</a:t>
            </a:r>
            <a:r>
              <a:rPr lang="en-US" sz="1100" dirty="0"/>
              <a:t>;</a:t>
            </a:r>
          </a:p>
          <a:p>
            <a:pPr marL="109728" indent="0" fontAlgn="auto">
              <a:buNone/>
            </a:pPr>
            <a:r>
              <a:rPr lang="en-US" sz="1100" dirty="0"/>
              <a:t>    while (</a:t>
            </a:r>
            <a:r>
              <a:rPr lang="en-US" sz="1100" dirty="0" err="1"/>
              <a:t>traversePtr</a:t>
            </a:r>
            <a:r>
              <a:rPr lang="en-US" sz="1100" dirty="0"/>
              <a:t> != NULL) { </a:t>
            </a:r>
          </a:p>
          <a:p>
            <a:pPr marL="109728" indent="0" fontAlgn="auto">
              <a:buNone/>
            </a:pPr>
            <a:r>
              <a:rPr lang="en-US" sz="1100" dirty="0"/>
              <a:t>        </a:t>
            </a:r>
            <a:r>
              <a:rPr lang="en-US" sz="1100" dirty="0" err="1"/>
              <a:t>printf</a:t>
            </a:r>
            <a:r>
              <a:rPr lang="en-US" sz="1100" dirty="0"/>
              <a:t>("%s %s: %</a:t>
            </a:r>
            <a:r>
              <a:rPr lang="en-US" sz="1100" dirty="0" err="1"/>
              <a:t>i</a:t>
            </a:r>
            <a:r>
              <a:rPr lang="en-US" sz="1100" dirty="0"/>
              <a:t>\n", </a:t>
            </a:r>
            <a:r>
              <a:rPr lang="en-US" sz="1100" dirty="0" err="1"/>
              <a:t>traversePtr</a:t>
            </a:r>
            <a:r>
              <a:rPr lang="en-US" sz="1100" dirty="0"/>
              <a:t>-&gt;</a:t>
            </a:r>
            <a:r>
              <a:rPr lang="en-US" sz="1100" dirty="0" err="1"/>
              <a:t>student.first_name</a:t>
            </a:r>
            <a:r>
              <a:rPr lang="en-US" sz="1100" dirty="0"/>
              <a:t>, </a:t>
            </a:r>
          </a:p>
          <a:p>
            <a:pPr marL="109728" indent="0" fontAlgn="auto">
              <a:buNone/>
            </a:pPr>
            <a:r>
              <a:rPr lang="en-US" sz="1100" dirty="0"/>
              <a:t>        </a:t>
            </a:r>
            <a:r>
              <a:rPr lang="en-US" sz="1100" dirty="0" err="1"/>
              <a:t>traversePtr</a:t>
            </a:r>
            <a:r>
              <a:rPr lang="en-US" sz="1100" dirty="0"/>
              <a:t>-&gt;</a:t>
            </a:r>
            <a:r>
              <a:rPr lang="en-US" sz="1100" dirty="0" err="1"/>
              <a:t>student.last_name</a:t>
            </a:r>
            <a:r>
              <a:rPr lang="en-US" sz="1100" dirty="0"/>
              <a:t>, </a:t>
            </a:r>
          </a:p>
          <a:p>
            <a:pPr marL="109728" indent="0" fontAlgn="auto">
              <a:buNone/>
            </a:pPr>
            <a:r>
              <a:rPr lang="en-US" sz="1100" dirty="0"/>
              <a:t>        </a:t>
            </a:r>
            <a:r>
              <a:rPr lang="en-US" sz="1100" dirty="0" err="1"/>
              <a:t>traversePtr</a:t>
            </a:r>
            <a:r>
              <a:rPr lang="en-US" sz="1100" dirty="0"/>
              <a:t>-&gt;</a:t>
            </a:r>
            <a:r>
              <a:rPr lang="en-US" sz="1100" dirty="0" err="1"/>
              <a:t>student.idNumber</a:t>
            </a:r>
            <a:r>
              <a:rPr lang="en-US" sz="1100" dirty="0"/>
              <a:t>); </a:t>
            </a:r>
          </a:p>
          <a:p>
            <a:pPr marL="109728" indent="0" fontAlgn="auto">
              <a:buNone/>
            </a:pPr>
            <a:r>
              <a:rPr lang="en-US" sz="1100" dirty="0"/>
              <a:t>        </a:t>
            </a:r>
            <a:r>
              <a:rPr lang="en-US" sz="1100" dirty="0" err="1"/>
              <a:t>traversePtr</a:t>
            </a:r>
            <a:r>
              <a:rPr lang="en-US" sz="1100" dirty="0"/>
              <a:t> = </a:t>
            </a:r>
            <a:r>
              <a:rPr lang="en-US" sz="1100" dirty="0" err="1"/>
              <a:t>traversePtr</a:t>
            </a:r>
            <a:r>
              <a:rPr lang="en-US" sz="1100" dirty="0"/>
              <a:t>-&gt;next; </a:t>
            </a:r>
          </a:p>
          <a:p>
            <a:pPr marL="109728" indent="0" fontAlgn="auto">
              <a:buNone/>
            </a:pPr>
            <a:r>
              <a:rPr lang="en-US" sz="1100" dirty="0"/>
              <a:t>    } </a:t>
            </a:r>
          </a:p>
          <a:p>
            <a:pPr marL="109728" indent="0" fontAlgn="auto">
              <a:buNone/>
            </a:pPr>
            <a:r>
              <a:rPr lang="en-US" sz="1100" dirty="0"/>
              <a:t>} 	</a:t>
            </a:r>
          </a:p>
          <a:p>
            <a:pPr marL="109728" indent="0" fontAlgn="auto">
              <a:buNone/>
            </a:pPr>
            <a:r>
              <a:rPr lang="en-US" sz="1100" dirty="0"/>
              <a:t>int main()</a:t>
            </a:r>
          </a:p>
          <a:p>
            <a:pPr marL="109728" indent="0" fontAlgn="auto">
              <a:buNone/>
            </a:pPr>
            <a:r>
              <a:rPr lang="en-US" sz="1100" dirty="0"/>
              <a:t>{</a:t>
            </a:r>
          </a:p>
          <a:p>
            <a:pPr marL="109728" indent="0" fontAlgn="auto">
              <a:buNone/>
            </a:pPr>
            <a:r>
              <a:rPr lang="en-US" sz="1100" dirty="0"/>
              <a:t>    struct Node *</a:t>
            </a:r>
            <a:r>
              <a:rPr lang="en-US" sz="1100" dirty="0" err="1"/>
              <a:t>list_head</a:t>
            </a:r>
            <a:r>
              <a:rPr lang="en-US" sz="1100" dirty="0"/>
              <a:t> = NULL;</a:t>
            </a:r>
          </a:p>
          <a:p>
            <a:pPr marL="109728" indent="0" fontAlgn="auto">
              <a:buNone/>
            </a:pPr>
            <a:r>
              <a:rPr lang="en-US" sz="1100" dirty="0"/>
              <a:t>    Node n1 = {"Jon", "Smith1", 110, NULL}; /* notice this is a node */</a:t>
            </a:r>
          </a:p>
          <a:p>
            <a:pPr marL="109728" indent="0" fontAlgn="auto">
              <a:buNone/>
            </a:pPr>
            <a:r>
              <a:rPr lang="en-US" sz="1100" dirty="0"/>
              <a:t>    Node *p1 = &amp;n1;</a:t>
            </a:r>
          </a:p>
          <a:p>
            <a:pPr marL="109728" indent="0" fontAlgn="auto">
              <a:buNone/>
            </a:pPr>
            <a:r>
              <a:rPr lang="en-US" sz="1100" dirty="0"/>
              <a:t>    Node n2 = {"Jon", "Smith2", 120, NULL};</a:t>
            </a:r>
          </a:p>
          <a:p>
            <a:pPr marL="109728" indent="0" fontAlgn="auto">
              <a:buNone/>
            </a:pPr>
            <a:r>
              <a:rPr lang="en-US" sz="1100" dirty="0"/>
              <a:t>    Node *p2 = &amp;n2;</a:t>
            </a:r>
          </a:p>
          <a:p>
            <a:pPr marL="109728" indent="0" fontAlgn="auto">
              <a:buNone/>
            </a:pPr>
            <a:r>
              <a:rPr lang="en-US" sz="1100" dirty="0"/>
              <a:t>    Node n3 = {"Jon", "Smith3", 130, NULL};</a:t>
            </a:r>
          </a:p>
          <a:p>
            <a:pPr marL="109728" indent="0" fontAlgn="auto">
              <a:buNone/>
            </a:pPr>
            <a:r>
              <a:rPr lang="en-US" sz="1100" dirty="0"/>
              <a:t>    Node *p3 = &amp;n3;</a:t>
            </a:r>
          </a:p>
          <a:p>
            <a:pPr marL="109728" indent="0" fontAlgn="auto">
              <a:buNone/>
            </a:pPr>
            <a:r>
              <a:rPr lang="en-US" sz="1100" dirty="0"/>
              <a:t>    /*</a:t>
            </a:r>
          </a:p>
          <a:p>
            <a:pPr marL="109728" indent="0" fontAlgn="auto">
              <a:buNone/>
            </a:pPr>
            <a:r>
              <a:rPr lang="en-US" sz="1100" dirty="0"/>
              <a:t>    </a:t>
            </a:r>
            <a:r>
              <a:rPr lang="en-US" sz="1100" dirty="0" err="1"/>
              <a:t>insertNode</a:t>
            </a:r>
            <a:r>
              <a:rPr lang="en-US" sz="1100" dirty="0"/>
              <a:t>(&amp;</a:t>
            </a:r>
            <a:r>
              <a:rPr lang="en-US" sz="1100" dirty="0" err="1"/>
              <a:t>list_head</a:t>
            </a:r>
            <a:r>
              <a:rPr lang="en-US" sz="1100" dirty="0"/>
              <a:t>, p1);</a:t>
            </a:r>
          </a:p>
          <a:p>
            <a:pPr marL="109728" indent="0" fontAlgn="auto">
              <a:buNone/>
            </a:pPr>
            <a:r>
              <a:rPr lang="en-US" sz="1100" dirty="0"/>
              <a:t>    </a:t>
            </a:r>
            <a:r>
              <a:rPr lang="en-US" sz="1100" dirty="0" err="1"/>
              <a:t>insertNode</a:t>
            </a:r>
            <a:r>
              <a:rPr lang="en-US" sz="1100" dirty="0"/>
              <a:t>(&amp;</a:t>
            </a:r>
            <a:r>
              <a:rPr lang="en-US" sz="1100" dirty="0" err="1"/>
              <a:t>list_head</a:t>
            </a:r>
            <a:r>
              <a:rPr lang="en-US" sz="1100" dirty="0"/>
              <a:t>, p2);</a:t>
            </a:r>
          </a:p>
          <a:p>
            <a:pPr marL="109728" indent="0" fontAlgn="auto">
              <a:buNone/>
            </a:pPr>
            <a:r>
              <a:rPr lang="en-US" sz="1100" dirty="0"/>
              <a:t>    </a:t>
            </a:r>
            <a:r>
              <a:rPr lang="en-US" sz="1100" dirty="0" err="1"/>
              <a:t>insertNode</a:t>
            </a:r>
            <a:r>
              <a:rPr lang="en-US" sz="1100" dirty="0"/>
              <a:t>(&amp;</a:t>
            </a:r>
            <a:r>
              <a:rPr lang="en-US" sz="1100" dirty="0" err="1"/>
              <a:t>list_head</a:t>
            </a:r>
            <a:r>
              <a:rPr lang="en-US" sz="1100" dirty="0"/>
              <a:t>, p3);     */</a:t>
            </a:r>
          </a:p>
          <a:p>
            <a:pPr marL="109728" indent="0" fontAlgn="auto">
              <a:buNone/>
            </a:pPr>
            <a:r>
              <a:rPr lang="en-US" sz="1100" dirty="0"/>
              <a:t>    </a:t>
            </a:r>
            <a:r>
              <a:rPr lang="en-US" sz="1100" dirty="0" err="1"/>
              <a:t>insertNodeLast</a:t>
            </a:r>
            <a:r>
              <a:rPr lang="en-US" sz="1100" dirty="0"/>
              <a:t>(&amp;</a:t>
            </a:r>
            <a:r>
              <a:rPr lang="en-US" sz="1100" dirty="0" err="1"/>
              <a:t>list_head</a:t>
            </a:r>
            <a:r>
              <a:rPr lang="en-US" sz="1100" dirty="0"/>
              <a:t>, p1);</a:t>
            </a:r>
          </a:p>
          <a:p>
            <a:pPr marL="109728" indent="0" fontAlgn="auto">
              <a:buNone/>
            </a:pPr>
            <a:r>
              <a:rPr lang="en-US" sz="1100" dirty="0"/>
              <a:t>    </a:t>
            </a:r>
            <a:r>
              <a:rPr lang="en-US" sz="1100" dirty="0" err="1"/>
              <a:t>insertNodeLast</a:t>
            </a:r>
            <a:r>
              <a:rPr lang="en-US" sz="1100" dirty="0"/>
              <a:t>(&amp;</a:t>
            </a:r>
            <a:r>
              <a:rPr lang="en-US" sz="1100" dirty="0" err="1"/>
              <a:t>list_head</a:t>
            </a:r>
            <a:r>
              <a:rPr lang="en-US" sz="1100" dirty="0"/>
              <a:t>, p2);</a:t>
            </a:r>
          </a:p>
          <a:p>
            <a:pPr marL="109728" indent="0" fontAlgn="auto">
              <a:buNone/>
            </a:pPr>
            <a:r>
              <a:rPr lang="en-US" sz="1100" dirty="0"/>
              <a:t>    </a:t>
            </a:r>
            <a:r>
              <a:rPr lang="en-US" sz="1100" dirty="0" err="1"/>
              <a:t>insertNodeLast</a:t>
            </a:r>
            <a:r>
              <a:rPr lang="en-US" sz="1100" dirty="0"/>
              <a:t>(&amp;</a:t>
            </a:r>
            <a:r>
              <a:rPr lang="en-US" sz="1100" dirty="0" err="1"/>
              <a:t>list_head</a:t>
            </a:r>
            <a:r>
              <a:rPr lang="en-US" sz="1100" dirty="0"/>
              <a:t>, p3);</a:t>
            </a:r>
          </a:p>
          <a:p>
            <a:pPr marL="109728" indent="0" fontAlgn="auto">
              <a:buNone/>
            </a:pPr>
            <a:r>
              <a:rPr lang="en-US" sz="1100" dirty="0"/>
              <a:t>    </a:t>
            </a:r>
            <a:r>
              <a:rPr lang="en-US" sz="1100" dirty="0" err="1"/>
              <a:t>printList</a:t>
            </a:r>
            <a:r>
              <a:rPr lang="en-US" sz="1100" dirty="0"/>
              <a:t>(</a:t>
            </a:r>
            <a:r>
              <a:rPr lang="en-US" sz="1100" dirty="0" err="1"/>
              <a:t>list_head</a:t>
            </a:r>
            <a:r>
              <a:rPr lang="en-US" sz="1100" dirty="0"/>
              <a:t>); </a:t>
            </a:r>
          </a:p>
          <a:p>
            <a:pPr marL="109728" indent="0" fontAlgn="auto">
              <a:buNone/>
            </a:pPr>
            <a:r>
              <a:rPr lang="en-US" sz="1100" dirty="0"/>
              <a:t>    return 0;</a:t>
            </a:r>
          </a:p>
          <a:p>
            <a:pPr marL="109728" indent="0" fontAlgn="auto">
              <a:buNone/>
            </a:pPr>
            <a:r>
              <a:rPr lang="en-US" sz="1100" dirty="0"/>
              <a:t>}</a:t>
            </a:r>
          </a:p>
          <a:p>
            <a:pPr marL="109728" indent="0" fontAlgn="auto">
              <a:buNone/>
            </a:pPr>
            <a:endParaRPr lang="en-US" sz="1100" dirty="0"/>
          </a:p>
        </p:txBody>
      </p:sp>
    </p:spTree>
    <p:extLst>
      <p:ext uri="{BB962C8B-B14F-4D97-AF65-F5344CB8AC3E}">
        <p14:creationId xmlns:p14="http://schemas.microsoft.com/office/powerpoint/2010/main" val="339484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Inserting a Node</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819400" y="3962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9" name="Rectangle 8"/>
          <p:cNvSpPr/>
          <p:nvPr/>
        </p:nvSpPr>
        <p:spPr>
          <a:xfrm>
            <a:off x="4191000" y="4800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V="1">
            <a:off x="32766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78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idx="1"/>
          </p:nvPr>
        </p:nvSpPr>
        <p:spPr>
          <a:xfrm>
            <a:off x="457200" y="1295400"/>
            <a:ext cx="8229600" cy="4953000"/>
          </a:xfrm>
        </p:spPr>
        <p:txBody>
          <a:bodyPr/>
          <a:lstStyle/>
          <a:p>
            <a:pPr>
              <a:lnSpc>
                <a:spcPct val="90000"/>
              </a:lnSpc>
            </a:pPr>
            <a:r>
              <a:rPr lang="en-US" altLang="en-US" sz="1800" dirty="0">
                <a:latin typeface="Times New Roman" pitchFamily="18" charset="0"/>
              </a:rPr>
              <a:t>Previously, we saw how to declare a </a:t>
            </a:r>
            <a:r>
              <a:rPr lang="en-US" altLang="en-US" sz="1800" dirty="0" err="1">
                <a:latin typeface="Times New Roman" pitchFamily="18" charset="0"/>
              </a:rPr>
              <a:t>struct</a:t>
            </a:r>
            <a:r>
              <a:rPr lang="en-US" altLang="en-US" sz="1800" dirty="0">
                <a:latin typeface="Times New Roman" pitchFamily="18" charset="0"/>
              </a:rPr>
              <a:t> with a pointer to a </a:t>
            </a:r>
            <a:r>
              <a:rPr lang="en-US" altLang="en-US" sz="1800" dirty="0" err="1">
                <a:latin typeface="Times New Roman" pitchFamily="18" charset="0"/>
              </a:rPr>
              <a:t>struct</a:t>
            </a:r>
            <a:r>
              <a:rPr lang="en-US" altLang="en-US" sz="1800" dirty="0">
                <a:latin typeface="Times New Roman" pitchFamily="18" charset="0"/>
              </a:rPr>
              <a:t> of the same type. This kind of </a:t>
            </a:r>
            <a:r>
              <a:rPr lang="en-US" altLang="en-US" sz="1800" dirty="0" err="1">
                <a:latin typeface="Times New Roman" pitchFamily="18" charset="0"/>
              </a:rPr>
              <a:t>struct</a:t>
            </a:r>
            <a:r>
              <a:rPr lang="en-US" altLang="en-US" sz="1800" dirty="0">
                <a:latin typeface="Times New Roman" pitchFamily="18" charset="0"/>
              </a:rPr>
              <a:t> variable can be used as </a:t>
            </a:r>
            <a:r>
              <a:rPr lang="en-US" altLang="en-US" sz="1800" b="1" i="1" dirty="0">
                <a:latin typeface="Times New Roman" pitchFamily="18" charset="0"/>
              </a:rPr>
              <a:t>a node </a:t>
            </a:r>
            <a:r>
              <a:rPr lang="en-US" altLang="en-US" sz="1800" dirty="0">
                <a:latin typeface="Times New Roman" pitchFamily="18" charset="0"/>
              </a:rPr>
              <a:t>in a linked list. The node typically has two members:</a:t>
            </a:r>
          </a:p>
          <a:p>
            <a:pPr>
              <a:lnSpc>
                <a:spcPct val="90000"/>
              </a:lnSpc>
              <a:buFont typeface="Arial" charset="0"/>
              <a:buNone/>
            </a:pPr>
            <a:r>
              <a:rPr lang="en-US" altLang="en-US" sz="1800" dirty="0">
                <a:latin typeface="Times New Roman" pitchFamily="18" charset="0"/>
              </a:rPr>
              <a:t>	- One member, called </a:t>
            </a:r>
            <a:r>
              <a:rPr lang="en-US" altLang="en-US" sz="1800" i="1" dirty="0">
                <a:latin typeface="Times New Roman" pitchFamily="18" charset="0"/>
              </a:rPr>
              <a:t>data</a:t>
            </a:r>
            <a:r>
              <a:rPr lang="en-US" altLang="en-US" sz="1800" dirty="0">
                <a:latin typeface="Times New Roman" pitchFamily="18" charset="0"/>
              </a:rPr>
              <a:t>, is a C </a:t>
            </a:r>
            <a:r>
              <a:rPr lang="en-US" altLang="en-US" sz="1800" dirty="0" err="1">
                <a:latin typeface="Times New Roman" pitchFamily="18" charset="0"/>
              </a:rPr>
              <a:t>struct</a:t>
            </a:r>
            <a:r>
              <a:rPr lang="en-US" altLang="en-US" sz="1800" dirty="0">
                <a:latin typeface="Times New Roman" pitchFamily="18" charset="0"/>
              </a:rPr>
              <a:t> which is used to store data of interest.</a:t>
            </a:r>
          </a:p>
          <a:p>
            <a:pPr>
              <a:lnSpc>
                <a:spcPct val="90000"/>
              </a:lnSpc>
              <a:buFont typeface="Arial" charset="0"/>
              <a:buNone/>
            </a:pPr>
            <a:r>
              <a:rPr lang="en-US" altLang="en-US" sz="1800" dirty="0">
                <a:latin typeface="Times New Roman" pitchFamily="18" charset="0"/>
              </a:rPr>
              <a:t>	- The other member, called </a:t>
            </a:r>
            <a:r>
              <a:rPr lang="en-US" altLang="en-US" sz="1800" i="1" dirty="0">
                <a:latin typeface="Times New Roman" pitchFamily="18" charset="0"/>
              </a:rPr>
              <a:t>next</a:t>
            </a:r>
            <a:r>
              <a:rPr lang="en-US" altLang="en-US" sz="1800" dirty="0">
                <a:latin typeface="Times New Roman" pitchFamily="18" charset="0"/>
              </a:rPr>
              <a:t>, is a pointer to a struct Node. For example:</a:t>
            </a:r>
          </a:p>
          <a:p>
            <a:pPr>
              <a:lnSpc>
                <a:spcPct val="90000"/>
              </a:lnSpc>
              <a:buFont typeface="Arial" charset="0"/>
              <a:buNone/>
            </a:pPr>
            <a:r>
              <a:rPr lang="en-US" altLang="en-US" sz="1800" b="1" dirty="0">
                <a:latin typeface="Times New Roman" pitchFamily="18" charset="0"/>
              </a:rPr>
              <a:t>               struct Title {</a:t>
            </a:r>
          </a:p>
          <a:p>
            <a:pPr>
              <a:lnSpc>
                <a:spcPct val="90000"/>
              </a:lnSpc>
              <a:buFont typeface="Arial" charset="0"/>
              <a:buNone/>
            </a:pPr>
            <a:r>
              <a:rPr lang="en-US" altLang="en-US" sz="1800" b="1" dirty="0">
                <a:latin typeface="Times New Roman" pitchFamily="18" charset="0"/>
              </a:rPr>
              <a:t>		  char *</a:t>
            </a:r>
            <a:r>
              <a:rPr lang="en-US" altLang="en-US" sz="1800" b="1" dirty="0" err="1">
                <a:latin typeface="Times New Roman" pitchFamily="18" charset="0"/>
              </a:rPr>
              <a:t>booktitle</a:t>
            </a:r>
            <a:r>
              <a:rPr lang="en-US" altLang="en-US" sz="1800" b="1" dirty="0">
                <a:latin typeface="Times New Roman" pitchFamily="18" charset="0"/>
              </a:rPr>
              <a:t>;</a:t>
            </a:r>
          </a:p>
          <a:p>
            <a:pPr>
              <a:lnSpc>
                <a:spcPct val="90000"/>
              </a:lnSpc>
              <a:buFont typeface="Arial" charset="0"/>
              <a:buNone/>
            </a:pPr>
            <a:r>
              <a:rPr lang="en-US" altLang="en-US" sz="1800" b="1" dirty="0">
                <a:latin typeface="Times New Roman" pitchFamily="18" charset="0"/>
              </a:rPr>
              <a:t>		  char </a:t>
            </a:r>
            <a:r>
              <a:rPr lang="en-US" altLang="en-US" sz="1800" b="1" dirty="0" err="1">
                <a:latin typeface="Times New Roman" pitchFamily="18" charset="0"/>
              </a:rPr>
              <a:t>last_name</a:t>
            </a:r>
            <a:r>
              <a:rPr lang="en-US" altLang="en-US" sz="1800" b="1" dirty="0">
                <a:latin typeface="Times New Roman" pitchFamily="18" charset="0"/>
              </a:rPr>
              <a:t>[15];</a:t>
            </a:r>
          </a:p>
          <a:p>
            <a:pPr>
              <a:lnSpc>
                <a:spcPct val="90000"/>
              </a:lnSpc>
              <a:buFont typeface="Arial" charset="0"/>
              <a:buNone/>
            </a:pPr>
            <a:r>
              <a:rPr lang="en-US" altLang="en-US" sz="1800" b="1" dirty="0">
                <a:latin typeface="Times New Roman" pitchFamily="18" charset="0"/>
              </a:rPr>
              <a:t>		  int </a:t>
            </a:r>
            <a:r>
              <a:rPr lang="en-US" altLang="en-US" sz="1800" b="1" dirty="0" err="1">
                <a:latin typeface="Times New Roman" pitchFamily="18" charset="0"/>
              </a:rPr>
              <a:t>idNumber</a:t>
            </a:r>
            <a:r>
              <a:rPr lang="en-US" altLang="en-US" sz="1800" b="1" dirty="0">
                <a:latin typeface="Times New Roman" pitchFamily="18" charset="0"/>
              </a:rPr>
              <a:t>;</a:t>
            </a:r>
          </a:p>
          <a:p>
            <a:pPr>
              <a:lnSpc>
                <a:spcPct val="90000"/>
              </a:lnSpc>
              <a:buFont typeface="Arial" charset="0"/>
              <a:buNone/>
            </a:pPr>
            <a:r>
              <a:rPr lang="en-US" altLang="en-US" sz="1800" b="1" dirty="0">
                <a:latin typeface="Times New Roman" pitchFamily="18" charset="0"/>
              </a:rPr>
              <a:t>		};</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typedef</a:t>
            </a:r>
            <a:r>
              <a:rPr lang="en-US" altLang="en-US" sz="1800" b="1"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Node{</a:t>
            </a:r>
          </a:p>
          <a:p>
            <a:pPr>
              <a:lnSpc>
                <a:spcPct val="90000"/>
              </a:lnSpc>
              <a:buFont typeface="Arial" charset="0"/>
              <a:buNone/>
            </a:pPr>
            <a:r>
              <a:rPr lang="en-US" altLang="en-US" sz="1800" b="1" dirty="0">
                <a:latin typeface="Times New Roman" pitchFamily="18" charset="0"/>
              </a:rPr>
              <a:t>		  struct Data student;</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Node *next;</a:t>
            </a:r>
          </a:p>
          <a:p>
            <a:pPr>
              <a:lnSpc>
                <a:spcPct val="90000"/>
              </a:lnSpc>
              <a:buNone/>
            </a:pPr>
            <a:r>
              <a:rPr lang="en-US" altLang="en-US" sz="1800" b="1" dirty="0">
                <a:latin typeface="Times New Roman" pitchFamily="18" charset="0"/>
              </a:rPr>
              <a:t>		}Node; </a:t>
            </a:r>
          </a:p>
          <a:p>
            <a:pPr>
              <a:lnSpc>
                <a:spcPct val="90000"/>
              </a:lnSpc>
            </a:pPr>
            <a:r>
              <a:rPr lang="en-US" altLang="en-US" sz="1800" dirty="0">
                <a:solidFill>
                  <a:srgbClr val="FF0000"/>
                </a:solidFill>
                <a:latin typeface="Times New Roman" pitchFamily="18" charset="0"/>
              </a:rPr>
              <a:t>The linked list will be constructed by creating a number of these nodes </a:t>
            </a:r>
            <a:r>
              <a:rPr lang="en-US" altLang="en-US" sz="1800" b="1" i="1" dirty="0">
                <a:solidFill>
                  <a:srgbClr val="FF0000"/>
                </a:solidFill>
                <a:latin typeface="Times New Roman" pitchFamily="18" charset="0"/>
              </a:rPr>
              <a:t>dynamically, one at a time</a:t>
            </a:r>
            <a:r>
              <a:rPr lang="en-US" altLang="en-US" sz="1800" dirty="0">
                <a:solidFill>
                  <a:srgbClr val="FF0000"/>
                </a:solidFill>
                <a:latin typeface="Times New Roman" pitchFamily="18" charset="0"/>
              </a:rPr>
              <a:t>, and linking them to each other with the </a:t>
            </a:r>
            <a:r>
              <a:rPr lang="en-US" altLang="en-US" sz="1800" b="1" i="1" dirty="0">
                <a:solidFill>
                  <a:srgbClr val="FF0000"/>
                </a:solidFill>
                <a:latin typeface="Times New Roman" pitchFamily="18" charset="0"/>
              </a:rPr>
              <a:t>next</a:t>
            </a:r>
            <a:r>
              <a:rPr lang="en-US" altLang="en-US" sz="1800" dirty="0">
                <a:solidFill>
                  <a:srgbClr val="FF0000"/>
                </a:solidFill>
                <a:latin typeface="Times New Roman" pitchFamily="18" charset="0"/>
              </a:rPr>
              <a:t> pointer.</a:t>
            </a:r>
          </a:p>
        </p:txBody>
      </p:sp>
      <p:sp>
        <p:nvSpPr>
          <p:cNvPr id="28674" name="Rectangle 2"/>
          <p:cNvSpPr>
            <a:spLocks noGrp="1"/>
          </p:cNvSpPr>
          <p:nvPr>
            <p:ph type="title"/>
          </p:nvPr>
        </p:nvSpPr>
        <p:spPr>
          <a:xfrm>
            <a:off x="457200" y="274638"/>
            <a:ext cx="8229600" cy="868362"/>
          </a:xfrm>
        </p:spPr>
        <p:txBody>
          <a:bodyPr/>
          <a:lstStyle/>
          <a:p>
            <a:r>
              <a:rPr lang="en-US" altLang="en-US" sz="2800" dirty="0">
                <a:latin typeface="Times New Roman" pitchFamily="18" charset="0"/>
              </a:rPr>
              <a:t>Linked List Nodes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334000"/>
          </a:xfrm>
        </p:spPr>
        <p:txBody>
          <a:bodyPr>
            <a:normAutofit/>
          </a:bodyPr>
          <a:lstStyle/>
          <a:p>
            <a:r>
              <a:rPr lang="en-US" altLang="en-US" sz="2800" b="1" dirty="0" err="1">
                <a:solidFill>
                  <a:srgbClr val="00B050"/>
                </a:solidFill>
                <a:latin typeface="Times New Roman" pitchFamily="18" charset="0"/>
                <a:cs typeface="Times New Roman" panose="02020603050405020304" pitchFamily="18" charset="0"/>
              </a:rPr>
              <a:t>newNodePtr</a:t>
            </a:r>
            <a:r>
              <a:rPr lang="en-US" altLang="en-US" sz="2800" b="1" dirty="0">
                <a:solidFill>
                  <a:srgbClr val="00B050"/>
                </a:solidFill>
                <a:latin typeface="Times New Roman" pitchFamily="18" charset="0"/>
                <a:cs typeface="Times New Roman" panose="02020603050405020304" pitchFamily="18" charset="0"/>
              </a:rPr>
              <a:t>-&gt;next = </a:t>
            </a:r>
            <a:r>
              <a:rPr lang="en-US" altLang="en-US" sz="2800" b="1" dirty="0" err="1">
                <a:solidFill>
                  <a:srgbClr val="00B050"/>
                </a:solidFill>
                <a:latin typeface="Times New Roman" pitchFamily="18" charset="0"/>
                <a:cs typeface="Times New Roman" panose="02020603050405020304" pitchFamily="18" charset="0"/>
              </a:rPr>
              <a:t>traversePtr</a:t>
            </a:r>
            <a:r>
              <a:rPr lang="en-US" altLang="en-US" sz="2800" b="1" dirty="0">
                <a:solidFill>
                  <a:srgbClr val="00B050"/>
                </a:solidFill>
                <a:latin typeface="Times New Roman"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At this point both </a:t>
            </a:r>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point to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Inserting a Node: Step 1</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819400" y="3962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9" name="Rectangle 8"/>
          <p:cNvSpPr/>
          <p:nvPr/>
        </p:nvSpPr>
        <p:spPr>
          <a:xfrm>
            <a:off x="4191000" y="4800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V="1">
            <a:off x="32766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9600" y="2057400"/>
            <a:ext cx="990600" cy="2819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79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a:bodyPr>
          <a:lstStyle/>
          <a:p>
            <a:r>
              <a:rPr lang="en-US" altLang="en-US" sz="2800" b="1" dirty="0" err="1">
                <a:solidFill>
                  <a:srgbClr val="00B050"/>
                </a:solidFill>
                <a:latin typeface="Times New Roman" pitchFamily="18" charset="0"/>
                <a:cs typeface="Times New Roman" panose="02020603050405020304" pitchFamily="18" charset="0"/>
              </a:rPr>
              <a:t>priorNode</a:t>
            </a:r>
            <a:r>
              <a:rPr lang="en-US" altLang="en-US" sz="2800" b="1" dirty="0">
                <a:solidFill>
                  <a:srgbClr val="00B050"/>
                </a:solidFill>
                <a:latin typeface="Times New Roman" pitchFamily="18" charset="0"/>
                <a:cs typeface="Times New Roman" panose="02020603050405020304" pitchFamily="18" charset="0"/>
              </a:rPr>
              <a:t>-&gt;next = </a:t>
            </a:r>
            <a:r>
              <a:rPr lang="en-US" altLang="en-US" sz="2800" b="1" dirty="0" err="1">
                <a:solidFill>
                  <a:srgbClr val="00B050"/>
                </a:solidFill>
                <a:latin typeface="Times New Roman" pitchFamily="18" charset="0"/>
                <a:cs typeface="Times New Roman" panose="02020603050405020304" pitchFamily="18" charset="0"/>
              </a:rPr>
              <a:t>newNodePtr</a:t>
            </a:r>
            <a:r>
              <a:rPr lang="en-US" altLang="en-US" sz="2800" b="1" dirty="0">
                <a:solidFill>
                  <a:srgbClr val="00B050"/>
                </a:solidFill>
                <a:latin typeface="Times New Roman"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newNodePtr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At this point </a:t>
            </a:r>
            <a:r>
              <a:rPr lang="en-US" dirty="0" err="1">
                <a:latin typeface="Times New Roman" panose="02020603050405020304" pitchFamily="18" charset="0"/>
                <a:cs typeface="Times New Roman" panose="02020603050405020304" pitchFamily="18" charset="0"/>
              </a:rPr>
              <a:t>newNodePtr</a:t>
            </a:r>
            <a:r>
              <a:rPr lang="en-US" dirty="0">
                <a:latin typeface="Times New Roman" panose="02020603050405020304" pitchFamily="18" charset="0"/>
                <a:cs typeface="Times New Roman" panose="02020603050405020304" pitchFamily="18" charset="0"/>
              </a:rPr>
              <a:t> is inserted in the linked list</a:t>
            </a: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1143000"/>
          </a:xfrm>
        </p:spPr>
        <p:txBody>
          <a:bodyPr/>
          <a:lstStyle/>
          <a:p>
            <a:r>
              <a:rPr lang="en-US" dirty="0">
                <a:latin typeface="Times New Roman" panose="02020603050405020304" pitchFamily="18" charset="0"/>
                <a:cs typeface="Times New Roman" panose="02020603050405020304" pitchFamily="18" charset="0"/>
              </a:rPr>
              <a:t>Inserting a Node: Step 2</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819400" y="3962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9" name="Rectangle 8"/>
          <p:cNvSpPr/>
          <p:nvPr/>
        </p:nvSpPr>
        <p:spPr>
          <a:xfrm>
            <a:off x="4191000" y="4800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H="1">
            <a:off x="2895600" y="3048000"/>
            <a:ext cx="3810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9600" y="2057400"/>
            <a:ext cx="990600" cy="2819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795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p:cNvSpPr>
          <p:nvPr>
            <p:ph idx="1"/>
          </p:nvPr>
        </p:nvSpPr>
        <p:spPr/>
        <p:txBody>
          <a:bodyPr/>
          <a:lstStyle/>
          <a:p>
            <a:r>
              <a:rPr lang="en-US" altLang="en-US" sz="2400" dirty="0">
                <a:latin typeface="Times New Roman" pitchFamily="18" charset="0"/>
              </a:rPr>
              <a:t>If we want to delete a node from the list, what do we need to do?</a:t>
            </a:r>
          </a:p>
          <a:p>
            <a:r>
              <a:rPr lang="en-US" altLang="en-US" sz="2400" dirty="0">
                <a:latin typeface="Times New Roman" pitchFamily="18" charset="0"/>
              </a:rPr>
              <a:t>Declare a pointer to traverse the list:      </a:t>
            </a:r>
          </a:p>
          <a:p>
            <a:pPr lvl="1">
              <a:buFont typeface="Arial" charset="0"/>
              <a:buNone/>
            </a:pPr>
            <a:r>
              <a:rPr lang="en-US" altLang="en-US" sz="2000" dirty="0">
                <a:latin typeface="Times New Roman" pitchFamily="18" charset="0"/>
              </a:rPr>
              <a:t>	</a:t>
            </a:r>
            <a:r>
              <a:rPr lang="en-US" altLang="en-US" sz="2000" b="1" dirty="0">
                <a:latin typeface="Times New Roman" pitchFamily="18" charset="0"/>
              </a:rPr>
              <a:t>Node *</a:t>
            </a:r>
            <a:r>
              <a:rPr lang="en-US" altLang="en-US" sz="2000" b="1" dirty="0" err="1">
                <a:latin typeface="Times New Roman" pitchFamily="18" charset="0"/>
              </a:rPr>
              <a:t>traversePtr</a:t>
            </a:r>
            <a:r>
              <a:rPr lang="en-US" altLang="en-US" sz="2000" b="1" dirty="0">
                <a:latin typeface="Times New Roman" pitchFamily="18" charset="0"/>
              </a:rPr>
              <a:t>;</a:t>
            </a:r>
          </a:p>
          <a:p>
            <a:r>
              <a:rPr lang="en-US" altLang="en-US" sz="2400" dirty="0">
                <a:latin typeface="Times New Roman" pitchFamily="18" charset="0"/>
              </a:rPr>
              <a:t>Set the </a:t>
            </a:r>
            <a:r>
              <a:rPr lang="en-US" altLang="en-US" sz="2400" b="1" dirty="0" err="1">
                <a:latin typeface="Times New Roman" pitchFamily="18" charset="0"/>
              </a:rPr>
              <a:t>traversePtr</a:t>
            </a:r>
            <a:r>
              <a:rPr lang="en-US" altLang="en-US" sz="2400" dirty="0">
                <a:latin typeface="Times New Roman" pitchFamily="18" charset="0"/>
              </a:rPr>
              <a:t> to point to the same address the list_head pointer points to. </a:t>
            </a:r>
          </a:p>
          <a:p>
            <a:pPr marL="109728" lvl="1" indent="0">
              <a:spcBef>
                <a:spcPts val="400"/>
              </a:spcBef>
              <a:buSzPct val="68000"/>
              <a:buNone/>
            </a:pPr>
            <a:r>
              <a:rPr lang="en-US" altLang="en-US" sz="2000" b="1" dirty="0">
                <a:latin typeface="Times New Roman" pitchFamily="18" charset="0"/>
              </a:rPr>
              <a:t>        </a:t>
            </a:r>
            <a:r>
              <a:rPr lang="en-US" altLang="en-US" sz="2000" b="1" dirty="0" err="1">
                <a:solidFill>
                  <a:srgbClr val="00B050"/>
                </a:solidFill>
                <a:latin typeface="Times New Roman" pitchFamily="18" charset="0"/>
              </a:rPr>
              <a:t>traversePtr</a:t>
            </a:r>
            <a:r>
              <a:rPr lang="en-US" altLang="en-US" sz="2000" b="1" dirty="0">
                <a:solidFill>
                  <a:srgbClr val="00B050"/>
                </a:solidFill>
                <a:latin typeface="Times New Roman" pitchFamily="18" charset="0"/>
              </a:rPr>
              <a:t> = *</a:t>
            </a:r>
            <a:r>
              <a:rPr lang="en-US" altLang="en-US" sz="2000" b="1" dirty="0" err="1">
                <a:solidFill>
                  <a:srgbClr val="00B050"/>
                </a:solidFill>
                <a:latin typeface="Times New Roman" pitchFamily="18" charset="0"/>
              </a:rPr>
              <a:t>list_head_ptr</a:t>
            </a:r>
            <a:r>
              <a:rPr lang="en-US" altLang="en-US" sz="2000" b="1" dirty="0">
                <a:solidFill>
                  <a:srgbClr val="00B050"/>
                </a:solidFill>
                <a:latin typeface="Times New Roman" pitchFamily="18" charset="0"/>
              </a:rPr>
              <a:t>;</a:t>
            </a:r>
          </a:p>
          <a:p>
            <a:endParaRPr lang="en-US" altLang="en-US" sz="2400" dirty="0">
              <a:latin typeface="Times New Roman" pitchFamily="18" charset="0"/>
            </a:endParaRPr>
          </a:p>
          <a:p>
            <a:pPr marL="393192" lvl="1" indent="0">
              <a:buNone/>
            </a:pPr>
            <a:r>
              <a:rPr lang="en-US" altLang="en-US" sz="1200" dirty="0">
                <a:latin typeface="Times New Roman" pitchFamily="18" charset="0"/>
              </a:rPr>
              <a:t>		</a:t>
            </a:r>
          </a:p>
        </p:txBody>
      </p:sp>
      <p:sp>
        <p:nvSpPr>
          <p:cNvPr id="31746" name="Rectangle 2"/>
          <p:cNvSpPr>
            <a:spLocks noGrp="1"/>
          </p:cNvSpPr>
          <p:nvPr>
            <p:ph type="title"/>
          </p:nvPr>
        </p:nvSpPr>
        <p:spPr/>
        <p:txBody>
          <a:bodyPr/>
          <a:lstStyle/>
          <a:p>
            <a:r>
              <a:rPr lang="en-US" altLang="en-US" sz="3600" dirty="0">
                <a:latin typeface="Times New Roman" pitchFamily="18" charset="0"/>
              </a:rPr>
              <a:t>How to Delete Nodes from the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idx="1"/>
          </p:nvPr>
        </p:nvSpPr>
        <p:spPr/>
        <p:txBody>
          <a:bodyPr/>
          <a:lstStyle/>
          <a:p>
            <a:r>
              <a:rPr lang="en-US" altLang="en-US" sz="2000" dirty="0">
                <a:latin typeface="Times New Roman" pitchFamily="18" charset="0"/>
              </a:rPr>
              <a:t>When we traverse the list to find the node to be deleted, there are 3 possible situations:</a:t>
            </a:r>
          </a:p>
          <a:p>
            <a:pPr marL="0" indent="0">
              <a:buNone/>
            </a:pPr>
            <a:endParaRPr lang="en-US" altLang="en-US" sz="2000" dirty="0">
              <a:latin typeface="Times New Roman" pitchFamily="18" charset="0"/>
            </a:endParaRPr>
          </a:p>
          <a:p>
            <a:pPr>
              <a:buFont typeface="Arial" charset="0"/>
              <a:buNone/>
            </a:pPr>
            <a:r>
              <a:rPr lang="en-US" altLang="en-US" sz="2000" dirty="0">
                <a:latin typeface="Times New Roman" pitchFamily="18" charset="0"/>
              </a:rPr>
              <a:t>	</a:t>
            </a:r>
            <a:r>
              <a:rPr lang="en-US" altLang="en-US" sz="2000" b="1" dirty="0">
                <a:latin typeface="Times New Roman" pitchFamily="18" charset="0"/>
              </a:rPr>
              <a:t>1. The list is empty:  </a:t>
            </a:r>
            <a:r>
              <a:rPr lang="en-US" altLang="en-US" sz="2000" dirty="0">
                <a:latin typeface="Times New Roman" pitchFamily="18" charset="0"/>
              </a:rPr>
              <a:t>ERROR - There are no nodes, so there is nothing to be deleted! Print an  error message informing the user that they have tried to delete a non-existent node.</a:t>
            </a:r>
          </a:p>
          <a:p>
            <a:pPr>
              <a:buFont typeface="Arial" charset="0"/>
              <a:buNone/>
            </a:pPr>
            <a:endParaRPr lang="en-US" altLang="en-US" sz="2000" dirty="0"/>
          </a:p>
        </p:txBody>
      </p:sp>
      <p:sp>
        <p:nvSpPr>
          <p:cNvPr id="35842" name="Rectangle 2"/>
          <p:cNvSpPr>
            <a:spLocks noGrp="1"/>
          </p:cNvSpPr>
          <p:nvPr>
            <p:ph type="title"/>
          </p:nvPr>
        </p:nvSpPr>
        <p:spPr/>
        <p:txBody>
          <a:bodyPr/>
          <a:lstStyle/>
          <a:p>
            <a:r>
              <a:rPr lang="en-US" altLang="en-US" sz="3600">
                <a:latin typeface="Times New Roman" pitchFamily="18" charset="0"/>
              </a:rPr>
              <a:t>How to Delete Nodes from the List cont.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idx="1"/>
          </p:nvPr>
        </p:nvSpPr>
        <p:spPr>
          <a:xfrm>
            <a:off x="381000" y="1219200"/>
            <a:ext cx="8229600" cy="4724400"/>
          </a:xfrm>
        </p:spPr>
        <p:txBody>
          <a:bodyPr>
            <a:normAutofit/>
          </a:bodyPr>
          <a:lstStyle/>
          <a:p>
            <a:pPr>
              <a:buFont typeface="Arial" charset="0"/>
              <a:buNone/>
            </a:pPr>
            <a:r>
              <a:rPr lang="en-US" altLang="en-US" sz="2000" dirty="0">
                <a:latin typeface="Times New Roman" pitchFamily="18" charset="0"/>
              </a:rPr>
              <a:t>2. Node to delete is at the front of the linked list</a:t>
            </a:r>
          </a:p>
          <a:p>
            <a:pPr>
              <a:buFont typeface="Arial" charset="0"/>
              <a:buNone/>
            </a:pPr>
            <a:r>
              <a:rPr lang="en-US" altLang="en-US" sz="2000" dirty="0">
                <a:latin typeface="Times New Roman" pitchFamily="18" charset="0"/>
              </a:rPr>
              <a:t>	- Check to see if the node to be deleted is the first node. If so, in order to delete it, do these things, </a:t>
            </a:r>
            <a:r>
              <a:rPr lang="en-US" altLang="en-US" sz="2000" b="1" dirty="0">
                <a:solidFill>
                  <a:srgbClr val="FF0000"/>
                </a:solidFill>
                <a:latin typeface="Times New Roman" pitchFamily="18" charset="0"/>
              </a:rPr>
              <a:t>in this order</a:t>
            </a:r>
            <a:r>
              <a:rPr lang="en-US" altLang="en-US" sz="2000" dirty="0">
                <a:latin typeface="Times New Roman" pitchFamily="18" charset="0"/>
              </a:rPr>
              <a:t>:</a:t>
            </a:r>
          </a:p>
          <a:p>
            <a:pPr>
              <a:buFont typeface="Arial" charset="0"/>
              <a:buNone/>
            </a:pPr>
            <a:r>
              <a:rPr lang="en-US" altLang="en-US" sz="2000" dirty="0">
                <a:latin typeface="Times New Roman" pitchFamily="18" charset="0"/>
              </a:rPr>
              <a:t>		Make the list_head pointer point to the same thing as</a:t>
            </a:r>
          </a:p>
          <a:p>
            <a:pPr>
              <a:buFont typeface="Arial" charset="0"/>
              <a:buNone/>
            </a:pPr>
            <a:r>
              <a:rPr lang="en-US" altLang="en-US" sz="2000" dirty="0">
                <a:latin typeface="Times New Roman" pitchFamily="18" charset="0"/>
              </a:rPr>
              <a:t>		</a:t>
            </a:r>
            <a:r>
              <a:rPr lang="en-US" altLang="en-US" sz="2000" dirty="0" err="1">
                <a:latin typeface="Times New Roman" pitchFamily="18" charset="0"/>
              </a:rPr>
              <a:t>traversePtr</a:t>
            </a:r>
            <a:r>
              <a:rPr lang="en-US" altLang="en-US" sz="2000" dirty="0">
                <a:latin typeface="Times New Roman" pitchFamily="18" charset="0"/>
              </a:rPr>
              <a:t>-&gt;next, then free(</a:t>
            </a:r>
            <a:r>
              <a:rPr lang="en-US" altLang="en-US" sz="2000" dirty="0" err="1">
                <a:latin typeface="Times New Roman" pitchFamily="18" charset="0"/>
              </a:rPr>
              <a:t>traversePtr</a:t>
            </a:r>
            <a:r>
              <a:rPr lang="en-US" altLang="en-US" sz="2000" dirty="0">
                <a:latin typeface="Times New Roman" pitchFamily="18" charset="0"/>
              </a:rPr>
              <a:t>);</a:t>
            </a:r>
          </a:p>
          <a:p>
            <a:pPr>
              <a:buFont typeface="Arial" charset="0"/>
              <a:buNone/>
            </a:pPr>
            <a:r>
              <a:rPr lang="en-US" altLang="en-US" sz="2000" dirty="0">
                <a:latin typeface="Times New Roman" pitchFamily="18" charset="0"/>
              </a:rPr>
              <a:t>	</a:t>
            </a:r>
          </a:p>
          <a:p>
            <a:pPr>
              <a:buFont typeface="Arial" charset="0"/>
              <a:buNone/>
            </a:pPr>
            <a:r>
              <a:rPr lang="en-US" altLang="en-US" sz="2000" dirty="0">
                <a:latin typeface="Times New Roman" pitchFamily="18" charset="0"/>
              </a:rPr>
              <a:t>		</a:t>
            </a:r>
            <a:r>
              <a:rPr lang="en-US" altLang="en-US" sz="2000" b="1" dirty="0">
                <a:solidFill>
                  <a:srgbClr val="00B050"/>
                </a:solidFill>
                <a:latin typeface="Times New Roman" pitchFamily="18" charset="0"/>
              </a:rPr>
              <a:t>*</a:t>
            </a:r>
            <a:r>
              <a:rPr lang="en-US" altLang="en-US" sz="2000" b="1" dirty="0" err="1">
                <a:solidFill>
                  <a:srgbClr val="00B050"/>
                </a:solidFill>
                <a:latin typeface="Times New Roman" pitchFamily="18" charset="0"/>
              </a:rPr>
              <a:t>list_head_ptr</a:t>
            </a:r>
            <a:r>
              <a:rPr lang="en-US" altLang="en-US" sz="2000" b="1" dirty="0">
                <a:solidFill>
                  <a:srgbClr val="00B050"/>
                </a:solidFill>
                <a:latin typeface="Times New Roman" pitchFamily="18" charset="0"/>
              </a:rPr>
              <a:t> = </a:t>
            </a:r>
            <a:r>
              <a:rPr lang="en-US" altLang="en-US" sz="2000" b="1" dirty="0" err="1">
                <a:solidFill>
                  <a:srgbClr val="00B050"/>
                </a:solidFill>
                <a:latin typeface="Times New Roman" pitchFamily="18" charset="0"/>
              </a:rPr>
              <a:t>traversePtr</a:t>
            </a:r>
            <a:r>
              <a:rPr lang="en-US" altLang="en-US" sz="2000" b="1" dirty="0">
                <a:solidFill>
                  <a:srgbClr val="00B050"/>
                </a:solidFill>
                <a:latin typeface="Times New Roman" pitchFamily="18" charset="0"/>
              </a:rPr>
              <a:t>-&gt;next;</a:t>
            </a:r>
          </a:p>
          <a:p>
            <a:pPr>
              <a:buFont typeface="Arial" charset="0"/>
              <a:buNone/>
            </a:pPr>
            <a:r>
              <a:rPr lang="en-US" altLang="en-US" sz="2000" b="1" dirty="0">
                <a:solidFill>
                  <a:srgbClr val="00B050"/>
                </a:solidFill>
                <a:latin typeface="Times New Roman" pitchFamily="18" charset="0"/>
              </a:rPr>
              <a:t>		free(</a:t>
            </a:r>
            <a:r>
              <a:rPr lang="en-US" altLang="en-US" sz="2000" b="1" dirty="0" err="1">
                <a:solidFill>
                  <a:srgbClr val="00B050"/>
                </a:solidFill>
                <a:latin typeface="Times New Roman" pitchFamily="18" charset="0"/>
              </a:rPr>
              <a:t>traversePtr</a:t>
            </a:r>
            <a:r>
              <a:rPr lang="en-US" altLang="en-US" sz="2000" b="1" dirty="0">
                <a:solidFill>
                  <a:srgbClr val="00B050"/>
                </a:solidFill>
                <a:latin typeface="Times New Roman" pitchFamily="18" charset="0"/>
              </a:rPr>
              <a:t>);</a:t>
            </a:r>
            <a:r>
              <a:rPr lang="en-US" altLang="en-US" sz="1600" b="1" dirty="0">
                <a:solidFill>
                  <a:srgbClr val="00B050"/>
                </a:solidFill>
                <a:latin typeface="Times New Roman" pitchFamily="18" charset="0"/>
              </a:rPr>
              <a:t>	</a:t>
            </a:r>
            <a:endParaRPr lang="en-US" altLang="en-US" sz="2800" b="1" dirty="0">
              <a:solidFill>
                <a:srgbClr val="00B050"/>
              </a:solidFill>
            </a:endParaRPr>
          </a:p>
        </p:txBody>
      </p:sp>
      <p:sp>
        <p:nvSpPr>
          <p:cNvPr id="36866" name="Rectangle 2"/>
          <p:cNvSpPr>
            <a:spLocks noGrp="1"/>
          </p:cNvSpPr>
          <p:nvPr>
            <p:ph type="title"/>
          </p:nvPr>
        </p:nvSpPr>
        <p:spPr>
          <a:xfrm>
            <a:off x="457200" y="304800"/>
            <a:ext cx="8229600" cy="868362"/>
          </a:xfrm>
        </p:spPr>
        <p:txBody>
          <a:bodyPr/>
          <a:lstStyle/>
          <a:p>
            <a:r>
              <a:rPr lang="en-US" altLang="en-US" sz="3600" dirty="0">
                <a:latin typeface="Times New Roman" pitchFamily="18" charset="0"/>
              </a:rPr>
              <a:t>How to Delete Nodes from the List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r>
              <a:rPr lang="en-US" dirty="0">
                <a:latin typeface="Times New Roman" panose="02020603050405020304" pitchFamily="18" charset="0"/>
                <a:cs typeface="Times New Roman" panose="02020603050405020304" pitchFamily="18" charset="0"/>
              </a:rPr>
              <a:t>				</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Deleting a Node</a:t>
            </a:r>
          </a:p>
        </p:txBody>
      </p:sp>
      <p:sp>
        <p:nvSpPr>
          <p:cNvPr id="4" name="Rectangle 3"/>
          <p:cNvSpPr/>
          <p:nvPr/>
        </p:nvSpPr>
        <p:spPr>
          <a:xfrm>
            <a:off x="35814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812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2286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81200" y="3048000"/>
            <a:ext cx="25908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14800" y="4343400"/>
            <a:ext cx="1600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70866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4" name="Straight Arrow Connector 13"/>
          <p:cNvCxnSpPr/>
          <p:nvPr/>
        </p:nvCxnSpPr>
        <p:spPr>
          <a:xfrm flipV="1">
            <a:off x="7543800" y="3962400"/>
            <a:ext cx="2590800" cy="1257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303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pPr>
              <a:buFont typeface="Arial" charset="0"/>
              <a:buNone/>
            </a:pPr>
            <a:r>
              <a:rPr lang="en-US" altLang="en-US" sz="2800" b="1" dirty="0">
                <a:solidFill>
                  <a:srgbClr val="00B050"/>
                </a:solidFill>
                <a:latin typeface="Times New Roman" pitchFamily="18" charset="0"/>
              </a:rPr>
              <a:t>*</a:t>
            </a:r>
            <a:r>
              <a:rPr lang="en-US" altLang="en-US" sz="2800" b="1" dirty="0" err="1">
                <a:solidFill>
                  <a:srgbClr val="00B050"/>
                </a:solidFill>
                <a:latin typeface="Times New Roman" pitchFamily="18" charset="0"/>
              </a:rPr>
              <a:t>list_head_ptr</a:t>
            </a:r>
            <a:r>
              <a:rPr lang="en-US" altLang="en-US" sz="2800" b="1" dirty="0">
                <a:solidFill>
                  <a:srgbClr val="00B050"/>
                </a:solidFill>
                <a:latin typeface="Times New Roman" pitchFamily="18" charset="0"/>
              </a:rPr>
              <a:t> = </a:t>
            </a:r>
            <a:r>
              <a:rPr lang="en-US" altLang="en-US" sz="2800" b="1" dirty="0" err="1">
                <a:solidFill>
                  <a:srgbClr val="00B050"/>
                </a:solidFill>
                <a:latin typeface="Times New Roman" pitchFamily="18" charset="0"/>
              </a:rPr>
              <a:t>traversePtr</a:t>
            </a:r>
            <a:r>
              <a:rPr lang="en-US" altLang="en-US" sz="2800" b="1" dirty="0">
                <a:solidFill>
                  <a:srgbClr val="00B050"/>
                </a:solidFill>
                <a:latin typeface="Times New Roman" pitchFamily="18" charset="0"/>
              </a:rPr>
              <a:t>-&gt;next;</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r>
              <a:rPr lang="en-US" dirty="0">
                <a:latin typeface="Times New Roman" panose="02020603050405020304" pitchFamily="18" charset="0"/>
                <a:cs typeface="Times New Roman" panose="02020603050405020304" pitchFamily="18" charset="0"/>
              </a:rPr>
              <a:t>				</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Deleting a Node: Step 1</a:t>
            </a:r>
          </a:p>
        </p:txBody>
      </p:sp>
      <p:sp>
        <p:nvSpPr>
          <p:cNvPr id="4" name="Rectangle 3"/>
          <p:cNvSpPr/>
          <p:nvPr/>
        </p:nvSpPr>
        <p:spPr>
          <a:xfrm>
            <a:off x="35814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812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3528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3" name="Straight Arrow Connector 12"/>
          <p:cNvCxnSpPr/>
          <p:nvPr/>
        </p:nvCxnSpPr>
        <p:spPr>
          <a:xfrm>
            <a:off x="2743200" y="2286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0" y="3048000"/>
            <a:ext cx="11430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14800" y="4343400"/>
            <a:ext cx="1600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70866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4" name="Straight Arrow Connector 13"/>
          <p:cNvCxnSpPr/>
          <p:nvPr/>
        </p:nvCxnSpPr>
        <p:spPr>
          <a:xfrm flipV="1">
            <a:off x="7543800" y="3962400"/>
            <a:ext cx="2590800" cy="1257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38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pPr>
              <a:buFont typeface="Arial" charset="0"/>
              <a:buNone/>
            </a:pPr>
            <a:r>
              <a:rPr lang="en-US" altLang="en-US" sz="2800" b="1" dirty="0">
                <a:solidFill>
                  <a:srgbClr val="00B050"/>
                </a:solidFill>
                <a:latin typeface="Times New Roman" pitchFamily="18" charset="0"/>
              </a:rPr>
              <a:t>free(</a:t>
            </a:r>
            <a:r>
              <a:rPr lang="en-US" altLang="en-US" sz="2800" b="1" dirty="0" err="1">
                <a:solidFill>
                  <a:srgbClr val="00B050"/>
                </a:solidFill>
                <a:latin typeface="Times New Roman" pitchFamily="18" charset="0"/>
              </a:rPr>
              <a:t>traversePtr</a:t>
            </a:r>
            <a:r>
              <a:rPr lang="en-US" altLang="en-US" sz="2800" b="1" dirty="0">
                <a:solidFill>
                  <a:srgbClr val="00B050"/>
                </a:solidFill>
                <a:latin typeface="Times New Roman" pitchFamily="18" charset="0"/>
              </a:rPr>
              <a:t>);</a:t>
            </a:r>
          </a:p>
          <a:p>
            <a:r>
              <a:rPr lang="en-US" dirty="0" err="1">
                <a:latin typeface="Times New Roman" panose="02020603050405020304" pitchFamily="18" charset="0"/>
                <a:cs typeface="Times New Roman" panose="02020603050405020304" pitchFamily="18" charset="0"/>
              </a:rPr>
              <a:t>list_head_ptr</a:t>
            </a:r>
            <a:r>
              <a:rPr lang="en-US" dirty="0">
                <a:latin typeface="Times New Roman" panose="02020603050405020304" pitchFamily="18" charset="0"/>
                <a:cs typeface="Times New Roman" panose="02020603050405020304" pitchFamily="18" charset="0"/>
              </a:rPr>
              <a:t>		list_head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Deleting a Node: Step 2</a:t>
            </a:r>
          </a:p>
        </p:txBody>
      </p:sp>
      <p:sp>
        <p:nvSpPr>
          <p:cNvPr id="4" name="Rectangle 3"/>
          <p:cNvSpPr/>
          <p:nvPr/>
        </p:nvSpPr>
        <p:spPr>
          <a:xfrm>
            <a:off x="3581400" y="2514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743200" y="2286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0" y="3048000"/>
            <a:ext cx="11430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4343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7086600" y="5181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4" name="Straight Arrow Connector 13"/>
          <p:cNvCxnSpPr/>
          <p:nvPr/>
        </p:nvCxnSpPr>
        <p:spPr>
          <a:xfrm flipV="1">
            <a:off x="7543800" y="3962400"/>
            <a:ext cx="2590800" cy="1257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idx="1"/>
          </p:nvPr>
        </p:nvSpPr>
        <p:spPr>
          <a:xfrm>
            <a:off x="381000" y="1219200"/>
            <a:ext cx="8229600" cy="4724400"/>
          </a:xfrm>
        </p:spPr>
        <p:txBody>
          <a:bodyPr>
            <a:normAutofit fontScale="92500" lnSpcReduction="10000"/>
          </a:bodyPr>
          <a:lstStyle/>
          <a:p>
            <a:pPr>
              <a:lnSpc>
                <a:spcPct val="90000"/>
              </a:lnSpc>
              <a:buFont typeface="Arial" charset="0"/>
              <a:buNone/>
            </a:pPr>
            <a:r>
              <a:rPr lang="en-US" altLang="en-US" sz="2000" dirty="0">
                <a:latin typeface="Times New Roman" pitchFamily="18" charset="0"/>
              </a:rPr>
              <a:t>3. </a:t>
            </a:r>
            <a:r>
              <a:rPr lang="en-US" altLang="en-US" sz="2200" b="1" dirty="0">
                <a:latin typeface="Times New Roman" pitchFamily="18" charset="0"/>
                <a:cs typeface="Times New Roman" panose="02020603050405020304" pitchFamily="18" charset="0"/>
              </a:rPr>
              <a:t>Non-exception case.  i.e. The Node to delete is somewhere between two existing Nodes or at the end. Both cases can be handled this way.</a:t>
            </a:r>
          </a:p>
          <a:p>
            <a:pPr>
              <a:buFont typeface="Arial" charset="0"/>
              <a:buNone/>
            </a:pPr>
            <a:r>
              <a:rPr lang="en-US" altLang="en-US" sz="2200" dirty="0">
                <a:latin typeface="Times New Roman" pitchFamily="18" charset="0"/>
              </a:rPr>
              <a:t>	- traverse the list to search for the node to be deleted, we must maintain a pointer to the node </a:t>
            </a:r>
            <a:r>
              <a:rPr lang="en-US" altLang="en-US" sz="2200" i="1" dirty="0">
                <a:latin typeface="Times New Roman" pitchFamily="18" charset="0"/>
              </a:rPr>
              <a:t>before</a:t>
            </a:r>
            <a:r>
              <a:rPr lang="en-US" altLang="en-US" sz="2200" dirty="0">
                <a:latin typeface="Times New Roman" pitchFamily="18" charset="0"/>
              </a:rPr>
              <a:t> the node where we are:</a:t>
            </a:r>
          </a:p>
          <a:p>
            <a:pPr>
              <a:buFont typeface="Arial" charset="0"/>
              <a:buNone/>
            </a:pPr>
            <a:r>
              <a:rPr lang="en-US" altLang="en-US" sz="2200" dirty="0">
                <a:latin typeface="Times New Roman" pitchFamily="18" charset="0"/>
              </a:rPr>
              <a:t>	    	</a:t>
            </a:r>
            <a:r>
              <a:rPr lang="en-US" altLang="en-US" sz="2200" b="1" dirty="0" err="1">
                <a:solidFill>
                  <a:srgbClr val="00B050"/>
                </a:solidFill>
                <a:latin typeface="Times New Roman" pitchFamily="18" charset="0"/>
              </a:rPr>
              <a:t>struct</a:t>
            </a:r>
            <a:r>
              <a:rPr lang="en-US" altLang="en-US" sz="2200" b="1" dirty="0">
                <a:solidFill>
                  <a:srgbClr val="00B050"/>
                </a:solidFill>
                <a:latin typeface="Times New Roman" pitchFamily="18" charset="0"/>
              </a:rPr>
              <a:t> Node *</a:t>
            </a:r>
            <a:r>
              <a:rPr lang="en-US" altLang="en-US" sz="2200" b="1" dirty="0" err="1">
                <a:solidFill>
                  <a:srgbClr val="00B050"/>
                </a:solidFill>
                <a:latin typeface="Times New Roman" pitchFamily="18" charset="0"/>
              </a:rPr>
              <a:t>priorNode</a:t>
            </a:r>
            <a:r>
              <a:rPr lang="en-US" altLang="en-US" sz="2200" b="1" dirty="0">
                <a:solidFill>
                  <a:srgbClr val="00B050"/>
                </a:solidFill>
                <a:latin typeface="Times New Roman" pitchFamily="18" charset="0"/>
              </a:rPr>
              <a:t>;</a:t>
            </a:r>
          </a:p>
          <a:p>
            <a:pPr>
              <a:buFont typeface="Arial" charset="0"/>
              <a:buNone/>
            </a:pPr>
            <a:r>
              <a:rPr lang="en-US" altLang="en-US" sz="2200" dirty="0">
                <a:latin typeface="Times New Roman" pitchFamily="18" charset="0"/>
              </a:rPr>
              <a:t>	- advance </a:t>
            </a:r>
            <a:r>
              <a:rPr lang="en-US" altLang="en-US" sz="2200" b="1" dirty="0" err="1">
                <a:latin typeface="Times New Roman" pitchFamily="18" charset="0"/>
              </a:rPr>
              <a:t>traversePtr</a:t>
            </a:r>
            <a:r>
              <a:rPr lang="en-US" altLang="en-US" sz="2200" dirty="0">
                <a:latin typeface="Times New Roman" pitchFamily="18" charset="0"/>
              </a:rPr>
              <a:t> and </a:t>
            </a:r>
            <a:r>
              <a:rPr lang="en-US" altLang="en-US" sz="2200" b="1" dirty="0" err="1">
                <a:latin typeface="Times New Roman" pitchFamily="18" charset="0"/>
              </a:rPr>
              <a:t>priorNode</a:t>
            </a:r>
            <a:r>
              <a:rPr lang="en-US" altLang="en-US" sz="2200" dirty="0">
                <a:latin typeface="Times New Roman" pitchFamily="18" charset="0"/>
              </a:rPr>
              <a:t> to go through the list.</a:t>
            </a:r>
          </a:p>
          <a:p>
            <a:pPr>
              <a:buFont typeface="Arial" charset="0"/>
              <a:buNone/>
            </a:pPr>
            <a:r>
              <a:rPr lang="en-US" altLang="en-US" sz="2200" dirty="0">
                <a:latin typeface="Times New Roman" pitchFamily="18" charset="0"/>
              </a:rPr>
              <a:t> 	- When traversing, we need to check that the traverse pointer is not NULL before trying to access members of the node to which it points.</a:t>
            </a:r>
          </a:p>
          <a:p>
            <a:pPr>
              <a:lnSpc>
                <a:spcPct val="90000"/>
              </a:lnSpc>
              <a:buNone/>
            </a:pPr>
            <a:r>
              <a:rPr lang="en-US" altLang="en-US" sz="2200" dirty="0">
                <a:latin typeface="Times New Roman" pitchFamily="18" charset="0"/>
              </a:rPr>
              <a:t>		- If it is NULL, the node is not in the list. Print an error message to the user.</a:t>
            </a:r>
          </a:p>
          <a:p>
            <a:pPr>
              <a:buFont typeface="Arial" charset="0"/>
              <a:buNone/>
            </a:pPr>
            <a:r>
              <a:rPr lang="en-US" altLang="en-US" sz="2200" dirty="0">
                <a:latin typeface="Times New Roman" pitchFamily="18" charset="0"/>
              </a:rPr>
              <a:t>	- If the node is found, do these actions </a:t>
            </a:r>
            <a:r>
              <a:rPr lang="en-US" altLang="en-US" sz="2200" b="1" dirty="0">
                <a:solidFill>
                  <a:srgbClr val="FF0000"/>
                </a:solidFill>
                <a:latin typeface="Times New Roman" pitchFamily="18" charset="0"/>
              </a:rPr>
              <a:t>in this order</a:t>
            </a:r>
            <a:r>
              <a:rPr lang="en-US" altLang="en-US" sz="2200" dirty="0">
                <a:latin typeface="Times New Roman" pitchFamily="18" charset="0"/>
              </a:rPr>
              <a:t>:</a:t>
            </a:r>
          </a:p>
          <a:p>
            <a:pPr>
              <a:buFont typeface="Arial" charset="0"/>
              <a:buNone/>
            </a:pPr>
            <a:r>
              <a:rPr lang="en-US" altLang="en-US" sz="2200" dirty="0">
                <a:latin typeface="Times New Roman" pitchFamily="18" charset="0"/>
              </a:rPr>
              <a:t>		a. Change the </a:t>
            </a:r>
            <a:r>
              <a:rPr lang="en-US" altLang="en-US" sz="2200" i="1" dirty="0">
                <a:latin typeface="Times New Roman" pitchFamily="18" charset="0"/>
              </a:rPr>
              <a:t>next</a:t>
            </a:r>
            <a:r>
              <a:rPr lang="en-US" altLang="en-US" sz="2200" dirty="0">
                <a:latin typeface="Times New Roman" pitchFamily="18" charset="0"/>
              </a:rPr>
              <a:t> pointer of prior node (the node before the node which is being deleted):       </a:t>
            </a:r>
            <a:r>
              <a:rPr lang="en-US" altLang="en-US" sz="2200" b="1" dirty="0" err="1">
                <a:solidFill>
                  <a:srgbClr val="00B050"/>
                </a:solidFill>
                <a:latin typeface="Times New Roman" pitchFamily="18" charset="0"/>
              </a:rPr>
              <a:t>priorNode</a:t>
            </a:r>
            <a:r>
              <a:rPr lang="en-US" altLang="en-US" sz="2200" b="1" dirty="0">
                <a:solidFill>
                  <a:srgbClr val="00B050"/>
                </a:solidFill>
                <a:latin typeface="Times New Roman" pitchFamily="18" charset="0"/>
              </a:rPr>
              <a:t>-&gt;next = </a:t>
            </a:r>
            <a:r>
              <a:rPr lang="en-US" altLang="en-US" sz="2200" b="1" dirty="0" err="1">
                <a:solidFill>
                  <a:srgbClr val="00B050"/>
                </a:solidFill>
                <a:latin typeface="Times New Roman" pitchFamily="18" charset="0"/>
              </a:rPr>
              <a:t>traversePtr</a:t>
            </a:r>
            <a:r>
              <a:rPr lang="en-US" altLang="en-US" sz="2200" b="1" dirty="0">
                <a:solidFill>
                  <a:srgbClr val="00B050"/>
                </a:solidFill>
                <a:latin typeface="Times New Roman" pitchFamily="18" charset="0"/>
              </a:rPr>
              <a:t>-&gt;next;</a:t>
            </a:r>
          </a:p>
          <a:p>
            <a:pPr>
              <a:buFont typeface="Arial" charset="0"/>
              <a:buNone/>
            </a:pPr>
            <a:r>
              <a:rPr lang="en-US" altLang="en-US" sz="2200" dirty="0">
                <a:latin typeface="Times New Roman" pitchFamily="18" charset="0"/>
              </a:rPr>
              <a:t>		b. Call free() with the pointer to the node being deleted (what pointer is this?).</a:t>
            </a:r>
            <a:endParaRPr lang="en-US" altLang="en-US" sz="2200" dirty="0"/>
          </a:p>
        </p:txBody>
      </p:sp>
      <p:sp>
        <p:nvSpPr>
          <p:cNvPr id="36866" name="Rectangle 2"/>
          <p:cNvSpPr>
            <a:spLocks noGrp="1"/>
          </p:cNvSpPr>
          <p:nvPr>
            <p:ph type="title"/>
          </p:nvPr>
        </p:nvSpPr>
        <p:spPr>
          <a:xfrm>
            <a:off x="457200" y="304800"/>
            <a:ext cx="8229600" cy="868362"/>
          </a:xfrm>
        </p:spPr>
        <p:txBody>
          <a:bodyPr/>
          <a:lstStyle/>
          <a:p>
            <a:r>
              <a:rPr lang="en-US" altLang="en-US" sz="3600" dirty="0">
                <a:latin typeface="Times New Roman" pitchFamily="18" charset="0"/>
              </a:rPr>
              <a:t>How to Delete Nodes from the List</a:t>
            </a:r>
          </a:p>
        </p:txBody>
      </p:sp>
    </p:spTree>
    <p:extLst>
      <p:ext uri="{BB962C8B-B14F-4D97-AF65-F5344CB8AC3E}">
        <p14:creationId xmlns:p14="http://schemas.microsoft.com/office/powerpoint/2010/main" val="389313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r>
              <a:rPr lang="en-US" dirty="0">
                <a:latin typeface="Times New Roman" panose="02020603050405020304" pitchFamily="18" charset="0"/>
                <a:cs typeface="Times New Roman" panose="02020603050405020304" pitchFamily="18" charset="0"/>
              </a:rPr>
              <a:t>-&gt;next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1143000"/>
          </a:xfrm>
        </p:spPr>
        <p:txBody>
          <a:bodyPr/>
          <a:lstStyle/>
          <a:p>
            <a:r>
              <a:rPr lang="en-US" dirty="0">
                <a:latin typeface="Times New Roman" panose="02020603050405020304" pitchFamily="18" charset="0"/>
                <a:cs typeface="Times New Roman" panose="02020603050405020304" pitchFamily="18" charset="0"/>
              </a:rPr>
              <a:t>Deleting a Node</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819400" y="3962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to delete</a:t>
            </a: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9" name="Rectangle 8"/>
          <p:cNvSpPr/>
          <p:nvPr/>
        </p:nvSpPr>
        <p:spPr>
          <a:xfrm>
            <a:off x="4191000" y="4800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H="1">
            <a:off x="2895600" y="3048000"/>
            <a:ext cx="3810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9600" y="2057400"/>
            <a:ext cx="990600" cy="2819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5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a:lnSpc>
                <a:spcPct val="90000"/>
              </a:lnSpc>
            </a:pPr>
            <a:r>
              <a:rPr lang="en-US" altLang="en-US" sz="2400" dirty="0">
                <a:latin typeface="Times New Roman" pitchFamily="18" charset="0"/>
                <a:cs typeface="Times New Roman" pitchFamily="18" charset="0"/>
              </a:rPr>
              <a:t>The structure of a linked list is more complicated than an array, and more work is required to construct and maintain a linked list. </a:t>
            </a:r>
          </a:p>
          <a:p>
            <a:pPr>
              <a:lnSpc>
                <a:spcPct val="90000"/>
              </a:lnSpc>
            </a:pPr>
            <a:r>
              <a:rPr lang="en-US" altLang="en-US" sz="2400" dirty="0">
                <a:latin typeface="Times New Roman" pitchFamily="18" charset="0"/>
                <a:cs typeface="Times New Roman" pitchFamily="18" charset="0"/>
              </a:rPr>
              <a:t>Nonetheless, depending on the application, linked structures often have advantages.</a:t>
            </a:r>
          </a:p>
          <a:p>
            <a:pPr>
              <a:lnSpc>
                <a:spcPct val="90000"/>
              </a:lnSpc>
            </a:pPr>
            <a:r>
              <a:rPr lang="en-US" altLang="en-US" sz="2400" dirty="0">
                <a:latin typeface="Times New Roman" pitchFamily="18" charset="0"/>
                <a:cs typeface="Times New Roman" pitchFamily="18" charset="0"/>
              </a:rPr>
              <a:t>Some say </a:t>
            </a:r>
            <a:r>
              <a:rPr lang="en-US" altLang="en-US" sz="2400" b="1" dirty="0">
                <a:latin typeface="Times New Roman" pitchFamily="18" charset="0"/>
                <a:cs typeface="Times New Roman" pitchFamily="18" charset="0"/>
              </a:rPr>
              <a:t>Linear linked structures </a:t>
            </a:r>
            <a:r>
              <a:rPr lang="en-US" altLang="en-US" sz="2400" dirty="0">
                <a:latin typeface="Times New Roman" pitchFamily="18" charset="0"/>
                <a:cs typeface="Times New Roman" pitchFamily="18" charset="0"/>
              </a:rPr>
              <a:t>(</a:t>
            </a:r>
            <a:r>
              <a:rPr lang="en-US" altLang="en-US" sz="2400" b="1" dirty="0">
                <a:latin typeface="Times New Roman" pitchFamily="18" charset="0"/>
                <a:cs typeface="Times New Roman" pitchFamily="18" charset="0"/>
              </a:rPr>
              <a:t>linked lists</a:t>
            </a:r>
            <a:r>
              <a:rPr lang="en-US" altLang="en-US" sz="2400" dirty="0">
                <a:latin typeface="Times New Roman" pitchFamily="18" charset="0"/>
                <a:cs typeface="Times New Roman" pitchFamily="18" charset="0"/>
              </a:rPr>
              <a:t>) are not so commonly used in real applications, but they are simpler to construct and manipulate than binary (search) trees, so we will only work with a linear, singly-linked list here.</a:t>
            </a:r>
          </a:p>
          <a:p>
            <a:pPr>
              <a:lnSpc>
                <a:spcPct val="90000"/>
              </a:lnSpc>
            </a:pPr>
            <a:r>
              <a:rPr lang="en-US" altLang="en-US" sz="2400" dirty="0">
                <a:latin typeface="Times New Roman" pitchFamily="18" charset="0"/>
                <a:cs typeface="Times New Roman" pitchFamily="18" charset="0"/>
              </a:rPr>
              <a:t>Binary search trees have significant advantages compared with (sorted) arrays in many cases, such as faster insertion and deletion times, but comparable search performance.</a:t>
            </a:r>
          </a:p>
          <a:p>
            <a:pPr>
              <a:lnSpc>
                <a:spcPct val="90000"/>
              </a:lnSpc>
            </a:pPr>
            <a:endParaRPr lang="en-US" altLang="en-US" sz="2400" dirty="0">
              <a:latin typeface="Times New Roman" pitchFamily="18" charset="0"/>
              <a:cs typeface="Times New Roman" pitchFamily="18" charset="0"/>
            </a:endParaRPr>
          </a:p>
        </p:txBody>
      </p:sp>
      <p:sp>
        <p:nvSpPr>
          <p:cNvPr id="15361" name="Title 1"/>
          <p:cNvSpPr>
            <a:spLocks noGrp="1"/>
          </p:cNvSpPr>
          <p:nvPr>
            <p:ph type="title"/>
          </p:nvPr>
        </p:nvSpPr>
        <p:spPr/>
        <p:txBody>
          <a:bodyPr/>
          <a:lstStyle/>
          <a:p>
            <a:r>
              <a:rPr lang="en-US" altLang="en-US" sz="3600" dirty="0">
                <a:latin typeface="Times New Roman" pitchFamily="18" charset="0"/>
                <a:cs typeface="Times New Roman" pitchFamily="18" charset="0"/>
              </a:rPr>
              <a:t>Why Use Linked Lists?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a:bodyPr>
          <a:lstStyle/>
          <a:p>
            <a:r>
              <a:rPr lang="en-US" altLang="en-US" sz="2800" b="1" dirty="0" err="1">
                <a:solidFill>
                  <a:srgbClr val="00B050"/>
                </a:solidFill>
                <a:latin typeface="Times New Roman" pitchFamily="18" charset="0"/>
              </a:rPr>
              <a:t>priorNode</a:t>
            </a:r>
            <a:r>
              <a:rPr lang="en-US" altLang="en-US" sz="2800" b="1" dirty="0">
                <a:solidFill>
                  <a:srgbClr val="00B050"/>
                </a:solidFill>
                <a:latin typeface="Times New Roman" pitchFamily="18" charset="0"/>
              </a:rPr>
              <a:t>-&gt;next = </a:t>
            </a:r>
            <a:r>
              <a:rPr lang="en-US" altLang="en-US" sz="2800" b="1" dirty="0" err="1">
                <a:solidFill>
                  <a:srgbClr val="00B050"/>
                </a:solidFill>
                <a:latin typeface="Times New Roman" pitchFamily="18" charset="0"/>
              </a:rPr>
              <a:t>traversePtr</a:t>
            </a:r>
            <a:r>
              <a:rPr lang="en-US" altLang="en-US" sz="2800" b="1" dirty="0">
                <a:solidFill>
                  <a:srgbClr val="00B050"/>
                </a:solidFill>
                <a:latin typeface="Times New Roman" pitchFamily="18" charset="0"/>
              </a:rPr>
              <a:t>-&gt;next;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r>
              <a:rPr lang="en-US" dirty="0">
                <a:latin typeface="Times New Roman" panose="02020603050405020304" pitchFamily="18" charset="0"/>
                <a:cs typeface="Times New Roman" panose="02020603050405020304" pitchFamily="18" charset="0"/>
              </a:rPr>
              <a:t>-&gt;next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r>
              <a:rPr lang="en-US" sz="2400" dirty="0">
                <a:latin typeface="Times New Roman" panose="02020603050405020304" pitchFamily="18" charset="0"/>
                <a:cs typeface="Times New Roman" panose="02020603050405020304" pitchFamily="18" charset="0"/>
              </a:rPr>
              <a:t>At this point, both </a:t>
            </a:r>
            <a:r>
              <a:rPr lang="en-US" sz="2400" dirty="0" err="1">
                <a:latin typeface="Times New Roman" panose="02020603050405020304" pitchFamily="18" charset="0"/>
                <a:cs typeface="Times New Roman" panose="02020603050405020304" pitchFamily="18" charset="0"/>
              </a:rPr>
              <a:t>priorNode</a:t>
            </a:r>
            <a:r>
              <a:rPr lang="en-US" sz="2400" dirty="0">
                <a:latin typeface="Times New Roman" panose="02020603050405020304" pitchFamily="18" charset="0"/>
                <a:cs typeface="Times New Roman" panose="02020603050405020304" pitchFamily="18" charset="0"/>
              </a:rPr>
              <a:t>-&gt;next and </a:t>
            </a:r>
            <a:r>
              <a:rPr lang="en-US" sz="2400" dirty="0" err="1">
                <a:latin typeface="Times New Roman" panose="02020603050405020304" pitchFamily="18" charset="0"/>
                <a:cs typeface="Times New Roman" panose="02020603050405020304" pitchFamily="18" charset="0"/>
              </a:rPr>
              <a:t>traversePtr</a:t>
            </a:r>
            <a:r>
              <a:rPr lang="en-US" sz="2400" dirty="0">
                <a:latin typeface="Times New Roman" panose="02020603050405020304" pitchFamily="18" charset="0"/>
                <a:cs typeface="Times New Roman" panose="02020603050405020304" pitchFamily="18" charset="0"/>
              </a:rPr>
              <a:t>-&gt;next point to the same thing, but we’re getting ready to free </a:t>
            </a:r>
            <a:r>
              <a:rPr lang="en-US" sz="2400" dirty="0" err="1">
                <a:latin typeface="Times New Roman" panose="02020603050405020304" pitchFamily="18" charset="0"/>
                <a:cs typeface="Times New Roman" panose="02020603050405020304" pitchFamily="18" charset="0"/>
              </a:rPr>
              <a:t>traversePtr</a:t>
            </a:r>
            <a:r>
              <a:rPr lang="en-US" sz="2400"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a:xfrm>
            <a:off x="457200" y="0"/>
            <a:ext cx="8229600" cy="1143000"/>
          </a:xfrm>
        </p:spPr>
        <p:txBody>
          <a:bodyPr/>
          <a:lstStyle/>
          <a:p>
            <a:r>
              <a:rPr lang="en-US" dirty="0">
                <a:latin typeface="Times New Roman" panose="02020603050405020304" pitchFamily="18" charset="0"/>
                <a:cs typeface="Times New Roman" panose="02020603050405020304" pitchFamily="18" charset="0"/>
              </a:rPr>
              <a:t>Deleting a Node: Step 1</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819400" y="3962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to delete</a:t>
            </a: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9" name="Rectangle 8"/>
          <p:cNvSpPr/>
          <p:nvPr/>
        </p:nvSpPr>
        <p:spPr>
          <a:xfrm>
            <a:off x="4191000" y="4800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V="1">
            <a:off x="3276600" y="2133600"/>
            <a:ext cx="21336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9600" y="2057400"/>
            <a:ext cx="990600" cy="2819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95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a:bodyPr>
          <a:lstStyle/>
          <a:p>
            <a:r>
              <a:rPr lang="en-US" altLang="en-US" sz="2800" b="1" dirty="0">
                <a:solidFill>
                  <a:srgbClr val="00B050"/>
                </a:solidFill>
                <a:latin typeface="Times New Roman" pitchFamily="18" charset="0"/>
              </a:rPr>
              <a:t>Free(</a:t>
            </a:r>
            <a:r>
              <a:rPr lang="en-US" altLang="en-US" sz="2800" b="1" dirty="0" err="1">
                <a:solidFill>
                  <a:srgbClr val="00B050"/>
                </a:solidFill>
                <a:latin typeface="Times New Roman" pitchFamily="18" charset="0"/>
              </a:rPr>
              <a:t>traversePtr</a:t>
            </a:r>
            <a:r>
              <a:rPr lang="en-US" altLang="en-US" sz="2800" b="1" dirty="0">
                <a:solidFill>
                  <a:srgbClr val="00B050"/>
                </a:solidFill>
                <a:latin typeface="Times New Roman"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priorNode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traversePtr</a:t>
            </a:r>
            <a:r>
              <a:rPr lang="en-US" dirty="0">
                <a:latin typeface="Times New Roman" panose="02020603050405020304" pitchFamily="18" charset="0"/>
                <a:cs typeface="Times New Roman" panose="02020603050405020304" pitchFamily="18" charset="0"/>
              </a:rPr>
              <a:t>-&gt;next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			</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1143000"/>
          </a:xfrm>
        </p:spPr>
        <p:txBody>
          <a:bodyPr/>
          <a:lstStyle/>
          <a:p>
            <a:r>
              <a:rPr lang="en-US" dirty="0">
                <a:latin typeface="Times New Roman" panose="02020603050405020304" pitchFamily="18" charset="0"/>
                <a:cs typeface="Times New Roman" panose="02020603050405020304" pitchFamily="18" charset="0"/>
              </a:rPr>
              <a:t>Deleting a Node: Step 2</a:t>
            </a:r>
          </a:p>
        </p:txBody>
      </p:sp>
      <p:sp>
        <p:nvSpPr>
          <p:cNvPr id="4" name="Rectangle 3"/>
          <p:cNvSpPr/>
          <p:nvPr/>
        </p:nvSpPr>
        <p:spPr>
          <a:xfrm>
            <a:off x="1219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410200" y="20574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590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sp>
        <p:nvSpPr>
          <p:cNvPr id="8" name="Rectangle 7"/>
          <p:cNvSpPr/>
          <p:nvPr/>
        </p:nvSpPr>
        <p:spPr>
          <a:xfrm>
            <a:off x="6781800" y="28956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a:t>
            </a:r>
          </a:p>
        </p:txBody>
      </p:sp>
      <p:cxnSp>
        <p:nvCxnSpPr>
          <p:cNvPr id="11" name="Straight Arrow Connector 10"/>
          <p:cNvCxnSpPr/>
          <p:nvPr/>
        </p:nvCxnSpPr>
        <p:spPr>
          <a:xfrm flipV="1">
            <a:off x="3276600" y="2133600"/>
            <a:ext cx="21336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144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43800" y="2057400"/>
            <a:ext cx="21336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702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61A3DC-F041-44F0-9D95-8946BC7F7C4D}"/>
              </a:ext>
            </a:extLst>
          </p:cNvPr>
          <p:cNvSpPr>
            <a:spLocks noGrp="1"/>
          </p:cNvSpPr>
          <p:nvPr>
            <p:ph idx="1"/>
          </p:nvPr>
        </p:nvSpPr>
        <p:spPr>
          <a:xfrm>
            <a:off x="457200" y="1295400"/>
            <a:ext cx="8229600" cy="4711891"/>
          </a:xfrm>
        </p:spPr>
        <p:txBody>
          <a:bodyPr>
            <a:noAutofit/>
          </a:bodyPr>
          <a:lstStyle/>
          <a:p>
            <a:pPr marL="109728" indent="0">
              <a:buNone/>
            </a:pPr>
            <a:r>
              <a:rPr lang="en-US" sz="1600" dirty="0"/>
              <a:t>void </a:t>
            </a:r>
            <a:r>
              <a:rPr lang="en-US" sz="1600" dirty="0" err="1"/>
              <a:t>deleteNode</a:t>
            </a:r>
            <a:r>
              <a:rPr lang="en-US" sz="1600" dirty="0"/>
              <a:t>(Node **</a:t>
            </a:r>
            <a:r>
              <a:rPr lang="en-US" sz="1600" dirty="0" err="1"/>
              <a:t>list_head_ptr</a:t>
            </a:r>
            <a:r>
              <a:rPr lang="en-US" sz="1600" dirty="0"/>
              <a:t>, Node *</a:t>
            </a:r>
            <a:r>
              <a:rPr lang="en-US" sz="1600" dirty="0" err="1"/>
              <a:t>NodePtr</a:t>
            </a:r>
            <a:r>
              <a:rPr lang="en-US" sz="1600" dirty="0"/>
              <a:t>){</a:t>
            </a:r>
          </a:p>
          <a:p>
            <a:pPr marL="109728" indent="0">
              <a:buNone/>
            </a:pPr>
            <a:r>
              <a:rPr lang="en-US" sz="1600" dirty="0"/>
              <a:t>    Node *</a:t>
            </a:r>
            <a:r>
              <a:rPr lang="en-US" sz="1600" dirty="0" err="1"/>
              <a:t>prevPtr</a:t>
            </a:r>
            <a:r>
              <a:rPr lang="en-US" sz="1600" dirty="0"/>
              <a:t> = *</a:t>
            </a:r>
            <a:r>
              <a:rPr lang="en-US" sz="1600" dirty="0" err="1"/>
              <a:t>list_head_ptr</a:t>
            </a:r>
            <a:r>
              <a:rPr lang="en-US" sz="1600" dirty="0"/>
              <a:t>;    /*  </a:t>
            </a:r>
            <a:r>
              <a:rPr lang="en-US" sz="1600" dirty="0" err="1"/>
              <a:t>prevPtr</a:t>
            </a:r>
            <a:r>
              <a:rPr lang="en-US" sz="1600" dirty="0"/>
              <a:t> = </a:t>
            </a:r>
            <a:r>
              <a:rPr lang="en-US" sz="1600" dirty="0" err="1"/>
              <a:t>list_head</a:t>
            </a:r>
            <a:r>
              <a:rPr lang="en-US" sz="1600" dirty="0"/>
              <a:t>   */</a:t>
            </a:r>
          </a:p>
          <a:p>
            <a:pPr marL="109728" indent="0">
              <a:buNone/>
            </a:pPr>
            <a:r>
              <a:rPr lang="en-US" sz="1600" dirty="0"/>
              <a:t>    Node *</a:t>
            </a:r>
            <a:r>
              <a:rPr lang="en-US" sz="1600" dirty="0" err="1"/>
              <a:t>traversePtr</a:t>
            </a:r>
            <a:r>
              <a:rPr lang="en-US" sz="1600" dirty="0"/>
              <a:t> =</a:t>
            </a:r>
            <a:r>
              <a:rPr lang="en-US" sz="1600" dirty="0" err="1"/>
              <a:t>prevPtr</a:t>
            </a:r>
            <a:r>
              <a:rPr lang="en-US" sz="1600" dirty="0"/>
              <a:t>-&gt;next;    </a:t>
            </a:r>
          </a:p>
          <a:p>
            <a:pPr marL="109728" indent="0">
              <a:buNone/>
            </a:pPr>
            <a:r>
              <a:rPr lang="en-US" sz="1600" dirty="0"/>
              <a:t>    if(*</a:t>
            </a:r>
            <a:r>
              <a:rPr lang="en-US" sz="1600" dirty="0" err="1"/>
              <a:t>list_head_ptr</a:t>
            </a:r>
            <a:r>
              <a:rPr lang="en-US" sz="1600" dirty="0"/>
              <a:t> == </a:t>
            </a:r>
            <a:r>
              <a:rPr lang="en-US" sz="1600" dirty="0" err="1"/>
              <a:t>NodePtr</a:t>
            </a:r>
            <a:r>
              <a:rPr lang="en-US" sz="1600" dirty="0"/>
              <a:t>){</a:t>
            </a:r>
          </a:p>
          <a:p>
            <a:pPr marL="109728" indent="0">
              <a:buNone/>
            </a:pPr>
            <a:r>
              <a:rPr lang="en-US" sz="1600" dirty="0"/>
              <a:t>        *</a:t>
            </a:r>
            <a:r>
              <a:rPr lang="en-US" sz="1600" dirty="0" err="1"/>
              <a:t>list_head_ptr</a:t>
            </a:r>
            <a:r>
              <a:rPr lang="en-US" sz="1600" dirty="0"/>
              <a:t> = </a:t>
            </a:r>
            <a:r>
              <a:rPr lang="en-US" sz="1600" dirty="0" err="1"/>
              <a:t>NodePtr</a:t>
            </a:r>
            <a:r>
              <a:rPr lang="en-US" sz="1600" dirty="0"/>
              <a:t>-&gt;next;</a:t>
            </a:r>
          </a:p>
          <a:p>
            <a:pPr marL="109728" indent="0">
              <a:buNone/>
            </a:pPr>
            <a:r>
              <a:rPr lang="en-US" sz="1600" dirty="0"/>
              <a:t>	   } </a:t>
            </a:r>
          </a:p>
          <a:p>
            <a:pPr marL="109728" indent="0">
              <a:buNone/>
            </a:pPr>
            <a:r>
              <a:rPr lang="en-US" sz="1600" dirty="0"/>
              <a:t>    else {    </a:t>
            </a:r>
          </a:p>
          <a:p>
            <a:pPr marL="109728" indent="0">
              <a:buNone/>
            </a:pPr>
            <a:r>
              <a:rPr lang="en-US" sz="1600" dirty="0"/>
              <a:t>        while(</a:t>
            </a:r>
            <a:r>
              <a:rPr lang="en-US" sz="1600" dirty="0" err="1"/>
              <a:t>traversePtr</a:t>
            </a:r>
            <a:r>
              <a:rPr lang="en-US" sz="1600" dirty="0"/>
              <a:t> != NULL){</a:t>
            </a:r>
          </a:p>
          <a:p>
            <a:pPr marL="109728" indent="0">
              <a:buNone/>
            </a:pPr>
            <a:r>
              <a:rPr lang="en-US" sz="1600" b="1" dirty="0"/>
              <a:t>            if (</a:t>
            </a:r>
            <a:r>
              <a:rPr lang="en-US" sz="1600" b="1" dirty="0" err="1"/>
              <a:t>traversePtr</a:t>
            </a:r>
            <a:r>
              <a:rPr lang="en-US" sz="1600" b="1" dirty="0"/>
              <a:t>-&gt;</a:t>
            </a:r>
            <a:r>
              <a:rPr lang="en-US" sz="1600" b="1" dirty="0" err="1"/>
              <a:t>student.idNumber</a:t>
            </a:r>
            <a:r>
              <a:rPr lang="en-US" sz="1600" b="1" dirty="0"/>
              <a:t> == </a:t>
            </a:r>
            <a:r>
              <a:rPr lang="en-US" sz="1600" b="1" dirty="0" err="1"/>
              <a:t>NodePtr</a:t>
            </a:r>
            <a:r>
              <a:rPr lang="en-US" sz="1600" b="1" dirty="0"/>
              <a:t>-&gt;</a:t>
            </a:r>
            <a:r>
              <a:rPr lang="en-US" sz="1600" b="1" dirty="0" err="1"/>
              <a:t>student.idNumber</a:t>
            </a:r>
            <a:r>
              <a:rPr lang="en-US" sz="1600" dirty="0"/>
              <a:t>){</a:t>
            </a:r>
          </a:p>
          <a:p>
            <a:pPr marL="109728" indent="0">
              <a:buNone/>
            </a:pPr>
            <a:r>
              <a:rPr lang="en-US" sz="1600" dirty="0"/>
              <a:t>                </a:t>
            </a:r>
            <a:r>
              <a:rPr lang="en-US" sz="1600" dirty="0" err="1"/>
              <a:t>prevPtr</a:t>
            </a:r>
            <a:r>
              <a:rPr lang="en-US" sz="1600" dirty="0"/>
              <a:t>-&gt;next = </a:t>
            </a:r>
            <a:r>
              <a:rPr lang="en-US" sz="1600" dirty="0" err="1"/>
              <a:t>traversePtr</a:t>
            </a:r>
            <a:r>
              <a:rPr lang="en-US" sz="1600" dirty="0"/>
              <a:t>-&gt;next;</a:t>
            </a:r>
          </a:p>
          <a:p>
            <a:pPr marL="109728" indent="0">
              <a:buNone/>
            </a:pPr>
            <a:r>
              <a:rPr lang="en-US" sz="1600" dirty="0"/>
              <a:t>                }</a:t>
            </a:r>
          </a:p>
          <a:p>
            <a:pPr marL="109728" indent="0">
              <a:buNone/>
            </a:pPr>
            <a:r>
              <a:rPr lang="en-US" sz="1600" dirty="0"/>
              <a:t>            </a:t>
            </a:r>
            <a:r>
              <a:rPr lang="en-US" sz="1600" dirty="0" err="1"/>
              <a:t>prevPtr</a:t>
            </a:r>
            <a:r>
              <a:rPr lang="en-US" sz="1600" dirty="0"/>
              <a:t> = </a:t>
            </a:r>
            <a:r>
              <a:rPr lang="en-US" sz="1600" dirty="0" err="1"/>
              <a:t>prevPtr</a:t>
            </a:r>
            <a:r>
              <a:rPr lang="en-US" sz="1600" dirty="0"/>
              <a:t>-&gt;next;</a:t>
            </a:r>
          </a:p>
          <a:p>
            <a:pPr marL="109728" indent="0">
              <a:buNone/>
            </a:pPr>
            <a:r>
              <a:rPr lang="en-US" sz="1600" dirty="0"/>
              <a:t>            </a:t>
            </a:r>
            <a:r>
              <a:rPr lang="en-US" sz="1600" dirty="0" err="1"/>
              <a:t>traversePtr</a:t>
            </a:r>
            <a:r>
              <a:rPr lang="en-US" sz="1600" dirty="0"/>
              <a:t> = </a:t>
            </a:r>
            <a:r>
              <a:rPr lang="en-US" sz="1600" dirty="0" err="1"/>
              <a:t>traversePtr</a:t>
            </a:r>
            <a:r>
              <a:rPr lang="en-US" sz="1600" dirty="0"/>
              <a:t>-&gt;next;</a:t>
            </a:r>
          </a:p>
          <a:p>
            <a:pPr marL="109728" indent="0">
              <a:buNone/>
            </a:pPr>
            <a:r>
              <a:rPr lang="en-US" sz="1600" dirty="0"/>
              <a:t>            }        }</a:t>
            </a:r>
          </a:p>
          <a:p>
            <a:pPr marL="109728" indent="0">
              <a:buNone/>
            </a:pPr>
            <a:r>
              <a:rPr lang="en-US" sz="1600" dirty="0"/>
              <a:t>free(</a:t>
            </a:r>
            <a:r>
              <a:rPr lang="en-US" sz="1600" dirty="0" err="1"/>
              <a:t>NodePtr</a:t>
            </a:r>
            <a:r>
              <a:rPr lang="en-US" sz="1600" dirty="0"/>
              <a:t>);    /* if the node is dynamically allocated  */</a:t>
            </a:r>
          </a:p>
          <a:p>
            <a:pPr marL="109728" indent="0">
              <a:buNone/>
            </a:pPr>
            <a:r>
              <a:rPr lang="en-US" sz="1600" dirty="0"/>
              <a:t>}</a:t>
            </a:r>
          </a:p>
        </p:txBody>
      </p:sp>
      <p:sp>
        <p:nvSpPr>
          <p:cNvPr id="3" name="Title 2">
            <a:extLst>
              <a:ext uri="{FF2B5EF4-FFF2-40B4-BE49-F238E27FC236}">
                <a16:creationId xmlns:a16="http://schemas.microsoft.com/office/drawing/2014/main" id="{A6AF8CEA-CB68-4BF1-BD71-90E3BF8F3055}"/>
              </a:ext>
            </a:extLst>
          </p:cNvPr>
          <p:cNvSpPr>
            <a:spLocks noGrp="1"/>
          </p:cNvSpPr>
          <p:nvPr>
            <p:ph type="title"/>
          </p:nvPr>
        </p:nvSpPr>
        <p:spPr/>
        <p:txBody>
          <a:bodyPr/>
          <a:lstStyle/>
          <a:p>
            <a:r>
              <a:rPr lang="en-US" dirty="0" err="1"/>
              <a:t>deleteNode</a:t>
            </a:r>
            <a:r>
              <a:rPr lang="en-US" dirty="0"/>
              <a:t>()</a:t>
            </a:r>
          </a:p>
        </p:txBody>
      </p:sp>
    </p:spTree>
    <p:extLst>
      <p:ext uri="{BB962C8B-B14F-4D97-AF65-F5344CB8AC3E}">
        <p14:creationId xmlns:p14="http://schemas.microsoft.com/office/powerpoint/2010/main" val="3831275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idx="1"/>
          </p:nvPr>
        </p:nvSpPr>
        <p:spPr/>
        <p:txBody>
          <a:bodyPr>
            <a:normAutofit lnSpcReduction="10000"/>
          </a:bodyPr>
          <a:lstStyle/>
          <a:p>
            <a:r>
              <a:rPr lang="en-US" altLang="en-US" sz="1800" dirty="0">
                <a:latin typeface="Times New Roman" pitchFamily="18" charset="0"/>
              </a:rPr>
              <a:t>Besides insertion and deletion, there are some other kinds of operations we can identify on linked lists:</a:t>
            </a:r>
          </a:p>
          <a:p>
            <a:pPr>
              <a:buFont typeface="Arial" charset="0"/>
              <a:buNone/>
            </a:pPr>
            <a:r>
              <a:rPr lang="en-US" altLang="en-US" sz="1800" dirty="0">
                <a:latin typeface="Times New Roman" pitchFamily="18" charset="0"/>
              </a:rPr>
              <a:t>		List traversal for some purpose:</a:t>
            </a:r>
          </a:p>
          <a:p>
            <a:pPr>
              <a:buFont typeface="Arial" charset="0"/>
              <a:buNone/>
            </a:pPr>
            <a:r>
              <a:rPr lang="en-US" altLang="en-US" sz="1800" dirty="0">
                <a:latin typeface="Times New Roman" pitchFamily="18" charset="0"/>
              </a:rPr>
              <a:t>		- Find an element in the list, and print out the related data.</a:t>
            </a:r>
          </a:p>
          <a:p>
            <a:pPr>
              <a:buFont typeface="Arial" charset="0"/>
              <a:buNone/>
            </a:pPr>
            <a:r>
              <a:rPr lang="en-US" altLang="en-US" sz="1800" dirty="0">
                <a:latin typeface="Times New Roman" pitchFamily="18" charset="0"/>
              </a:rPr>
              <a:t>		- Print all the items in the list.</a:t>
            </a:r>
          </a:p>
          <a:p>
            <a:pPr>
              <a:buFont typeface="Arial" charset="0"/>
              <a:buNone/>
            </a:pPr>
            <a:r>
              <a:rPr lang="en-US" altLang="en-US" sz="1800" dirty="0">
                <a:latin typeface="Times New Roman" pitchFamily="18" charset="0"/>
              </a:rPr>
              <a:t>		- Do computations on the data in the list, such as totaling all the items, 	counting the number of items in the list, computing averages, finding 	minimum and maximum values, etc.</a:t>
            </a:r>
          </a:p>
          <a:p>
            <a:r>
              <a:rPr lang="en-US" altLang="en-US" sz="1800" dirty="0">
                <a:latin typeface="Times New Roman" pitchFamily="18" charset="0"/>
              </a:rPr>
              <a:t>In general, traversing the list for these purposes is less complicated than it is for insertion and deletion, because we do not have to keep track of the prior node; we can declare a </a:t>
            </a:r>
            <a:r>
              <a:rPr lang="en-US" altLang="en-US" sz="1800" b="1" dirty="0" err="1">
                <a:latin typeface="Times New Roman" pitchFamily="18" charset="0"/>
              </a:rPr>
              <a:t>traversePtr</a:t>
            </a:r>
            <a:r>
              <a:rPr lang="en-US" altLang="en-US" sz="1800" dirty="0">
                <a:latin typeface="Times New Roman" pitchFamily="18" charset="0"/>
              </a:rPr>
              <a:t> and make it point to the beginning of the list and then go through the entire list.</a:t>
            </a:r>
          </a:p>
          <a:p>
            <a:r>
              <a:rPr lang="en-US" altLang="en-US" sz="1800" dirty="0">
                <a:latin typeface="Times New Roman" pitchFamily="18" charset="0"/>
              </a:rPr>
              <a:t>Do you think you would need to pass the list_head by reference or by value to these type functions?</a:t>
            </a:r>
          </a:p>
          <a:p>
            <a:r>
              <a:rPr lang="en-US" altLang="en-US" sz="1800" dirty="0">
                <a:latin typeface="Times New Roman" pitchFamily="18" charset="0"/>
              </a:rPr>
              <a:t>We do, however, still have to ensure that we do not try to access nodes beyond the end of the list (you should now be able to figure out how to do this)!</a:t>
            </a:r>
          </a:p>
          <a:p>
            <a:endParaRPr lang="en-US" altLang="en-US" sz="2000" dirty="0">
              <a:latin typeface="Times New Roman" pitchFamily="18" charset="0"/>
            </a:endParaRPr>
          </a:p>
        </p:txBody>
      </p:sp>
      <p:sp>
        <p:nvSpPr>
          <p:cNvPr id="37890" name="Rectangle 2"/>
          <p:cNvSpPr>
            <a:spLocks noGrp="1"/>
          </p:cNvSpPr>
          <p:nvPr>
            <p:ph type="title"/>
          </p:nvPr>
        </p:nvSpPr>
        <p:spPr/>
        <p:txBody>
          <a:bodyPr/>
          <a:lstStyle/>
          <a:p>
            <a:r>
              <a:rPr lang="en-US" altLang="en-US" sz="3600" dirty="0">
                <a:latin typeface="Times New Roman" pitchFamily="18" charset="0"/>
              </a:rPr>
              <a:t>Other Operations on Linked Lists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idx="1"/>
          </p:nvPr>
        </p:nvSpPr>
        <p:spPr>
          <a:xfrm>
            <a:off x="457200" y="1295400"/>
            <a:ext cx="8229600" cy="4800600"/>
          </a:xfrm>
        </p:spPr>
        <p:txBody>
          <a:bodyPr>
            <a:normAutofit/>
          </a:bodyPr>
          <a:lstStyle/>
          <a:p>
            <a:r>
              <a:rPr lang="en-US" altLang="en-US" sz="2400" dirty="0">
                <a:latin typeface="Times New Roman" pitchFamily="18" charset="0"/>
              </a:rPr>
              <a:t>Before your program terminates, you should call free() to return the space for all the nodes, which were allocated as the program was running.  </a:t>
            </a:r>
          </a:p>
          <a:p>
            <a:pPr marL="0" indent="0">
              <a:buNone/>
            </a:pPr>
            <a:endParaRPr lang="en-US" altLang="en-US" sz="2400" dirty="0">
              <a:latin typeface="Times New Roman" pitchFamily="18" charset="0"/>
            </a:endParaRPr>
          </a:p>
          <a:p>
            <a:r>
              <a:rPr lang="en-US" altLang="en-US" sz="2400" dirty="0">
                <a:latin typeface="Times New Roman" pitchFamily="18" charset="0"/>
              </a:rPr>
              <a:t>Best practice is to m/</a:t>
            </a:r>
            <a:r>
              <a:rPr lang="en-US" altLang="en-US" sz="2400" dirty="0" err="1">
                <a:latin typeface="Times New Roman" pitchFamily="18" charset="0"/>
              </a:rPr>
              <a:t>calloc</a:t>
            </a:r>
            <a:r>
              <a:rPr lang="en-US" altLang="en-US" sz="2400" dirty="0">
                <a:latin typeface="Times New Roman" pitchFamily="18" charset="0"/>
              </a:rPr>
              <a:t>() a node just as you need the space and call free() for each node as soon as there is no longer a need for it. Think of pulling a paper cup from the stack, using it, then throwing it away when done.</a:t>
            </a:r>
          </a:p>
          <a:p>
            <a:pPr marL="109728" indent="0">
              <a:buNone/>
            </a:pPr>
            <a:endParaRPr lang="en-US" altLang="en-US" sz="2400" dirty="0">
              <a:latin typeface="Times New Roman" pitchFamily="18" charset="0"/>
            </a:endParaRPr>
          </a:p>
          <a:p>
            <a:r>
              <a:rPr lang="en-US" altLang="en-US" sz="2400" dirty="0">
                <a:latin typeface="Times New Roman" pitchFamily="18" charset="0"/>
              </a:rPr>
              <a:t>One way to do it by just traversing down the linked list freeing Nodes as you go.</a:t>
            </a:r>
          </a:p>
          <a:p>
            <a:pPr marL="0" indent="0">
              <a:buNone/>
            </a:pPr>
            <a:endParaRPr lang="en-US" altLang="en-US" sz="2400" dirty="0">
              <a:latin typeface="Times New Roman" pitchFamily="18" charset="0"/>
            </a:endParaRPr>
          </a:p>
          <a:p>
            <a:pPr marL="0" indent="0">
              <a:buNone/>
            </a:pPr>
            <a:endParaRPr lang="en-US" altLang="en-US" sz="2000" dirty="0">
              <a:latin typeface="Times New Roman" pitchFamily="18" charset="0"/>
            </a:endParaRPr>
          </a:p>
        </p:txBody>
      </p:sp>
      <p:sp>
        <p:nvSpPr>
          <p:cNvPr id="37890" name="Rectangle 2"/>
          <p:cNvSpPr>
            <a:spLocks noGrp="1"/>
          </p:cNvSpPr>
          <p:nvPr>
            <p:ph type="title"/>
          </p:nvPr>
        </p:nvSpPr>
        <p:spPr/>
        <p:txBody>
          <a:bodyPr/>
          <a:lstStyle/>
          <a:p>
            <a:r>
              <a:rPr lang="en-US" altLang="en-US" sz="2800" dirty="0">
                <a:latin typeface="Times New Roman" pitchFamily="18" charset="0"/>
              </a:rPr>
              <a:t>Freeing the Memory for the Nodes in a Linked List</a:t>
            </a:r>
          </a:p>
        </p:txBody>
      </p:sp>
    </p:spTree>
    <p:extLst>
      <p:ext uri="{BB962C8B-B14F-4D97-AF65-F5344CB8AC3E}">
        <p14:creationId xmlns:p14="http://schemas.microsoft.com/office/powerpoint/2010/main" val="3019704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p:txBody>
          <a:bodyPr/>
          <a:lstStyle/>
          <a:p>
            <a:r>
              <a:rPr lang="en-US" altLang="en-US" sz="1800" dirty="0">
                <a:latin typeface="Times New Roman" pitchFamily="18" charset="0"/>
              </a:rPr>
              <a:t>White space can be an issue, since </a:t>
            </a:r>
            <a:r>
              <a:rPr lang="en-US" altLang="en-US" sz="1800" b="1" dirty="0" err="1">
                <a:latin typeface="Times New Roman" pitchFamily="18" charset="0"/>
              </a:rPr>
              <a:t>scanf</a:t>
            </a:r>
            <a:r>
              <a:rPr lang="en-US" altLang="en-US" sz="1800" b="1" dirty="0">
                <a:latin typeface="Times New Roman" pitchFamily="18" charset="0"/>
              </a:rPr>
              <a:t>() </a:t>
            </a:r>
            <a:r>
              <a:rPr lang="en-US" altLang="en-US" sz="1800" dirty="0">
                <a:latin typeface="Times New Roman" pitchFamily="18" charset="0"/>
              </a:rPr>
              <a:t>can read both numeric data (</a:t>
            </a:r>
            <a:r>
              <a:rPr lang="en-US" altLang="en-US" sz="1800" dirty="0" err="1">
                <a:latin typeface="Times New Roman" pitchFamily="18" charset="0"/>
              </a:rPr>
              <a:t>ints</a:t>
            </a:r>
            <a:r>
              <a:rPr lang="en-US" altLang="en-US" sz="1800" dirty="0">
                <a:latin typeface="Times New Roman" pitchFamily="18" charset="0"/>
              </a:rPr>
              <a:t> and floats) and non-numeric data (strings).</a:t>
            </a:r>
          </a:p>
          <a:p>
            <a:r>
              <a:rPr lang="en-US" altLang="en-US" sz="1800" dirty="0">
                <a:latin typeface="Times New Roman" pitchFamily="18" charset="0"/>
              </a:rPr>
              <a:t>Keep in mind that </a:t>
            </a:r>
            <a:r>
              <a:rPr lang="en-US" altLang="en-US" sz="1800" b="1" dirty="0" err="1">
                <a:latin typeface="Times New Roman" pitchFamily="18" charset="0"/>
              </a:rPr>
              <a:t>scanf</a:t>
            </a:r>
            <a:r>
              <a:rPr lang="en-US" altLang="en-US" sz="1800" b="1" dirty="0">
                <a:latin typeface="Times New Roman" pitchFamily="18" charset="0"/>
              </a:rPr>
              <a:t>() </a:t>
            </a:r>
            <a:r>
              <a:rPr lang="en-US" altLang="en-US" sz="1800" dirty="0">
                <a:latin typeface="Times New Roman" pitchFamily="18" charset="0"/>
              </a:rPr>
              <a:t>ignores leading white space characters (space, tab, etc.) for </a:t>
            </a:r>
            <a:r>
              <a:rPr lang="en-US" altLang="en-US" sz="1800" i="1" dirty="0">
                <a:latin typeface="Times New Roman" pitchFamily="18" charset="0"/>
              </a:rPr>
              <a:t>numeric</a:t>
            </a:r>
            <a:r>
              <a:rPr lang="en-US" altLang="en-US" sz="1800" dirty="0">
                <a:latin typeface="Times New Roman" pitchFamily="18" charset="0"/>
              </a:rPr>
              <a:t> data, but </a:t>
            </a:r>
            <a:r>
              <a:rPr lang="en-US" altLang="en-US" sz="1800" b="1" dirty="0">
                <a:latin typeface="Times New Roman" pitchFamily="18" charset="0"/>
              </a:rPr>
              <a:t>not</a:t>
            </a:r>
            <a:r>
              <a:rPr lang="en-US" altLang="en-US" sz="1800" dirty="0">
                <a:latin typeface="Times New Roman" pitchFamily="18" charset="0"/>
              </a:rPr>
              <a:t> for non-numeric data in the way we will read it (we will be reading strings which have white space characters).</a:t>
            </a:r>
          </a:p>
          <a:p>
            <a:r>
              <a:rPr lang="en-US" altLang="en-US" sz="1800" dirty="0">
                <a:latin typeface="Times New Roman" pitchFamily="18" charset="0"/>
              </a:rPr>
              <a:t>Therefore, if you are reading numeric data, you do not have to be concerned about consuming preceding newlines, because </a:t>
            </a:r>
            <a:r>
              <a:rPr lang="en-US" altLang="en-US" sz="1800" b="1" dirty="0" err="1">
                <a:latin typeface="Times New Roman" pitchFamily="18" charset="0"/>
              </a:rPr>
              <a:t>scanf</a:t>
            </a:r>
            <a:r>
              <a:rPr lang="en-US" altLang="en-US" sz="1800" b="1" dirty="0">
                <a:latin typeface="Times New Roman" pitchFamily="18" charset="0"/>
              </a:rPr>
              <a:t>() </a:t>
            </a:r>
            <a:r>
              <a:rPr lang="en-US" altLang="en-US" sz="1800" dirty="0">
                <a:latin typeface="Times New Roman" pitchFamily="18" charset="0"/>
              </a:rPr>
              <a:t>will take care of it for you (it “consumes” any whitespace characters before the 1</a:t>
            </a:r>
            <a:r>
              <a:rPr lang="en-US" altLang="en-US" sz="1800" baseline="30000" dirty="0">
                <a:latin typeface="Times New Roman" pitchFamily="18" charset="0"/>
              </a:rPr>
              <a:t>st</a:t>
            </a:r>
            <a:r>
              <a:rPr lang="en-US" altLang="en-US" sz="1800" dirty="0">
                <a:latin typeface="Times New Roman" pitchFamily="18" charset="0"/>
              </a:rPr>
              <a:t> digit).</a:t>
            </a:r>
          </a:p>
          <a:p>
            <a:pPr lvl="1"/>
            <a:r>
              <a:rPr lang="en-US" altLang="en-US" sz="1600" dirty="0">
                <a:latin typeface="Times New Roman" pitchFamily="18" charset="0"/>
              </a:rPr>
              <a:t>Where might you find a “preceding newline” ????? </a:t>
            </a:r>
            <a:r>
              <a:rPr lang="en-US" altLang="en-US" sz="1600" dirty="0">
                <a:latin typeface="Times New Roman" pitchFamily="18" charset="0"/>
                <a:sym typeface="Wingdings" panose="05000000000000000000" pitchFamily="2" charset="2"/>
              </a:rPr>
              <a:t></a:t>
            </a:r>
          </a:p>
          <a:p>
            <a:pPr marL="393192" lvl="1" indent="0">
              <a:buNone/>
            </a:pPr>
            <a:endParaRPr lang="en-US" altLang="en-US" sz="1600" dirty="0">
              <a:latin typeface="Times New Roman" pitchFamily="18" charset="0"/>
            </a:endParaRPr>
          </a:p>
          <a:p>
            <a:r>
              <a:rPr lang="en-US" altLang="en-US" sz="1800" dirty="0">
                <a:latin typeface="Times New Roman" pitchFamily="18" charset="0"/>
              </a:rPr>
              <a:t>If you are reading non-numeric data, however, you </a:t>
            </a:r>
            <a:r>
              <a:rPr lang="en-US" altLang="en-US" sz="1800" b="1" i="1" dirty="0">
                <a:latin typeface="Times New Roman" pitchFamily="18" charset="0"/>
              </a:rPr>
              <a:t>will</a:t>
            </a:r>
            <a:r>
              <a:rPr lang="en-US" altLang="en-US" sz="1800" dirty="0">
                <a:latin typeface="Times New Roman" pitchFamily="18" charset="0"/>
              </a:rPr>
              <a:t> have to consume any preceding newlines (use </a:t>
            </a:r>
            <a:r>
              <a:rPr lang="en-US" altLang="en-US" sz="1800" b="1" dirty="0">
                <a:latin typeface="Times New Roman" pitchFamily="18" charset="0"/>
              </a:rPr>
              <a:t>getchar()</a:t>
            </a:r>
            <a:r>
              <a:rPr lang="en-US" altLang="en-US" sz="1800" dirty="0">
                <a:latin typeface="Times New Roman" pitchFamily="18" charset="0"/>
              </a:rPr>
              <a:t>), because </a:t>
            </a:r>
            <a:r>
              <a:rPr lang="en-US" altLang="en-US" sz="1800" b="1" dirty="0" err="1">
                <a:latin typeface="Times New Roman" pitchFamily="18" charset="0"/>
              </a:rPr>
              <a:t>scanf</a:t>
            </a:r>
            <a:r>
              <a:rPr lang="en-US" altLang="en-US" sz="1800" b="1" dirty="0">
                <a:latin typeface="Times New Roman" pitchFamily="18" charset="0"/>
              </a:rPr>
              <a:t>() </a:t>
            </a:r>
            <a:r>
              <a:rPr lang="en-US" altLang="en-US" sz="1800" dirty="0">
                <a:latin typeface="Times New Roman" pitchFamily="18" charset="0"/>
              </a:rPr>
              <a:t>will not consume them. </a:t>
            </a:r>
          </a:p>
          <a:p>
            <a:pPr lvl="1"/>
            <a:r>
              <a:rPr lang="en-US" altLang="en-US" sz="1400" dirty="0">
                <a:latin typeface="Times New Roman" pitchFamily="18" charset="0"/>
              </a:rPr>
              <a:t>You’ve seen this in lab each lab so far, but I wanted to remind you again</a:t>
            </a:r>
          </a:p>
        </p:txBody>
      </p:sp>
      <p:sp>
        <p:nvSpPr>
          <p:cNvPr id="22530" name="Rectangle 1026"/>
          <p:cNvSpPr>
            <a:spLocks noGrp="1"/>
          </p:cNvSpPr>
          <p:nvPr>
            <p:ph type="title"/>
          </p:nvPr>
        </p:nvSpPr>
        <p:spPr>
          <a:xfrm>
            <a:off x="457200" y="381000"/>
            <a:ext cx="8229600" cy="1143000"/>
          </a:xfrm>
        </p:spPr>
        <p:txBody>
          <a:bodyPr/>
          <a:lstStyle/>
          <a:p>
            <a:r>
              <a:rPr lang="en-US" altLang="en-US" sz="2800" dirty="0">
                <a:latin typeface="Times New Roman" pitchFamily="18" charset="0"/>
              </a:rPr>
              <a:t>Constructing the Linked List – Creating a Node</a:t>
            </a:r>
          </a:p>
        </p:txBody>
      </p:sp>
    </p:spTree>
    <p:extLst>
      <p:ext uri="{BB962C8B-B14F-4D97-AF65-F5344CB8AC3E}">
        <p14:creationId xmlns:p14="http://schemas.microsoft.com/office/powerpoint/2010/main" val="1499318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marL="109728" indent="0">
              <a:buNone/>
            </a:pPr>
            <a:r>
              <a:rPr lang="en-US" sz="2000" dirty="0" err="1"/>
              <a:t>struct</a:t>
            </a:r>
            <a:r>
              <a:rPr lang="en-US" sz="2000" dirty="0"/>
              <a:t> Node { </a:t>
            </a:r>
          </a:p>
          <a:p>
            <a:pPr marL="109728" indent="0">
              <a:buNone/>
            </a:pPr>
            <a:r>
              <a:rPr lang="en-US" sz="2000" dirty="0"/>
              <a:t>    </a:t>
            </a:r>
            <a:r>
              <a:rPr lang="en-US" sz="2000" dirty="0" err="1"/>
              <a:t>int</a:t>
            </a:r>
            <a:r>
              <a:rPr lang="en-US" sz="2000" dirty="0"/>
              <a:t> data; </a:t>
            </a:r>
          </a:p>
          <a:p>
            <a:pPr marL="109728" indent="0">
              <a:buNone/>
            </a:pPr>
            <a:r>
              <a:rPr lang="en-US" sz="2000" dirty="0"/>
              <a:t>   </a:t>
            </a:r>
            <a:r>
              <a:rPr lang="en-US" sz="2000" dirty="0" err="1"/>
              <a:t>struct</a:t>
            </a:r>
            <a:r>
              <a:rPr lang="en-US" sz="2000" dirty="0"/>
              <a:t> Node* next; </a:t>
            </a:r>
          </a:p>
          <a:p>
            <a:pPr marL="109728" indent="0">
              <a:buNone/>
            </a:pPr>
            <a:r>
              <a:rPr lang="en-US" sz="2000" dirty="0"/>
              <a:t>}; </a:t>
            </a:r>
          </a:p>
          <a:p>
            <a:pPr marL="109728" indent="0">
              <a:buNone/>
            </a:pPr>
            <a:r>
              <a:rPr lang="en-US" sz="2000" dirty="0"/>
              <a:t>void </a:t>
            </a:r>
            <a:r>
              <a:rPr lang="en-US" sz="2000" dirty="0" err="1"/>
              <a:t>printList</a:t>
            </a:r>
            <a:r>
              <a:rPr lang="en-US" sz="2000" dirty="0"/>
              <a:t>(</a:t>
            </a:r>
            <a:r>
              <a:rPr lang="en-US" sz="2000" dirty="0" err="1"/>
              <a:t>struct</a:t>
            </a:r>
            <a:r>
              <a:rPr lang="en-US" sz="2000" dirty="0"/>
              <a:t> Node* node) </a:t>
            </a:r>
          </a:p>
          <a:p>
            <a:pPr marL="109728" indent="0">
              <a:buNone/>
            </a:pPr>
            <a:r>
              <a:rPr lang="en-US" sz="2000" dirty="0"/>
              <a:t>{ </a:t>
            </a:r>
          </a:p>
          <a:p>
            <a:pPr marL="109728" indent="0">
              <a:buNone/>
            </a:pPr>
            <a:r>
              <a:rPr lang="en-US" sz="2000" dirty="0"/>
              <a:t>    while (node != NULL) { </a:t>
            </a:r>
          </a:p>
          <a:p>
            <a:pPr marL="109728" indent="0">
              <a:buNone/>
            </a:pPr>
            <a:r>
              <a:rPr lang="en-US" sz="2000" dirty="0"/>
              <a:t>        </a:t>
            </a:r>
            <a:r>
              <a:rPr lang="en-US" sz="2000" dirty="0" err="1"/>
              <a:t>printf</a:t>
            </a:r>
            <a:r>
              <a:rPr lang="en-US" sz="2000" dirty="0"/>
              <a:t>(" %d ", node-&gt;data); </a:t>
            </a:r>
          </a:p>
          <a:p>
            <a:pPr marL="109728" indent="0">
              <a:buNone/>
            </a:pPr>
            <a:r>
              <a:rPr lang="en-US" sz="2000" dirty="0"/>
              <a:t>        </a:t>
            </a:r>
            <a:r>
              <a:rPr lang="en-US" sz="2000" b="1" dirty="0"/>
              <a:t>node = node-&gt;next; </a:t>
            </a:r>
          </a:p>
          <a:p>
            <a:pPr marL="109728" indent="0">
              <a:buNone/>
            </a:pPr>
            <a:r>
              <a:rPr lang="en-US" sz="2000" dirty="0"/>
              <a:t>    } </a:t>
            </a:r>
          </a:p>
          <a:p>
            <a:pPr marL="109728" indent="0">
              <a:buNone/>
            </a:pPr>
            <a:r>
              <a:rPr lang="en-US" sz="2000" dirty="0"/>
              <a:t>} </a:t>
            </a:r>
          </a:p>
          <a:p>
            <a:pPr marL="109728" indent="0">
              <a:buNone/>
            </a:pPr>
            <a:r>
              <a:rPr lang="en-US" sz="2000" dirty="0"/>
              <a:t>void main(){ 	</a:t>
            </a:r>
            <a:r>
              <a:rPr lang="en-US" sz="2000" dirty="0" err="1"/>
              <a:t>printList</a:t>
            </a:r>
            <a:r>
              <a:rPr lang="en-US" sz="2000" dirty="0"/>
              <a:t> (</a:t>
            </a:r>
            <a:r>
              <a:rPr lang="en-US" sz="2000" dirty="0" err="1"/>
              <a:t>list_head</a:t>
            </a:r>
            <a:r>
              <a:rPr lang="en-US" sz="2000" dirty="0"/>
              <a:t>)};</a:t>
            </a:r>
          </a:p>
          <a:p>
            <a:endParaRPr lang="en-US" sz="2000" dirty="0"/>
          </a:p>
        </p:txBody>
      </p:sp>
      <p:sp>
        <p:nvSpPr>
          <p:cNvPr id="3" name="Title 2"/>
          <p:cNvSpPr>
            <a:spLocks noGrp="1"/>
          </p:cNvSpPr>
          <p:nvPr>
            <p:ph type="title"/>
          </p:nvPr>
        </p:nvSpPr>
        <p:spPr/>
        <p:txBody>
          <a:bodyPr/>
          <a:lstStyle/>
          <a:p>
            <a:r>
              <a:rPr lang="en-US" dirty="0"/>
              <a:t>Traversing the link list</a:t>
            </a:r>
          </a:p>
        </p:txBody>
      </p:sp>
    </p:spTree>
    <p:extLst>
      <p:ext uri="{BB962C8B-B14F-4D97-AF65-F5344CB8AC3E}">
        <p14:creationId xmlns:p14="http://schemas.microsoft.com/office/powerpoint/2010/main" val="130291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7"/>
          <p:cNvSpPr>
            <a:spLocks noGrp="1"/>
          </p:cNvSpPr>
          <p:nvPr>
            <p:ph idx="1"/>
          </p:nvPr>
        </p:nvSpPr>
        <p:spPr/>
        <p:txBody>
          <a:bodyPr/>
          <a:lstStyle/>
          <a:p>
            <a:pPr>
              <a:lnSpc>
                <a:spcPct val="90000"/>
              </a:lnSpc>
            </a:pPr>
            <a:r>
              <a:rPr lang="en-US" altLang="en-US" sz="2000" dirty="0">
                <a:latin typeface="Times New Roman" pitchFamily="18" charset="0"/>
              </a:rPr>
              <a:t>Using the nodes that we have introduced before, what else do we need to construct a linked list?</a:t>
            </a:r>
          </a:p>
          <a:p>
            <a:pPr>
              <a:lnSpc>
                <a:spcPct val="90000"/>
              </a:lnSpc>
            </a:pPr>
            <a:r>
              <a:rPr lang="en-US" altLang="en-US" sz="2000" dirty="0">
                <a:latin typeface="Times New Roman" pitchFamily="18" charset="0"/>
              </a:rPr>
              <a:t>Only one thing: an additional structure Node pointer, </a:t>
            </a:r>
            <a:r>
              <a:rPr lang="en-US" altLang="en-US" sz="2000" i="1" dirty="0">
                <a:latin typeface="Times New Roman" pitchFamily="18" charset="0"/>
              </a:rPr>
              <a:t>list_head</a:t>
            </a:r>
            <a:r>
              <a:rPr lang="en-US" altLang="en-US" sz="2000" dirty="0">
                <a:latin typeface="Times New Roman" pitchFamily="18" charset="0"/>
              </a:rPr>
              <a:t>, to point to the first node in the list:</a:t>
            </a:r>
          </a:p>
          <a:p>
            <a:pPr>
              <a:lnSpc>
                <a:spcPct val="90000"/>
              </a:lnSpc>
              <a:buFont typeface="Arial" charset="0"/>
              <a:buNone/>
            </a:pPr>
            <a:r>
              <a:rPr lang="en-US" altLang="en-US" sz="2000" dirty="0">
                <a:latin typeface="Times New Roman" pitchFamily="18" charset="0"/>
              </a:rPr>
              <a:t>	</a:t>
            </a:r>
            <a:r>
              <a:rPr lang="en-US" altLang="en-US" sz="2000" b="1" dirty="0">
                <a:latin typeface="Times New Roman" pitchFamily="18" charset="0"/>
              </a:rPr>
              <a:t>   Node *</a:t>
            </a:r>
            <a:r>
              <a:rPr lang="en-US" altLang="en-US" sz="2000" b="1" dirty="0" err="1">
                <a:latin typeface="Times New Roman" pitchFamily="18" charset="0"/>
              </a:rPr>
              <a:t>list_head</a:t>
            </a:r>
            <a:r>
              <a:rPr lang="en-US" altLang="en-US" sz="2000" b="1" dirty="0">
                <a:latin typeface="Times New Roman" pitchFamily="18" charset="0"/>
              </a:rPr>
              <a:t> = NULL; </a:t>
            </a:r>
            <a:r>
              <a:rPr lang="en-US" altLang="en-US" sz="2000" dirty="0">
                <a:latin typeface="Times New Roman" pitchFamily="18" charset="0"/>
              </a:rPr>
              <a:t>	</a:t>
            </a:r>
            <a:r>
              <a:rPr lang="en-US" altLang="en-US" sz="1800" dirty="0">
                <a:latin typeface="Times New Roman" pitchFamily="18" charset="0"/>
              </a:rPr>
              <a:t>/*Set list head pointer to NULL initially</a:t>
            </a:r>
          </a:p>
          <a:p>
            <a:pPr>
              <a:lnSpc>
                <a:spcPct val="90000"/>
              </a:lnSpc>
              <a:buFont typeface="Arial" charset="0"/>
              <a:buNone/>
            </a:pPr>
            <a:r>
              <a:rPr lang="en-US" altLang="en-US" sz="1800" dirty="0">
                <a:latin typeface="Times New Roman" pitchFamily="18" charset="0"/>
              </a:rPr>
              <a:t>					 to show list is empty */</a:t>
            </a:r>
          </a:p>
          <a:p>
            <a:pPr>
              <a:lnSpc>
                <a:spcPct val="90000"/>
              </a:lnSpc>
              <a:buFont typeface="Arial" charset="0"/>
              <a:buNone/>
            </a:pPr>
            <a:r>
              <a:rPr lang="en-US" altLang="en-US" sz="1800" dirty="0">
                <a:latin typeface="Times New Roman" pitchFamily="18" charset="0"/>
              </a:rPr>
              <a:t>     We only want the Node * rather than a whole Node here to keep space efficiently.</a:t>
            </a:r>
          </a:p>
          <a:p>
            <a:pPr>
              <a:lnSpc>
                <a:spcPct val="90000"/>
              </a:lnSpc>
              <a:buFont typeface="Arial" charset="0"/>
              <a:buNone/>
            </a:pPr>
            <a:r>
              <a:rPr lang="en-US" altLang="en-US" sz="1800" b="1" i="1" dirty="0">
                <a:latin typeface="Times New Roman" pitchFamily="18" charset="0"/>
              </a:rPr>
              <a:t>NOTE: This is different from Java where you just use an empty node</a:t>
            </a:r>
          </a:p>
          <a:p>
            <a:pPr>
              <a:lnSpc>
                <a:spcPct val="90000"/>
              </a:lnSpc>
            </a:pPr>
            <a:r>
              <a:rPr lang="en-US" altLang="en-US" sz="2000" dirty="0">
                <a:latin typeface="Times New Roman" pitchFamily="18" charset="0"/>
              </a:rPr>
              <a:t>To construct the list, we will make the </a:t>
            </a:r>
            <a:r>
              <a:rPr lang="en-US" altLang="en-US" sz="2000" i="1" dirty="0">
                <a:latin typeface="Times New Roman" pitchFamily="18" charset="0"/>
              </a:rPr>
              <a:t>list_head</a:t>
            </a:r>
            <a:r>
              <a:rPr lang="en-US" altLang="en-US" sz="2000" dirty="0">
                <a:latin typeface="Times New Roman" pitchFamily="18" charset="0"/>
              </a:rPr>
              <a:t> pointer point to the first node, the </a:t>
            </a:r>
            <a:r>
              <a:rPr lang="en-US" altLang="en-US" sz="2000" i="1" dirty="0">
                <a:latin typeface="Times New Roman" pitchFamily="18" charset="0"/>
              </a:rPr>
              <a:t>next</a:t>
            </a:r>
            <a:r>
              <a:rPr lang="en-US" altLang="en-US" sz="2000" dirty="0">
                <a:latin typeface="Times New Roman" pitchFamily="18" charset="0"/>
              </a:rPr>
              <a:t> member of the first node point to the second node, . . . . the </a:t>
            </a:r>
            <a:r>
              <a:rPr lang="en-US" altLang="en-US" sz="2000" i="1" dirty="0">
                <a:latin typeface="Times New Roman" pitchFamily="18" charset="0"/>
              </a:rPr>
              <a:t>next</a:t>
            </a:r>
            <a:r>
              <a:rPr lang="en-US" altLang="en-US" sz="2000" dirty="0">
                <a:latin typeface="Times New Roman" pitchFamily="18" charset="0"/>
              </a:rPr>
              <a:t> member of the n – 1st node point to the nth (last) node, and the </a:t>
            </a:r>
            <a:r>
              <a:rPr lang="en-US" altLang="en-US" sz="2000" i="1" dirty="0">
                <a:latin typeface="Times New Roman" pitchFamily="18" charset="0"/>
              </a:rPr>
              <a:t>next</a:t>
            </a:r>
            <a:r>
              <a:rPr lang="en-US" altLang="en-US" sz="2000" dirty="0">
                <a:latin typeface="Times New Roman" pitchFamily="18" charset="0"/>
              </a:rPr>
              <a:t> member of the nth (last) node point to </a:t>
            </a:r>
            <a:r>
              <a:rPr lang="en-US" altLang="en-US" sz="2000" i="1" dirty="0">
                <a:latin typeface="Times New Roman" pitchFamily="18" charset="0"/>
              </a:rPr>
              <a:t>no node </a:t>
            </a:r>
            <a:r>
              <a:rPr lang="en-US" altLang="en-US" sz="2000" dirty="0">
                <a:latin typeface="Times New Roman" pitchFamily="18" charset="0"/>
              </a:rPr>
              <a:t>(make it a NULL pointer).</a:t>
            </a:r>
          </a:p>
          <a:p>
            <a:pPr>
              <a:lnSpc>
                <a:spcPct val="90000"/>
              </a:lnSpc>
            </a:pPr>
            <a:r>
              <a:rPr lang="en-US" altLang="en-US" sz="2000" dirty="0">
                <a:latin typeface="Times New Roman" pitchFamily="18" charset="0"/>
              </a:rPr>
              <a:t>Making the next member of the last node point to NULL will allow us to detect where the end of the list is (and avoid segmentation faults!). This is analogous to ending a character string with a NULL character.</a:t>
            </a:r>
          </a:p>
          <a:p>
            <a:pPr>
              <a:lnSpc>
                <a:spcPct val="90000"/>
              </a:lnSpc>
            </a:pPr>
            <a:endParaRPr lang="en-US" altLang="en-US" sz="2400" dirty="0">
              <a:latin typeface="Times New Roman" pitchFamily="18" charset="0"/>
            </a:endParaRPr>
          </a:p>
        </p:txBody>
      </p:sp>
      <p:sp>
        <p:nvSpPr>
          <p:cNvPr id="21506" name="Rectangle 1026"/>
          <p:cNvSpPr>
            <a:spLocks noGrp="1"/>
          </p:cNvSpPr>
          <p:nvPr>
            <p:ph type="title"/>
          </p:nvPr>
        </p:nvSpPr>
        <p:spPr/>
        <p:txBody>
          <a:bodyPr/>
          <a:lstStyle/>
          <a:p>
            <a:r>
              <a:rPr lang="en-US" altLang="en-US" sz="3200" dirty="0">
                <a:latin typeface="Times New Roman" pitchFamily="18" charset="0"/>
              </a:rPr>
              <a:t>How do we construct a linked 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a:xfrm>
            <a:off x="533400" y="990600"/>
            <a:ext cx="8153400" cy="5410200"/>
          </a:xfrm>
        </p:spPr>
        <p:txBody>
          <a:bodyPr>
            <a:normAutofit fontScale="92500" lnSpcReduction="10000"/>
          </a:bodyPr>
          <a:lstStyle/>
          <a:p>
            <a:r>
              <a:rPr lang="en-US" altLang="en-US" sz="2200" dirty="0">
                <a:latin typeface="Times New Roman" pitchFamily="18" charset="0"/>
              </a:rPr>
              <a:t>Before we look at the details of insertion into the list, we need to consider the list_head pointer more carefully.</a:t>
            </a:r>
          </a:p>
          <a:p>
            <a:r>
              <a:rPr lang="en-US" altLang="en-US" sz="2200" dirty="0">
                <a:latin typeface="Times New Roman" pitchFamily="18" charset="0"/>
              </a:rPr>
              <a:t>Various functions will have to know the address in the list_head pointer in order to do things with the list (insert nodes, delete nodes, process data in the nodes, print data in the nodes, etc.).</a:t>
            </a:r>
          </a:p>
          <a:p>
            <a:r>
              <a:rPr lang="en-US" altLang="en-US" sz="2200" dirty="0">
                <a:latin typeface="Times New Roman" pitchFamily="18" charset="0"/>
              </a:rPr>
              <a:t>If we make the list_head pointer a file scope (“global”) variable, we do not have to pass it as a parameter to these functions.</a:t>
            </a:r>
          </a:p>
          <a:p>
            <a:pPr lvl="1"/>
            <a:r>
              <a:rPr lang="en-US" altLang="en-US" sz="1900" dirty="0">
                <a:latin typeface="Times New Roman" pitchFamily="18" charset="0"/>
              </a:rPr>
              <a:t>This, however, is currently an unacceptable way to write software and should only be done in very limited cases (this is not one of them)! Debugging and maintenance are MUCH more difficult with global variables.</a:t>
            </a:r>
          </a:p>
          <a:p>
            <a:r>
              <a:rPr lang="en-US" altLang="en-US" sz="2200" dirty="0">
                <a:latin typeface="Times New Roman" pitchFamily="18" charset="0"/>
              </a:rPr>
              <a:t>Therefore, in general, the functions in your linked list program will have to be passed the list_head pointer, which is declared in main, as a parameter, if they need to access data in the list or modify the list in any way.</a:t>
            </a:r>
          </a:p>
          <a:p>
            <a:r>
              <a:rPr lang="en-US" altLang="en-US" sz="2200" b="1" dirty="0">
                <a:latin typeface="Times New Roman" pitchFamily="18" charset="0"/>
              </a:rPr>
              <a:t>The challenge for each of you is to determine whether the list_head pointer should be passed by value or by reference to each function that requires it.  </a:t>
            </a:r>
            <a:r>
              <a:rPr lang="en-US" altLang="en-US" sz="2200" dirty="0">
                <a:latin typeface="Times New Roman" pitchFamily="18" charset="0"/>
                <a:sym typeface="Wingdings" panose="05000000000000000000" pitchFamily="2" charset="2"/>
              </a:rPr>
              <a:t></a:t>
            </a:r>
            <a:endParaRPr lang="en-US" altLang="en-US" sz="2200" dirty="0">
              <a:latin typeface="Times New Roman" pitchFamily="18" charset="0"/>
            </a:endParaRPr>
          </a:p>
          <a:p>
            <a:pPr marL="0" indent="0">
              <a:buNone/>
            </a:pPr>
            <a:r>
              <a:rPr lang="en-US" altLang="en-US" sz="2400" dirty="0">
                <a:latin typeface="Times New Roman" pitchFamily="18" charset="0"/>
              </a:rPr>
              <a:t>	</a:t>
            </a:r>
            <a:r>
              <a:rPr lang="en-US" altLang="en-US" sz="2000" dirty="0">
                <a:latin typeface="Times New Roman" pitchFamily="18" charset="0"/>
              </a:rPr>
              <a:t>	</a:t>
            </a:r>
          </a:p>
        </p:txBody>
      </p:sp>
      <p:sp>
        <p:nvSpPr>
          <p:cNvPr id="22530" name="Rectangle 1026"/>
          <p:cNvSpPr>
            <a:spLocks noGrp="1"/>
          </p:cNvSpPr>
          <p:nvPr>
            <p:ph type="title"/>
          </p:nvPr>
        </p:nvSpPr>
        <p:spPr>
          <a:xfrm>
            <a:off x="457200" y="76200"/>
            <a:ext cx="8229600" cy="1143000"/>
          </a:xfrm>
        </p:spPr>
        <p:txBody>
          <a:bodyPr/>
          <a:lstStyle/>
          <a:p>
            <a:r>
              <a:rPr lang="en-US" altLang="en-US" sz="3600" dirty="0">
                <a:latin typeface="Times New Roman" pitchFamily="18" charset="0"/>
              </a:rPr>
              <a:t>Notes on list_head pointer</a:t>
            </a:r>
          </a:p>
        </p:txBody>
      </p:sp>
    </p:spTree>
    <p:extLst>
      <p:ext uri="{BB962C8B-B14F-4D97-AF65-F5344CB8AC3E}">
        <p14:creationId xmlns:p14="http://schemas.microsoft.com/office/powerpoint/2010/main" val="222587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800" dirty="0">
                <a:latin typeface="Times New Roman" pitchFamily="18" charset="0"/>
              </a:rPr>
              <a:t>We need to think about whether the function may need to </a:t>
            </a:r>
            <a:r>
              <a:rPr lang="en-US" altLang="en-US" sz="2800" b="1" dirty="0">
                <a:latin typeface="Times New Roman" pitchFamily="18" charset="0"/>
              </a:rPr>
              <a:t>modify (change</a:t>
            </a:r>
            <a:r>
              <a:rPr lang="en-US" altLang="en-US" sz="2800" dirty="0">
                <a:latin typeface="Times New Roman" pitchFamily="18" charset="0"/>
              </a:rPr>
              <a:t>) the list_head pointer or if it only needs to read it.</a:t>
            </a:r>
          </a:p>
          <a:p>
            <a:r>
              <a:rPr lang="en-US" altLang="en-US" sz="2800" dirty="0">
                <a:latin typeface="Times New Roman" pitchFamily="18" charset="0"/>
              </a:rPr>
              <a:t>If it needs to potentially modify it, we cannot pass the head pointer by value. Why?</a:t>
            </a:r>
          </a:p>
          <a:p>
            <a:r>
              <a:rPr lang="en-US" sz="2800" dirty="0">
                <a:latin typeface="Times New Roman" pitchFamily="18" charset="0"/>
              </a:rPr>
              <a:t>Which functions might need to modify the head pointer? Keep this question in mind as we look at the following slides.</a:t>
            </a:r>
            <a:endParaRPr lang="en-US" sz="2800" dirty="0"/>
          </a:p>
        </p:txBody>
      </p:sp>
      <p:sp>
        <p:nvSpPr>
          <p:cNvPr id="2" name="Title 1"/>
          <p:cNvSpPr>
            <a:spLocks noGrp="1"/>
          </p:cNvSpPr>
          <p:nvPr>
            <p:ph type="title"/>
          </p:nvPr>
        </p:nvSpPr>
        <p:spPr/>
        <p:txBody>
          <a:bodyPr>
            <a:normAutofit/>
          </a:bodyPr>
          <a:lstStyle/>
          <a:p>
            <a:r>
              <a:rPr lang="en-US" altLang="en-US" dirty="0">
                <a:latin typeface="Times New Roman" pitchFamily="18" charset="0"/>
              </a:rPr>
              <a:t>Notes on list_head pointer</a:t>
            </a:r>
            <a:endParaRPr lang="en-US" dirty="0"/>
          </a:p>
        </p:txBody>
      </p:sp>
    </p:spTree>
    <p:extLst>
      <p:ext uri="{BB962C8B-B14F-4D97-AF65-F5344CB8AC3E}">
        <p14:creationId xmlns:p14="http://schemas.microsoft.com/office/powerpoint/2010/main" val="2097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457200" y="1447800"/>
            <a:ext cx="8229600" cy="4678363"/>
          </a:xfrm>
        </p:spPr>
        <p:txBody>
          <a:bodyPr>
            <a:normAutofit fontScale="92500" lnSpcReduction="10000"/>
          </a:bodyPr>
          <a:lstStyle/>
          <a:p>
            <a:pPr>
              <a:lnSpc>
                <a:spcPct val="90000"/>
              </a:lnSpc>
              <a:buFont typeface="Arial" charset="0"/>
              <a:buNone/>
            </a:pPr>
            <a:r>
              <a:rPr lang="en-US" altLang="en-US" sz="1800" dirty="0">
                <a:latin typeface="Times New Roman" pitchFamily="18" charset="0"/>
              </a:rPr>
              <a:t>/* Here are the necessary declarations for a </a:t>
            </a:r>
            <a:r>
              <a:rPr lang="en-US" altLang="en-US" sz="1800" i="1" dirty="0">
                <a:latin typeface="Times New Roman" pitchFamily="18" charset="0"/>
              </a:rPr>
              <a:t>Node </a:t>
            </a:r>
            <a:r>
              <a:rPr lang="en-US" altLang="en-US" sz="1800" dirty="0">
                <a:latin typeface="Times New Roman" pitchFamily="18" charset="0"/>
              </a:rPr>
              <a:t>of the type declared above, and for a </a:t>
            </a:r>
            <a:r>
              <a:rPr lang="en-US" altLang="en-US" sz="1800" i="1" dirty="0">
                <a:latin typeface="Times New Roman" pitchFamily="18" charset="0"/>
              </a:rPr>
              <a:t>head</a:t>
            </a:r>
            <a:r>
              <a:rPr lang="en-US" altLang="en-US" sz="1800" dirty="0">
                <a:latin typeface="Times New Roman" pitchFamily="18" charset="0"/>
              </a:rPr>
              <a:t> pointer */</a:t>
            </a:r>
          </a:p>
          <a:p>
            <a:pPr>
              <a:lnSpc>
                <a:spcPct val="90000"/>
              </a:lnSpc>
              <a:buFont typeface="Arial" charset="0"/>
              <a:buNone/>
            </a:pPr>
            <a:r>
              <a:rPr lang="en-US" altLang="en-US" sz="1800"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Data {</a:t>
            </a:r>
          </a:p>
          <a:p>
            <a:pPr>
              <a:lnSpc>
                <a:spcPct val="90000"/>
              </a:lnSpc>
              <a:buFont typeface="Arial" charset="0"/>
              <a:buNone/>
            </a:pPr>
            <a:r>
              <a:rPr lang="en-US" altLang="en-US" sz="1800" b="1" dirty="0">
                <a:latin typeface="Times New Roman" pitchFamily="18" charset="0"/>
              </a:rPr>
              <a:t>     		char </a:t>
            </a:r>
            <a:r>
              <a:rPr lang="en-US" altLang="en-US" sz="1800" b="1" dirty="0" err="1">
                <a:latin typeface="Times New Roman" pitchFamily="18" charset="0"/>
              </a:rPr>
              <a:t>first_name</a:t>
            </a:r>
            <a:r>
              <a:rPr lang="en-US" altLang="en-US" sz="1800" b="1" dirty="0">
                <a:latin typeface="Times New Roman" pitchFamily="18" charset="0"/>
              </a:rPr>
              <a:t>[15];</a:t>
            </a:r>
          </a:p>
          <a:p>
            <a:pPr>
              <a:lnSpc>
                <a:spcPct val="90000"/>
              </a:lnSpc>
              <a:buFont typeface="Arial" charset="0"/>
              <a:buNone/>
            </a:pPr>
            <a:r>
              <a:rPr lang="en-US" altLang="en-US" sz="1800" b="1" dirty="0">
                <a:latin typeface="Times New Roman" pitchFamily="18" charset="0"/>
              </a:rPr>
              <a:t>     		char </a:t>
            </a:r>
            <a:r>
              <a:rPr lang="en-US" altLang="en-US" sz="1800" b="1" dirty="0" err="1">
                <a:latin typeface="Times New Roman" pitchFamily="18" charset="0"/>
              </a:rPr>
              <a:t>last_name</a:t>
            </a:r>
            <a:r>
              <a:rPr lang="en-US" altLang="en-US" sz="1800" b="1" dirty="0">
                <a:latin typeface="Times New Roman" pitchFamily="18" charset="0"/>
              </a:rPr>
              <a:t>[15];</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int</a:t>
            </a:r>
            <a:r>
              <a:rPr lang="en-US" altLang="en-US" sz="1800" b="1" dirty="0">
                <a:latin typeface="Times New Roman" pitchFamily="18" charset="0"/>
              </a:rPr>
              <a:t> </a:t>
            </a:r>
            <a:r>
              <a:rPr lang="en-US" altLang="en-US" sz="1800" b="1" dirty="0" err="1">
                <a:latin typeface="Times New Roman" pitchFamily="18" charset="0"/>
              </a:rPr>
              <a:t>id_number</a:t>
            </a:r>
            <a:r>
              <a:rPr lang="en-US" altLang="en-US" sz="1800" b="1" dirty="0">
                <a:latin typeface="Times New Roman" pitchFamily="18" charset="0"/>
              </a:rPr>
              <a:t>;</a:t>
            </a:r>
          </a:p>
          <a:p>
            <a:pPr>
              <a:lnSpc>
                <a:spcPct val="90000"/>
              </a:lnSpc>
              <a:buFont typeface="Arial" charset="0"/>
              <a:buNone/>
            </a:pPr>
            <a:r>
              <a:rPr lang="en-US" altLang="en-US" sz="1800" b="1" dirty="0">
                <a:latin typeface="Times New Roman" pitchFamily="18" charset="0"/>
              </a:rPr>
              <a:t>		};</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typedef</a:t>
            </a:r>
            <a:r>
              <a:rPr lang="en-US" altLang="en-US" sz="1800" b="1"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Node {</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Data student;</a:t>
            </a:r>
          </a:p>
          <a:p>
            <a:pPr>
              <a:lnSpc>
                <a:spcPct val="90000"/>
              </a:lnSpc>
              <a:buFont typeface="Arial" charset="0"/>
              <a:buNone/>
            </a:pPr>
            <a:r>
              <a:rPr lang="en-US" altLang="en-US" sz="1800" b="1" dirty="0">
                <a:latin typeface="Times New Roman" pitchFamily="18" charset="0"/>
              </a:rPr>
              <a:t>    			</a:t>
            </a:r>
            <a:r>
              <a:rPr lang="en-US" altLang="en-US" sz="1800" b="1" dirty="0" err="1">
                <a:latin typeface="Times New Roman" pitchFamily="18" charset="0"/>
              </a:rPr>
              <a:t>struct</a:t>
            </a:r>
            <a:r>
              <a:rPr lang="en-US" altLang="en-US" sz="1800" b="1" dirty="0">
                <a:latin typeface="Times New Roman" pitchFamily="18" charset="0"/>
              </a:rPr>
              <a:t> Node *next;</a:t>
            </a:r>
          </a:p>
          <a:p>
            <a:pPr>
              <a:lnSpc>
                <a:spcPct val="90000"/>
              </a:lnSpc>
              <a:buFont typeface="Arial" charset="0"/>
              <a:buNone/>
            </a:pPr>
            <a:r>
              <a:rPr lang="en-US" altLang="en-US" sz="1800" b="1" dirty="0">
                <a:latin typeface="Times New Roman" pitchFamily="18" charset="0"/>
              </a:rPr>
              <a:t>		}Node; </a:t>
            </a:r>
          </a:p>
          <a:p>
            <a:pPr>
              <a:lnSpc>
                <a:spcPct val="90000"/>
              </a:lnSpc>
              <a:buFont typeface="Arial" charset="0"/>
              <a:buNone/>
            </a:pPr>
            <a:endParaRPr lang="en-US" altLang="en-US" sz="1800" dirty="0">
              <a:latin typeface="Times New Roman" pitchFamily="18" charset="0"/>
            </a:endParaRPr>
          </a:p>
          <a:p>
            <a:pPr>
              <a:lnSpc>
                <a:spcPct val="90000"/>
              </a:lnSpc>
              <a:buFont typeface="Arial" charset="0"/>
              <a:buNone/>
            </a:pPr>
            <a:r>
              <a:rPr lang="en-US" altLang="en-US" sz="1800" dirty="0">
                <a:latin typeface="Times New Roman" pitchFamily="18" charset="0"/>
              </a:rPr>
              <a:t>		/*Initialize list_head to NULL since list is empty at first. */</a:t>
            </a:r>
          </a:p>
          <a:p>
            <a:pPr>
              <a:lnSpc>
                <a:spcPct val="90000"/>
              </a:lnSpc>
              <a:buFont typeface="Arial" charset="0"/>
              <a:buNone/>
            </a:pPr>
            <a:endParaRPr lang="en-US" altLang="en-US" sz="1800" dirty="0">
              <a:latin typeface="Times New Roman" pitchFamily="18" charset="0"/>
            </a:endParaRPr>
          </a:p>
          <a:p>
            <a:pPr>
              <a:lnSpc>
                <a:spcPct val="90000"/>
              </a:lnSpc>
              <a:buFont typeface="Arial" charset="0"/>
              <a:buNone/>
            </a:pPr>
            <a:r>
              <a:rPr lang="en-US" altLang="en-US" sz="1800" dirty="0">
                <a:latin typeface="Times New Roman" pitchFamily="18" charset="0"/>
              </a:rPr>
              <a:t>		</a:t>
            </a:r>
            <a:r>
              <a:rPr lang="en-US" altLang="en-US" sz="1800" b="1" dirty="0">
                <a:latin typeface="Times New Roman" pitchFamily="18" charset="0"/>
              </a:rPr>
              <a:t>Node *list_head = NULL;  </a:t>
            </a:r>
          </a:p>
          <a:p>
            <a:pPr>
              <a:lnSpc>
                <a:spcPct val="90000"/>
              </a:lnSpc>
              <a:buFont typeface="Arial" charset="0"/>
              <a:buNone/>
            </a:pPr>
            <a:endParaRPr lang="en-US" altLang="en-US" sz="1800" dirty="0">
              <a:latin typeface="Times New Roman" pitchFamily="18" charset="0"/>
            </a:endParaRPr>
          </a:p>
          <a:p>
            <a:pPr>
              <a:lnSpc>
                <a:spcPct val="90000"/>
              </a:lnSpc>
              <a:buFont typeface="Arial" charset="0"/>
              <a:buNone/>
            </a:pPr>
            <a:r>
              <a:rPr lang="en-US" altLang="en-US" sz="1800" b="1" dirty="0">
                <a:latin typeface="Times New Roman" pitchFamily="18" charset="0"/>
              </a:rPr>
              <a:t>Note</a:t>
            </a:r>
            <a:r>
              <a:rPr lang="en-US" altLang="en-US" sz="1800" dirty="0">
                <a:latin typeface="Times New Roman" pitchFamily="18" charset="0"/>
              </a:rPr>
              <a:t>: no structures of type Node have yet been declared or dynamically allocated, only space for a head pointer has been allocated.</a:t>
            </a:r>
            <a:endParaRPr lang="en-US" altLang="en-US" sz="1400" dirty="0">
              <a:latin typeface="Times New Roman" pitchFamily="18" charset="0"/>
            </a:endParaRPr>
          </a:p>
        </p:txBody>
      </p:sp>
      <p:sp>
        <p:nvSpPr>
          <p:cNvPr id="29698" name="Rectangle 2"/>
          <p:cNvSpPr>
            <a:spLocks noGrp="1"/>
          </p:cNvSpPr>
          <p:nvPr>
            <p:ph type="title"/>
          </p:nvPr>
        </p:nvSpPr>
        <p:spPr>
          <a:xfrm>
            <a:off x="457200" y="152400"/>
            <a:ext cx="8229600" cy="1265238"/>
          </a:xfrm>
        </p:spPr>
        <p:txBody>
          <a:bodyPr/>
          <a:lstStyle/>
          <a:p>
            <a:r>
              <a:rPr lang="en-US" altLang="en-US" sz="2800">
                <a:latin typeface="Times New Roman" pitchFamily="18" charset="0"/>
              </a:rPr>
              <a:t>Constructing the Linked List – Creating a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idx="1"/>
          </p:nvPr>
        </p:nvSpPr>
        <p:spPr/>
        <p:txBody>
          <a:bodyPr>
            <a:normAutofit fontScale="70000" lnSpcReduction="20000"/>
          </a:bodyPr>
          <a:lstStyle/>
          <a:p>
            <a:pPr>
              <a:buFont typeface="Arial" charset="0"/>
              <a:buNone/>
            </a:pPr>
            <a:r>
              <a:rPr lang="en-US" altLang="en-US" sz="1800" dirty="0">
                <a:latin typeface="Times New Roman" pitchFamily="18" charset="0"/>
              </a:rPr>
              <a:t>/*With the declarations above, to create a new Node, we can use the following */</a:t>
            </a:r>
          </a:p>
          <a:p>
            <a:pPr>
              <a:buFont typeface="Arial" charset="0"/>
              <a:buNone/>
            </a:pPr>
            <a:endParaRPr lang="en-US" altLang="en-US" sz="2400" dirty="0">
              <a:latin typeface="Times New Roman" pitchFamily="18" charset="0"/>
            </a:endParaRPr>
          </a:p>
          <a:p>
            <a:pPr>
              <a:buFont typeface="Arial" charset="0"/>
              <a:buNone/>
            </a:pPr>
            <a:r>
              <a:rPr lang="en-US" altLang="en-US" sz="2400" b="1" dirty="0">
                <a:latin typeface="Times New Roman" pitchFamily="18" charset="0"/>
              </a:rPr>
              <a:t>Node *</a:t>
            </a:r>
            <a:r>
              <a:rPr lang="en-US" altLang="en-US" sz="2400" b="1" dirty="0" err="1">
                <a:latin typeface="Times New Roman" pitchFamily="18" charset="0"/>
              </a:rPr>
              <a:t>newNodePtr</a:t>
            </a:r>
            <a:r>
              <a:rPr lang="en-US" altLang="en-US" sz="2400" b="1" dirty="0">
                <a:latin typeface="Times New Roman" pitchFamily="18" charset="0"/>
              </a:rPr>
              <a:t>;</a:t>
            </a:r>
          </a:p>
          <a:p>
            <a:pPr>
              <a:buFont typeface="Arial" charset="0"/>
              <a:buNone/>
            </a:pPr>
            <a:r>
              <a:rPr lang="en-US" altLang="en-US" sz="2400" b="1" dirty="0" err="1">
                <a:latin typeface="Times New Roman" pitchFamily="18" charset="0"/>
              </a:rPr>
              <a:t>newNodePtr</a:t>
            </a:r>
            <a:r>
              <a:rPr lang="en-US" altLang="en-US" sz="2400" b="1" dirty="0">
                <a:latin typeface="Times New Roman" pitchFamily="18" charset="0"/>
              </a:rPr>
              <a:t> = </a:t>
            </a:r>
            <a:r>
              <a:rPr lang="en-US" altLang="en-US" sz="2400" b="1" dirty="0" err="1">
                <a:latin typeface="Times New Roman" pitchFamily="18" charset="0"/>
              </a:rPr>
              <a:t>malloc</a:t>
            </a:r>
            <a:r>
              <a:rPr lang="en-US" altLang="en-US" sz="2400" b="1" dirty="0">
                <a:latin typeface="Times New Roman" pitchFamily="18" charset="0"/>
              </a:rPr>
              <a:t> (</a:t>
            </a:r>
            <a:r>
              <a:rPr lang="en-US" altLang="en-US" sz="2400" b="1" dirty="0" err="1">
                <a:latin typeface="Times New Roman" pitchFamily="18" charset="0"/>
              </a:rPr>
              <a:t>sizeof</a:t>
            </a:r>
            <a:r>
              <a:rPr lang="en-US" altLang="en-US" sz="2400" b="1" dirty="0">
                <a:latin typeface="Times New Roman" pitchFamily="18" charset="0"/>
              </a:rPr>
              <a:t> (Node));</a:t>
            </a:r>
          </a:p>
          <a:p>
            <a:pPr>
              <a:buFont typeface="Arial" charset="0"/>
              <a:buNone/>
            </a:pPr>
            <a:r>
              <a:rPr lang="en-US" altLang="en-US" sz="2400" b="1" dirty="0">
                <a:latin typeface="Times New Roman" pitchFamily="18" charset="0"/>
              </a:rPr>
              <a:t>if (</a:t>
            </a:r>
            <a:r>
              <a:rPr lang="en-US" altLang="en-US" sz="2400" b="1" dirty="0" err="1">
                <a:latin typeface="Times New Roman" pitchFamily="18" charset="0"/>
              </a:rPr>
              <a:t>newNodePtr</a:t>
            </a:r>
            <a:r>
              <a:rPr lang="en-US" altLang="en-US" sz="2400" b="1" dirty="0">
                <a:latin typeface="Times New Roman" pitchFamily="18" charset="0"/>
              </a:rPr>
              <a:t> == NULL) {</a:t>
            </a:r>
          </a:p>
          <a:p>
            <a:pPr>
              <a:buNone/>
            </a:pPr>
            <a:r>
              <a:rPr lang="en-US" altLang="en-US" sz="1800" dirty="0">
                <a:latin typeface="Times New Roman" pitchFamily="18" charset="0"/>
              </a:rPr>
              <a:t>	. . . .	 /*The storage was NOT allocated, so print an error message and exit */</a:t>
            </a:r>
          </a:p>
          <a:p>
            <a:pPr>
              <a:buFont typeface="Arial" charset="0"/>
              <a:buNone/>
            </a:pPr>
            <a:r>
              <a:rPr lang="en-US" altLang="en-US" sz="2600" b="1" dirty="0">
                <a:latin typeface="Times New Roman" pitchFamily="18" charset="0"/>
              </a:rPr>
              <a:t>}</a:t>
            </a:r>
          </a:p>
          <a:p>
            <a:pPr>
              <a:buFont typeface="Arial" charset="0"/>
              <a:buNone/>
            </a:pPr>
            <a:r>
              <a:rPr lang="en-US" altLang="en-US" sz="2600" b="1" dirty="0">
                <a:latin typeface="Times New Roman" pitchFamily="18" charset="0"/>
              </a:rPr>
              <a:t>else {</a:t>
            </a:r>
          </a:p>
          <a:p>
            <a:pPr>
              <a:buNone/>
            </a:pPr>
            <a:r>
              <a:rPr lang="en-US" altLang="en-US" sz="1800" dirty="0">
                <a:latin typeface="Times New Roman" pitchFamily="18" charset="0"/>
              </a:rPr>
              <a:t> 	. . . . 	/* The storage was allocated, and we can use the Node */</a:t>
            </a:r>
          </a:p>
          <a:p>
            <a:pPr>
              <a:buNone/>
            </a:pPr>
            <a:r>
              <a:rPr lang="en-US" altLang="en-US" sz="1800" dirty="0">
                <a:latin typeface="Times New Roman" pitchFamily="18" charset="0"/>
              </a:rPr>
              <a:t>	. . . .  /* Call a function to get the data for the node and store it in the node */</a:t>
            </a:r>
          </a:p>
          <a:p>
            <a:pPr>
              <a:buNone/>
            </a:pPr>
            <a:r>
              <a:rPr lang="en-US" altLang="en-US" sz="1800" dirty="0">
                <a:latin typeface="Times New Roman" pitchFamily="18" charset="0"/>
              </a:rPr>
              <a:t>		</a:t>
            </a:r>
            <a:r>
              <a:rPr lang="en-US" altLang="en-US" sz="2400" b="1" dirty="0" err="1">
                <a:latin typeface="Times New Roman" pitchFamily="18" charset="0"/>
              </a:rPr>
              <a:t>getDataForNode</a:t>
            </a:r>
            <a:r>
              <a:rPr lang="en-US" altLang="en-US" sz="2400" b="1" dirty="0">
                <a:latin typeface="Times New Roman" pitchFamily="18" charset="0"/>
              </a:rPr>
              <a:t>(</a:t>
            </a:r>
            <a:r>
              <a:rPr lang="en-US" altLang="en-US" sz="2400" b="1" dirty="0" err="1">
                <a:latin typeface="Times New Roman" pitchFamily="18" charset="0"/>
              </a:rPr>
              <a:t>newNodePtr</a:t>
            </a:r>
            <a:r>
              <a:rPr lang="en-US" altLang="en-US" sz="2400" b="1" dirty="0">
                <a:latin typeface="Times New Roman" pitchFamily="18" charset="0"/>
              </a:rPr>
              <a:t>);</a:t>
            </a:r>
            <a:r>
              <a:rPr lang="en-US" altLang="en-US" sz="1800" dirty="0">
                <a:latin typeface="Times New Roman" pitchFamily="18" charset="0"/>
              </a:rPr>
              <a:t>	/* why can we just pass the Node address?</a:t>
            </a:r>
          </a:p>
          <a:p>
            <a:pPr>
              <a:buNone/>
            </a:pPr>
            <a:r>
              <a:rPr lang="en-US" altLang="en-US" sz="1800" dirty="0">
                <a:latin typeface="Times New Roman" pitchFamily="18" charset="0"/>
              </a:rPr>
              <a:t>					why we don’t need to pass  </a:t>
            </a:r>
            <a:r>
              <a:rPr lang="en-US" altLang="en-US" sz="1800" b="1" dirty="0">
                <a:latin typeface="Times New Roman" pitchFamily="18" charset="0"/>
              </a:rPr>
              <a:t>&amp;</a:t>
            </a:r>
            <a:r>
              <a:rPr lang="en-US" altLang="en-US" sz="1800" b="1" dirty="0" err="1">
                <a:latin typeface="Times New Roman" pitchFamily="18" charset="0"/>
              </a:rPr>
              <a:t>newNodePtr</a:t>
            </a:r>
            <a:r>
              <a:rPr lang="en-US" altLang="en-US" sz="1800" b="1" dirty="0">
                <a:latin typeface="Times New Roman" pitchFamily="18" charset="0"/>
              </a:rPr>
              <a:t> </a:t>
            </a:r>
            <a:r>
              <a:rPr lang="en-US" altLang="en-US" sz="1800" dirty="0">
                <a:latin typeface="Times New Roman" pitchFamily="18" charset="0"/>
              </a:rPr>
              <a:t>?	*/</a:t>
            </a:r>
          </a:p>
          <a:p>
            <a:pPr>
              <a:buFont typeface="Arial" charset="0"/>
              <a:buNone/>
            </a:pPr>
            <a:r>
              <a:rPr lang="en-US" altLang="en-US" sz="2600" b="1" dirty="0">
                <a:latin typeface="Times New Roman" pitchFamily="18" charset="0"/>
              </a:rPr>
              <a:t>}</a:t>
            </a:r>
          </a:p>
          <a:p>
            <a:pPr>
              <a:buFont typeface="Arial" charset="0"/>
              <a:buNone/>
            </a:pPr>
            <a:r>
              <a:rPr lang="en-US" altLang="en-US" sz="1800" dirty="0">
                <a:latin typeface="Times New Roman" pitchFamily="18" charset="0"/>
              </a:rPr>
              <a:t>/* then we can put this new Node into the linked list	*/</a:t>
            </a:r>
          </a:p>
          <a:p>
            <a:pPr>
              <a:buFont typeface="Arial" charset="0"/>
              <a:buNone/>
            </a:pPr>
            <a:r>
              <a:rPr lang="en-US" altLang="en-US" sz="2400" b="1" dirty="0" err="1">
                <a:latin typeface="Times New Roman" pitchFamily="18" charset="0"/>
              </a:rPr>
              <a:t>insertNode</a:t>
            </a:r>
            <a:r>
              <a:rPr lang="en-US" altLang="en-US" sz="2400" b="1" dirty="0">
                <a:latin typeface="Times New Roman" pitchFamily="18" charset="0"/>
              </a:rPr>
              <a:t>(&amp;list_head, </a:t>
            </a:r>
            <a:r>
              <a:rPr lang="en-US" altLang="en-US" sz="2400" b="1" dirty="0" err="1">
                <a:latin typeface="Times New Roman" pitchFamily="18" charset="0"/>
              </a:rPr>
              <a:t>newNodePtr</a:t>
            </a:r>
            <a:r>
              <a:rPr lang="en-US" altLang="en-US" sz="2400" b="1" dirty="0">
                <a:latin typeface="Times New Roman" pitchFamily="18" charset="0"/>
              </a:rPr>
              <a:t>);</a:t>
            </a:r>
          </a:p>
          <a:p>
            <a:pPr>
              <a:buFont typeface="Arial" charset="0"/>
              <a:buNone/>
            </a:pPr>
            <a:endParaRPr lang="en-US" altLang="en-US" sz="1800" b="1" dirty="0">
              <a:latin typeface="Times New Roman" pitchFamily="18" charset="0"/>
            </a:endParaRPr>
          </a:p>
          <a:p>
            <a:pPr>
              <a:buFont typeface="Arial" charset="0"/>
              <a:buNone/>
            </a:pPr>
            <a:r>
              <a:rPr lang="en-US" altLang="en-US" sz="1800" b="1" dirty="0">
                <a:latin typeface="Times New Roman" pitchFamily="18" charset="0"/>
              </a:rPr>
              <a:t>Note: </a:t>
            </a:r>
            <a:r>
              <a:rPr lang="en-US" altLang="en-US" sz="1800" dirty="0">
                <a:latin typeface="Times New Roman" pitchFamily="18" charset="0"/>
              </a:rPr>
              <a:t>When we read the data from input which is to be stored in the node, we can read it </a:t>
            </a:r>
            <a:r>
              <a:rPr lang="en-US" altLang="en-US" sz="1800" b="1" i="1" dirty="0">
                <a:latin typeface="Times New Roman" pitchFamily="18" charset="0"/>
              </a:rPr>
              <a:t>directly</a:t>
            </a:r>
            <a:r>
              <a:rPr lang="en-US" altLang="en-US" sz="1800" dirty="0">
                <a:latin typeface="Times New Roman" pitchFamily="18" charset="0"/>
              </a:rPr>
              <a:t> into the node (how?), rather than storing it in another variable, and then assigning that variable to the node.</a:t>
            </a:r>
          </a:p>
        </p:txBody>
      </p:sp>
      <p:sp>
        <p:nvSpPr>
          <p:cNvPr id="33794" name="Rectangle 2"/>
          <p:cNvSpPr>
            <a:spLocks noGrp="1"/>
          </p:cNvSpPr>
          <p:nvPr>
            <p:ph type="title"/>
          </p:nvPr>
        </p:nvSpPr>
        <p:spPr/>
        <p:txBody>
          <a:bodyPr/>
          <a:lstStyle/>
          <a:p>
            <a:r>
              <a:rPr lang="en-US" altLang="en-US" sz="2800" dirty="0">
                <a:latin typeface="Times New Roman" pitchFamily="18" charset="0"/>
              </a:rPr>
              <a:t>Constructing the Linked List – Creating a Node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p:txBody>
          <a:bodyPr>
            <a:normAutofit/>
          </a:bodyPr>
          <a:lstStyle/>
          <a:p>
            <a:r>
              <a:rPr lang="en-US" altLang="en-US" sz="2000" dirty="0">
                <a:latin typeface="Times New Roman" pitchFamily="18" charset="0"/>
              </a:rPr>
              <a:t>If we want to insert a node into the list, what do we need to do?</a:t>
            </a:r>
          </a:p>
          <a:p>
            <a:r>
              <a:rPr lang="en-US" altLang="en-US" sz="2000" dirty="0">
                <a:latin typeface="Times New Roman" pitchFamily="18" charset="0"/>
              </a:rPr>
              <a:t>We will assume that the nodes in the list will be ordered in </a:t>
            </a:r>
            <a:r>
              <a:rPr lang="en-US" altLang="en-US" sz="2000" b="1" i="1" dirty="0">
                <a:latin typeface="Times New Roman" pitchFamily="18" charset="0"/>
              </a:rPr>
              <a:t>ascending order </a:t>
            </a:r>
            <a:r>
              <a:rPr lang="en-US" altLang="en-US" sz="2000" dirty="0">
                <a:latin typeface="Times New Roman" pitchFamily="18" charset="0"/>
              </a:rPr>
              <a:t>based on some member in the data member of the node (assume it’s an integer).</a:t>
            </a:r>
          </a:p>
          <a:p>
            <a:r>
              <a:rPr lang="en-US" altLang="en-US" sz="2000" dirty="0">
                <a:latin typeface="Times New Roman" pitchFamily="18" charset="0"/>
              </a:rPr>
              <a:t>First, we have to create the new node (as shown above), and initialize the members of the data member of the Node</a:t>
            </a:r>
          </a:p>
          <a:p>
            <a:r>
              <a:rPr lang="en-US" altLang="en-US" sz="2000" dirty="0">
                <a:latin typeface="Times New Roman" pitchFamily="18" charset="0"/>
              </a:rPr>
              <a:t>Then, we have to call the insert function, and pass it the current list (how?), and the new node (how?). </a:t>
            </a:r>
          </a:p>
          <a:p>
            <a:r>
              <a:rPr lang="en-US" altLang="en-US" sz="2000" dirty="0">
                <a:latin typeface="Times New Roman" pitchFamily="18" charset="0"/>
              </a:rPr>
              <a:t>In the insert function, declare a pointer to traverse (go through) the list:</a:t>
            </a:r>
          </a:p>
          <a:p>
            <a:pPr>
              <a:buFont typeface="Arial" charset="0"/>
              <a:buNone/>
            </a:pPr>
            <a:r>
              <a:rPr lang="en-US" altLang="en-US" sz="2000" dirty="0">
                <a:latin typeface="Times New Roman" pitchFamily="18" charset="0"/>
              </a:rPr>
              <a:t>		</a:t>
            </a:r>
            <a:r>
              <a:rPr lang="en-US" altLang="en-US" sz="2000" b="1" dirty="0">
                <a:latin typeface="Times New Roman" pitchFamily="18" charset="0"/>
              </a:rPr>
              <a:t>Node *</a:t>
            </a:r>
            <a:r>
              <a:rPr lang="en-US" altLang="en-US" sz="2000" b="1" dirty="0" err="1">
                <a:latin typeface="Times New Roman" pitchFamily="18" charset="0"/>
              </a:rPr>
              <a:t>traversePtr</a:t>
            </a:r>
            <a:r>
              <a:rPr lang="en-US" altLang="en-US" sz="2000" b="1" dirty="0">
                <a:latin typeface="Times New Roman" pitchFamily="18" charset="0"/>
              </a:rPr>
              <a:t>;</a:t>
            </a:r>
          </a:p>
          <a:p>
            <a:r>
              <a:rPr lang="en-US" altLang="en-US" sz="2000" dirty="0">
                <a:latin typeface="Times New Roman" pitchFamily="18" charset="0"/>
              </a:rPr>
              <a:t>Set the </a:t>
            </a:r>
            <a:r>
              <a:rPr lang="en-US" altLang="en-US" sz="2000" dirty="0" err="1">
                <a:latin typeface="Times New Roman" pitchFamily="18" charset="0"/>
              </a:rPr>
              <a:t>traversePtr</a:t>
            </a:r>
            <a:r>
              <a:rPr lang="en-US" altLang="en-US" sz="2000" dirty="0">
                <a:latin typeface="Times New Roman" pitchFamily="18" charset="0"/>
              </a:rPr>
              <a:t> to point to the same address the list_head pointer points to, so that you start looking at the beginning of the list.</a:t>
            </a:r>
          </a:p>
          <a:p>
            <a:pPr marL="109728" indent="0">
              <a:buNone/>
            </a:pPr>
            <a:r>
              <a:rPr lang="en-US" altLang="en-US" sz="2000" dirty="0">
                <a:latin typeface="Times New Roman" pitchFamily="18" charset="0"/>
              </a:rPr>
              <a:t>How might we do these things??</a:t>
            </a:r>
          </a:p>
        </p:txBody>
      </p:sp>
      <p:sp>
        <p:nvSpPr>
          <p:cNvPr id="22530" name="Rectangle 1026"/>
          <p:cNvSpPr>
            <a:spLocks noGrp="1"/>
          </p:cNvSpPr>
          <p:nvPr>
            <p:ph type="title"/>
          </p:nvPr>
        </p:nvSpPr>
        <p:spPr/>
        <p:txBody>
          <a:bodyPr/>
          <a:lstStyle/>
          <a:p>
            <a:r>
              <a:rPr lang="en-US" altLang="en-US" sz="3600" dirty="0">
                <a:latin typeface="Times New Roman" pitchFamily="18" charset="0"/>
              </a:rPr>
              <a:t>How to Insert Nodes into a Sorted List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21885</TotalTime>
  <Words>4173</Words>
  <Application>Microsoft Office PowerPoint</Application>
  <PresentationFormat>On-screen Show (4:3)</PresentationFormat>
  <Paragraphs>434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Lucida Sans Unicode</vt:lpstr>
      <vt:lpstr>Times New Roman</vt:lpstr>
      <vt:lpstr>Verdana</vt:lpstr>
      <vt:lpstr>Wingdings 2</vt:lpstr>
      <vt:lpstr>Wingdings 3</vt:lpstr>
      <vt:lpstr>Concourse</vt:lpstr>
      <vt:lpstr>Linked Lists </vt:lpstr>
      <vt:lpstr>Linked List Nodes</vt:lpstr>
      <vt:lpstr>Why Use Linked Lists?</vt:lpstr>
      <vt:lpstr>How do we construct a linked list?</vt:lpstr>
      <vt:lpstr>Notes on list_head pointer</vt:lpstr>
      <vt:lpstr>Notes on list_head pointer</vt:lpstr>
      <vt:lpstr>Constructing the Linked List – Creating a Node</vt:lpstr>
      <vt:lpstr>Constructing the Linked List – Creating a Node</vt:lpstr>
      <vt:lpstr>How to Insert Nodes into a Sorted List</vt:lpstr>
      <vt:lpstr>How to Insert Nodes into a Sorted List</vt:lpstr>
      <vt:lpstr>How to Insert Nodes into a Sorted List</vt:lpstr>
      <vt:lpstr>Inserting a Node</vt:lpstr>
      <vt:lpstr>Inserting a Node</vt:lpstr>
      <vt:lpstr>How to Insert Nodes into a Sorted List (cont.)</vt:lpstr>
      <vt:lpstr>Inserting a Node:Step 1</vt:lpstr>
      <vt:lpstr>Inserting a Node:Step 2</vt:lpstr>
      <vt:lpstr>How to Insert Nodes into a Sorted List (cont.)</vt:lpstr>
      <vt:lpstr>PowerPoint Presentation</vt:lpstr>
      <vt:lpstr>Inserting a Node</vt:lpstr>
      <vt:lpstr>Inserting a Node: Step 1</vt:lpstr>
      <vt:lpstr>Inserting a Node: Step 2</vt:lpstr>
      <vt:lpstr>How to Delete Nodes from the List</vt:lpstr>
      <vt:lpstr>How to Delete Nodes from the List cont.</vt:lpstr>
      <vt:lpstr>How to Delete Nodes from the List</vt:lpstr>
      <vt:lpstr>Deleting a Node</vt:lpstr>
      <vt:lpstr>Deleting a Node: Step 1</vt:lpstr>
      <vt:lpstr>Deleting a Node: Step 2</vt:lpstr>
      <vt:lpstr>How to Delete Nodes from the List</vt:lpstr>
      <vt:lpstr>Deleting a Node</vt:lpstr>
      <vt:lpstr>Deleting a Node: Step 1</vt:lpstr>
      <vt:lpstr>Deleting a Node: Step 2</vt:lpstr>
      <vt:lpstr>deleteNode()</vt:lpstr>
      <vt:lpstr>Other Operations on Linked Lists</vt:lpstr>
      <vt:lpstr>Freeing the Memory for the Nodes in a Linked List</vt:lpstr>
      <vt:lpstr>Constructing the Linked List – Creating a Node</vt:lpstr>
      <vt:lpstr>Traversing the link list</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in C</dc:title>
  <dc:creator>greeng</dc:creator>
  <cp:lastModifiedBy>Mohammad AbuShattal</cp:lastModifiedBy>
  <cp:revision>189</cp:revision>
  <cp:lastPrinted>2019-09-25T13:17:40Z</cp:lastPrinted>
  <dcterms:created xsi:type="dcterms:W3CDTF">2014-02-04T15:33:18Z</dcterms:created>
  <dcterms:modified xsi:type="dcterms:W3CDTF">2022-03-10T23:37:12Z</dcterms:modified>
</cp:coreProperties>
</file>