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258" r:id="rId5"/>
    <p:sldId id="259" r:id="rId6"/>
    <p:sldId id="260" r:id="rId7"/>
    <p:sldId id="286" r:id="rId8"/>
    <p:sldId id="284" r:id="rId9"/>
    <p:sldId id="261" r:id="rId10"/>
    <p:sldId id="264" r:id="rId11"/>
    <p:sldId id="265" r:id="rId12"/>
    <p:sldId id="268" r:id="rId13"/>
    <p:sldId id="269" r:id="rId14"/>
    <p:sldId id="285" r:id="rId15"/>
    <p:sldId id="274" r:id="rId16"/>
    <p:sldId id="324" r:id="rId17"/>
    <p:sldId id="325" r:id="rId18"/>
    <p:sldId id="316" r:id="rId19"/>
    <p:sldId id="317" r:id="rId20"/>
    <p:sldId id="318" r:id="rId21"/>
    <p:sldId id="319"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1" d="100"/>
          <a:sy n="61" d="100"/>
        </p:scale>
        <p:origin x="7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BC5FE92F-CF6D-44E2-9CDB-6D1335A3983D}"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3DFEC1B-4324-4397-8717-B99A4E41AF8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302EAB4-B3AE-402E-8DE1-8E68426914EC}"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F01202-8ABC-42A0-A7C8-42766E13E590}"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8D6A104-4151-4A8C-915B-B30AA666A80D}"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4E54BF7-8105-4CF5-82B1-FAD09D4DB3EF}"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BF1646A4-1F9F-4E53-A8FC-2DC72E73A2CD}"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4118B02-355B-4432-B893-81C5452A8A0B}"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D413CE80-74A1-460D-8C7A-161FD0CC5B83}"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842E6CD-F252-49AA-8DB2-4CE2F1E639A0}"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3484882-06DE-484A-BEF7-12E155AC0AE0}"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B83E289-FD35-4379-8DA0-0FD94DEE3485}"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cprogramming/c_unions.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chor="ctr">
            <a:normAutofit/>
          </a:bodyPr>
          <a:lstStyle/>
          <a:p>
            <a:pPr eaLnBrk="1" hangingPunct="1"/>
            <a:r>
              <a:rPr lang="en-US" altLang="en-US" sz="4400" dirty="0">
                <a:latin typeface="Times New Roman" panose="02020603050405020304" pitchFamily="18" charset="0"/>
                <a:cs typeface="Times New Roman" panose="02020603050405020304" pitchFamily="18" charset="0"/>
              </a:rPr>
              <a:t>Command Line Arguments in C</a:t>
            </a:r>
          </a:p>
        </p:txBody>
      </p:sp>
      <p:sp>
        <p:nvSpPr>
          <p:cNvPr id="2051" name="Rectangle 3"/>
          <p:cNvSpPr>
            <a:spLocks noGrp="1" noChangeArrowheads="1"/>
          </p:cNvSpPr>
          <p:nvPr>
            <p:ph type="subTitle" idx="1"/>
          </p:nvPr>
        </p:nvSpPr>
        <p:spPr>
          <a:xfrm>
            <a:off x="1371600" y="3886200"/>
            <a:ext cx="6477000" cy="2362200"/>
          </a:xfrm>
        </p:spPr>
        <p:txBody>
          <a:bodyPr/>
          <a:lstStyle/>
          <a:p>
            <a:pPr eaLnBrk="1" hangingPunct="1"/>
            <a:r>
              <a:rPr lang="en-US" altLang="en-US" sz="3200" dirty="0">
                <a:latin typeface="Times New Roman" panose="02020603050405020304" pitchFamily="18" charset="0"/>
                <a:cs typeface="Times New Roman" panose="02020603050405020304" pitchFamily="18" charset="0"/>
              </a:rPr>
              <a:t>CSE 2421</a:t>
            </a:r>
          </a:p>
          <a:p>
            <a:pPr eaLnBrk="1" hangingPunct="1"/>
            <a:endParaRPr lang="en-US" altLang="en-US" sz="320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Recommended Reading:  </a:t>
            </a:r>
            <a:r>
              <a:rPr lang="en-US" b="1" i="1" dirty="0">
                <a:latin typeface="Times New Roman" panose="02020603050405020304" pitchFamily="18" charset="0"/>
                <a:cs typeface="Times New Roman" panose="02020603050405020304" pitchFamily="18" charset="0"/>
              </a:rPr>
              <a:t>Pointers On C</a:t>
            </a:r>
            <a:r>
              <a:rPr lang="en-US" dirty="0">
                <a:latin typeface="Times New Roman" panose="02020603050405020304" pitchFamily="18" charset="0"/>
                <a:cs typeface="Times New Roman" panose="02020603050405020304" pitchFamily="18" charset="0"/>
              </a:rPr>
              <a:t>, Chapter 13, Sections 13.4 through 13.4.2</a:t>
            </a:r>
          </a:p>
          <a:p>
            <a:pPr algn="l"/>
            <a:endParaRPr lang="en-US" dirty="0"/>
          </a:p>
          <a:p>
            <a:pPr algn="r" eaLnBrk="1" hangingPunct="1"/>
            <a:endParaRPr lang="en-US" altLang="en-US" dirty="0"/>
          </a:p>
          <a:p>
            <a:pPr algn="r" eaLnBrk="1" hangingPunct="1"/>
            <a:endParaRPr lang="en-US" altLang="en-US" dirty="0"/>
          </a:p>
          <a:p>
            <a:pPr algn="r" eaLnBrk="1" hangingPunct="1"/>
            <a:endParaRPr lang="en-US"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143000"/>
          </a:xfrm>
        </p:spPr>
        <p:txBody>
          <a:bodyPr/>
          <a:lstStyle/>
          <a:p>
            <a:pPr eaLnBrk="1" hangingPunct="1"/>
            <a:r>
              <a:rPr lang="en-US" altLang="en-US" dirty="0">
                <a:latin typeface="Times New Roman" panose="02020603050405020304" pitchFamily="18" charset="0"/>
                <a:cs typeface="Times New Roman" panose="02020603050405020304" pitchFamily="18" charset="0"/>
              </a:rPr>
              <a:t>What is printed?</a:t>
            </a:r>
          </a:p>
        </p:txBody>
      </p:sp>
      <p:sp>
        <p:nvSpPr>
          <p:cNvPr id="9219" name="Rectangle 3"/>
          <p:cNvSpPr>
            <a:spLocks noGrp="1" noChangeArrowheads="1"/>
          </p:cNvSpPr>
          <p:nvPr>
            <p:ph idx="1"/>
          </p:nvPr>
        </p:nvSpPr>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For the command line input: “</a:t>
            </a:r>
            <a:r>
              <a:rPr lang="en-US" altLang="en-US" sz="2400"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 p1 p2 p3”</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The programs on the previous slide both print:</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argc</a:t>
            </a:r>
            <a:r>
              <a:rPr lang="en-US" altLang="en-US" sz="2400" dirty="0">
                <a:latin typeface="Times New Roman" panose="02020603050405020304" pitchFamily="18" charset="0"/>
                <a:cs typeface="Times New Roman" panose="02020603050405020304" pitchFamily="18" charset="0"/>
              </a:rPr>
              <a:t> =	4     </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[0] =	</a:t>
            </a:r>
            <a:r>
              <a:rPr lang="en-US" altLang="en-US" sz="2400"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 </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[1] =	p1	</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[2] =	p2	</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[3] =	p3	</a:t>
            </a:r>
          </a:p>
          <a:p>
            <a:pPr algn="r"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algn="r" eaLnBrk="1" hangingPunct="1">
              <a:lnSpc>
                <a:spcPct val="90000"/>
              </a:lnSpc>
              <a:buFontTx/>
              <a:buNone/>
            </a:pPr>
            <a:endParaRPr lang="en-US" altLang="en-US" sz="2400" dirty="0"/>
          </a:p>
          <a:p>
            <a:pPr algn="r" eaLnBrk="1" hangingPunct="1">
              <a:lnSpc>
                <a:spcPct val="90000"/>
              </a:lnSpc>
              <a:buFontTx/>
              <a:buNone/>
            </a:pP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cs typeface="Times New Roman" panose="02020603050405020304" pitchFamily="18" charset="0"/>
              </a:rPr>
              <a:t>How can we use these parameters?</a:t>
            </a:r>
          </a:p>
        </p:txBody>
      </p:sp>
      <p:sp>
        <p:nvSpPr>
          <p:cNvPr id="10243" name="Rectangle 3"/>
          <p:cNvSpPr>
            <a:spLocks noGrp="1" noChangeArrowheads="1"/>
          </p:cNvSpPr>
          <p:nvPr>
            <p:ph idx="1"/>
          </p:nvPr>
        </p:nvSpPr>
        <p:spPr>
          <a:xfrm>
            <a:off x="533400" y="1447800"/>
            <a:ext cx="8001000" cy="5029200"/>
          </a:xfrm>
        </p:spPr>
        <p:txBody>
          <a:bodyPr>
            <a:normAutofit lnSpcReduction="10000"/>
          </a:bodyPr>
          <a:lstStyle/>
          <a:p>
            <a:pPr eaLnBrk="1" hangingPunct="1"/>
            <a:r>
              <a:rPr lang="en-US" altLang="en-US" sz="2000" dirty="0">
                <a:latin typeface="Times New Roman" panose="02020603050405020304" pitchFamily="18" charset="0"/>
                <a:cs typeface="Times New Roman" panose="02020603050405020304" pitchFamily="18" charset="0"/>
              </a:rPr>
              <a:t>The name of the program,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[0], can be useful when printing diagnostic or error messages. Usually, multiple processes (or programs) are running on the system, so it is useful to be able to identify which process caused an error.</a:t>
            </a:r>
          </a:p>
          <a:p>
            <a:pPr marL="0" indent="0" eaLnBrk="1" hangingPunct="1">
              <a:buNone/>
            </a:pPr>
            <a:r>
              <a:rPr lang="en-US" altLang="en-US" sz="24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printf(“</a:t>
            </a:r>
            <a:r>
              <a:rPr lang="en-US" altLang="en-US" sz="1600" b="1" dirty="0" err="1">
                <a:latin typeface="Times New Roman" panose="02020603050405020304" pitchFamily="18" charset="0"/>
                <a:cs typeface="Times New Roman" panose="02020603050405020304" pitchFamily="18" charset="0"/>
              </a:rPr>
              <a:t>myProg</a:t>
            </a:r>
            <a:r>
              <a:rPr lang="en-US" altLang="en-US" sz="1600" b="1" dirty="0">
                <a:latin typeface="Times New Roman" panose="02020603050405020304" pitchFamily="18" charset="0"/>
                <a:cs typeface="Times New Roman" panose="02020603050405020304" pitchFamily="18" charset="0"/>
              </a:rPr>
              <a:t> expects 3 parameters, only %d were entered\n”, argc-1);</a:t>
            </a:r>
          </a:p>
          <a:p>
            <a:pPr marL="0" indent="0" eaLnBrk="1" hangingPunct="1">
              <a:buNone/>
            </a:pPr>
            <a:r>
              <a:rPr lang="en-US" altLang="en-US" sz="2000" dirty="0">
                <a:latin typeface="Times New Roman" panose="02020603050405020304" pitchFamily="18" charset="0"/>
                <a:cs typeface="Times New Roman" panose="02020603050405020304" pitchFamily="18" charset="0"/>
              </a:rPr>
              <a:t>		or a better way…</a:t>
            </a:r>
          </a:p>
          <a:p>
            <a:pPr marL="0" indent="0" eaLnBrk="1" hangingPunct="1">
              <a:buNone/>
            </a:pP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printf(“%s expect 3 parameters, only %d were entered\n”, </a:t>
            </a:r>
            <a:r>
              <a:rPr lang="en-US" altLang="en-US" sz="1600" b="1" dirty="0" err="1">
                <a:latin typeface="Times New Roman" panose="02020603050405020304" pitchFamily="18" charset="0"/>
                <a:cs typeface="Times New Roman" panose="02020603050405020304" pitchFamily="18" charset="0"/>
              </a:rPr>
              <a:t>argv</a:t>
            </a:r>
            <a:r>
              <a:rPr lang="en-US" altLang="en-US" sz="1600" b="1" dirty="0">
                <a:latin typeface="Times New Roman" panose="02020603050405020304" pitchFamily="18" charset="0"/>
                <a:cs typeface="Times New Roman" panose="02020603050405020304" pitchFamily="18" charset="0"/>
              </a:rPr>
              <a:t>[0], argc-1);</a:t>
            </a:r>
          </a:p>
          <a:p>
            <a:pPr marL="0" indent="0" eaLnBrk="1" hangingPunct="1">
              <a:buNone/>
            </a:pPr>
            <a:r>
              <a:rPr lang="en-US" altLang="en-US" sz="1600" dirty="0">
                <a:latin typeface="Times New Roman" panose="02020603050405020304" pitchFamily="18" charset="0"/>
                <a:cs typeface="Times New Roman" panose="02020603050405020304" pitchFamily="18" charset="0"/>
              </a:rPr>
              <a:t>	</a:t>
            </a:r>
          </a:p>
          <a:p>
            <a:pPr marL="0" indent="0" eaLnBrk="1" hangingPunct="1">
              <a:buNone/>
            </a:pPr>
            <a:r>
              <a:rPr lang="en-US" altLang="en-US" sz="16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second option allows for the </a:t>
            </a:r>
            <a:r>
              <a:rPr lang="en-US" altLang="en-US" sz="2000" dirty="0" err="1">
                <a:latin typeface="Times New Roman" panose="02020603050405020304" pitchFamily="18" charset="0"/>
                <a:cs typeface="Times New Roman" panose="02020603050405020304" pitchFamily="18" charset="0"/>
              </a:rPr>
              <a:t>myProg</a:t>
            </a:r>
            <a:r>
              <a:rPr lang="en-US" altLang="en-US" sz="2000" dirty="0">
                <a:latin typeface="Times New Roman" panose="02020603050405020304" pitchFamily="18" charset="0"/>
                <a:cs typeface="Times New Roman" panose="02020603050405020304" pitchFamily="18" charset="0"/>
              </a:rPr>
              <a:t> executable to be copied to </a:t>
            </a:r>
          </a:p>
          <a:p>
            <a:pPr marL="0" indent="0" eaLnBrk="1" hangingPunct="1">
              <a:buNone/>
            </a:pPr>
            <a:r>
              <a:rPr lang="en-US" altLang="en-US" sz="2000" dirty="0">
                <a:latin typeface="Times New Roman" panose="02020603050405020304" pitchFamily="18" charset="0"/>
                <a:cs typeface="Times New Roman" panose="02020603050405020304" pitchFamily="18" charset="0"/>
              </a:rPr>
              <a:t>     another filename. (e.g. </a:t>
            </a:r>
            <a:r>
              <a:rPr lang="en-US" altLang="en-US" sz="2000" b="1" dirty="0" err="1">
                <a:latin typeface="Times New Roman" panose="02020603050405020304" pitchFamily="18" charset="0"/>
                <a:cs typeface="Times New Roman" panose="02020603050405020304" pitchFamily="18" charset="0"/>
              </a:rPr>
              <a:t>cp</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myProg</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sumProg</a:t>
            </a:r>
            <a:r>
              <a:rPr lang="en-US" altLang="en-US" sz="2000" dirty="0">
                <a:latin typeface="Times New Roman" panose="02020603050405020304" pitchFamily="18" charset="0"/>
                <a:cs typeface="Times New Roman" panose="02020603050405020304" pitchFamily="18" charset="0"/>
              </a:rPr>
              <a:t>). If we use the 2</a:t>
            </a:r>
            <a:r>
              <a:rPr lang="en-US" altLang="en-US" sz="2000" baseline="30000" dirty="0">
                <a:latin typeface="Times New Roman" panose="02020603050405020304" pitchFamily="18" charset="0"/>
                <a:cs typeface="Times New Roman" panose="02020603050405020304" pitchFamily="18" charset="0"/>
              </a:rPr>
              <a:t>nd</a:t>
            </a:r>
            <a:r>
              <a:rPr lang="en-US" altLang="en-US" sz="2000" dirty="0">
                <a:latin typeface="Times New Roman" panose="02020603050405020304" pitchFamily="18" charset="0"/>
                <a:cs typeface="Times New Roman" panose="02020603050405020304" pitchFamily="18" charset="0"/>
              </a:rPr>
              <a:t> option </a:t>
            </a:r>
          </a:p>
          <a:p>
            <a:pPr marL="0" indent="0" eaLnBrk="1" hangingPunct="1">
              <a:buNone/>
            </a:pPr>
            <a:r>
              <a:rPr lang="en-US" altLang="en-US" sz="2000" dirty="0">
                <a:latin typeface="Times New Roman" panose="02020603050405020304" pitchFamily="18" charset="0"/>
                <a:cs typeface="Times New Roman" panose="02020603050405020304" pitchFamily="18" charset="0"/>
              </a:rPr>
              <a:t>     when using the program with it’s new name (</a:t>
            </a:r>
            <a:r>
              <a:rPr lang="en-US" altLang="en-US" sz="2000" b="1" dirty="0" err="1">
                <a:latin typeface="Times New Roman" panose="02020603050405020304" pitchFamily="18" charset="0"/>
                <a:cs typeface="Times New Roman" panose="02020603050405020304" pitchFamily="18" charset="0"/>
              </a:rPr>
              <a:t>sumProg</a:t>
            </a:r>
            <a:r>
              <a:rPr lang="en-US" altLang="en-US" sz="2000" dirty="0">
                <a:latin typeface="Times New Roman" panose="02020603050405020304" pitchFamily="18" charset="0"/>
                <a:cs typeface="Times New Roman" panose="02020603050405020304" pitchFamily="18" charset="0"/>
              </a:rPr>
              <a:t>), the error </a:t>
            </a:r>
          </a:p>
          <a:p>
            <a:pPr marL="0" indent="0" eaLnBrk="1" hangingPunct="1">
              <a:buNone/>
            </a:pPr>
            <a:r>
              <a:rPr lang="en-US" altLang="en-US" sz="2000" dirty="0">
                <a:latin typeface="Times New Roman" panose="02020603050405020304" pitchFamily="18" charset="0"/>
                <a:cs typeface="Times New Roman" panose="02020603050405020304" pitchFamily="18" charset="0"/>
              </a:rPr>
              <a:t>     message is still correct. </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The values of the other parameters can be accessed and used just as any other function parameters.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28600"/>
            <a:ext cx="8229600" cy="1143000"/>
          </a:xfrm>
        </p:spPr>
        <p:txBody>
          <a:bodyPr/>
          <a:lstStyle/>
          <a:p>
            <a:pPr eaLnBrk="1" hangingPunct="1"/>
            <a:r>
              <a:rPr lang="en-US" altLang="en-US" dirty="0">
                <a:latin typeface="Times New Roman" panose="02020603050405020304" pitchFamily="18" charset="0"/>
                <a:cs typeface="Times New Roman" panose="02020603050405020304" pitchFamily="18" charset="0"/>
              </a:rPr>
              <a:t>More on </a:t>
            </a:r>
            <a:r>
              <a:rPr lang="en-US" altLang="en-US" dirty="0" err="1">
                <a:latin typeface="Times New Roman" panose="02020603050405020304" pitchFamily="18" charset="0"/>
                <a:cs typeface="Times New Roman" panose="02020603050405020304" pitchFamily="18" charset="0"/>
              </a:rPr>
              <a:t>argc</a:t>
            </a:r>
            <a:r>
              <a:rPr lang="en-US" altLang="en-US" dirty="0">
                <a:latin typeface="Times New Roman" panose="02020603050405020304" pitchFamily="18" charset="0"/>
                <a:cs typeface="Times New Roman" panose="02020603050405020304" pitchFamily="18" charset="0"/>
              </a:rPr>
              <a:t> and </a:t>
            </a:r>
            <a:r>
              <a:rPr lang="en-US" altLang="en-US" dirty="0" err="1">
                <a:latin typeface="Times New Roman" panose="02020603050405020304" pitchFamily="18" charset="0"/>
                <a:cs typeface="Times New Roman" panose="02020603050405020304" pitchFamily="18" charset="0"/>
              </a:rPr>
              <a:t>argv</a:t>
            </a:r>
            <a:endParaRPr lang="en-US"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447800"/>
            <a:ext cx="8001000" cy="4953000"/>
          </a:xfrm>
        </p:spPr>
        <p:txBody>
          <a:bodyPr/>
          <a:lstStyle/>
          <a:p>
            <a:pPr eaLnBrk="1" hangingPunct="1"/>
            <a:r>
              <a:rPr lang="en-US" altLang="en-US" sz="2000" dirty="0">
                <a:latin typeface="Times New Roman" panose="02020603050405020304" pitchFamily="18" charset="0"/>
                <a:cs typeface="Times New Roman" panose="02020603050405020304" pitchFamily="18" charset="0"/>
              </a:rPr>
              <a:t>It is </a:t>
            </a:r>
            <a:r>
              <a:rPr lang="en-US" altLang="en-US" sz="2000" b="1" dirty="0">
                <a:latin typeface="Times New Roman" panose="02020603050405020304" pitchFamily="18" charset="0"/>
                <a:cs typeface="Times New Roman" panose="02020603050405020304" pitchFamily="18" charset="0"/>
              </a:rPr>
              <a:t>guaranteed</a:t>
            </a:r>
            <a:r>
              <a:rPr lang="en-US" altLang="en-US" sz="2000" dirty="0">
                <a:latin typeface="Times New Roman" panose="02020603050405020304" pitchFamily="18" charset="0"/>
                <a:cs typeface="Times New Roman" panose="02020603050405020304" pitchFamily="18" charset="0"/>
              </a:rPr>
              <a:t> that </a:t>
            </a:r>
            <a:r>
              <a:rPr lang="en-US" altLang="en-US" sz="2000" dirty="0" err="1">
                <a:latin typeface="Times New Roman" panose="02020603050405020304" pitchFamily="18" charset="0"/>
                <a:cs typeface="Times New Roman" panose="02020603050405020304" pitchFamily="18" charset="0"/>
              </a:rPr>
              <a:t>argc</a:t>
            </a:r>
            <a:r>
              <a:rPr lang="en-US" altLang="en-US" sz="2000" dirty="0">
                <a:latin typeface="Times New Roman" panose="02020603050405020304" pitchFamily="18" charset="0"/>
                <a:cs typeface="Times New Roman" panose="02020603050405020304" pitchFamily="18" charset="0"/>
              </a:rPr>
              <a:t> is non-negative, and that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argc</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a NULL pointer</a:t>
            </a:r>
            <a:r>
              <a:rPr lang="en-US" altLang="en-US" sz="2000" dirty="0">
                <a:latin typeface="Times New Roman" panose="02020603050405020304" pitchFamily="18" charset="0"/>
                <a:cs typeface="Times New Roman" panose="02020603050405020304" pitchFamily="18" charset="0"/>
              </a:rPr>
              <a:t>.</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By convention, the command line arguments specified by </a:t>
            </a:r>
            <a:r>
              <a:rPr lang="en-US" altLang="en-US" sz="2000" dirty="0" err="1">
                <a:latin typeface="Times New Roman" panose="02020603050405020304" pitchFamily="18" charset="0"/>
                <a:cs typeface="Times New Roman" panose="02020603050405020304" pitchFamily="18" charset="0"/>
              </a:rPr>
              <a:t>argc</a:t>
            </a:r>
            <a:r>
              <a:rPr lang="en-US" altLang="en-US" sz="2000" dirty="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 include the program name as the string that is pointed to by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[0].</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For example, if a user types the command “</a:t>
            </a:r>
            <a:r>
              <a:rPr lang="en-US" altLang="en-US" sz="2000" dirty="0" err="1">
                <a:latin typeface="Times New Roman" panose="02020603050405020304" pitchFamily="18" charset="0"/>
                <a:cs typeface="Times New Roman" panose="02020603050405020304" pitchFamily="18" charset="0"/>
              </a:rPr>
              <a:t>rm</a:t>
            </a:r>
            <a:r>
              <a:rPr lang="en-US" altLang="en-US" sz="2000" dirty="0">
                <a:latin typeface="Times New Roman" panose="02020603050405020304" pitchFamily="18" charset="0"/>
                <a:cs typeface="Times New Roman" panose="02020603050405020304" pitchFamily="18" charset="0"/>
              </a:rPr>
              <a:t> file”, the shell will initialize the </a:t>
            </a:r>
            <a:r>
              <a:rPr lang="en-US" altLang="en-US" sz="2000" dirty="0" err="1">
                <a:latin typeface="Times New Roman" panose="02020603050405020304" pitchFamily="18" charset="0"/>
                <a:cs typeface="Times New Roman" panose="02020603050405020304" pitchFamily="18" charset="0"/>
              </a:rPr>
              <a:t>rm</a:t>
            </a:r>
            <a:r>
              <a:rPr lang="en-US" altLang="en-US" sz="2000" dirty="0">
                <a:latin typeface="Times New Roman" panose="02020603050405020304" pitchFamily="18" charset="0"/>
                <a:cs typeface="Times New Roman" panose="02020603050405020304" pitchFamily="18" charset="0"/>
              </a:rPr>
              <a:t> process with </a:t>
            </a:r>
            <a:r>
              <a:rPr lang="en-US" altLang="en-US" sz="2000" dirty="0" err="1">
                <a:latin typeface="Times New Roman" panose="02020603050405020304" pitchFamily="18" charset="0"/>
                <a:cs typeface="Times New Roman" panose="02020603050405020304" pitchFamily="18" charset="0"/>
              </a:rPr>
              <a:t>argc</a:t>
            </a:r>
            <a:r>
              <a:rPr lang="en-US" altLang="en-US" sz="2000" dirty="0">
                <a:latin typeface="Times New Roman" panose="02020603050405020304" pitchFamily="18" charset="0"/>
                <a:cs typeface="Times New Roman" panose="02020603050405020304" pitchFamily="18" charset="0"/>
              </a:rPr>
              <a:t> = 2,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[0] as “</a:t>
            </a:r>
            <a:r>
              <a:rPr lang="en-US" altLang="en-US" sz="2000" dirty="0" err="1">
                <a:latin typeface="Times New Roman" panose="02020603050405020304" pitchFamily="18" charset="0"/>
                <a:cs typeface="Times New Roman" panose="02020603050405020304" pitchFamily="18" charset="0"/>
              </a:rPr>
              <a:t>rm</a:t>
            </a:r>
            <a:r>
              <a:rPr lang="en-US" altLang="en-US" sz="2000" dirty="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[1] as “file”, and </a:t>
            </a:r>
            <a:r>
              <a:rPr lang="en-US" altLang="en-US" sz="2000" dirty="0" err="1">
                <a:latin typeface="Times New Roman" panose="02020603050405020304" pitchFamily="18" charset="0"/>
                <a:cs typeface="Times New Roman" panose="02020603050405020304" pitchFamily="18" charset="0"/>
              </a:rPr>
              <a:t>argv</a:t>
            </a:r>
            <a:r>
              <a:rPr lang="en-US" altLang="en-US" sz="2000" dirty="0">
                <a:latin typeface="Times New Roman" panose="02020603050405020304" pitchFamily="18" charset="0"/>
                <a:cs typeface="Times New Roman" panose="02020603050405020304" pitchFamily="18" charset="0"/>
              </a:rPr>
              <a:t>[2] as 0 [the value of a NULL pointer].</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Remember that the main() function is special. Every C program must define it exactly once.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cs typeface="Times New Roman" panose="02020603050405020304" pitchFamily="18" charset="0"/>
              </a:rPr>
              <a:t>Command Line Arguments - Example</a:t>
            </a:r>
          </a:p>
        </p:txBody>
      </p:sp>
      <p:sp>
        <p:nvSpPr>
          <p:cNvPr id="13315" name="Content Placeholder 2"/>
          <p:cNvSpPr>
            <a:spLocks noGrp="1"/>
          </p:cNvSpPr>
          <p:nvPr>
            <p:ph idx="1"/>
          </p:nvPr>
        </p:nvSpPr>
        <p:spPr>
          <a:xfrm>
            <a:off x="457200" y="1524000"/>
            <a:ext cx="8229600" cy="4800600"/>
          </a:xfrm>
        </p:spPr>
        <p:txBody>
          <a:bodyPr/>
          <a:lstStyle/>
          <a:p>
            <a:pPr eaLnBrk="1" hangingPunct="1">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sum.c</a:t>
            </a:r>
            <a:r>
              <a:rPr lang="en-US" altLang="en-US" sz="1800" dirty="0">
                <a:latin typeface="Times New Roman" panose="02020603050405020304" pitchFamily="18" charset="0"/>
                <a:cs typeface="Times New Roman" panose="02020603050405020304" pitchFamily="18" charset="0"/>
              </a:rPr>
              <a:t> </a:t>
            </a:r>
          </a:p>
          <a:p>
            <a:pPr eaLnBrk="1" hangingPunct="1">
              <a:buFontTx/>
              <a:buNone/>
            </a:pPr>
            <a:r>
              <a:rPr lang="en-US" altLang="en-US" sz="1800" dirty="0">
                <a:latin typeface="Times New Roman" panose="02020603050405020304" pitchFamily="18" charset="0"/>
                <a:cs typeface="Times New Roman" panose="02020603050405020304" pitchFamily="18" charset="0"/>
              </a:rPr>
              <a:t>** This program sums the integer values that correspond to the</a:t>
            </a:r>
          </a:p>
          <a:p>
            <a:pPr eaLnBrk="1" hangingPunct="1">
              <a:buFontTx/>
              <a:buNone/>
            </a:pPr>
            <a:r>
              <a:rPr lang="en-US" altLang="en-US" sz="1800" dirty="0">
                <a:latin typeface="Times New Roman" panose="02020603050405020304" pitchFamily="18" charset="0"/>
                <a:cs typeface="Times New Roman" panose="02020603050405020304" pitchFamily="18" charset="0"/>
              </a:rPr>
              <a:t>** strings from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[1] to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 1] */</a:t>
            </a:r>
          </a:p>
          <a:p>
            <a:pPr eaLnBrk="1" hangingPunct="1">
              <a:buFontTx/>
              <a:buNone/>
            </a:pPr>
            <a:endParaRPr lang="en-US" altLang="en-US" sz="1800" dirty="0">
              <a:latin typeface="Times New Roman" panose="02020603050405020304" pitchFamily="18" charset="0"/>
              <a:cs typeface="Times New Roman" panose="02020603050405020304" pitchFamily="18" charset="0"/>
            </a:endParaRPr>
          </a:p>
          <a:p>
            <a:pPr eaLnBrk="1" hangingPunct="1">
              <a:buFontTx/>
              <a:buNone/>
            </a:pPr>
            <a:r>
              <a:rPr lang="en-US" altLang="en-US" sz="1800" b="1" dirty="0">
                <a:latin typeface="Times New Roman" panose="02020603050405020304" pitchFamily="18" charset="0"/>
                <a:cs typeface="Times New Roman" panose="02020603050405020304" pitchFamily="18" charset="0"/>
              </a:rPr>
              <a:t>#include &lt;</a:t>
            </a:r>
            <a:r>
              <a:rPr lang="en-US" altLang="en-US" sz="1800" b="1" dirty="0" err="1">
                <a:latin typeface="Times New Roman" panose="02020603050405020304" pitchFamily="18" charset="0"/>
                <a:cs typeface="Times New Roman" panose="02020603050405020304" pitchFamily="18" charset="0"/>
              </a:rPr>
              <a:t>stdio.h</a:t>
            </a:r>
            <a:r>
              <a:rPr lang="en-US" altLang="en-US" sz="1800" b="1" dirty="0">
                <a:latin typeface="Times New Roman" panose="02020603050405020304" pitchFamily="18" charset="0"/>
                <a:cs typeface="Times New Roman" panose="02020603050405020304" pitchFamily="18" charset="0"/>
              </a:rPr>
              <a:t>&gt;</a:t>
            </a:r>
          </a:p>
          <a:p>
            <a:pPr eaLnBrk="1" hangingPunct="1">
              <a:buFontTx/>
              <a:buNone/>
            </a:pP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main(</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argc</a:t>
            </a:r>
            <a:r>
              <a:rPr lang="en-US" altLang="en-US" sz="1800" b="1" dirty="0">
                <a:latin typeface="Times New Roman" panose="02020603050405020304" pitchFamily="18" charset="0"/>
                <a:cs typeface="Times New Roman" panose="02020603050405020304" pitchFamily="18" charset="0"/>
              </a:rPr>
              <a:t>, char *</a:t>
            </a:r>
            <a:r>
              <a:rPr lang="en-US" altLang="en-US" sz="1800" b="1" dirty="0" err="1">
                <a:latin typeface="Times New Roman" panose="02020603050405020304" pitchFamily="18" charset="0"/>
                <a:cs typeface="Times New Roman" panose="02020603050405020304" pitchFamily="18" charset="0"/>
              </a:rPr>
              <a:t>argv</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sum = 0;</a:t>
            </a:r>
          </a:p>
          <a:p>
            <a:pPr eaLnBrk="1" hangingPunct="1">
              <a:buFontTx/>
              <a:buNone/>
            </a:pPr>
            <a:r>
              <a:rPr lang="en-US" altLang="en-US" sz="1800" b="1" dirty="0">
                <a:latin typeface="Times New Roman" panose="02020603050405020304" pitchFamily="18" charset="0"/>
                <a:cs typeface="Times New Roman" panose="02020603050405020304" pitchFamily="18" charset="0"/>
              </a:rPr>
              <a:t>	for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 1;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&lt; </a:t>
            </a:r>
            <a:r>
              <a:rPr lang="en-US" altLang="en-US" sz="1800" b="1" dirty="0" err="1">
                <a:latin typeface="Times New Roman" panose="02020603050405020304" pitchFamily="18" charset="0"/>
                <a:cs typeface="Times New Roman" panose="02020603050405020304" pitchFamily="18" charset="0"/>
              </a:rPr>
              <a:t>argc</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sum = sum + ( </a:t>
            </a:r>
            <a:r>
              <a:rPr lang="en-US" altLang="en-US" sz="1800" b="1" dirty="0" err="1">
                <a:latin typeface="Times New Roman" panose="02020603050405020304" pitchFamily="18" charset="0"/>
                <a:cs typeface="Times New Roman" panose="02020603050405020304" pitchFamily="18" charset="0"/>
              </a:rPr>
              <a:t>atoi</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argv</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     /* </a:t>
            </a:r>
            <a:r>
              <a:rPr lang="en-US" altLang="en-US" sz="1800" b="1" dirty="0" err="1">
                <a:latin typeface="Times New Roman" panose="02020603050405020304" pitchFamily="18" charset="0"/>
                <a:cs typeface="Times New Roman" panose="02020603050405020304" pitchFamily="18" charset="0"/>
              </a:rPr>
              <a:t>atoi</a:t>
            </a:r>
            <a:r>
              <a:rPr lang="en-US" altLang="en-US" sz="1800" b="1" dirty="0">
                <a:latin typeface="Times New Roman" panose="02020603050405020304" pitchFamily="18" charset="0"/>
                <a:cs typeface="Times New Roman" panose="02020603050405020304" pitchFamily="18" charset="0"/>
              </a:rPr>
              <a:t> converts a string to an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p>
          <a:p>
            <a:pPr eaLnBrk="1" hangingPunct="1">
              <a:buFontTx/>
              <a:buNone/>
            </a:pPr>
            <a:r>
              <a:rPr lang="en-US" altLang="en-US" sz="1800" b="1" dirty="0">
                <a:latin typeface="Times New Roman" panose="02020603050405020304" pitchFamily="18" charset="0"/>
                <a:cs typeface="Times New Roman" panose="02020603050405020304" pitchFamily="18" charset="0"/>
              </a:rPr>
              <a:t>	printf(“The sum of the command line arguments after the first is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.\n”, sum);</a:t>
            </a:r>
          </a:p>
          <a:p>
            <a:pPr eaLnBrk="1" hangingPunct="1">
              <a:buFontTx/>
              <a:buNone/>
            </a:pPr>
            <a:r>
              <a:rPr lang="en-US" altLang="en-US" sz="1800" b="1" dirty="0">
                <a:latin typeface="Times New Roman" panose="02020603050405020304" pitchFamily="18" charset="0"/>
                <a:cs typeface="Times New Roman" panose="02020603050405020304" pitchFamily="18" charset="0"/>
              </a:rPr>
              <a:t>	return (0);</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endParaRPr lang="en-US" altLang="en-US" sz="2000" dirty="0"/>
          </a:p>
          <a:p>
            <a:pPr eaLnBrk="1" hangingPunct="1">
              <a:buFontTx/>
              <a:buNone/>
            </a:pPr>
            <a:r>
              <a:rPr lang="en-US" altLang="en-US" sz="2000" dirty="0">
                <a:latin typeface="Times New Roman" panose="02020603050405020304" pitchFamily="18" charset="0"/>
                <a:cs typeface="Times New Roman" panose="02020603050405020304" pitchFamily="18" charset="0"/>
              </a:rPr>
              <a:t>Why do we need to use the </a:t>
            </a:r>
            <a:r>
              <a:rPr lang="en-US" altLang="en-US" sz="2000" dirty="0" err="1">
                <a:latin typeface="Times New Roman" panose="02020603050405020304" pitchFamily="18" charset="0"/>
                <a:cs typeface="Times New Roman" panose="02020603050405020304" pitchFamily="18" charset="0"/>
              </a:rPr>
              <a:t>atoi</a:t>
            </a:r>
            <a:r>
              <a:rPr lang="en-US" altLang="en-US" sz="2000" dirty="0">
                <a:latin typeface="Times New Roman" panose="02020603050405020304" pitchFamily="18" charset="0"/>
                <a:cs typeface="Times New Roman" panose="02020603050405020304" pitchFamily="18" charset="0"/>
              </a:rPr>
              <a:t>() function???</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cs typeface="Times New Roman" panose="02020603050405020304" pitchFamily="18" charset="0"/>
              </a:rPr>
              <a:t>Command Line Arguments - Example</a:t>
            </a:r>
          </a:p>
        </p:txBody>
      </p:sp>
      <p:sp>
        <p:nvSpPr>
          <p:cNvPr id="13315" name="Content Placeholder 2"/>
          <p:cNvSpPr>
            <a:spLocks noGrp="1"/>
          </p:cNvSpPr>
          <p:nvPr>
            <p:ph idx="1"/>
          </p:nvPr>
        </p:nvSpPr>
        <p:spPr>
          <a:xfrm>
            <a:off x="457200" y="1524000"/>
            <a:ext cx="8229600" cy="4800600"/>
          </a:xfrm>
        </p:spPr>
        <p:txBody>
          <a:bodyPr>
            <a:normAutofit lnSpcReduction="10000"/>
          </a:bodyPr>
          <a:lstStyle/>
          <a:p>
            <a:pPr eaLnBrk="1" hangingPunct="1">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sum.c</a:t>
            </a:r>
            <a:r>
              <a:rPr lang="en-US" altLang="en-US" sz="1800" dirty="0">
                <a:latin typeface="Times New Roman" panose="02020603050405020304" pitchFamily="18" charset="0"/>
                <a:cs typeface="Times New Roman" panose="02020603050405020304" pitchFamily="18" charset="0"/>
              </a:rPr>
              <a:t> </a:t>
            </a:r>
          </a:p>
          <a:p>
            <a:pPr eaLnBrk="1" hangingPunct="1">
              <a:buFontTx/>
              <a:buNone/>
            </a:pPr>
            <a:r>
              <a:rPr lang="en-US" altLang="en-US" sz="1800" dirty="0">
                <a:latin typeface="Times New Roman" panose="02020603050405020304" pitchFamily="18" charset="0"/>
                <a:cs typeface="Times New Roman" panose="02020603050405020304" pitchFamily="18" charset="0"/>
              </a:rPr>
              <a:t>** This program sums the integer values that correspond to the</a:t>
            </a:r>
          </a:p>
          <a:p>
            <a:pPr eaLnBrk="1" hangingPunct="1">
              <a:buFontTx/>
              <a:buNone/>
            </a:pPr>
            <a:r>
              <a:rPr lang="en-US" altLang="en-US" sz="1800" dirty="0">
                <a:latin typeface="Times New Roman" panose="02020603050405020304" pitchFamily="18" charset="0"/>
                <a:cs typeface="Times New Roman" panose="02020603050405020304" pitchFamily="18" charset="0"/>
              </a:rPr>
              <a:t>** strings from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[1] to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 1] */</a:t>
            </a:r>
          </a:p>
          <a:p>
            <a:pPr eaLnBrk="1" hangingPunct="1">
              <a:buFontTx/>
              <a:buNone/>
            </a:pPr>
            <a:endParaRPr lang="en-US" altLang="en-US" sz="1800" dirty="0">
              <a:latin typeface="Times New Roman" panose="02020603050405020304" pitchFamily="18" charset="0"/>
              <a:cs typeface="Times New Roman" panose="02020603050405020304" pitchFamily="18" charset="0"/>
            </a:endParaRPr>
          </a:p>
          <a:p>
            <a:pPr eaLnBrk="1" hangingPunct="1">
              <a:buFontTx/>
              <a:buNone/>
            </a:pPr>
            <a:r>
              <a:rPr lang="en-US" altLang="en-US" sz="1800" b="1" dirty="0">
                <a:latin typeface="Times New Roman" panose="02020603050405020304" pitchFamily="18" charset="0"/>
                <a:cs typeface="Times New Roman" panose="02020603050405020304" pitchFamily="18" charset="0"/>
              </a:rPr>
              <a:t>#include &lt;</a:t>
            </a:r>
            <a:r>
              <a:rPr lang="en-US" altLang="en-US" sz="1800" b="1" dirty="0" err="1">
                <a:latin typeface="Times New Roman" panose="02020603050405020304" pitchFamily="18" charset="0"/>
                <a:cs typeface="Times New Roman" panose="02020603050405020304" pitchFamily="18" charset="0"/>
              </a:rPr>
              <a:t>stdio.h</a:t>
            </a:r>
            <a:r>
              <a:rPr lang="en-US" altLang="en-US" sz="1800" b="1" dirty="0">
                <a:latin typeface="Times New Roman" panose="02020603050405020304" pitchFamily="18" charset="0"/>
                <a:cs typeface="Times New Roman" panose="02020603050405020304" pitchFamily="18" charset="0"/>
              </a:rPr>
              <a:t>&gt;</a:t>
            </a:r>
          </a:p>
          <a:p>
            <a:pPr eaLnBrk="1" hangingPunct="1">
              <a:buFontTx/>
              <a:buNone/>
            </a:pP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main(</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argc</a:t>
            </a:r>
            <a:r>
              <a:rPr lang="en-US" altLang="en-US" sz="1800" b="1" dirty="0">
                <a:latin typeface="Times New Roman" panose="02020603050405020304" pitchFamily="18" charset="0"/>
                <a:cs typeface="Times New Roman" panose="02020603050405020304" pitchFamily="18" charset="0"/>
              </a:rPr>
              <a:t>, char *</a:t>
            </a:r>
            <a:r>
              <a:rPr lang="en-US" altLang="en-US" sz="1800" b="1" dirty="0" err="1">
                <a:latin typeface="Times New Roman" panose="02020603050405020304" pitchFamily="18" charset="0"/>
                <a:cs typeface="Times New Roman" panose="02020603050405020304" pitchFamily="18" charset="0"/>
              </a:rPr>
              <a:t>argv</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sum = 0;</a:t>
            </a:r>
          </a:p>
          <a:p>
            <a:pPr eaLnBrk="1" hangingPunct="1">
              <a:buFontTx/>
              <a:buNone/>
            </a:pPr>
            <a:r>
              <a:rPr lang="en-US" altLang="en-US" sz="1800" b="1" dirty="0">
                <a:latin typeface="Times New Roman" panose="02020603050405020304" pitchFamily="18" charset="0"/>
                <a:cs typeface="Times New Roman" panose="02020603050405020304" pitchFamily="18" charset="0"/>
              </a:rPr>
              <a:t>	for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 1;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&lt; </a:t>
            </a:r>
            <a:r>
              <a:rPr lang="en-US" altLang="en-US" sz="1800" b="1" dirty="0" err="1">
                <a:latin typeface="Times New Roman" panose="02020603050405020304" pitchFamily="18" charset="0"/>
                <a:cs typeface="Times New Roman" panose="02020603050405020304" pitchFamily="18" charset="0"/>
              </a:rPr>
              <a:t>argc</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a:t>
            </a:r>
          </a:p>
          <a:p>
            <a:pPr eaLnBrk="1" hangingPunct="1">
              <a:buFontTx/>
              <a:buNone/>
            </a:pPr>
            <a:r>
              <a:rPr lang="en-US" altLang="en-US" sz="1800" b="1" dirty="0">
                <a:latin typeface="Times New Roman" panose="02020603050405020304" pitchFamily="18" charset="0"/>
                <a:cs typeface="Times New Roman" panose="02020603050405020304" pitchFamily="18" charset="0"/>
              </a:rPr>
              <a:t>		sum = sum + ( </a:t>
            </a:r>
            <a:r>
              <a:rPr lang="en-US" altLang="en-US" sz="1800" b="1" dirty="0" err="1">
                <a:latin typeface="Times New Roman" panose="02020603050405020304" pitchFamily="18" charset="0"/>
                <a:cs typeface="Times New Roman" panose="02020603050405020304" pitchFamily="18" charset="0"/>
              </a:rPr>
              <a:t>atoi</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argv</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 );     /* </a:t>
            </a:r>
            <a:r>
              <a:rPr lang="en-US" altLang="en-US" sz="1800" b="1" dirty="0" err="1">
                <a:latin typeface="Times New Roman" panose="02020603050405020304" pitchFamily="18" charset="0"/>
                <a:cs typeface="Times New Roman" panose="02020603050405020304" pitchFamily="18" charset="0"/>
              </a:rPr>
              <a:t>atoi</a:t>
            </a:r>
            <a:r>
              <a:rPr lang="en-US" altLang="en-US" sz="1800" b="1" dirty="0">
                <a:latin typeface="Times New Roman" panose="02020603050405020304" pitchFamily="18" charset="0"/>
                <a:cs typeface="Times New Roman" panose="02020603050405020304" pitchFamily="18" charset="0"/>
              </a:rPr>
              <a:t> converts a string to an </a:t>
            </a:r>
            <a:r>
              <a:rPr lang="en-US" altLang="en-US" sz="1800" b="1" dirty="0" err="1">
                <a:latin typeface="Times New Roman" panose="02020603050405020304" pitchFamily="18" charset="0"/>
                <a:cs typeface="Times New Roman" panose="02020603050405020304" pitchFamily="18" charset="0"/>
              </a:rPr>
              <a:t>int</a:t>
            </a:r>
            <a:r>
              <a:rPr lang="en-US" altLang="en-US" sz="1800" b="1" dirty="0">
                <a:latin typeface="Times New Roman" panose="02020603050405020304" pitchFamily="18" charset="0"/>
                <a:cs typeface="Times New Roman" panose="02020603050405020304" pitchFamily="18" charset="0"/>
              </a:rPr>
              <a:t> */</a:t>
            </a:r>
          </a:p>
          <a:p>
            <a:pPr eaLnBrk="1" hangingPunct="1">
              <a:buFontTx/>
              <a:buNone/>
            </a:pPr>
            <a:r>
              <a:rPr lang="en-US" altLang="en-US" sz="1800" b="1" dirty="0">
                <a:latin typeface="Times New Roman" panose="02020603050405020304" pitchFamily="18" charset="0"/>
                <a:cs typeface="Times New Roman" panose="02020603050405020304" pitchFamily="18" charset="0"/>
              </a:rPr>
              <a:t>	printf(“The sum of the command line arguments after the first is %</a:t>
            </a:r>
            <a:r>
              <a:rPr lang="en-US" altLang="en-US" sz="1800" b="1" dirty="0" err="1">
                <a:latin typeface="Times New Roman" panose="02020603050405020304" pitchFamily="18" charset="0"/>
                <a:cs typeface="Times New Roman" panose="02020603050405020304" pitchFamily="18" charset="0"/>
              </a:rPr>
              <a:t>i</a:t>
            </a:r>
            <a:r>
              <a:rPr lang="en-US" altLang="en-US" sz="1800" b="1" dirty="0">
                <a:latin typeface="Times New Roman" panose="02020603050405020304" pitchFamily="18" charset="0"/>
                <a:cs typeface="Times New Roman" panose="02020603050405020304" pitchFamily="18" charset="0"/>
              </a:rPr>
              <a:t>.\n”, sum);</a:t>
            </a:r>
          </a:p>
          <a:p>
            <a:pPr eaLnBrk="1" hangingPunct="1">
              <a:buFontTx/>
              <a:buNone/>
            </a:pPr>
            <a:r>
              <a:rPr lang="en-US" altLang="en-US" sz="1800" b="1" dirty="0">
                <a:latin typeface="Times New Roman" panose="02020603050405020304" pitchFamily="18" charset="0"/>
                <a:cs typeface="Times New Roman" panose="02020603050405020304" pitchFamily="18" charset="0"/>
              </a:rPr>
              <a:t>	return (0);</a:t>
            </a:r>
          </a:p>
          <a:p>
            <a:pPr eaLnBrk="1" hangingPunct="1">
              <a:buFontTx/>
              <a:buNone/>
            </a:pPr>
            <a:r>
              <a:rPr lang="en-US" altLang="en-US" sz="1800" b="1" dirty="0">
                <a:latin typeface="Times New Roman" panose="02020603050405020304" pitchFamily="18" charset="0"/>
                <a:cs typeface="Times New Roman" panose="02020603050405020304" pitchFamily="18" charset="0"/>
              </a:rPr>
              <a:t>}	</a:t>
            </a:r>
            <a:endParaRPr lang="en-US" altLang="en-US" sz="2000" dirty="0"/>
          </a:p>
          <a:p>
            <a:pPr eaLnBrk="1" hangingPunct="1">
              <a:buFontTx/>
              <a:buNone/>
            </a:pPr>
            <a:r>
              <a:rPr lang="en-US" altLang="en-US" sz="2000" dirty="0">
                <a:latin typeface="Times New Roman" panose="02020603050405020304" pitchFamily="18" charset="0"/>
                <a:cs typeface="Times New Roman" panose="02020603050405020304" pitchFamily="18" charset="0"/>
              </a:rPr>
              <a:t>Why do we need to use the </a:t>
            </a:r>
            <a:r>
              <a:rPr lang="en-US" altLang="en-US" sz="2000" dirty="0" err="1">
                <a:latin typeface="Times New Roman" panose="02020603050405020304" pitchFamily="18" charset="0"/>
                <a:cs typeface="Times New Roman" panose="02020603050405020304" pitchFamily="18" charset="0"/>
              </a:rPr>
              <a:t>atoi</a:t>
            </a:r>
            <a:r>
              <a:rPr lang="en-US" altLang="en-US" sz="2000" dirty="0">
                <a:latin typeface="Times New Roman" panose="02020603050405020304" pitchFamily="18" charset="0"/>
                <a:cs typeface="Times New Roman" panose="02020603050405020304" pitchFamily="18" charset="0"/>
              </a:rPr>
              <a:t>() function???</a:t>
            </a:r>
          </a:p>
          <a:p>
            <a:pPr eaLnBrk="1" hangingPunct="1">
              <a:buFontTx/>
              <a:buNone/>
            </a:pPr>
            <a:r>
              <a:rPr lang="en-US" altLang="en-US" sz="2000" b="1" dirty="0">
                <a:solidFill>
                  <a:srgbClr val="00B050"/>
                </a:solidFill>
                <a:latin typeface="Times New Roman" panose="02020603050405020304" pitchFamily="18" charset="0"/>
                <a:cs typeface="Times New Roman" panose="02020603050405020304" pitchFamily="18" charset="0"/>
              </a:rPr>
              <a:t>ALL parameters are ASCII strings!!</a:t>
            </a:r>
            <a:endParaRPr lang="en-US" altLang="en-US" sz="18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8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r>
              <a:rPr lang="en-US" altLang="en-US" sz="3200" dirty="0">
                <a:latin typeface="Times New Roman" panose="02020603050405020304" pitchFamily="18" charset="0"/>
                <a:cs typeface="Times New Roman" panose="02020603050405020304" pitchFamily="18" charset="0"/>
              </a:rPr>
              <a:t>Command Line Arguments – Example</a:t>
            </a:r>
          </a:p>
        </p:txBody>
      </p:sp>
      <p:sp>
        <p:nvSpPr>
          <p:cNvPr id="17411" name="Rectangle 3"/>
          <p:cNvSpPr>
            <a:spLocks noGrp="1" noChangeArrowheads="1"/>
          </p:cNvSpPr>
          <p:nvPr>
            <p:ph idx="1"/>
          </p:nvPr>
        </p:nvSpPr>
        <p:spPr>
          <a:xfrm>
            <a:off x="457200" y="1600200"/>
            <a:ext cx="8229600" cy="4724400"/>
          </a:xfrm>
        </p:spPr>
        <p:txBody>
          <a:bodyPr/>
          <a:lstStyle/>
          <a:p>
            <a:pPr>
              <a:lnSpc>
                <a:spcPct val="90000"/>
              </a:lnSpc>
            </a:pPr>
            <a:r>
              <a:rPr lang="en-US" altLang="en-US" sz="2800" dirty="0">
                <a:latin typeface="Times New Roman" panose="02020603050405020304" pitchFamily="18" charset="0"/>
                <a:cs typeface="Times New Roman" panose="02020603050405020304" pitchFamily="18" charset="0"/>
              </a:rPr>
              <a:t>Now, after compiling the program, suppose we enter on the command line:</a:t>
            </a:r>
          </a:p>
          <a:p>
            <a:pPr>
              <a:lnSpc>
                <a:spcPct val="90000"/>
              </a:lnSpc>
              <a:buFontTx/>
              <a:buNone/>
            </a:pPr>
            <a:r>
              <a:rPr lang="en-US" altLang="en-US" sz="2800" dirty="0">
                <a:latin typeface="Times New Roman" panose="02020603050405020304" pitchFamily="18" charset="0"/>
                <a:cs typeface="Times New Roman" panose="02020603050405020304" pitchFamily="18" charset="0"/>
              </a:rPr>
              <a:t>	% sum 100 50 25</a:t>
            </a:r>
          </a:p>
          <a:p>
            <a:pPr>
              <a:lnSpc>
                <a:spcPct val="90000"/>
              </a:lnSpc>
            </a:pPr>
            <a:r>
              <a:rPr lang="en-US" altLang="en-US" sz="2800" dirty="0">
                <a:latin typeface="Times New Roman" panose="02020603050405020304" pitchFamily="18" charset="0"/>
                <a:cs typeface="Times New Roman" panose="02020603050405020304" pitchFamily="18" charset="0"/>
              </a:rPr>
              <a:t>The program prints out:</a:t>
            </a:r>
          </a:p>
          <a:p>
            <a:pPr>
              <a:lnSpc>
                <a:spcPct val="90000"/>
              </a:lnSpc>
              <a:buFontTx/>
              <a:buNone/>
            </a:pPr>
            <a:endParaRPr lang="en-US" altLang="en-US" sz="2800" dirty="0">
              <a:latin typeface="Times New Roman" panose="02020603050405020304" pitchFamily="18" charset="0"/>
              <a:cs typeface="Times New Roman" panose="02020603050405020304" pitchFamily="18" charset="0"/>
            </a:endParaRPr>
          </a:p>
          <a:p>
            <a:pPr>
              <a:lnSpc>
                <a:spcPct val="90000"/>
              </a:lnSpc>
              <a:buFontTx/>
              <a:buNone/>
            </a:pPr>
            <a:r>
              <a:rPr lang="en-US" altLang="en-US" sz="16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sum of the command line arguments after the first is 175.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50AA43-3624-45DB-AA0F-62E614F43031}"/>
              </a:ext>
            </a:extLst>
          </p:cNvPr>
          <p:cNvSpPr>
            <a:spLocks noGrp="1"/>
          </p:cNvSpPr>
          <p:nvPr>
            <p:ph type="title"/>
          </p:nvPr>
        </p:nvSpPr>
        <p:spPr/>
        <p:txBody>
          <a:bodyPr/>
          <a:lstStyle/>
          <a:p>
            <a:r>
              <a:rPr lang="en-US" dirty="0"/>
              <a:t>Union vs Struct</a:t>
            </a:r>
          </a:p>
        </p:txBody>
      </p:sp>
      <p:pic>
        <p:nvPicPr>
          <p:cNvPr id="5" name="Picture 4">
            <a:extLst>
              <a:ext uri="{FF2B5EF4-FFF2-40B4-BE49-F238E27FC236}">
                <a16:creationId xmlns:a16="http://schemas.microsoft.com/office/drawing/2014/main" id="{10A6BD1F-0AC8-44C4-BCB4-22599AA2D44B}"/>
              </a:ext>
            </a:extLst>
          </p:cNvPr>
          <p:cNvPicPr>
            <a:picLocks noChangeAspect="1"/>
          </p:cNvPicPr>
          <p:nvPr/>
        </p:nvPicPr>
        <p:blipFill>
          <a:blip r:embed="rId2"/>
          <a:stretch>
            <a:fillRect/>
          </a:stretch>
        </p:blipFill>
        <p:spPr>
          <a:xfrm>
            <a:off x="314325" y="1972437"/>
            <a:ext cx="8372475" cy="4181475"/>
          </a:xfrm>
          <a:prstGeom prst="rect">
            <a:avLst/>
          </a:prstGeom>
        </p:spPr>
      </p:pic>
    </p:spTree>
    <p:extLst>
      <p:ext uri="{BB962C8B-B14F-4D97-AF65-F5344CB8AC3E}">
        <p14:creationId xmlns:p14="http://schemas.microsoft.com/office/powerpoint/2010/main" val="283629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BB4D-1F76-4B8A-84AD-D46D9CA6A637}"/>
              </a:ext>
            </a:extLst>
          </p:cNvPr>
          <p:cNvSpPr>
            <a:spLocks noGrp="1"/>
          </p:cNvSpPr>
          <p:nvPr>
            <p:ph type="title"/>
          </p:nvPr>
        </p:nvSpPr>
        <p:spPr>
          <a:xfrm>
            <a:off x="428299" y="457200"/>
            <a:ext cx="8229600" cy="591312"/>
          </a:xfrm>
        </p:spPr>
        <p:txBody>
          <a:bodyPr>
            <a:normAutofit fontScale="90000"/>
          </a:bodyPr>
          <a:lstStyle/>
          <a:p>
            <a:r>
              <a:rPr lang="en-US" dirty="0"/>
              <a:t>Union</a:t>
            </a:r>
          </a:p>
        </p:txBody>
      </p:sp>
      <p:sp>
        <p:nvSpPr>
          <p:cNvPr id="3" name="Content Placeholder 2">
            <a:extLst>
              <a:ext uri="{FF2B5EF4-FFF2-40B4-BE49-F238E27FC236}">
                <a16:creationId xmlns:a16="http://schemas.microsoft.com/office/drawing/2014/main" id="{A687B805-E81F-4110-9C95-5C5E7B84C0FE}"/>
              </a:ext>
            </a:extLst>
          </p:cNvPr>
          <p:cNvSpPr>
            <a:spLocks noGrp="1"/>
          </p:cNvSpPr>
          <p:nvPr>
            <p:ph idx="1"/>
          </p:nvPr>
        </p:nvSpPr>
        <p:spPr>
          <a:xfrm>
            <a:off x="457200" y="1219200"/>
            <a:ext cx="3581400" cy="5105400"/>
          </a:xfrm>
        </p:spPr>
        <p:txBody>
          <a:bodyPr>
            <a:noAutofit/>
          </a:bodyPr>
          <a:lstStyle/>
          <a:p>
            <a:pPr marL="0" indent="0">
              <a:buNone/>
            </a:pPr>
            <a:r>
              <a:rPr lang="en-US" sz="1800" dirty="0"/>
              <a:t>/* </a:t>
            </a:r>
            <a:r>
              <a:rPr lang="en-US" sz="1800" dirty="0">
                <a:hlinkClick r:id="rId2"/>
              </a:rPr>
              <a:t>https://www.tutorialspoint.com/cprogramming/c_unions.htm</a:t>
            </a:r>
            <a:endParaRPr lang="en-US" sz="1800" dirty="0"/>
          </a:p>
          <a:p>
            <a:pPr marL="0" indent="0">
              <a:buNone/>
            </a:pPr>
            <a:r>
              <a:rPr lang="en-US" sz="1800" dirty="0"/>
              <a:t>*/</a:t>
            </a:r>
          </a:p>
          <a:p>
            <a:pPr marL="0" indent="0">
              <a:buNone/>
            </a:pPr>
            <a:r>
              <a:rPr lang="en-US" sz="1800" dirty="0"/>
              <a:t>#include &lt;</a:t>
            </a:r>
            <a:r>
              <a:rPr lang="en-US" sz="1800" dirty="0" err="1"/>
              <a:t>stdio.h</a:t>
            </a:r>
            <a:r>
              <a:rPr lang="en-US" sz="1800" dirty="0"/>
              <a:t>&gt;</a:t>
            </a:r>
          </a:p>
          <a:p>
            <a:pPr marL="0" indent="0">
              <a:buNone/>
            </a:pPr>
            <a:r>
              <a:rPr lang="en-US" sz="1800" dirty="0"/>
              <a:t>#include &lt;</a:t>
            </a:r>
            <a:r>
              <a:rPr lang="en-US" sz="1800" dirty="0" err="1"/>
              <a:t>string.h</a:t>
            </a:r>
            <a:r>
              <a:rPr lang="en-US" sz="1800" dirty="0"/>
              <a:t>&gt;</a:t>
            </a:r>
          </a:p>
          <a:p>
            <a:pPr marL="0" indent="0">
              <a:buNone/>
            </a:pPr>
            <a:r>
              <a:rPr lang="en-US" sz="1800" dirty="0"/>
              <a:t> union Data {</a:t>
            </a:r>
          </a:p>
          <a:p>
            <a:pPr marL="0" indent="0">
              <a:buNone/>
            </a:pPr>
            <a:r>
              <a:rPr lang="en-US" sz="1800" dirty="0"/>
              <a:t>   int </a:t>
            </a:r>
            <a:r>
              <a:rPr lang="en-US" sz="1800" dirty="0" err="1"/>
              <a:t>i</a:t>
            </a:r>
            <a:r>
              <a:rPr lang="en-US" sz="1800" dirty="0"/>
              <a:t>;</a:t>
            </a:r>
          </a:p>
          <a:p>
            <a:pPr marL="0" indent="0">
              <a:buNone/>
            </a:pPr>
            <a:r>
              <a:rPr lang="en-US" sz="1800" dirty="0"/>
              <a:t>   int j;</a:t>
            </a:r>
          </a:p>
          <a:p>
            <a:pPr marL="0" indent="0">
              <a:buNone/>
            </a:pPr>
            <a:r>
              <a:rPr lang="en-US" sz="1800" b="1" dirty="0"/>
              <a:t>   char str[20];</a:t>
            </a:r>
          </a:p>
          <a:p>
            <a:pPr marL="0" indent="0">
              <a:buNone/>
            </a:pPr>
            <a:r>
              <a:rPr lang="en-US" sz="1800" dirty="0"/>
              <a:t>};</a:t>
            </a:r>
          </a:p>
          <a:p>
            <a:pPr marL="0" indent="0">
              <a:buNone/>
            </a:pPr>
            <a:r>
              <a:rPr lang="en-US" sz="1800" dirty="0"/>
              <a:t>struct Data2 {</a:t>
            </a:r>
          </a:p>
          <a:p>
            <a:pPr marL="0" indent="0">
              <a:buNone/>
            </a:pPr>
            <a:r>
              <a:rPr lang="en-US" sz="1800" dirty="0"/>
              <a:t>   int </a:t>
            </a:r>
            <a:r>
              <a:rPr lang="en-US" sz="1800" dirty="0" err="1"/>
              <a:t>i</a:t>
            </a:r>
            <a:r>
              <a:rPr lang="en-US" sz="1800" dirty="0"/>
              <a:t>;</a:t>
            </a:r>
          </a:p>
          <a:p>
            <a:pPr marL="0" indent="0">
              <a:buNone/>
            </a:pPr>
            <a:r>
              <a:rPr lang="en-US" sz="1800" dirty="0"/>
              <a:t>   int j;</a:t>
            </a:r>
          </a:p>
          <a:p>
            <a:pPr marL="0" indent="0">
              <a:buNone/>
            </a:pPr>
            <a:r>
              <a:rPr lang="en-US" sz="1800" dirty="0"/>
              <a:t>   char str[20];</a:t>
            </a:r>
          </a:p>
          <a:p>
            <a:pPr marL="0" indent="0">
              <a:buNone/>
            </a:pPr>
            <a:r>
              <a:rPr lang="en-US" sz="1800" dirty="0"/>
              <a:t>}; </a:t>
            </a:r>
          </a:p>
          <a:p>
            <a:endParaRPr lang="en-US" sz="1800" dirty="0"/>
          </a:p>
        </p:txBody>
      </p:sp>
      <p:sp>
        <p:nvSpPr>
          <p:cNvPr id="4" name="Content Placeholder 2">
            <a:extLst>
              <a:ext uri="{FF2B5EF4-FFF2-40B4-BE49-F238E27FC236}">
                <a16:creationId xmlns:a16="http://schemas.microsoft.com/office/drawing/2014/main" id="{7E321034-4EB2-42D0-A328-28DD475C3F47}"/>
              </a:ext>
            </a:extLst>
          </p:cNvPr>
          <p:cNvSpPr txBox="1">
            <a:spLocks/>
          </p:cNvSpPr>
          <p:nvPr/>
        </p:nvSpPr>
        <p:spPr>
          <a:xfrm>
            <a:off x="4267199" y="1132489"/>
            <a:ext cx="4390699" cy="5995101"/>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fontAlgn="auto">
              <a:spcAft>
                <a:spcPts val="0"/>
              </a:spcAft>
              <a:buNone/>
            </a:pPr>
            <a:r>
              <a:rPr lang="en-US" sz="1700" dirty="0"/>
              <a:t> int main( ) {</a:t>
            </a:r>
          </a:p>
          <a:p>
            <a:pPr marL="0" indent="0" fontAlgn="auto">
              <a:spcAft>
                <a:spcPts val="0"/>
              </a:spcAft>
              <a:buNone/>
            </a:pPr>
            <a:r>
              <a:rPr lang="en-US" sz="1700" dirty="0"/>
              <a:t>   union Data </a:t>
            </a:r>
            <a:r>
              <a:rPr lang="en-US" sz="1700" dirty="0" err="1"/>
              <a:t>data</a:t>
            </a:r>
            <a:r>
              <a:rPr lang="en-US" sz="1700" dirty="0"/>
              <a:t>;  </a:t>
            </a:r>
          </a:p>
          <a:p>
            <a:pPr marL="0" indent="0" fontAlgn="auto">
              <a:spcAft>
                <a:spcPts val="0"/>
              </a:spcAft>
              <a:buNone/>
            </a:pPr>
            <a:r>
              <a:rPr lang="en-US" sz="1700" dirty="0"/>
              <a:t>   struct Data2 </a:t>
            </a:r>
            <a:r>
              <a:rPr lang="en-US" sz="1700" dirty="0" err="1"/>
              <a:t>data2</a:t>
            </a:r>
            <a:r>
              <a:rPr lang="en-US" sz="1700" dirty="0"/>
              <a:t>;</a:t>
            </a:r>
          </a:p>
          <a:p>
            <a:pPr marL="0" indent="0" fontAlgn="auto">
              <a:spcAft>
                <a:spcPts val="0"/>
              </a:spcAft>
              <a:buNone/>
            </a:pPr>
            <a:r>
              <a:rPr lang="en-US" sz="1700" dirty="0"/>
              <a:t>   </a:t>
            </a:r>
            <a:r>
              <a:rPr lang="en-US" sz="1700" dirty="0" err="1"/>
              <a:t>printf</a:t>
            </a:r>
            <a:r>
              <a:rPr lang="en-US" sz="1700" dirty="0"/>
              <a:t>( "Memory size occupied by the union data: %li\n", </a:t>
            </a:r>
            <a:r>
              <a:rPr lang="en-US" sz="1700" dirty="0" err="1"/>
              <a:t>sizeof</a:t>
            </a:r>
            <a:r>
              <a:rPr lang="en-US" sz="1700" dirty="0"/>
              <a:t>(data));</a:t>
            </a:r>
          </a:p>
          <a:p>
            <a:pPr marL="0" indent="0" fontAlgn="auto">
              <a:spcAft>
                <a:spcPts val="0"/>
              </a:spcAft>
              <a:buNone/>
            </a:pPr>
            <a:r>
              <a:rPr lang="en-US" sz="1700" dirty="0"/>
              <a:t>   </a:t>
            </a:r>
            <a:r>
              <a:rPr lang="en-US" sz="1700" dirty="0" err="1"/>
              <a:t>printf</a:t>
            </a:r>
            <a:r>
              <a:rPr lang="en-US" sz="1700" dirty="0"/>
              <a:t>( "Memory size occupied by the struct data2: %li\n", </a:t>
            </a:r>
            <a:r>
              <a:rPr lang="en-US" sz="1700" dirty="0" err="1"/>
              <a:t>sizeof</a:t>
            </a:r>
            <a:r>
              <a:rPr lang="en-US" sz="1700" dirty="0"/>
              <a:t>(data2));</a:t>
            </a:r>
          </a:p>
          <a:p>
            <a:pPr marL="0" indent="0" fontAlgn="auto">
              <a:spcAft>
                <a:spcPts val="0"/>
              </a:spcAft>
              <a:buNone/>
            </a:pPr>
            <a:r>
              <a:rPr lang="en-US" sz="1700" dirty="0"/>
              <a:t>   </a:t>
            </a:r>
            <a:r>
              <a:rPr lang="en-US" sz="1700" dirty="0" err="1"/>
              <a:t>data.i</a:t>
            </a:r>
            <a:r>
              <a:rPr lang="en-US" sz="1700" dirty="0"/>
              <a:t> = 10;</a:t>
            </a:r>
          </a:p>
          <a:p>
            <a:pPr marL="0" indent="0" fontAlgn="auto">
              <a:spcAft>
                <a:spcPts val="0"/>
              </a:spcAft>
              <a:buNone/>
            </a:pPr>
            <a:r>
              <a:rPr lang="en-US" sz="1700" dirty="0"/>
              <a:t>   </a:t>
            </a:r>
            <a:r>
              <a:rPr lang="en-US" sz="1700" dirty="0" err="1"/>
              <a:t>printf</a:t>
            </a:r>
            <a:r>
              <a:rPr lang="en-US" sz="1700" dirty="0"/>
              <a:t>( "</a:t>
            </a:r>
            <a:r>
              <a:rPr lang="en-US" sz="1700" dirty="0" err="1"/>
              <a:t>data.i</a:t>
            </a:r>
            <a:r>
              <a:rPr lang="en-US" sz="1700" dirty="0"/>
              <a:t> : %d\n", </a:t>
            </a:r>
            <a:r>
              <a:rPr lang="en-US" sz="1700" dirty="0" err="1"/>
              <a:t>data.i</a:t>
            </a:r>
            <a:r>
              <a:rPr lang="en-US" sz="1700" dirty="0"/>
              <a:t>);</a:t>
            </a:r>
          </a:p>
          <a:p>
            <a:pPr marL="0" indent="0" fontAlgn="auto">
              <a:spcAft>
                <a:spcPts val="0"/>
              </a:spcAft>
              <a:buNone/>
            </a:pPr>
            <a:r>
              <a:rPr lang="en-US" sz="1700" dirty="0"/>
              <a:t>   </a:t>
            </a:r>
            <a:r>
              <a:rPr lang="en-US" sz="1700" dirty="0" err="1"/>
              <a:t>data.j</a:t>
            </a:r>
            <a:r>
              <a:rPr lang="en-US" sz="1700" dirty="0"/>
              <a:t> = 20;</a:t>
            </a:r>
          </a:p>
          <a:p>
            <a:pPr marL="0" indent="0" fontAlgn="auto">
              <a:spcAft>
                <a:spcPts val="0"/>
              </a:spcAft>
              <a:buNone/>
            </a:pPr>
            <a:r>
              <a:rPr lang="en-US" sz="1700" dirty="0"/>
              <a:t>   </a:t>
            </a:r>
            <a:r>
              <a:rPr lang="en-US" sz="1700" dirty="0" err="1"/>
              <a:t>printf</a:t>
            </a:r>
            <a:r>
              <a:rPr lang="en-US" sz="1700" dirty="0"/>
              <a:t>( "</a:t>
            </a:r>
            <a:r>
              <a:rPr lang="en-US" sz="1700" dirty="0" err="1"/>
              <a:t>data.f</a:t>
            </a:r>
            <a:r>
              <a:rPr lang="en-US" sz="1700" dirty="0"/>
              <a:t> : %</a:t>
            </a:r>
            <a:r>
              <a:rPr lang="en-US" sz="1700" dirty="0" err="1"/>
              <a:t>i</a:t>
            </a:r>
            <a:r>
              <a:rPr lang="en-US" sz="1700" dirty="0"/>
              <a:t>\n", </a:t>
            </a:r>
            <a:r>
              <a:rPr lang="en-US" sz="1700" dirty="0" err="1"/>
              <a:t>data.j</a:t>
            </a:r>
            <a:r>
              <a:rPr lang="en-US" sz="1700" dirty="0"/>
              <a:t>);</a:t>
            </a:r>
          </a:p>
          <a:p>
            <a:pPr marL="0" indent="0" fontAlgn="auto">
              <a:spcAft>
                <a:spcPts val="0"/>
              </a:spcAft>
              <a:buNone/>
            </a:pPr>
            <a:r>
              <a:rPr lang="en-US" sz="1700" dirty="0"/>
              <a:t>   </a:t>
            </a:r>
            <a:r>
              <a:rPr lang="en-US" sz="1700" dirty="0" err="1"/>
              <a:t>printf</a:t>
            </a:r>
            <a:r>
              <a:rPr lang="en-US" sz="1700" dirty="0"/>
              <a:t>( "</a:t>
            </a:r>
            <a:r>
              <a:rPr lang="en-US" sz="1700" dirty="0" err="1"/>
              <a:t>data.str</a:t>
            </a:r>
            <a:r>
              <a:rPr lang="en-US" sz="1700" dirty="0"/>
              <a:t> : %s\n", </a:t>
            </a:r>
            <a:r>
              <a:rPr lang="en-US" sz="1700" dirty="0" err="1"/>
              <a:t>data.str</a:t>
            </a:r>
            <a:r>
              <a:rPr lang="en-US" sz="1700" dirty="0"/>
              <a:t>);</a:t>
            </a:r>
          </a:p>
          <a:p>
            <a:pPr marL="0" indent="0" fontAlgn="auto">
              <a:spcAft>
                <a:spcPts val="0"/>
              </a:spcAft>
              <a:buNone/>
            </a:pPr>
            <a:r>
              <a:rPr lang="en-US" sz="1700" dirty="0"/>
              <a:t>   </a:t>
            </a:r>
            <a:r>
              <a:rPr lang="en-US" sz="1700" dirty="0" err="1"/>
              <a:t>strcpy</a:t>
            </a:r>
            <a:r>
              <a:rPr lang="en-US" sz="1700" dirty="0"/>
              <a:t>( </a:t>
            </a:r>
            <a:r>
              <a:rPr lang="en-US" sz="1700" dirty="0" err="1"/>
              <a:t>data.str</a:t>
            </a:r>
            <a:r>
              <a:rPr lang="en-US" sz="1700" dirty="0"/>
              <a:t>, "C Programming");</a:t>
            </a:r>
          </a:p>
          <a:p>
            <a:pPr marL="0" indent="0" fontAlgn="auto">
              <a:spcAft>
                <a:spcPts val="0"/>
              </a:spcAft>
              <a:buNone/>
            </a:pPr>
            <a:r>
              <a:rPr lang="en-US" sz="1700" dirty="0"/>
              <a:t>   </a:t>
            </a:r>
            <a:r>
              <a:rPr lang="en-US" sz="1700" dirty="0" err="1"/>
              <a:t>printf</a:t>
            </a:r>
            <a:r>
              <a:rPr lang="en-US" sz="1700" dirty="0"/>
              <a:t>( "</a:t>
            </a:r>
            <a:r>
              <a:rPr lang="en-US" sz="1700" dirty="0" err="1"/>
              <a:t>data.i</a:t>
            </a:r>
            <a:r>
              <a:rPr lang="en-US" sz="1700" dirty="0"/>
              <a:t> : %d\n", </a:t>
            </a:r>
            <a:r>
              <a:rPr lang="en-US" sz="1700" dirty="0" err="1"/>
              <a:t>data.i</a:t>
            </a:r>
            <a:r>
              <a:rPr lang="en-US" sz="1700" dirty="0"/>
              <a:t>);</a:t>
            </a:r>
          </a:p>
          <a:p>
            <a:pPr marL="0" indent="0" fontAlgn="auto">
              <a:spcAft>
                <a:spcPts val="0"/>
              </a:spcAft>
              <a:buNone/>
            </a:pPr>
            <a:r>
              <a:rPr lang="en-US" sz="1700" dirty="0"/>
              <a:t>   </a:t>
            </a:r>
            <a:r>
              <a:rPr lang="en-US" sz="1700" dirty="0" err="1"/>
              <a:t>printf</a:t>
            </a:r>
            <a:r>
              <a:rPr lang="en-US" sz="1700" dirty="0"/>
              <a:t>( "</a:t>
            </a:r>
            <a:r>
              <a:rPr lang="en-US" sz="1700" dirty="0" err="1"/>
              <a:t>data.j</a:t>
            </a:r>
            <a:r>
              <a:rPr lang="en-US" sz="1700" dirty="0"/>
              <a:t> : %</a:t>
            </a:r>
            <a:r>
              <a:rPr lang="en-US" sz="1700" dirty="0" err="1"/>
              <a:t>i</a:t>
            </a:r>
            <a:r>
              <a:rPr lang="en-US" sz="1700" dirty="0"/>
              <a:t>\n", </a:t>
            </a:r>
            <a:r>
              <a:rPr lang="en-US" sz="1700" dirty="0" err="1"/>
              <a:t>data.j</a:t>
            </a:r>
            <a:r>
              <a:rPr lang="en-US" sz="1700" dirty="0"/>
              <a:t>);</a:t>
            </a:r>
          </a:p>
          <a:p>
            <a:pPr marL="0" indent="0" fontAlgn="auto">
              <a:spcAft>
                <a:spcPts val="0"/>
              </a:spcAft>
              <a:buNone/>
            </a:pPr>
            <a:r>
              <a:rPr lang="en-US" sz="1700" dirty="0"/>
              <a:t>   </a:t>
            </a:r>
            <a:r>
              <a:rPr lang="en-US" sz="1700" dirty="0" err="1"/>
              <a:t>printf</a:t>
            </a:r>
            <a:r>
              <a:rPr lang="en-US" sz="1700" dirty="0"/>
              <a:t>( "</a:t>
            </a:r>
            <a:r>
              <a:rPr lang="en-US" sz="1700" dirty="0" err="1"/>
              <a:t>data.str</a:t>
            </a:r>
            <a:r>
              <a:rPr lang="en-US" sz="1700" dirty="0"/>
              <a:t> : %s\n", </a:t>
            </a:r>
            <a:r>
              <a:rPr lang="en-US" sz="1700" dirty="0" err="1"/>
              <a:t>data.str</a:t>
            </a:r>
            <a:r>
              <a:rPr lang="en-US" sz="1700" dirty="0"/>
              <a:t>);</a:t>
            </a:r>
          </a:p>
          <a:p>
            <a:pPr marL="0" indent="0" fontAlgn="auto">
              <a:spcAft>
                <a:spcPts val="0"/>
              </a:spcAft>
              <a:buNone/>
            </a:pPr>
            <a:r>
              <a:rPr lang="en-US" sz="1700" dirty="0"/>
              <a:t>   return 0;</a:t>
            </a:r>
          </a:p>
          <a:p>
            <a:pPr marL="0" indent="0" fontAlgn="auto">
              <a:spcAft>
                <a:spcPts val="0"/>
              </a:spcAft>
              <a:buNone/>
            </a:pPr>
            <a:r>
              <a:rPr lang="en-US" sz="1700" dirty="0"/>
              <a:t>}</a:t>
            </a:r>
          </a:p>
        </p:txBody>
      </p:sp>
    </p:spTree>
    <p:extLst>
      <p:ext uri="{BB962C8B-B14F-4D97-AF65-F5344CB8AC3E}">
        <p14:creationId xmlns:p14="http://schemas.microsoft.com/office/powerpoint/2010/main" val="115178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Would this work???</a:t>
            </a:r>
          </a:p>
          <a:p>
            <a:pPr marL="109728" indent="0">
              <a:buNone/>
            </a:pPr>
            <a:r>
              <a:rPr lang="en-US" dirty="0"/>
              <a:t>	</a:t>
            </a:r>
            <a:r>
              <a:rPr lang="en-US" b="1" dirty="0"/>
              <a:t>union </a:t>
            </a:r>
            <a:r>
              <a:rPr lang="en-US" b="1" dirty="0" err="1"/>
              <a:t>date_key</a:t>
            </a:r>
            <a:r>
              <a:rPr lang="en-US" b="1" dirty="0"/>
              <a:t> {</a:t>
            </a:r>
          </a:p>
          <a:p>
            <a:pPr marL="109728" indent="0">
              <a:buNone/>
            </a:pPr>
            <a:r>
              <a:rPr lang="en-US" b="1" dirty="0"/>
              <a:t>		int key;</a:t>
            </a:r>
            <a:r>
              <a:rPr lang="en-US" dirty="0"/>
              <a:t>	/* a 4 byte key	*/</a:t>
            </a:r>
          </a:p>
          <a:p>
            <a:pPr marL="109728" indent="0">
              <a:buNone/>
            </a:pPr>
            <a:r>
              <a:rPr lang="en-US" dirty="0"/>
              <a:t>		</a:t>
            </a:r>
            <a:r>
              <a:rPr lang="en-US" b="1" dirty="0"/>
              <a:t>struct{</a:t>
            </a:r>
          </a:p>
          <a:p>
            <a:pPr marL="109728" indent="0">
              <a:buNone/>
            </a:pPr>
            <a:r>
              <a:rPr lang="en-US" b="1" dirty="0"/>
              <a:t>			char day;</a:t>
            </a:r>
            <a:r>
              <a:rPr lang="en-US" dirty="0"/>
              <a:t>		/* 1-31	*/</a:t>
            </a:r>
          </a:p>
          <a:p>
            <a:pPr marL="109728" indent="0">
              <a:buNone/>
            </a:pPr>
            <a:r>
              <a:rPr lang="en-US" dirty="0"/>
              <a:t>			</a:t>
            </a:r>
            <a:r>
              <a:rPr lang="en-US" b="1" dirty="0"/>
              <a:t>char month;</a:t>
            </a:r>
            <a:r>
              <a:rPr lang="en-US" dirty="0"/>
              <a:t>	/* 1-12	*/ </a:t>
            </a:r>
          </a:p>
          <a:p>
            <a:pPr marL="109728" indent="0">
              <a:buNone/>
            </a:pPr>
            <a:r>
              <a:rPr lang="en-US" dirty="0"/>
              <a:t>			</a:t>
            </a:r>
            <a:r>
              <a:rPr lang="en-US" b="1" dirty="0"/>
              <a:t>short year;	</a:t>
            </a:r>
            <a:r>
              <a:rPr lang="en-US" dirty="0"/>
              <a:t>	</a:t>
            </a:r>
            <a:r>
              <a:rPr lang="en-US" sz="2000" dirty="0"/>
              <a:t>/*1950-2099	*/</a:t>
            </a:r>
          </a:p>
          <a:p>
            <a:pPr marL="109728" indent="0">
              <a:buNone/>
            </a:pPr>
            <a:r>
              <a:rPr lang="en-US" dirty="0"/>
              <a:t>		</a:t>
            </a:r>
            <a:r>
              <a:rPr lang="en-US" b="1" dirty="0"/>
              <a:t>}</a:t>
            </a:r>
          </a:p>
          <a:p>
            <a:pPr marL="109728" indent="0">
              <a:buNone/>
            </a:pPr>
            <a:r>
              <a:rPr lang="en-US" b="1" dirty="0"/>
              <a:t>	}</a:t>
            </a:r>
            <a:r>
              <a:rPr lang="en-US" b="1" dirty="0" err="1"/>
              <a:t>dateKey</a:t>
            </a:r>
            <a:r>
              <a:rPr lang="en-US" b="1" dirty="0"/>
              <a:t>;</a:t>
            </a:r>
          </a:p>
        </p:txBody>
      </p:sp>
      <p:sp>
        <p:nvSpPr>
          <p:cNvPr id="3" name="Title 2"/>
          <p:cNvSpPr>
            <a:spLocks noGrp="1"/>
          </p:cNvSpPr>
          <p:nvPr>
            <p:ph type="title"/>
          </p:nvPr>
        </p:nvSpPr>
        <p:spPr/>
        <p:txBody>
          <a:bodyPr/>
          <a:lstStyle/>
          <a:p>
            <a:r>
              <a:rPr lang="en-US" dirty="0"/>
              <a:t>Union</a:t>
            </a:r>
          </a:p>
        </p:txBody>
      </p:sp>
    </p:spTree>
    <p:extLst>
      <p:ext uri="{BB962C8B-B14F-4D97-AF65-F5344CB8AC3E}">
        <p14:creationId xmlns:p14="http://schemas.microsoft.com/office/powerpoint/2010/main" val="165118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638800"/>
          </a:xfrm>
        </p:spPr>
        <p:txBody>
          <a:bodyPr>
            <a:normAutofit/>
          </a:bodyPr>
          <a:lstStyle/>
          <a:p>
            <a:pPr marL="109728" indent="0">
              <a:buNone/>
            </a:pPr>
            <a:r>
              <a:rPr lang="en-US" sz="14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union </a:t>
            </a:r>
            <a:r>
              <a:rPr lang="en-US" sz="1200" b="1" dirty="0" err="1">
                <a:latin typeface="Times New Roman" panose="02020603050405020304" pitchFamily="18" charset="0"/>
                <a:cs typeface="Times New Roman" panose="02020603050405020304" pitchFamily="18" charset="0"/>
              </a:rPr>
              <a:t>date_key</a:t>
            </a:r>
            <a:r>
              <a:rPr lang="en-US" sz="1200" b="1" dirty="0">
                <a:latin typeface="Times New Roman" panose="02020603050405020304" pitchFamily="18" charset="0"/>
                <a:cs typeface="Times New Roman" panose="02020603050405020304" pitchFamily="18" charset="0"/>
              </a:rPr>
              <a:t> {</a:t>
            </a:r>
          </a:p>
          <a:p>
            <a:pPr marL="109728" indent="0">
              <a:buNone/>
            </a:pP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int</a:t>
            </a:r>
            <a:r>
              <a:rPr lang="en-US" sz="1200" b="1" dirty="0">
                <a:latin typeface="Times New Roman" panose="02020603050405020304" pitchFamily="18" charset="0"/>
                <a:cs typeface="Times New Roman" panose="02020603050405020304" pitchFamily="18" charset="0"/>
              </a:rPr>
              <a:t> key;</a:t>
            </a:r>
            <a:r>
              <a:rPr lang="en-US" sz="1200" dirty="0">
                <a:latin typeface="Times New Roman" panose="02020603050405020304" pitchFamily="18" charset="0"/>
                <a:cs typeface="Times New Roman" panose="02020603050405020304" pitchFamily="18" charset="0"/>
              </a:rPr>
              <a:t>		/* a 4 byte key	*/</a:t>
            </a:r>
          </a:p>
          <a:p>
            <a:pPr marL="109728" indent="0">
              <a:buNone/>
            </a:pP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struct</a:t>
            </a:r>
            <a:r>
              <a:rPr lang="en-US" sz="1200" b="1" dirty="0">
                <a:latin typeface="Times New Roman" panose="02020603050405020304" pitchFamily="18" charset="0"/>
                <a:cs typeface="Times New Roman" panose="02020603050405020304" pitchFamily="18" charset="0"/>
              </a:rPr>
              <a:t>{</a:t>
            </a:r>
          </a:p>
          <a:p>
            <a:pPr marL="109728" indent="0">
              <a:buNone/>
            </a:pPr>
            <a:r>
              <a:rPr lang="en-US" sz="1200" b="1" dirty="0">
                <a:latin typeface="Times New Roman" panose="02020603050405020304" pitchFamily="18" charset="0"/>
                <a:cs typeface="Times New Roman" panose="02020603050405020304" pitchFamily="18" charset="0"/>
              </a:rPr>
              <a:t>		char day;</a:t>
            </a:r>
            <a:r>
              <a:rPr lang="en-US" sz="1200" dirty="0">
                <a:latin typeface="Times New Roman" panose="02020603050405020304" pitchFamily="18" charset="0"/>
                <a:cs typeface="Times New Roman" panose="02020603050405020304" pitchFamily="18" charset="0"/>
              </a:rPr>
              <a:t>		/* 1-31, these values fit in 8 bits	*/</a:t>
            </a:r>
          </a:p>
          <a:p>
            <a:pPr marL="109728"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char month;</a:t>
            </a:r>
            <a:r>
              <a:rPr lang="en-US" sz="1200" dirty="0">
                <a:latin typeface="Times New Roman" panose="02020603050405020304" pitchFamily="18" charset="0"/>
                <a:cs typeface="Times New Roman" panose="02020603050405020304" pitchFamily="18" charset="0"/>
              </a:rPr>
              <a:t>		/* 1-12, these values fit in 8 bits 	*/ </a:t>
            </a:r>
          </a:p>
          <a:p>
            <a:pPr marL="109728"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short year;		</a:t>
            </a:r>
            <a:r>
              <a:rPr lang="en-US" sz="1200" dirty="0">
                <a:latin typeface="Times New Roman" panose="02020603050405020304" pitchFamily="18" charset="0"/>
                <a:cs typeface="Times New Roman" panose="02020603050405020304" pitchFamily="18" charset="0"/>
              </a:rPr>
              <a:t>/* 1950-2099, these values fit in 16 bits 	*/</a:t>
            </a:r>
          </a:p>
          <a:p>
            <a:pPr marL="109728"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p>
          <a:p>
            <a:pPr marL="109728" indent="0">
              <a:buNone/>
            </a:pPr>
            <a:r>
              <a:rPr lang="en-US" sz="1200" b="1" dirty="0">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dateKey</a:t>
            </a:r>
            <a:r>
              <a:rPr lang="en-US" sz="1200" b="1" dirty="0">
                <a:latin typeface="Times New Roman" panose="02020603050405020304" pitchFamily="18" charset="0"/>
                <a:cs typeface="Times New Roman" panose="02020603050405020304" pitchFamily="18" charset="0"/>
              </a:rPr>
              <a:t>;</a:t>
            </a:r>
          </a:p>
          <a:p>
            <a:pPr marL="109728" indent="0">
              <a:buNone/>
            </a:pPr>
            <a:r>
              <a:rPr lang="en-US" sz="1400" b="1" dirty="0">
                <a:latin typeface="Times New Roman" panose="02020603050405020304" pitchFamily="18" charset="0"/>
                <a:cs typeface="Times New Roman" panose="02020603050405020304" pitchFamily="18" charset="0"/>
              </a:rPr>
              <a:t>				-2</a:t>
            </a:r>
            <a:r>
              <a:rPr lang="en-US" sz="1400" b="1" baseline="30000" dirty="0">
                <a:latin typeface="Times New Roman" panose="02020603050405020304" pitchFamily="18" charset="0"/>
                <a:cs typeface="Times New Roman" panose="02020603050405020304" pitchFamily="18" charset="0"/>
              </a:rPr>
              <a:t>w-1</a:t>
            </a:r>
            <a:r>
              <a:rPr lang="en-US" sz="1400" b="1" dirty="0">
                <a:latin typeface="Times New Roman" panose="02020603050405020304" pitchFamily="18" charset="0"/>
                <a:cs typeface="Times New Roman" panose="02020603050405020304" pitchFamily="18" charset="0"/>
              </a:rPr>
              <a:t> through 2</a:t>
            </a:r>
            <a:r>
              <a:rPr lang="en-US" sz="1400" b="1" baseline="30000" dirty="0">
                <a:latin typeface="Times New Roman" panose="02020603050405020304" pitchFamily="18" charset="0"/>
                <a:cs typeface="Times New Roman" panose="02020603050405020304" pitchFamily="18" charset="0"/>
              </a:rPr>
              <a:t>w-1</a:t>
            </a:r>
            <a:r>
              <a:rPr lang="en-US" sz="1400" b="1" dirty="0">
                <a:latin typeface="Times New Roman" panose="02020603050405020304" pitchFamily="18" charset="0"/>
                <a:cs typeface="Times New Roman" panose="02020603050405020304" pitchFamily="18" charset="0"/>
              </a:rPr>
              <a:t>-1 says these values fit</a:t>
            </a:r>
          </a:p>
          <a:p>
            <a:pPr marL="109728" indent="0">
              <a:buNone/>
            </a:pPr>
            <a:r>
              <a:rPr lang="en-US" sz="1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8-bits		8-bits			16-bits</a:t>
            </a: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dateKey.key</a:t>
            </a:r>
            <a:r>
              <a:rPr lang="en-US" sz="2000" dirty="0">
                <a:latin typeface="Times New Roman" panose="02020603050405020304" pitchFamily="18" charset="0"/>
                <a:cs typeface="Times New Roman" panose="02020603050405020304" pitchFamily="18" charset="0"/>
              </a:rPr>
              <a:t>=0x07CC0815 = 130,811,925</a:t>
            </a:r>
          </a:p>
          <a:p>
            <a:pPr marL="109728" indent="0">
              <a:buNone/>
            </a:pPr>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note this only works in Little Endian…</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04800"/>
            <a:ext cx="8229600" cy="685800"/>
          </a:xfrm>
        </p:spPr>
        <p:txBody>
          <a:bodyPr>
            <a:normAutofit fontScale="90000"/>
          </a:bodyPr>
          <a:lstStyle/>
          <a:p>
            <a:r>
              <a:rPr lang="en-US" dirty="0">
                <a:latin typeface="Times New Roman" panose="02020603050405020304" pitchFamily="18" charset="0"/>
                <a:cs typeface="Times New Roman" panose="02020603050405020304" pitchFamily="18" charset="0"/>
              </a:rPr>
              <a:t>Let’s draw it and see</a:t>
            </a:r>
          </a:p>
        </p:txBody>
      </p:sp>
      <p:sp>
        <p:nvSpPr>
          <p:cNvPr id="4" name="Rectangle 3"/>
          <p:cNvSpPr/>
          <p:nvPr/>
        </p:nvSpPr>
        <p:spPr>
          <a:xfrm>
            <a:off x="1066800" y="36576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1-31</a:t>
            </a:r>
          </a:p>
        </p:txBody>
      </p:sp>
      <p:sp>
        <p:nvSpPr>
          <p:cNvPr id="5" name="Rectangle 4"/>
          <p:cNvSpPr/>
          <p:nvPr/>
        </p:nvSpPr>
        <p:spPr>
          <a:xfrm>
            <a:off x="2971800" y="36576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1-12</a:t>
            </a:r>
          </a:p>
        </p:txBody>
      </p:sp>
      <p:sp>
        <p:nvSpPr>
          <p:cNvPr id="6" name="Rectangle 5"/>
          <p:cNvSpPr/>
          <p:nvPr/>
        </p:nvSpPr>
        <p:spPr>
          <a:xfrm>
            <a:off x="4876800" y="3657600"/>
            <a:ext cx="3810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1950-2099</a:t>
            </a:r>
          </a:p>
        </p:txBody>
      </p:sp>
      <p:sp>
        <p:nvSpPr>
          <p:cNvPr id="8" name="Rectangle 7"/>
          <p:cNvSpPr/>
          <p:nvPr/>
        </p:nvSpPr>
        <p:spPr>
          <a:xfrm>
            <a:off x="1066800" y="45720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0001 0101</a:t>
            </a:r>
          </a:p>
          <a:p>
            <a:pPr algn="ctr"/>
            <a:r>
              <a:rPr lang="en-US" dirty="0">
                <a:solidFill>
                  <a:schemeClr val="tx1"/>
                </a:solidFill>
                <a:latin typeface="Times New Roman" panose="02020603050405020304" pitchFamily="18" charset="0"/>
                <a:cs typeface="Times New Roman" panose="02020603050405020304" pitchFamily="18" charset="0"/>
              </a:rPr>
              <a:t>(21)</a:t>
            </a:r>
          </a:p>
        </p:txBody>
      </p:sp>
      <p:sp>
        <p:nvSpPr>
          <p:cNvPr id="9" name="Rectangle 8"/>
          <p:cNvSpPr/>
          <p:nvPr/>
        </p:nvSpPr>
        <p:spPr>
          <a:xfrm>
            <a:off x="2973475" y="45720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0000 1000</a:t>
            </a:r>
          </a:p>
          <a:p>
            <a:pPr algn="ctr"/>
            <a:r>
              <a:rPr lang="en-US" dirty="0">
                <a:solidFill>
                  <a:schemeClr val="tx1"/>
                </a:solidFill>
                <a:latin typeface="Times New Roman" panose="02020603050405020304" pitchFamily="18" charset="0"/>
                <a:cs typeface="Times New Roman" panose="02020603050405020304" pitchFamily="18" charset="0"/>
              </a:rPr>
              <a:t>(8)</a:t>
            </a:r>
          </a:p>
        </p:txBody>
      </p:sp>
      <p:sp>
        <p:nvSpPr>
          <p:cNvPr id="10" name="Rectangle 9"/>
          <p:cNvSpPr/>
          <p:nvPr/>
        </p:nvSpPr>
        <p:spPr>
          <a:xfrm>
            <a:off x="4889938" y="4572000"/>
            <a:ext cx="3810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1100 1100 0000 0111 </a:t>
            </a:r>
          </a:p>
          <a:p>
            <a:pPr algn="ctr"/>
            <a:r>
              <a:rPr lang="en-US" dirty="0">
                <a:solidFill>
                  <a:schemeClr val="tx1"/>
                </a:solidFill>
                <a:latin typeface="Times New Roman" panose="02020603050405020304" pitchFamily="18" charset="0"/>
                <a:cs typeface="Times New Roman" panose="02020603050405020304" pitchFamily="18" charset="0"/>
              </a:rPr>
              <a:t>(1996)</a:t>
            </a:r>
          </a:p>
        </p:txBody>
      </p:sp>
    </p:spTree>
    <p:extLst>
      <p:ext uri="{BB962C8B-B14F-4D97-AF65-F5344CB8AC3E}">
        <p14:creationId xmlns:p14="http://schemas.microsoft.com/office/powerpoint/2010/main" val="124030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cs typeface="Times New Roman" panose="02020603050405020304" pitchFamily="18" charset="0"/>
              </a:rPr>
              <a:t>How arguments are passed to main()</a:t>
            </a:r>
          </a:p>
        </p:txBody>
      </p:sp>
      <p:sp>
        <p:nvSpPr>
          <p:cNvPr id="3075" name="Rectangle 3"/>
          <p:cNvSpPr>
            <a:spLocks noGrp="1" noChangeArrowheads="1"/>
          </p:cNvSpPr>
          <p:nvPr>
            <p:ph idx="1"/>
          </p:nvPr>
        </p:nvSpPr>
        <p:spPr>
          <a:xfrm>
            <a:off x="609600" y="1600200"/>
            <a:ext cx="7848600" cy="4876800"/>
          </a:xfrm>
        </p:spPr>
        <p:txBody>
          <a:bodyPr/>
          <a:lstStyle/>
          <a:p>
            <a:pPr eaLnBrk="1" hangingPunct="1"/>
            <a:r>
              <a:rPr lang="en-US" altLang="en-US" sz="2800" dirty="0">
                <a:latin typeface="Times New Roman" panose="02020603050405020304" pitchFamily="18" charset="0"/>
                <a:cs typeface="Times New Roman" panose="02020603050405020304" pitchFamily="18" charset="0"/>
              </a:rPr>
              <a:t>We know that, when we call a function in a C program, arguments can be passed to the function.</a:t>
            </a:r>
          </a:p>
          <a:p>
            <a:pPr marL="0" indent="0" eaLnBrk="1" hangingPunct="1">
              <a:buNone/>
            </a:pPr>
            <a:endParaRPr lang="en-US" altLang="en-US" sz="2800" dirty="0">
              <a:latin typeface="Times New Roman" panose="02020603050405020304" pitchFamily="18" charset="0"/>
              <a:cs typeface="Times New Roman" panose="02020603050405020304" pitchFamily="18" charset="0"/>
            </a:endParaRPr>
          </a:p>
          <a:p>
            <a:pPr eaLnBrk="1" hangingPunct="1"/>
            <a:r>
              <a:rPr lang="en-US" altLang="en-US" sz="2800" dirty="0">
                <a:latin typeface="Times New Roman" panose="02020603050405020304" pitchFamily="18" charset="0"/>
                <a:cs typeface="Times New Roman" panose="02020603050405020304" pitchFamily="18" charset="0"/>
              </a:rPr>
              <a:t>When we execute a C program from the command line, we can also pass arguments to main().</a:t>
            </a:r>
          </a:p>
          <a:p>
            <a:pPr marL="0" indent="0" eaLnBrk="1" hangingPunct="1">
              <a:buNone/>
            </a:pPr>
            <a:endParaRPr lang="en-US" altLang="en-US" sz="2800" dirty="0">
              <a:latin typeface="Times New Roman" panose="02020603050405020304" pitchFamily="18" charset="0"/>
              <a:cs typeface="Times New Roman" panose="02020603050405020304" pitchFamily="18" charset="0"/>
            </a:endParaRPr>
          </a:p>
          <a:p>
            <a:pPr eaLnBrk="1" hangingPunct="1"/>
            <a:r>
              <a:rPr lang="en-US" altLang="en-US" sz="2800" dirty="0">
                <a:latin typeface="Times New Roman" panose="02020603050405020304" pitchFamily="18" charset="0"/>
                <a:cs typeface="Times New Roman" panose="02020603050405020304" pitchFamily="18" charset="0"/>
              </a:rPr>
              <a:t>Let’s see how this is done.</a:t>
            </a:r>
          </a:p>
          <a:p>
            <a:pPr algn="r" eaLnBrk="1" hangingPunct="1">
              <a:buFontTx/>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638800"/>
          </a:xfrm>
        </p:spPr>
        <p:txBody>
          <a:bodyPr>
            <a:normAutofit/>
          </a:bodyPr>
          <a:lstStyle/>
          <a:p>
            <a:pPr marL="109728" indent="0">
              <a:buNone/>
            </a:pPr>
            <a:r>
              <a:rPr lang="en-US" sz="1400" b="1" dirty="0"/>
              <a:t>	</a:t>
            </a:r>
            <a:endParaRPr lang="en-US" sz="1200" b="1" dirty="0"/>
          </a:p>
          <a:p>
            <a:pPr marL="109728" indent="0">
              <a:buNone/>
            </a:pPr>
            <a:r>
              <a:rPr lang="en-US" sz="1400" b="1" dirty="0"/>
              <a:t>	</a:t>
            </a:r>
            <a:r>
              <a:rPr lang="en-US" sz="2000" dirty="0">
                <a:latin typeface="Times New Roman" panose="02020603050405020304" pitchFamily="18" charset="0"/>
                <a:cs typeface="Times New Roman" panose="02020603050405020304" pitchFamily="18" charset="0"/>
              </a:rPr>
              <a:t>What about just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	</a:t>
            </a:r>
          </a:p>
          <a:p>
            <a:pPr marL="109728" indent="0">
              <a:buNone/>
            </a:pPr>
            <a:endParaRPr lang="en-US" sz="1400" b="1" dirty="0">
              <a:latin typeface="Times New Roman" panose="02020603050405020304" pitchFamily="18" charset="0"/>
              <a:cs typeface="Times New Roman" panose="02020603050405020304" pitchFamily="18" charset="0"/>
            </a:endParaRPr>
          </a:p>
          <a:p>
            <a:pPr marL="109728" indent="0">
              <a:buNone/>
            </a:pPr>
            <a:r>
              <a:rPr lang="en-US" sz="1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 we still put in separate fields???</a:t>
            </a:r>
          </a:p>
          <a:p>
            <a:pPr marL="109728" indent="0">
              <a:buNone/>
            </a:pPr>
            <a:endParaRPr lang="en-US" sz="2000" b="1" dirty="0">
              <a:latin typeface="Times New Roman" panose="02020603050405020304" pitchFamily="18" charset="0"/>
              <a:cs typeface="Times New Roman" panose="02020603050405020304" pitchFamily="18" charset="0"/>
            </a:endParaRPr>
          </a:p>
          <a:p>
            <a:pPr marL="109728" indent="0">
              <a:buNone/>
            </a:pPr>
            <a:r>
              <a:rPr lang="en-US" sz="1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16-bits			8-bits		8-bits</a:t>
            </a: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r>
              <a:rPr lang="en-US" sz="2000" dirty="0">
                <a:latin typeface="Times New Roman" panose="02020603050405020304" pitchFamily="18" charset="0"/>
                <a:cs typeface="Times New Roman" panose="02020603050405020304" pitchFamily="18" charset="0"/>
              </a:rPr>
              <a:t>	This is the way it would look if we were just reading the value from left to right.</a:t>
            </a:r>
          </a:p>
        </p:txBody>
      </p:sp>
      <p:sp>
        <p:nvSpPr>
          <p:cNvPr id="3" name="Title 2"/>
          <p:cNvSpPr>
            <a:spLocks noGrp="1"/>
          </p:cNvSpPr>
          <p:nvPr>
            <p:ph type="title"/>
          </p:nvPr>
        </p:nvSpPr>
        <p:spPr>
          <a:xfrm>
            <a:off x="428297" y="0"/>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Can we find a way for either Endian?</a:t>
            </a:r>
          </a:p>
        </p:txBody>
      </p:sp>
      <p:sp>
        <p:nvSpPr>
          <p:cNvPr id="4" name="Rectangle 3"/>
          <p:cNvSpPr/>
          <p:nvPr/>
        </p:nvSpPr>
        <p:spPr>
          <a:xfrm>
            <a:off x="6781800" y="32004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1-31</a:t>
            </a:r>
          </a:p>
        </p:txBody>
      </p:sp>
      <p:sp>
        <p:nvSpPr>
          <p:cNvPr id="5" name="Rectangle 4"/>
          <p:cNvSpPr/>
          <p:nvPr/>
        </p:nvSpPr>
        <p:spPr>
          <a:xfrm>
            <a:off x="4876800" y="32004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1-12</a:t>
            </a:r>
          </a:p>
        </p:txBody>
      </p:sp>
      <p:sp>
        <p:nvSpPr>
          <p:cNvPr id="6" name="Rectangle 5"/>
          <p:cNvSpPr/>
          <p:nvPr/>
        </p:nvSpPr>
        <p:spPr>
          <a:xfrm>
            <a:off x="1066800" y="3200400"/>
            <a:ext cx="3810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1950-2099</a:t>
            </a:r>
          </a:p>
        </p:txBody>
      </p:sp>
      <p:sp>
        <p:nvSpPr>
          <p:cNvPr id="8" name="Rectangle 7"/>
          <p:cNvSpPr/>
          <p:nvPr/>
        </p:nvSpPr>
        <p:spPr>
          <a:xfrm>
            <a:off x="6781800" y="41148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0001 0101</a:t>
            </a:r>
          </a:p>
          <a:p>
            <a:pPr algn="ctr"/>
            <a:r>
              <a:rPr lang="en-US" dirty="0">
                <a:solidFill>
                  <a:schemeClr val="tx1"/>
                </a:solidFill>
                <a:latin typeface="Times New Roman" panose="02020603050405020304" pitchFamily="18" charset="0"/>
                <a:cs typeface="Times New Roman" panose="02020603050405020304" pitchFamily="18" charset="0"/>
              </a:rPr>
              <a:t>(21)</a:t>
            </a:r>
          </a:p>
        </p:txBody>
      </p:sp>
      <p:sp>
        <p:nvSpPr>
          <p:cNvPr id="9" name="Rectangle 8"/>
          <p:cNvSpPr/>
          <p:nvPr/>
        </p:nvSpPr>
        <p:spPr>
          <a:xfrm>
            <a:off x="4876800" y="4114800"/>
            <a:ext cx="1905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0000 1000</a:t>
            </a:r>
          </a:p>
          <a:p>
            <a:pPr algn="ctr"/>
            <a:r>
              <a:rPr lang="en-US" dirty="0">
                <a:solidFill>
                  <a:schemeClr val="tx1"/>
                </a:solidFill>
                <a:latin typeface="Times New Roman" panose="02020603050405020304" pitchFamily="18" charset="0"/>
                <a:cs typeface="Times New Roman" panose="02020603050405020304" pitchFamily="18" charset="0"/>
              </a:rPr>
              <a:t>(8)</a:t>
            </a:r>
          </a:p>
        </p:txBody>
      </p:sp>
      <p:sp>
        <p:nvSpPr>
          <p:cNvPr id="10" name="Rectangle 9"/>
          <p:cNvSpPr/>
          <p:nvPr/>
        </p:nvSpPr>
        <p:spPr>
          <a:xfrm>
            <a:off x="1066800" y="4114800"/>
            <a:ext cx="38100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0000 0111 1100 1100 </a:t>
            </a:r>
          </a:p>
          <a:p>
            <a:pPr algn="ctr"/>
            <a:r>
              <a:rPr lang="en-US" dirty="0">
                <a:solidFill>
                  <a:schemeClr val="tx1"/>
                </a:solidFill>
                <a:latin typeface="Times New Roman" panose="02020603050405020304" pitchFamily="18" charset="0"/>
                <a:cs typeface="Times New Roman" panose="02020603050405020304" pitchFamily="18" charset="0"/>
              </a:rPr>
              <a:t>(1996)</a:t>
            </a:r>
          </a:p>
        </p:txBody>
      </p:sp>
    </p:spTree>
    <p:extLst>
      <p:ext uri="{BB962C8B-B14F-4D97-AF65-F5344CB8AC3E}">
        <p14:creationId xmlns:p14="http://schemas.microsoft.com/office/powerpoint/2010/main" val="421799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638800"/>
          </a:xfrm>
        </p:spPr>
        <p:txBody>
          <a:bodyPr>
            <a:normAutofit/>
          </a:bodyPr>
          <a:lstStyle/>
          <a:p>
            <a:pPr marL="109728" indent="0">
              <a:buNone/>
            </a:pPr>
            <a:r>
              <a:rPr lang="en-US" sz="1400" b="1" dirty="0"/>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a:t>
            </a:r>
          </a:p>
          <a:p>
            <a:pPr lvl="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day, month, year;</a:t>
            </a:r>
          </a:p>
          <a:p>
            <a:pPr lvl="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("%d/%d/%d", &amp;month, &amp;day, &amp;year);	</a:t>
            </a:r>
          </a:p>
          <a:p>
            <a:pPr marL="109728"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=year;</a:t>
            </a:r>
          </a:p>
          <a:p>
            <a:pPr marL="109728"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 &lt;&lt;=16;</a:t>
            </a:r>
          </a:p>
          <a:p>
            <a:pPr marL="109728"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 |=month;</a:t>
            </a:r>
          </a:p>
          <a:p>
            <a:pPr marL="109728" indent="0">
              <a:buNone/>
            </a:pPr>
            <a:r>
              <a:rPr lang="en-US" sz="2000" b="1" dirty="0">
                <a:latin typeface="Times New Roman" panose="02020603050405020304" pitchFamily="18" charset="0"/>
                <a:cs typeface="Times New Roman" panose="02020603050405020304" pitchFamily="18" charset="0"/>
              </a:rPr>
              <a:t>	month &lt;&lt;=8;</a:t>
            </a:r>
          </a:p>
          <a:p>
            <a:pPr marL="109728"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dateKey</a:t>
            </a:r>
            <a:r>
              <a:rPr lang="en-US" sz="2000" b="1" dirty="0">
                <a:latin typeface="Times New Roman" panose="02020603050405020304" pitchFamily="18" charset="0"/>
                <a:cs typeface="Times New Roman" panose="02020603050405020304" pitchFamily="18" charset="0"/>
              </a:rPr>
              <a:t> |=day;</a:t>
            </a:r>
          </a:p>
          <a:p>
            <a:pPr marL="109728" indent="0">
              <a:buNone/>
            </a:pPr>
            <a:endParaRPr lang="en-US" sz="1400" b="1" dirty="0">
              <a:latin typeface="Times New Roman" panose="02020603050405020304" pitchFamily="18" charset="0"/>
              <a:cs typeface="Times New Roman" panose="02020603050405020304" pitchFamily="18" charset="0"/>
            </a:endParaRPr>
          </a:p>
          <a:p>
            <a:pPr marL="109728" indent="0">
              <a:buNone/>
            </a:pPr>
            <a:r>
              <a:rPr lang="en-US" sz="1400" dirty="0" err="1">
                <a:latin typeface="Times New Roman" panose="02020603050405020304" pitchFamily="18" charset="0"/>
                <a:cs typeface="Times New Roman" panose="02020603050405020304" pitchFamily="18" charset="0"/>
              </a:rPr>
              <a:t>dateKey</a:t>
            </a:r>
            <a:r>
              <a:rPr lang="en-US" sz="1400" dirty="0">
                <a:latin typeface="Times New Roman" panose="02020603050405020304" pitchFamily="18" charset="0"/>
                <a:cs typeface="Times New Roman" panose="02020603050405020304" pitchFamily="18" charset="0"/>
              </a:rPr>
              <a:t>=0x07CC0815 = 130,811,925</a:t>
            </a:r>
          </a:p>
          <a:p>
            <a:pPr marL="109728" indent="0">
              <a:buNone/>
            </a:pPr>
            <a:r>
              <a:rPr lang="en-US" sz="1400" dirty="0">
                <a:latin typeface="Times New Roman" panose="02020603050405020304" pitchFamily="18" charset="0"/>
                <a:cs typeface="Times New Roman" panose="02020603050405020304" pitchFamily="18" charset="0"/>
              </a:rPr>
              <a:t>note this works in Big or Little Endian</a:t>
            </a:r>
          </a:p>
          <a:p>
            <a:pPr marL="109728" indent="0">
              <a:buNone/>
            </a:pPr>
            <a:r>
              <a:rPr lang="en-US" sz="1400" b="1" dirty="0">
                <a:latin typeface="Times New Roman" panose="02020603050405020304" pitchFamily="18" charset="0"/>
                <a:cs typeface="Times New Roman" panose="02020603050405020304" pitchFamily="18" charset="0"/>
              </a:rPr>
              <a:t>Input: 8/21/1996</a:t>
            </a:r>
          </a:p>
          <a:p>
            <a:pPr marL="109728" indent="0">
              <a:buNone/>
            </a:pPr>
            <a:endParaRPr lang="en-US" sz="14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Can we find a way for either Endian?</a:t>
            </a:r>
          </a:p>
        </p:txBody>
      </p:sp>
      <p:sp>
        <p:nvSpPr>
          <p:cNvPr id="9" name="Rectangle 8"/>
          <p:cNvSpPr/>
          <p:nvPr/>
        </p:nvSpPr>
        <p:spPr>
          <a:xfrm>
            <a:off x="4114800" y="3886200"/>
            <a:ext cx="43434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0000 0000 0000 0000 0000 1000 0000 0000 </a:t>
            </a:r>
          </a:p>
        </p:txBody>
      </p:sp>
      <p:sp>
        <p:nvSpPr>
          <p:cNvPr id="10" name="Rectangle 9"/>
          <p:cNvSpPr/>
          <p:nvPr/>
        </p:nvSpPr>
        <p:spPr>
          <a:xfrm>
            <a:off x="4114800" y="2514600"/>
            <a:ext cx="43434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0000 0000 0000 0000 0000 0111 1100 1100 </a:t>
            </a:r>
          </a:p>
        </p:txBody>
      </p:sp>
      <p:sp>
        <p:nvSpPr>
          <p:cNvPr id="11" name="Rectangle 10"/>
          <p:cNvSpPr/>
          <p:nvPr/>
        </p:nvSpPr>
        <p:spPr>
          <a:xfrm>
            <a:off x="4114800" y="3200400"/>
            <a:ext cx="43434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0000 0111 1100 1100 0000 0000 0000 0000 </a:t>
            </a:r>
          </a:p>
        </p:txBody>
      </p:sp>
      <p:sp>
        <p:nvSpPr>
          <p:cNvPr id="12" name="Rectangle 11"/>
          <p:cNvSpPr/>
          <p:nvPr/>
        </p:nvSpPr>
        <p:spPr>
          <a:xfrm>
            <a:off x="4114800" y="4572000"/>
            <a:ext cx="43434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0000 0111 1100 1100 0000 1000 0000 0000 </a:t>
            </a:r>
          </a:p>
        </p:txBody>
      </p:sp>
      <p:sp>
        <p:nvSpPr>
          <p:cNvPr id="13" name="Rectangle 12"/>
          <p:cNvSpPr/>
          <p:nvPr/>
        </p:nvSpPr>
        <p:spPr>
          <a:xfrm>
            <a:off x="4114800" y="5144814"/>
            <a:ext cx="43434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0000 0111 1100 1100 0000 1000 0001 0101</a:t>
            </a:r>
          </a:p>
        </p:txBody>
      </p:sp>
      <p:sp>
        <p:nvSpPr>
          <p:cNvPr id="14" name="Rectangle 13"/>
          <p:cNvSpPr/>
          <p:nvPr/>
        </p:nvSpPr>
        <p:spPr>
          <a:xfrm>
            <a:off x="4191000" y="6023741"/>
            <a:ext cx="4343400" cy="609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0000 0111 1100 1100 0000 1000 0001 0101 </a:t>
            </a:r>
          </a:p>
          <a:p>
            <a:pPr algn="ctr"/>
            <a:r>
              <a:rPr lang="en-US" dirty="0">
                <a:solidFill>
                  <a:schemeClr val="tx1"/>
                </a:solidFill>
                <a:latin typeface="Times New Roman" panose="02020603050405020304" pitchFamily="18" charset="0"/>
                <a:cs typeface="Times New Roman" panose="02020603050405020304" pitchFamily="18" charset="0"/>
              </a:rPr>
              <a:t>(1996)         (8)             (21)</a:t>
            </a:r>
          </a:p>
        </p:txBody>
      </p:sp>
    </p:spTree>
    <p:extLst>
      <p:ext uri="{BB962C8B-B14F-4D97-AF65-F5344CB8AC3E}">
        <p14:creationId xmlns:p14="http://schemas.microsoft.com/office/powerpoint/2010/main" val="352993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1143000"/>
          </a:xfrm>
        </p:spPr>
        <p:txBody>
          <a:bodyPr/>
          <a:lstStyle/>
          <a:p>
            <a:pPr eaLnBrk="1" hangingPunct="1"/>
            <a:r>
              <a:rPr lang="en-US" altLang="en-US" sz="3200" dirty="0">
                <a:latin typeface="Times New Roman" panose="02020603050405020304" pitchFamily="18" charset="0"/>
                <a:cs typeface="Times New Roman" panose="02020603050405020304" pitchFamily="18" charset="0"/>
              </a:rPr>
              <a:t>Passing arguments from the command line</a:t>
            </a:r>
          </a:p>
        </p:txBody>
      </p:sp>
      <p:sp>
        <p:nvSpPr>
          <p:cNvPr id="4099" name="Rectangle 3"/>
          <p:cNvSpPr>
            <a:spLocks noGrp="1" noChangeArrowheads="1"/>
          </p:cNvSpPr>
          <p:nvPr>
            <p:ph idx="1"/>
          </p:nvPr>
        </p:nvSpPr>
        <p:spPr>
          <a:xfrm>
            <a:off x="457200" y="1600200"/>
            <a:ext cx="8001000" cy="4800600"/>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main() is invoked when we run a command on the command line to execute a C program. For example, for a program called </a:t>
            </a:r>
            <a:r>
              <a:rPr lang="en-US" altLang="en-US" sz="2400" b="1"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 </a:t>
            </a:r>
            <a:r>
              <a:rPr lang="en-US" altLang="en-US" sz="2400" b="1"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  </a:t>
            </a:r>
          </a:p>
          <a:p>
            <a:pPr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If we want to pass arguments, or parameters, say </a:t>
            </a:r>
            <a:r>
              <a:rPr lang="en-US" altLang="en-US" sz="2400" b="1" dirty="0">
                <a:solidFill>
                  <a:srgbClr val="00B050"/>
                </a:solidFill>
                <a:latin typeface="Times New Roman" panose="02020603050405020304" pitchFamily="18" charset="0"/>
                <a:cs typeface="Times New Roman" panose="02020603050405020304" pitchFamily="18" charset="0"/>
              </a:rPr>
              <a:t>p1</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B0F0"/>
                </a:solidFill>
                <a:latin typeface="Times New Roman" panose="02020603050405020304" pitchFamily="18" charset="0"/>
                <a:cs typeface="Times New Roman" panose="02020603050405020304" pitchFamily="18" charset="0"/>
              </a:rPr>
              <a:t>p2</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7030A0"/>
                </a:solidFill>
                <a:latin typeface="Times New Roman" panose="02020603050405020304" pitchFamily="18" charset="0"/>
                <a:cs typeface="Times New Roman" panose="02020603050405020304" pitchFamily="18" charset="0"/>
              </a:rPr>
              <a:t>p3</a:t>
            </a:r>
            <a:r>
              <a:rPr lang="en-US" altLang="en-US" sz="2400" dirty="0">
                <a:latin typeface="Times New Roman" panose="02020603050405020304" pitchFamily="18" charset="0"/>
                <a:cs typeface="Times New Roman" panose="02020603050405020304" pitchFamily="18" charset="0"/>
              </a:rPr>
              <a:t>, to main() in </a:t>
            </a:r>
            <a:r>
              <a:rPr lang="en-US" altLang="en-US" sz="2400" b="1"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 we enter them on the command line after the name of the program:</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myProg</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00B050"/>
                </a:solidFill>
                <a:latin typeface="Times New Roman" panose="02020603050405020304" pitchFamily="18" charset="0"/>
                <a:cs typeface="Times New Roman" panose="02020603050405020304" pitchFamily="18" charset="0"/>
              </a:rPr>
              <a:t>p1</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0070C0"/>
                </a:solidFill>
                <a:latin typeface="Times New Roman" panose="02020603050405020304" pitchFamily="18" charset="0"/>
                <a:cs typeface="Times New Roman" panose="02020603050405020304" pitchFamily="18" charset="0"/>
              </a:rPr>
              <a:t>p2</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7030A0"/>
                </a:solidFill>
                <a:latin typeface="Times New Roman" panose="02020603050405020304" pitchFamily="18" charset="0"/>
                <a:cs typeface="Times New Roman" panose="02020603050405020304" pitchFamily="18" charset="0"/>
              </a:rPr>
              <a:t>p3</a:t>
            </a:r>
          </a:p>
          <a:p>
            <a:pPr eaLnBrk="1" hangingPunct="1">
              <a:lnSpc>
                <a:spcPct val="90000"/>
              </a:lnSpc>
              <a:buFontTx/>
              <a:buNone/>
            </a:pPr>
            <a:endParaRPr lang="en-US" altLang="en-US" sz="2400" dirty="0">
              <a:solidFill>
                <a:srgbClr val="7030A0"/>
              </a:solidFill>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400" dirty="0">
                <a:solidFill>
                  <a:srgbClr val="7030A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then, we’ll declare main with parameters so we can access them</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1430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Options for main() with arguments</a:t>
            </a:r>
          </a:p>
        </p:txBody>
      </p:sp>
      <p:sp>
        <p:nvSpPr>
          <p:cNvPr id="5123" name="Rectangle 3"/>
          <p:cNvSpPr>
            <a:spLocks noGrp="1" noChangeArrowheads="1"/>
          </p:cNvSpPr>
          <p:nvPr>
            <p:ph idx="1"/>
          </p:nvPr>
        </p:nvSpPr>
        <p:spPr>
          <a:xfrm>
            <a:off x="457200" y="1371600"/>
            <a:ext cx="8229600" cy="4953000"/>
          </a:xfrm>
        </p:spPr>
        <p:txBody>
          <a:bodyPr>
            <a:normAutofit/>
          </a:bodyPr>
          <a:lstStyle/>
          <a:p>
            <a:r>
              <a:rPr lang="en-US" sz="2000" dirty="0">
                <a:latin typeface="Times New Roman" panose="02020603050405020304" pitchFamily="18" charset="0"/>
                <a:cs typeface="Times New Roman" panose="02020603050405020304" pitchFamily="18" charset="0"/>
              </a:rPr>
              <a:t>Any arguments passed from the command line will be placed in read-only memory.</a:t>
            </a:r>
          </a:p>
          <a:p>
            <a:pPr lvl="1"/>
            <a:r>
              <a:rPr lang="en-US" sz="1800" dirty="0">
                <a:latin typeface="Times New Roman" panose="02020603050405020304" pitchFamily="18" charset="0"/>
                <a:cs typeface="Times New Roman" panose="02020603050405020304" pitchFamily="18" charset="0"/>
              </a:rPr>
              <a:t>Remember string-literals are put there, too</a:t>
            </a:r>
          </a:p>
          <a:p>
            <a:pPr eaLnBrk="1" hangingPunct="1"/>
            <a:r>
              <a:rPr lang="en-US" altLang="en-US" sz="2000" dirty="0">
                <a:latin typeface="Times New Roman" panose="02020603050405020304" pitchFamily="18" charset="0"/>
                <a:cs typeface="Times New Roman" panose="02020603050405020304" pitchFamily="18" charset="0"/>
              </a:rPr>
              <a:t>If we want to pass arguments to main() from the command line, we have two appropriate declarations of the parameters for main() inside the program:</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int main(</a:t>
            </a:r>
            <a:r>
              <a:rPr lang="en-US" altLang="en-US" sz="2000" b="1" i="1" dirty="0">
                <a:latin typeface="Times New Roman" panose="02020603050405020304" pitchFamily="18" charset="0"/>
                <a:cs typeface="Times New Roman" panose="02020603050405020304" pitchFamily="18" charset="0"/>
              </a:rPr>
              <a:t>int </a:t>
            </a:r>
            <a:r>
              <a:rPr lang="en-US" altLang="en-US" sz="2000" b="1" i="1" dirty="0" err="1">
                <a:latin typeface="Times New Roman" panose="02020603050405020304" pitchFamily="18" charset="0"/>
                <a:cs typeface="Times New Roman" panose="02020603050405020304" pitchFamily="18" charset="0"/>
              </a:rPr>
              <a:t>argc</a:t>
            </a:r>
            <a:r>
              <a:rPr lang="en-US" altLang="en-US" sz="2000" b="1" i="1" dirty="0">
                <a:latin typeface="Times New Roman" panose="02020603050405020304" pitchFamily="18" charset="0"/>
                <a:cs typeface="Times New Roman" panose="02020603050405020304" pitchFamily="18" charset="0"/>
              </a:rPr>
              <a:t>, char **</a:t>
            </a:r>
            <a:r>
              <a:rPr lang="en-US" altLang="en-US" sz="2000" b="1" i="1" dirty="0" err="1">
                <a:latin typeface="Times New Roman" panose="02020603050405020304" pitchFamily="18" charset="0"/>
                <a:cs typeface="Times New Roman" panose="02020603050405020304" pitchFamily="18" charset="0"/>
              </a:rPr>
              <a:t>argv</a:t>
            </a:r>
            <a:r>
              <a:rPr lang="en-US" altLang="en-US" sz="2000" b="1" dirty="0">
                <a:latin typeface="Times New Roman" panose="02020603050405020304" pitchFamily="18" charset="0"/>
                <a:cs typeface="Times New Roman" panose="02020603050405020304" pitchFamily="18" charset="0"/>
              </a:rPr>
              <a:t>) { … }</a:t>
            </a:r>
          </a:p>
          <a:p>
            <a:pPr eaLnBrk="1" hangingPunct="1">
              <a:buFontTx/>
              <a:buNone/>
            </a:pPr>
            <a:r>
              <a:rPr lang="en-US" altLang="en-US" sz="2000" b="1" dirty="0">
                <a:latin typeface="Times New Roman" panose="02020603050405020304" pitchFamily="18" charset="0"/>
                <a:cs typeface="Times New Roman" panose="02020603050405020304" pitchFamily="18" charset="0"/>
              </a:rPr>
              <a:t>		int main(</a:t>
            </a:r>
            <a:r>
              <a:rPr lang="en-US" altLang="en-US" sz="2000" b="1" i="1" dirty="0">
                <a:latin typeface="Times New Roman" panose="02020603050405020304" pitchFamily="18" charset="0"/>
                <a:cs typeface="Times New Roman" panose="02020603050405020304" pitchFamily="18" charset="0"/>
              </a:rPr>
              <a:t>int </a:t>
            </a:r>
            <a:r>
              <a:rPr lang="en-US" altLang="en-US" sz="2000" b="1" i="1" dirty="0" err="1">
                <a:latin typeface="Times New Roman" panose="02020603050405020304" pitchFamily="18" charset="0"/>
                <a:cs typeface="Times New Roman" panose="02020603050405020304" pitchFamily="18" charset="0"/>
              </a:rPr>
              <a:t>argc</a:t>
            </a:r>
            <a:r>
              <a:rPr lang="en-US" altLang="en-US" sz="2000" b="1" i="1" dirty="0">
                <a:latin typeface="Times New Roman" panose="02020603050405020304" pitchFamily="18" charset="0"/>
                <a:cs typeface="Times New Roman" panose="02020603050405020304" pitchFamily="18" charset="0"/>
              </a:rPr>
              <a:t>, char *</a:t>
            </a:r>
            <a:r>
              <a:rPr lang="en-US" altLang="en-US" sz="2000" b="1" i="1" dirty="0" err="1">
                <a:latin typeface="Times New Roman" panose="02020603050405020304" pitchFamily="18" charset="0"/>
                <a:cs typeface="Times New Roman" panose="02020603050405020304" pitchFamily="18" charset="0"/>
              </a:rPr>
              <a:t>argv</a:t>
            </a:r>
            <a:r>
              <a:rPr lang="en-US" altLang="en-US" sz="2000" b="1" i="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 … }</a:t>
            </a:r>
          </a:p>
          <a:p>
            <a:pPr eaLnBrk="1" hangingPunct="1">
              <a:buFontTx/>
              <a:buNone/>
            </a:pPr>
            <a:endParaRPr lang="en-US" altLang="en-US" sz="2000" b="1"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One of these approaches uses a pointer to a pointer to char for the 2</a:t>
            </a:r>
            <a:r>
              <a:rPr lang="en-US" altLang="en-US" sz="2000" baseline="30000" dirty="0">
                <a:latin typeface="Times New Roman" panose="02020603050405020304" pitchFamily="18" charset="0"/>
                <a:cs typeface="Times New Roman" panose="02020603050405020304" pitchFamily="18" charset="0"/>
              </a:rPr>
              <a:t>nd</a:t>
            </a:r>
            <a:r>
              <a:rPr lang="en-US" altLang="en-US" sz="2000" dirty="0">
                <a:latin typeface="Times New Roman" panose="02020603050405020304" pitchFamily="18" charset="0"/>
                <a:cs typeface="Times New Roman" panose="02020603050405020304" pitchFamily="18" charset="0"/>
              </a:rPr>
              <a:t> parameter and the other uses an array of char pointers.</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These two declarations are equivalent (they are just different ways of looking at the same thing – more explanation below).</a:t>
            </a:r>
            <a:endParaRPr lang="en-US" altLang="en-US" dirty="0"/>
          </a:p>
          <a:p>
            <a:pPr eaLnBrk="1" hangingPunct="1">
              <a:buFontTx/>
              <a:buNone/>
            </a:pPr>
            <a:endParaRPr lang="en-US" altLang="en-US" dirty="0"/>
          </a:p>
          <a:p>
            <a:pPr algn="r" eaLnBrk="1" hangingPunct="1">
              <a:buFontTx/>
              <a:buNone/>
            </a:pPr>
            <a:endParaRPr lang="en-US" altLang="en-US" sz="2400" dirty="0"/>
          </a:p>
          <a:p>
            <a:pPr algn="r" eaLnBrk="1" hangingPunct="1">
              <a:buFontTx/>
              <a:buNone/>
            </a:pPr>
            <a:endParaRPr lang="en-US" altLang="en-US" sz="2400" dirty="0"/>
          </a:p>
          <a:p>
            <a:pPr algn="r" eaLnBrk="1" hangingPunct="1">
              <a:buFontTx/>
              <a:buNone/>
            </a:pPr>
            <a:endParaRPr lang="en-US" altLang="en-US" sz="2400" dirty="0"/>
          </a:p>
          <a:p>
            <a:pPr algn="r" eaLnBrk="1" hangingPunct="1">
              <a:buFontTx/>
              <a:buNone/>
            </a:pPr>
            <a:endParaRPr lang="en-US"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1143000"/>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Parameters on the command line</a:t>
            </a:r>
          </a:p>
        </p:txBody>
      </p:sp>
      <p:sp>
        <p:nvSpPr>
          <p:cNvPr id="6147" name="Rectangle 3"/>
          <p:cNvSpPr>
            <a:spLocks noGrp="1" noChangeArrowheads="1"/>
          </p:cNvSpPr>
          <p:nvPr>
            <p:ph idx="1"/>
          </p:nvPr>
        </p:nvSpPr>
        <p:spPr>
          <a:xfrm>
            <a:off x="381000" y="1524000"/>
            <a:ext cx="8305800" cy="4800600"/>
          </a:xfrm>
        </p:spPr>
        <p:txBody>
          <a:bodyPr/>
          <a:lstStyle/>
          <a:p>
            <a:pPr eaLnBrk="1" hangingPunct="1">
              <a:lnSpc>
                <a:spcPct val="90000"/>
              </a:lnSpc>
            </a:pPr>
            <a:r>
              <a:rPr lang="en-US" altLang="en-US" sz="1800" dirty="0">
                <a:latin typeface="Times New Roman" panose="02020603050405020304" pitchFamily="18" charset="0"/>
                <a:cs typeface="Times New Roman" panose="02020603050405020304" pitchFamily="18" charset="0"/>
              </a:rPr>
              <a:t>The parameters given on the command line are passed to a C program using </a:t>
            </a:r>
            <a:r>
              <a:rPr lang="en-US" altLang="en-US" sz="1800" i="1" dirty="0">
                <a:latin typeface="Times New Roman" panose="02020603050405020304" pitchFamily="18" charset="0"/>
                <a:cs typeface="Times New Roman" panose="02020603050405020304" pitchFamily="18" charset="0"/>
              </a:rPr>
              <a:t>two variables, </a:t>
            </a:r>
            <a:r>
              <a:rPr lang="en-US" altLang="en-US" sz="1800" dirty="0">
                <a:latin typeface="Times New Roman" panose="02020603050405020304" pitchFamily="18" charset="0"/>
                <a:cs typeface="Times New Roman" panose="02020603050405020304" pitchFamily="18" charset="0"/>
              </a:rPr>
              <a:t>which have the following names, by convention:</a:t>
            </a:r>
          </a:p>
          <a:p>
            <a:pPr eaLnBrk="1" hangingPunct="1">
              <a:lnSpc>
                <a:spcPct val="90000"/>
              </a:lnSpc>
              <a:buFontTx/>
              <a:buNone/>
            </a:pPr>
            <a:r>
              <a:rPr lang="en-US" altLang="en-US" sz="1800" i="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1.</a:t>
            </a:r>
            <a:r>
              <a:rPr lang="en-US" altLang="en-US" sz="1800" i="1" dirty="0">
                <a:latin typeface="Times New Roman" panose="02020603050405020304" pitchFamily="18" charset="0"/>
                <a:cs typeface="Times New Roman" panose="02020603050405020304" pitchFamily="18" charset="0"/>
              </a:rPr>
              <a:t> </a:t>
            </a:r>
            <a:r>
              <a:rPr lang="en-US" altLang="en-US" sz="1800" b="1" i="1" dirty="0" err="1">
                <a:solidFill>
                  <a:srgbClr val="00B050"/>
                </a:solidFill>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contains the count of the command line arguments. Think “</a:t>
            </a:r>
            <a:r>
              <a:rPr lang="en-US" altLang="en-US" sz="1800" dirty="0" err="1">
                <a:latin typeface="Times New Roman" panose="02020603050405020304" pitchFamily="18" charset="0"/>
                <a:cs typeface="Times New Roman" panose="02020603050405020304" pitchFamily="18" charset="0"/>
              </a:rPr>
              <a:t>argcount</a:t>
            </a:r>
            <a:r>
              <a:rPr lang="en-US" altLang="en-US" sz="1800" dirty="0">
                <a:latin typeface="Times New Roman" panose="02020603050405020304" pitchFamily="18" charset="0"/>
                <a:cs typeface="Times New Roman" panose="02020603050405020304" pitchFamily="18" charset="0"/>
              </a:rPr>
              <a:t>” or “argument count”</a:t>
            </a:r>
          </a:p>
          <a:p>
            <a:pPr eaLnBrk="1" hangingPunct="1">
              <a:lnSpc>
                <a:spcPct val="90000"/>
              </a:lnSpc>
              <a:buFontTx/>
              <a:buNone/>
            </a:pPr>
            <a:r>
              <a:rPr lang="en-US" altLang="en-US" sz="1800" i="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2.</a:t>
            </a:r>
            <a:r>
              <a:rPr lang="en-US" altLang="en-US" sz="1800" i="1" dirty="0">
                <a:latin typeface="Times New Roman" panose="02020603050405020304" pitchFamily="18" charset="0"/>
                <a:cs typeface="Times New Roman" panose="02020603050405020304" pitchFamily="18" charset="0"/>
              </a:rPr>
              <a:t> </a:t>
            </a:r>
            <a:r>
              <a:rPr lang="en-US" altLang="en-US" sz="1800" b="1" i="1" dirty="0" err="1">
                <a:solidFill>
                  <a:srgbClr val="0070C0"/>
                </a:solidFill>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 contains pointers to the individual arguments as character strings (</a:t>
            </a:r>
            <a:r>
              <a:rPr lang="en-US" altLang="en-US" sz="1800" i="1" dirty="0" err="1">
                <a:latin typeface="Times New Roman" panose="02020603050405020304" pitchFamily="18" charset="0"/>
                <a:cs typeface="Times New Roman" panose="02020603050405020304" pitchFamily="18" charset="0"/>
              </a:rPr>
              <a:t>argv</a:t>
            </a:r>
            <a:r>
              <a:rPr lang="en-US" altLang="en-US" sz="1800" i="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is an array of char *). Think “</a:t>
            </a:r>
            <a:r>
              <a:rPr lang="en-US" altLang="en-US" sz="1800" dirty="0" err="1">
                <a:latin typeface="Times New Roman" panose="02020603050405020304" pitchFamily="18" charset="0"/>
                <a:cs typeface="Times New Roman" panose="02020603050405020304" pitchFamily="18" charset="0"/>
              </a:rPr>
              <a:t>argvector</a:t>
            </a:r>
            <a:r>
              <a:rPr lang="en-US" altLang="en-US" sz="1800" dirty="0">
                <a:latin typeface="Times New Roman" panose="02020603050405020304" pitchFamily="18" charset="0"/>
                <a:cs typeface="Times New Roman" panose="02020603050405020304" pitchFamily="18" charset="0"/>
              </a:rPr>
              <a:t>” or “argument vector”.</a:t>
            </a:r>
          </a:p>
          <a:p>
            <a:pPr eaLnBrk="1" hangingPunct="1">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In the declaration of main(), the names of </a:t>
            </a:r>
            <a:r>
              <a:rPr lang="en-US" altLang="en-US" sz="1800" dirty="0" err="1">
                <a:solidFill>
                  <a:srgbClr val="00B050"/>
                </a:solidFill>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and </a:t>
            </a:r>
            <a:r>
              <a:rPr lang="en-US" altLang="en-US" sz="1800" dirty="0" err="1">
                <a:solidFill>
                  <a:srgbClr val="0070C0"/>
                </a:solidFill>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 may be </a:t>
            </a:r>
            <a:r>
              <a:rPr lang="en-US" altLang="en-US" sz="1800" b="1" i="1" dirty="0">
                <a:latin typeface="Times New Roman" panose="02020603050405020304" pitchFamily="18" charset="0"/>
                <a:cs typeface="Times New Roman" panose="02020603050405020304" pitchFamily="18" charset="0"/>
              </a:rPr>
              <a:t>any valid identifiers </a:t>
            </a:r>
            <a:r>
              <a:rPr lang="en-US" altLang="en-US" sz="1800" dirty="0">
                <a:latin typeface="Times New Roman" panose="02020603050405020304" pitchFamily="18" charset="0"/>
                <a:cs typeface="Times New Roman" panose="02020603050405020304" pitchFamily="18" charset="0"/>
              </a:rPr>
              <a:t>in C, but it is a common convention to use these names.</a:t>
            </a:r>
          </a:p>
          <a:p>
            <a:pPr eaLnBrk="1" hangingPunct="1">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1800" b="1" dirty="0">
                <a:latin typeface="Times New Roman" panose="02020603050405020304" pitchFamily="18" charset="0"/>
                <a:cs typeface="Times New Roman" panose="02020603050405020304" pitchFamily="18" charset="0"/>
              </a:rPr>
              <a:t>NOTE!!: </a:t>
            </a:r>
            <a:r>
              <a:rPr lang="en-US" altLang="en-US" sz="1800" dirty="0">
                <a:latin typeface="Times New Roman" panose="02020603050405020304" pitchFamily="18" charset="0"/>
                <a:cs typeface="Times New Roman" panose="02020603050405020304" pitchFamily="18" charset="0"/>
              </a:rPr>
              <a:t>There </a:t>
            </a:r>
            <a:r>
              <a:rPr lang="en-US" altLang="en-US" sz="1800" b="1" dirty="0">
                <a:solidFill>
                  <a:srgbClr val="FF0000"/>
                </a:solidFill>
                <a:latin typeface="Times New Roman" panose="02020603050405020304" pitchFamily="18" charset="0"/>
                <a:cs typeface="Times New Roman" panose="02020603050405020304" pitchFamily="18" charset="0"/>
              </a:rPr>
              <a:t>is no guarantee </a:t>
            </a:r>
            <a:r>
              <a:rPr lang="en-US" altLang="en-US" sz="1800" dirty="0">
                <a:latin typeface="Times New Roman" panose="02020603050405020304" pitchFamily="18" charset="0"/>
                <a:cs typeface="Times New Roman" panose="02020603050405020304" pitchFamily="18" charset="0"/>
              </a:rPr>
              <a:t>that the strings pointed to by the pointers in </a:t>
            </a:r>
            <a:r>
              <a:rPr lang="en-US" altLang="en-US" sz="1800" b="1" dirty="0" err="1">
                <a:solidFill>
                  <a:srgbClr val="0070C0"/>
                </a:solidFill>
                <a:latin typeface="Times New Roman" panose="02020603050405020304" pitchFamily="18" charset="0"/>
                <a:cs typeface="Times New Roman" panose="02020603050405020304" pitchFamily="18" charset="0"/>
              </a:rPr>
              <a:t>argv</a:t>
            </a:r>
            <a:r>
              <a:rPr lang="en-US" altLang="en-US" sz="1800" b="1" dirty="0">
                <a:solidFill>
                  <a:srgbClr val="0070C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are stored in </a:t>
            </a:r>
            <a:r>
              <a:rPr lang="en-US" altLang="en-US" sz="1800" i="1" dirty="0">
                <a:latin typeface="Times New Roman" panose="02020603050405020304" pitchFamily="18" charset="0"/>
                <a:cs typeface="Times New Roman" panose="02020603050405020304" pitchFamily="18" charset="0"/>
              </a:rPr>
              <a:t>contiguous locations in memory</a:t>
            </a:r>
            <a:r>
              <a:rPr lang="en-US" altLang="en-US" sz="1800" dirty="0">
                <a:latin typeface="Times New Roman" panose="02020603050405020304" pitchFamily="18" charset="0"/>
                <a:cs typeface="Times New Roman" panose="02020603050405020304" pitchFamily="18" charset="0"/>
              </a:rPr>
              <a:t>, as they would be in a normal array, because </a:t>
            </a:r>
            <a:r>
              <a:rPr lang="en-US" altLang="en-US" sz="1800" b="1" dirty="0" err="1">
                <a:solidFill>
                  <a:srgbClr val="0070C0"/>
                </a:solidFill>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 is </a:t>
            </a:r>
            <a:r>
              <a:rPr lang="en-US" altLang="en-US" sz="1800" i="1" dirty="0">
                <a:latin typeface="Times New Roman" panose="02020603050405020304" pitchFamily="18" charset="0"/>
                <a:cs typeface="Times New Roman" panose="02020603050405020304" pitchFamily="18" charset="0"/>
              </a:rPr>
              <a:t>an array of pointers</a:t>
            </a:r>
            <a:r>
              <a:rPr lang="en-US" altLang="en-US" sz="1800" dirty="0">
                <a:latin typeface="Times New Roman" panose="02020603050405020304" pitchFamily="18" charset="0"/>
                <a:cs typeface="Times New Roman" panose="02020603050405020304" pitchFamily="18" charset="0"/>
              </a:rPr>
              <a:t> to these strings!</a:t>
            </a:r>
          </a:p>
          <a:p>
            <a:pPr algn="r" eaLnBrk="1" hangingPunct="1">
              <a:lnSpc>
                <a:spcPct val="90000"/>
              </a:lnSpc>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838200"/>
          </a:xfrm>
        </p:spPr>
        <p:txBody>
          <a:bodyPr/>
          <a:lstStyle/>
          <a:p>
            <a:pPr eaLnBrk="1" hangingPunct="1"/>
            <a:r>
              <a:rPr lang="en-US" altLang="en-US" dirty="0">
                <a:latin typeface="Times New Roman" panose="02020603050405020304" pitchFamily="18" charset="0"/>
                <a:cs typeface="Times New Roman" panose="02020603050405020304" pitchFamily="18" charset="0"/>
              </a:rPr>
              <a:t>Example</a:t>
            </a:r>
          </a:p>
        </p:txBody>
      </p:sp>
      <p:sp>
        <p:nvSpPr>
          <p:cNvPr id="7171" name="Rectangle 3"/>
          <p:cNvSpPr>
            <a:spLocks noGrp="1" noChangeArrowheads="1"/>
          </p:cNvSpPr>
          <p:nvPr>
            <p:ph idx="1"/>
          </p:nvPr>
        </p:nvSpPr>
        <p:spPr>
          <a:xfrm>
            <a:off x="685800" y="1447800"/>
            <a:ext cx="7772400" cy="4953000"/>
          </a:xfrm>
        </p:spPr>
        <p:txBody>
          <a:bodyPr>
            <a:normAutofit lnSpcReduction="10000"/>
          </a:bodyPr>
          <a:lstStyle/>
          <a:p>
            <a:pPr eaLnBrk="1" hangingPunct="1">
              <a:lnSpc>
                <a:spcPct val="90000"/>
              </a:lnSpc>
            </a:pPr>
            <a:r>
              <a:rPr lang="en-US" altLang="en-US" sz="1800" dirty="0">
                <a:latin typeface="Times New Roman" panose="02020603050405020304" pitchFamily="18" charset="0"/>
                <a:cs typeface="Times New Roman" panose="02020603050405020304" pitchFamily="18" charset="0"/>
              </a:rPr>
              <a:t>Again, suppose that, at the command line prompt, we enter: 	</a:t>
            </a: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 </a:t>
            </a:r>
            <a:r>
              <a:rPr lang="en-US" altLang="en-US" sz="1800" b="1" dirty="0" err="1">
                <a:latin typeface="Times New Roman" panose="02020603050405020304" pitchFamily="18" charset="0"/>
                <a:cs typeface="Times New Roman" panose="02020603050405020304" pitchFamily="18" charset="0"/>
              </a:rPr>
              <a:t>myProg</a:t>
            </a:r>
            <a:r>
              <a:rPr lang="en-US" altLang="en-US" sz="1800" dirty="0">
                <a:latin typeface="Times New Roman" panose="02020603050405020304" pitchFamily="18" charset="0"/>
                <a:cs typeface="Times New Roman" panose="02020603050405020304" pitchFamily="18" charset="0"/>
              </a:rPr>
              <a:t> </a:t>
            </a:r>
            <a:r>
              <a:rPr lang="en-US" altLang="en-US" sz="1800" b="1" dirty="0">
                <a:solidFill>
                  <a:srgbClr val="00B050"/>
                </a:solidFill>
                <a:latin typeface="Times New Roman" panose="02020603050405020304" pitchFamily="18" charset="0"/>
                <a:cs typeface="Times New Roman" panose="02020603050405020304" pitchFamily="18" charset="0"/>
              </a:rPr>
              <a:t>p1</a:t>
            </a:r>
            <a:r>
              <a:rPr lang="en-US" altLang="en-US" sz="1800" dirty="0">
                <a:latin typeface="Times New Roman" panose="02020603050405020304" pitchFamily="18" charset="0"/>
                <a:cs typeface="Times New Roman" panose="02020603050405020304" pitchFamily="18" charset="0"/>
              </a:rPr>
              <a:t> </a:t>
            </a:r>
            <a:r>
              <a:rPr lang="en-US" altLang="en-US" sz="1800" b="1" dirty="0">
                <a:solidFill>
                  <a:srgbClr val="0070C0"/>
                </a:solidFill>
                <a:latin typeface="Times New Roman" panose="02020603050405020304" pitchFamily="18" charset="0"/>
                <a:cs typeface="Times New Roman" panose="02020603050405020304" pitchFamily="18" charset="0"/>
              </a:rPr>
              <a:t>p2</a:t>
            </a:r>
            <a:r>
              <a:rPr lang="en-US" altLang="en-US" sz="1800" dirty="0">
                <a:latin typeface="Times New Roman" panose="02020603050405020304" pitchFamily="18" charset="0"/>
                <a:cs typeface="Times New Roman" panose="02020603050405020304" pitchFamily="18" charset="0"/>
              </a:rPr>
              <a:t> </a:t>
            </a:r>
            <a:r>
              <a:rPr lang="en-US" altLang="en-US" sz="1800" b="1" dirty="0">
                <a:solidFill>
                  <a:srgbClr val="7030A0"/>
                </a:solidFill>
                <a:latin typeface="Times New Roman" panose="02020603050405020304" pitchFamily="18" charset="0"/>
                <a:cs typeface="Times New Roman" panose="02020603050405020304" pitchFamily="18" charset="0"/>
              </a:rPr>
              <a:t>p3</a:t>
            </a:r>
          </a:p>
          <a:p>
            <a:pPr eaLnBrk="1" hangingPunct="1">
              <a:lnSpc>
                <a:spcPct val="90000"/>
              </a:lnSpc>
              <a:buFontTx/>
              <a:buNone/>
            </a:pPr>
            <a:endParaRPr lang="en-US" altLang="en-US" sz="1800" b="1" dirty="0">
              <a:solidFill>
                <a:srgbClr val="7030A0"/>
              </a:solidFill>
              <a:latin typeface="Times New Roman" panose="02020603050405020304" pitchFamily="18" charset="0"/>
              <a:cs typeface="Times New Roman" panose="02020603050405020304" pitchFamily="18" charset="0"/>
            </a:endParaRPr>
          </a:p>
          <a:p>
            <a:pPr eaLnBrk="1" hangingPunct="1">
              <a:lnSpc>
                <a:spcPct val="90000"/>
              </a:lnSpc>
            </a:pPr>
            <a:r>
              <a:rPr lang="en-US" altLang="en-US" sz="1800" dirty="0">
                <a:latin typeface="Times New Roman" panose="02020603050405020304" pitchFamily="18" charset="0"/>
                <a:cs typeface="Times New Roman" panose="02020603050405020304" pitchFamily="18" charset="0"/>
              </a:rPr>
              <a:t>This results in </a:t>
            </a:r>
            <a:r>
              <a:rPr lang="en-US" altLang="en-US" sz="1800" dirty="0" err="1">
                <a:solidFill>
                  <a:srgbClr val="00B050"/>
                </a:solidFill>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containing the value </a:t>
            </a:r>
            <a:r>
              <a:rPr lang="en-US" altLang="en-US" sz="1800" dirty="0">
                <a:solidFill>
                  <a:srgbClr val="00B050"/>
                </a:solidFill>
                <a:latin typeface="Times New Roman" panose="02020603050405020304" pitchFamily="18" charset="0"/>
                <a:cs typeface="Times New Roman" panose="02020603050405020304" pitchFamily="18" charset="0"/>
              </a:rPr>
              <a:t>4</a:t>
            </a:r>
            <a:r>
              <a:rPr lang="en-US" altLang="en-US" sz="1800" dirty="0">
                <a:latin typeface="Times New Roman" panose="02020603050405020304" pitchFamily="18" charset="0"/>
                <a:cs typeface="Times New Roman" panose="02020603050405020304" pitchFamily="18" charset="0"/>
              </a:rPr>
              <a:t> and the following strings to which the elements of </a:t>
            </a:r>
            <a:r>
              <a:rPr lang="en-US" altLang="en-US" sz="1800" dirty="0" err="1">
                <a:solidFill>
                  <a:srgbClr val="0070C0"/>
                </a:solidFill>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 point, because </a:t>
            </a:r>
            <a:r>
              <a:rPr lang="en-US" altLang="en-US" sz="1800" dirty="0" err="1">
                <a:solidFill>
                  <a:srgbClr val="0070C0"/>
                </a:solidFill>
                <a:latin typeface="Times New Roman" panose="02020603050405020304" pitchFamily="18" charset="0"/>
                <a:cs typeface="Times New Roman" panose="02020603050405020304" pitchFamily="18" charset="0"/>
              </a:rPr>
              <a:t>argv</a:t>
            </a:r>
            <a:r>
              <a:rPr lang="en-US" altLang="en-US" sz="1800" dirty="0">
                <a:solidFill>
                  <a:srgbClr val="0070C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is an array of char * (or a char **):</a:t>
            </a:r>
          </a:p>
          <a:p>
            <a:pPr marL="0" indent="0"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[0] points to “</a:t>
            </a:r>
            <a:r>
              <a:rPr lang="en-US" altLang="en-US" sz="1800" dirty="0" err="1">
                <a:latin typeface="Times New Roman" panose="02020603050405020304" pitchFamily="18" charset="0"/>
                <a:cs typeface="Times New Roman" panose="02020603050405020304" pitchFamily="18" charset="0"/>
              </a:rPr>
              <a:t>myProg</a:t>
            </a:r>
            <a:r>
              <a:rPr lang="en-US" altLang="en-US" sz="1800" dirty="0">
                <a:latin typeface="Times New Roman" panose="02020603050405020304" pitchFamily="18" charset="0"/>
                <a:cs typeface="Times New Roman" panose="02020603050405020304" pitchFamily="18" charset="0"/>
              </a:rPr>
              <a:t>\0” /*string with program name */</a:t>
            </a: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[1] points to “</a:t>
            </a:r>
            <a:r>
              <a:rPr lang="en-US" altLang="en-US" sz="1800" b="1" dirty="0">
                <a:solidFill>
                  <a:srgbClr val="00B050"/>
                </a:solidFill>
                <a:latin typeface="Times New Roman" panose="02020603050405020304" pitchFamily="18" charset="0"/>
                <a:cs typeface="Times New Roman" panose="02020603050405020304" pitchFamily="18" charset="0"/>
              </a:rPr>
              <a:t>p1</a:t>
            </a:r>
            <a:r>
              <a:rPr lang="en-US" altLang="en-US" sz="1800" dirty="0">
                <a:latin typeface="Times New Roman" panose="02020603050405020304" pitchFamily="18" charset="0"/>
                <a:cs typeface="Times New Roman" panose="02020603050405020304" pitchFamily="18" charset="0"/>
              </a:rPr>
              <a:t>\0”</a:t>
            </a: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[2] points to “</a:t>
            </a:r>
            <a:r>
              <a:rPr lang="en-US" altLang="en-US" sz="1800" b="1" dirty="0">
                <a:solidFill>
                  <a:srgbClr val="0070C0"/>
                </a:solidFill>
                <a:latin typeface="Times New Roman" panose="02020603050405020304" pitchFamily="18" charset="0"/>
                <a:cs typeface="Times New Roman" panose="02020603050405020304" pitchFamily="18" charset="0"/>
              </a:rPr>
              <a:t>p2</a:t>
            </a:r>
            <a:r>
              <a:rPr lang="en-US" altLang="en-US" sz="1800" dirty="0">
                <a:latin typeface="Times New Roman" panose="02020603050405020304" pitchFamily="18" charset="0"/>
                <a:cs typeface="Times New Roman" panose="02020603050405020304" pitchFamily="18" charset="0"/>
              </a:rPr>
              <a:t>\0”</a:t>
            </a: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[3] points to “</a:t>
            </a:r>
            <a:r>
              <a:rPr lang="en-US" altLang="en-US" sz="1800" b="1" dirty="0">
                <a:solidFill>
                  <a:srgbClr val="7030A0"/>
                </a:solidFill>
                <a:latin typeface="Times New Roman" panose="02020603050405020304" pitchFamily="18" charset="0"/>
                <a:cs typeface="Times New Roman" panose="02020603050405020304" pitchFamily="18" charset="0"/>
              </a:rPr>
              <a:t>p3</a:t>
            </a:r>
            <a:r>
              <a:rPr lang="en-US" altLang="en-US" sz="1800" dirty="0">
                <a:latin typeface="Times New Roman" panose="02020603050405020304" pitchFamily="18" charset="0"/>
                <a:cs typeface="Times New Roman" panose="02020603050405020304" pitchFamily="18" charset="0"/>
              </a:rPr>
              <a:t>\0”</a:t>
            </a:r>
          </a:p>
          <a:p>
            <a:pPr eaLnBrk="1" hangingPunct="1">
              <a:lnSpc>
                <a:spcPct val="9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[4] is a NULL pointer	</a:t>
            </a:r>
          </a:p>
          <a:p>
            <a:pPr marL="0" indent="0"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1800" dirty="0">
                <a:latin typeface="Times New Roman" panose="02020603050405020304" pitchFamily="18" charset="0"/>
                <a:cs typeface="Times New Roman" panose="02020603050405020304" pitchFamily="18" charset="0"/>
              </a:rPr>
              <a:t>Note that, because these strings are of type char *, they are stored in </a:t>
            </a:r>
            <a:r>
              <a:rPr lang="en-US" altLang="en-US" sz="1800" i="1" dirty="0">
                <a:latin typeface="Times New Roman" panose="02020603050405020304" pitchFamily="18" charset="0"/>
                <a:cs typeface="Times New Roman" panose="02020603050405020304" pitchFamily="18" charset="0"/>
              </a:rPr>
              <a:t>read only memory</a:t>
            </a:r>
            <a:r>
              <a:rPr lang="en-US" altLang="en-US" sz="1800" dirty="0">
                <a:latin typeface="Times New Roman" panose="02020603050405020304" pitchFamily="18" charset="0"/>
                <a:cs typeface="Times New Roman" panose="02020603050405020304" pitchFamily="18" charset="0"/>
              </a:rPr>
              <a:t>, and any attempt to write to them will result in a segmentation fault!</a:t>
            </a:r>
          </a:p>
          <a:p>
            <a:pPr marL="0" indent="0"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1800" dirty="0">
                <a:latin typeface="Times New Roman" panose="02020603050405020304" pitchFamily="18" charset="0"/>
                <a:cs typeface="Times New Roman" panose="02020603050405020304" pitchFamily="18" charset="0"/>
              </a:rPr>
              <a:t>Also note that each argument is an </a:t>
            </a:r>
            <a:r>
              <a:rPr lang="en-US" altLang="en-US" sz="1800" b="1" dirty="0">
                <a:solidFill>
                  <a:srgbClr val="FF0000"/>
                </a:solidFill>
                <a:latin typeface="Times New Roman" panose="02020603050405020304" pitchFamily="18" charset="0"/>
                <a:cs typeface="Times New Roman" panose="02020603050405020304" pitchFamily="18" charset="0"/>
              </a:rPr>
              <a:t>ASCII string </a:t>
            </a:r>
            <a:r>
              <a:rPr lang="en-US" altLang="en-US" sz="1800" dirty="0">
                <a:latin typeface="Times New Roman" panose="02020603050405020304" pitchFamily="18" charset="0"/>
                <a:cs typeface="Times New Roman" panose="02020603050405020304" pitchFamily="18" charset="0"/>
              </a:rPr>
              <a:t>terminated by a NULL byte (‘\0’).</a:t>
            </a:r>
            <a:endParaRPr lang="en-US" altLang="en-US" sz="2000"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latin typeface="Times New Roman" panose="02020603050405020304" pitchFamily="18" charset="0"/>
                <a:cs typeface="Times New Roman" panose="02020603050405020304" pitchFamily="18" charset="0"/>
              </a:rPr>
              <a:t>A more detailed view</a:t>
            </a:r>
          </a:p>
        </p:txBody>
      </p:sp>
      <p:sp>
        <p:nvSpPr>
          <p:cNvPr id="3" name="Content Placeholder 2"/>
          <p:cNvSpPr>
            <a:spLocks noGrp="1"/>
          </p:cNvSpPr>
          <p:nvPr>
            <p:ph idx="1"/>
          </p:nvPr>
        </p:nvSpPr>
        <p:spPr>
          <a:xfrm>
            <a:off x="304800" y="1524000"/>
            <a:ext cx="8305800" cy="4876800"/>
          </a:xfrm>
        </p:spPr>
        <p:txBody>
          <a:bodyPr>
            <a:normAutofit/>
          </a:bodyPr>
          <a:lstStyle/>
          <a:p>
            <a:r>
              <a:rPr lang="en-US" dirty="0">
                <a:latin typeface="Times New Roman" panose="02020603050405020304" pitchFamily="18" charset="0"/>
                <a:cs typeface="Times New Roman" panose="02020603050405020304" pitchFamily="18" charset="0"/>
              </a:rPr>
              <a:t>Consider:</a:t>
            </a:r>
          </a:p>
          <a:p>
            <a:pPr marL="0" indent="0">
              <a:buNone/>
            </a:pPr>
            <a:r>
              <a:rPr lang="en-US" dirty="0" err="1">
                <a:latin typeface="Times New Roman" panose="02020603050405020304" pitchFamily="18" charset="0"/>
                <a:cs typeface="Times New Roman" panose="02020603050405020304" pitchFamily="18" charset="0"/>
              </a:rPr>
              <a:t>argv</a:t>
            </a:r>
            <a:r>
              <a:rPr lang="en-US" dirty="0">
                <a:latin typeface="Times New Roman" panose="02020603050405020304" pitchFamily="18" charset="0"/>
                <a:cs typeface="Times New Roman" panose="02020603050405020304" pitchFamily="18" charset="0"/>
              </a:rPr>
              <a:t>-&gt;			           0x800540-&gt;”</a:t>
            </a:r>
            <a:r>
              <a:rPr lang="en-US" dirty="0" err="1">
                <a:latin typeface="Times New Roman" panose="02020603050405020304" pitchFamily="18" charset="0"/>
                <a:cs typeface="Times New Roman" panose="02020603050405020304" pitchFamily="18" charset="0"/>
              </a:rPr>
              <a:t>myProg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0x8012A0-&gt;”p1”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0x800260-&gt;”p2”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0x80200C-&gt;”p3”</a:t>
            </a:r>
          </a:p>
          <a:p>
            <a:pPr marL="0" indent="0">
              <a:buNone/>
            </a:pPr>
            <a:r>
              <a:rPr lang="en-US" dirty="0" err="1">
                <a:latin typeface="Times New Roman" panose="02020603050405020304" pitchFamily="18" charset="0"/>
                <a:cs typeface="Times New Roman" panose="02020603050405020304" pitchFamily="18" charset="0"/>
              </a:rPr>
              <a:t>argc</a:t>
            </a:r>
            <a:r>
              <a:rPr lang="en-US" dirty="0">
                <a:latin typeface="Times New Roman" panose="02020603050405020304" pitchFamily="18" charset="0"/>
                <a:cs typeface="Times New Roman" panose="02020603050405020304" pitchFamily="18" charset="0"/>
              </a:rPr>
              <a:t> = 4</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Note: each individual string is in continuous memory locations, but each string can be in various locations</a:t>
            </a:r>
          </a:p>
        </p:txBody>
      </p:sp>
      <p:sp>
        <p:nvSpPr>
          <p:cNvPr id="4" name="Rectangle 3"/>
          <p:cNvSpPr/>
          <p:nvPr/>
        </p:nvSpPr>
        <p:spPr>
          <a:xfrm>
            <a:off x="1447800" y="21336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0x800540</a:t>
            </a:r>
          </a:p>
        </p:txBody>
      </p:sp>
      <p:sp>
        <p:nvSpPr>
          <p:cNvPr id="5" name="Rectangle 4"/>
          <p:cNvSpPr/>
          <p:nvPr/>
        </p:nvSpPr>
        <p:spPr>
          <a:xfrm>
            <a:off x="1447800" y="26670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0x8012A0</a:t>
            </a:r>
          </a:p>
        </p:txBody>
      </p:sp>
      <p:sp>
        <p:nvSpPr>
          <p:cNvPr id="6" name="Rectangle 5"/>
          <p:cNvSpPr/>
          <p:nvPr/>
        </p:nvSpPr>
        <p:spPr>
          <a:xfrm>
            <a:off x="1447800" y="32004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0x800260</a:t>
            </a:r>
          </a:p>
        </p:txBody>
      </p:sp>
      <p:sp>
        <p:nvSpPr>
          <p:cNvPr id="7" name="Rectangle 6"/>
          <p:cNvSpPr/>
          <p:nvPr/>
        </p:nvSpPr>
        <p:spPr>
          <a:xfrm>
            <a:off x="1447800" y="37338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0x80200C</a:t>
            </a:r>
          </a:p>
        </p:txBody>
      </p:sp>
      <p:sp>
        <p:nvSpPr>
          <p:cNvPr id="8" name="Rectangle 7"/>
          <p:cNvSpPr/>
          <p:nvPr/>
        </p:nvSpPr>
        <p:spPr>
          <a:xfrm>
            <a:off x="1447800" y="42672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0x000000</a:t>
            </a:r>
          </a:p>
        </p:txBody>
      </p:sp>
      <p:graphicFrame>
        <p:nvGraphicFramePr>
          <p:cNvPr id="9" name="Table 8"/>
          <p:cNvGraphicFramePr>
            <a:graphicFrameLocks noGrp="1"/>
          </p:cNvGraphicFramePr>
          <p:nvPr>
            <p:extLst>
              <p:ext uri="{D42A27DB-BD31-4B8C-83A1-F6EECF244321}">
                <p14:modId xmlns:p14="http://schemas.microsoft.com/office/powerpoint/2010/main" val="498276185"/>
              </p:ext>
            </p:extLst>
          </p:nvPr>
        </p:nvGraphicFramePr>
        <p:xfrm>
          <a:off x="4114800" y="2410460"/>
          <a:ext cx="3667125" cy="52324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261620">
                <a:tc>
                  <a:txBody>
                    <a:bodyPr/>
                    <a:lstStyle/>
                    <a:p>
                      <a:r>
                        <a:rPr lang="en-US" sz="1000" dirty="0">
                          <a:latin typeface="Times New Roman" panose="02020603050405020304" pitchFamily="18" charset="0"/>
                          <a:cs typeface="Times New Roman" panose="02020603050405020304" pitchFamily="18" charset="0"/>
                        </a:rPr>
                        <a:t>540</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541</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542</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543</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544</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545</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546</a:t>
                      </a:r>
                    </a:p>
                  </a:txBody>
                  <a:tcPr>
                    <a:solidFill>
                      <a:schemeClr val="tx2">
                        <a:lumMod val="60000"/>
                        <a:lumOff val="40000"/>
                      </a:schemeClr>
                    </a:solidFill>
                  </a:tcPr>
                </a:tc>
                <a:extLst>
                  <a:ext uri="{0D108BD9-81ED-4DB2-BD59-A6C34878D82A}">
                    <a16:rowId xmlns:a16="http://schemas.microsoft.com/office/drawing/2014/main" val="10000"/>
                  </a:ext>
                </a:extLst>
              </a:tr>
              <a:tr h="261620">
                <a:tc>
                  <a:txBody>
                    <a:bodyPr/>
                    <a:lstStyle/>
                    <a:p>
                      <a:r>
                        <a:rPr lang="en-US" sz="1000" dirty="0">
                          <a:latin typeface="Times New Roman" panose="02020603050405020304" pitchFamily="18" charset="0"/>
                          <a:cs typeface="Times New Roman" panose="02020603050405020304" pitchFamily="18" charset="0"/>
                        </a:rPr>
                        <a:t>m</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y</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P</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r</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o</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g</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\0</a:t>
                      </a:r>
                    </a:p>
                  </a:txBody>
                  <a:tcP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21460580"/>
              </p:ext>
            </p:extLst>
          </p:nvPr>
        </p:nvGraphicFramePr>
        <p:xfrm>
          <a:off x="4114800" y="3352800"/>
          <a:ext cx="1571625" cy="53340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tblGrid>
              <a:tr h="266700">
                <a:tc>
                  <a:txBody>
                    <a:bodyPr/>
                    <a:lstStyle/>
                    <a:p>
                      <a:r>
                        <a:rPr lang="en-US" sz="1000" dirty="0">
                          <a:latin typeface="Times New Roman" panose="02020603050405020304" pitchFamily="18" charset="0"/>
                          <a:cs typeface="Times New Roman" panose="02020603050405020304" pitchFamily="18" charset="0"/>
                        </a:rPr>
                        <a:t>2A0</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2A1</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2A2</a:t>
                      </a:r>
                    </a:p>
                  </a:txBody>
                  <a:tcPr>
                    <a:solidFill>
                      <a:schemeClr val="tx2">
                        <a:lumMod val="60000"/>
                        <a:lumOff val="40000"/>
                      </a:schemeClr>
                    </a:solidFill>
                  </a:tcPr>
                </a:tc>
                <a:extLst>
                  <a:ext uri="{0D108BD9-81ED-4DB2-BD59-A6C34878D82A}">
                    <a16:rowId xmlns:a16="http://schemas.microsoft.com/office/drawing/2014/main" val="10000"/>
                  </a:ext>
                </a:extLst>
              </a:tr>
              <a:tr h="266700">
                <a:tc>
                  <a:txBody>
                    <a:bodyPr/>
                    <a:lstStyle/>
                    <a:p>
                      <a:r>
                        <a:rPr lang="en-US" sz="1000" dirty="0">
                          <a:latin typeface="Times New Roman" panose="02020603050405020304" pitchFamily="18" charset="0"/>
                          <a:cs typeface="Times New Roman" panose="02020603050405020304" pitchFamily="18" charset="0"/>
                        </a:rPr>
                        <a:t>p</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1</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\0</a:t>
                      </a:r>
                    </a:p>
                  </a:txBody>
                  <a:tcP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40901707"/>
              </p:ext>
            </p:extLst>
          </p:nvPr>
        </p:nvGraphicFramePr>
        <p:xfrm>
          <a:off x="4114800" y="4267200"/>
          <a:ext cx="1571625" cy="53340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tblGrid>
              <a:tr h="266700">
                <a:tc>
                  <a:txBody>
                    <a:bodyPr/>
                    <a:lstStyle/>
                    <a:p>
                      <a:r>
                        <a:rPr lang="en-US" sz="1000" dirty="0">
                          <a:latin typeface="Times New Roman" panose="02020603050405020304" pitchFamily="18" charset="0"/>
                          <a:cs typeface="Times New Roman" panose="02020603050405020304" pitchFamily="18" charset="0"/>
                        </a:rPr>
                        <a:t>260</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261</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262</a:t>
                      </a:r>
                    </a:p>
                  </a:txBody>
                  <a:tcPr>
                    <a:solidFill>
                      <a:schemeClr val="tx2">
                        <a:lumMod val="60000"/>
                        <a:lumOff val="40000"/>
                      </a:schemeClr>
                    </a:solidFill>
                  </a:tcPr>
                </a:tc>
                <a:extLst>
                  <a:ext uri="{0D108BD9-81ED-4DB2-BD59-A6C34878D82A}">
                    <a16:rowId xmlns:a16="http://schemas.microsoft.com/office/drawing/2014/main" val="10000"/>
                  </a:ext>
                </a:extLst>
              </a:tr>
              <a:tr h="266700">
                <a:tc>
                  <a:txBody>
                    <a:bodyPr/>
                    <a:lstStyle/>
                    <a:p>
                      <a:r>
                        <a:rPr lang="en-US" sz="1000" dirty="0">
                          <a:latin typeface="Times New Roman" panose="02020603050405020304" pitchFamily="18" charset="0"/>
                          <a:cs typeface="Times New Roman" panose="02020603050405020304" pitchFamily="18" charset="0"/>
                        </a:rPr>
                        <a:t>p</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2</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\0</a:t>
                      </a:r>
                    </a:p>
                  </a:txBody>
                  <a:tcP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56545798"/>
              </p:ext>
            </p:extLst>
          </p:nvPr>
        </p:nvGraphicFramePr>
        <p:xfrm>
          <a:off x="4191000" y="5257800"/>
          <a:ext cx="1571625" cy="53340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tblGrid>
              <a:tr h="266700">
                <a:tc>
                  <a:txBody>
                    <a:bodyPr/>
                    <a:lstStyle/>
                    <a:p>
                      <a:r>
                        <a:rPr lang="en-US" sz="1000" dirty="0">
                          <a:latin typeface="Times New Roman" panose="02020603050405020304" pitchFamily="18" charset="0"/>
                          <a:cs typeface="Times New Roman" panose="02020603050405020304" pitchFamily="18" charset="0"/>
                        </a:rPr>
                        <a:t>00C</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00D</a:t>
                      </a:r>
                    </a:p>
                  </a:txBody>
                  <a:tcPr>
                    <a:solidFill>
                      <a:schemeClr val="tx2">
                        <a:lumMod val="60000"/>
                        <a:lumOff val="40000"/>
                      </a:schemeClr>
                    </a:solidFill>
                  </a:tcPr>
                </a:tc>
                <a:tc>
                  <a:txBody>
                    <a:bodyPr/>
                    <a:lstStyle/>
                    <a:p>
                      <a:r>
                        <a:rPr lang="en-US" sz="1000" dirty="0">
                          <a:latin typeface="Times New Roman" panose="02020603050405020304" pitchFamily="18" charset="0"/>
                          <a:cs typeface="Times New Roman" panose="02020603050405020304" pitchFamily="18" charset="0"/>
                        </a:rPr>
                        <a:t>00E</a:t>
                      </a:r>
                    </a:p>
                  </a:txBody>
                  <a:tcPr>
                    <a:solidFill>
                      <a:schemeClr val="tx2">
                        <a:lumMod val="60000"/>
                        <a:lumOff val="40000"/>
                      </a:schemeClr>
                    </a:solidFill>
                  </a:tcPr>
                </a:tc>
                <a:extLst>
                  <a:ext uri="{0D108BD9-81ED-4DB2-BD59-A6C34878D82A}">
                    <a16:rowId xmlns:a16="http://schemas.microsoft.com/office/drawing/2014/main" val="10000"/>
                  </a:ext>
                </a:extLst>
              </a:tr>
              <a:tr h="266700">
                <a:tc>
                  <a:txBody>
                    <a:bodyPr/>
                    <a:lstStyle/>
                    <a:p>
                      <a:r>
                        <a:rPr lang="en-US" sz="1000" dirty="0">
                          <a:latin typeface="Times New Roman" panose="02020603050405020304" pitchFamily="18" charset="0"/>
                          <a:cs typeface="Times New Roman" panose="02020603050405020304" pitchFamily="18" charset="0"/>
                        </a:rPr>
                        <a:t>p</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3</a:t>
                      </a:r>
                    </a:p>
                  </a:txBody>
                  <a:tcPr>
                    <a:solidFill>
                      <a:schemeClr val="tx2">
                        <a:lumMod val="20000"/>
                        <a:lumOff val="80000"/>
                      </a:schemeClr>
                    </a:solidFill>
                  </a:tcPr>
                </a:tc>
                <a:tc>
                  <a:txBody>
                    <a:bodyPr/>
                    <a:lstStyle/>
                    <a:p>
                      <a:r>
                        <a:rPr lang="en-US" sz="1000" dirty="0">
                          <a:latin typeface="Times New Roman" panose="02020603050405020304" pitchFamily="18" charset="0"/>
                          <a:cs typeface="Times New Roman" panose="02020603050405020304" pitchFamily="18" charset="0"/>
                        </a:rPr>
                        <a:t>\0</a:t>
                      </a:r>
                    </a:p>
                  </a:txBody>
                  <a:tcPr>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400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pPr eaLnBrk="1" hangingPunct="1"/>
            <a:r>
              <a:rPr lang="en-US" altLang="en-US" dirty="0">
                <a:latin typeface="Times New Roman" panose="02020603050405020304" pitchFamily="18" charset="0"/>
                <a:cs typeface="Times New Roman" panose="02020603050405020304" pitchFamily="18" charset="0"/>
              </a:rPr>
              <a:t>More on </a:t>
            </a:r>
            <a:r>
              <a:rPr lang="en-US" altLang="en-US" dirty="0" err="1">
                <a:latin typeface="Times New Roman" panose="02020603050405020304" pitchFamily="18" charset="0"/>
                <a:cs typeface="Times New Roman" panose="02020603050405020304" pitchFamily="18" charset="0"/>
              </a:rPr>
              <a:t>argv</a:t>
            </a:r>
            <a:endParaRPr lang="en-US" altLang="en-US" dirty="0">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idx="1"/>
          </p:nvPr>
        </p:nvSpPr>
        <p:spPr>
          <a:xfrm>
            <a:off x="381000" y="1447800"/>
            <a:ext cx="8305800" cy="4876800"/>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Recall that any array may be viewed as a (constant) pointer to the first element of the array.</a:t>
            </a:r>
          </a:p>
          <a:p>
            <a:pPr marL="0" indent="0" eaLnBrk="1" hangingPunct="1">
              <a:lnSpc>
                <a:spcPct val="90000"/>
              </a:lnSpc>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For this reason, </a:t>
            </a:r>
            <a:r>
              <a:rPr lang="en-US" altLang="en-US" sz="2400"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 can be declared in one of two ways:</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int</a:t>
            </a:r>
            <a:r>
              <a:rPr lang="en-US" altLang="en-US" sz="2400" b="1" dirty="0">
                <a:latin typeface="Times New Roman" panose="02020603050405020304" pitchFamily="18" charset="0"/>
                <a:cs typeface="Times New Roman" panose="02020603050405020304" pitchFamily="18" charset="0"/>
              </a:rPr>
              <a:t> main(</a:t>
            </a:r>
            <a:r>
              <a:rPr lang="en-US" altLang="en-US" sz="2400" b="1" dirty="0" err="1">
                <a:latin typeface="Times New Roman" panose="02020603050405020304" pitchFamily="18" charset="0"/>
                <a:cs typeface="Times New Roman" panose="02020603050405020304" pitchFamily="18" charset="0"/>
              </a:rPr>
              <a:t>int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argc</a:t>
            </a:r>
            <a:r>
              <a:rPr lang="en-US" altLang="en-US" sz="2400" b="1" dirty="0">
                <a:latin typeface="Times New Roman" panose="02020603050405020304" pitchFamily="18" charset="0"/>
                <a:cs typeface="Times New Roman" panose="02020603050405020304" pitchFamily="18" charset="0"/>
              </a:rPr>
              <a:t>, char *</a:t>
            </a:r>
            <a:r>
              <a:rPr lang="en-US" altLang="en-US" sz="2400" b="1" dirty="0" err="1">
                <a:latin typeface="Times New Roman" panose="02020603050405020304" pitchFamily="18" charset="0"/>
                <a:cs typeface="Times New Roman" panose="02020603050405020304" pitchFamily="18" charset="0"/>
              </a:rPr>
              <a:t>argv</a:t>
            </a:r>
            <a:r>
              <a:rPr lang="en-US" altLang="en-US" sz="2400" b="1"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int</a:t>
            </a:r>
            <a:r>
              <a:rPr lang="en-US" altLang="en-US" sz="2400" b="1" dirty="0">
                <a:latin typeface="Times New Roman" panose="02020603050405020304" pitchFamily="18" charset="0"/>
                <a:cs typeface="Times New Roman" panose="02020603050405020304" pitchFamily="18" charset="0"/>
              </a:rPr>
              <a:t> main(</a:t>
            </a:r>
            <a:r>
              <a:rPr lang="en-US" altLang="en-US" sz="2400" b="1" dirty="0" err="1">
                <a:latin typeface="Times New Roman" panose="02020603050405020304" pitchFamily="18" charset="0"/>
                <a:cs typeface="Times New Roman" panose="02020603050405020304" pitchFamily="18" charset="0"/>
              </a:rPr>
              <a:t>int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argc</a:t>
            </a:r>
            <a:r>
              <a:rPr lang="en-US" altLang="en-US" sz="2400" b="1" dirty="0">
                <a:latin typeface="Times New Roman" panose="02020603050405020304" pitchFamily="18" charset="0"/>
                <a:cs typeface="Times New Roman" panose="02020603050405020304" pitchFamily="18" charset="0"/>
              </a:rPr>
              <a:t>, char **</a:t>
            </a:r>
            <a:r>
              <a:rPr lang="en-US" altLang="en-US" sz="2400" b="1" dirty="0" err="1">
                <a:latin typeface="Times New Roman" panose="02020603050405020304" pitchFamily="18" charset="0"/>
                <a:cs typeface="Times New Roman" panose="02020603050405020304" pitchFamily="18" charset="0"/>
              </a:rPr>
              <a:t>argv</a:t>
            </a:r>
            <a:r>
              <a:rPr lang="en-US" altLang="en-US" sz="2400" b="1" dirty="0">
                <a:latin typeface="Times New Roman" panose="02020603050405020304" pitchFamily="18" charset="0"/>
                <a:cs typeface="Times New Roman" panose="02020603050405020304" pitchFamily="18" charset="0"/>
              </a:rPr>
              <a:t>);</a:t>
            </a:r>
          </a:p>
          <a:p>
            <a:pPr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Thus, </a:t>
            </a:r>
            <a:r>
              <a:rPr lang="en-US" altLang="en-US" sz="2400" b="1" dirty="0" err="1">
                <a:latin typeface="Times New Roman" panose="02020603050405020304" pitchFamily="18" charset="0"/>
                <a:cs typeface="Times New Roman" panose="02020603050405020304" pitchFamily="18" charset="0"/>
              </a:rPr>
              <a:t>argv</a:t>
            </a:r>
            <a:r>
              <a:rPr lang="en-US" altLang="en-US" sz="2400" dirty="0">
                <a:latin typeface="Times New Roman" panose="02020603050405020304" pitchFamily="18" charset="0"/>
                <a:cs typeface="Times New Roman" panose="02020603050405020304" pitchFamily="18" charset="0"/>
              </a:rPr>
              <a:t> may be viewed as an array of char *, or as a char ** (a pointer to a pointer to char).</a:t>
            </a:r>
          </a:p>
          <a:p>
            <a:pPr marL="0" indent="0" eaLnBrk="1" hangingPunct="1">
              <a:lnSpc>
                <a:spcPct val="90000"/>
              </a:lnSpc>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Which way you choose to declare it in your programs is up to you.  Pick the way that is easier for you to visualize your data.</a:t>
            </a:r>
          </a:p>
          <a:p>
            <a:pPr algn="r" eaLnBrk="1" hangingPunct="1">
              <a:lnSpc>
                <a:spcPct val="90000"/>
              </a:lnSpc>
              <a:buFontTx/>
              <a:buNone/>
            </a:pPr>
            <a:endParaRPr lang="en-US" altLang="en-US" sz="2000" dirty="0"/>
          </a:p>
        </p:txBody>
      </p:sp>
    </p:spTree>
    <p:extLst>
      <p:ext uri="{BB962C8B-B14F-4D97-AF65-F5344CB8AC3E}">
        <p14:creationId xmlns:p14="http://schemas.microsoft.com/office/powerpoint/2010/main" val="247886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pPr eaLnBrk="1" hangingPunct="1"/>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main(</a:t>
            </a: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argc</a:t>
            </a:r>
            <a:r>
              <a:rPr lang="en-US" altLang="en-US" dirty="0">
                <a:latin typeface="Times New Roman" panose="02020603050405020304" pitchFamily="18" charset="0"/>
                <a:cs typeface="Times New Roman" panose="02020603050405020304" pitchFamily="18" charset="0"/>
              </a:rPr>
              <a:t>, char *</a:t>
            </a:r>
            <a:r>
              <a:rPr lang="en-US" altLang="en-US" dirty="0" err="1">
                <a:latin typeface="Times New Roman" panose="02020603050405020304" pitchFamily="18" charset="0"/>
                <a:cs typeface="Times New Roman" panose="02020603050405020304" pitchFamily="18" charset="0"/>
              </a:rPr>
              <a:t>argv</a:t>
            </a:r>
            <a:r>
              <a:rPr lang="en-US" altLang="en-US" dirty="0">
                <a:latin typeface="Times New Roman" panose="02020603050405020304" pitchFamily="18" charset="0"/>
                <a:cs typeface="Times New Roman" panose="02020603050405020304" pitchFamily="18" charset="0"/>
              </a:rPr>
              <a:t>[]) </a:t>
            </a:r>
          </a:p>
        </p:txBody>
      </p:sp>
      <p:sp>
        <p:nvSpPr>
          <p:cNvPr id="8195" name="Rectangle 3"/>
          <p:cNvSpPr>
            <a:spLocks noGrp="1" noChangeArrowheads="1"/>
          </p:cNvSpPr>
          <p:nvPr>
            <p:ph idx="1"/>
          </p:nvPr>
        </p:nvSpPr>
        <p:spPr>
          <a:xfrm>
            <a:off x="228600" y="1219200"/>
            <a:ext cx="8458200" cy="5105400"/>
          </a:xfrm>
        </p:spPr>
        <p:txBody>
          <a:bodyPr>
            <a:normAutofit fontScale="92500" lnSpcReduction="20000"/>
          </a:bodyPr>
          <a:lstStyle/>
          <a:p>
            <a:pPr eaLnBrk="1" hangingPunct="1">
              <a:lnSpc>
                <a:spcPct val="90000"/>
              </a:lnSpc>
            </a:pPr>
            <a:r>
              <a:rPr lang="en-US" altLang="en-US" sz="2000" dirty="0">
                <a:latin typeface="Times New Roman" panose="02020603050405020304" pitchFamily="18" charset="0"/>
                <a:cs typeface="Times New Roman" panose="02020603050405020304" pitchFamily="18" charset="0"/>
              </a:rPr>
              <a:t>After the arguments are passed to main(), we can access them, just as any other function parameters:</a:t>
            </a:r>
          </a:p>
          <a:p>
            <a:pPr marL="0" indent="0" eaLnBrk="1" hangingPunct="1">
              <a:lnSpc>
                <a:spcPct val="90000"/>
              </a:lnSpc>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1600" dirty="0">
                <a:latin typeface="Times New Roman" panose="02020603050405020304" pitchFamily="18" charset="0"/>
                <a:cs typeface="Times New Roman" panose="02020603050405020304" pitchFamily="18" charset="0"/>
              </a:rPr>
              <a:t>	</a:t>
            </a:r>
            <a:r>
              <a:rPr lang="en-US" altLang="en-US" sz="1700" b="1" dirty="0">
                <a:latin typeface="Times New Roman" panose="02020603050405020304" pitchFamily="18" charset="0"/>
                <a:cs typeface="Times New Roman" panose="02020603050405020304" pitchFamily="18" charset="0"/>
              </a:rPr>
              <a:t>#include &lt;</a:t>
            </a:r>
            <a:r>
              <a:rPr lang="en-US" altLang="en-US" sz="1700" b="1" dirty="0" err="1">
                <a:latin typeface="Times New Roman" panose="02020603050405020304" pitchFamily="18" charset="0"/>
                <a:cs typeface="Times New Roman" panose="02020603050405020304" pitchFamily="18" charset="0"/>
              </a:rPr>
              <a:t>stdio.h</a:t>
            </a:r>
            <a:r>
              <a:rPr lang="en-US" altLang="en-US" sz="1700" b="1" dirty="0">
                <a:latin typeface="Times New Roman" panose="02020603050405020304" pitchFamily="18" charset="0"/>
                <a:cs typeface="Times New Roman" panose="02020603050405020304" pitchFamily="18" charset="0"/>
              </a:rPr>
              <a:t>&gt;</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int</a:t>
            </a:r>
            <a:r>
              <a:rPr lang="en-US" altLang="en-US" sz="1700" b="1" dirty="0">
                <a:latin typeface="Times New Roman" panose="02020603050405020304" pitchFamily="18" charset="0"/>
                <a:cs typeface="Times New Roman" panose="02020603050405020304" pitchFamily="18" charset="0"/>
              </a:rPr>
              <a:t> main(</a:t>
            </a:r>
            <a:r>
              <a:rPr lang="en-US" altLang="en-US" sz="1700" b="1" dirty="0" err="1">
                <a:latin typeface="Times New Roman" panose="02020603050405020304" pitchFamily="18" charset="0"/>
                <a:cs typeface="Times New Roman" panose="02020603050405020304" pitchFamily="18" charset="0"/>
              </a:rPr>
              <a:t>int</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 char *</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 {</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int</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 </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printf(“</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t%d</a:t>
            </a:r>
            <a:r>
              <a:rPr lang="en-US" altLang="en-US" sz="1700" b="1" dirty="0">
                <a:latin typeface="Times New Roman" panose="02020603050405020304" pitchFamily="18" charset="0"/>
                <a:cs typeface="Times New Roman" panose="02020603050405020304" pitchFamily="18" charset="0"/>
              </a:rPr>
              <a:t>\n”, </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for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 = 0;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 &lt; </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printf(“</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]\t= %s\n”,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return (0);</a:t>
            </a:r>
          </a:p>
          <a:p>
            <a:pPr eaLnBrk="1" hangingPunct="1">
              <a:lnSpc>
                <a:spcPct val="90000"/>
              </a:lnSpc>
              <a:buFontTx/>
              <a:buNone/>
            </a:pPr>
            <a:r>
              <a:rPr lang="en-US" altLang="en-US" sz="1700" b="1" dirty="0">
                <a:latin typeface="Times New Roman" panose="02020603050405020304" pitchFamily="18" charset="0"/>
                <a:cs typeface="Times New Roman" panose="02020603050405020304" pitchFamily="18" charset="0"/>
              </a:rPr>
              <a:t>	}</a:t>
            </a:r>
          </a:p>
          <a:p>
            <a:pPr>
              <a:lnSpc>
                <a:spcPct val="90000"/>
              </a:lnSpc>
              <a:buNone/>
            </a:pPr>
            <a:r>
              <a:rPr lang="en-US" altLang="en-US" sz="18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OR</a:t>
            </a:r>
            <a:r>
              <a:rPr lang="en-US" altLang="en-US" sz="1800" b="1" dirty="0">
                <a:latin typeface="Times New Roman" panose="02020603050405020304" pitchFamily="18" charset="0"/>
                <a:cs typeface="Times New Roman" panose="02020603050405020304" pitchFamily="18" charset="0"/>
              </a:rPr>
              <a:t>		</a:t>
            </a:r>
            <a:r>
              <a:rPr lang="en-US" altLang="en-US" sz="1700" b="1" dirty="0">
                <a:latin typeface="Times New Roman" panose="02020603050405020304" pitchFamily="18" charset="0"/>
                <a:cs typeface="Times New Roman" panose="02020603050405020304" pitchFamily="18" charset="0"/>
              </a:rPr>
              <a:t>#include&lt;stdio.h&gt;</a:t>
            </a:r>
          </a:p>
          <a:p>
            <a:pPr>
              <a:lnSpc>
                <a:spcPct val="90000"/>
              </a:lnSpc>
              <a:buNone/>
            </a:pPr>
            <a:endParaRPr lang="en-US" altLang="en-US" sz="1700" b="1" dirty="0">
              <a:latin typeface="Times New Roman" panose="02020603050405020304" pitchFamily="18" charset="0"/>
              <a:cs typeface="Times New Roman" panose="02020603050405020304" pitchFamily="18" charset="0"/>
            </a:endParaRPr>
          </a:p>
          <a:p>
            <a:pPr>
              <a:lnSpc>
                <a:spcPct val="90000"/>
              </a:lnSpc>
              <a:buNone/>
            </a:pPr>
            <a:r>
              <a:rPr lang="en-US" altLang="en-US" sz="1700" b="1" dirty="0">
                <a:latin typeface="Times New Roman" panose="02020603050405020304" pitchFamily="18" charset="0"/>
                <a:cs typeface="Times New Roman" panose="02020603050405020304" pitchFamily="18" charset="0"/>
              </a:rPr>
              <a:t>					int main(int </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 char **</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 {</a:t>
            </a:r>
          </a:p>
          <a:p>
            <a:pPr>
              <a:lnSpc>
                <a:spcPct val="90000"/>
              </a:lnSpc>
              <a:buNone/>
            </a:pPr>
            <a:r>
              <a:rPr lang="en-US" altLang="en-US" sz="1700" b="1" dirty="0">
                <a:latin typeface="Times New Roman" panose="02020603050405020304" pitchFamily="18" charset="0"/>
                <a:cs typeface="Times New Roman" panose="02020603050405020304" pitchFamily="18" charset="0"/>
              </a:rPr>
              <a:t>					 char **</a:t>
            </a:r>
            <a:r>
              <a:rPr lang="en-US" altLang="en-US" sz="1700" b="1" dirty="0" err="1">
                <a:latin typeface="Times New Roman" panose="02020603050405020304" pitchFamily="18" charset="0"/>
                <a:cs typeface="Times New Roman" panose="02020603050405020304" pitchFamily="18" charset="0"/>
              </a:rPr>
              <a:t>ip</a:t>
            </a:r>
            <a:r>
              <a:rPr lang="en-US" altLang="en-US" sz="1700" b="1" dirty="0">
                <a:latin typeface="Times New Roman" panose="02020603050405020304" pitchFamily="18" charset="0"/>
                <a:cs typeface="Times New Roman" panose="02020603050405020304" pitchFamily="18" charset="0"/>
              </a:rPr>
              <a:t> = </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a:t>
            </a:r>
          </a:p>
          <a:p>
            <a:pPr>
              <a:lnSpc>
                <a:spcPct val="90000"/>
              </a:lnSpc>
              <a:buNone/>
            </a:pPr>
            <a:r>
              <a:rPr lang="en-US" altLang="en-US" sz="1700" b="1" dirty="0">
                <a:latin typeface="Times New Roman" panose="02020603050405020304" pitchFamily="18" charset="0"/>
                <a:cs typeface="Times New Roman" panose="02020603050405020304" pitchFamily="18" charset="0"/>
              </a:rPr>
              <a:t>					    int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=0;</a:t>
            </a:r>
          </a:p>
          <a:p>
            <a:pPr>
              <a:lnSpc>
                <a:spcPct val="90000"/>
              </a:lnSpc>
              <a:buNone/>
            </a:pP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printf</a:t>
            </a:r>
            <a:r>
              <a:rPr lang="en-US" altLang="en-US" sz="1700" b="1" dirty="0">
                <a:latin typeface="Times New Roman" panose="02020603050405020304" pitchFamily="18" charset="0"/>
                <a:cs typeface="Times New Roman" panose="02020603050405020304" pitchFamily="18" charset="0"/>
              </a:rPr>
              <a:t>("</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t%d</a:t>
            </a:r>
            <a:r>
              <a:rPr lang="en-US" altLang="en-US" sz="1700" b="1" dirty="0">
                <a:latin typeface="Times New Roman" panose="02020603050405020304" pitchFamily="18" charset="0"/>
                <a:cs typeface="Times New Roman" panose="02020603050405020304" pitchFamily="18" charset="0"/>
              </a:rPr>
              <a:t>\n", </a:t>
            </a:r>
            <a:r>
              <a:rPr lang="en-US" altLang="en-US" sz="1700" b="1" dirty="0" err="1">
                <a:latin typeface="Times New Roman" panose="02020603050405020304" pitchFamily="18" charset="0"/>
                <a:cs typeface="Times New Roman" panose="02020603050405020304" pitchFamily="18" charset="0"/>
              </a:rPr>
              <a:t>argc</a:t>
            </a:r>
            <a:r>
              <a:rPr lang="en-US" altLang="en-US" sz="1700" b="1" dirty="0">
                <a:latin typeface="Times New Roman" panose="02020603050405020304" pitchFamily="18" charset="0"/>
                <a:cs typeface="Times New Roman" panose="02020603050405020304" pitchFamily="18" charset="0"/>
              </a:rPr>
              <a:t>);</a:t>
            </a:r>
          </a:p>
          <a:p>
            <a:pPr>
              <a:lnSpc>
                <a:spcPct val="90000"/>
              </a:lnSpc>
              <a:buNone/>
            </a:pPr>
            <a:r>
              <a:rPr lang="en-US" altLang="en-US" sz="1700" b="1" dirty="0">
                <a:latin typeface="Times New Roman" panose="02020603050405020304" pitchFamily="18" charset="0"/>
                <a:cs typeface="Times New Roman" panose="02020603050405020304" pitchFamily="18" charset="0"/>
              </a:rPr>
              <a:t>					    while(*</a:t>
            </a:r>
            <a:r>
              <a:rPr lang="en-US" altLang="en-US" sz="1700" b="1" dirty="0" err="1">
                <a:latin typeface="Times New Roman" panose="02020603050405020304" pitchFamily="18" charset="0"/>
                <a:cs typeface="Times New Roman" panose="02020603050405020304" pitchFamily="18" charset="0"/>
              </a:rPr>
              <a:t>ip</a:t>
            </a:r>
            <a:r>
              <a:rPr lang="en-US" altLang="en-US" sz="1700" b="1" dirty="0">
                <a:latin typeface="Times New Roman" panose="02020603050405020304" pitchFamily="18" charset="0"/>
                <a:cs typeface="Times New Roman" panose="02020603050405020304" pitchFamily="18" charset="0"/>
              </a:rPr>
              <a:t>!= NULL)</a:t>
            </a:r>
          </a:p>
          <a:p>
            <a:pPr>
              <a:lnSpc>
                <a:spcPct val="90000"/>
              </a:lnSpc>
              <a:buNone/>
            </a:pP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printf</a:t>
            </a:r>
            <a:r>
              <a:rPr lang="en-US" altLang="en-US" sz="1700" b="1" dirty="0">
                <a:latin typeface="Times New Roman" panose="02020603050405020304" pitchFamily="18" charset="0"/>
                <a:cs typeface="Times New Roman" panose="02020603050405020304" pitchFamily="18" charset="0"/>
              </a:rPr>
              <a:t>("</a:t>
            </a:r>
            <a:r>
              <a:rPr lang="en-US" altLang="en-US" sz="1700" b="1" dirty="0" err="1">
                <a:latin typeface="Times New Roman" panose="02020603050405020304" pitchFamily="18" charset="0"/>
                <a:cs typeface="Times New Roman" panose="02020603050405020304" pitchFamily="18" charset="0"/>
              </a:rPr>
              <a:t>argv</a:t>
            </a:r>
            <a:r>
              <a:rPr lang="en-US" altLang="en-US" sz="1700" b="1" dirty="0">
                <a:latin typeface="Times New Roman" panose="02020603050405020304" pitchFamily="18" charset="0"/>
                <a:cs typeface="Times New Roman" panose="02020603050405020304" pitchFamily="18" charset="0"/>
              </a:rPr>
              <a:t>[%</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]\t= %s\n", </a:t>
            </a:r>
            <a:r>
              <a:rPr lang="en-US" altLang="en-US" sz="1700" b="1" dirty="0" err="1">
                <a:latin typeface="Times New Roman" panose="02020603050405020304" pitchFamily="18" charset="0"/>
                <a:cs typeface="Times New Roman" panose="02020603050405020304" pitchFamily="18" charset="0"/>
              </a:rPr>
              <a:t>i</a:t>
            </a:r>
            <a:r>
              <a:rPr lang="en-US" altLang="en-US" sz="1700" b="1" dirty="0">
                <a:latin typeface="Times New Roman" panose="02020603050405020304" pitchFamily="18" charset="0"/>
                <a:cs typeface="Times New Roman" panose="02020603050405020304" pitchFamily="18" charset="0"/>
              </a:rPr>
              <a:t>, *</a:t>
            </a:r>
            <a:r>
              <a:rPr lang="en-US" altLang="en-US" sz="1700" b="1" dirty="0" err="1">
                <a:latin typeface="Times New Roman" panose="02020603050405020304" pitchFamily="18" charset="0"/>
                <a:cs typeface="Times New Roman" panose="02020603050405020304" pitchFamily="18" charset="0"/>
              </a:rPr>
              <a:t>ip</a:t>
            </a:r>
            <a:r>
              <a:rPr lang="en-US" altLang="en-US" sz="1700" b="1" dirty="0">
                <a:latin typeface="Times New Roman" panose="02020603050405020304" pitchFamily="18" charset="0"/>
                <a:cs typeface="Times New Roman" panose="02020603050405020304" pitchFamily="18" charset="0"/>
              </a:rPr>
              <a:t>++);</a:t>
            </a:r>
          </a:p>
          <a:p>
            <a:pPr>
              <a:lnSpc>
                <a:spcPct val="90000"/>
              </a:lnSpc>
              <a:buNone/>
            </a:pPr>
            <a:r>
              <a:rPr lang="en-US" altLang="en-US" sz="1700" b="1" dirty="0">
                <a:latin typeface="Times New Roman" panose="02020603050405020304" pitchFamily="18" charset="0"/>
                <a:cs typeface="Times New Roman" panose="02020603050405020304" pitchFamily="18" charset="0"/>
              </a:rPr>
              <a:t>					    return (0);</a:t>
            </a:r>
          </a:p>
          <a:p>
            <a:pPr>
              <a:lnSpc>
                <a:spcPct val="90000"/>
              </a:lnSpc>
              <a:buNone/>
            </a:pPr>
            <a:r>
              <a:rPr lang="en-US" altLang="en-US" sz="1700" b="1" dirty="0">
                <a:latin typeface="Times New Roman" panose="02020603050405020304" pitchFamily="18" charset="0"/>
                <a:cs typeface="Times New Roman" panose="02020603050405020304" pitchFamily="18" charset="0"/>
              </a:rPr>
              <a:t>					}</a:t>
            </a:r>
          </a:p>
          <a:p>
            <a:pPr>
              <a:lnSpc>
                <a:spcPct val="90000"/>
              </a:lnSpc>
              <a:buNone/>
            </a:pPr>
            <a:r>
              <a:rPr lang="en-US" altLang="en-US" sz="1700" dirty="0">
                <a:latin typeface="Times New Roman" panose="02020603050405020304" pitchFamily="18" charset="0"/>
                <a:cs typeface="Times New Roman" panose="02020603050405020304" pitchFamily="18" charset="0"/>
              </a:rPr>
              <a:t>Notice first version uses </a:t>
            </a:r>
            <a:r>
              <a:rPr lang="en-US" altLang="en-US" sz="1700" dirty="0" err="1">
                <a:latin typeface="Times New Roman" panose="02020603050405020304" pitchFamily="18" charset="0"/>
                <a:cs typeface="Times New Roman" panose="02020603050405020304" pitchFamily="18" charset="0"/>
              </a:rPr>
              <a:t>argc</a:t>
            </a:r>
            <a:r>
              <a:rPr lang="en-US" altLang="en-US" sz="1700" dirty="0">
                <a:latin typeface="Times New Roman" panose="02020603050405020304" pitchFamily="18" charset="0"/>
                <a:cs typeface="Times New Roman" panose="02020603050405020304" pitchFamily="18" charset="0"/>
              </a:rPr>
              <a:t> to loop, the second uses the fact that </a:t>
            </a:r>
            <a:r>
              <a:rPr lang="en-US" altLang="en-US" sz="1700" dirty="0" err="1">
                <a:latin typeface="Times New Roman" panose="02020603050405020304" pitchFamily="18" charset="0"/>
                <a:cs typeface="Times New Roman" panose="02020603050405020304" pitchFamily="18" charset="0"/>
              </a:rPr>
              <a:t>argv</a:t>
            </a:r>
            <a:r>
              <a:rPr lang="en-US" altLang="en-US" sz="1700" dirty="0">
                <a:latin typeface="Times New Roman" panose="02020603050405020304" pitchFamily="18" charset="0"/>
                <a:cs typeface="Times New Roman" panose="02020603050405020304" pitchFamily="18" charset="0"/>
              </a:rPr>
              <a:t>[</a:t>
            </a:r>
            <a:r>
              <a:rPr lang="en-US" altLang="en-US" sz="1700" dirty="0" err="1">
                <a:latin typeface="Times New Roman" panose="02020603050405020304" pitchFamily="18" charset="0"/>
                <a:cs typeface="Times New Roman" panose="02020603050405020304" pitchFamily="18" charset="0"/>
              </a:rPr>
              <a:t>argc</a:t>
            </a:r>
            <a:r>
              <a:rPr lang="en-US" altLang="en-US" sz="1700" dirty="0">
                <a:latin typeface="Times New Roman" panose="02020603050405020304" pitchFamily="18" charset="0"/>
                <a:cs typeface="Times New Roman" panose="02020603050405020304" pitchFamily="18" charset="0"/>
              </a:rPr>
              <a:t>]==NULL</a:t>
            </a:r>
            <a:endParaRPr lang="en-US" altLang="en-US" sz="2000" dirty="0">
              <a:latin typeface="Times New Roman" panose="02020603050405020304" pitchFamily="18" charset="0"/>
              <a:cs typeface="Times New Roman" panose="02020603050405020304" pitchFamily="18" charset="0"/>
            </a:endParaRPr>
          </a:p>
          <a:p>
            <a:pPr eaLnBrk="1" hangingPunct="1">
              <a:lnSpc>
                <a:spcPct val="90000"/>
              </a:lnSpc>
              <a:buFontTx/>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5260</TotalTime>
  <Words>2506</Words>
  <Application>Microsoft Office PowerPoint</Application>
  <PresentationFormat>On-screen Show (4:3)</PresentationFormat>
  <Paragraphs>317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Constantia</vt:lpstr>
      <vt:lpstr>Times New Roman</vt:lpstr>
      <vt:lpstr>Wingdings 2</vt:lpstr>
      <vt:lpstr>Flow</vt:lpstr>
      <vt:lpstr>Command Line Arguments in C</vt:lpstr>
      <vt:lpstr>How arguments are passed to main()</vt:lpstr>
      <vt:lpstr>Passing arguments from the command line</vt:lpstr>
      <vt:lpstr>Options for main() with arguments</vt:lpstr>
      <vt:lpstr>Parameters on the command line</vt:lpstr>
      <vt:lpstr>Example</vt:lpstr>
      <vt:lpstr>A more detailed view</vt:lpstr>
      <vt:lpstr>More on argv</vt:lpstr>
      <vt:lpstr>int main(int argc, char *argv[]) </vt:lpstr>
      <vt:lpstr>What is printed?</vt:lpstr>
      <vt:lpstr>How can we use these parameters?</vt:lpstr>
      <vt:lpstr>More on argc and argv</vt:lpstr>
      <vt:lpstr>Command Line Arguments - Example</vt:lpstr>
      <vt:lpstr>Command Line Arguments - Example</vt:lpstr>
      <vt:lpstr>Command Line Arguments – Example</vt:lpstr>
      <vt:lpstr>Union vs Struct</vt:lpstr>
      <vt:lpstr>Union</vt:lpstr>
      <vt:lpstr>Union</vt:lpstr>
      <vt:lpstr>Let’s draw it and see</vt:lpstr>
      <vt:lpstr>Can we find a way for either Endian?</vt:lpstr>
      <vt:lpstr>Can we find a way for either Endian?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Arguments  and Makefiles in C</dc:title>
  <dc:creator>User</dc:creator>
  <cp:lastModifiedBy>Abu Shattal, Mohammad A.</cp:lastModifiedBy>
  <cp:revision>117</cp:revision>
  <cp:lastPrinted>2019-09-18T17:40:11Z</cp:lastPrinted>
  <dcterms:created xsi:type="dcterms:W3CDTF">2014-02-09T16:32:49Z</dcterms:created>
  <dcterms:modified xsi:type="dcterms:W3CDTF">2022-10-18T22:12:08Z</dcterms:modified>
</cp:coreProperties>
</file>