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69" r:id="rId4"/>
    <p:sldId id="258" r:id="rId5"/>
    <p:sldId id="282" r:id="rId6"/>
    <p:sldId id="259" r:id="rId7"/>
    <p:sldId id="260" r:id="rId8"/>
    <p:sldId id="262" r:id="rId9"/>
    <p:sldId id="279" r:id="rId10"/>
    <p:sldId id="263" r:id="rId11"/>
    <p:sldId id="267" r:id="rId12"/>
    <p:sldId id="268" r:id="rId13"/>
    <p:sldId id="273" r:id="rId14"/>
    <p:sldId id="274" r:id="rId15"/>
    <p:sldId id="275" r:id="rId16"/>
    <p:sldId id="276" r:id="rId17"/>
    <p:sldId id="286" r:id="rId18"/>
    <p:sldId id="277" r:id="rId19"/>
    <p:sldId id="278" r:id="rId20"/>
    <p:sldId id="266" r:id="rId21"/>
    <p:sldId id="280" r:id="rId22"/>
    <p:sldId id="265" r:id="rId23"/>
    <p:sldId id="283" r:id="rId24"/>
    <p:sldId id="284"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p:cViewPr varScale="1">
        <p:scale>
          <a:sx n="67" d="100"/>
          <a:sy n="67" d="100"/>
        </p:scale>
        <p:origin x="126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BD3CA-03DE-4971-8DFF-23C9E794D2CD}" type="datetimeFigureOut">
              <a:rPr lang="en-US" smtClean="0"/>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DF8077-B662-42B3-BE7B-E39F99362546}" type="slidenum">
              <a:rPr lang="en-US" smtClean="0"/>
              <a:t>‹#›</a:t>
            </a:fld>
            <a:endParaRPr lang="en-US"/>
          </a:p>
        </p:txBody>
      </p:sp>
    </p:spTree>
    <p:extLst>
      <p:ext uri="{BB962C8B-B14F-4D97-AF65-F5344CB8AC3E}">
        <p14:creationId xmlns:p14="http://schemas.microsoft.com/office/powerpoint/2010/main" val="256193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DF8077-B662-42B3-BE7B-E39F99362546}" type="slidenum">
              <a:rPr lang="en-US" smtClean="0"/>
              <a:t>3</a:t>
            </a:fld>
            <a:endParaRPr lang="en-US"/>
          </a:p>
        </p:txBody>
      </p:sp>
    </p:spTree>
    <p:extLst>
      <p:ext uri="{BB962C8B-B14F-4D97-AF65-F5344CB8AC3E}">
        <p14:creationId xmlns:p14="http://schemas.microsoft.com/office/powerpoint/2010/main" val="191016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Unix and Linux? Performance ….</a:t>
            </a:r>
          </a:p>
        </p:txBody>
      </p:sp>
      <p:sp>
        <p:nvSpPr>
          <p:cNvPr id="4" name="Slide Number Placeholder 3"/>
          <p:cNvSpPr>
            <a:spLocks noGrp="1"/>
          </p:cNvSpPr>
          <p:nvPr>
            <p:ph type="sldNum" sz="quarter" idx="5"/>
          </p:nvPr>
        </p:nvSpPr>
        <p:spPr/>
        <p:txBody>
          <a:bodyPr/>
          <a:lstStyle/>
          <a:p>
            <a:fld id="{FCDF8077-B662-42B3-BE7B-E39F99362546}" type="slidenum">
              <a:rPr lang="en-US" smtClean="0"/>
              <a:t>5</a:t>
            </a:fld>
            <a:endParaRPr lang="en-US"/>
          </a:p>
        </p:txBody>
      </p:sp>
    </p:spTree>
    <p:extLst>
      <p:ext uri="{BB962C8B-B14F-4D97-AF65-F5344CB8AC3E}">
        <p14:creationId xmlns:p14="http://schemas.microsoft.com/office/powerpoint/2010/main" val="1500062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44E347-54DA-4680-98C3-3DFEEF2F9AFA}" type="datetime1">
              <a:rPr lang="en-US" smtClean="0"/>
              <a:t>1/13/2022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1D3CC0-5C5D-41E9-8A47-FC1E7DC802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FCB3C8-E093-44C3-BA7C-8F1C6BC30FE1}"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D3CC0-5C5D-41E9-8A47-FC1E7DC802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609E-60CC-4ABD-BC1A-0A465CAABD83}"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D3CC0-5C5D-41E9-8A47-FC1E7DC802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3195EF-CF92-4F46-97A2-014888F2DD4F}"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D3CC0-5C5D-41E9-8A47-FC1E7DC8023E}"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A456516-222F-417C-9C3F-A50800CE7B46}"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D3CC0-5C5D-41E9-8A47-FC1E7DC8023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985808-9CB7-47B2-A0FC-96F04F58CC8A}" type="datetime1">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D3CC0-5C5D-41E9-8A47-FC1E7DC8023E}"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7A25946-5F83-4AFF-80DA-3F799835F308}" type="datetime1">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D3CC0-5C5D-41E9-8A47-FC1E7DC802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2BC0BC-FA5D-45C2-9039-7C067466C581}" type="datetime1">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D3CC0-5C5D-41E9-8A47-FC1E7DC8023E}"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D077D-0F6A-4741-BFDF-869EEE4F7775}" type="datetime1">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D3CC0-5C5D-41E9-8A47-FC1E7DC802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5841E6-DBA3-40FB-9A5C-E124C4390359}" type="datetime1">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D3CC0-5C5D-41E9-8A47-FC1E7DC802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B3E2F27-4A67-4B7A-8097-AAB266E0A64A}" type="datetime1">
              <a:rPr lang="en-US" smtClean="0"/>
              <a:t>1/13/2022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1D3CC0-5C5D-41E9-8A47-FC1E7DC8023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3C8916C-A569-4981-A085-A35B19927733}" type="datetime1">
              <a:rPr lang="en-US" smtClean="0"/>
              <a:t>1/13/2022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1D3CC0-5C5D-41E9-8A47-FC1E7DC802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gnu.org/software/ddd/manu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anta_Cruz_Operation" TargetMode="External"/><Relationship Id="rId7" Type="http://schemas.openxmlformats.org/officeDocument/2006/relationships/hyperlink" Target="https://en.wikipedia.org/wiki/MacOS" TargetMode="External"/><Relationship Id="rId2" Type="http://schemas.openxmlformats.org/officeDocument/2006/relationships/hyperlink" Target="https://en.wikipedia.org/wiki/Novell" TargetMode="External"/><Relationship Id="rId1" Type="http://schemas.openxmlformats.org/officeDocument/2006/relationships/slideLayout" Target="../slideLayouts/slideLayout2.xml"/><Relationship Id="rId6" Type="http://schemas.openxmlformats.org/officeDocument/2006/relationships/hyperlink" Target="https://en.wikipedia.org/wiki/Apple_Inc." TargetMode="External"/><Relationship Id="rId5" Type="http://schemas.openxmlformats.org/officeDocument/2006/relationships/hyperlink" Target="https://en.wikipedia.org/wiki/Single_UNIX_Specification" TargetMode="External"/><Relationship Id="rId4" Type="http://schemas.openxmlformats.org/officeDocument/2006/relationships/hyperlink" Target="https://en.wikipedia.org/wiki/The_Open_Grou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ldp.org/LDP/intro-linux/html/sect_01_01.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diffen.com/difference/Linux_vs_Unix" TargetMode="External"/><Relationship Id="rId4" Type="http://schemas.openxmlformats.org/officeDocument/2006/relationships/hyperlink" Target="https://cse.osu.edu/computing-services/getting-help"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3techs.com/technologies/details/os-unix/all/a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UNIX and LINUX</a:t>
            </a:r>
          </a:p>
        </p:txBody>
      </p:sp>
      <p:sp>
        <p:nvSpPr>
          <p:cNvPr id="3" name="Subtitle 2"/>
          <p:cNvSpPr>
            <a:spLocks noGrp="1"/>
          </p:cNvSpPr>
          <p:nvPr>
            <p:ph type="subTitle" idx="1"/>
          </p:nvPr>
        </p:nvSpPr>
        <p:spPr/>
        <p:txBody>
          <a:bodyPr/>
          <a:lstStyle/>
          <a:p>
            <a:r>
              <a:rPr lang="en-US" dirty="0"/>
              <a:t>CSE 2421</a:t>
            </a:r>
          </a:p>
        </p:txBody>
      </p:sp>
      <p:sp>
        <p:nvSpPr>
          <p:cNvPr id="5" name="Slide Number Placeholder 4"/>
          <p:cNvSpPr>
            <a:spLocks noGrp="1"/>
          </p:cNvSpPr>
          <p:nvPr>
            <p:ph type="sldNum" sz="quarter" idx="12"/>
          </p:nvPr>
        </p:nvSpPr>
        <p:spPr/>
        <p:txBody>
          <a:bodyPr/>
          <a:lstStyle/>
          <a:p>
            <a:fld id="{D81D3CC0-5C5D-41E9-8A47-FC1E7DC8023E}" type="slidenum">
              <a:rPr lang="en-US" smtClean="0"/>
              <a:t>1</a:t>
            </a:fld>
            <a:endParaRPr lang="en-US"/>
          </a:p>
        </p:txBody>
      </p:sp>
    </p:spTree>
    <p:extLst>
      <p:ext uri="{BB962C8B-B14F-4D97-AF65-F5344CB8AC3E}">
        <p14:creationId xmlns:p14="http://schemas.microsoft.com/office/powerpoint/2010/main" val="218335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After you enter the complete source code as specified in the Lab 1 description document, save the file from within the text editor!</a:t>
            </a:r>
          </a:p>
          <a:p>
            <a:r>
              <a:rPr lang="en-US" dirty="0"/>
              <a:t>You can leave the text editor open, and enter commands on the Linux command line (if you used ‘</a:t>
            </a:r>
            <a:r>
              <a:rPr lang="en-US" b="1" dirty="0"/>
              <a:t>&amp;</a:t>
            </a:r>
            <a:r>
              <a:rPr lang="en-US" dirty="0"/>
              <a:t>’ when you opened the text editor).</a:t>
            </a:r>
          </a:p>
          <a:p>
            <a:r>
              <a:rPr lang="en-US" dirty="0"/>
              <a:t>After saving, you can compile the source code as follows:</a:t>
            </a:r>
          </a:p>
          <a:p>
            <a:pPr marL="0" indent="0">
              <a:buNone/>
            </a:pPr>
            <a:r>
              <a:rPr lang="en-US" dirty="0"/>
              <a:t>	</a:t>
            </a:r>
            <a:r>
              <a:rPr lang="en-US" sz="2200" b="1" dirty="0"/>
              <a:t>% gcc -ansi -pedantic –g lab1.c</a:t>
            </a:r>
          </a:p>
          <a:p>
            <a:pPr marL="0" indent="0">
              <a:buNone/>
            </a:pPr>
            <a:endParaRPr lang="en-US" sz="2200" b="1" dirty="0"/>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a:t>Saving and compiling</a:t>
            </a:r>
          </a:p>
        </p:txBody>
      </p:sp>
      <p:sp>
        <p:nvSpPr>
          <p:cNvPr id="5" name="Slide Number Placeholder 4"/>
          <p:cNvSpPr>
            <a:spLocks noGrp="1"/>
          </p:cNvSpPr>
          <p:nvPr>
            <p:ph type="sldNum" sz="quarter" idx="12"/>
          </p:nvPr>
        </p:nvSpPr>
        <p:spPr/>
        <p:txBody>
          <a:bodyPr/>
          <a:lstStyle/>
          <a:p>
            <a:fld id="{D81D3CC0-5C5D-41E9-8A47-FC1E7DC8023E}" type="slidenum">
              <a:rPr lang="en-US" smtClean="0"/>
              <a:t>10</a:t>
            </a:fld>
            <a:endParaRPr lang="en-US"/>
          </a:p>
        </p:txBody>
      </p:sp>
    </p:spTree>
    <p:extLst>
      <p:ext uri="{BB962C8B-B14F-4D97-AF65-F5344CB8AC3E}">
        <p14:creationId xmlns:p14="http://schemas.microsoft.com/office/powerpoint/2010/main" val="163917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The </a:t>
            </a:r>
            <a:r>
              <a:rPr lang="en-US" dirty="0" err="1"/>
              <a:t>gcc</a:t>
            </a:r>
            <a:r>
              <a:rPr lang="en-US" dirty="0"/>
              <a:t> compiler collection can be used to compile, or more technically, build, C source code under a number of different standards, including </a:t>
            </a:r>
            <a:r>
              <a:rPr lang="en-US" b="1" dirty="0"/>
              <a:t>ANSI C (sometimes called C89), C90, or C99</a:t>
            </a:r>
          </a:p>
          <a:p>
            <a:r>
              <a:rPr lang="en-US" dirty="0"/>
              <a:t>In this class, we will learn ANSI C, or C89, which is actually the same standard as C90 (but the two were published separately, and that’s why there are two distinct names, even though there is only a single standard).</a:t>
            </a:r>
          </a:p>
          <a:p>
            <a:r>
              <a:rPr lang="en-US" dirty="0"/>
              <a:t>When you build/compile code for any C language lab in this class, you </a:t>
            </a:r>
            <a:r>
              <a:rPr lang="en-US" b="1" i="1" dirty="0"/>
              <a:t>must</a:t>
            </a:r>
            <a:r>
              <a:rPr lang="en-US" dirty="0"/>
              <a:t> build it with the </a:t>
            </a:r>
            <a:r>
              <a:rPr lang="en-US" b="1" dirty="0"/>
              <a:t>-ansi -pedantic </a:t>
            </a:r>
            <a:r>
              <a:rPr lang="en-US" dirty="0"/>
              <a:t>options, so that you will get warnings about code that does not comply with the C89/C90 standard (the -pedantic option does this).</a:t>
            </a:r>
          </a:p>
          <a:p>
            <a:r>
              <a:rPr lang="en-US" dirty="0"/>
              <a:t>The graders will build your code this way. </a:t>
            </a:r>
            <a:r>
              <a:rPr lang="en-US" b="1" dirty="0">
                <a:solidFill>
                  <a:srgbClr val="FF0000"/>
                </a:solidFill>
              </a:rPr>
              <a:t>ANY lab code that, when compiled as above, generates any errors or warnings, even if it builds successfully (that is, even if there are no syntax errors which prevent compilation) will receive NO POINTS.</a:t>
            </a:r>
          </a:p>
          <a:p>
            <a:r>
              <a:rPr lang="en-US" dirty="0"/>
              <a:t>The </a:t>
            </a:r>
            <a:r>
              <a:rPr lang="en-US" b="1" dirty="0"/>
              <a:t>–g option </a:t>
            </a:r>
            <a:r>
              <a:rPr lang="en-US" dirty="0"/>
              <a:t>is used when we plan to use the executable with the debugger, </a:t>
            </a:r>
            <a:r>
              <a:rPr lang="en-US" dirty="0" err="1"/>
              <a:t>gdb</a:t>
            </a:r>
            <a:r>
              <a:rPr lang="en-US" dirty="0"/>
              <a:t> (in our example).</a:t>
            </a:r>
          </a:p>
        </p:txBody>
      </p:sp>
      <p:sp>
        <p:nvSpPr>
          <p:cNvPr id="2" name="Title 1"/>
          <p:cNvSpPr>
            <a:spLocks noGrp="1"/>
          </p:cNvSpPr>
          <p:nvPr>
            <p:ph type="title"/>
          </p:nvPr>
        </p:nvSpPr>
        <p:spPr/>
        <p:txBody>
          <a:bodyPr/>
          <a:lstStyle/>
          <a:p>
            <a:r>
              <a:rPr lang="en-US" dirty="0"/>
              <a:t>Note on -</a:t>
            </a:r>
            <a:r>
              <a:rPr lang="en-US" dirty="0" err="1"/>
              <a:t>ansi</a:t>
            </a:r>
            <a:r>
              <a:rPr lang="en-US" dirty="0"/>
              <a:t> -pedantic</a:t>
            </a:r>
          </a:p>
        </p:txBody>
      </p:sp>
      <p:sp>
        <p:nvSpPr>
          <p:cNvPr id="5" name="Slide Number Placeholder 4"/>
          <p:cNvSpPr>
            <a:spLocks noGrp="1"/>
          </p:cNvSpPr>
          <p:nvPr>
            <p:ph type="sldNum" sz="quarter" idx="12"/>
          </p:nvPr>
        </p:nvSpPr>
        <p:spPr/>
        <p:txBody>
          <a:bodyPr/>
          <a:lstStyle/>
          <a:p>
            <a:fld id="{D81D3CC0-5C5D-41E9-8A47-FC1E7DC8023E}" type="slidenum">
              <a:rPr lang="en-US" smtClean="0"/>
              <a:t>11</a:t>
            </a:fld>
            <a:endParaRPr lang="en-US"/>
          </a:p>
        </p:txBody>
      </p:sp>
    </p:spTree>
    <p:extLst>
      <p:ext uri="{BB962C8B-B14F-4D97-AF65-F5344CB8AC3E}">
        <p14:creationId xmlns:p14="http://schemas.microsoft.com/office/powerpoint/2010/main" val="196740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large percentage of industry environments still use ANSI C (C89/C90), so it’s important to learn this standard, and that’s why we use it in this course. </a:t>
            </a:r>
          </a:p>
          <a:p>
            <a:r>
              <a:rPr lang="en-US" dirty="0"/>
              <a:t>For this reason, in terms of portability, writing ANSI-compliant C code is important also. (Employers like this.)</a:t>
            </a:r>
          </a:p>
          <a:p>
            <a:r>
              <a:rPr lang="en-US" dirty="0"/>
              <a:t>Learning the differences later between ANSI C and another standard, say C99, is not too difficult if you need to do it later.</a:t>
            </a:r>
          </a:p>
        </p:txBody>
      </p:sp>
      <p:sp>
        <p:nvSpPr>
          <p:cNvPr id="2" name="Title 1"/>
          <p:cNvSpPr>
            <a:spLocks noGrp="1"/>
          </p:cNvSpPr>
          <p:nvPr>
            <p:ph type="title"/>
          </p:nvPr>
        </p:nvSpPr>
        <p:spPr/>
        <p:txBody>
          <a:bodyPr/>
          <a:lstStyle/>
          <a:p>
            <a:r>
              <a:rPr lang="en-US" dirty="0"/>
              <a:t>Importance of the standards</a:t>
            </a:r>
          </a:p>
        </p:txBody>
      </p:sp>
      <p:sp>
        <p:nvSpPr>
          <p:cNvPr id="5" name="Slide Number Placeholder 4"/>
          <p:cNvSpPr>
            <a:spLocks noGrp="1"/>
          </p:cNvSpPr>
          <p:nvPr>
            <p:ph type="sldNum" sz="quarter" idx="12"/>
          </p:nvPr>
        </p:nvSpPr>
        <p:spPr/>
        <p:txBody>
          <a:bodyPr/>
          <a:lstStyle/>
          <a:p>
            <a:fld id="{D81D3CC0-5C5D-41E9-8A47-FC1E7DC8023E}" type="slidenum">
              <a:rPr lang="en-US" smtClean="0"/>
              <a:t>12</a:t>
            </a:fld>
            <a:endParaRPr lang="en-US"/>
          </a:p>
        </p:txBody>
      </p:sp>
    </p:spTree>
    <p:extLst>
      <p:ext uri="{BB962C8B-B14F-4D97-AF65-F5344CB8AC3E}">
        <p14:creationId xmlns:p14="http://schemas.microsoft.com/office/powerpoint/2010/main" val="107889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Learning how to use the debugging program, </a:t>
            </a:r>
            <a:r>
              <a:rPr lang="en-US" dirty="0" err="1"/>
              <a:t>gdb</a:t>
            </a:r>
            <a:r>
              <a:rPr lang="en-US" dirty="0"/>
              <a:t>, will make your life in this class significantly easier. As well, make you more marketable. </a:t>
            </a:r>
          </a:p>
          <a:p>
            <a:r>
              <a:rPr lang="en-US" dirty="0"/>
              <a:t>You can watch your program run instruction by instruction.</a:t>
            </a:r>
          </a:p>
          <a:p>
            <a:r>
              <a:rPr lang="en-US" dirty="0"/>
              <a:t>You can observe a variable change values and see when things you thought wouldn’t happen.</a:t>
            </a:r>
          </a:p>
          <a:p>
            <a:r>
              <a:rPr lang="en-US" dirty="0"/>
              <a:t>Then you have opportunities to fix them within your code with significantly less effort than staring at your code into the wee hours of the morning.</a:t>
            </a:r>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a:t>Running the program with </a:t>
            </a:r>
            <a:r>
              <a:rPr lang="en-US" dirty="0" err="1"/>
              <a:t>gdb</a:t>
            </a:r>
            <a:endParaRPr lang="en-US" dirty="0"/>
          </a:p>
        </p:txBody>
      </p:sp>
      <p:sp>
        <p:nvSpPr>
          <p:cNvPr id="5" name="Slide Number Placeholder 4"/>
          <p:cNvSpPr>
            <a:spLocks noGrp="1"/>
          </p:cNvSpPr>
          <p:nvPr>
            <p:ph type="sldNum" sz="quarter" idx="12"/>
          </p:nvPr>
        </p:nvSpPr>
        <p:spPr/>
        <p:txBody>
          <a:bodyPr/>
          <a:lstStyle/>
          <a:p>
            <a:fld id="{D81D3CC0-5C5D-41E9-8A47-FC1E7DC8023E}" type="slidenum">
              <a:rPr lang="en-US" smtClean="0"/>
              <a:t>13</a:t>
            </a:fld>
            <a:endParaRPr lang="en-US"/>
          </a:p>
        </p:txBody>
      </p:sp>
    </p:spTree>
    <p:extLst>
      <p:ext uri="{BB962C8B-B14F-4D97-AF65-F5344CB8AC3E}">
        <p14:creationId xmlns:p14="http://schemas.microsoft.com/office/powerpoint/2010/main" val="26115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ormAutofit fontScale="32500" lnSpcReduction="20000"/>
          </a:bodyPr>
          <a:lstStyle/>
          <a:p>
            <a:r>
              <a:rPr lang="en-US" dirty="0" err="1">
                <a:latin typeface="+mj-lt"/>
              </a:rPr>
              <a:t>gdb</a:t>
            </a:r>
            <a:r>
              <a:rPr lang="en-US" dirty="0">
                <a:latin typeface="+mj-lt"/>
              </a:rPr>
              <a:t>(1)                             GNU Tools                            </a:t>
            </a:r>
            <a:r>
              <a:rPr lang="en-US" dirty="0" err="1">
                <a:latin typeface="+mj-lt"/>
              </a:rPr>
              <a:t>gdb</a:t>
            </a:r>
            <a:r>
              <a:rPr lang="en-US" dirty="0">
                <a:latin typeface="+mj-lt"/>
              </a:rPr>
              <a:t>(1)</a:t>
            </a:r>
          </a:p>
          <a:p>
            <a:endParaRPr lang="en-US" dirty="0">
              <a:latin typeface="+mj-lt"/>
            </a:endParaRPr>
          </a:p>
          <a:p>
            <a:r>
              <a:rPr lang="en-US" dirty="0">
                <a:latin typeface="+mj-lt"/>
              </a:rPr>
              <a:t>NAME</a:t>
            </a:r>
          </a:p>
          <a:p>
            <a:r>
              <a:rPr lang="en-US" dirty="0">
                <a:latin typeface="+mj-lt"/>
              </a:rPr>
              <a:t>       </a:t>
            </a:r>
            <a:r>
              <a:rPr lang="en-US" dirty="0" err="1">
                <a:latin typeface="+mj-lt"/>
              </a:rPr>
              <a:t>gdb</a:t>
            </a:r>
            <a:r>
              <a:rPr lang="en-US" dirty="0">
                <a:latin typeface="+mj-lt"/>
              </a:rPr>
              <a:t> - The GNU Debugger</a:t>
            </a:r>
          </a:p>
          <a:p>
            <a:endParaRPr lang="en-US" dirty="0">
              <a:latin typeface="+mj-lt"/>
            </a:endParaRPr>
          </a:p>
          <a:p>
            <a:r>
              <a:rPr lang="en-US" dirty="0">
                <a:latin typeface="+mj-lt"/>
              </a:rPr>
              <a:t>SYNOPSIS</a:t>
            </a:r>
          </a:p>
          <a:p>
            <a:r>
              <a:rPr lang="en-US" dirty="0">
                <a:latin typeface="+mj-lt"/>
              </a:rPr>
              <a:t>       </a:t>
            </a:r>
            <a:r>
              <a:rPr lang="en-US" dirty="0" err="1">
                <a:latin typeface="+mj-lt"/>
              </a:rPr>
              <a:t>gdb</a:t>
            </a:r>
            <a:r>
              <a:rPr lang="en-US" dirty="0">
                <a:latin typeface="+mj-lt"/>
              </a:rPr>
              <a:t>    [-help] [-</a:t>
            </a:r>
            <a:r>
              <a:rPr lang="en-US" dirty="0" err="1">
                <a:latin typeface="+mj-lt"/>
              </a:rPr>
              <a:t>nx</a:t>
            </a:r>
            <a:r>
              <a:rPr lang="en-US" dirty="0">
                <a:latin typeface="+mj-lt"/>
              </a:rPr>
              <a:t>] [-q] [-batch] [-cd=</a:t>
            </a:r>
            <a:r>
              <a:rPr lang="en-US" dirty="0" err="1">
                <a:latin typeface="+mj-lt"/>
              </a:rPr>
              <a:t>dir</a:t>
            </a:r>
            <a:r>
              <a:rPr lang="en-US" dirty="0">
                <a:latin typeface="+mj-lt"/>
              </a:rPr>
              <a:t>] [-f] [-b bps] [-</a:t>
            </a:r>
            <a:r>
              <a:rPr lang="en-US" dirty="0" err="1">
                <a:latin typeface="+mj-lt"/>
              </a:rPr>
              <a:t>tty</a:t>
            </a:r>
            <a:r>
              <a:rPr lang="en-US" dirty="0">
                <a:latin typeface="+mj-lt"/>
              </a:rPr>
              <a:t>=dev] [-s </a:t>
            </a:r>
            <a:r>
              <a:rPr lang="en-US" dirty="0" err="1">
                <a:latin typeface="+mj-lt"/>
              </a:rPr>
              <a:t>symfile</a:t>
            </a:r>
            <a:r>
              <a:rPr lang="en-US" dirty="0">
                <a:latin typeface="+mj-lt"/>
              </a:rPr>
              <a:t>] [-e </a:t>
            </a:r>
            <a:r>
              <a:rPr lang="en-US" dirty="0" err="1">
                <a:latin typeface="+mj-lt"/>
              </a:rPr>
              <a:t>prog</a:t>
            </a:r>
            <a:r>
              <a:rPr lang="en-US" dirty="0">
                <a:latin typeface="+mj-lt"/>
              </a:rPr>
              <a:t>] [-se </a:t>
            </a:r>
            <a:r>
              <a:rPr lang="en-US" dirty="0" err="1">
                <a:latin typeface="+mj-lt"/>
              </a:rPr>
              <a:t>prog</a:t>
            </a:r>
            <a:r>
              <a:rPr lang="en-US" dirty="0">
                <a:latin typeface="+mj-lt"/>
              </a:rPr>
              <a:t>] [-c core] [-x </a:t>
            </a:r>
            <a:r>
              <a:rPr lang="en-US" dirty="0" err="1">
                <a:latin typeface="+mj-lt"/>
              </a:rPr>
              <a:t>cmds</a:t>
            </a:r>
            <a:r>
              <a:rPr lang="en-US" dirty="0">
                <a:latin typeface="+mj-lt"/>
              </a:rPr>
              <a:t>] [-d </a:t>
            </a:r>
            <a:r>
              <a:rPr lang="en-US" dirty="0" err="1">
                <a:latin typeface="+mj-lt"/>
              </a:rPr>
              <a:t>dir</a:t>
            </a:r>
            <a:r>
              <a:rPr lang="en-US" dirty="0">
                <a:latin typeface="+mj-lt"/>
              </a:rPr>
              <a:t>] [</a:t>
            </a:r>
            <a:r>
              <a:rPr lang="en-US" dirty="0" err="1">
                <a:latin typeface="+mj-lt"/>
              </a:rPr>
              <a:t>prog</a:t>
            </a:r>
            <a:r>
              <a:rPr lang="en-US" dirty="0">
                <a:latin typeface="+mj-lt"/>
              </a:rPr>
              <a:t>[</a:t>
            </a:r>
            <a:r>
              <a:rPr lang="en-US" dirty="0" err="1">
                <a:latin typeface="+mj-lt"/>
              </a:rPr>
              <a:t>core|procID</a:t>
            </a:r>
            <a:r>
              <a:rPr lang="en-US" dirty="0">
                <a:latin typeface="+mj-lt"/>
              </a:rPr>
              <a:t>]]</a:t>
            </a:r>
          </a:p>
          <a:p>
            <a:endParaRPr lang="en-US" dirty="0">
              <a:latin typeface="+mj-lt"/>
            </a:endParaRPr>
          </a:p>
          <a:p>
            <a:r>
              <a:rPr lang="en-US" dirty="0">
                <a:latin typeface="+mj-lt"/>
              </a:rPr>
              <a:t>DESCRIPTION</a:t>
            </a:r>
          </a:p>
          <a:p>
            <a:r>
              <a:rPr lang="en-US" dirty="0">
                <a:latin typeface="+mj-lt"/>
              </a:rPr>
              <a:t>       The  purpose  of  a  debugger  such  as  GDB  is to allow you to see what is going on ‘‘inside’’ another program while it executes—or what another program was doing at the moment it</a:t>
            </a:r>
          </a:p>
          <a:p>
            <a:r>
              <a:rPr lang="en-US" dirty="0">
                <a:latin typeface="+mj-lt"/>
              </a:rPr>
              <a:t>       crashed.</a:t>
            </a:r>
          </a:p>
          <a:p>
            <a:endParaRPr lang="en-US" dirty="0">
              <a:latin typeface="+mj-lt"/>
            </a:endParaRPr>
          </a:p>
          <a:p>
            <a:r>
              <a:rPr lang="en-US" dirty="0">
                <a:latin typeface="+mj-lt"/>
              </a:rPr>
              <a:t>       GDB can do four main kinds of things (plus other things in support of these) to help you catch bugs in the act:</a:t>
            </a:r>
          </a:p>
          <a:p>
            <a:endParaRPr lang="en-US" dirty="0">
              <a:latin typeface="+mj-lt"/>
            </a:endParaRPr>
          </a:p>
          <a:p>
            <a:r>
              <a:rPr lang="en-US" dirty="0">
                <a:latin typeface="+mj-lt"/>
              </a:rPr>
              <a:t>          ·   Start your program, specifying anything that might affect its behavior.</a:t>
            </a:r>
          </a:p>
          <a:p>
            <a:endParaRPr lang="en-US" dirty="0">
              <a:latin typeface="+mj-lt"/>
            </a:endParaRPr>
          </a:p>
          <a:p>
            <a:r>
              <a:rPr lang="en-US" dirty="0">
                <a:latin typeface="+mj-lt"/>
              </a:rPr>
              <a:t>          ·   Make your program stop on specified conditions.</a:t>
            </a:r>
          </a:p>
          <a:p>
            <a:endParaRPr lang="en-US" dirty="0">
              <a:latin typeface="+mj-lt"/>
            </a:endParaRPr>
          </a:p>
          <a:p>
            <a:r>
              <a:rPr lang="en-US" dirty="0">
                <a:latin typeface="+mj-lt"/>
              </a:rPr>
              <a:t>          ·   Examine what has happened, when your program has stopped.</a:t>
            </a:r>
          </a:p>
          <a:p>
            <a:endParaRPr lang="en-US" dirty="0">
              <a:latin typeface="+mj-lt"/>
            </a:endParaRPr>
          </a:p>
          <a:p>
            <a:r>
              <a:rPr lang="en-US" dirty="0">
                <a:latin typeface="+mj-lt"/>
              </a:rPr>
              <a:t>          ·   Change things in your program, so you can experiment with correcting the effects of one bug and go on to learn about another.</a:t>
            </a:r>
          </a:p>
          <a:p>
            <a:endParaRPr lang="en-US" dirty="0">
              <a:latin typeface="+mj-lt"/>
            </a:endParaRPr>
          </a:p>
          <a:p>
            <a:r>
              <a:rPr lang="en-US" dirty="0">
                <a:latin typeface="+mj-lt"/>
              </a:rPr>
              <a:t>       You can use GDB to debug programs written in C, C++, and Modula-2.  Fortran support will be added when a GNU Fortran compiler is ready.</a:t>
            </a:r>
          </a:p>
          <a:p>
            <a:pPr marL="0" indent="0">
              <a:buNone/>
            </a:pPr>
            <a:endParaRPr lang="en-US" dirty="0">
              <a:latin typeface="+mj-lt"/>
            </a:endParaRPr>
          </a:p>
          <a:p>
            <a:pPr marL="0" indent="0">
              <a:buNone/>
            </a:pPr>
            <a:r>
              <a:rPr lang="en-US" sz="4000" dirty="0">
                <a:latin typeface="+mj-lt"/>
              </a:rPr>
              <a:t>Check out Figure 3.39 in </a:t>
            </a:r>
            <a:r>
              <a:rPr lang="en-US" sz="4000" b="1" i="1" dirty="0">
                <a:latin typeface="+mj-lt"/>
              </a:rPr>
              <a:t>Computer Systems: A Programmer’s Perspective, 3</a:t>
            </a:r>
            <a:r>
              <a:rPr lang="en-US" sz="4000" b="1" i="1" baseline="30000" dirty="0">
                <a:latin typeface="+mj-lt"/>
              </a:rPr>
              <a:t>rd</a:t>
            </a:r>
            <a:r>
              <a:rPr lang="en-US" sz="4000" b="1" i="1" dirty="0">
                <a:latin typeface="+mj-lt"/>
              </a:rPr>
              <a:t> Edition (page 280)</a:t>
            </a:r>
          </a:p>
          <a:p>
            <a:pPr marL="0" indent="0">
              <a:buNone/>
            </a:pPr>
            <a:r>
              <a:rPr lang="en-US" sz="4600" b="1" dirty="0">
                <a:latin typeface="+mj-lt"/>
              </a:rPr>
              <a:t>                   man </a:t>
            </a:r>
            <a:r>
              <a:rPr lang="en-US" sz="4600" b="1" dirty="0" err="1">
                <a:latin typeface="+mj-lt"/>
              </a:rPr>
              <a:t>gdb</a:t>
            </a:r>
            <a:endParaRPr lang="en-US" sz="4600" b="1" dirty="0">
              <a:latin typeface="+mj-lt"/>
            </a:endParaRPr>
          </a:p>
        </p:txBody>
      </p:sp>
      <p:sp>
        <p:nvSpPr>
          <p:cNvPr id="2" name="Title 1"/>
          <p:cNvSpPr>
            <a:spLocks noGrp="1"/>
          </p:cNvSpPr>
          <p:nvPr>
            <p:ph type="title"/>
          </p:nvPr>
        </p:nvSpPr>
        <p:spPr>
          <a:xfrm>
            <a:off x="457200" y="704088"/>
            <a:ext cx="8229600" cy="743712"/>
          </a:xfrm>
        </p:spPr>
        <p:txBody>
          <a:bodyPr/>
          <a:lstStyle/>
          <a:p>
            <a:r>
              <a:rPr lang="en-US" sz="3200" dirty="0"/>
              <a:t>GDB  - Debugger on CSE Server</a:t>
            </a:r>
          </a:p>
        </p:txBody>
      </p:sp>
      <p:sp>
        <p:nvSpPr>
          <p:cNvPr id="5" name="Slide Number Placeholder 4"/>
          <p:cNvSpPr>
            <a:spLocks noGrp="1"/>
          </p:cNvSpPr>
          <p:nvPr>
            <p:ph type="sldNum" sz="quarter" idx="12"/>
          </p:nvPr>
        </p:nvSpPr>
        <p:spPr/>
        <p:txBody>
          <a:bodyPr/>
          <a:lstStyle/>
          <a:p>
            <a:fld id="{D81D3CC0-5C5D-41E9-8A47-FC1E7DC8023E}" type="slidenum">
              <a:rPr lang="en-US" smtClean="0"/>
              <a:t>14</a:t>
            </a:fld>
            <a:endParaRPr lang="en-US"/>
          </a:p>
        </p:txBody>
      </p:sp>
    </p:spTree>
    <p:extLst>
      <p:ext uri="{BB962C8B-B14F-4D97-AF65-F5344CB8AC3E}">
        <p14:creationId xmlns:p14="http://schemas.microsoft.com/office/powerpoint/2010/main" val="341664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000" dirty="0" err="1"/>
              <a:t>ddd</a:t>
            </a:r>
            <a:r>
              <a:rPr lang="en-US" sz="1000" dirty="0"/>
              <a:t>(1)                             GNU Tools                            </a:t>
            </a:r>
            <a:r>
              <a:rPr lang="en-US" sz="1000" dirty="0" err="1"/>
              <a:t>ddd</a:t>
            </a:r>
            <a:r>
              <a:rPr lang="en-US" sz="1000" dirty="0"/>
              <a:t>(1)</a:t>
            </a:r>
          </a:p>
          <a:p>
            <a:endParaRPr lang="en-US" sz="1000" dirty="0"/>
          </a:p>
          <a:p>
            <a:r>
              <a:rPr lang="en-US" sz="1000" dirty="0"/>
              <a:t>NAME</a:t>
            </a:r>
          </a:p>
          <a:p>
            <a:r>
              <a:rPr lang="en-US" sz="1000" dirty="0"/>
              <a:t>       </a:t>
            </a:r>
            <a:r>
              <a:rPr lang="en-US" sz="1000" dirty="0" err="1"/>
              <a:t>ddd</a:t>
            </a:r>
            <a:r>
              <a:rPr lang="en-US" sz="1000" dirty="0"/>
              <a:t> - The Data Display Debugger</a:t>
            </a:r>
          </a:p>
          <a:p>
            <a:endParaRPr lang="en-US" sz="1000" dirty="0"/>
          </a:p>
          <a:p>
            <a:r>
              <a:rPr lang="en-US" sz="1000" dirty="0"/>
              <a:t>SYNOPSIS</a:t>
            </a:r>
          </a:p>
          <a:p>
            <a:r>
              <a:rPr lang="en-US" sz="1000" dirty="0"/>
              <a:t>       </a:t>
            </a:r>
            <a:r>
              <a:rPr lang="en-US" sz="1000" dirty="0" err="1"/>
              <a:t>ddd</a:t>
            </a:r>
            <a:r>
              <a:rPr lang="en-US" sz="1000" dirty="0"/>
              <a:t>    [--help] [--</a:t>
            </a:r>
            <a:r>
              <a:rPr lang="en-US" sz="1000" dirty="0" err="1"/>
              <a:t>gdb</a:t>
            </a:r>
            <a:r>
              <a:rPr lang="en-US" sz="1000" dirty="0"/>
              <a:t>] [--</a:t>
            </a:r>
            <a:r>
              <a:rPr lang="en-US" sz="1000" dirty="0" err="1"/>
              <a:t>dbx</a:t>
            </a:r>
            <a:r>
              <a:rPr lang="en-US" sz="1000" dirty="0"/>
              <a:t>] [--</a:t>
            </a:r>
            <a:r>
              <a:rPr lang="en-US" sz="1000" dirty="0" err="1"/>
              <a:t>ladebug</a:t>
            </a:r>
            <a:r>
              <a:rPr lang="en-US" sz="1000" dirty="0"/>
              <a:t>] [--</a:t>
            </a:r>
            <a:r>
              <a:rPr lang="en-US" sz="1000" dirty="0" err="1"/>
              <a:t>wdb</a:t>
            </a:r>
            <a:r>
              <a:rPr lang="en-US" sz="1000" dirty="0"/>
              <a:t>] [--</a:t>
            </a:r>
            <a:r>
              <a:rPr lang="en-US" sz="1000" dirty="0" err="1"/>
              <a:t>xdb</a:t>
            </a:r>
            <a:r>
              <a:rPr lang="en-US" sz="1000" dirty="0"/>
              <a:t>] [--</a:t>
            </a:r>
            <a:r>
              <a:rPr lang="en-US" sz="1000" dirty="0" err="1"/>
              <a:t>jdb</a:t>
            </a:r>
            <a:r>
              <a:rPr lang="en-US" sz="1000" dirty="0"/>
              <a:t>] [--</a:t>
            </a:r>
            <a:r>
              <a:rPr lang="en-US" sz="1000" dirty="0" err="1"/>
              <a:t>pydb</a:t>
            </a:r>
            <a:r>
              <a:rPr lang="en-US" sz="1000" dirty="0"/>
              <a:t>] [--</a:t>
            </a:r>
            <a:r>
              <a:rPr lang="en-US" sz="1000" dirty="0" err="1"/>
              <a:t>perl</a:t>
            </a:r>
            <a:r>
              <a:rPr lang="en-US" sz="1000" dirty="0"/>
              <a:t>]</a:t>
            </a:r>
          </a:p>
          <a:p>
            <a:r>
              <a:rPr lang="en-US" sz="1000" dirty="0"/>
              <a:t>              [--debugger name] [--[r]host [[username@]hostname]] [--trace] [--version] [--</a:t>
            </a:r>
            <a:r>
              <a:rPr lang="en-US" sz="1000" dirty="0" err="1"/>
              <a:t>config</a:t>
            </a:r>
            <a:r>
              <a:rPr lang="en-US" sz="1000" dirty="0"/>
              <a:t>-</a:t>
            </a:r>
          </a:p>
          <a:p>
            <a:r>
              <a:rPr lang="en-US" sz="1000" dirty="0"/>
              <a:t>              </a:t>
            </a:r>
            <a:r>
              <a:rPr lang="en-US" sz="1000" dirty="0" err="1"/>
              <a:t>uration</a:t>
            </a:r>
            <a:r>
              <a:rPr lang="en-US" sz="1000" dirty="0"/>
              <a:t>] [options...] [</a:t>
            </a:r>
            <a:r>
              <a:rPr lang="en-US" sz="1000" dirty="0" err="1"/>
              <a:t>prog</a:t>
            </a:r>
            <a:r>
              <a:rPr lang="en-US" sz="1000" dirty="0"/>
              <a:t>[</a:t>
            </a:r>
            <a:r>
              <a:rPr lang="en-US" sz="1000" dirty="0" err="1"/>
              <a:t>core|procID</a:t>
            </a:r>
            <a:r>
              <a:rPr lang="en-US" sz="1000" dirty="0"/>
              <a:t>]]</a:t>
            </a:r>
          </a:p>
          <a:p>
            <a:endParaRPr lang="en-US" sz="1000" dirty="0"/>
          </a:p>
          <a:p>
            <a:r>
              <a:rPr lang="en-US" sz="1000" dirty="0"/>
              <a:t>       but usually just</a:t>
            </a:r>
          </a:p>
          <a:p>
            <a:endParaRPr lang="en-US" sz="1000" dirty="0"/>
          </a:p>
          <a:p>
            <a:r>
              <a:rPr lang="en-US" sz="1000" dirty="0"/>
              <a:t>       </a:t>
            </a:r>
            <a:r>
              <a:rPr lang="en-US" sz="1000" dirty="0" err="1"/>
              <a:t>ddd</a:t>
            </a:r>
            <a:r>
              <a:rPr lang="en-US" sz="1000" dirty="0"/>
              <a:t>    program</a:t>
            </a:r>
          </a:p>
          <a:p>
            <a:endParaRPr lang="en-US" sz="1000" dirty="0"/>
          </a:p>
          <a:p>
            <a:r>
              <a:rPr lang="en-US" sz="1000" dirty="0"/>
              <a:t>DESCRIPTION</a:t>
            </a:r>
          </a:p>
          <a:p>
            <a:r>
              <a:rPr lang="en-US" sz="1000" dirty="0"/>
              <a:t>       DDD  is a graphical front-end for GDB and other command-line debuggers.  Using DDD, you can</a:t>
            </a:r>
          </a:p>
          <a:p>
            <a:r>
              <a:rPr lang="en-US" sz="1000" dirty="0"/>
              <a:t>       see what is going on “inside” another program while it executes—or what another program was</a:t>
            </a:r>
          </a:p>
          <a:p>
            <a:r>
              <a:rPr lang="en-US" sz="1000" dirty="0"/>
              <a:t>       doing at the moment it crashed.</a:t>
            </a:r>
          </a:p>
          <a:p>
            <a:endParaRPr lang="en-US" sz="1000" dirty="0"/>
          </a:p>
          <a:p>
            <a:r>
              <a:rPr lang="en-US" sz="1000" dirty="0"/>
              <a:t>       DDD  can  do  four main kinds of things (plus other things in support of these) to help you</a:t>
            </a:r>
          </a:p>
          <a:p>
            <a:r>
              <a:rPr lang="en-US" sz="1000" dirty="0"/>
              <a:t>       catch bugs in the act:</a:t>
            </a:r>
          </a:p>
          <a:p>
            <a:endParaRPr lang="en-US" sz="1000" dirty="0"/>
          </a:p>
          <a:p>
            <a:r>
              <a:rPr lang="en-US" sz="1000" dirty="0"/>
              <a:t>       · Start your program, specifying anything that might affect its behavior.</a:t>
            </a:r>
          </a:p>
          <a:p>
            <a:pPr marL="0" indent="0">
              <a:buNone/>
            </a:pPr>
            <a:endParaRPr lang="en-US" sz="1000" dirty="0"/>
          </a:p>
        </p:txBody>
      </p:sp>
      <p:sp>
        <p:nvSpPr>
          <p:cNvPr id="2" name="Title 1"/>
          <p:cNvSpPr>
            <a:spLocks noGrp="1"/>
          </p:cNvSpPr>
          <p:nvPr>
            <p:ph type="title"/>
          </p:nvPr>
        </p:nvSpPr>
        <p:spPr/>
        <p:txBody>
          <a:bodyPr/>
          <a:lstStyle/>
          <a:p>
            <a:r>
              <a:rPr lang="en-US" dirty="0"/>
              <a:t>DDD Debugger on CSE Server</a:t>
            </a:r>
          </a:p>
        </p:txBody>
      </p:sp>
      <p:sp>
        <p:nvSpPr>
          <p:cNvPr id="5" name="Slide Number Placeholder 4"/>
          <p:cNvSpPr>
            <a:spLocks noGrp="1"/>
          </p:cNvSpPr>
          <p:nvPr>
            <p:ph type="sldNum" sz="quarter" idx="12"/>
          </p:nvPr>
        </p:nvSpPr>
        <p:spPr/>
        <p:txBody>
          <a:bodyPr/>
          <a:lstStyle/>
          <a:p>
            <a:fld id="{D81D3CC0-5C5D-41E9-8A47-FC1E7DC8023E}" type="slidenum">
              <a:rPr lang="en-US" smtClean="0"/>
              <a:t>15</a:t>
            </a:fld>
            <a:endParaRPr lang="en-US"/>
          </a:p>
        </p:txBody>
      </p:sp>
    </p:spTree>
    <p:extLst>
      <p:ext uri="{BB962C8B-B14F-4D97-AF65-F5344CB8AC3E}">
        <p14:creationId xmlns:p14="http://schemas.microsoft.com/office/powerpoint/2010/main" val="302626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marL="0" indent="0">
              <a:buNone/>
            </a:pPr>
            <a:r>
              <a:rPr lang="en-US" sz="4800" dirty="0"/>
              <a:t>&lt;</a:t>
            </a:r>
            <a:r>
              <a:rPr lang="en-US" sz="4800" dirty="0" err="1"/>
              <a:t>linux</a:t>
            </a:r>
            <a:r>
              <a:rPr lang="en-US" sz="4800" dirty="0"/>
              <a:t> prompt&gt; </a:t>
            </a:r>
            <a:r>
              <a:rPr lang="en-US" sz="4800" b="1" dirty="0" err="1"/>
              <a:t>ddd</a:t>
            </a:r>
            <a:r>
              <a:rPr lang="en-US" sz="4800" b="1" dirty="0"/>
              <a:t> –manual</a:t>
            </a:r>
          </a:p>
          <a:p>
            <a:pPr marL="0" indent="0">
              <a:buNone/>
            </a:pPr>
            <a:endParaRPr lang="en-US" dirty="0"/>
          </a:p>
          <a:p>
            <a:pPr marL="0" indent="0">
              <a:buNone/>
            </a:pPr>
            <a:r>
              <a:rPr lang="en-US" dirty="0"/>
              <a:t>File: ddd.info,  Node: Top,  Next: Summary,  Up: (</a:t>
            </a:r>
            <a:r>
              <a:rPr lang="en-US" dirty="0" err="1"/>
              <a:t>dir</a:t>
            </a:r>
            <a:r>
              <a:rPr lang="en-US" dirty="0"/>
              <a:t>)</a:t>
            </a:r>
          </a:p>
          <a:p>
            <a:pPr marL="0" indent="0">
              <a:buNone/>
            </a:pPr>
            <a:endParaRPr lang="en-US" dirty="0"/>
          </a:p>
          <a:p>
            <a:pPr marL="0" indent="0">
              <a:buNone/>
            </a:pPr>
            <a:r>
              <a:rPr lang="en-US" dirty="0"/>
              <a:t>Debugging with DDD</a:t>
            </a:r>
          </a:p>
          <a:p>
            <a:pPr marL="0" indent="0">
              <a:buNone/>
            </a:pPr>
            <a:r>
              <a:rPr lang="en-US" dirty="0"/>
              <a:t>******************</a:t>
            </a:r>
          </a:p>
          <a:p>
            <a:pPr marL="0" indent="0">
              <a:buNone/>
            </a:pPr>
            <a:endParaRPr lang="en-US" dirty="0"/>
          </a:p>
          <a:p>
            <a:pPr marL="0" indent="0">
              <a:buNone/>
            </a:pPr>
            <a:r>
              <a:rPr lang="en-US" dirty="0"/>
              <a:t>DDD is a graphical front-end for GDB and other command-line debuggers.</a:t>
            </a:r>
          </a:p>
          <a:p>
            <a:pPr marL="0" indent="0">
              <a:buNone/>
            </a:pPr>
            <a:endParaRPr lang="en-US" dirty="0"/>
          </a:p>
          <a:p>
            <a:pPr marL="0" indent="0">
              <a:buNone/>
            </a:pPr>
            <a:r>
              <a:rPr lang="en-US" dirty="0"/>
              <a:t>   This is the First Edition of `Debugging with DDD', 8 Feb, 2009, for</a:t>
            </a:r>
          </a:p>
          <a:p>
            <a:pPr marL="0" indent="0">
              <a:buNone/>
            </a:pPr>
            <a:r>
              <a:rPr lang="en-US" dirty="0"/>
              <a:t>DDD Version 3.3.12.</a:t>
            </a:r>
          </a:p>
          <a:p>
            <a:pPr marL="0" indent="0">
              <a:buNone/>
            </a:pPr>
            <a:endParaRPr lang="en-US" dirty="0"/>
          </a:p>
          <a:p>
            <a:pPr marL="0" indent="0">
              <a:buNone/>
            </a:pPr>
            <a:r>
              <a:rPr lang="en-US" dirty="0"/>
              <a:t>   The first part of this master menu lists the major nodes in this Info</a:t>
            </a:r>
          </a:p>
          <a:p>
            <a:pPr marL="0" indent="0">
              <a:buNone/>
            </a:pPr>
            <a:r>
              <a:rPr lang="en-US" dirty="0"/>
              <a:t>document, including the label and command indices.  The rest of the menu</a:t>
            </a:r>
          </a:p>
          <a:p>
            <a:pPr marL="0" indent="0">
              <a:buNone/>
            </a:pPr>
            <a:r>
              <a:rPr lang="en-US" dirty="0"/>
              <a:t>lists all the lower level nodes in the document.</a:t>
            </a:r>
          </a:p>
          <a:p>
            <a:pPr marL="0" indent="0">
              <a:buNone/>
            </a:pPr>
            <a:endParaRPr lang="en-US" dirty="0"/>
          </a:p>
          <a:p>
            <a:pPr marL="0" indent="0">
              <a:buNone/>
            </a:pPr>
            <a:r>
              <a:rPr lang="en-US" dirty="0"/>
              <a:t>* Menu:</a:t>
            </a:r>
          </a:p>
          <a:p>
            <a:pPr marL="0" indent="0">
              <a:buNone/>
            </a:pPr>
            <a:endParaRPr lang="en-US" dirty="0"/>
          </a:p>
          <a:p>
            <a:pPr marL="0" indent="0">
              <a:buNone/>
            </a:pPr>
            <a:r>
              <a:rPr lang="en-US" dirty="0"/>
              <a:t>* Summary::                     Summary of DDD.</a:t>
            </a:r>
          </a:p>
          <a:p>
            <a:pPr marL="0" indent="0">
              <a:buNone/>
            </a:pPr>
            <a:endParaRPr lang="en-US" dirty="0"/>
          </a:p>
          <a:p>
            <a:pPr marL="0" indent="0">
              <a:buNone/>
            </a:pPr>
            <a:r>
              <a:rPr lang="en-US" dirty="0"/>
              <a:t>* Sample Session::              A sample DDD session.</a:t>
            </a:r>
          </a:p>
          <a:p>
            <a:pPr marL="0" indent="0">
              <a:buNone/>
            </a:pPr>
            <a:r>
              <a:rPr lang="en-US" dirty="0"/>
              <a:t>* Invocation::                  Getting in and out of DDD.</a:t>
            </a:r>
          </a:p>
          <a:p>
            <a:pPr marL="0" indent="0">
              <a:buNone/>
            </a:pPr>
            <a:r>
              <a:rPr lang="en-US" dirty="0"/>
              <a:t>* Windows::                     The DDD windows, menus, and buttons.</a:t>
            </a:r>
          </a:p>
          <a:p>
            <a:pPr marL="0" indent="0">
              <a:buNone/>
            </a:pPr>
            <a:r>
              <a:rPr lang="en-US" dirty="0"/>
              <a:t>* Navigating::                  Moving through the source code.</a:t>
            </a:r>
          </a:p>
          <a:p>
            <a:pPr marL="0" indent="0">
              <a:buNone/>
            </a:pPr>
            <a:r>
              <a:rPr lang="en-US" dirty="0"/>
              <a:t>* Stopping::                    Making your program stop at specific locations.</a:t>
            </a:r>
          </a:p>
          <a:p>
            <a:pPr marL="0" indent="0">
              <a:buNone/>
            </a:pPr>
            <a:r>
              <a:rPr lang="en-US" dirty="0"/>
              <a:t>* Running::                     Running programs under DDD.</a:t>
            </a:r>
          </a:p>
        </p:txBody>
      </p:sp>
      <p:sp>
        <p:nvSpPr>
          <p:cNvPr id="2" name="Title 1"/>
          <p:cNvSpPr>
            <a:spLocks noGrp="1"/>
          </p:cNvSpPr>
          <p:nvPr>
            <p:ph type="title"/>
          </p:nvPr>
        </p:nvSpPr>
        <p:spPr/>
        <p:txBody>
          <a:bodyPr/>
          <a:lstStyle/>
          <a:p>
            <a:r>
              <a:rPr lang="en-US" dirty="0"/>
              <a:t>DDD Manual</a:t>
            </a:r>
          </a:p>
        </p:txBody>
      </p:sp>
      <p:sp>
        <p:nvSpPr>
          <p:cNvPr id="5" name="Slide Number Placeholder 4"/>
          <p:cNvSpPr>
            <a:spLocks noGrp="1"/>
          </p:cNvSpPr>
          <p:nvPr>
            <p:ph type="sldNum" sz="quarter" idx="12"/>
          </p:nvPr>
        </p:nvSpPr>
        <p:spPr/>
        <p:txBody>
          <a:bodyPr/>
          <a:lstStyle/>
          <a:p>
            <a:fld id="{D81D3CC0-5C5D-41E9-8A47-FC1E7DC8023E}" type="slidenum">
              <a:rPr lang="en-US" smtClean="0"/>
              <a:t>16</a:t>
            </a:fld>
            <a:endParaRPr lang="en-US"/>
          </a:p>
        </p:txBody>
      </p:sp>
    </p:spTree>
    <p:extLst>
      <p:ext uri="{BB962C8B-B14F-4D97-AF65-F5344CB8AC3E}">
        <p14:creationId xmlns:p14="http://schemas.microsoft.com/office/powerpoint/2010/main" val="258897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61127" y="1424462"/>
            <a:ext cx="4421745" cy="4525962"/>
          </a:xfrm>
          <a:prstGeom prst="rect">
            <a:avLst/>
          </a:prstGeom>
        </p:spPr>
      </p:pic>
      <p:sp>
        <p:nvSpPr>
          <p:cNvPr id="3" name="Slide Number Placeholder 2"/>
          <p:cNvSpPr>
            <a:spLocks noGrp="1"/>
          </p:cNvSpPr>
          <p:nvPr>
            <p:ph type="sldNum" sz="quarter" idx="12"/>
          </p:nvPr>
        </p:nvSpPr>
        <p:spPr/>
        <p:txBody>
          <a:bodyPr/>
          <a:lstStyle/>
          <a:p>
            <a:fld id="{D81D3CC0-5C5D-41E9-8A47-FC1E7DC8023E}" type="slidenum">
              <a:rPr lang="en-US" smtClean="0"/>
              <a:t>17</a:t>
            </a:fld>
            <a:endParaRPr lang="en-US"/>
          </a:p>
        </p:txBody>
      </p:sp>
      <p:sp>
        <p:nvSpPr>
          <p:cNvPr id="4" name="Title 3"/>
          <p:cNvSpPr>
            <a:spLocks noGrp="1"/>
          </p:cNvSpPr>
          <p:nvPr>
            <p:ph type="title"/>
          </p:nvPr>
        </p:nvSpPr>
        <p:spPr/>
        <p:txBody>
          <a:bodyPr/>
          <a:lstStyle/>
          <a:p>
            <a:r>
              <a:rPr lang="en-US" dirty="0"/>
              <a:t>DDD run for lab 1</a:t>
            </a:r>
          </a:p>
        </p:txBody>
      </p:sp>
    </p:spTree>
    <p:extLst>
      <p:ext uri="{BB962C8B-B14F-4D97-AF65-F5344CB8AC3E}">
        <p14:creationId xmlns:p14="http://schemas.microsoft.com/office/powerpoint/2010/main" val="252563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hlinkClick r:id="rId2"/>
              </a:rPr>
              <a:t>http://www.gnu.org/software/ddd/manual/</a:t>
            </a:r>
            <a:endParaRPr lang="en-US" dirty="0"/>
          </a:p>
          <a:p>
            <a:endParaRPr lang="en-US" dirty="0"/>
          </a:p>
          <a:p>
            <a:endParaRPr lang="en-US" dirty="0"/>
          </a:p>
          <a:p>
            <a:pPr marL="0" indent="0">
              <a:buNone/>
            </a:pPr>
            <a:r>
              <a:rPr lang="en-US" dirty="0"/>
              <a:t>The DDD manual is available in the following formats: </a:t>
            </a:r>
          </a:p>
          <a:p>
            <a:pPr marL="0" indent="0">
              <a:buNone/>
            </a:pPr>
            <a:r>
              <a:rPr lang="en-US" dirty="0"/>
              <a:t>	•formatted in HTML (633K characters, 3.5M pictures) entirely on one web page. </a:t>
            </a:r>
          </a:p>
          <a:p>
            <a:pPr marL="0" indent="0">
              <a:buNone/>
            </a:pPr>
            <a:r>
              <a:rPr lang="en-US" dirty="0"/>
              <a:t>	•formatted as a PDF file (1.5M characters). </a:t>
            </a:r>
          </a:p>
          <a:p>
            <a:pPr marL="0" indent="0">
              <a:buNone/>
            </a:pPr>
            <a:r>
              <a:rPr lang="en-US" dirty="0"/>
              <a:t>	•formatted as a PostScript file (859K characters </a:t>
            </a:r>
            <a:r>
              <a:rPr lang="en-US" dirty="0" err="1"/>
              <a:t>gzipped</a:t>
            </a:r>
            <a:r>
              <a:rPr lang="en-US" dirty="0"/>
              <a:t>). </a:t>
            </a:r>
          </a:p>
          <a:p>
            <a:endParaRPr lang="en-US" dirty="0"/>
          </a:p>
          <a:p>
            <a:pPr marL="0" indent="0">
              <a:buNone/>
            </a:pPr>
            <a:r>
              <a:rPr lang="en-US" dirty="0"/>
              <a:t>A plain text version of the DDD manual is compiled within DDD; it can be viewed </a:t>
            </a:r>
          </a:p>
          <a:p>
            <a:pPr marL="0" indent="0">
              <a:buNone/>
            </a:pPr>
            <a:r>
              <a:rPr lang="en-US" dirty="0"/>
              <a:t>	• from within DDD using `Help -&gt; DDD Manual' or </a:t>
            </a:r>
          </a:p>
          <a:p>
            <a:pPr marL="0" indent="0">
              <a:buNone/>
            </a:pPr>
            <a:r>
              <a:rPr lang="en-US" dirty="0"/>
              <a:t>	• by invoking DDD as `</a:t>
            </a:r>
            <a:r>
              <a:rPr lang="en-US" dirty="0" err="1"/>
              <a:t>ddd</a:t>
            </a:r>
            <a:r>
              <a:rPr lang="en-US" dirty="0"/>
              <a:t> --manual'. </a:t>
            </a:r>
          </a:p>
          <a:p>
            <a:pPr marL="0" indent="0">
              <a:buNone/>
            </a:pPr>
            <a:r>
              <a:rPr lang="en-US" dirty="0"/>
              <a:t>	</a:t>
            </a:r>
            <a:r>
              <a:rPr lang="en-US" dirty="0" err="1"/>
              <a:t>Texinfo</a:t>
            </a:r>
            <a:r>
              <a:rPr lang="en-US" dirty="0"/>
              <a:t> sources as well as Info files are included in the DDD source distribution. </a:t>
            </a:r>
          </a:p>
        </p:txBody>
      </p:sp>
      <p:sp>
        <p:nvSpPr>
          <p:cNvPr id="2" name="Title 1"/>
          <p:cNvSpPr>
            <a:spLocks noGrp="1"/>
          </p:cNvSpPr>
          <p:nvPr>
            <p:ph type="title"/>
          </p:nvPr>
        </p:nvSpPr>
        <p:spPr/>
        <p:txBody>
          <a:bodyPr/>
          <a:lstStyle/>
          <a:p>
            <a:r>
              <a:rPr lang="en-US" dirty="0"/>
              <a:t>Other options</a:t>
            </a:r>
          </a:p>
        </p:txBody>
      </p:sp>
      <p:sp>
        <p:nvSpPr>
          <p:cNvPr id="5" name="Slide Number Placeholder 4"/>
          <p:cNvSpPr>
            <a:spLocks noGrp="1"/>
          </p:cNvSpPr>
          <p:nvPr>
            <p:ph type="sldNum" sz="quarter" idx="12"/>
          </p:nvPr>
        </p:nvSpPr>
        <p:spPr/>
        <p:txBody>
          <a:bodyPr/>
          <a:lstStyle/>
          <a:p>
            <a:fld id="{D81D3CC0-5C5D-41E9-8A47-FC1E7DC8023E}" type="slidenum">
              <a:rPr lang="en-US" smtClean="0"/>
              <a:t>18</a:t>
            </a:fld>
            <a:endParaRPr lang="en-US"/>
          </a:p>
        </p:txBody>
      </p:sp>
    </p:spTree>
    <p:extLst>
      <p:ext uri="{BB962C8B-B14F-4D97-AF65-F5344CB8AC3E}">
        <p14:creationId xmlns:p14="http://schemas.microsoft.com/office/powerpoint/2010/main" val="240245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0" indent="0">
              <a:buNone/>
            </a:pPr>
            <a:endParaRPr lang="en-US" altLang="en-US" sz="1800" dirty="0"/>
          </a:p>
          <a:p>
            <a:pPr marL="0" indent="0">
              <a:buNone/>
            </a:pPr>
            <a:r>
              <a:rPr lang="en-US" altLang="en-US" sz="1800" dirty="0"/>
              <a:t>Execute </a:t>
            </a:r>
            <a:r>
              <a:rPr lang="en-US" altLang="en-US" sz="1800" dirty="0" err="1"/>
              <a:t>gdb</a:t>
            </a:r>
            <a:r>
              <a:rPr lang="en-US" altLang="en-US" sz="1800" dirty="0"/>
              <a:t> or </a:t>
            </a:r>
            <a:r>
              <a:rPr lang="en-US" altLang="en-US" sz="1800" dirty="0" err="1"/>
              <a:t>ddd</a:t>
            </a:r>
            <a:r>
              <a:rPr lang="en-US" altLang="en-US" sz="1800" dirty="0"/>
              <a:t> in the directory that contains all of your source code files and your executable.  This might be $HOME/cse2421/lab1     </a:t>
            </a:r>
            <a:r>
              <a:rPr lang="en-US" altLang="en-US" sz="1800" dirty="0">
                <a:sym typeface="Wingdings" panose="05000000000000000000" pitchFamily="2" charset="2"/>
              </a:rPr>
              <a:t></a:t>
            </a:r>
          </a:p>
          <a:p>
            <a:pPr marL="0" indent="0">
              <a:buNone/>
            </a:pPr>
            <a:endParaRPr lang="en-US" altLang="en-US" sz="1800" dirty="0">
              <a:sym typeface="Wingdings" panose="05000000000000000000" pitchFamily="2" charset="2"/>
            </a:endParaRPr>
          </a:p>
          <a:p>
            <a:pPr marL="0" indent="0">
              <a:buNone/>
            </a:pPr>
            <a:r>
              <a:rPr lang="en-US" altLang="en-US" sz="1800" dirty="0">
                <a:sym typeface="Wingdings" panose="05000000000000000000" pitchFamily="2" charset="2"/>
              </a:rPr>
              <a:t>Everyone knows that debugging is twice as hard as writing a program in the first place. So if you’re as clever as you can be when you write it, how will you ever debug it? – </a:t>
            </a:r>
            <a:r>
              <a:rPr lang="en-US" altLang="en-US" sz="1200" dirty="0">
                <a:sym typeface="Wingdings" panose="05000000000000000000" pitchFamily="2" charset="2"/>
              </a:rPr>
              <a:t>Brian Kernighan, “The Elements of Programming Style”, 2</a:t>
            </a:r>
            <a:r>
              <a:rPr lang="en-US" altLang="en-US" sz="1200" baseline="30000" dirty="0">
                <a:sym typeface="Wingdings" panose="05000000000000000000" pitchFamily="2" charset="2"/>
              </a:rPr>
              <a:t>nd</a:t>
            </a:r>
            <a:r>
              <a:rPr lang="en-US" altLang="en-US" sz="1200" dirty="0">
                <a:sym typeface="Wingdings" panose="05000000000000000000" pitchFamily="2" charset="2"/>
              </a:rPr>
              <a:t> edition, chapter 2</a:t>
            </a:r>
          </a:p>
          <a:p>
            <a:pPr marL="0" indent="0">
              <a:buNone/>
            </a:pPr>
            <a:endParaRPr lang="en-US" altLang="en-US" sz="1800" dirty="0">
              <a:sym typeface="Wingdings" panose="05000000000000000000" pitchFamily="2" charset="2"/>
            </a:endParaRPr>
          </a:p>
          <a:p>
            <a:pPr marL="0" indent="0">
              <a:buNone/>
            </a:pPr>
            <a:r>
              <a:rPr lang="en-US" altLang="en-US" sz="1800" dirty="0">
                <a:sym typeface="Wingdings" panose="05000000000000000000" pitchFamily="2" charset="2"/>
              </a:rPr>
              <a:t>The most effective debugging tool is still careful thought, coupled with judiciously placed print statements. - </a:t>
            </a:r>
            <a:r>
              <a:rPr lang="en-US" altLang="en-US" sz="1200" dirty="0">
                <a:sym typeface="Wingdings" panose="05000000000000000000" pitchFamily="2" charset="2"/>
              </a:rPr>
              <a:t>Brian Kernighan, “Unix for Beginners” (1979)</a:t>
            </a:r>
          </a:p>
          <a:p>
            <a:pPr marL="0" indent="0">
              <a:buNone/>
            </a:pPr>
            <a:r>
              <a:rPr lang="en-US" altLang="en-US" sz="1200" dirty="0">
                <a:sym typeface="Wingdings" panose="05000000000000000000" pitchFamily="2" charset="2"/>
              </a:rPr>
              <a:t>	(Unfortunately, print statements can change the timing of programs, thus hiding</a:t>
            </a:r>
          </a:p>
          <a:p>
            <a:pPr marL="0" indent="0">
              <a:buNone/>
            </a:pPr>
            <a:r>
              <a:rPr lang="en-US" altLang="en-US" sz="1200" dirty="0">
                <a:sym typeface="Wingdings" panose="05000000000000000000" pitchFamily="2" charset="2"/>
              </a:rPr>
              <a:t>	the bug you are trying to find. – Janis Jones)</a:t>
            </a:r>
          </a:p>
          <a:p>
            <a:pPr marL="0" indent="0">
              <a:buNone/>
            </a:pPr>
            <a:endParaRPr lang="en-US" altLang="en-US" sz="1800" dirty="0">
              <a:sym typeface="Wingdings" panose="05000000000000000000" pitchFamily="2" charset="2"/>
            </a:endParaRPr>
          </a:p>
          <a:p>
            <a:pPr eaLnBrk="1" hangingPunct="1">
              <a:buFontTx/>
              <a:buNone/>
            </a:pPr>
            <a:endParaRPr lang="en-US" altLang="en-US" dirty="0"/>
          </a:p>
          <a:p>
            <a:pPr eaLnBrk="1" hangingPunct="1">
              <a:buFontTx/>
              <a:buNone/>
            </a:pPr>
            <a:endParaRPr lang="en-US" altLang="en-US" dirty="0"/>
          </a:p>
          <a:p>
            <a:pPr algn="r" eaLnBrk="1" hangingPunct="1">
              <a:buFontTx/>
              <a:buNone/>
            </a:pPr>
            <a:endParaRPr lang="en-US" altLang="en-US" sz="2400" dirty="0"/>
          </a:p>
          <a:p>
            <a:pPr algn="r" eaLnBrk="1" hangingPunct="1">
              <a:buFontTx/>
              <a:buNone/>
            </a:pPr>
            <a:endParaRPr lang="en-US" altLang="en-US" sz="2400" dirty="0"/>
          </a:p>
          <a:p>
            <a:pPr algn="r" eaLnBrk="1" hangingPunct="1">
              <a:buFontTx/>
              <a:buNone/>
            </a:pPr>
            <a:endParaRPr lang="en-US" altLang="en-US" sz="2400" dirty="0"/>
          </a:p>
          <a:p>
            <a:pPr algn="r" eaLnBrk="1" hangingPunct="1">
              <a:buFontTx/>
              <a:buNone/>
            </a:pPr>
            <a:endParaRPr lang="en-US" altLang="en-US" sz="2000" dirty="0"/>
          </a:p>
        </p:txBody>
      </p:sp>
      <p:sp>
        <p:nvSpPr>
          <p:cNvPr id="5122" name="Rectangle 2"/>
          <p:cNvSpPr>
            <a:spLocks noGrp="1" noChangeArrowheads="1"/>
          </p:cNvSpPr>
          <p:nvPr>
            <p:ph type="title"/>
          </p:nvPr>
        </p:nvSpPr>
        <p:spPr/>
        <p:txBody>
          <a:bodyPr/>
          <a:lstStyle/>
          <a:p>
            <a:pPr eaLnBrk="1" hangingPunct="1"/>
            <a:r>
              <a:rPr lang="en-US" altLang="en-US" sz="4000" dirty="0"/>
              <a:t>Debugging</a:t>
            </a:r>
          </a:p>
        </p:txBody>
      </p:sp>
      <p:sp>
        <p:nvSpPr>
          <p:cNvPr id="3" name="Slide Number Placeholder 2"/>
          <p:cNvSpPr>
            <a:spLocks noGrp="1"/>
          </p:cNvSpPr>
          <p:nvPr>
            <p:ph type="sldNum" sz="quarter" idx="12"/>
          </p:nvPr>
        </p:nvSpPr>
        <p:spPr/>
        <p:txBody>
          <a:bodyPr/>
          <a:lstStyle/>
          <a:p>
            <a:fld id="{D81D3CC0-5C5D-41E9-8A47-FC1E7DC8023E}" type="slidenum">
              <a:rPr lang="en-US" smtClean="0"/>
              <a:t>19</a:t>
            </a:fld>
            <a:endParaRPr lang="en-US"/>
          </a:p>
        </p:txBody>
      </p:sp>
    </p:spTree>
    <p:extLst>
      <p:ext uri="{BB962C8B-B14F-4D97-AF65-F5344CB8AC3E}">
        <p14:creationId xmlns:p14="http://schemas.microsoft.com/office/powerpoint/2010/main" val="39428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Developed from 1969-1971 at AT&amp;T Bell Laboratories (Ken Thompson/Dennis Ritchie/Brian Kernighan/Douglas </a:t>
            </a:r>
            <a:r>
              <a:rPr lang="en-US" dirty="0" err="1"/>
              <a:t>McIIroy</a:t>
            </a:r>
            <a:r>
              <a:rPr lang="en-US" dirty="0"/>
              <a:t>/Joe </a:t>
            </a:r>
            <a:r>
              <a:rPr lang="en-US" dirty="0" err="1"/>
              <a:t>Ossanna</a:t>
            </a:r>
            <a:r>
              <a:rPr lang="en-US" dirty="0"/>
              <a:t>)</a:t>
            </a:r>
          </a:p>
          <a:p>
            <a:r>
              <a:rPr lang="en-US" dirty="0"/>
              <a:t>Written largely in C (some assembly language code as well)</a:t>
            </a:r>
          </a:p>
          <a:p>
            <a:r>
              <a:rPr lang="en-US" dirty="0"/>
              <a:t>C was originally developed as a programming language to write the Unix OS, which was a multi-user, multi-tasking OS.</a:t>
            </a:r>
          </a:p>
          <a:p>
            <a:r>
              <a:rPr lang="en-US" dirty="0"/>
              <a:t>Proprietary (requires a license for use)</a:t>
            </a:r>
          </a:p>
          <a:p>
            <a:r>
              <a:rPr lang="en-US" dirty="0"/>
              <a:t>AT&amp;T sold Unix to </a:t>
            </a:r>
            <a:r>
              <a:rPr lang="en-US" dirty="0">
                <a:hlinkClick r:id="rId2" tooltip="Novell"/>
              </a:rPr>
              <a:t>Novell</a:t>
            </a:r>
            <a:r>
              <a:rPr lang="en-US" dirty="0"/>
              <a:t> in the early 1990s, which then sold its Unix business to the </a:t>
            </a:r>
            <a:r>
              <a:rPr lang="en-US" dirty="0">
                <a:hlinkClick r:id="rId3" tooltip="Santa Cruz Operation"/>
              </a:rPr>
              <a:t>Santa Cruz Operation</a:t>
            </a:r>
            <a:r>
              <a:rPr lang="en-US" dirty="0"/>
              <a:t> (SCO) in 1995</a:t>
            </a:r>
          </a:p>
          <a:p>
            <a:r>
              <a:rPr lang="en-US" dirty="0"/>
              <a:t>UNIX trademark passed to the industry standards consortium </a:t>
            </a:r>
            <a:r>
              <a:rPr lang="en-US" dirty="0">
                <a:hlinkClick r:id="rId4" tooltip="The Open Group"/>
              </a:rPr>
              <a:t>The Open Group</a:t>
            </a:r>
            <a:r>
              <a:rPr lang="en-US" dirty="0"/>
              <a:t>, which allows the use of the mark for certified operating systems compliant with the </a:t>
            </a:r>
            <a:r>
              <a:rPr lang="en-US" dirty="0">
                <a:hlinkClick r:id="rId5" tooltip="Single UNIX Specification"/>
              </a:rPr>
              <a:t>Single UNIX Specification</a:t>
            </a:r>
            <a:r>
              <a:rPr lang="en-US" dirty="0"/>
              <a:t> (SUS). Among these is </a:t>
            </a:r>
            <a:r>
              <a:rPr lang="en-US" dirty="0">
                <a:hlinkClick r:id="rId6" tooltip="Apple Inc."/>
              </a:rPr>
              <a:t>Apple</a:t>
            </a:r>
            <a:r>
              <a:rPr lang="en-US" dirty="0">
                <a:hlinkClick r:id="rId7" tooltip="MacOS"/>
              </a:rPr>
              <a:t>’s </a:t>
            </a:r>
            <a:r>
              <a:rPr lang="en-US" dirty="0" err="1">
                <a:hlinkClick r:id="rId7" tooltip="MacOS"/>
              </a:rPr>
              <a:t>MacOS</a:t>
            </a:r>
            <a:r>
              <a:rPr lang="en-US" dirty="0"/>
              <a:t> which is the Unix version with the largest installed base as of 2014.</a:t>
            </a:r>
          </a:p>
        </p:txBody>
      </p:sp>
      <p:sp>
        <p:nvSpPr>
          <p:cNvPr id="2" name="Title 1"/>
          <p:cNvSpPr>
            <a:spLocks noGrp="1"/>
          </p:cNvSpPr>
          <p:nvPr>
            <p:ph type="title"/>
          </p:nvPr>
        </p:nvSpPr>
        <p:spPr/>
        <p:txBody>
          <a:bodyPr/>
          <a:lstStyle/>
          <a:p>
            <a:r>
              <a:rPr lang="en-US" dirty="0"/>
              <a:t>Unix background</a:t>
            </a:r>
          </a:p>
        </p:txBody>
      </p:sp>
      <p:sp>
        <p:nvSpPr>
          <p:cNvPr id="5" name="Slide Number Placeholder 4"/>
          <p:cNvSpPr>
            <a:spLocks noGrp="1"/>
          </p:cNvSpPr>
          <p:nvPr>
            <p:ph type="sldNum" sz="quarter" idx="12"/>
          </p:nvPr>
        </p:nvSpPr>
        <p:spPr/>
        <p:txBody>
          <a:bodyPr/>
          <a:lstStyle/>
          <a:p>
            <a:fld id="{D81D3CC0-5C5D-41E9-8A47-FC1E7DC8023E}" type="slidenum">
              <a:rPr lang="en-US" smtClean="0"/>
              <a:t>2</a:t>
            </a:fld>
            <a:endParaRPr lang="en-US"/>
          </a:p>
        </p:txBody>
      </p:sp>
    </p:spTree>
    <p:extLst>
      <p:ext uri="{BB962C8B-B14F-4D97-AF65-F5344CB8AC3E}">
        <p14:creationId xmlns:p14="http://schemas.microsoft.com/office/powerpoint/2010/main" val="1530172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40491"/>
          </a:xfrm>
        </p:spPr>
        <p:txBody>
          <a:bodyPr>
            <a:normAutofit fontScale="70000" lnSpcReduction="20000"/>
          </a:bodyPr>
          <a:lstStyle/>
          <a:p>
            <a:endParaRPr lang="en-US" sz="2600" dirty="0"/>
          </a:p>
          <a:p>
            <a:r>
              <a:rPr lang="en-US" sz="2600" dirty="0"/>
              <a:t>Once you can compile and run the program successfully and have performed the debugger commands specified, you can submit it.</a:t>
            </a:r>
          </a:p>
          <a:p>
            <a:pPr marL="109728" indent="0">
              <a:buNone/>
            </a:pPr>
            <a:endParaRPr lang="en-US" sz="2600" dirty="0"/>
          </a:p>
          <a:p>
            <a:pPr lvl="0"/>
            <a:r>
              <a:rPr lang="en-US" sz="2400" dirty="0"/>
              <a:t>Programs must be submitted to Carmen in a .zip file.</a:t>
            </a:r>
          </a:p>
          <a:p>
            <a:pPr lvl="0"/>
            <a:endParaRPr lang="en-US" sz="2400" dirty="0"/>
          </a:p>
          <a:p>
            <a:pPr lvl="0"/>
            <a:r>
              <a:rPr lang="en-US" sz="2400" dirty="0"/>
              <a:t>The instructions for creating a .zip file are included in the lab1 description document.</a:t>
            </a:r>
          </a:p>
          <a:p>
            <a:pPr lvl="0"/>
            <a:endParaRPr lang="en-US" sz="2400" dirty="0"/>
          </a:p>
          <a:p>
            <a:pPr lvl="0"/>
            <a:r>
              <a:rPr lang="en-US" sz="2400" dirty="0"/>
              <a:t>The graders will pull the labs from Carmen and test them on stdlinux based on the grading criteria.</a:t>
            </a:r>
          </a:p>
          <a:p>
            <a:pPr marL="109728" lvl="0" indent="0">
              <a:buNone/>
            </a:pPr>
            <a:endParaRPr lang="en-US" sz="2400" dirty="0"/>
          </a:p>
          <a:p>
            <a:pPr lvl="0"/>
            <a:r>
              <a:rPr lang="en-US" sz="2400" b="1" dirty="0"/>
              <a:t>Each lab will have 1 assignment entry on Carmen. You use it to submit the zip file and the document. </a:t>
            </a:r>
          </a:p>
          <a:p>
            <a:pPr lvl="1"/>
            <a:r>
              <a:rPr lang="en-US" sz="2200">
                <a:solidFill>
                  <a:srgbClr val="FF0000"/>
                </a:solidFill>
              </a:rPr>
              <a:t>Submit the </a:t>
            </a:r>
            <a:r>
              <a:rPr lang="en-US" sz="2200" dirty="0">
                <a:solidFill>
                  <a:srgbClr val="FF0000"/>
                </a:solidFill>
              </a:rPr>
              <a:t>Readme file for that lab in Word or PDF format</a:t>
            </a:r>
          </a:p>
          <a:p>
            <a:pPr lvl="1"/>
            <a:r>
              <a:rPr lang="en-US" sz="2200" dirty="0">
                <a:solidFill>
                  <a:srgbClr val="FF0000"/>
                </a:solidFill>
              </a:rPr>
              <a:t>Submit all code in a .zip file</a:t>
            </a:r>
          </a:p>
          <a:p>
            <a:pPr lvl="1"/>
            <a:r>
              <a:rPr lang="en-US" sz="2200" b="1" dirty="0"/>
              <a:t>Both assignment entries must be populated to get full credit for the lab</a:t>
            </a:r>
          </a:p>
          <a:p>
            <a:pPr lvl="1"/>
            <a:r>
              <a:rPr lang="en-US" sz="2200" dirty="0"/>
              <a:t>Your grade (for both) will be grouped under the .zip file entry.</a:t>
            </a:r>
          </a:p>
          <a:p>
            <a:pPr marL="457200" lvl="1" indent="0">
              <a:buNone/>
            </a:pPr>
            <a:endParaRPr lang="en-US" sz="2400" dirty="0"/>
          </a:p>
          <a:p>
            <a:pPr marL="457200" lvl="1" indent="0">
              <a:buNone/>
            </a:pPr>
            <a:endParaRPr lang="en-US" sz="2600" b="1" dirty="0"/>
          </a:p>
          <a:p>
            <a:pPr marL="457200" lvl="1" indent="0">
              <a:buNone/>
            </a:pPr>
            <a:endParaRPr lang="en-US" dirty="0"/>
          </a:p>
        </p:txBody>
      </p:sp>
      <p:sp>
        <p:nvSpPr>
          <p:cNvPr id="2" name="Title 1"/>
          <p:cNvSpPr>
            <a:spLocks noGrp="1"/>
          </p:cNvSpPr>
          <p:nvPr>
            <p:ph type="title"/>
          </p:nvPr>
        </p:nvSpPr>
        <p:spPr/>
        <p:txBody>
          <a:bodyPr>
            <a:normAutofit/>
          </a:bodyPr>
          <a:lstStyle/>
          <a:p>
            <a:r>
              <a:rPr lang="en-US" sz="3200" dirty="0"/>
              <a:t>Submitting your program for grading</a:t>
            </a:r>
          </a:p>
        </p:txBody>
      </p:sp>
      <p:sp>
        <p:nvSpPr>
          <p:cNvPr id="5" name="Slide Number Placeholder 4"/>
          <p:cNvSpPr>
            <a:spLocks noGrp="1"/>
          </p:cNvSpPr>
          <p:nvPr>
            <p:ph type="sldNum" sz="quarter" idx="12"/>
          </p:nvPr>
        </p:nvSpPr>
        <p:spPr/>
        <p:txBody>
          <a:bodyPr/>
          <a:lstStyle/>
          <a:p>
            <a:fld id="{D81D3CC0-5C5D-41E9-8A47-FC1E7DC8023E}" type="slidenum">
              <a:rPr lang="en-US" smtClean="0"/>
              <a:t>20</a:t>
            </a:fld>
            <a:endParaRPr lang="en-US"/>
          </a:p>
        </p:txBody>
      </p:sp>
    </p:spTree>
    <p:extLst>
      <p:ext uri="{BB962C8B-B14F-4D97-AF65-F5344CB8AC3E}">
        <p14:creationId xmlns:p14="http://schemas.microsoft.com/office/powerpoint/2010/main" val="2684238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solidFill>
                  <a:srgbClr val="FF0000"/>
                </a:solidFill>
              </a:rPr>
              <a:t>Were there any errors or warnings when compiled?  If yes, then 0 points awarded.</a:t>
            </a:r>
          </a:p>
          <a:p>
            <a:r>
              <a:rPr lang="en-US" dirty="0"/>
              <a:t>Does the program execute correctly with the example input provided? What about other valid input?</a:t>
            </a:r>
          </a:p>
          <a:p>
            <a:r>
              <a:rPr lang="en-US" dirty="0"/>
              <a:t>Does the program execute correctly when “</a:t>
            </a:r>
            <a:r>
              <a:rPr lang="en-US" b="1" dirty="0"/>
              <a:t>boundary</a:t>
            </a:r>
            <a:r>
              <a:rPr lang="en-US" dirty="0"/>
              <a:t>” </a:t>
            </a:r>
            <a:r>
              <a:rPr lang="en-US" b="1" dirty="0"/>
              <a:t>conditions</a:t>
            </a:r>
            <a:r>
              <a:rPr lang="en-US" dirty="0"/>
              <a:t> are encountered?</a:t>
            </a:r>
          </a:p>
          <a:p>
            <a:r>
              <a:rPr lang="en-US" dirty="0"/>
              <a:t>Were the constraints from the lab description adhered to?</a:t>
            </a:r>
          </a:p>
          <a:p>
            <a:r>
              <a:rPr lang="en-US" dirty="0"/>
              <a:t>Did you follow all of the other lab description instructions?</a:t>
            </a:r>
          </a:p>
        </p:txBody>
      </p:sp>
      <p:sp>
        <p:nvSpPr>
          <p:cNvPr id="3" name="Title 2"/>
          <p:cNvSpPr>
            <a:spLocks noGrp="1"/>
          </p:cNvSpPr>
          <p:nvPr>
            <p:ph type="title"/>
          </p:nvPr>
        </p:nvSpPr>
        <p:spPr/>
        <p:txBody>
          <a:bodyPr>
            <a:normAutofit/>
          </a:bodyPr>
          <a:lstStyle/>
          <a:p>
            <a:r>
              <a:rPr lang="en-US" sz="3200" dirty="0"/>
              <a:t>General Grading Criteria for labs</a:t>
            </a:r>
          </a:p>
        </p:txBody>
      </p:sp>
      <p:sp>
        <p:nvSpPr>
          <p:cNvPr id="5" name="Slide Number Placeholder 4"/>
          <p:cNvSpPr>
            <a:spLocks noGrp="1"/>
          </p:cNvSpPr>
          <p:nvPr>
            <p:ph type="sldNum" sz="quarter" idx="12"/>
          </p:nvPr>
        </p:nvSpPr>
        <p:spPr/>
        <p:txBody>
          <a:bodyPr/>
          <a:lstStyle/>
          <a:p>
            <a:fld id="{D81D3CC0-5C5D-41E9-8A47-FC1E7DC8023E}" type="slidenum">
              <a:rPr lang="en-US" smtClean="0"/>
              <a:t>21</a:t>
            </a:fld>
            <a:endParaRPr lang="en-US"/>
          </a:p>
        </p:txBody>
      </p:sp>
    </p:spTree>
    <p:extLst>
      <p:ext uri="{BB962C8B-B14F-4D97-AF65-F5344CB8AC3E}">
        <p14:creationId xmlns:p14="http://schemas.microsoft.com/office/powerpoint/2010/main" val="18059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Take a look at the other Linux commands that are shown in the document called LabUnixCommands.pdf on Carmen.</a:t>
            </a:r>
          </a:p>
          <a:p>
            <a:r>
              <a:rPr lang="en-US" dirty="0"/>
              <a:t>The commands in the pdf should be all that you’ll need for this course.</a:t>
            </a:r>
          </a:p>
          <a:p>
            <a:r>
              <a:rPr lang="en-US" dirty="0"/>
              <a:t>Nonetheless, if you need to know how to do something that you haven’t done before, you can do an internet search to find the relevant commands.</a:t>
            </a:r>
          </a:p>
          <a:p>
            <a:endParaRPr lang="en-US" dirty="0"/>
          </a:p>
        </p:txBody>
      </p:sp>
      <p:sp>
        <p:nvSpPr>
          <p:cNvPr id="2" name="Title 1"/>
          <p:cNvSpPr>
            <a:spLocks noGrp="1"/>
          </p:cNvSpPr>
          <p:nvPr>
            <p:ph type="title"/>
          </p:nvPr>
        </p:nvSpPr>
        <p:spPr/>
        <p:txBody>
          <a:bodyPr/>
          <a:lstStyle/>
          <a:p>
            <a:r>
              <a:rPr lang="en-US" dirty="0"/>
              <a:t>Other Linux commands</a:t>
            </a:r>
          </a:p>
        </p:txBody>
      </p:sp>
      <p:sp>
        <p:nvSpPr>
          <p:cNvPr id="5" name="Slide Number Placeholder 4"/>
          <p:cNvSpPr>
            <a:spLocks noGrp="1"/>
          </p:cNvSpPr>
          <p:nvPr>
            <p:ph type="sldNum" sz="quarter" idx="12"/>
          </p:nvPr>
        </p:nvSpPr>
        <p:spPr/>
        <p:txBody>
          <a:bodyPr/>
          <a:lstStyle/>
          <a:p>
            <a:fld id="{D81D3CC0-5C5D-41E9-8A47-FC1E7DC8023E}" type="slidenum">
              <a:rPr lang="en-US" smtClean="0"/>
              <a:t>22</a:t>
            </a:fld>
            <a:endParaRPr lang="en-US"/>
          </a:p>
        </p:txBody>
      </p:sp>
    </p:spTree>
    <p:extLst>
      <p:ext uri="{BB962C8B-B14F-4D97-AF65-F5344CB8AC3E}">
        <p14:creationId xmlns:p14="http://schemas.microsoft.com/office/powerpoint/2010/main" val="300556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61539" y="1510075"/>
            <a:ext cx="8220921" cy="5042900"/>
          </a:xfrm>
          <a:prstGeom prst="rect">
            <a:avLst/>
          </a:prstGeom>
        </p:spPr>
      </p:pic>
      <p:sp>
        <p:nvSpPr>
          <p:cNvPr id="3" name="Slide Number Placeholder 2"/>
          <p:cNvSpPr>
            <a:spLocks noGrp="1"/>
          </p:cNvSpPr>
          <p:nvPr>
            <p:ph type="sldNum" sz="quarter" idx="12"/>
          </p:nvPr>
        </p:nvSpPr>
        <p:spPr/>
        <p:txBody>
          <a:bodyPr/>
          <a:lstStyle/>
          <a:p>
            <a:fld id="{D81D3CC0-5C5D-41E9-8A47-FC1E7DC8023E}" type="slidenum">
              <a:rPr lang="en-US" smtClean="0"/>
              <a:t>23</a:t>
            </a:fld>
            <a:endParaRPr lang="en-US"/>
          </a:p>
        </p:txBody>
      </p:sp>
      <p:sp>
        <p:nvSpPr>
          <p:cNvPr id="4" name="Title 3"/>
          <p:cNvSpPr>
            <a:spLocks noGrp="1"/>
          </p:cNvSpPr>
          <p:nvPr>
            <p:ph type="title"/>
          </p:nvPr>
        </p:nvSpPr>
        <p:spPr/>
        <p:txBody>
          <a:bodyPr/>
          <a:lstStyle/>
          <a:p>
            <a:r>
              <a:rPr lang="en-US" dirty="0"/>
              <a:t>Lab 1 – Quick Notes</a:t>
            </a:r>
          </a:p>
        </p:txBody>
      </p:sp>
    </p:spTree>
    <p:extLst>
      <p:ext uri="{BB962C8B-B14F-4D97-AF65-F5344CB8AC3E}">
        <p14:creationId xmlns:p14="http://schemas.microsoft.com/office/powerpoint/2010/main" val="1566565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81D3CC0-5C5D-41E9-8A47-FC1E7DC8023E}" type="slidenum">
              <a:rPr lang="en-US" smtClean="0"/>
              <a:t>24</a:t>
            </a:fld>
            <a:endParaRPr lang="en-US"/>
          </a:p>
        </p:txBody>
      </p:sp>
      <p:sp>
        <p:nvSpPr>
          <p:cNvPr id="4" name="Title 3"/>
          <p:cNvSpPr>
            <a:spLocks noGrp="1"/>
          </p:cNvSpPr>
          <p:nvPr>
            <p:ph type="title"/>
          </p:nvPr>
        </p:nvSpPr>
        <p:spPr/>
        <p:txBody>
          <a:bodyPr/>
          <a:lstStyle/>
          <a:p>
            <a:r>
              <a:rPr lang="en-US" dirty="0"/>
              <a:t>Lab 1 – Quick Notes</a:t>
            </a:r>
          </a:p>
        </p:txBody>
      </p:sp>
      <p:pic>
        <p:nvPicPr>
          <p:cNvPr id="7" name="Content Placeholder 4"/>
          <p:cNvPicPr>
            <a:picLocks noGrp="1" noChangeAspect="1"/>
          </p:cNvPicPr>
          <p:nvPr>
            <p:ph idx="1"/>
          </p:nvPr>
        </p:nvPicPr>
        <p:blipFill>
          <a:blip r:embed="rId2"/>
          <a:stretch>
            <a:fillRect/>
          </a:stretch>
        </p:blipFill>
        <p:spPr>
          <a:xfrm>
            <a:off x="530382" y="1143000"/>
            <a:ext cx="7543799" cy="2228850"/>
          </a:xfrm>
          <a:prstGeom prst="rect">
            <a:avLst/>
          </a:prstGeom>
        </p:spPr>
      </p:pic>
      <p:pic>
        <p:nvPicPr>
          <p:cNvPr id="8" name="Picture 7"/>
          <p:cNvPicPr>
            <a:picLocks noChangeAspect="1"/>
          </p:cNvPicPr>
          <p:nvPr/>
        </p:nvPicPr>
        <p:blipFill>
          <a:blip r:embed="rId3"/>
          <a:stretch>
            <a:fillRect/>
          </a:stretch>
        </p:blipFill>
        <p:spPr>
          <a:xfrm>
            <a:off x="606583" y="3468895"/>
            <a:ext cx="7470617" cy="3148907"/>
          </a:xfrm>
          <a:prstGeom prst="rect">
            <a:avLst/>
          </a:prstGeom>
        </p:spPr>
      </p:pic>
    </p:spTree>
    <p:extLst>
      <p:ext uri="{BB962C8B-B14F-4D97-AF65-F5344CB8AC3E}">
        <p14:creationId xmlns:p14="http://schemas.microsoft.com/office/powerpoint/2010/main" val="3449869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81D3CC0-5C5D-41E9-8A47-FC1E7DC8023E}" type="slidenum">
              <a:rPr lang="en-US" smtClean="0"/>
              <a:t>25</a:t>
            </a:fld>
            <a:endParaRPr lang="en-US"/>
          </a:p>
        </p:txBody>
      </p:sp>
      <p:sp>
        <p:nvSpPr>
          <p:cNvPr id="4" name="Title 3"/>
          <p:cNvSpPr>
            <a:spLocks noGrp="1"/>
          </p:cNvSpPr>
          <p:nvPr>
            <p:ph type="title"/>
          </p:nvPr>
        </p:nvSpPr>
        <p:spPr/>
        <p:txBody>
          <a:bodyPr/>
          <a:lstStyle/>
          <a:p>
            <a:r>
              <a:rPr lang="en-US" dirty="0"/>
              <a:t>Lab 1 – Quick Notes</a:t>
            </a:r>
          </a:p>
        </p:txBody>
      </p:sp>
      <p:sp>
        <p:nvSpPr>
          <p:cNvPr id="7" name="TextBox 6"/>
          <p:cNvSpPr txBox="1"/>
          <p:nvPr/>
        </p:nvSpPr>
        <p:spPr>
          <a:xfrm>
            <a:off x="799855" y="4953000"/>
            <a:ext cx="7886945" cy="830997"/>
          </a:xfrm>
          <a:prstGeom prst="rect">
            <a:avLst/>
          </a:prstGeom>
          <a:noFill/>
        </p:spPr>
        <p:txBody>
          <a:bodyPr wrap="square" rtlCol="0">
            <a:spAutoFit/>
          </a:bodyPr>
          <a:lstStyle/>
          <a:p>
            <a:r>
              <a:rPr lang="en-US" sz="1600" b="1" dirty="0"/>
              <a:t>And Follow the lab instructions to complete the lab. From this point on, my run in my laptop is slightly different in the number of lines</a:t>
            </a:r>
          </a:p>
          <a:p>
            <a:r>
              <a:rPr lang="en-US" sz="1600" b="1" dirty="0"/>
              <a:t>(I added some additional code beyond the lab requirements) ... </a:t>
            </a:r>
          </a:p>
        </p:txBody>
      </p:sp>
      <p:pic>
        <p:nvPicPr>
          <p:cNvPr id="9" name="Content Placeholder 8"/>
          <p:cNvPicPr>
            <a:picLocks noGrp="1" noChangeAspect="1"/>
          </p:cNvPicPr>
          <p:nvPr>
            <p:ph idx="1"/>
          </p:nvPr>
        </p:nvPicPr>
        <p:blipFill>
          <a:blip r:embed="rId2"/>
          <a:stretch>
            <a:fillRect/>
          </a:stretch>
        </p:blipFill>
        <p:spPr>
          <a:xfrm>
            <a:off x="799855" y="1417638"/>
            <a:ext cx="7543800" cy="3456237"/>
          </a:xfrm>
          <a:prstGeom prst="rect">
            <a:avLst/>
          </a:prstGeom>
        </p:spPr>
      </p:pic>
    </p:spTree>
    <p:extLst>
      <p:ext uri="{BB962C8B-B14F-4D97-AF65-F5344CB8AC3E}">
        <p14:creationId xmlns:p14="http://schemas.microsoft.com/office/powerpoint/2010/main" val="1168341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“Modular design”: The OS provides a collection of simple tools that each implement a limited, well-defined function. (This was very forward thinking at the time.)</a:t>
            </a:r>
          </a:p>
          <a:p>
            <a:r>
              <a:rPr lang="en-US" dirty="0"/>
              <a:t>More complex functionality is provided by combining the simple tools.</a:t>
            </a:r>
          </a:p>
          <a:p>
            <a:r>
              <a:rPr lang="en-US" dirty="0"/>
              <a:t>A unified file system is the main means of communication; for example, devices (e.g., disk drives, keyboards) are treated as files.</a:t>
            </a:r>
          </a:p>
          <a:p>
            <a:r>
              <a:rPr lang="en-US" dirty="0"/>
              <a:t>First “portable” operating system</a:t>
            </a:r>
          </a:p>
        </p:txBody>
      </p:sp>
      <p:sp>
        <p:nvSpPr>
          <p:cNvPr id="2" name="Title 1"/>
          <p:cNvSpPr>
            <a:spLocks noGrp="1"/>
          </p:cNvSpPr>
          <p:nvPr>
            <p:ph type="title"/>
          </p:nvPr>
        </p:nvSpPr>
        <p:spPr/>
        <p:txBody>
          <a:bodyPr/>
          <a:lstStyle/>
          <a:p>
            <a:r>
              <a:rPr lang="en-US" dirty="0"/>
              <a:t>Unix Philosophy</a:t>
            </a:r>
          </a:p>
        </p:txBody>
      </p:sp>
      <p:sp>
        <p:nvSpPr>
          <p:cNvPr id="5" name="Slide Number Placeholder 4"/>
          <p:cNvSpPr>
            <a:spLocks noGrp="1"/>
          </p:cNvSpPr>
          <p:nvPr>
            <p:ph type="sldNum" sz="quarter" idx="12"/>
          </p:nvPr>
        </p:nvSpPr>
        <p:spPr/>
        <p:txBody>
          <a:bodyPr/>
          <a:lstStyle/>
          <a:p>
            <a:fld id="{D81D3CC0-5C5D-41E9-8A47-FC1E7DC8023E}" type="slidenum">
              <a:rPr lang="en-US" smtClean="0"/>
              <a:t>3</a:t>
            </a:fld>
            <a:endParaRPr lang="en-US"/>
          </a:p>
        </p:txBody>
      </p:sp>
    </p:spTree>
    <p:extLst>
      <p:ext uri="{BB962C8B-B14F-4D97-AF65-F5344CB8AC3E}">
        <p14:creationId xmlns:p14="http://schemas.microsoft.com/office/powerpoint/2010/main" val="329102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Developed in 1991 by Linus Torvalds, a graduate student in Computer Science at the University of Helsinki.</a:t>
            </a:r>
          </a:p>
          <a:p>
            <a:r>
              <a:rPr lang="en-US" dirty="0"/>
              <a:t>Linux is a Unix “clone,” we can say, because it does not use Unix code (which is proprietary, and therefore could not be freely distributed), but it provides the same functionality and features as Unix generally, and follows the Unix OS philosophy.</a:t>
            </a:r>
          </a:p>
          <a:p>
            <a:r>
              <a:rPr lang="en-US" b="1" dirty="0"/>
              <a:t>Open source</a:t>
            </a:r>
            <a:r>
              <a:rPr lang="en-US" dirty="0"/>
              <a:t>, so it is available in versions without cost (There are also versions which are licensed for a fee, often with support, as well as the OS itself)</a:t>
            </a:r>
          </a:p>
          <a:p>
            <a:r>
              <a:rPr lang="en-US" dirty="0"/>
              <a:t>Various “distributions,” which are all broadly similar, but also exhibit various differences.</a:t>
            </a:r>
          </a:p>
          <a:p>
            <a:r>
              <a:rPr lang="en-US" dirty="0"/>
              <a:t>It is worth your time and effort to learn as much as you can about Linux, because you are likely to encounter Linux/Unix in the work world.</a:t>
            </a:r>
          </a:p>
          <a:p>
            <a:endParaRPr lang="en-US" dirty="0"/>
          </a:p>
        </p:txBody>
      </p:sp>
      <p:sp>
        <p:nvSpPr>
          <p:cNvPr id="2" name="Title 1"/>
          <p:cNvSpPr>
            <a:spLocks noGrp="1"/>
          </p:cNvSpPr>
          <p:nvPr>
            <p:ph type="title"/>
          </p:nvPr>
        </p:nvSpPr>
        <p:spPr/>
        <p:txBody>
          <a:bodyPr/>
          <a:lstStyle/>
          <a:p>
            <a:r>
              <a:rPr lang="en-US" dirty="0"/>
              <a:t>Linux</a:t>
            </a:r>
          </a:p>
        </p:txBody>
      </p:sp>
      <p:sp>
        <p:nvSpPr>
          <p:cNvPr id="5" name="Slide Number Placeholder 4"/>
          <p:cNvSpPr>
            <a:spLocks noGrp="1"/>
          </p:cNvSpPr>
          <p:nvPr>
            <p:ph type="sldNum" sz="quarter" idx="12"/>
          </p:nvPr>
        </p:nvSpPr>
        <p:spPr/>
        <p:txBody>
          <a:bodyPr/>
          <a:lstStyle/>
          <a:p>
            <a:fld id="{D81D3CC0-5C5D-41E9-8A47-FC1E7DC8023E}" type="slidenum">
              <a:rPr lang="en-US" smtClean="0"/>
              <a:t>4</a:t>
            </a:fld>
            <a:endParaRPr lang="en-US"/>
          </a:p>
        </p:txBody>
      </p:sp>
    </p:spTree>
    <p:extLst>
      <p:ext uri="{BB962C8B-B14F-4D97-AF65-F5344CB8AC3E}">
        <p14:creationId xmlns:p14="http://schemas.microsoft.com/office/powerpoint/2010/main" val="326121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hlinkClick r:id="rId3"/>
              </a:rPr>
              <a:t>http://tldp.org/LDP/intro-linux/html/sect_01_01.html</a:t>
            </a:r>
            <a:endParaRPr lang="en-US" sz="2000" dirty="0"/>
          </a:p>
          <a:p>
            <a:pPr lvl="1"/>
            <a:r>
              <a:rPr lang="en-US" sz="1600" dirty="0"/>
              <a:t>This link comes from: </a:t>
            </a:r>
            <a:r>
              <a:rPr lang="en-US" sz="1200" dirty="0">
                <a:hlinkClick r:id="rId4"/>
              </a:rPr>
              <a:t>https://cse.osu.edu/computing-services/getting-help</a:t>
            </a:r>
            <a:r>
              <a:rPr lang="en-US" sz="1200" dirty="0"/>
              <a:t> under the </a:t>
            </a:r>
            <a:r>
              <a:rPr lang="en-US" sz="1200" b="1" dirty="0"/>
              <a:t>External Resources </a:t>
            </a:r>
            <a:r>
              <a:rPr lang="en-US" sz="1200" dirty="0"/>
              <a:t>section “Introduction to Linux”</a:t>
            </a:r>
          </a:p>
          <a:p>
            <a:r>
              <a:rPr lang="en-US" sz="2400" dirty="0">
                <a:latin typeface="Calibri" panose="020F0502020204030204" pitchFamily="34" charset="0"/>
                <a:hlinkClick r:id="rId5"/>
              </a:rPr>
              <a:t>http://www.diffen.com/difference/Linux_vs_Unix</a:t>
            </a:r>
            <a:endParaRPr lang="en-US" sz="2400" dirty="0">
              <a:latin typeface="Calibri" panose="020F0502020204030204" pitchFamily="34" charset="0"/>
            </a:endParaRPr>
          </a:p>
          <a:p>
            <a:endParaRPr lang="en-US" sz="2400" dirty="0">
              <a:latin typeface="Calibri" panose="020F0502020204030204" pitchFamily="34" charset="0"/>
            </a:endParaRPr>
          </a:p>
          <a:p>
            <a:pPr marL="393192" lvl="1" indent="0">
              <a:buNone/>
            </a:pPr>
            <a:endParaRPr lang="en-US" sz="1600" dirty="0"/>
          </a:p>
        </p:txBody>
      </p:sp>
      <p:sp>
        <p:nvSpPr>
          <p:cNvPr id="3" name="Title 2"/>
          <p:cNvSpPr>
            <a:spLocks noGrp="1"/>
          </p:cNvSpPr>
          <p:nvPr>
            <p:ph type="title"/>
          </p:nvPr>
        </p:nvSpPr>
        <p:spPr/>
        <p:txBody>
          <a:bodyPr/>
          <a:lstStyle/>
          <a:p>
            <a:r>
              <a:rPr lang="en-US" dirty="0"/>
              <a:t>Required Reading</a:t>
            </a:r>
          </a:p>
        </p:txBody>
      </p:sp>
      <p:sp>
        <p:nvSpPr>
          <p:cNvPr id="5" name="Slide Number Placeholder 4"/>
          <p:cNvSpPr>
            <a:spLocks noGrp="1"/>
          </p:cNvSpPr>
          <p:nvPr>
            <p:ph type="sldNum" sz="quarter" idx="12"/>
          </p:nvPr>
        </p:nvSpPr>
        <p:spPr/>
        <p:txBody>
          <a:bodyPr/>
          <a:lstStyle/>
          <a:p>
            <a:fld id="{D81D3CC0-5C5D-41E9-8A47-FC1E7DC8023E}" type="slidenum">
              <a:rPr lang="en-US" smtClean="0"/>
              <a:t>5</a:t>
            </a:fld>
            <a:endParaRPr lang="en-US"/>
          </a:p>
        </p:txBody>
      </p:sp>
    </p:spTree>
    <p:extLst>
      <p:ext uri="{BB962C8B-B14F-4D97-AF65-F5344CB8AC3E}">
        <p14:creationId xmlns:p14="http://schemas.microsoft.com/office/powerpoint/2010/main" val="226577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“Unix is used by 70.6% of all the websites whose operating system we know.” </a:t>
            </a:r>
          </a:p>
          <a:p>
            <a:r>
              <a:rPr lang="en-US" sz="2400" dirty="0"/>
              <a:t>Linux is used by 45.3% of all the websites whose operating system we know. (This 45.3% is a part of the 70.6% aggregate above.)</a:t>
            </a:r>
          </a:p>
          <a:p>
            <a:pPr marL="0" indent="0">
              <a:buNone/>
            </a:pPr>
            <a:r>
              <a:rPr lang="en-US" sz="2000" dirty="0">
                <a:hlinkClick r:id="rId2"/>
              </a:rPr>
              <a:t>http://w3techs.com/technologies/details/os-unix/all/all</a:t>
            </a:r>
            <a:endParaRPr lang="en-US" sz="2000" dirty="0"/>
          </a:p>
          <a:p>
            <a:pPr marL="0" indent="0">
              <a:buNone/>
            </a:pPr>
            <a:endParaRPr lang="en-US" sz="2400" b="1" dirty="0"/>
          </a:p>
          <a:p>
            <a:pPr marL="0" indent="0">
              <a:buNone/>
            </a:pPr>
            <a:r>
              <a:rPr lang="en-US" sz="2000" b="1" dirty="0"/>
              <a:t>Linux also runs on 96-98% of the top 500 supercomputers!</a:t>
            </a:r>
          </a:p>
          <a:p>
            <a:pPr marL="0" indent="0">
              <a:buNone/>
            </a:pPr>
            <a:endParaRPr lang="en-US" sz="2000" b="1" dirty="0"/>
          </a:p>
          <a:p>
            <a:pPr marL="0" indent="0">
              <a:buNone/>
            </a:pPr>
            <a:r>
              <a:rPr lang="en-US" sz="2000" b="1" dirty="0"/>
              <a:t>Has anyone used a Raspberry Pi and UDOO??? Then you use Linux</a:t>
            </a:r>
          </a:p>
          <a:p>
            <a:pPr marL="109728" indent="0">
              <a:buNone/>
            </a:pPr>
            <a:endParaRPr lang="en-US" dirty="0"/>
          </a:p>
        </p:txBody>
      </p:sp>
      <p:sp>
        <p:nvSpPr>
          <p:cNvPr id="2" name="Title 1"/>
          <p:cNvSpPr>
            <a:spLocks noGrp="1"/>
          </p:cNvSpPr>
          <p:nvPr>
            <p:ph type="title"/>
          </p:nvPr>
        </p:nvSpPr>
        <p:spPr/>
        <p:txBody>
          <a:bodyPr>
            <a:normAutofit fontScale="90000"/>
          </a:bodyPr>
          <a:lstStyle/>
          <a:p>
            <a:r>
              <a:rPr lang="en-US" dirty="0"/>
              <a:t>Some facts about current Linux usage</a:t>
            </a:r>
          </a:p>
        </p:txBody>
      </p:sp>
      <p:sp>
        <p:nvSpPr>
          <p:cNvPr id="5" name="Slide Number Placeholder 4"/>
          <p:cNvSpPr>
            <a:spLocks noGrp="1"/>
          </p:cNvSpPr>
          <p:nvPr>
            <p:ph type="sldNum" sz="quarter" idx="12"/>
          </p:nvPr>
        </p:nvSpPr>
        <p:spPr/>
        <p:txBody>
          <a:bodyPr/>
          <a:lstStyle/>
          <a:p>
            <a:fld id="{D81D3CC0-5C5D-41E9-8A47-FC1E7DC8023E}" type="slidenum">
              <a:rPr lang="en-US" smtClean="0"/>
              <a:t>6</a:t>
            </a:fld>
            <a:endParaRPr lang="en-US"/>
          </a:p>
        </p:txBody>
      </p:sp>
    </p:spTree>
    <p:extLst>
      <p:ext uri="{BB962C8B-B14F-4D97-AF65-F5344CB8AC3E}">
        <p14:creationId xmlns:p14="http://schemas.microsoft.com/office/powerpoint/2010/main" val="404220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No code to write</a:t>
            </a:r>
          </a:p>
          <a:p>
            <a:r>
              <a:rPr lang="en-US" dirty="0"/>
              <a:t>Some (short) articles to read</a:t>
            </a:r>
          </a:p>
          <a:p>
            <a:r>
              <a:rPr lang="en-US" dirty="0"/>
              <a:t>Some navigation within a Linux command line window</a:t>
            </a:r>
          </a:p>
          <a:p>
            <a:r>
              <a:rPr lang="en-US" dirty="0"/>
              <a:t>Compiling C programs</a:t>
            </a:r>
          </a:p>
          <a:p>
            <a:r>
              <a:rPr lang="en-US" dirty="0"/>
              <a:t>Some experience using the </a:t>
            </a:r>
            <a:r>
              <a:rPr lang="en-US" dirty="0" err="1"/>
              <a:t>gdb</a:t>
            </a:r>
            <a:r>
              <a:rPr lang="en-US" dirty="0"/>
              <a:t> debugger</a:t>
            </a:r>
          </a:p>
          <a:p>
            <a:r>
              <a:rPr lang="en-US" dirty="0"/>
              <a:t>How to zip files (many may already know)</a:t>
            </a:r>
          </a:p>
          <a:p>
            <a:r>
              <a:rPr lang="en-US" dirty="0"/>
              <a:t>How to submit to Carmen from </a:t>
            </a:r>
            <a:r>
              <a:rPr lang="en-US" dirty="0" err="1"/>
              <a:t>stdlinux</a:t>
            </a:r>
            <a:endParaRPr lang="en-US" dirty="0"/>
          </a:p>
          <a:p>
            <a:endParaRPr lang="en-US" dirty="0"/>
          </a:p>
          <a:p>
            <a:r>
              <a:rPr lang="en-US" dirty="0"/>
              <a:t>You can use any of these editors: </a:t>
            </a:r>
          </a:p>
          <a:p>
            <a:pPr lvl="1"/>
            <a:r>
              <a:rPr lang="en-US" dirty="0" err="1"/>
              <a:t>gedit</a:t>
            </a:r>
            <a:r>
              <a:rPr lang="en-US" dirty="0"/>
              <a:t> lab1.c &amp;</a:t>
            </a:r>
          </a:p>
          <a:p>
            <a:pPr lvl="1"/>
            <a:r>
              <a:rPr lang="en-US" dirty="0" err="1"/>
              <a:t>nano</a:t>
            </a:r>
            <a:r>
              <a:rPr lang="en-US" dirty="0"/>
              <a:t> lab1.c &amp; </a:t>
            </a:r>
          </a:p>
          <a:p>
            <a:pPr lvl="1"/>
            <a:r>
              <a:rPr lang="en-US" dirty="0"/>
              <a:t>Vi lab1.c &amp;</a:t>
            </a:r>
          </a:p>
          <a:p>
            <a:endParaRPr lang="en-US" dirty="0"/>
          </a:p>
          <a:p>
            <a:endParaRPr lang="en-US" sz="2000" b="1" dirty="0"/>
          </a:p>
          <a:p>
            <a:endParaRPr lang="en-US" dirty="0"/>
          </a:p>
        </p:txBody>
      </p:sp>
      <p:sp>
        <p:nvSpPr>
          <p:cNvPr id="2" name="Title 1"/>
          <p:cNvSpPr>
            <a:spLocks noGrp="1"/>
          </p:cNvSpPr>
          <p:nvPr>
            <p:ph type="title"/>
          </p:nvPr>
        </p:nvSpPr>
        <p:spPr/>
        <p:txBody>
          <a:bodyPr/>
          <a:lstStyle/>
          <a:p>
            <a:r>
              <a:rPr lang="en-US" dirty="0"/>
              <a:t>Lab 1 assignment</a:t>
            </a:r>
          </a:p>
        </p:txBody>
      </p:sp>
      <p:sp>
        <p:nvSpPr>
          <p:cNvPr id="5" name="Slide Number Placeholder 4"/>
          <p:cNvSpPr>
            <a:spLocks noGrp="1"/>
          </p:cNvSpPr>
          <p:nvPr>
            <p:ph type="sldNum" sz="quarter" idx="12"/>
          </p:nvPr>
        </p:nvSpPr>
        <p:spPr/>
        <p:txBody>
          <a:bodyPr/>
          <a:lstStyle/>
          <a:p>
            <a:fld id="{D81D3CC0-5C5D-41E9-8A47-FC1E7DC8023E}" type="slidenum">
              <a:rPr lang="en-US" smtClean="0"/>
              <a:t>7</a:t>
            </a:fld>
            <a:endParaRPr lang="en-US"/>
          </a:p>
        </p:txBody>
      </p:sp>
    </p:spTree>
    <p:extLst>
      <p:ext uri="{BB962C8B-B14F-4D97-AF65-F5344CB8AC3E}">
        <p14:creationId xmlns:p14="http://schemas.microsoft.com/office/powerpoint/2010/main" val="65763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i="1" dirty="0"/>
              <a:t>By convention</a:t>
            </a:r>
            <a:r>
              <a:rPr lang="en-US" dirty="0"/>
              <a:t>, C source code files in a Unix/Linux environment have a .c “extension” (It isn’t really an extension in Unix/Linux, and the OS does not need it; the source code file is just a text file, and the OS can identify it as a text file without the .c). </a:t>
            </a:r>
          </a:p>
          <a:p>
            <a:r>
              <a:rPr lang="en-US" dirty="0"/>
              <a:t>Example: </a:t>
            </a:r>
            <a:r>
              <a:rPr lang="en-US" b="1" dirty="0"/>
              <a:t>lab1.c</a:t>
            </a:r>
          </a:p>
          <a:p>
            <a:endParaRPr lang="en-US" dirty="0"/>
          </a:p>
          <a:p>
            <a:pPr marL="457200" lvl="1" indent="0">
              <a:buNone/>
            </a:pPr>
            <a:endParaRPr lang="en-US" dirty="0"/>
          </a:p>
        </p:txBody>
      </p:sp>
      <p:sp>
        <p:nvSpPr>
          <p:cNvPr id="2" name="Title 1"/>
          <p:cNvSpPr>
            <a:spLocks noGrp="1"/>
          </p:cNvSpPr>
          <p:nvPr>
            <p:ph type="title"/>
          </p:nvPr>
        </p:nvSpPr>
        <p:spPr/>
        <p:txBody>
          <a:bodyPr/>
          <a:lstStyle/>
          <a:p>
            <a:r>
              <a:rPr lang="en-US" dirty="0"/>
              <a:t>Source code</a:t>
            </a:r>
          </a:p>
        </p:txBody>
      </p:sp>
      <p:sp>
        <p:nvSpPr>
          <p:cNvPr id="5" name="Slide Number Placeholder 4"/>
          <p:cNvSpPr>
            <a:spLocks noGrp="1"/>
          </p:cNvSpPr>
          <p:nvPr>
            <p:ph type="sldNum" sz="quarter" idx="12"/>
          </p:nvPr>
        </p:nvSpPr>
        <p:spPr/>
        <p:txBody>
          <a:bodyPr/>
          <a:lstStyle/>
          <a:p>
            <a:fld id="{D81D3CC0-5C5D-41E9-8A47-FC1E7DC8023E}" type="slidenum">
              <a:rPr lang="en-US" smtClean="0"/>
              <a:t>8</a:t>
            </a:fld>
            <a:endParaRPr lang="en-US"/>
          </a:p>
        </p:txBody>
      </p:sp>
    </p:spTree>
    <p:extLst>
      <p:ext uri="{BB962C8B-B14F-4D97-AF65-F5344CB8AC3E}">
        <p14:creationId xmlns:p14="http://schemas.microsoft.com/office/powerpoint/2010/main" val="121937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Located as a file call lab1.c on Carmen; it’s also documented in the Lab 1 Description document</a:t>
            </a:r>
          </a:p>
          <a:p>
            <a:pPr marL="109728" indent="0">
              <a:buNone/>
            </a:pPr>
            <a:endParaRPr lang="en-US" dirty="0"/>
          </a:p>
          <a:p>
            <a:r>
              <a:rPr lang="en-US" b="1" dirty="0"/>
              <a:t>Type in the file exactly as it is. </a:t>
            </a:r>
          </a:p>
          <a:p>
            <a:r>
              <a:rPr lang="en-US" dirty="0"/>
              <a:t>Don’t use copy/paste in the file. You will likely get a few unprintable characters in your .c file that will cause problems.</a:t>
            </a:r>
          </a:p>
          <a:p>
            <a:pPr lvl="1"/>
            <a:r>
              <a:rPr lang="en-US" dirty="0"/>
              <a:t>e.g., Windows treats the ‘\n’ differently from Linux</a:t>
            </a:r>
          </a:p>
          <a:p>
            <a:pPr marL="457200" lvl="1" indent="0">
              <a:buNone/>
            </a:pPr>
            <a:endParaRPr lang="en-US" dirty="0"/>
          </a:p>
        </p:txBody>
      </p:sp>
      <p:sp>
        <p:nvSpPr>
          <p:cNvPr id="2" name="Title 1"/>
          <p:cNvSpPr>
            <a:spLocks noGrp="1"/>
          </p:cNvSpPr>
          <p:nvPr>
            <p:ph type="title"/>
          </p:nvPr>
        </p:nvSpPr>
        <p:spPr/>
        <p:txBody>
          <a:bodyPr/>
          <a:lstStyle/>
          <a:p>
            <a:r>
              <a:rPr lang="en-US" dirty="0"/>
              <a:t>Source code</a:t>
            </a:r>
          </a:p>
        </p:txBody>
      </p:sp>
      <p:sp>
        <p:nvSpPr>
          <p:cNvPr id="5" name="Slide Number Placeholder 4"/>
          <p:cNvSpPr>
            <a:spLocks noGrp="1"/>
          </p:cNvSpPr>
          <p:nvPr>
            <p:ph type="sldNum" sz="quarter" idx="12"/>
          </p:nvPr>
        </p:nvSpPr>
        <p:spPr/>
        <p:txBody>
          <a:bodyPr/>
          <a:lstStyle/>
          <a:p>
            <a:fld id="{D81D3CC0-5C5D-41E9-8A47-FC1E7DC8023E}" type="slidenum">
              <a:rPr lang="en-US" smtClean="0"/>
              <a:t>9</a:t>
            </a:fld>
            <a:endParaRPr lang="en-US"/>
          </a:p>
        </p:txBody>
      </p:sp>
    </p:spTree>
    <p:extLst>
      <p:ext uri="{BB962C8B-B14F-4D97-AF65-F5344CB8AC3E}">
        <p14:creationId xmlns:p14="http://schemas.microsoft.com/office/powerpoint/2010/main" val="1316989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21610</TotalTime>
  <Words>2490</Words>
  <Application>Microsoft Office PowerPoint</Application>
  <PresentationFormat>On-screen Show (4:3)</PresentationFormat>
  <Paragraphs>241</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Lucida Sans Unicode</vt:lpstr>
      <vt:lpstr>Verdana</vt:lpstr>
      <vt:lpstr>Wingdings 2</vt:lpstr>
      <vt:lpstr>Wingdings 3</vt:lpstr>
      <vt:lpstr>Concourse</vt:lpstr>
      <vt:lpstr>UNIX and LINUX</vt:lpstr>
      <vt:lpstr>Unix background</vt:lpstr>
      <vt:lpstr>Unix Philosophy</vt:lpstr>
      <vt:lpstr>Linux</vt:lpstr>
      <vt:lpstr>Required Reading</vt:lpstr>
      <vt:lpstr>Some facts about current Linux usage</vt:lpstr>
      <vt:lpstr>Lab 1 assignment</vt:lpstr>
      <vt:lpstr>Source code</vt:lpstr>
      <vt:lpstr>Source code</vt:lpstr>
      <vt:lpstr>Saving and compiling</vt:lpstr>
      <vt:lpstr>Note on -ansi -pedantic</vt:lpstr>
      <vt:lpstr>Importance of the standards</vt:lpstr>
      <vt:lpstr>Running the program with gdb</vt:lpstr>
      <vt:lpstr>GDB  - Debugger on CSE Server</vt:lpstr>
      <vt:lpstr>DDD Debugger on CSE Server</vt:lpstr>
      <vt:lpstr>DDD Manual</vt:lpstr>
      <vt:lpstr>DDD run for lab 1</vt:lpstr>
      <vt:lpstr>Other options</vt:lpstr>
      <vt:lpstr>Debugging</vt:lpstr>
      <vt:lpstr>Submitting your program for grading</vt:lpstr>
      <vt:lpstr>General Grading Criteria for labs</vt:lpstr>
      <vt:lpstr>Other Linux commands</vt:lpstr>
      <vt:lpstr>Lab 1 – Quick Notes</vt:lpstr>
      <vt:lpstr>Lab 1 – Quick Notes</vt:lpstr>
      <vt:lpstr>Lab 1 – Quick Notes</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greeng</dc:creator>
  <cp:lastModifiedBy>Mohammad AbuShattal</cp:lastModifiedBy>
  <cp:revision>175</cp:revision>
  <dcterms:created xsi:type="dcterms:W3CDTF">2014-08-27T16:02:50Z</dcterms:created>
  <dcterms:modified xsi:type="dcterms:W3CDTF">2022-01-14T01:35:14Z</dcterms:modified>
</cp:coreProperties>
</file>