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  <p:sldMasterId id="2147483677" r:id="rId5"/>
  </p:sldMasterIdLst>
  <p:notesMasterIdLst>
    <p:notesMasterId r:id="rId16"/>
  </p:notesMasterIdLst>
  <p:handoutMasterIdLst>
    <p:handoutMasterId r:id="rId17"/>
  </p:handoutMasterIdLst>
  <p:sldIdLst>
    <p:sldId id="256" r:id="rId6"/>
    <p:sldId id="287" r:id="rId7"/>
    <p:sldId id="290" r:id="rId8"/>
    <p:sldId id="288" r:id="rId9"/>
    <p:sldId id="289" r:id="rId10"/>
    <p:sldId id="292" r:id="rId11"/>
    <p:sldId id="293" r:id="rId12"/>
    <p:sldId id="294" r:id="rId13"/>
    <p:sldId id="295" r:id="rId14"/>
    <p:sldId id="291" r:id="rId1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57" autoAdjust="0"/>
  </p:normalViewPr>
  <p:slideViewPr>
    <p:cSldViewPr snapToGrid="0" snapToObjects="1">
      <p:cViewPr varScale="1">
        <p:scale>
          <a:sx n="102" d="100"/>
          <a:sy n="102" d="100"/>
        </p:scale>
        <p:origin x="990" y="10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26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glory\feprojects\FEH\Development\Development%20Team%20Folders\janini.7\Copy%20of%20Content%20Topics%20Survey%20Results%20AU%202013-2014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glory\feprojects\FEH\Development\Development%20Team%20Folders\janini.7\Copy%20of%20Content%20Topics%20Survey%20Results%20AU%202013-201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PRE</a:t>
            </a:r>
            <a:r>
              <a:rPr lang="en-US" baseline="0" dirty="0"/>
              <a:t> 29-1 </a:t>
            </a:r>
          </a:p>
          <a:p>
            <a:pPr>
              <a:defRPr/>
            </a:pPr>
            <a:r>
              <a:rPr lang="en-US" baseline="0" dirty="0"/>
              <a:t>Understand the Best</a:t>
            </a:r>
            <a:endParaRPr lang="en-US" dirty="0"/>
          </a:p>
        </c:rich>
      </c:tx>
      <c:overlay val="0"/>
    </c:title>
    <c:autoTitleDeleted val="0"/>
    <c:plotArea>
      <c:layout/>
      <c:pieChart>
        <c:varyColors val="1"/>
        <c:ser>
          <c:idx val="1"/>
          <c:order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Sheet1!$E$288:$E$290</c:f>
              <c:strCache>
                <c:ptCount val="3"/>
                <c:pt idx="0">
                  <c:v>Pointers and Arrays</c:v>
                </c:pt>
                <c:pt idx="1">
                  <c:v>Common programming errors</c:v>
                </c:pt>
                <c:pt idx="2">
                  <c:v>Good programming practices</c:v>
                </c:pt>
              </c:strCache>
            </c:strRef>
          </c:cat>
          <c:val>
            <c:numRef>
              <c:f>Sheet1!$G$288:$G$290</c:f>
              <c:numCache>
                <c:formatCode>General</c:formatCode>
                <c:ptCount val="3"/>
                <c:pt idx="0">
                  <c:v>114</c:v>
                </c:pt>
                <c:pt idx="1">
                  <c:v>122</c:v>
                </c:pt>
                <c:pt idx="2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AB-4921-BBE8-EC12DD21B576}"/>
            </c:ext>
          </c:extLst>
        </c:ser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Sheet1!$E$288:$E$290</c:f>
              <c:strCache>
                <c:ptCount val="3"/>
                <c:pt idx="0">
                  <c:v>Pointers and Arrays</c:v>
                </c:pt>
                <c:pt idx="1">
                  <c:v>Common programming errors</c:v>
                </c:pt>
                <c:pt idx="2">
                  <c:v>Good programming practices</c:v>
                </c:pt>
              </c:strCache>
            </c:strRef>
          </c:cat>
          <c:val>
            <c:numRef>
              <c:f>Sheet1!$F$3:$F$5</c:f>
              <c:numCache>
                <c:formatCode>General</c:formatCode>
                <c:ptCount val="3"/>
                <c:pt idx="0">
                  <c:v>203</c:v>
                </c:pt>
                <c:pt idx="1">
                  <c:v>140</c:v>
                </c:pt>
                <c:pt idx="2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AB-4921-BBE8-EC12DD21B57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egendEntry>
        <c:idx val="0"/>
        <c:txPr>
          <a:bodyPr/>
          <a:lstStyle/>
          <a:p>
            <a:pPr>
              <a:defRPr sz="16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60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600"/>
            </a:pPr>
            <a:endParaRPr lang="en-US"/>
          </a:p>
        </c:txPr>
      </c:legendEntry>
      <c:layout>
        <c:manualLayout>
          <c:xMode val="edge"/>
          <c:yMode val="edge"/>
          <c:x val="0.61811896546023393"/>
          <c:y val="0.29233004995233802"/>
          <c:w val="0.34166666666666667"/>
          <c:h val="0.702709232875961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PRE</a:t>
            </a:r>
            <a:r>
              <a:rPr lang="en-US" baseline="0" dirty="0"/>
              <a:t> 29-1  </a:t>
            </a:r>
          </a:p>
          <a:p>
            <a:pPr>
              <a:defRPr/>
            </a:pPr>
            <a:r>
              <a:rPr lang="en-US" baseline="0" dirty="0"/>
              <a:t>Questions</a:t>
            </a:r>
            <a:endParaRPr lang="en-US" dirty="0"/>
          </a:p>
        </c:rich>
      </c:tx>
      <c:overlay val="0"/>
    </c:title>
    <c:autoTitleDeleted val="0"/>
    <c:plotArea>
      <c:layout/>
      <c:pieChart>
        <c:varyColors val="1"/>
        <c:ser>
          <c:idx val="1"/>
          <c:order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Sheet1!$E$288:$E$290</c:f>
              <c:strCache>
                <c:ptCount val="3"/>
                <c:pt idx="0">
                  <c:v>Pointers and Arrays</c:v>
                </c:pt>
                <c:pt idx="1">
                  <c:v>Common programming errors</c:v>
                </c:pt>
                <c:pt idx="2">
                  <c:v>Good programming practices</c:v>
                </c:pt>
              </c:strCache>
            </c:strRef>
          </c:cat>
          <c:val>
            <c:numRef>
              <c:f>Sheet1!$G$291:$G$293</c:f>
              <c:numCache>
                <c:formatCode>General</c:formatCode>
                <c:ptCount val="3"/>
                <c:pt idx="0">
                  <c:v>179</c:v>
                </c:pt>
                <c:pt idx="1">
                  <c:v>88</c:v>
                </c:pt>
                <c:pt idx="2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5D-438D-82F3-351E74B2525A}"/>
            </c:ext>
          </c:extLst>
        </c:ser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Sheet1!$E$288:$E$290</c:f>
              <c:strCache>
                <c:ptCount val="3"/>
                <c:pt idx="0">
                  <c:v>Pointers and Arrays</c:v>
                </c:pt>
                <c:pt idx="1">
                  <c:v>Common programming errors</c:v>
                </c:pt>
                <c:pt idx="2">
                  <c:v>Good programming practices</c:v>
                </c:pt>
              </c:strCache>
            </c:strRef>
          </c:cat>
          <c:val>
            <c:numRef>
              <c:f>Sheet1!$F$3:$F$5</c:f>
              <c:numCache>
                <c:formatCode>General</c:formatCode>
                <c:ptCount val="3"/>
                <c:pt idx="0">
                  <c:v>203</c:v>
                </c:pt>
                <c:pt idx="1">
                  <c:v>140</c:v>
                </c:pt>
                <c:pt idx="2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5D-438D-82F3-351E74B2525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333333333333333"/>
          <c:y val="0.29233012540099157"/>
          <c:w val="0.34166666666666667"/>
          <c:h val="0.70680606653967559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326F2-504A-7041-8A4C-5AF876B70AC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2D187-79AE-D647-91CA-D720F230C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47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4E348-7EDC-454D-BA30-0207C96DB0F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FC75C-9E93-9C44-9762-0C2EEEEDD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389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Instructor:</a:t>
            </a:r>
          </a:p>
          <a:p>
            <a:r>
              <a:rPr lang="en-US" dirty="0"/>
              <a:t>This</a:t>
            </a:r>
            <a:r>
              <a:rPr lang="en-US" baseline="0" dirty="0"/>
              <a:t> slide is to serve as a reminder regarding the specific assignments students completed as preparation for today’s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FC75C-9E93-9C44-9762-0C2EEEEDD1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5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Instructor:</a:t>
            </a:r>
          </a:p>
          <a:p>
            <a:r>
              <a:rPr lang="en-US" dirty="0"/>
              <a:t>Concept Comprehension pie</a:t>
            </a:r>
            <a:r>
              <a:rPr lang="en-US" baseline="0" dirty="0"/>
              <a:t> charts come from PRE B29-1 2014. Results have been consistent year to year.</a:t>
            </a:r>
          </a:p>
          <a:p>
            <a:endParaRPr lang="en-US" baseline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is an opportunity to ask students about the things they understand the best and the least from the preparation material.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r>
              <a:rPr lang="en-US" dirty="0"/>
              <a:t>Questions to ask: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 were common programming errors?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 are good programming practices for students to follow?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FC75C-9E93-9C44-9762-0C2EEEEDD1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17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FC75C-9E93-9C44-9762-0C2EEEEDD1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9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FC75C-9E93-9C44-9762-0C2EEEEDD1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80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FC75C-9E93-9C44-9762-0C2EEEEDD1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97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FC75C-9E93-9C44-9762-0C2EEEEDD1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920685"/>
            <a:ext cx="7886700" cy="74463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sz="37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3665316"/>
            <a:ext cx="7842250" cy="586752"/>
          </a:xfrm>
          <a:prstGeom prst="rect">
            <a:avLst/>
          </a:prstGeom>
        </p:spPr>
        <p:txBody>
          <a:bodyPr anchor="ctr"/>
          <a:lstStyle>
            <a:lvl1pPr algn="ctr">
              <a:defRPr sz="293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Optional subhead would go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10/28/20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3D4714-6EFB-449A-A7A3-B9C7C89199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44941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2" y="877472"/>
            <a:ext cx="4642822" cy="5300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871"/>
              </a:lnSpc>
              <a:spcBef>
                <a:spcPts val="0"/>
              </a:spcBef>
              <a:defRPr sz="85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1400403" y="1525323"/>
            <a:ext cx="6527582" cy="377163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1827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67270" indent="0">
              <a:spcBef>
                <a:spcPts val="186"/>
              </a:spcBef>
              <a:buNone/>
              <a:defRPr sz="8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10/28/20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01BA462-468B-4CF1-9432-7071EAFCFD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8082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920685"/>
            <a:ext cx="7886700" cy="74463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sz="37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3665316"/>
            <a:ext cx="7842250" cy="586752"/>
          </a:xfrm>
          <a:prstGeom prst="rect">
            <a:avLst/>
          </a:prstGeom>
        </p:spPr>
        <p:txBody>
          <a:bodyPr anchor="ctr"/>
          <a:lstStyle>
            <a:lvl1pPr algn="ctr">
              <a:defRPr sz="293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Optional subhead would go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10/28/20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E3D4714-6EFB-449A-A7A3-B9C7C89199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1010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39046" y="1578015"/>
            <a:ext cx="8229600" cy="3718944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marL="342900" indent="-342900" algn="l" defTabSz="269969" rtl="0" eaLnBrk="1" latinLnBrk="0" hangingPunct="1">
              <a:spcBef>
                <a:spcPts val="437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342900">
              <a:spcBef>
                <a:spcPts val="393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8662" indent="-410052">
              <a:spcBef>
                <a:spcPts val="393"/>
              </a:spcBef>
              <a:buFont typeface="Arial" panose="020B0604020202020204" pitchFamily="34" charset="0"/>
              <a:buChar char="─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620">
                <a:solidFill>
                  <a:schemeClr val="tx1"/>
                </a:solidFill>
              </a:defRPr>
            </a:lvl4pPr>
            <a:lvl5pPr marL="395678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39046" y="877471"/>
            <a:ext cx="8296392" cy="647863"/>
          </a:xfrm>
          <a:prstGeom prst="rect">
            <a:avLst/>
          </a:prstGeom>
        </p:spPr>
        <p:txBody>
          <a:bodyPr anchor="ctr"/>
          <a:lstStyle>
            <a:lvl1pPr algn="l">
              <a:defRPr sz="263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10/28/20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01BA462-468B-4CF1-9432-7071EAFCFD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2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58810" y="1525329"/>
            <a:ext cx="4038600" cy="3771636"/>
          </a:xfrm>
          <a:prstGeom prst="rect">
            <a:avLst/>
          </a:prstGeom>
        </p:spPr>
        <p:txBody>
          <a:bodyPr/>
          <a:lstStyle>
            <a:lvl1pPr marL="0" indent="0" algn="l" defTabSz="242972" rtl="0" eaLnBrk="1" latinLnBrk="0" hangingPunct="1">
              <a:spcBef>
                <a:spcPts val="26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115" b="1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0" indent="0" algn="l" defTabSz="242972" rtl="0" eaLnBrk="1" latinLnBrk="0" hangingPunct="1">
              <a:spcBef>
                <a:spcPts val="26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115" b="1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algn="l" defTabSz="242972" rtl="0" eaLnBrk="1" latinLnBrk="0" hangingPunct="1">
              <a:defRPr lang="en-US" sz="1418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977" indent="0" algn="l" defTabSz="242972" rtl="0" eaLnBrk="1" latinLnBrk="0" hangingPunct="1">
              <a:spcBef>
                <a:spcPts val="26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115" b="1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algn="l" defTabSz="242972" rtl="0" eaLnBrk="1" latinLnBrk="0" hangingPunct="1">
              <a:defRPr lang="en-US" sz="1418" kern="1200" dirty="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5pPr>
            <a:lvl6pPr>
              <a:defRPr sz="1063"/>
            </a:lvl6pPr>
            <a:lvl7pPr>
              <a:defRPr sz="1063"/>
            </a:lvl7pPr>
            <a:lvl8pPr>
              <a:defRPr sz="1063"/>
            </a:lvl8pPr>
            <a:lvl9pPr>
              <a:defRPr sz="106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810" y="1525334"/>
            <a:ext cx="4038600" cy="3771636"/>
          </a:xfrm>
          <a:prstGeom prst="rect">
            <a:avLst/>
          </a:prstGeom>
        </p:spPr>
        <p:txBody>
          <a:bodyPr/>
          <a:lstStyle>
            <a:lvl1pPr marL="224977" indent="-224977" algn="l" defTabSz="242972" rtl="0" eaLnBrk="1" latinLnBrk="0" hangingPunct="1">
              <a:spcBef>
                <a:spcPts val="393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18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1010" indent="-301010" algn="l" defTabSz="242972" rtl="0" eaLnBrk="1" latinLnBrk="0" hangingPunct="1">
              <a:spcBef>
                <a:spcPts val="393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312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3904" indent="-298928" algn="l" defTabSz="242972" rtl="0" eaLnBrk="1" latinLnBrk="0" hangingPunct="1">
              <a:buFont typeface="Arial" panose="020B0604020202020204" pitchFamily="34" charset="0"/>
              <a:buChar char="─"/>
              <a:defRPr lang="en-US" sz="118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0995" indent="-226019" algn="l" defTabSz="242972" rtl="0" eaLnBrk="1" latinLnBrk="0" hangingPunct="1">
              <a:spcBef>
                <a:spcPts val="393"/>
              </a:spcBef>
              <a:spcAft>
                <a:spcPts val="0"/>
              </a:spcAft>
              <a:buFont typeface="Arial" panose="020B0604020202020204" pitchFamily="34" charset="0"/>
              <a:buChar char="─"/>
              <a:defRPr lang="en-US" sz="1312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242972" rtl="0" eaLnBrk="1" latinLnBrk="0" hangingPunct="1">
              <a:defRPr lang="en-US" sz="1418" kern="1200" dirty="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5pPr>
            <a:lvl6pPr>
              <a:defRPr sz="1063"/>
            </a:lvl6pPr>
            <a:lvl7pPr>
              <a:defRPr sz="1063"/>
            </a:lvl7pPr>
            <a:lvl8pPr>
              <a:defRPr sz="1063"/>
            </a:lvl8pPr>
            <a:lvl9pPr>
              <a:defRPr sz="106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439046" y="877471"/>
            <a:ext cx="8296392" cy="647863"/>
          </a:xfrm>
          <a:prstGeom prst="rect">
            <a:avLst/>
          </a:prstGeom>
        </p:spPr>
        <p:txBody>
          <a:bodyPr/>
          <a:lstStyle>
            <a:lvl1pPr algn="l">
              <a:defRPr sz="19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10/28/20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01BA462-468B-4CF1-9432-7071EAFCFD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3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8" y="1445438"/>
            <a:ext cx="7194020" cy="368112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4465"/>
              </a:lnSpc>
              <a:spcBef>
                <a:spcPts val="0"/>
              </a:spcBef>
              <a:defRPr sz="4252" b="1" baseline="0">
                <a:solidFill>
                  <a:srgbClr val="BB0000"/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10/28/20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01BA462-468B-4CF1-9432-7071EAFCFD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58476"/>
            <a:ext cx="9144000" cy="4956528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7">
              <a:solidFill>
                <a:srgbClr val="BB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8" y="1445438"/>
            <a:ext cx="7194020" cy="3681126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l">
              <a:lnSpc>
                <a:spcPts val="4465"/>
              </a:lnSpc>
              <a:spcBef>
                <a:spcPts val="0"/>
              </a:spcBef>
              <a:defRPr sz="4252" b="1" baseline="0">
                <a:solidFill>
                  <a:schemeClr val="bg1"/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10/28/20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01BA462-468B-4CF1-9432-7071EAFCFD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5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881011" y="4477227"/>
            <a:ext cx="3392206" cy="9116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1276" baseline="-25000">
                <a:solidFill>
                  <a:srgbClr val="BB0000"/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1276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1276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1276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957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35496" y="1342941"/>
            <a:ext cx="7200384" cy="315831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1701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3455" b="0" dirty="0">
                <a:solidFill>
                  <a:srgbClr val="BB0032"/>
                </a:solidFill>
                <a:latin typeface="+mj-lt"/>
                <a:cs typeface="Arial"/>
              </a:rPr>
              <a:t>“Notable quotes</a:t>
            </a:r>
            <a:br>
              <a:rPr lang="en-US" sz="3455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3455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3455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3455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10/28/20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01BA462-468B-4CF1-9432-7071EAFCFD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4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9951"/>
            <a:ext cx="9144000" cy="494505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868543" y="1196753"/>
            <a:ext cx="3998890" cy="1533562"/>
          </a:xfrm>
          <a:prstGeom prst="rect">
            <a:avLst/>
          </a:prstGeom>
          <a:ln w="28575" cmpd="sng">
            <a:solidFill>
              <a:srgbClr val="636D6E"/>
            </a:solidFill>
          </a:ln>
          <a:effectLst/>
        </p:spPr>
        <p:txBody>
          <a:bodyPr/>
          <a:lstStyle>
            <a:lvl1pPr marL="48595">
              <a:lnSpc>
                <a:spcPts val="1827"/>
              </a:lnSpc>
              <a:spcBef>
                <a:spcPts val="0"/>
              </a:spcBef>
              <a:defRPr sz="1063" b="1">
                <a:solidFill>
                  <a:schemeClr val="tx1"/>
                </a:solidFill>
              </a:defRPr>
            </a:lvl1pPr>
            <a:lvl2pPr marL="48595" indent="97188">
              <a:spcBef>
                <a:spcPts val="106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2pPr>
            <a:lvl3pPr marL="48595" indent="97188">
              <a:spcBef>
                <a:spcPts val="106"/>
              </a:spcBef>
              <a:spcAft>
                <a:spcPts val="0"/>
              </a:spcAft>
              <a:buClr>
                <a:srgbClr val="BB0000"/>
              </a:buClr>
              <a:defRPr sz="85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67270" indent="0">
              <a:spcBef>
                <a:spcPts val="186"/>
              </a:spcBef>
              <a:buFont typeface="Arial"/>
              <a:buNone/>
              <a:defRPr sz="957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10/28/20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01BA462-468B-4CF1-9432-7071EAFCFD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769951"/>
            <a:ext cx="3883850" cy="494505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137609" y="1525323"/>
            <a:ext cx="4701503" cy="377163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1827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2" y="877472"/>
            <a:ext cx="4642822" cy="5300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871"/>
              </a:lnSpc>
              <a:spcBef>
                <a:spcPts val="0"/>
              </a:spcBef>
              <a:defRPr sz="85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10/28/20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01BA462-468B-4CF1-9432-7071EAFCFD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3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78708"/>
            <a:ext cx="9144000" cy="2469006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7"/>
          </a:p>
        </p:txBody>
      </p:sp>
      <p:pic>
        <p:nvPicPr>
          <p:cNvPr id="5" name="Picture 4" descr="OSU-Engineering-Horiz-RGBH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86" y="1342140"/>
            <a:ext cx="4800600" cy="76480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10/28/20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1.04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BE3D4714-6EFB-449A-A7A3-B9C7C89199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4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/>
  <p:txStyles>
    <p:titleStyle>
      <a:lvl1pPr algn="ctr" defTabSz="242972" rtl="0" eaLnBrk="1" latinLnBrk="0" hangingPunct="1">
        <a:spcBef>
          <a:spcPct val="0"/>
        </a:spcBef>
        <a:buNone/>
        <a:defRPr sz="23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42972" rtl="0" eaLnBrk="1" latinLnBrk="0" hangingPunct="1">
        <a:spcBef>
          <a:spcPct val="20000"/>
        </a:spcBef>
        <a:buFont typeface="Arial"/>
        <a:buNone/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394831" indent="-151858" algn="l" defTabSz="242972" rtl="0" eaLnBrk="1" latinLnBrk="0" hangingPunct="1">
        <a:spcBef>
          <a:spcPct val="20000"/>
        </a:spcBef>
        <a:buFont typeface="Arial"/>
        <a:buChar char="–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607431" indent="-121486" algn="l" defTabSz="242972" rtl="0" eaLnBrk="1" latinLnBrk="0" hangingPunct="1">
        <a:spcBef>
          <a:spcPct val="20000"/>
        </a:spcBef>
        <a:buFont typeface="Arial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850404" indent="-121486" algn="l" defTabSz="242972" rtl="0" eaLnBrk="1" latinLnBrk="0" hangingPunct="1">
        <a:spcBef>
          <a:spcPct val="20000"/>
        </a:spcBef>
        <a:buFont typeface="Arial"/>
        <a:buChar char="–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93375" indent="-121486" algn="l" defTabSz="242972" rtl="0" eaLnBrk="1" latinLnBrk="0" hangingPunct="1">
        <a:spcBef>
          <a:spcPct val="20000"/>
        </a:spcBef>
        <a:buFont typeface="Arial"/>
        <a:buChar char="»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36349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579321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22293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065266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1pPr>
      <a:lvl2pPr marL="242972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85945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3pPr>
      <a:lvl4pPr marL="728917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971891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214862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457834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700807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1943779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"/>
            <a:ext cx="9144000" cy="758472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7"/>
          </a:p>
        </p:txBody>
      </p:sp>
      <p:pic>
        <p:nvPicPr>
          <p:cNvPr id="6" name="Picture 5" descr="OSU-Engineering-K-Horiz-RGBHEX white.eps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7" y="176341"/>
            <a:ext cx="2438400" cy="39272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73888" y="115857"/>
            <a:ext cx="3392206" cy="557343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marL="0" indent="0" algn="r" defTabSz="457200" rtl="0" eaLnBrk="1" latinLnBrk="0" hangingPunct="1">
              <a:lnSpc>
                <a:spcPts val="1640"/>
              </a:lnSpc>
              <a:spcBef>
                <a:spcPts val="0"/>
              </a:spcBef>
              <a:buFont typeface="Arial"/>
              <a:buNone/>
              <a:defRPr sz="13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US" sz="1200" dirty="0"/>
              <a:t>Department of Engineering Education</a:t>
            </a:r>
          </a:p>
          <a:p>
            <a:pPr>
              <a:spcAft>
                <a:spcPts val="300"/>
              </a:spcAft>
            </a:pPr>
            <a:r>
              <a:rPr lang="en-US" sz="1200" dirty="0"/>
              <a:t>ENGR 1281H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10/28/20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1.04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01BA462-468B-4CF1-9432-7071EAFCFD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2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</p:sldLayoutIdLst>
  <p:hf hdr="0"/>
  <p:txStyles>
    <p:titleStyle>
      <a:lvl1pPr algn="ctr" defTabSz="242972" rtl="0" eaLnBrk="1" latinLnBrk="0" hangingPunct="1">
        <a:spcBef>
          <a:spcPct val="0"/>
        </a:spcBef>
        <a:buNone/>
        <a:defRPr sz="23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42972" rtl="0" eaLnBrk="1" latinLnBrk="0" hangingPunct="1">
        <a:spcBef>
          <a:spcPct val="20000"/>
        </a:spcBef>
        <a:buFont typeface="Arial"/>
        <a:buNone/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242972" indent="0" algn="l" defTabSz="242972" rtl="0" eaLnBrk="1" latinLnBrk="0" hangingPunct="1">
        <a:spcBef>
          <a:spcPct val="20000"/>
        </a:spcBef>
        <a:buFont typeface="Arial"/>
        <a:buNone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121486" algn="l" defTabSz="242972" rtl="0" eaLnBrk="1" latinLnBrk="0" hangingPunct="1">
        <a:spcBef>
          <a:spcPts val="266"/>
        </a:spcBef>
        <a:buFont typeface="Arial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291568" indent="0" algn="l" defTabSz="242972" rtl="0" eaLnBrk="1" latinLnBrk="0" hangingPunct="1">
        <a:spcBef>
          <a:spcPts val="0"/>
        </a:spcBef>
        <a:buFont typeface="Arial"/>
        <a:buNone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93375" indent="-121486" algn="l" defTabSz="242972" rtl="0" eaLnBrk="1" latinLnBrk="0" hangingPunct="1">
        <a:spcBef>
          <a:spcPct val="20000"/>
        </a:spcBef>
        <a:buFont typeface="Arial"/>
        <a:buChar char="»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36349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579321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22293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065266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1pPr>
      <a:lvl2pPr marL="242972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85945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3pPr>
      <a:lvl4pPr marL="728917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971891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214862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457834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700807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1943779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C/C++  – Synthesis and Debug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/>
              <a:t>Class 29</a:t>
            </a:r>
          </a:p>
        </p:txBody>
      </p:sp>
    </p:spTree>
    <p:extLst>
      <p:ext uri="{BB962C8B-B14F-4D97-AF65-F5344CB8AC3E}">
        <p14:creationId xmlns:p14="http://schemas.microsoft.com/office/powerpoint/2010/main" val="3502141535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Common programming errors</a:t>
            </a:r>
          </a:p>
          <a:p>
            <a:pPr lvl="1"/>
            <a:r>
              <a:rPr lang="en-US" sz="2800" dirty="0"/>
              <a:t>Good </a:t>
            </a:r>
            <a:r>
              <a:rPr lang="en-US" sz="2800"/>
              <a:t>programming practices</a:t>
            </a:r>
            <a:endParaRPr lang="en-US" sz="2800" dirty="0"/>
          </a:p>
          <a:p>
            <a:pPr lvl="1"/>
            <a:r>
              <a:rPr lang="en-US" sz="2800" dirty="0"/>
              <a:t>Questions?</a:t>
            </a:r>
          </a:p>
          <a:p>
            <a:pPr marL="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Summary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10/28/20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01BA462-468B-4CF1-9432-7071EAFCFD8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5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Preparation and Concepts</a:t>
            </a:r>
          </a:p>
          <a:p>
            <a:pPr lvl="1"/>
            <a:r>
              <a:rPr lang="en-US" sz="2800" dirty="0"/>
              <a:t>"Popular" Programming Errors in C/C++</a:t>
            </a:r>
          </a:p>
          <a:p>
            <a:pPr lvl="1"/>
            <a:r>
              <a:rPr lang="en-US" sz="2800" dirty="0"/>
              <a:t>Good Programming Practices in C/C++</a:t>
            </a:r>
          </a:p>
          <a:p>
            <a:pPr lvl="1"/>
            <a:r>
              <a:rPr lang="en-US" sz="2800" dirty="0"/>
              <a:t>Summary</a:t>
            </a:r>
          </a:p>
          <a:p>
            <a:pPr marL="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Agenda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10/28/20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1.04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01BA462-468B-4CF1-9432-7071EAFCFD8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8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Assignment:</a:t>
            </a:r>
          </a:p>
          <a:p>
            <a:pPr lvl="1"/>
            <a:r>
              <a:rPr lang="en-US" sz="2000" dirty="0"/>
              <a:t>Read the blue text boxes of "Common Programming Errors" and "Good Programming Practices" found in Ch.2-4 of "C How to Program"</a:t>
            </a:r>
          </a:p>
          <a:p>
            <a:pPr lvl="1"/>
            <a:r>
              <a:rPr lang="en-US" sz="2000" dirty="0"/>
              <a:t>Write out 3 of these "Common Programming Errors" you have experienced in your programming this semester.</a:t>
            </a:r>
          </a:p>
          <a:p>
            <a:pPr lvl="1"/>
            <a:r>
              <a:rPr lang="en-US" sz="2000" dirty="0"/>
              <a:t>Write out 3 "Good Programming Practices" you plan to use and implement for the rest of the semester.</a:t>
            </a:r>
          </a:p>
          <a:p>
            <a:pPr lvl="1"/>
            <a:r>
              <a:rPr lang="en-US" sz="2000" dirty="0"/>
              <a:t>Watch the video:  </a:t>
            </a:r>
            <a:r>
              <a:rPr lang="en-US" dirty="0"/>
              <a:t>PRE</a:t>
            </a:r>
            <a:r>
              <a:rPr lang="en-US" sz="2000" dirty="0"/>
              <a:t>_29_Pointers_Recap_VIDEO</a:t>
            </a:r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Preparation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10/28/20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01BA462-468B-4CF1-9432-7071EAFCFD8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3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Understand the following:</a:t>
            </a:r>
          </a:p>
          <a:p>
            <a:pPr lvl="1"/>
            <a:r>
              <a:rPr lang="en-US" sz="2000" dirty="0"/>
              <a:t>Pointers and Arrays</a:t>
            </a:r>
          </a:p>
          <a:p>
            <a:pPr lvl="1"/>
            <a:r>
              <a:rPr lang="en-US" sz="2000" dirty="0"/>
              <a:t>Common Programming Errors</a:t>
            </a:r>
          </a:p>
          <a:p>
            <a:pPr lvl="1"/>
            <a:r>
              <a:rPr lang="en-US" sz="2000" dirty="0"/>
              <a:t>Good Programming Practices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Preparation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10/28/20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01BA462-468B-4CF1-9432-7071EAFCFD8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Comprehension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515710"/>
              </p:ext>
            </p:extLst>
          </p:nvPr>
        </p:nvGraphicFramePr>
        <p:xfrm>
          <a:off x="329184" y="1525334"/>
          <a:ext cx="4173682" cy="3099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670978"/>
              </p:ext>
            </p:extLst>
          </p:nvPr>
        </p:nvGraphicFramePr>
        <p:xfrm>
          <a:off x="4343466" y="1525334"/>
          <a:ext cx="4173682" cy="3099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10/28/20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01BA462-468B-4CF1-9432-7071EAFCFD8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4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-457200">
              <a:spcBef>
                <a:spcPts val="1200"/>
              </a:spcBef>
              <a:buNone/>
            </a:pPr>
            <a:r>
              <a:rPr lang="en-US" dirty="0"/>
              <a:t>10.  Forgetting to put a break in a switch statement</a:t>
            </a:r>
          </a:p>
          <a:p>
            <a:pPr marL="0" indent="-457200">
              <a:spcBef>
                <a:spcPts val="1200"/>
              </a:spcBef>
              <a:buNone/>
            </a:pPr>
            <a:r>
              <a:rPr lang="en-US" dirty="0"/>
              <a:t>  9.  Using = instead of == and vice versa</a:t>
            </a:r>
          </a:p>
          <a:p>
            <a:pPr marL="0" indent="-457200">
              <a:spcBef>
                <a:spcPts val="1200"/>
              </a:spcBef>
              <a:buNone/>
            </a:pPr>
            <a:r>
              <a:rPr lang="en-US" dirty="0"/>
              <a:t>  8.  Forgetting to put an ampersand (&amp;) on arguments in 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-457200">
              <a:spcBef>
                <a:spcPts val="120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  7.  Using the wrong format specifier for variable</a:t>
            </a:r>
          </a:p>
          <a:p>
            <a:pPr marL="0" indent="-457200">
              <a:spcBef>
                <a:spcPts val="120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  6.  Using a NULL pointer or not initializing pointers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Common Programming Errors in C/C++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10/28/20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01BA462-468B-4CF1-9432-7071EAFCFD8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7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-457200">
              <a:spcBef>
                <a:spcPts val="1200"/>
              </a:spcBef>
              <a:buNone/>
            </a:pPr>
            <a:r>
              <a:rPr lang="en-US" dirty="0"/>
              <a:t>  5.  Missing indirection and address operators when 					working with pointers</a:t>
            </a:r>
          </a:p>
          <a:p>
            <a:pPr marL="0" indent="-457200">
              <a:spcBef>
                <a:spcPts val="1200"/>
              </a:spcBef>
              <a:buNone/>
            </a:pPr>
            <a:r>
              <a:rPr lang="en-US" dirty="0"/>
              <a:t>  4.  "Off by one" array index errors (indexing starts at 0)</a:t>
            </a:r>
          </a:p>
          <a:p>
            <a:pPr marL="0" indent="-457200">
              <a:spcBef>
                <a:spcPts val="1200"/>
              </a:spcBef>
              <a:buNone/>
            </a:pPr>
            <a:r>
              <a:rPr lang="en-US" dirty="0"/>
              <a:t>  3.  Leaving characters in the input buffer, especially when 		mixing input of numeric value and text 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-457200">
              <a:spcBef>
                <a:spcPts val="120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  2. Inserting a ; after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cs typeface="Courier New" panose="02070309020205020404" pitchFamily="49" charset="0"/>
              </a:rPr>
              <a:t> in multi-line loop</a:t>
            </a:r>
          </a:p>
          <a:p>
            <a:pPr marL="0" indent="-457200">
              <a:spcBef>
                <a:spcPts val="120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  1.  Doing an integer division by mistake ( 1/2 will NOT be  		equal to 0.5 )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Common Programming Errors in C/C++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10/28/20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01BA462-468B-4CF1-9432-7071EAFCFD8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6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-457200">
              <a:spcBef>
                <a:spcPts val="1200"/>
              </a:spcBef>
              <a:buNone/>
            </a:pPr>
            <a:r>
              <a:rPr lang="en-US" dirty="0"/>
              <a:t>10.  Use logical variable names to avoid any confusion</a:t>
            </a:r>
          </a:p>
          <a:p>
            <a:pPr marL="0" indent="-457200">
              <a:spcBef>
                <a:spcPts val="1200"/>
              </a:spcBef>
              <a:buNone/>
            </a:pPr>
            <a:r>
              <a:rPr lang="en-US" dirty="0"/>
              <a:t>  9.  Take a modular approach and make use of functions; 		avoid one large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program</a:t>
            </a:r>
          </a:p>
          <a:p>
            <a:pPr marL="0" indent="-457200">
              <a:spcBef>
                <a:spcPts val="1200"/>
              </a:spcBef>
              <a:buNone/>
            </a:pPr>
            <a:r>
              <a:rPr lang="en-US" dirty="0"/>
              <a:t>  8.  Use plenty of comments (half comments &amp; half code)</a:t>
            </a:r>
          </a:p>
          <a:p>
            <a:pPr marL="0" indent="-457200">
              <a:spcBef>
                <a:spcPts val="120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  7.  Proofread your entire code before compilation</a:t>
            </a:r>
          </a:p>
          <a:p>
            <a:pPr marL="0" indent="-457200">
              <a:spcBef>
                <a:spcPts val="120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  6.  Always save your program before compilation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Good Programming Practices in C/C++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10/28/20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01BA462-468B-4CF1-9432-7071EAFCFD8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2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-457200">
              <a:spcBef>
                <a:spcPts val="1200"/>
              </a:spcBef>
              <a:buNone/>
            </a:pPr>
            <a:r>
              <a:rPr lang="en-US" dirty="0"/>
              <a:t>  5.  Never leave pointers uninitialized</a:t>
            </a:r>
          </a:p>
          <a:p>
            <a:pPr marL="0" indent="-457200">
              <a:spcBef>
                <a:spcPts val="1200"/>
              </a:spcBef>
              <a:buNone/>
            </a:pPr>
            <a:r>
              <a:rPr lang="en-US" dirty="0"/>
              <a:t>  4.  Write and debug in small pieces</a:t>
            </a:r>
          </a:p>
          <a:p>
            <a:pPr marL="0" indent="-457200">
              <a:spcBef>
                <a:spcPts val="1200"/>
              </a:spcBef>
              <a:buNone/>
            </a:pPr>
            <a:r>
              <a:rPr lang="en-US" dirty="0"/>
              <a:t>  3.  Make a plan before putting fingers on keyboard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-457200">
              <a:spcBef>
                <a:spcPts val="120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  2.  Make the program "talk" to you while debugging</a:t>
            </a:r>
          </a:p>
          <a:p>
            <a:pPr marL="0" indent="-457200">
              <a:spcBef>
                <a:spcPts val="120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  1.  Create readable source code – use indenting and extra 		blank lines to improve readability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Good Programming Practices in C/C++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10/28/20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1.04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01BA462-468B-4CF1-9432-7071EAFCFD8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6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EH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EHTheme" id="{9AE94576-0D8B-4888-A62B-C55AB99CF9A9}" vid="{B40DB2E6-638C-4AD2-98D4-3B530814F278}"/>
    </a:ext>
  </a:extLst>
</a:theme>
</file>

<file path=ppt/theme/theme2.xml><?xml version="1.0" encoding="utf-8"?>
<a:theme xmlns:a="http://schemas.openxmlformats.org/drawingml/2006/main" name="Content Slid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c30f48a2-eeff-415d-9285-106639d6222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7A563FCA3D2545B035119565194B96" ma:contentTypeVersion="12" ma:contentTypeDescription="Create a new document." ma:contentTypeScope="" ma:versionID="c64cbb91725d29aa6b25dea2743486fc">
  <xsd:schema xmlns:xsd="http://www.w3.org/2001/XMLSchema" xmlns:xs="http://www.w3.org/2001/XMLSchema" xmlns:p="http://schemas.microsoft.com/office/2006/metadata/properties" xmlns:ns2="c30f48a2-eeff-415d-9285-106639d62221" xmlns:ns3="81f1d1a0-454d-4351-960b-6397756b8cd7" targetNamespace="http://schemas.microsoft.com/office/2006/metadata/properties" ma:root="true" ma:fieldsID="8cfad55bb13adb2d46832e9d269c5b5d" ns2:_="" ns3:_="">
    <xsd:import namespace="c30f48a2-eeff-415d-9285-106639d62221"/>
    <xsd:import namespace="81f1d1a0-454d-4351-960b-6397756b8c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f48a2-eeff-415d-9285-106639d622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1d1a0-454d-4351-960b-6397756b8cd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0BE3DE-B13F-4315-9E4B-F247628B3618}">
  <ds:schemaRefs>
    <ds:schemaRef ds:uri="http://schemas.microsoft.com/office/2006/metadata/properties"/>
    <ds:schemaRef ds:uri="http://schemas.microsoft.com/office/infopath/2007/PartnerControls"/>
    <ds:schemaRef ds:uri="c30f48a2-eeff-415d-9285-106639d62221"/>
  </ds:schemaRefs>
</ds:datastoreItem>
</file>

<file path=customXml/itemProps2.xml><?xml version="1.0" encoding="utf-8"?>
<ds:datastoreItem xmlns:ds="http://schemas.openxmlformats.org/officeDocument/2006/customXml" ds:itemID="{B006C99E-A82A-4569-8D11-218ED9916B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C51FCC-5C46-45ED-8D44-4DD319C0AF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0f48a2-eeff-415d-9285-106639d62221"/>
    <ds:schemaRef ds:uri="81f1d1a0-454d-4351-960b-6397756b8c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FEHTheme</Template>
  <TotalTime>820</TotalTime>
  <Words>573</Words>
  <Application>Microsoft Office PowerPoint</Application>
  <PresentationFormat>On-screen Show (16:10)</PresentationFormat>
  <Paragraphs>95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FEHTheme</vt:lpstr>
      <vt:lpstr>Content Slide</vt:lpstr>
      <vt:lpstr>C/C++  – Synthesis and Debug 2.0</vt:lpstr>
      <vt:lpstr>Agenda</vt:lpstr>
      <vt:lpstr>Preparation</vt:lpstr>
      <vt:lpstr>Preparation</vt:lpstr>
      <vt:lpstr>Concept Comprehension</vt:lpstr>
      <vt:lpstr>Common Programming Errors in C/C++</vt:lpstr>
      <vt:lpstr>Common Programming Errors in C/C++</vt:lpstr>
      <vt:lpstr>Good Programming Practices in C/C++</vt:lpstr>
      <vt:lpstr>Good Programming Practices in C/C++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College of Engineering;clingan.3</dc:creator>
  <cp:lastModifiedBy>Freuler, Rick</cp:lastModifiedBy>
  <cp:revision>43</cp:revision>
  <dcterms:created xsi:type="dcterms:W3CDTF">2012-08-23T22:40:07Z</dcterms:created>
  <dcterms:modified xsi:type="dcterms:W3CDTF">2023-10-04T20:50:32Z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d_Signature">
    <vt:bool>false</vt:bool>
  </property>
  <property fmtid="{D5CDD505-2E9C-101B-9397-08002B2CF9AE}" pid="3" name="xd_ProgID">
    <vt:lpwstr/>
  </property>
  <property fmtid="{D5CDD505-2E9C-101B-9397-08002B2CF9AE}" pid="4" name="ContentTypeId">
    <vt:lpwstr>0x010100237A563FCA3D2545B035119565194B96</vt:lpwstr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TemplateUrl">
    <vt:lpwstr/>
  </property>
  <property fmtid="{D5CDD505-2E9C-101B-9397-08002B2CF9AE}" pid="8" name="ComplianceAssetId">
    <vt:lpwstr/>
  </property>
  <property fmtid="{D5CDD505-2E9C-101B-9397-08002B2CF9AE}" pid="9" name="_ExtendedDescription">
    <vt:lpwstr/>
  </property>
</Properties>
</file>