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78" r:id="rId2"/>
  </p:sldMasterIdLst>
  <p:notesMasterIdLst>
    <p:notesMasterId r:id="rId20"/>
  </p:notesMasterIdLst>
  <p:handoutMasterIdLst>
    <p:handoutMasterId r:id="rId21"/>
  </p:handoutMasterIdLst>
  <p:sldIdLst>
    <p:sldId id="256" r:id="rId3"/>
    <p:sldId id="257" r:id="rId4"/>
    <p:sldId id="278" r:id="rId5"/>
    <p:sldId id="285" r:id="rId6"/>
    <p:sldId id="261" r:id="rId7"/>
    <p:sldId id="276" r:id="rId8"/>
    <p:sldId id="277" r:id="rId9"/>
    <p:sldId id="287" r:id="rId10"/>
    <p:sldId id="289" r:id="rId11"/>
    <p:sldId id="291" r:id="rId12"/>
    <p:sldId id="302" r:id="rId13"/>
    <p:sldId id="292" r:id="rId14"/>
    <p:sldId id="300" r:id="rId15"/>
    <p:sldId id="301" r:id="rId16"/>
    <p:sldId id="294" r:id="rId17"/>
    <p:sldId id="296" r:id="rId18"/>
    <p:sldId id="303" r:id="rId1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0" autoAdjust="0"/>
  </p:normalViewPr>
  <p:slideViewPr>
    <p:cSldViewPr snapToGrid="0" snapToObjects="1">
      <p:cViewPr varScale="1">
        <p:scale>
          <a:sx n="79" d="100"/>
          <a:sy n="79" d="100"/>
        </p:scale>
        <p:origin x="1596" y="78"/>
      </p:cViewPr>
      <p:guideLst>
        <p:guide orient="horz" pos="180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pPr/>
              <a:t>11/5/2021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pPr/>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pPr/>
              <a:t>11/5/2021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pPr/>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a:t>
            </a:fld>
            <a:endParaRPr lang="en-US"/>
          </a:p>
        </p:txBody>
      </p:sp>
    </p:spTree>
    <p:extLst>
      <p:ext uri="{BB962C8B-B14F-4D97-AF65-F5344CB8AC3E}">
        <p14:creationId xmlns:p14="http://schemas.microsoft.com/office/powerpoint/2010/main" val="112853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FC75C-9E93-9C44-9762-0C2EEEEDD1C6}" type="slidenum">
              <a:rPr lang="en-US" smtClean="0"/>
              <a:pPr/>
              <a:t>10</a:t>
            </a:fld>
            <a:endParaRPr lang="en-US"/>
          </a:p>
        </p:txBody>
      </p:sp>
    </p:spTree>
    <p:extLst>
      <p:ext uri="{BB962C8B-B14F-4D97-AF65-F5344CB8AC3E}">
        <p14:creationId xmlns:p14="http://schemas.microsoft.com/office/powerpoint/2010/main" val="165601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11</a:t>
            </a:fld>
            <a:endParaRPr lang="en-US"/>
          </a:p>
        </p:txBody>
      </p:sp>
    </p:spTree>
    <p:extLst>
      <p:ext uri="{BB962C8B-B14F-4D97-AF65-F5344CB8AC3E}">
        <p14:creationId xmlns:p14="http://schemas.microsoft.com/office/powerpoint/2010/main" val="404523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FC75C-9E93-9C44-9762-0C2EEEEDD1C6}" type="slidenum">
              <a:rPr lang="en-US" smtClean="0"/>
              <a:pPr/>
              <a:t>12</a:t>
            </a:fld>
            <a:endParaRPr lang="en-US"/>
          </a:p>
        </p:txBody>
      </p:sp>
    </p:spTree>
    <p:extLst>
      <p:ext uri="{BB962C8B-B14F-4D97-AF65-F5344CB8AC3E}">
        <p14:creationId xmlns:p14="http://schemas.microsoft.com/office/powerpoint/2010/main" val="45165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So</a:t>
            </a:r>
            <a:r>
              <a:rPr lang="en-US" baseline="0" dirty="0"/>
              <a:t> we’ve been throwing out this term “microcontroller” a lot, but what is a microcontroller exactly?</a:t>
            </a:r>
          </a:p>
          <a:p>
            <a:endParaRPr lang="en-US" baseline="0" dirty="0"/>
          </a:p>
          <a:p>
            <a:r>
              <a:rPr lang="en-US" baseline="0" dirty="0"/>
              <a:t>It’s a small computer on a single chip that contains a CPU, memory, and programmable peripherals. Is your Intel core i5 a microcontroller? No. it’s a micro</a:t>
            </a:r>
            <a:r>
              <a:rPr lang="en-US" u="sng" baseline="0" dirty="0"/>
              <a:t>processor</a:t>
            </a:r>
            <a:r>
              <a:rPr lang="en-US" baseline="0" dirty="0"/>
              <a:t>, and requires memory and an I/O controller to make it useful. Microcontrollers contain nearly everything they need on one chip. They don’t require a breadboard, or a monitor to be useful, and can be used to read sensors and control actuators in an ever increasing range of applications. Microcontrollers are found inside of nearly every piece of electronics from cameras to printers to the highly coveted LOG-O-MATIC data logger.  </a:t>
            </a:r>
            <a:endParaRPr lang="en-US" dirty="0"/>
          </a:p>
          <a:p>
            <a:endParaRPr lang="en-US" dirty="0"/>
          </a:p>
          <a:p>
            <a:r>
              <a:rPr lang="en-US" dirty="0"/>
              <a:t>In addition</a:t>
            </a:r>
            <a:r>
              <a:rPr lang="en-US" baseline="0" dirty="0"/>
              <a:t> to being largely self-contained, microcontrollers are also very affordable. Obviously, the more features you want on a chip, the more it will cost, but these chips can start at under $1. </a:t>
            </a:r>
            <a:r>
              <a:rPr lang="en-US" dirty="0"/>
              <a:t>For instance, you can get an 8MHz, 5 digital I/O,</a:t>
            </a:r>
            <a:r>
              <a:rPr lang="en-US" baseline="0" dirty="0"/>
              <a:t> PIC microprocessor with 1.5KB of program space for $0.75</a:t>
            </a:r>
            <a:endParaRPr lang="en-US" dirty="0"/>
          </a:p>
        </p:txBody>
      </p:sp>
      <p:sp>
        <p:nvSpPr>
          <p:cNvPr id="4" name="Slide Number Placeholder 3"/>
          <p:cNvSpPr>
            <a:spLocks noGrp="1"/>
          </p:cNvSpPr>
          <p:nvPr>
            <p:ph type="sldNum" sz="quarter" idx="10"/>
          </p:nvPr>
        </p:nvSpPr>
        <p:spPr/>
        <p:txBody>
          <a:bodyPr/>
          <a:lstStyle/>
          <a:p>
            <a:pPr>
              <a:defRPr/>
            </a:pPr>
            <a:fld id="{D98334B0-CA87-4D23-A4F0-9AF4FAE4D3B1}" type="slidenum">
              <a:rPr lang="en-US" smtClean="0"/>
              <a:pPr>
                <a:defRPr/>
              </a:pPr>
              <a:t>13</a:t>
            </a:fld>
            <a:endParaRPr lang="en-US"/>
          </a:p>
        </p:txBody>
      </p:sp>
    </p:spTree>
    <p:extLst>
      <p:ext uri="{BB962C8B-B14F-4D97-AF65-F5344CB8AC3E}">
        <p14:creationId xmlns:p14="http://schemas.microsoft.com/office/powerpoint/2010/main" val="133406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The</a:t>
            </a:r>
            <a:r>
              <a:rPr lang="en-US" baseline="0" dirty="0"/>
              <a:t> development process for microcontroller </a:t>
            </a:r>
            <a:r>
              <a:rPr lang="en-US" dirty="0"/>
              <a:t>programs </a:t>
            </a:r>
            <a:r>
              <a:rPr lang="en-US" baseline="0" dirty="0"/>
              <a:t>is different than for desktop programs.</a:t>
            </a:r>
          </a:p>
          <a:p>
            <a:endParaRPr lang="en-US" baseline="0" dirty="0"/>
          </a:p>
          <a:p>
            <a:r>
              <a:rPr lang="en-US" baseline="0" dirty="0"/>
              <a:t>Microcontroller programs can be written on a desktop machine and then downloaded to the microcontroller. These programs can be written in C, but require special versions of g++ to compile for the correct target processor. Once compiled correctly, programs for the microcontroller can be downloaded to the device (via USB in our case) and then run.</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14</a:t>
            </a:fld>
            <a:endParaRPr lang="en-US"/>
          </a:p>
        </p:txBody>
      </p:sp>
    </p:spTree>
    <p:extLst>
      <p:ext uri="{BB962C8B-B14F-4D97-AF65-F5344CB8AC3E}">
        <p14:creationId xmlns:p14="http://schemas.microsoft.com/office/powerpoint/2010/main" val="137161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baseline="0" dirty="0"/>
              <a:t>FEH Proteus Controller – developed in house.</a:t>
            </a:r>
          </a:p>
          <a:p>
            <a:endParaRPr lang="en-US" baseline="0" dirty="0"/>
          </a:p>
          <a:p>
            <a:r>
              <a:rPr lang="en-US" baseline="0" dirty="0"/>
              <a:t>The Proteus is based on a </a:t>
            </a:r>
            <a:r>
              <a:rPr lang="en-US" baseline="0" dirty="0" err="1"/>
              <a:t>Freescale</a:t>
            </a:r>
            <a:r>
              <a:rPr lang="en-US" baseline="0" dirty="0"/>
              <a:t> K60 microcontroller.  Proteus operates at 100 MHz with a 32 bit CPU.  Digital and Analog I/O, 512 KB of Flash Storage and 128 KB of RAM</a:t>
            </a:r>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98334B0-CA87-4D23-A4F0-9AF4FAE4D3B1}" type="slidenum">
              <a:rPr lang="en-US" smtClean="0"/>
              <a:pPr>
                <a:defRPr/>
              </a:pPr>
              <a:t>15</a:t>
            </a:fld>
            <a:endParaRPr lang="en-US"/>
          </a:p>
        </p:txBody>
      </p:sp>
    </p:spTree>
    <p:extLst>
      <p:ext uri="{BB962C8B-B14F-4D97-AF65-F5344CB8AC3E}">
        <p14:creationId xmlns:p14="http://schemas.microsoft.com/office/powerpoint/2010/main" val="261595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a:t>FEH has configured the </a:t>
            </a:r>
            <a:r>
              <a:rPr lang="en-US" dirty="0" err="1"/>
              <a:t>QtCreator</a:t>
            </a:r>
            <a:r>
              <a:rPr lang="en-US" dirty="0"/>
              <a:t> development environment for</a:t>
            </a:r>
            <a:r>
              <a:rPr lang="en-US" baseline="0" dirty="0"/>
              <a:t> use with the </a:t>
            </a:r>
            <a:r>
              <a:rPr lang="en-US" baseline="0" dirty="0" err="1"/>
              <a:t>Arduino</a:t>
            </a:r>
            <a:r>
              <a:rPr lang="en-US" baseline="0" dirty="0"/>
              <a:t>.</a:t>
            </a:r>
          </a:p>
          <a:p>
            <a:endParaRPr lang="en-US" baseline="0" dirty="0"/>
          </a:p>
          <a:p>
            <a:r>
              <a:rPr lang="en-US" baseline="0" dirty="0"/>
              <a:t>The </a:t>
            </a:r>
            <a:r>
              <a:rPr lang="en-US" baseline="0" dirty="0" err="1"/>
              <a:t>QtCreator</a:t>
            </a:r>
            <a:r>
              <a:rPr lang="en-US" baseline="0" dirty="0"/>
              <a:t> development environment is an integrated environment (like MATLAB) where you can develop, compile, and run your program from the same window. More details on the next slide.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16</a:t>
            </a:fld>
            <a:endParaRPr lang="en-US"/>
          </a:p>
        </p:txBody>
      </p:sp>
    </p:spTree>
    <p:extLst>
      <p:ext uri="{BB962C8B-B14F-4D97-AF65-F5344CB8AC3E}">
        <p14:creationId xmlns:p14="http://schemas.microsoft.com/office/powerpoint/2010/main" val="2444493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FEH has configured the </a:t>
            </a:r>
            <a:r>
              <a:rPr lang="en-US" dirty="0" err="1"/>
              <a:t>QtCreator</a:t>
            </a:r>
            <a:r>
              <a:rPr lang="en-US" dirty="0"/>
              <a:t> development environment for</a:t>
            </a:r>
            <a:r>
              <a:rPr lang="en-US" baseline="0" dirty="0"/>
              <a:t> use with the Arduino.</a:t>
            </a:r>
          </a:p>
          <a:p>
            <a:endParaRPr lang="en-US" baseline="0" dirty="0"/>
          </a:p>
          <a:p>
            <a:r>
              <a:rPr lang="en-US" baseline="0" dirty="0"/>
              <a:t>The </a:t>
            </a:r>
            <a:r>
              <a:rPr lang="en-US" baseline="0" dirty="0" err="1"/>
              <a:t>QtCreator</a:t>
            </a:r>
            <a:r>
              <a:rPr lang="en-US" baseline="0" dirty="0"/>
              <a:t> development environment is an integrated environment (like MATLAB) where you can develop, compile, and run your program from the same window. More details on the next slide.</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17</a:t>
            </a:fld>
            <a:endParaRPr lang="en-US"/>
          </a:p>
        </p:txBody>
      </p:sp>
    </p:spTree>
    <p:extLst>
      <p:ext uri="{BB962C8B-B14F-4D97-AF65-F5344CB8AC3E}">
        <p14:creationId xmlns:p14="http://schemas.microsoft.com/office/powerpoint/2010/main" val="146738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OUTLINE:</a:t>
            </a:r>
            <a:endParaRPr lang="en-US" baseline="0" dirty="0"/>
          </a:p>
          <a:p>
            <a:endParaRPr lang="en-US" baseline="0" dirty="0"/>
          </a:p>
          <a:p>
            <a:r>
              <a:rPr lang="en-US" baseline="0" dirty="0"/>
              <a:t>Today we will touch on two main topics</a:t>
            </a:r>
          </a:p>
          <a:p>
            <a:endParaRPr lang="en-US" baseline="0" dirty="0"/>
          </a:p>
          <a:p>
            <a:r>
              <a:rPr lang="en-US" baseline="0" dirty="0"/>
              <a:t>Program </a:t>
            </a:r>
            <a:r>
              <a:rPr lang="en-US" baseline="0" dirty="0" err="1"/>
              <a:t>tming</a:t>
            </a:r>
            <a:r>
              <a:rPr lang="en-US" baseline="0" dirty="0"/>
              <a:t>:</a:t>
            </a:r>
          </a:p>
          <a:p>
            <a:r>
              <a:rPr lang="en-US" baseline="0" dirty="0"/>
              <a:t>First, we’ll look at our first our first examples of programs that operate based on timing. These programs require input from a “clock” in addition to the types of inputs we’ve seen already.</a:t>
            </a:r>
          </a:p>
          <a:p>
            <a:endParaRPr lang="en-US" baseline="0" dirty="0"/>
          </a:p>
          <a:p>
            <a:r>
              <a:rPr lang="en-US" baseline="0" dirty="0"/>
              <a:t>PROGRAMING FOR THE ARDUINO :</a:t>
            </a:r>
            <a:br>
              <a:rPr lang="en-US" baseline="0" dirty="0"/>
            </a:br>
            <a:r>
              <a:rPr lang="en-US" baseline="0" dirty="0"/>
              <a:t>Often programs with strict time requirements are those that operate on embedded platforms. By that we mean, rather than the program operating on a desktop machine, it could be on a small computer “embedded” into a device such as your dishwasher or your cable box. These embedded systems often use computers called “microcontrollers” that we’ll discuss today. Specifically, we’ll be using a device called the </a:t>
            </a:r>
            <a:r>
              <a:rPr lang="en-US" baseline="0" dirty="0" err="1"/>
              <a:t>Arduino</a:t>
            </a:r>
            <a:r>
              <a:rPr lang="en-US" baseline="0" dirty="0"/>
              <a:t> in lab that includes a basic but powerful microcontroller that we’ll use to control a mock stoplight. </a:t>
            </a:r>
          </a:p>
          <a:p>
            <a:endParaRPr lang="en-US" baseline="0" dirty="0"/>
          </a:p>
          <a:p>
            <a:r>
              <a:rPr lang="en-US" baseline="0" dirty="0"/>
              <a:t> </a:t>
            </a:r>
          </a:p>
          <a:p>
            <a:endParaRPr lang="en-US" baseline="0"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2</a:t>
            </a:fld>
            <a:endParaRPr lang="en-US"/>
          </a:p>
        </p:txBody>
      </p:sp>
    </p:spTree>
    <p:extLst>
      <p:ext uri="{BB962C8B-B14F-4D97-AF65-F5344CB8AC3E}">
        <p14:creationId xmlns:p14="http://schemas.microsoft.com/office/powerpoint/2010/main" val="206293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a:t>Looking forward</a:t>
            </a:r>
            <a:r>
              <a:rPr lang="en-US" baseline="0" dirty="0"/>
              <a:t> to lab next week, we’ll be exploring the control of a mock stop light. We’ll look at a stoplight for a traditional 4 way intersection with the standard Red, Yellow, and Green stoplight sequence to control traffic flow. Software to control a stoplight must be time-aware to control the stoplight sequence.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3</a:t>
            </a:fld>
            <a:endParaRPr lang="en-US"/>
          </a:p>
        </p:txBody>
      </p:sp>
    </p:spTree>
    <p:extLst>
      <p:ext uri="{BB962C8B-B14F-4D97-AF65-F5344CB8AC3E}">
        <p14:creationId xmlns:p14="http://schemas.microsoft.com/office/powerpoint/2010/main" val="149141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a:t>Prior to controlling the stoplight in lab, we’ll learn how to</a:t>
            </a:r>
            <a:r>
              <a:rPr lang="en-US" baseline="0" dirty="0"/>
              <a:t> use C timing functions in UNIX today. You’ll then use this knowledge to write a C program in UNIX to simulate the stoplight’s timed operation. </a:t>
            </a:r>
          </a:p>
          <a:p>
            <a:endParaRPr lang="en-US" baseline="0" dirty="0"/>
          </a:p>
          <a:p>
            <a:r>
              <a:rPr lang="en-US" baseline="0" dirty="0"/>
              <a:t>You’ll then modify this code in lab to work with a microcontroller that will control a physical stoplight. We’ll introduce microcontrollers today, with more details provided in the PRELAB assignments and lab write up for LAB 12. </a:t>
            </a:r>
          </a:p>
        </p:txBody>
      </p:sp>
      <p:sp>
        <p:nvSpPr>
          <p:cNvPr id="4" name="Slide Number Placeholder 3"/>
          <p:cNvSpPr>
            <a:spLocks noGrp="1"/>
          </p:cNvSpPr>
          <p:nvPr>
            <p:ph type="sldNum" sz="quarter" idx="10"/>
          </p:nvPr>
        </p:nvSpPr>
        <p:spPr/>
        <p:txBody>
          <a:bodyPr/>
          <a:lstStyle/>
          <a:p>
            <a:fld id="{3BCFC75C-9E93-9C44-9762-0C2EEEEDD1C6}" type="slidenum">
              <a:rPr lang="en-US" smtClean="0"/>
              <a:pPr/>
              <a:t>4</a:t>
            </a:fld>
            <a:endParaRPr lang="en-US"/>
          </a:p>
        </p:txBody>
      </p:sp>
    </p:spTree>
    <p:extLst>
      <p:ext uri="{BB962C8B-B14F-4D97-AF65-F5344CB8AC3E}">
        <p14:creationId xmlns:p14="http://schemas.microsoft.com/office/powerpoint/2010/main" val="91497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baseline="0" dirty="0"/>
              <a:t>Our programs thus far haven’t been aware of the current time, but so what? Why would we need a time-aware program?</a:t>
            </a:r>
          </a:p>
          <a:p>
            <a:endParaRPr lang="en-US" baseline="0" dirty="0"/>
          </a:p>
          <a:p>
            <a:r>
              <a:rPr lang="en-US" baseline="0" dirty="0"/>
              <a:t>PROGRAMS THUS FAR:</a:t>
            </a:r>
            <a:br>
              <a:rPr lang="en-US" baseline="0" dirty="0"/>
            </a:br>
            <a:r>
              <a:rPr lang="en-US" baseline="0" dirty="0"/>
              <a:t>The programs written thus far in ENGR 1281 have centered around input and output from files or the user. These programs have all be created based on the program specifications in your application assignments. These specifications have thus far been dominated by user and file I/O specifications. For instance, input a shape and dimensions, output the area to a file. These programs have never been required however to operated under specific time frames. </a:t>
            </a:r>
          </a:p>
          <a:p>
            <a:endParaRPr lang="en-US" baseline="0" dirty="0"/>
          </a:p>
          <a:p>
            <a:r>
              <a:rPr lang="en-US" baseline="0" dirty="0"/>
              <a:t>TIME-AWARE PROGRAMS:</a:t>
            </a:r>
          </a:p>
          <a:p>
            <a:r>
              <a:rPr lang="en-US" baseline="0" dirty="0"/>
              <a:t>Time-aware programs however, are often created to address timing specifications. These specifications are usually required for the program to interact with physical systems such as appliances, robots, or automobiles. For instance, consider an industrial arc-welding robot. As you saw last week in lab, the welding process is extremely time sensitive. The </a:t>
            </a:r>
            <a:r>
              <a:rPr lang="en-US" baseline="0" dirty="0" err="1"/>
              <a:t>pseudocode</a:t>
            </a:r>
            <a:r>
              <a:rPr lang="en-US" baseline="0" dirty="0"/>
              <a:t> for a welding robot would be as follows (read from slide). Luckily, most computer systems allows the programmer to get input from the a “system clock”. Just like you can get input from a file, programs can get input from the computer’s “clock” in order to know how long the program has been running, or what time of day it is.</a:t>
            </a:r>
          </a:p>
          <a:p>
            <a:endParaRPr lang="en-US" baseline="0"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5</a:t>
            </a:fld>
            <a:endParaRPr lang="en-US"/>
          </a:p>
        </p:txBody>
      </p:sp>
    </p:spTree>
    <p:extLst>
      <p:ext uri="{BB962C8B-B14F-4D97-AF65-F5344CB8AC3E}">
        <p14:creationId xmlns:p14="http://schemas.microsoft.com/office/powerpoint/2010/main" val="2062939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latin typeface="Times New Roman" pitchFamily="-84" charset="0"/>
              </a:rPr>
              <a:t>C </a:t>
            </a:r>
            <a:r>
              <a:rPr lang="en-US" dirty="0">
                <a:latin typeface="Times New Roman" pitchFamily="-84" charset="0"/>
              </a:rPr>
              <a:t>Programs </a:t>
            </a:r>
            <a:r>
              <a:rPr lang="en-US" baseline="0" dirty="0">
                <a:latin typeface="Times New Roman" pitchFamily="-84" charset="0"/>
              </a:rPr>
              <a:t>in UNIX can read the system clock using the time() function that is described in &lt;</a:t>
            </a:r>
            <a:r>
              <a:rPr lang="en-US" baseline="0" dirty="0" err="1">
                <a:latin typeface="Times New Roman" pitchFamily="-84" charset="0"/>
              </a:rPr>
              <a:t>time.h</a:t>
            </a:r>
            <a:r>
              <a:rPr lang="en-US" baseline="0" dirty="0">
                <a:latin typeface="Times New Roman" pitchFamily="-84" charset="0"/>
              </a:rPr>
              <a:t>&gt;. This function returns the time in seconds since midnight UTC January 1</a:t>
            </a:r>
            <a:r>
              <a:rPr lang="en-US" baseline="30000" dirty="0">
                <a:latin typeface="Times New Roman" pitchFamily="-84" charset="0"/>
              </a:rPr>
              <a:t>st</a:t>
            </a:r>
            <a:r>
              <a:rPr lang="en-US" baseline="0" dirty="0">
                <a:latin typeface="Times New Roman" pitchFamily="-84" charset="0"/>
              </a:rPr>
              <a:t>, 1970. For all intents and purposes, UTC is the same as Greenwich Mean Time (GMT). While this is a strange way to measure time, it is relatively straight forward to use this function to measure the time between two events. Consider for instance the program on the slide that measures the time it takes a user to enter a letter at the terminal.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latin typeface="Times New Roman"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latin typeface="Times New Roman" pitchFamily="-84" charset="0"/>
              </a:rPr>
              <a:t>&lt;</a:t>
            </a:r>
            <a:r>
              <a:rPr lang="en-US" baseline="0" dirty="0" err="1">
                <a:latin typeface="Times New Roman" pitchFamily="-84" charset="0"/>
              </a:rPr>
              <a:t>time.h</a:t>
            </a:r>
            <a:r>
              <a:rPr lang="en-US" baseline="0" dirty="0">
                <a:latin typeface="Times New Roman" pitchFamily="-84" charset="0"/>
              </a:rPr>
              <a:t>&gt; has other functions that for instance convert the time() function output into a local time (the </a:t>
            </a:r>
            <a:r>
              <a:rPr lang="en-US" baseline="0" dirty="0" err="1">
                <a:latin typeface="Times New Roman" pitchFamily="-84" charset="0"/>
              </a:rPr>
              <a:t>localtime</a:t>
            </a:r>
            <a:r>
              <a:rPr lang="en-US" baseline="0" dirty="0">
                <a:latin typeface="Times New Roman" pitchFamily="-84" charset="0"/>
              </a:rPr>
              <a:t> function), or another function that converts this number of seconds into a human readable time string like “10:15 AM, Oct. 5</a:t>
            </a:r>
            <a:r>
              <a:rPr lang="en-US" baseline="30000" dirty="0">
                <a:latin typeface="Times New Roman" pitchFamily="-84" charset="0"/>
              </a:rPr>
              <a:t>th</a:t>
            </a:r>
            <a:r>
              <a:rPr lang="en-US" baseline="0" dirty="0">
                <a:latin typeface="Times New Roman" pitchFamily="-84" charset="0"/>
              </a:rPr>
              <a:t> 2012”. We will have no need for these functions in today’s activity, but its good to know that you can convert </a:t>
            </a:r>
            <a:r>
              <a:rPr lang="en-US" baseline="0" dirty="0" err="1">
                <a:latin typeface="Times New Roman" pitchFamily="-84" charset="0"/>
              </a:rPr>
              <a:t>time()’s</a:t>
            </a:r>
            <a:r>
              <a:rPr lang="en-US" baseline="0" dirty="0">
                <a:latin typeface="Times New Roman" pitchFamily="-84" charset="0"/>
              </a:rPr>
              <a:t> output into other useful quantities.</a:t>
            </a:r>
            <a:endParaRPr lang="en-US" dirty="0">
              <a:latin typeface="Times New Roman"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Times New Roman" pitchFamily="-8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84" charset="0"/>
              </a:rPr>
              <a:t>An interesting side point would be to note that the basic Unix operating system has its own special "Y2K" kind of problem when the 32 bit integer value which is counting the number of seconds since midnight, January 1, 1970, overflows  (Sometime in the year 2036 or 2037 or thereabouts.)</a:t>
            </a:r>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6</a:t>
            </a:fld>
            <a:endParaRPr lang="en-US"/>
          </a:p>
        </p:txBody>
      </p:sp>
    </p:spTree>
    <p:extLst>
      <p:ext uri="{BB962C8B-B14F-4D97-AF65-F5344CB8AC3E}">
        <p14:creationId xmlns:p14="http://schemas.microsoft.com/office/powerpoint/2010/main" val="28308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A useful capability to have in a time-aware</a:t>
            </a:r>
            <a:r>
              <a:rPr lang="en-US" baseline="0" dirty="0"/>
              <a:t> program is the ability to “take a nap” or “go to sleep”. This capability can be produced by a simple routine that keeps checking to see if the required amount of time has passed. Until the </a:t>
            </a:r>
            <a:r>
              <a:rPr lang="en-US" baseline="0" dirty="0" err="1"/>
              <a:t>rquired</a:t>
            </a:r>
            <a:r>
              <a:rPr lang="en-US" baseline="0" dirty="0"/>
              <a:t> time has passed, the process continues to spend its resources checking the time (aka its not really sleeping!). This method of continually checking is sometime referred to as “polling”. If your computer is trying to do multiple things at once, this method of sleeping is wasting resources that could be used elsewhere!</a:t>
            </a:r>
          </a:p>
          <a:p>
            <a:endParaRPr lang="en-US" baseline="0" dirty="0"/>
          </a:p>
          <a:p>
            <a:r>
              <a:rPr lang="en-US" baseline="0" dirty="0"/>
              <a:t>A smarter way of sleeping is to rely on an external source to wake you up (aka you set an alarm clock). For desktop computers, the operating system will act as an “alarm clock” and wake up your program after it’s sleep time is up. With this function, the processor is not constantly consumed with checking the time, which can allow other non-sleeping processes to execute. This smart sleep function is provided in &lt;</a:t>
            </a:r>
            <a:r>
              <a:rPr lang="en-US" baseline="0" dirty="0" err="1"/>
              <a:t>unistd.h</a:t>
            </a:r>
            <a:r>
              <a:rPr lang="en-US" baseline="0" dirty="0"/>
              <a:t>&gt; as the sleep() function. It takes a desired number of seconds to sleep. </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7</a:t>
            </a:fld>
            <a:endParaRPr lang="en-US"/>
          </a:p>
        </p:txBody>
      </p:sp>
    </p:spTree>
    <p:extLst>
      <p:ext uri="{BB962C8B-B14F-4D97-AF65-F5344CB8AC3E}">
        <p14:creationId xmlns:p14="http://schemas.microsoft.com/office/powerpoint/2010/main" val="28308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8</a:t>
            </a:fld>
            <a:endParaRPr lang="en-US"/>
          </a:p>
        </p:txBody>
      </p:sp>
    </p:spTree>
    <p:extLst>
      <p:ext uri="{BB962C8B-B14F-4D97-AF65-F5344CB8AC3E}">
        <p14:creationId xmlns:p14="http://schemas.microsoft.com/office/powerpoint/2010/main" val="266709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pPr/>
              <a:t>9</a:t>
            </a:fld>
            <a:endParaRPr lang="en-US"/>
          </a:p>
        </p:txBody>
      </p:sp>
    </p:spTree>
    <p:extLst>
      <p:ext uri="{BB962C8B-B14F-4D97-AF65-F5344CB8AC3E}">
        <p14:creationId xmlns:p14="http://schemas.microsoft.com/office/powerpoint/2010/main" val="282522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11/05/21</a:t>
            </a:r>
            <a:endParaRPr lang="en-US" dirty="0"/>
          </a:p>
        </p:txBody>
      </p:sp>
      <p:sp>
        <p:nvSpPr>
          <p:cNvPr id="4" name="Footer Placeholder 3"/>
          <p:cNvSpPr>
            <a:spLocks noGrp="1"/>
          </p:cNvSpPr>
          <p:nvPr>
            <p:ph type="ftr" sz="quarter" idx="13"/>
          </p:nvPr>
        </p:nvSpPr>
        <p:spPr/>
        <p:txBody>
          <a:bodyPr/>
          <a:lstStyle/>
          <a:p>
            <a:r>
              <a:rPr lang="en-US"/>
              <a:t>1.06</a:t>
            </a:r>
            <a:endParaRPr lang="en-US" dirty="0"/>
          </a:p>
        </p:txBody>
      </p:sp>
      <p:sp>
        <p:nvSpPr>
          <p:cNvPr id="5" name="Slide Number Placeholder 4"/>
          <p:cNvSpPr>
            <a:spLocks noGrp="1"/>
          </p:cNvSpPr>
          <p:nvPr>
            <p:ph type="sldNum" sz="quarter" idx="14"/>
          </p:nvPr>
        </p:nvSpPr>
        <p:spPr/>
        <p:txBody>
          <a:bodyPr/>
          <a:lstStyle/>
          <a:p>
            <a:fld id="{3F471562-6DBB-4799-9B87-69435FF6F02B}" type="slidenum">
              <a:rPr lang="en-US" smtClean="0"/>
              <a:pPr/>
              <a:t>‹#›</a:t>
            </a:fld>
            <a:endParaRPr lang="en-US" dirty="0"/>
          </a:p>
        </p:txBody>
      </p:sp>
    </p:spTree>
    <p:extLst>
      <p:ext uri="{BB962C8B-B14F-4D97-AF65-F5344CB8AC3E}">
        <p14:creationId xmlns:p14="http://schemas.microsoft.com/office/powerpoint/2010/main" val="276828531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7"/>
          </p:nvPr>
        </p:nvSpPr>
        <p:spPr/>
        <p:txBody>
          <a:bodyPr/>
          <a:lstStyle/>
          <a:p>
            <a:r>
              <a:rPr lang="en-US"/>
              <a:t>11/05/21</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136030756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11/05/21</a:t>
            </a:r>
            <a:endParaRPr lang="en-US" dirty="0"/>
          </a:p>
        </p:txBody>
      </p:sp>
      <p:sp>
        <p:nvSpPr>
          <p:cNvPr id="4" name="Footer Placeholder 3"/>
          <p:cNvSpPr>
            <a:spLocks noGrp="1"/>
          </p:cNvSpPr>
          <p:nvPr>
            <p:ph type="ftr" sz="quarter" idx="13"/>
          </p:nvPr>
        </p:nvSpPr>
        <p:spPr/>
        <p:txBody>
          <a:bodyPr/>
          <a:lstStyle/>
          <a:p>
            <a:r>
              <a:rPr lang="en-US"/>
              <a:t>1.06</a:t>
            </a:r>
            <a:endParaRPr lang="en-US" dirty="0"/>
          </a:p>
        </p:txBody>
      </p:sp>
      <p:sp>
        <p:nvSpPr>
          <p:cNvPr id="5" name="Slide Number Placeholder 4"/>
          <p:cNvSpPr>
            <a:spLocks noGrp="1"/>
          </p:cNvSpPr>
          <p:nvPr>
            <p:ph type="sldNum" sz="quarter" idx="14"/>
          </p:nvPr>
        </p:nvSpPr>
        <p:spPr/>
        <p:txBody>
          <a:bodyPr/>
          <a:lstStyle/>
          <a:p>
            <a:fld id="{3F471562-6DBB-4799-9B87-69435FF6F02B}" type="slidenum">
              <a:rPr lang="en-US" smtClean="0"/>
              <a:pPr/>
              <a:t>‹#›</a:t>
            </a:fld>
            <a:endParaRPr lang="en-US" dirty="0"/>
          </a:p>
        </p:txBody>
      </p:sp>
    </p:spTree>
    <p:extLst>
      <p:ext uri="{BB962C8B-B14F-4D97-AF65-F5344CB8AC3E}">
        <p14:creationId xmlns:p14="http://schemas.microsoft.com/office/powerpoint/2010/main" val="176272041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69685"/>
            <a:ext cx="8229600" cy="3718944"/>
          </a:xfrm>
          <a:prstGeom prst="rect">
            <a:avLst/>
          </a:prstGeom>
          <a:ln>
            <a:solidFill>
              <a:srgbClr val="FFFFFF"/>
            </a:solidFill>
          </a:ln>
        </p:spPr>
        <p:txBody>
          <a:bodyPr/>
          <a:lstStyle>
            <a:lvl1pPr marL="342900" indent="-342900" algn="l" defTabSz="269969" rtl="0" eaLnBrk="1" latinLnBrk="0" hangingPunct="1">
              <a:spcBef>
                <a:spcPts val="437"/>
              </a:spcBef>
              <a:buFont typeface="Arial" panose="020B0604020202020204" pitchFamily="34" charset="0"/>
              <a:buChar char="•"/>
              <a:defRPr lang="en-US" sz="2400" kern="1200" dirty="0" smtClean="0">
                <a:solidFill>
                  <a:schemeClr val="tx1"/>
                </a:solidFill>
                <a:latin typeface="+mn-lt"/>
                <a:ea typeface="+mn-ea"/>
                <a:cs typeface="+mn-cs"/>
              </a:defRPr>
            </a:lvl1pPr>
            <a:lvl2pPr marL="342900" indent="-342900">
              <a:spcBef>
                <a:spcPts val="393"/>
              </a:spcBef>
              <a:buFont typeface="Arial" panose="020B0604020202020204" pitchFamily="34" charset="0"/>
              <a:buChar char="•"/>
              <a:defRPr lang="en-US" sz="2000" kern="1200" dirty="0" smtClean="0">
                <a:solidFill>
                  <a:schemeClr val="tx1"/>
                </a:solidFill>
                <a:latin typeface="+mn-lt"/>
                <a:ea typeface="+mn-ea"/>
                <a:cs typeface="+mn-cs"/>
              </a:defRPr>
            </a:lvl2pPr>
            <a:lvl3pPr marL="717550" indent="-374650">
              <a:spcBef>
                <a:spcPts val="393"/>
              </a:spcBef>
              <a:buFont typeface="Arial" panose="020B0604020202020204" pitchFamily="34" charset="0"/>
              <a:buChar char="─"/>
              <a:tabLst/>
              <a:defRPr lang="en-US" sz="1800" kern="1200" dirty="0" smtClean="0">
                <a:solidFill>
                  <a:schemeClr val="tx1"/>
                </a:solidFill>
                <a:latin typeface="+mn-lt"/>
                <a:ea typeface="+mn-ea"/>
                <a:cs typeface="+mn-cs"/>
              </a:defRPr>
            </a:lvl3pPr>
            <a:lvl4pPr marL="342900" indent="0">
              <a:defRPr sz="1620">
                <a:solidFill>
                  <a:schemeClr val="tx1"/>
                </a:solidFill>
              </a:defRPr>
            </a:lvl4pPr>
            <a:lvl5pPr marL="395678"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71"/>
            <a:ext cx="8296392" cy="647863"/>
          </a:xfrm>
          <a:prstGeom prst="rect">
            <a:avLst/>
          </a:prstGeom>
        </p:spPr>
        <p:txBody>
          <a:bodyPr anchor="ctr"/>
          <a:lstStyle>
            <a:lvl1pPr algn="l">
              <a:defRPr sz="2630"/>
            </a:lvl1pPr>
          </a:lstStyle>
          <a:p>
            <a:r>
              <a:rPr lang="en-US"/>
              <a:t>Click to edit Master title style</a:t>
            </a:r>
            <a:endParaRPr lang="en-US" dirty="0"/>
          </a:p>
        </p:txBody>
      </p:sp>
      <p:sp>
        <p:nvSpPr>
          <p:cNvPr id="2" name="Date Placeholder 1"/>
          <p:cNvSpPr>
            <a:spLocks noGrp="1"/>
          </p:cNvSpPr>
          <p:nvPr>
            <p:ph type="dt" sz="half" idx="14"/>
          </p:nvPr>
        </p:nvSpPr>
        <p:spPr/>
        <p:txBody>
          <a:bodyPr/>
          <a:lstStyle/>
          <a:p>
            <a:r>
              <a:rPr lang="en-US"/>
              <a:t>11/05/21</a:t>
            </a:r>
            <a:endParaRPr lang="en-US" dirty="0"/>
          </a:p>
        </p:txBody>
      </p:sp>
      <p:sp>
        <p:nvSpPr>
          <p:cNvPr id="3" name="Footer Placeholder 2"/>
          <p:cNvSpPr>
            <a:spLocks noGrp="1"/>
          </p:cNvSpPr>
          <p:nvPr>
            <p:ph type="ftr" sz="quarter" idx="15"/>
          </p:nvPr>
        </p:nvSpPr>
        <p:spPr/>
        <p:txBody>
          <a:bodyPr/>
          <a:lstStyle/>
          <a:p>
            <a:r>
              <a:rPr lang="en-US"/>
              <a:t>1.06</a:t>
            </a:r>
            <a:endParaRPr lang="en-US" dirty="0"/>
          </a:p>
        </p:txBody>
      </p:sp>
      <p:sp>
        <p:nvSpPr>
          <p:cNvPr id="4" name="Slide Number Placeholder 3"/>
          <p:cNvSpPr>
            <a:spLocks noGrp="1"/>
          </p:cNvSpPr>
          <p:nvPr>
            <p:ph type="sldNum" sz="quarter" idx="16"/>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29673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242972" rtl="0" eaLnBrk="1" latinLnBrk="0" hangingPunct="1">
              <a:defRPr lang="en-US" sz="1418" kern="1200" dirty="0" smtClean="0">
                <a:solidFill>
                  <a:srgbClr val="BB0000"/>
                </a:solidFill>
                <a:latin typeface="+mn-lt"/>
                <a:ea typeface="+mn-ea"/>
                <a:cs typeface="+mn-cs"/>
              </a:defRPr>
            </a:lvl3pPr>
            <a:lvl4pPr marL="224977" indent="0" algn="l" defTabSz="242972" rtl="0" eaLnBrk="1" latinLnBrk="0" hangingPunct="1">
              <a:spcBef>
                <a:spcPts val="263"/>
              </a:spcBef>
              <a:spcAft>
                <a:spcPts val="0"/>
              </a:spcAft>
              <a:buFont typeface="Arial" panose="020B0604020202020204" pitchFamily="34" charset="0"/>
              <a:buNone/>
              <a:defRPr lang="en-US" sz="1115" b="1" kern="1200" dirty="0" smtClean="0">
                <a:solidFill>
                  <a:schemeClr val="tx1"/>
                </a:solidFill>
                <a:latin typeface="Courier New" panose="02070309020205020404" pitchFamily="49" charset="0"/>
                <a:ea typeface="+mn-ea"/>
                <a:cs typeface="Courier New" panose="02070309020205020404" pitchFamily="49" charset="0"/>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lvl="0"/>
            <a:r>
              <a:rPr lang="en-US"/>
              <a:t>Click to edit Master text styles</a:t>
            </a:r>
          </a:p>
          <a:p>
            <a:pPr lvl="1"/>
            <a:r>
              <a:rPr lang="en-US"/>
              <a:t>Second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224977" indent="-224977" algn="l" defTabSz="242972" rtl="0" eaLnBrk="1" latinLnBrk="0" hangingPunct="1">
              <a:spcBef>
                <a:spcPts val="393"/>
              </a:spcBef>
              <a:spcAft>
                <a:spcPts val="0"/>
              </a:spcAft>
              <a:buFont typeface="Arial" panose="020B0604020202020204" pitchFamily="34" charset="0"/>
              <a:buChar char="•"/>
              <a:defRPr lang="en-US" sz="2000" kern="1200" dirty="0" smtClean="0">
                <a:solidFill>
                  <a:schemeClr val="tx1"/>
                </a:solidFill>
                <a:latin typeface="+mn-lt"/>
                <a:ea typeface="+mn-ea"/>
                <a:cs typeface="+mn-cs"/>
              </a:defRPr>
            </a:lvl1pPr>
            <a:lvl2pPr marL="301010" indent="-301010" algn="l" defTabSz="242972" rtl="0" eaLnBrk="1" latinLnBrk="0" hangingPunct="1">
              <a:spcBef>
                <a:spcPts val="393"/>
              </a:spcBef>
              <a:spcAft>
                <a:spcPts val="0"/>
              </a:spcAft>
              <a:buFont typeface="Arial" panose="020B0604020202020204" pitchFamily="34" charset="0"/>
              <a:buChar char="•"/>
              <a:defRPr lang="en-US" sz="1800" kern="1200" dirty="0" smtClean="0">
                <a:solidFill>
                  <a:schemeClr val="tx1"/>
                </a:solidFill>
                <a:latin typeface="+mn-lt"/>
                <a:ea typeface="+mn-ea"/>
                <a:cs typeface="+mn-cs"/>
              </a:defRPr>
            </a:lvl2pPr>
            <a:lvl3pPr marL="523904" indent="-298928" algn="l" defTabSz="242972" rtl="0" eaLnBrk="1" latinLnBrk="0" hangingPunct="1">
              <a:buFont typeface="Arial" panose="020B0604020202020204" pitchFamily="34" charset="0"/>
              <a:buChar char="─"/>
              <a:defRPr lang="en-US" sz="1600" kern="1200" dirty="0" smtClean="0">
                <a:solidFill>
                  <a:schemeClr val="tx1"/>
                </a:solidFill>
                <a:latin typeface="+mn-lt"/>
                <a:ea typeface="+mn-ea"/>
                <a:cs typeface="+mn-cs"/>
              </a:defRPr>
            </a:lvl3pPr>
            <a:lvl4pPr marL="450995" indent="-226019" algn="l" defTabSz="242972" rtl="0" eaLnBrk="1" latinLnBrk="0" hangingPunct="1">
              <a:spcBef>
                <a:spcPts val="393"/>
              </a:spcBef>
              <a:spcAft>
                <a:spcPts val="0"/>
              </a:spcAft>
              <a:buFont typeface="Arial" panose="020B0604020202020204" pitchFamily="34" charset="0"/>
              <a:buChar char="─"/>
              <a:defRPr lang="en-US" sz="1312" kern="1200" dirty="0" smtClean="0">
                <a:solidFill>
                  <a:schemeClr val="tx1">
                    <a:lumMod val="65000"/>
                    <a:lumOff val="35000"/>
                  </a:schemeClr>
                </a:solidFill>
                <a:latin typeface="+mn-lt"/>
                <a:ea typeface="+mn-ea"/>
                <a:cs typeface="+mn-cs"/>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marL="342900" lvl="0" indent="-342900" algn="l" defTabSz="269969" rtl="0" eaLnBrk="1" latinLnBrk="0" hangingPunct="1">
              <a:spcBef>
                <a:spcPts val="437"/>
              </a:spcBef>
              <a:buFont typeface="Arial" panose="020B0604020202020204" pitchFamily="34" charset="0"/>
              <a:buChar char="•"/>
            </a:pPr>
            <a:r>
              <a:rPr lang="en-US" dirty="0"/>
              <a:t>Click to edit Master text styles</a:t>
            </a:r>
          </a:p>
          <a:p>
            <a:pPr marL="342900" lvl="1" indent="-342900" algn="l" defTabSz="269969" rtl="0" eaLnBrk="1" latinLnBrk="0" hangingPunct="1">
              <a:spcBef>
                <a:spcPts val="437"/>
              </a:spcBef>
              <a:buFont typeface="Arial" panose="020B0604020202020204" pitchFamily="34" charset="0"/>
              <a:buChar char="•"/>
            </a:pPr>
            <a:r>
              <a:rPr lang="en-US" dirty="0"/>
              <a:t>Second level</a:t>
            </a:r>
          </a:p>
          <a:p>
            <a:pPr marL="342900" lvl="2" indent="-342900" algn="l" defTabSz="269969" rtl="0" eaLnBrk="1" latinLnBrk="0" hangingPunct="1">
              <a:spcBef>
                <a:spcPts val="437"/>
              </a:spcBef>
              <a:buFont typeface="Arial" panose="020B0604020202020204" pitchFamily="34" charset="0"/>
              <a:buChar char="•"/>
            </a:pPr>
            <a:r>
              <a:rPr lang="en-US" dirty="0"/>
              <a:t>Third level</a:t>
            </a:r>
          </a:p>
        </p:txBody>
      </p:sp>
      <p:sp>
        <p:nvSpPr>
          <p:cNvPr id="12" name="Title 3"/>
          <p:cNvSpPr>
            <a:spLocks noGrp="1"/>
          </p:cNvSpPr>
          <p:nvPr>
            <p:ph type="title"/>
          </p:nvPr>
        </p:nvSpPr>
        <p:spPr>
          <a:xfrm>
            <a:off x="439046" y="877471"/>
            <a:ext cx="8296392" cy="647863"/>
          </a:xfrm>
          <a:prstGeom prst="rect">
            <a:avLst/>
          </a:prstGeom>
        </p:spPr>
        <p:txBody>
          <a:bodyPr anchor="ctr"/>
          <a:lstStyle>
            <a:lvl1pPr algn="l" defTabSz="242972" rtl="0" eaLnBrk="1" latinLnBrk="0" hangingPunct="1">
              <a:spcBef>
                <a:spcPct val="0"/>
              </a:spcBef>
              <a:buNone/>
              <a:defRPr lang="en-US" sz="2630" kern="1200" dirty="0">
                <a:solidFill>
                  <a:schemeClr val="tx1"/>
                </a:solidFill>
                <a:latin typeface="+mj-lt"/>
                <a:ea typeface="+mj-ea"/>
                <a:cs typeface="+mj-cs"/>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r>
              <a:rPr lang="en-US"/>
              <a:t>11/05/21</a:t>
            </a:r>
            <a:endParaRPr lang="en-US" dirty="0"/>
          </a:p>
        </p:txBody>
      </p:sp>
      <p:sp>
        <p:nvSpPr>
          <p:cNvPr id="4" name="Footer Placeholder 3"/>
          <p:cNvSpPr>
            <a:spLocks noGrp="1"/>
          </p:cNvSpPr>
          <p:nvPr>
            <p:ph type="ftr" sz="quarter" idx="12"/>
          </p:nvPr>
        </p:nvSpPr>
        <p:spPr/>
        <p:txBody>
          <a:bodyPr/>
          <a:lstStyle/>
          <a:p>
            <a:r>
              <a:rPr lang="en-US"/>
              <a:t>1.06</a:t>
            </a:r>
            <a:endParaRPr lang="en-US" dirty="0"/>
          </a:p>
        </p:txBody>
      </p:sp>
      <p:sp>
        <p:nvSpPr>
          <p:cNvPr id="5" name="Slide Number Placeholder 4"/>
          <p:cNvSpPr>
            <a:spLocks noGrp="1"/>
          </p:cNvSpPr>
          <p:nvPr>
            <p:ph type="sldNum" sz="quarter" idx="13"/>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387229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465"/>
              </a:lnSpc>
              <a:spcBef>
                <a:spcPts val="0"/>
              </a:spcBef>
              <a:defRPr sz="4252" b="1" baseline="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11/05/21</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387597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465"/>
              </a:lnSpc>
              <a:spcBef>
                <a:spcPts val="0"/>
              </a:spcBef>
              <a:defRPr sz="4252" b="1" baseline="0">
                <a:solidFill>
                  <a:schemeClr val="bg1"/>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11/05/21</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5" name="Slide Number Placeholder 4"/>
          <p:cNvSpPr>
            <a:spLocks noGrp="1"/>
          </p:cNvSpPr>
          <p:nvPr>
            <p:ph type="sldNum" sz="quarter" idx="19"/>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102871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276" baseline="-2500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algn="r">
              <a:lnSpc>
                <a:spcPct val="110000"/>
              </a:lnSpc>
            </a:pPr>
            <a:r>
              <a:rPr lang="en-US" sz="1276" dirty="0">
                <a:solidFill>
                  <a:schemeClr val="tx1">
                    <a:lumMod val="75000"/>
                    <a:lumOff val="25000"/>
                  </a:schemeClr>
                </a:solidFill>
                <a:cs typeface="Arial"/>
              </a:rPr>
              <a:t>– </a:t>
            </a:r>
            <a:r>
              <a:rPr lang="en-US" sz="1276" dirty="0" err="1">
                <a:solidFill>
                  <a:schemeClr val="tx1">
                    <a:lumMod val="75000"/>
                    <a:lumOff val="25000"/>
                  </a:schemeClr>
                </a:solidFill>
                <a:cs typeface="Arial"/>
              </a:rPr>
              <a:t>Firstandlast</a:t>
            </a:r>
            <a:r>
              <a:rPr lang="en-US" sz="1276" dirty="0">
                <a:solidFill>
                  <a:schemeClr val="tx1">
                    <a:lumMod val="75000"/>
                    <a:lumOff val="25000"/>
                  </a:schemeClr>
                </a:solidFill>
                <a:cs typeface="Arial"/>
              </a:rPr>
              <a:t> Name</a:t>
            </a:r>
          </a:p>
          <a:p>
            <a:pPr algn="r">
              <a:lnSpc>
                <a:spcPct val="110000"/>
              </a:lnSpc>
            </a:pPr>
            <a:r>
              <a:rPr lang="en-US" sz="957"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701" b="0" smtClean="0">
                <a:solidFill>
                  <a:srgbClr val="BB0032"/>
                </a:solidFill>
                <a:cs typeface="Arial"/>
              </a:defRPr>
            </a:lvl1pPr>
          </a:lstStyle>
          <a:p>
            <a:pPr lvl="0"/>
            <a:r>
              <a:rPr lang="en-US" sz="3455" b="0" dirty="0">
                <a:solidFill>
                  <a:srgbClr val="BB0032"/>
                </a:solidFill>
                <a:latin typeface="+mj-lt"/>
                <a:cs typeface="Arial"/>
              </a:rPr>
              <a:t>“Notable quotes</a:t>
            </a:r>
            <a:br>
              <a:rPr lang="en-US" sz="3455" b="0" dirty="0">
                <a:solidFill>
                  <a:srgbClr val="BB0032"/>
                </a:solidFill>
                <a:latin typeface="+mj-lt"/>
                <a:cs typeface="Arial"/>
              </a:rPr>
            </a:br>
            <a:r>
              <a:rPr lang="en-US" sz="3455" b="0" dirty="0">
                <a:solidFill>
                  <a:srgbClr val="BB0032"/>
                </a:solidFill>
                <a:latin typeface="+mj-lt"/>
                <a:cs typeface="Arial"/>
              </a:rPr>
              <a:t>goes right here,</a:t>
            </a:r>
            <a:br>
              <a:rPr lang="en-US" sz="3455" b="0" dirty="0">
                <a:solidFill>
                  <a:srgbClr val="BB0032"/>
                </a:solidFill>
                <a:latin typeface="+mj-lt"/>
                <a:cs typeface="Arial"/>
              </a:rPr>
            </a:br>
            <a:r>
              <a:rPr lang="en-US" sz="3455"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11/05/21</a:t>
            </a:r>
            <a:endParaRPr lang="en-US" dirty="0"/>
          </a:p>
        </p:txBody>
      </p:sp>
      <p:sp>
        <p:nvSpPr>
          <p:cNvPr id="3" name="Footer Placeholder 2"/>
          <p:cNvSpPr>
            <a:spLocks noGrp="1"/>
          </p:cNvSpPr>
          <p:nvPr>
            <p:ph type="ftr" sz="quarter" idx="20"/>
          </p:nvPr>
        </p:nvSpPr>
        <p:spPr/>
        <p:txBody>
          <a:bodyPr/>
          <a:lstStyle/>
          <a:p>
            <a:r>
              <a:rPr lang="en-US"/>
              <a:t>1.06</a:t>
            </a:r>
            <a:endParaRPr lang="en-US" dirty="0"/>
          </a:p>
        </p:txBody>
      </p:sp>
      <p:sp>
        <p:nvSpPr>
          <p:cNvPr id="4" name="Slide Number Placeholder 3"/>
          <p:cNvSpPr>
            <a:spLocks noGrp="1"/>
          </p:cNvSpPr>
          <p:nvPr>
            <p:ph type="sldNum" sz="quarter" idx="21"/>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35459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48595">
              <a:lnSpc>
                <a:spcPts val="1827"/>
              </a:lnSpc>
              <a:spcBef>
                <a:spcPts val="0"/>
              </a:spcBef>
              <a:defRPr sz="1063" b="1">
                <a:solidFill>
                  <a:schemeClr val="tx1"/>
                </a:solidFill>
              </a:defRPr>
            </a:lvl1pPr>
            <a:lvl2pPr marL="48595" indent="97188">
              <a:spcBef>
                <a:spcPts val="106"/>
              </a:spcBef>
              <a:spcAft>
                <a:spcPts val="0"/>
              </a:spcAft>
              <a:buClr>
                <a:srgbClr val="BB0000"/>
              </a:buClr>
              <a:buFont typeface="Arial"/>
              <a:buChar char="•"/>
              <a:defRPr sz="850">
                <a:solidFill>
                  <a:schemeClr val="tx1"/>
                </a:solidFill>
              </a:defRPr>
            </a:lvl2pPr>
            <a:lvl3pPr marL="48595" indent="97188">
              <a:spcBef>
                <a:spcPts val="106"/>
              </a:spcBef>
              <a:spcAft>
                <a:spcPts val="0"/>
              </a:spcAft>
              <a:buClr>
                <a:srgbClr val="BB0000"/>
              </a:buClr>
              <a:defRPr sz="850">
                <a:solidFill>
                  <a:schemeClr val="tx1"/>
                </a:solidFill>
              </a:defRPr>
            </a:lvl3pPr>
            <a:lvl4pPr>
              <a:defRPr>
                <a:solidFill>
                  <a:schemeClr val="tx1"/>
                </a:solidFill>
              </a:defRPr>
            </a:lvl4pPr>
            <a:lvl5pPr marL="267270" indent="0">
              <a:spcBef>
                <a:spcPts val="186"/>
              </a:spcBef>
              <a:buFont typeface="Arial"/>
              <a:buNone/>
              <a:defRPr sz="957">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Date Placeholder 1"/>
          <p:cNvSpPr>
            <a:spLocks noGrp="1"/>
          </p:cNvSpPr>
          <p:nvPr>
            <p:ph type="dt" sz="half" idx="15"/>
          </p:nvPr>
        </p:nvSpPr>
        <p:spPr/>
        <p:txBody>
          <a:bodyPr/>
          <a:lstStyle/>
          <a:p>
            <a:r>
              <a:rPr lang="en-US"/>
              <a:t>11/05/21</a:t>
            </a:r>
            <a:endParaRPr lang="en-US" dirty="0"/>
          </a:p>
        </p:txBody>
      </p:sp>
      <p:sp>
        <p:nvSpPr>
          <p:cNvPr id="3" name="Footer Placeholder 2"/>
          <p:cNvSpPr>
            <a:spLocks noGrp="1"/>
          </p:cNvSpPr>
          <p:nvPr>
            <p:ph type="ftr" sz="quarter" idx="16"/>
          </p:nvPr>
        </p:nvSpPr>
        <p:spPr/>
        <p:txBody>
          <a:bodyPr/>
          <a:lstStyle/>
          <a:p>
            <a:r>
              <a:rPr lang="en-US"/>
              <a:t>1.06</a:t>
            </a:r>
            <a:endParaRPr lang="en-US" dirty="0"/>
          </a:p>
        </p:txBody>
      </p:sp>
      <p:sp>
        <p:nvSpPr>
          <p:cNvPr id="4" name="Slide Number Placeholder 3"/>
          <p:cNvSpPr>
            <a:spLocks noGrp="1"/>
          </p:cNvSpPr>
          <p:nvPr>
            <p:ph type="sldNum" sz="quarter" idx="17"/>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397023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9" y="1525323"/>
            <a:ext cx="4701503" cy="3771636"/>
          </a:xfrm>
          <a:prstGeom prst="rect">
            <a:avLst/>
          </a:prstGeom>
          <a:ln>
            <a:solidFill>
              <a:srgbClr val="FFFFFF"/>
            </a:solidFill>
          </a:ln>
        </p:spPr>
        <p:txBody>
          <a:bodyPr/>
          <a:lstStyle>
            <a:lvl1pPr>
              <a:lnSpc>
                <a:spcPts val="1827"/>
              </a:lnSpc>
              <a:spcBef>
                <a:spcPts val="0"/>
              </a:spcBef>
              <a:defRPr>
                <a:solidFill>
                  <a:schemeClr val="tx1"/>
                </a:solidFill>
              </a:defRPr>
            </a:lvl1pPr>
            <a:lvl2pPr marL="0">
              <a:spcBef>
                <a:spcPts val="319"/>
              </a:spcBef>
              <a:defRPr sz="1276">
                <a:solidFill>
                  <a:schemeClr val="tx1"/>
                </a:solidFill>
              </a:defRPr>
            </a:lvl2pPr>
            <a:lvl3pPr>
              <a:spcBef>
                <a:spcPts val="0"/>
              </a:spcBef>
              <a:defRPr sz="1063">
                <a:solidFill>
                  <a:schemeClr val="tx1"/>
                </a:solidFill>
              </a:defRPr>
            </a:lvl3pPr>
            <a:lvl4pPr>
              <a:defRPr>
                <a:solidFill>
                  <a:schemeClr val="tx1"/>
                </a:solidFill>
              </a:defRPr>
            </a:lvl4pPr>
            <a:lvl5pPr marL="267270" indent="0">
              <a:spcBef>
                <a:spcPts val="186"/>
              </a:spcBef>
              <a:buNone/>
              <a:defRPr sz="85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11/05/21</a:t>
            </a:r>
            <a:endParaRPr lang="en-US" dirty="0"/>
          </a:p>
        </p:txBody>
      </p:sp>
      <p:sp>
        <p:nvSpPr>
          <p:cNvPr id="3" name="Footer Placeholder 2"/>
          <p:cNvSpPr>
            <a:spLocks noGrp="1"/>
          </p:cNvSpPr>
          <p:nvPr>
            <p:ph type="ftr" sz="quarter" idx="18"/>
          </p:nvPr>
        </p:nvSpPr>
        <p:spPr/>
        <p:txBody>
          <a:bodyPr/>
          <a:lstStyle/>
          <a:p>
            <a:r>
              <a:rPr lang="en-US"/>
              <a:t>1.06</a:t>
            </a:r>
            <a:endParaRPr lang="en-US" dirty="0"/>
          </a:p>
        </p:txBody>
      </p:sp>
      <p:sp>
        <p:nvSpPr>
          <p:cNvPr id="4" name="Slide Number Placeholder 3"/>
          <p:cNvSpPr>
            <a:spLocks noGrp="1"/>
          </p:cNvSpPr>
          <p:nvPr>
            <p:ph type="sldNum" sz="quarter" idx="19"/>
          </p:nvPr>
        </p:nvSpPr>
        <p:spPr/>
        <p:txBody>
          <a:body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1436692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emf"/><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5" name="Picture 4" descr="OSU-Engineering-Horiz-RGBHE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6" y="1342140"/>
            <a:ext cx="4800600" cy="764801"/>
          </a:xfrm>
          <a:prstGeom prst="rect">
            <a:avLst/>
          </a:prstGeom>
        </p:spPr>
      </p:pic>
      <p:sp>
        <p:nvSpPr>
          <p:cNvPr id="2" name="Date Placeholder 1"/>
          <p:cNvSpPr>
            <a:spLocks noGrp="1"/>
          </p:cNvSpPr>
          <p:nvPr>
            <p:ph type="dt" sz="half" idx="2"/>
          </p:nvPr>
        </p:nvSpPr>
        <p:spPr>
          <a:xfrm>
            <a:off x="182880" y="5297488"/>
            <a:ext cx="2057400" cy="303212"/>
          </a:xfrm>
          <a:prstGeom prst="rect">
            <a:avLst/>
          </a:prstGeom>
        </p:spPr>
        <p:txBody>
          <a:bodyPr vert="horz" lIns="91440" tIns="45720" rIns="91440" bIns="45720" rtlCol="0" anchor="ctr"/>
          <a:lstStyle>
            <a:lvl1pPr algn="l">
              <a:defRPr sz="1200" b="0">
                <a:solidFill>
                  <a:schemeClr val="tx1"/>
                </a:solidFill>
                <a:latin typeface="Calibri" panose="020F0502020204030204" pitchFamily="34" charset="0"/>
                <a:cs typeface="Calibri" panose="020F0502020204030204" pitchFamily="34" charset="0"/>
              </a:defRPr>
            </a:lvl1pPr>
          </a:lstStyle>
          <a:p>
            <a:r>
              <a:rPr lang="en-US"/>
              <a:t>11/05/21</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b="0">
                <a:solidFill>
                  <a:schemeClr val="tx1"/>
                </a:solidFill>
                <a:latin typeface="Calibri" panose="020F0502020204030204" pitchFamily="34" charset="0"/>
                <a:cs typeface="Calibri" panose="020F0502020204030204" pitchFamily="34" charset="0"/>
              </a:defRPr>
            </a:lvl1pPr>
          </a:lstStyle>
          <a:p>
            <a:r>
              <a:rPr lang="en-US"/>
              <a:t>1.06</a:t>
            </a:r>
            <a:endParaRPr lang="en-US" dirty="0"/>
          </a:p>
        </p:txBody>
      </p:sp>
      <p:sp>
        <p:nvSpPr>
          <p:cNvPr id="4" name="Slide Number Placeholder 3"/>
          <p:cNvSpPr>
            <a:spLocks noGrp="1"/>
          </p:cNvSpPr>
          <p:nvPr>
            <p:ph type="sldNum" sz="quarter" idx="4"/>
          </p:nvPr>
        </p:nvSpPr>
        <p:spPr>
          <a:xfrm>
            <a:off x="6912864" y="5297488"/>
            <a:ext cx="2057400" cy="303212"/>
          </a:xfrm>
          <a:prstGeom prst="rect">
            <a:avLst/>
          </a:prstGeom>
        </p:spPr>
        <p:txBody>
          <a:bodyPr vert="horz" lIns="91440" tIns="45720" rIns="91440" bIns="45720" rtlCol="0" anchor="ctr"/>
          <a:lstStyle>
            <a:lvl1pPr algn="r">
              <a:defRPr sz="1200" b="0">
                <a:solidFill>
                  <a:schemeClr val="tx1"/>
                </a:solidFill>
                <a:latin typeface="Calibri" panose="020F0502020204030204" pitchFamily="34" charset="0"/>
                <a:cs typeface="Calibri" panose="020F0502020204030204" pitchFamily="34" charset="0"/>
              </a:defRPr>
            </a:lvl1pPr>
          </a:lstStyle>
          <a:p>
            <a:fld id="{3F471562-6DBB-4799-9B87-69435FF6F02B}" type="slidenum">
              <a:rPr lang="en-US" smtClean="0"/>
              <a:pPr/>
              <a:t>‹#›</a:t>
            </a:fld>
            <a:endParaRPr lang="en-US" dirty="0"/>
          </a:p>
        </p:txBody>
      </p:sp>
    </p:spTree>
    <p:extLst>
      <p:ext uri="{BB962C8B-B14F-4D97-AF65-F5344CB8AC3E}">
        <p14:creationId xmlns:p14="http://schemas.microsoft.com/office/powerpoint/2010/main" val="377083559"/>
      </p:ext>
    </p:extLst>
  </p:cSld>
  <p:clrMap bg1="lt1" tx1="dk1" bg2="lt2" tx2="dk2" accent1="accent1" accent2="accent2" accent3="accent3" accent4="accent4" accent5="accent5" accent6="accent6" hlink="hlink" folHlink="folHlink"/>
  <p:sldLayoutIdLst>
    <p:sldLayoutId id="2147483673" r:id="rId1"/>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394831" indent="-151858" algn="l" defTabSz="242972" rtl="0" eaLnBrk="1" latinLnBrk="0" hangingPunct="1">
        <a:spcBef>
          <a:spcPct val="20000"/>
        </a:spcBef>
        <a:buFont typeface="Arial"/>
        <a:buChar char="–"/>
        <a:defRPr sz="1488" kern="1200">
          <a:solidFill>
            <a:schemeClr val="tx1"/>
          </a:solidFill>
          <a:latin typeface="+mn-lt"/>
          <a:ea typeface="+mn-ea"/>
          <a:cs typeface="+mn-cs"/>
        </a:defRPr>
      </a:lvl2pPr>
      <a:lvl3pPr marL="607431" indent="-121486" algn="l" defTabSz="242972" rtl="0" eaLnBrk="1" latinLnBrk="0" hangingPunct="1">
        <a:spcBef>
          <a:spcPct val="20000"/>
        </a:spcBef>
        <a:buFont typeface="Arial"/>
        <a:buChar char="•"/>
        <a:defRPr sz="1276" kern="1200">
          <a:solidFill>
            <a:schemeClr val="tx1"/>
          </a:solidFill>
          <a:latin typeface="+mn-lt"/>
          <a:ea typeface="+mn-ea"/>
          <a:cs typeface="+mn-cs"/>
        </a:defRPr>
      </a:lvl3pPr>
      <a:lvl4pPr marL="850404" indent="-121486" algn="l" defTabSz="242972" rtl="0" eaLnBrk="1" latinLnBrk="0" hangingPunct="1">
        <a:spcBef>
          <a:spcPct val="20000"/>
        </a:spcBef>
        <a:buFont typeface="Arial"/>
        <a:buChar char="–"/>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6" name="Picture 5" descr="OSU-Engineering-K-Horiz-RGBHEX white.ep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t>Department of Engineering Education</a:t>
            </a:r>
          </a:p>
          <a:p>
            <a:r>
              <a:rPr lang="en-US" sz="1050" dirty="0"/>
              <a:t>ENGR 1281H</a:t>
            </a:r>
          </a:p>
        </p:txBody>
      </p:sp>
      <p:sp>
        <p:nvSpPr>
          <p:cNvPr id="7" name="Date Placeholder 6"/>
          <p:cNvSpPr>
            <a:spLocks noGrp="1"/>
          </p:cNvSpPr>
          <p:nvPr>
            <p:ph type="dt" sz="half" idx="2"/>
          </p:nvPr>
        </p:nvSpPr>
        <p:spPr>
          <a:xfrm>
            <a:off x="182880" y="5297488"/>
            <a:ext cx="2057400" cy="303212"/>
          </a:xfrm>
          <a:prstGeom prst="rect">
            <a:avLst/>
          </a:prstGeom>
        </p:spPr>
        <p:txBody>
          <a:bodyPr vert="horz" lIns="91440" tIns="45720" rIns="91440" bIns="45720" rtlCol="0" anchor="ctr"/>
          <a:lstStyle>
            <a:lvl1pPr algn="l">
              <a:defRPr sz="1200">
                <a:solidFill>
                  <a:schemeClr val="tx1"/>
                </a:solidFill>
                <a:latin typeface="Calibri" panose="020F0502020204030204" pitchFamily="34" charset="0"/>
                <a:cs typeface="Calibri" panose="020F0502020204030204" pitchFamily="34" charset="0"/>
              </a:defRPr>
            </a:lvl1pPr>
          </a:lstStyle>
          <a:p>
            <a:r>
              <a:rPr lang="en-US"/>
              <a:t>11/05/21</a:t>
            </a:r>
            <a:endParaRPr lang="en-US" dirty="0"/>
          </a:p>
        </p:txBody>
      </p:sp>
      <p:sp>
        <p:nvSpPr>
          <p:cNvPr id="9" name="Footer Placeholder 8"/>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latin typeface="Calibri" panose="020F0502020204030204" pitchFamily="34" charset="0"/>
                <a:cs typeface="Calibri" panose="020F0502020204030204" pitchFamily="34" charset="0"/>
              </a:defRPr>
            </a:lvl1pPr>
          </a:lstStyle>
          <a:p>
            <a:r>
              <a:rPr lang="en-US"/>
              <a:t>1.06</a:t>
            </a:r>
            <a:endParaRPr lang="en-US" dirty="0"/>
          </a:p>
        </p:txBody>
      </p:sp>
      <p:sp>
        <p:nvSpPr>
          <p:cNvPr id="10" name="Slide Number Placeholder 9"/>
          <p:cNvSpPr>
            <a:spLocks noGrp="1"/>
          </p:cNvSpPr>
          <p:nvPr>
            <p:ph type="sldNum" sz="quarter" idx="4"/>
          </p:nvPr>
        </p:nvSpPr>
        <p:spPr>
          <a:xfrm>
            <a:off x="6912864" y="5297488"/>
            <a:ext cx="2057400" cy="303212"/>
          </a:xfrm>
          <a:prstGeom prst="rect">
            <a:avLst/>
          </a:prstGeom>
        </p:spPr>
        <p:txBody>
          <a:bodyPr vert="horz" lIns="91440" tIns="45720" rIns="91440" bIns="45720" rtlCol="0" anchor="ctr"/>
          <a:lstStyle>
            <a:lvl1pPr algn="r">
              <a:defRPr sz="1200">
                <a:solidFill>
                  <a:schemeClr val="tx1"/>
                </a:solidFill>
                <a:latin typeface="Calibri" panose="020F0502020204030204" pitchFamily="34" charset="0"/>
                <a:cs typeface="Calibri" panose="020F0502020204030204" pitchFamily="34" charset="0"/>
              </a:defRPr>
            </a:lvl1pPr>
          </a:lstStyle>
          <a:p>
            <a:fld id="{07801452-E79A-4FCD-8BEF-29487CBC4051}" type="slidenum">
              <a:rPr lang="en-US" smtClean="0"/>
              <a:pPr/>
              <a:t>‹#›</a:t>
            </a:fld>
            <a:endParaRPr lang="en-US" dirty="0"/>
          </a:p>
        </p:txBody>
      </p:sp>
    </p:spTree>
    <p:extLst>
      <p:ext uri="{BB962C8B-B14F-4D97-AF65-F5344CB8AC3E}">
        <p14:creationId xmlns:p14="http://schemas.microsoft.com/office/powerpoint/2010/main" val="52966636"/>
      </p:ext>
    </p:extLst>
  </p:cSld>
  <p:clrMap bg1="lt1" tx1="dk1" bg2="lt2" tx2="dk2" accent1="accent1" accent2="accent2" accent3="accent3" accent4="accent4" accent5="accent5" accent6="accent6" hlink="hlink" folHlink="folHlink"/>
  <p:sldLayoutIdLst>
    <p:sldLayoutId id="2147483687"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hf hdr="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242972" indent="0" algn="l" defTabSz="242972" rtl="0" eaLnBrk="1" latinLnBrk="0" hangingPunct="1">
        <a:spcBef>
          <a:spcPct val="20000"/>
        </a:spcBef>
        <a:buFont typeface="Arial"/>
        <a:buNone/>
        <a:defRPr sz="1488" kern="1200">
          <a:solidFill>
            <a:schemeClr val="tx1"/>
          </a:solidFill>
          <a:latin typeface="+mn-lt"/>
          <a:ea typeface="+mn-ea"/>
          <a:cs typeface="+mn-cs"/>
        </a:defRPr>
      </a:lvl2pPr>
      <a:lvl3pPr marL="0" indent="-121486" algn="l" defTabSz="242972" rtl="0" eaLnBrk="1" latinLnBrk="0" hangingPunct="1">
        <a:spcBef>
          <a:spcPts val="266"/>
        </a:spcBef>
        <a:buFont typeface="Arial"/>
        <a:buChar char="•"/>
        <a:defRPr sz="1276" kern="1200">
          <a:solidFill>
            <a:schemeClr val="tx1"/>
          </a:solidFill>
          <a:latin typeface="+mn-lt"/>
          <a:ea typeface="+mn-ea"/>
          <a:cs typeface="+mn-cs"/>
        </a:defRPr>
      </a:lvl3pPr>
      <a:lvl4pPr marL="291568" indent="0" algn="l" defTabSz="242972" rtl="0" eaLnBrk="1" latinLnBrk="0" hangingPunct="1">
        <a:spcBef>
          <a:spcPts val="0"/>
        </a:spcBef>
        <a:buFont typeface="Arial"/>
        <a:buNone/>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7.wmf"/><Relationship Id="rId3" Type="http://schemas.openxmlformats.org/officeDocument/2006/relationships/notesSlide" Target="../notesSlides/notesSlide9.xml"/><Relationship Id="rId7" Type="http://schemas.openxmlformats.org/officeDocument/2006/relationships/image" Target="../media/image4.wmf"/><Relationship Id="rId12"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a:t>C Programming With Real-World Timing</a:t>
            </a:r>
          </a:p>
        </p:txBody>
      </p:sp>
      <p:sp>
        <p:nvSpPr>
          <p:cNvPr id="4" name="Text Placeholder 3"/>
          <p:cNvSpPr>
            <a:spLocks noGrp="1"/>
          </p:cNvSpPr>
          <p:nvPr>
            <p:ph type="body" sz="quarter" idx="11"/>
          </p:nvPr>
        </p:nvSpPr>
        <p:spPr/>
        <p:txBody>
          <a:bodyPr/>
          <a:lstStyle/>
          <a:p>
            <a:r>
              <a:rPr lang="en-US" sz="2800" dirty="0"/>
              <a:t>Class 31</a:t>
            </a:r>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78015"/>
            <a:ext cx="3951033" cy="3718944"/>
          </a:xfrm>
        </p:spPr>
        <p:txBody>
          <a:bodyPr>
            <a:normAutofit/>
          </a:bodyPr>
          <a:lstStyle/>
          <a:p>
            <a:r>
              <a:rPr lang="en-US" sz="2000" dirty="0"/>
              <a:t>Write light states to terminal</a:t>
            </a:r>
          </a:p>
          <a:p>
            <a:endParaRPr lang="en-US" sz="2000" dirty="0"/>
          </a:p>
          <a:p>
            <a:r>
              <a:rPr lang="en-US" sz="2000" dirty="0"/>
              <a:t>Use a short cycle time</a:t>
            </a:r>
          </a:p>
          <a:p>
            <a:endParaRPr lang="en-US" sz="2000" dirty="0"/>
          </a:p>
          <a:p>
            <a:r>
              <a:rPr lang="en-US" sz="2000" dirty="0"/>
              <a:t>Terminate program after 30 seconds</a:t>
            </a:r>
            <a:endParaRPr lang="en-US" sz="1400" dirty="0"/>
          </a:p>
        </p:txBody>
      </p:sp>
      <p:sp>
        <p:nvSpPr>
          <p:cNvPr id="2" name="Title 1"/>
          <p:cNvSpPr>
            <a:spLocks noGrp="1"/>
          </p:cNvSpPr>
          <p:nvPr>
            <p:ph type="title"/>
          </p:nvPr>
        </p:nvSpPr>
        <p:spPr/>
        <p:txBody>
          <a:bodyPr/>
          <a:lstStyle/>
          <a:p>
            <a:r>
              <a:rPr lang="en-US" dirty="0"/>
              <a:t>Example Output</a:t>
            </a:r>
          </a:p>
        </p:txBody>
      </p:sp>
      <p:sp>
        <p:nvSpPr>
          <p:cNvPr id="8" name="Content Placeholder 3"/>
          <p:cNvSpPr txBox="1">
            <a:spLocks/>
          </p:cNvSpPr>
          <p:nvPr/>
        </p:nvSpPr>
        <p:spPr>
          <a:xfrm>
            <a:off x="4730620" y="1525334"/>
            <a:ext cx="4004818" cy="3152649"/>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NS Light = GREEN, EW Light = RED</a:t>
            </a:r>
          </a:p>
          <a:p>
            <a:pPr marL="0" indent="0">
              <a:buNone/>
              <a:tabLst>
                <a:tab pos="1889125" algn="ctr"/>
              </a:tabLst>
            </a:pPr>
            <a:r>
              <a:rPr lang="en-US" sz="1500" b="1" dirty="0">
                <a:latin typeface="Courier New" pitchFamily="49" charset="0"/>
                <a:cs typeface="Courier New" pitchFamily="49" charset="0"/>
              </a:rPr>
              <a:t>Waiting 4 seconds</a:t>
            </a:r>
          </a:p>
          <a:p>
            <a:pPr marL="0" indent="0">
              <a:buNone/>
              <a:tabLst>
                <a:tab pos="1889125" algn="ctr"/>
              </a:tabLst>
            </a:pPr>
            <a:r>
              <a:rPr lang="en-US" sz="1500" b="1" dirty="0">
                <a:latin typeface="Courier New" pitchFamily="49" charset="0"/>
                <a:cs typeface="Courier New" pitchFamily="49" charset="0"/>
              </a:rPr>
              <a:t>NS Light = YELLOW, EW Light = RED</a:t>
            </a:r>
          </a:p>
          <a:p>
            <a:pPr marL="0" indent="0">
              <a:buNone/>
              <a:tabLst>
                <a:tab pos="1889125" algn="ctr"/>
              </a:tabLst>
            </a:pPr>
            <a:r>
              <a:rPr lang="en-US" sz="1500" b="1" dirty="0">
                <a:latin typeface="Courier New" pitchFamily="49" charset="0"/>
                <a:cs typeface="Courier New" pitchFamily="49" charset="0"/>
              </a:rPr>
              <a:t>Waiting 2 seconds</a:t>
            </a:r>
          </a:p>
          <a:p>
            <a:pPr marL="0" indent="0">
              <a:buNone/>
              <a:tabLst>
                <a:tab pos="1889125" algn="ctr"/>
              </a:tabLst>
            </a:pPr>
            <a:r>
              <a:rPr lang="en-US" sz="1500" b="1" dirty="0">
                <a:latin typeface="Courier New" pitchFamily="49" charset="0"/>
                <a:cs typeface="Courier New" pitchFamily="49" charset="0"/>
              </a:rPr>
              <a:t>...</a:t>
            </a:r>
          </a:p>
          <a:p>
            <a:pPr marL="0" indent="0">
              <a:buNone/>
              <a:tabLst>
                <a:tab pos="1889125" algn="ctr"/>
              </a:tabLst>
            </a:pPr>
            <a:endParaRPr lang="en-US" sz="1500" b="1" dirty="0">
              <a:latin typeface="Courier New" pitchFamily="49" charset="0"/>
              <a:cs typeface="Courier New" pitchFamily="49" charset="0"/>
            </a:endParaRPr>
          </a:p>
        </p:txBody>
      </p:sp>
      <p:sp>
        <p:nvSpPr>
          <p:cNvPr id="6" name="Date Placeholder 5"/>
          <p:cNvSpPr>
            <a:spLocks noGrp="1"/>
          </p:cNvSpPr>
          <p:nvPr>
            <p:ph type="dt" sz="half" idx="14"/>
          </p:nvPr>
        </p:nvSpPr>
        <p:spPr/>
        <p:txBody>
          <a:bodyPr/>
          <a:lstStyle/>
          <a:p>
            <a:r>
              <a:rPr lang="en-US"/>
              <a:t>11/05/21</a:t>
            </a:r>
            <a:endParaRPr lang="en-US" dirty="0"/>
          </a:p>
        </p:txBody>
      </p:sp>
      <p:sp>
        <p:nvSpPr>
          <p:cNvPr id="7" name="Footer Placeholder 6"/>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7801452-E79A-4FCD-8BEF-29487CBC405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lvl="1">
              <a:lnSpc>
                <a:spcPct val="200000"/>
              </a:lnSpc>
            </a:pPr>
            <a:r>
              <a:rPr lang="en-US" sz="2100" dirty="0"/>
              <a:t>Time-aware software</a:t>
            </a:r>
          </a:p>
          <a:p>
            <a:pPr lvl="1">
              <a:lnSpc>
                <a:spcPct val="200000"/>
              </a:lnSpc>
            </a:pPr>
            <a:r>
              <a:rPr lang="en-US" sz="2100" dirty="0"/>
              <a:t>Pausing program execution</a:t>
            </a:r>
          </a:p>
          <a:p>
            <a:pPr lvl="1">
              <a:lnSpc>
                <a:spcPct val="200000"/>
              </a:lnSpc>
            </a:pPr>
            <a:r>
              <a:rPr lang="en-US" sz="2100" dirty="0"/>
              <a:t>Assignments for this week and next week</a:t>
            </a:r>
          </a:p>
          <a:p>
            <a:pPr lvl="1">
              <a:lnSpc>
                <a:spcPct val="200000"/>
              </a:lnSpc>
            </a:pPr>
            <a:r>
              <a:rPr lang="en-US" sz="2100" dirty="0"/>
              <a:t>Questions?</a:t>
            </a:r>
          </a:p>
          <a:p>
            <a:pPr lvl="1"/>
            <a:endParaRPr lang="en-US" sz="2100" dirty="0"/>
          </a:p>
          <a:p>
            <a:pPr lvl="1">
              <a:buNone/>
            </a:pPr>
            <a:endParaRPr lang="en-US" sz="1700" dirty="0"/>
          </a:p>
          <a:p>
            <a:pPr lvl="1"/>
            <a:endParaRPr lang="en-US" sz="1700" dirty="0"/>
          </a:p>
        </p:txBody>
      </p:sp>
      <p:sp>
        <p:nvSpPr>
          <p:cNvPr id="2" name="Title 1"/>
          <p:cNvSpPr>
            <a:spLocks noGrp="1"/>
          </p:cNvSpPr>
          <p:nvPr>
            <p:ph type="title"/>
          </p:nvPr>
        </p:nvSpPr>
        <p:spPr/>
        <p:txBody>
          <a:bodyPr/>
          <a:lstStyle/>
          <a:p>
            <a:r>
              <a:rPr lang="en-US" dirty="0"/>
              <a:t>Summary</a:t>
            </a:r>
          </a:p>
        </p:txBody>
      </p:sp>
      <p:sp>
        <p:nvSpPr>
          <p:cNvPr id="7" name="Date Placeholder 6"/>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7801452-E79A-4FCD-8BEF-29487CBC4051}" type="slidenum">
              <a:rPr lang="en-US" smtClean="0"/>
              <a:pPr/>
              <a:t>11</a:t>
            </a:fld>
            <a:endParaRPr lang="en-US" dirty="0"/>
          </a:p>
        </p:txBody>
      </p:sp>
    </p:spTree>
    <p:extLst>
      <p:ext uri="{BB962C8B-B14F-4D97-AF65-F5344CB8AC3E}">
        <p14:creationId xmlns:p14="http://schemas.microsoft.com/office/powerpoint/2010/main" val="382212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lstStyle/>
          <a:p>
            <a:endParaRPr lang="en-US"/>
          </a:p>
        </p:txBody>
      </p:sp>
      <p:sp>
        <p:nvSpPr>
          <p:cNvPr id="2" name="Title 1"/>
          <p:cNvSpPr>
            <a:spLocks noGrp="1"/>
          </p:cNvSpPr>
          <p:nvPr>
            <p:ph type="title"/>
          </p:nvPr>
        </p:nvSpPr>
        <p:spPr/>
        <p:txBody>
          <a:bodyPr/>
          <a:lstStyle/>
          <a:p>
            <a:r>
              <a:rPr lang="en-US" dirty="0"/>
              <a:t>Supplemental Slides</a:t>
            </a:r>
          </a:p>
        </p:txBody>
      </p:sp>
      <p:sp>
        <p:nvSpPr>
          <p:cNvPr id="7" name="Date Placeholder 6"/>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7801452-E79A-4FCD-8BEF-29487CBC4051}" type="slidenum">
              <a:rPr lang="en-US" smtClean="0"/>
              <a:pPr/>
              <a:t>12</a:t>
            </a:fld>
            <a:endParaRPr lang="en-US" dirty="0"/>
          </a:p>
        </p:txBody>
      </p:sp>
    </p:spTree>
    <p:extLst>
      <p:ext uri="{BB962C8B-B14F-4D97-AF65-F5344CB8AC3E}">
        <p14:creationId xmlns:p14="http://schemas.microsoft.com/office/powerpoint/2010/main" val="40832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fontScale="70000" lnSpcReduction="20000"/>
          </a:bodyPr>
          <a:lstStyle/>
          <a:p>
            <a:r>
              <a:rPr lang="en-US" sz="3200" dirty="0"/>
              <a:t>Small computer with on-chip:</a:t>
            </a:r>
          </a:p>
          <a:p>
            <a:pPr lvl="2"/>
            <a:r>
              <a:rPr lang="en-US" sz="2600" dirty="0"/>
              <a:t>Processor</a:t>
            </a:r>
          </a:p>
          <a:p>
            <a:pPr lvl="2"/>
            <a:r>
              <a:rPr lang="en-US" sz="2600" dirty="0"/>
              <a:t>Memory</a:t>
            </a:r>
          </a:p>
          <a:p>
            <a:pPr lvl="2"/>
            <a:r>
              <a:rPr lang="en-US" sz="2600" dirty="0"/>
              <a:t>Programmable input/output peripherals</a:t>
            </a:r>
          </a:p>
          <a:p>
            <a:pPr lvl="2"/>
            <a:endParaRPr lang="en-US" sz="2600" dirty="0"/>
          </a:p>
          <a:p>
            <a:r>
              <a:rPr lang="en-US" sz="3200" dirty="0"/>
              <a:t>Many form factors</a:t>
            </a:r>
          </a:p>
          <a:p>
            <a:pPr lvl="1">
              <a:buNone/>
            </a:pPr>
            <a:endParaRPr lang="en-US" sz="2900" dirty="0"/>
          </a:p>
          <a:p>
            <a:r>
              <a:rPr lang="en-US" sz="3200" dirty="0"/>
              <a:t>Used everywhere (appliances, cars, etc.)</a:t>
            </a:r>
          </a:p>
          <a:p>
            <a:endParaRPr lang="en-US" sz="3200" dirty="0"/>
          </a:p>
          <a:p>
            <a:r>
              <a:rPr lang="en-US" sz="3200" dirty="0"/>
              <a:t>Affordable</a:t>
            </a:r>
          </a:p>
          <a:p>
            <a:pPr lvl="2"/>
            <a:r>
              <a:rPr lang="en-US" sz="2900" dirty="0"/>
              <a:t>More features (RAM, I/O, etc.), more expensive</a:t>
            </a:r>
          </a:p>
          <a:p>
            <a:pPr lvl="2"/>
            <a:r>
              <a:rPr lang="en-US" sz="2900" dirty="0"/>
              <a:t>Some available for under $1</a:t>
            </a:r>
          </a:p>
          <a:p>
            <a:pPr lvl="1"/>
            <a:endParaRPr lang="en-US" dirty="0"/>
          </a:p>
          <a:p>
            <a:pPr lvl="1"/>
            <a:endParaRPr lang="en-US" dirty="0"/>
          </a:p>
        </p:txBody>
      </p:sp>
      <p:sp>
        <p:nvSpPr>
          <p:cNvPr id="2" name="Title 1"/>
          <p:cNvSpPr>
            <a:spLocks noGrp="1"/>
          </p:cNvSpPr>
          <p:nvPr>
            <p:ph type="title"/>
          </p:nvPr>
        </p:nvSpPr>
        <p:spPr/>
        <p:txBody>
          <a:bodyPr/>
          <a:lstStyle/>
          <a:p>
            <a:r>
              <a:rPr lang="en-US" dirty="0"/>
              <a:t>What is a microcontroller?</a:t>
            </a:r>
          </a:p>
        </p:txBody>
      </p:sp>
      <p:pic>
        <p:nvPicPr>
          <p:cNvPr id="2052" name="Picture 4" descr="https://encrypted-tbn2.gstatic.com/images?q=tbn:ANd9GcQUG1kxHeSu_h4iYnVw8H-kFwgnWJK5_4IEmMAXUP_tLfX49bWFd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6" y="29098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Shot 2012-11-04 at 10.03.13 PM.png"/>
          <p:cNvPicPr>
            <a:picLocks noChangeAspect="1"/>
          </p:cNvPicPr>
          <p:nvPr/>
        </p:nvPicPr>
        <p:blipFill>
          <a:blip r:embed="rId4"/>
          <a:stretch>
            <a:fillRect/>
          </a:stretch>
        </p:blipFill>
        <p:spPr>
          <a:xfrm>
            <a:off x="6678458" y="1485899"/>
            <a:ext cx="1870107" cy="1572214"/>
          </a:xfrm>
          <a:prstGeom prst="rect">
            <a:avLst/>
          </a:prstGeom>
        </p:spPr>
      </p:pic>
      <p:sp>
        <p:nvSpPr>
          <p:cNvPr id="7" name="Date Placeholder 6"/>
          <p:cNvSpPr>
            <a:spLocks noGrp="1"/>
          </p:cNvSpPr>
          <p:nvPr>
            <p:ph type="dt" sz="half" idx="14"/>
          </p:nvPr>
        </p:nvSpPr>
        <p:spPr/>
        <p:txBody>
          <a:bodyPr/>
          <a:lstStyle/>
          <a:p>
            <a:r>
              <a:rPr lang="en-US"/>
              <a:t>11/05/21</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7801452-E79A-4FCD-8BEF-29487CBC4051}" type="slidenum">
              <a:rPr lang="en-US" smtClean="0"/>
              <a:pPr/>
              <a:t>13</a:t>
            </a:fld>
            <a:endParaRPr lang="en-US" dirty="0"/>
          </a:p>
        </p:txBody>
      </p:sp>
    </p:spTree>
    <p:extLst>
      <p:ext uri="{BB962C8B-B14F-4D97-AF65-F5344CB8AC3E}">
        <p14:creationId xmlns:p14="http://schemas.microsoft.com/office/powerpoint/2010/main" val="39579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746930" y="1578015"/>
            <a:ext cx="4852148" cy="3718944"/>
          </a:xfrm>
        </p:spPr>
        <p:txBody>
          <a:bodyPr>
            <a:normAutofit/>
          </a:bodyPr>
          <a:lstStyle/>
          <a:p>
            <a:pPr>
              <a:spcAft>
                <a:spcPts val="600"/>
              </a:spcAft>
            </a:pPr>
            <a:r>
              <a:rPr lang="en-US" dirty="0"/>
              <a:t>Code written and compiled on a personal computer</a:t>
            </a:r>
          </a:p>
          <a:p>
            <a:pPr lvl="2">
              <a:spcAft>
                <a:spcPts val="600"/>
              </a:spcAft>
            </a:pPr>
            <a:r>
              <a:rPr lang="en-US" sz="2000" dirty="0"/>
              <a:t>Can be programmed in c/</a:t>
            </a:r>
            <a:r>
              <a:rPr lang="en-US" sz="2000" dirty="0" err="1"/>
              <a:t>c++</a:t>
            </a:r>
            <a:endParaRPr lang="en-US" sz="2000" dirty="0"/>
          </a:p>
          <a:p>
            <a:pPr lvl="2">
              <a:spcAft>
                <a:spcPts val="600"/>
              </a:spcAft>
            </a:pPr>
            <a:r>
              <a:rPr lang="en-US" sz="2000" dirty="0"/>
              <a:t>Specialized versions of </a:t>
            </a:r>
            <a:r>
              <a:rPr lang="en-US" sz="2000" dirty="0" err="1"/>
              <a:t>gcc</a:t>
            </a:r>
            <a:r>
              <a:rPr lang="en-US" sz="2000" dirty="0"/>
              <a:t>/g++ </a:t>
            </a:r>
          </a:p>
          <a:p>
            <a:pPr>
              <a:spcAft>
                <a:spcPts val="600"/>
              </a:spcAft>
            </a:pPr>
            <a:r>
              <a:rPr lang="en-US" dirty="0"/>
              <a:t>Program downloaded via USB</a:t>
            </a:r>
          </a:p>
          <a:p>
            <a:pPr>
              <a:spcAft>
                <a:spcPts val="600"/>
              </a:spcAft>
            </a:pPr>
            <a:r>
              <a:rPr lang="en-US" dirty="0"/>
              <a:t>Program run on device</a:t>
            </a:r>
          </a:p>
          <a:p>
            <a:pPr marL="0" indent="0">
              <a:spcAft>
                <a:spcPts val="600"/>
              </a:spcAft>
              <a:buNone/>
            </a:pPr>
            <a:endParaRPr lang="en-US" dirty="0"/>
          </a:p>
        </p:txBody>
      </p:sp>
      <p:sp>
        <p:nvSpPr>
          <p:cNvPr id="2" name="Title 1"/>
          <p:cNvSpPr>
            <a:spLocks noGrp="1"/>
          </p:cNvSpPr>
          <p:nvPr>
            <p:ph type="title"/>
          </p:nvPr>
        </p:nvSpPr>
        <p:spPr/>
        <p:txBody>
          <a:bodyPr>
            <a:normAutofit/>
          </a:bodyPr>
          <a:lstStyle/>
          <a:p>
            <a:r>
              <a:rPr lang="en-US" dirty="0"/>
              <a:t>Proteus – FEH’s In-House Developed Microcontroller</a:t>
            </a:r>
          </a:p>
        </p:txBody>
      </p:sp>
      <p:pic>
        <p:nvPicPr>
          <p:cNvPr id="3074" name="Picture 2" descr="https://encrypted-tbn3.gstatic.com/images?q=tbn:ANd9GcTLDMRmfFzbg3b79m54jd_5EmYt1rDEQsDfp4NyCMYtZd1_edk8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900" y="135457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05701" y="1910419"/>
            <a:ext cx="1031051" cy="646331"/>
          </a:xfrm>
          <a:prstGeom prst="rect">
            <a:avLst/>
          </a:prstGeom>
          <a:noFill/>
        </p:spPr>
        <p:txBody>
          <a:bodyPr wrap="none" rtlCol="0">
            <a:spAutoFit/>
          </a:bodyPr>
          <a:lstStyle/>
          <a:p>
            <a:r>
              <a:rPr lang="en-US" dirty="0"/>
              <a:t>Write &amp; </a:t>
            </a:r>
            <a:br>
              <a:rPr lang="en-US" dirty="0"/>
            </a:br>
            <a:r>
              <a:rPr lang="en-US" dirty="0"/>
              <a:t>Compile</a:t>
            </a:r>
          </a:p>
        </p:txBody>
      </p:sp>
      <p:sp>
        <p:nvSpPr>
          <p:cNvPr id="7" name="Down Arrow 6"/>
          <p:cNvSpPr/>
          <p:nvPr/>
        </p:nvSpPr>
        <p:spPr>
          <a:xfrm>
            <a:off x="6286500" y="3103366"/>
            <a:ext cx="533400" cy="6096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347718" y="3103366"/>
            <a:ext cx="1411053" cy="369332"/>
          </a:xfrm>
          <a:prstGeom prst="rect">
            <a:avLst/>
          </a:prstGeom>
          <a:noFill/>
        </p:spPr>
        <p:txBody>
          <a:bodyPr wrap="square" rtlCol="0">
            <a:spAutoFit/>
          </a:bodyPr>
          <a:lstStyle/>
          <a:p>
            <a:r>
              <a:rPr lang="en-US" dirty="0"/>
              <a:t>Download</a:t>
            </a:r>
          </a:p>
        </p:txBody>
      </p:sp>
      <p:sp>
        <p:nvSpPr>
          <p:cNvPr id="10" name="TextBox 9"/>
          <p:cNvSpPr txBox="1"/>
          <p:nvPr/>
        </p:nvSpPr>
        <p:spPr>
          <a:xfrm>
            <a:off x="7705110" y="4061231"/>
            <a:ext cx="607859" cy="369332"/>
          </a:xfrm>
          <a:prstGeom prst="rect">
            <a:avLst/>
          </a:prstGeom>
          <a:noFill/>
        </p:spPr>
        <p:txBody>
          <a:bodyPr wrap="none" rtlCol="0">
            <a:spAutoFit/>
          </a:bodyPr>
          <a:lstStyle/>
          <a:p>
            <a:r>
              <a:rPr lang="en-US" dirty="0"/>
              <a:t>Run</a:t>
            </a:r>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23333" t="9809" r="28161" b="30115"/>
          <a:stretch/>
        </p:blipFill>
        <p:spPr>
          <a:xfrm>
            <a:off x="5974413" y="3890109"/>
            <a:ext cx="1309975" cy="1216849"/>
          </a:xfrm>
          <a:prstGeom prst="rect">
            <a:avLst/>
          </a:prstGeom>
        </p:spPr>
      </p:pic>
      <p:pic>
        <p:nvPicPr>
          <p:cNvPr id="13" name="Picture 12"/>
          <p:cNvPicPr>
            <a:picLocks noChangeAspect="1"/>
          </p:cNvPicPr>
          <p:nvPr/>
        </p:nvPicPr>
        <p:blipFill>
          <a:blip r:embed="rId5"/>
          <a:stretch>
            <a:fillRect/>
          </a:stretch>
        </p:blipFill>
        <p:spPr>
          <a:xfrm>
            <a:off x="6011507" y="1879600"/>
            <a:ext cx="340397" cy="335079"/>
          </a:xfrm>
          <a:prstGeom prst="rect">
            <a:avLst/>
          </a:prstGeom>
        </p:spPr>
      </p:pic>
      <p:sp>
        <p:nvSpPr>
          <p:cNvPr id="11" name="Date Placeholder 10"/>
          <p:cNvSpPr>
            <a:spLocks noGrp="1"/>
          </p:cNvSpPr>
          <p:nvPr>
            <p:ph type="dt" sz="half" idx="14"/>
          </p:nvPr>
        </p:nvSpPr>
        <p:spPr/>
        <p:txBody>
          <a:bodyPr/>
          <a:lstStyle/>
          <a:p>
            <a:r>
              <a:rPr lang="en-US"/>
              <a:t>11/05/21</a:t>
            </a:r>
            <a:endParaRPr lang="en-US" dirty="0"/>
          </a:p>
        </p:txBody>
      </p:sp>
      <p:sp>
        <p:nvSpPr>
          <p:cNvPr id="14" name="Footer Placeholder 13"/>
          <p:cNvSpPr>
            <a:spLocks noGrp="1"/>
          </p:cNvSpPr>
          <p:nvPr>
            <p:ph type="ftr" sz="quarter" idx="15"/>
          </p:nvPr>
        </p:nvSpPr>
        <p:spPr/>
        <p:txBody>
          <a:bodyPr/>
          <a:lstStyle/>
          <a:p>
            <a:r>
              <a:rPr lang="en-US"/>
              <a:t>1.06</a:t>
            </a:r>
            <a:endParaRPr lang="en-US" dirty="0"/>
          </a:p>
        </p:txBody>
      </p:sp>
      <p:sp>
        <p:nvSpPr>
          <p:cNvPr id="15" name="Slide Number Placeholder 14"/>
          <p:cNvSpPr>
            <a:spLocks noGrp="1"/>
          </p:cNvSpPr>
          <p:nvPr>
            <p:ph type="sldNum" sz="quarter" idx="16"/>
          </p:nvPr>
        </p:nvSpPr>
        <p:spPr/>
        <p:txBody>
          <a:bodyPr/>
          <a:lstStyle/>
          <a:p>
            <a:fld id="{07801452-E79A-4FCD-8BEF-29487CBC4051}" type="slidenum">
              <a:rPr lang="en-US" smtClean="0"/>
              <a:pPr/>
              <a:t>14</a:t>
            </a:fld>
            <a:endParaRPr lang="en-US" dirty="0"/>
          </a:p>
        </p:txBody>
      </p:sp>
    </p:spTree>
    <p:extLst>
      <p:ext uri="{BB962C8B-B14F-4D97-AF65-F5344CB8AC3E}">
        <p14:creationId xmlns:p14="http://schemas.microsoft.com/office/powerpoint/2010/main" val="212146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4300" y="1946743"/>
            <a:ext cx="35337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3"/>
          </p:nvPr>
        </p:nvSpPr>
        <p:spPr>
          <a:xfrm>
            <a:off x="746930" y="1578014"/>
            <a:ext cx="4692817" cy="3922381"/>
          </a:xfrm>
        </p:spPr>
        <p:txBody>
          <a:bodyPr>
            <a:normAutofit fontScale="55000" lnSpcReduction="20000"/>
          </a:bodyPr>
          <a:lstStyle/>
          <a:p>
            <a:r>
              <a:rPr lang="en-US" sz="3600" dirty="0"/>
              <a:t>Main CPU - ARM Cortex M4 32 Bit</a:t>
            </a:r>
          </a:p>
          <a:p>
            <a:pPr lvl="2">
              <a:lnSpc>
                <a:spcPct val="120000"/>
              </a:lnSpc>
            </a:pPr>
            <a:r>
              <a:rPr lang="en-US" sz="2500" dirty="0"/>
              <a:t>96 MHz single core</a:t>
            </a:r>
          </a:p>
          <a:p>
            <a:pPr lvl="2">
              <a:lnSpc>
                <a:spcPct val="120000"/>
              </a:lnSpc>
            </a:pPr>
            <a:r>
              <a:rPr lang="en-US" sz="2500" dirty="0"/>
              <a:t>128 </a:t>
            </a:r>
            <a:r>
              <a:rPr lang="en-US" sz="2500" dirty="0" err="1"/>
              <a:t>kB</a:t>
            </a:r>
            <a:r>
              <a:rPr lang="en-US" sz="2500" dirty="0"/>
              <a:t> RAM, 512kB Flash Storage</a:t>
            </a:r>
          </a:p>
          <a:p>
            <a:pPr lvl="1"/>
            <a:endParaRPr lang="en-US" dirty="0"/>
          </a:p>
          <a:p>
            <a:r>
              <a:rPr lang="en-US" sz="3600" dirty="0"/>
              <a:t>Many programmable inputs/outputs</a:t>
            </a:r>
          </a:p>
          <a:p>
            <a:pPr marL="685800" lvl="2" indent="-342900">
              <a:lnSpc>
                <a:spcPct val="110000"/>
              </a:lnSpc>
              <a:spcBef>
                <a:spcPts val="300"/>
              </a:spcBef>
              <a:spcAft>
                <a:spcPts val="300"/>
              </a:spcAft>
            </a:pPr>
            <a:r>
              <a:rPr lang="en-US" sz="2500" dirty="0"/>
              <a:t>32 Flex I/O Ports </a:t>
            </a:r>
          </a:p>
          <a:p>
            <a:pPr marL="971550" lvl="3" indent="-285750">
              <a:lnSpc>
                <a:spcPct val="110000"/>
              </a:lnSpc>
              <a:spcBef>
                <a:spcPts val="300"/>
              </a:spcBef>
              <a:spcAft>
                <a:spcPts val="300"/>
              </a:spcAft>
              <a:buFont typeface="Arial" panose="020B0604020202020204" pitchFamily="34" charset="0"/>
              <a:buChar char="─"/>
            </a:pPr>
            <a:r>
              <a:rPr lang="en-US" sz="2200" dirty="0">
                <a:solidFill>
                  <a:schemeClr val="tx1">
                    <a:lumMod val="65000"/>
                    <a:lumOff val="35000"/>
                  </a:schemeClr>
                </a:solidFill>
              </a:rPr>
              <a:t>digital input</a:t>
            </a:r>
          </a:p>
          <a:p>
            <a:pPr marL="971550" lvl="3" indent="-285750">
              <a:lnSpc>
                <a:spcPct val="110000"/>
              </a:lnSpc>
              <a:spcBef>
                <a:spcPts val="300"/>
              </a:spcBef>
              <a:spcAft>
                <a:spcPts val="300"/>
              </a:spcAft>
              <a:buFont typeface="Arial" panose="020B0604020202020204" pitchFamily="34" charset="0"/>
              <a:buChar char="─"/>
            </a:pPr>
            <a:r>
              <a:rPr lang="en-US" sz="2200" dirty="0">
                <a:solidFill>
                  <a:schemeClr val="tx1">
                    <a:lumMod val="65000"/>
                    <a:lumOff val="35000"/>
                  </a:schemeClr>
                </a:solidFill>
              </a:rPr>
              <a:t>digital output</a:t>
            </a:r>
          </a:p>
          <a:p>
            <a:pPr marL="971550" lvl="3" indent="-285750">
              <a:lnSpc>
                <a:spcPct val="110000"/>
              </a:lnSpc>
              <a:spcBef>
                <a:spcPts val="300"/>
              </a:spcBef>
              <a:spcAft>
                <a:spcPts val="300"/>
              </a:spcAft>
              <a:buFont typeface="Arial" panose="020B0604020202020204" pitchFamily="34" charset="0"/>
              <a:buChar char="─"/>
            </a:pPr>
            <a:r>
              <a:rPr lang="en-US" sz="2200" dirty="0">
                <a:solidFill>
                  <a:schemeClr val="tx1">
                    <a:lumMod val="65000"/>
                    <a:lumOff val="35000"/>
                  </a:schemeClr>
                </a:solidFill>
              </a:rPr>
              <a:t>analog input</a:t>
            </a:r>
          </a:p>
          <a:p>
            <a:pPr marL="685800" lvl="2" indent="-342900">
              <a:lnSpc>
                <a:spcPct val="110000"/>
              </a:lnSpc>
              <a:spcBef>
                <a:spcPts val="300"/>
              </a:spcBef>
              <a:spcAft>
                <a:spcPts val="300"/>
              </a:spcAft>
            </a:pPr>
            <a:r>
              <a:rPr lang="en-US" sz="2500" dirty="0"/>
              <a:t>8 Servo Ports</a:t>
            </a:r>
          </a:p>
          <a:p>
            <a:pPr marL="685800" lvl="2" indent="-342900">
              <a:lnSpc>
                <a:spcPct val="110000"/>
              </a:lnSpc>
              <a:spcBef>
                <a:spcPts val="300"/>
              </a:spcBef>
              <a:spcAft>
                <a:spcPts val="300"/>
              </a:spcAft>
            </a:pPr>
            <a:r>
              <a:rPr lang="en-US" sz="2500" dirty="0"/>
              <a:t>4 DC motor ports</a:t>
            </a:r>
          </a:p>
          <a:p>
            <a:pPr lvl="1"/>
            <a:endParaRPr lang="en-US" sz="1800" dirty="0"/>
          </a:p>
          <a:p>
            <a:r>
              <a:rPr lang="en-US" sz="3600" dirty="0"/>
              <a:t>320x240 Color LCD</a:t>
            </a:r>
          </a:p>
          <a:p>
            <a:pPr lvl="2">
              <a:lnSpc>
                <a:spcPct val="120000"/>
              </a:lnSpc>
            </a:pPr>
            <a:r>
              <a:rPr lang="en-US" sz="2500" dirty="0"/>
              <a:t>Useful for debugging code and providing user feedback</a:t>
            </a:r>
          </a:p>
        </p:txBody>
      </p:sp>
      <p:sp>
        <p:nvSpPr>
          <p:cNvPr id="2" name="Title 1"/>
          <p:cNvSpPr>
            <a:spLocks noGrp="1"/>
          </p:cNvSpPr>
          <p:nvPr>
            <p:ph type="title"/>
          </p:nvPr>
        </p:nvSpPr>
        <p:spPr/>
        <p:txBody>
          <a:bodyPr/>
          <a:lstStyle/>
          <a:p>
            <a:r>
              <a:rPr lang="en-US" dirty="0"/>
              <a:t>Proteus Specifications</a:t>
            </a:r>
          </a:p>
        </p:txBody>
      </p:sp>
      <p:sp>
        <p:nvSpPr>
          <p:cNvPr id="7" name="Date Placeholder 6"/>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7801452-E79A-4FCD-8BEF-29487CBC4051}" type="slidenum">
              <a:rPr lang="en-US" smtClean="0"/>
              <a:pPr/>
              <a:t>15</a:t>
            </a:fld>
            <a:endParaRPr lang="en-US" dirty="0"/>
          </a:p>
        </p:txBody>
      </p:sp>
    </p:spTree>
    <p:extLst>
      <p:ext uri="{BB962C8B-B14F-4D97-AF65-F5344CB8AC3E}">
        <p14:creationId xmlns:p14="http://schemas.microsoft.com/office/powerpoint/2010/main" val="39482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dirty="0"/>
              <a:t>Configured to work with the Proteus</a:t>
            </a:r>
          </a:p>
          <a:p>
            <a:endParaRPr lang="en-US" dirty="0"/>
          </a:p>
          <a:p>
            <a:r>
              <a:rPr lang="en-US" dirty="0"/>
              <a:t>Integrated environment</a:t>
            </a:r>
          </a:p>
          <a:p>
            <a:pPr lvl="2"/>
            <a:r>
              <a:rPr lang="en-US" dirty="0"/>
              <a:t>Write code</a:t>
            </a:r>
          </a:p>
          <a:p>
            <a:pPr lvl="2"/>
            <a:r>
              <a:rPr lang="en-US" dirty="0"/>
              <a:t>Run program</a:t>
            </a:r>
          </a:p>
          <a:p>
            <a:pPr lvl="2"/>
            <a:r>
              <a:rPr lang="en-US" dirty="0"/>
              <a:t>See results</a:t>
            </a:r>
          </a:p>
        </p:txBody>
      </p:sp>
      <p:sp>
        <p:nvSpPr>
          <p:cNvPr id="2" name="Title 1"/>
          <p:cNvSpPr>
            <a:spLocks noGrp="1"/>
          </p:cNvSpPr>
          <p:nvPr>
            <p:ph type="title"/>
          </p:nvPr>
        </p:nvSpPr>
        <p:spPr/>
        <p:txBody>
          <a:bodyPr>
            <a:normAutofit/>
          </a:bodyPr>
          <a:lstStyle/>
          <a:p>
            <a:r>
              <a:rPr lang="en-US" dirty="0"/>
              <a:t>Proteus Programming – </a:t>
            </a:r>
            <a:r>
              <a:rPr lang="en-US" dirty="0" err="1"/>
              <a:t>QtCreator</a:t>
            </a:r>
            <a:endParaRPr lang="en-US" dirty="0"/>
          </a:p>
        </p:txBody>
      </p:sp>
      <p:pic>
        <p:nvPicPr>
          <p:cNvPr id="8" name="Picture 7" descr="Screen Shot 2012-11-04 at 10.20.14 PM.png"/>
          <p:cNvPicPr>
            <a:picLocks noChangeAspect="1"/>
          </p:cNvPicPr>
          <p:nvPr/>
        </p:nvPicPr>
        <p:blipFill>
          <a:blip r:embed="rId3"/>
          <a:stretch>
            <a:fillRect/>
          </a:stretch>
        </p:blipFill>
        <p:spPr>
          <a:xfrm>
            <a:off x="5185342" y="2323354"/>
            <a:ext cx="3550096" cy="2228266"/>
          </a:xfrm>
          <a:prstGeom prst="rect">
            <a:avLst/>
          </a:prstGeom>
        </p:spPr>
      </p:pic>
      <p:sp>
        <p:nvSpPr>
          <p:cNvPr id="7" name="Date Placeholder 6"/>
          <p:cNvSpPr>
            <a:spLocks noGrp="1"/>
          </p:cNvSpPr>
          <p:nvPr>
            <p:ph type="dt" sz="half" idx="14"/>
          </p:nvPr>
        </p:nvSpPr>
        <p:spPr/>
        <p:txBody>
          <a:bodyPr/>
          <a:lstStyle/>
          <a:p>
            <a:r>
              <a:rPr lang="en-US"/>
              <a:t>11/05/21</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7801452-E79A-4FCD-8BEF-29487CBC4051}" type="slidenum">
              <a:rPr lang="en-US" smtClean="0"/>
              <a:pPr/>
              <a:t>16</a:t>
            </a:fld>
            <a:endParaRPr lang="en-US" dirty="0"/>
          </a:p>
        </p:txBody>
      </p:sp>
    </p:spTree>
    <p:extLst>
      <p:ext uri="{BB962C8B-B14F-4D97-AF65-F5344CB8AC3E}">
        <p14:creationId xmlns:p14="http://schemas.microsoft.com/office/powerpoint/2010/main" val="354289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457200" indent="-457200">
              <a:buFont typeface="+mj-lt"/>
              <a:buAutoNum type="arabicPeriod"/>
            </a:pPr>
            <a:r>
              <a:rPr lang="en-US" dirty="0"/>
              <a:t>Edit</a:t>
            </a:r>
          </a:p>
          <a:p>
            <a:pPr marL="457200" indent="-457200">
              <a:buFont typeface="+mj-lt"/>
              <a:buAutoNum type="arabicPeriod"/>
            </a:pPr>
            <a:r>
              <a:rPr lang="en-US" dirty="0"/>
              <a:t>Compile to micro SD card on computer</a:t>
            </a:r>
          </a:p>
          <a:p>
            <a:pPr marL="457200" indent="-457200">
              <a:buFont typeface="+mj-lt"/>
              <a:buAutoNum type="arabicPeriod"/>
            </a:pPr>
            <a:r>
              <a:rPr lang="en-US" dirty="0"/>
              <a:t>Remove micro SD from computer and insert in Proteus</a:t>
            </a:r>
          </a:p>
          <a:p>
            <a:pPr marL="457200" indent="-457200">
              <a:buFont typeface="+mj-lt"/>
              <a:buAutoNum type="arabicPeriod"/>
            </a:pPr>
            <a:r>
              <a:rPr lang="en-US" dirty="0"/>
              <a:t>Start Proteus to load software</a:t>
            </a:r>
          </a:p>
          <a:p>
            <a:pPr marL="457200" indent="-457200">
              <a:buFont typeface="+mj-lt"/>
              <a:buAutoNum type="arabicPeriod"/>
            </a:pPr>
            <a:r>
              <a:rPr lang="en-US" dirty="0"/>
              <a:t>Run software on Proteus</a:t>
            </a:r>
          </a:p>
        </p:txBody>
      </p:sp>
      <p:sp>
        <p:nvSpPr>
          <p:cNvPr id="4" name="Title 3"/>
          <p:cNvSpPr>
            <a:spLocks noGrp="1"/>
          </p:cNvSpPr>
          <p:nvPr>
            <p:ph type="title"/>
          </p:nvPr>
        </p:nvSpPr>
        <p:spPr/>
        <p:txBody>
          <a:bodyPr/>
          <a:lstStyle/>
          <a:p>
            <a:r>
              <a:rPr lang="en-US" dirty="0"/>
              <a:t>Proteus Programming – </a:t>
            </a:r>
            <a:r>
              <a:rPr lang="en-US" dirty="0" err="1"/>
              <a:t>QtCreator</a:t>
            </a:r>
            <a:endParaRPr lang="en-US" dirty="0"/>
          </a:p>
        </p:txBody>
      </p:sp>
      <p:sp>
        <p:nvSpPr>
          <p:cNvPr id="5" name="Date Placeholder 4"/>
          <p:cNvSpPr>
            <a:spLocks noGrp="1"/>
          </p:cNvSpPr>
          <p:nvPr>
            <p:ph type="dt" sz="half" idx="11"/>
          </p:nvPr>
        </p:nvSpPr>
        <p:spPr/>
        <p:txBody>
          <a:bodyPr/>
          <a:lstStyle/>
          <a:p>
            <a:r>
              <a:rPr lang="en-US"/>
              <a:t>11/05/21</a:t>
            </a:r>
            <a:endParaRPr lang="en-US" dirty="0"/>
          </a:p>
        </p:txBody>
      </p:sp>
      <p:sp>
        <p:nvSpPr>
          <p:cNvPr id="6" name="Footer Placeholder 5"/>
          <p:cNvSpPr>
            <a:spLocks noGrp="1"/>
          </p:cNvSpPr>
          <p:nvPr>
            <p:ph type="ftr" sz="quarter" idx="12"/>
          </p:nvPr>
        </p:nvSpPr>
        <p:spPr/>
        <p:txBody>
          <a:bodyPr/>
          <a:lstStyle/>
          <a:p>
            <a:r>
              <a:rPr lang="en-US"/>
              <a:t>1.06</a:t>
            </a:r>
            <a:endParaRPr lang="en-US" dirty="0"/>
          </a:p>
        </p:txBody>
      </p:sp>
      <p:sp>
        <p:nvSpPr>
          <p:cNvPr id="7" name="Slide Number Placeholder 6"/>
          <p:cNvSpPr>
            <a:spLocks noGrp="1"/>
          </p:cNvSpPr>
          <p:nvPr>
            <p:ph type="sldNum" sz="quarter" idx="13"/>
          </p:nvPr>
        </p:nvSpPr>
        <p:spPr/>
        <p:txBody>
          <a:bodyPr/>
          <a:lstStyle/>
          <a:p>
            <a:fld id="{07801452-E79A-4FCD-8BEF-29487CBC4051}" type="slidenum">
              <a:rPr lang="en-US" smtClean="0"/>
              <a:pPr/>
              <a:t>17</a:t>
            </a:fld>
            <a:endParaRPr lang="en-US" dirty="0"/>
          </a:p>
        </p:txBody>
      </p:sp>
      <p:pic>
        <p:nvPicPr>
          <p:cNvPr id="8" name="Content Placeholder 7" descr="Screen Shot 2012-11-04 at 10.20.14 PM.png"/>
          <p:cNvPicPr>
            <a:picLocks noGrp="1" noChangeAspect="1"/>
          </p:cNvPicPr>
          <p:nvPr>
            <p:ph sz="half" idx="10"/>
          </p:nvPr>
        </p:nvPicPr>
        <p:blipFill>
          <a:blip r:embed="rId3"/>
          <a:stretch>
            <a:fillRect/>
          </a:stretch>
        </p:blipFill>
        <p:spPr>
          <a:xfrm>
            <a:off x="4572000" y="1525334"/>
            <a:ext cx="4038600" cy="2534569"/>
          </a:xfrm>
          <a:prstGeom prst="rect">
            <a:avLst/>
          </a:prstGeom>
        </p:spPr>
      </p:pic>
      <p:sp>
        <p:nvSpPr>
          <p:cNvPr id="9" name="Rectangle 8"/>
          <p:cNvSpPr/>
          <p:nvPr/>
        </p:nvSpPr>
        <p:spPr>
          <a:xfrm>
            <a:off x="6006904" y="1766609"/>
            <a:ext cx="2603696" cy="2293294"/>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7242" y="3713332"/>
            <a:ext cx="378433" cy="346571"/>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599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pPr marL="0" indent="0">
              <a:buNone/>
            </a:pPr>
            <a:r>
              <a:rPr lang="en-US" sz="2500" dirty="0"/>
              <a:t>Program timing</a:t>
            </a:r>
          </a:p>
          <a:p>
            <a:pPr lvl="1"/>
            <a:r>
              <a:rPr lang="en-US" sz="2100" dirty="0"/>
              <a:t>why would we need to control program timing</a:t>
            </a:r>
          </a:p>
          <a:p>
            <a:pPr lvl="1"/>
            <a:r>
              <a:rPr lang="en-US" sz="2100" dirty="0"/>
              <a:t>how to use timing functions</a:t>
            </a:r>
          </a:p>
          <a:p>
            <a:pPr lvl="1"/>
            <a:endParaRPr lang="en-US" sz="2100" dirty="0"/>
          </a:p>
          <a:p>
            <a:pPr marL="0" indent="0">
              <a:buNone/>
            </a:pPr>
            <a:r>
              <a:rPr lang="en-US" sz="2500" dirty="0"/>
              <a:t>Microcontroller/Emulator programming</a:t>
            </a:r>
          </a:p>
          <a:p>
            <a:pPr lvl="1"/>
            <a:r>
              <a:rPr lang="en-US" sz="2100" dirty="0"/>
              <a:t>what is a microcontroller</a:t>
            </a:r>
          </a:p>
          <a:p>
            <a:pPr lvl="1"/>
            <a:r>
              <a:rPr lang="en-US" sz="2100" dirty="0"/>
              <a:t>why would you use one or an emulator</a:t>
            </a:r>
          </a:p>
          <a:p>
            <a:pPr lvl="1"/>
            <a:r>
              <a:rPr lang="en-US" sz="2100" dirty="0"/>
              <a:t>how to program a microcontroller/microcontroller emulator</a:t>
            </a:r>
          </a:p>
          <a:p>
            <a:pPr lvl="1">
              <a:buNone/>
            </a:pPr>
            <a:endParaRPr lang="en-US" sz="1700" dirty="0"/>
          </a:p>
          <a:p>
            <a:pPr lvl="1"/>
            <a:endParaRPr lang="en-US" sz="1700" dirty="0"/>
          </a:p>
        </p:txBody>
      </p:sp>
      <p:sp>
        <p:nvSpPr>
          <p:cNvPr id="2" name="Title 1"/>
          <p:cNvSpPr>
            <a:spLocks noGrp="1"/>
          </p:cNvSpPr>
          <p:nvPr>
            <p:ph type="title"/>
          </p:nvPr>
        </p:nvSpPr>
        <p:spPr/>
        <p:txBody>
          <a:bodyPr/>
          <a:lstStyle/>
          <a:p>
            <a:r>
              <a:rPr lang="en-US" dirty="0"/>
              <a:t>Agenda</a:t>
            </a:r>
          </a:p>
        </p:txBody>
      </p:sp>
      <p:sp>
        <p:nvSpPr>
          <p:cNvPr id="7" name="Date Placeholder 6"/>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7801452-E79A-4FCD-8BEF-29487CBC4051}" type="slidenum">
              <a:rPr lang="en-US" smtClean="0"/>
              <a:pPr/>
              <a:t>2</a:t>
            </a:fld>
            <a:endParaRPr lang="en-US" dirty="0"/>
          </a:p>
        </p:txBody>
      </p:sp>
    </p:spTree>
    <p:extLst>
      <p:ext uri="{BB962C8B-B14F-4D97-AF65-F5344CB8AC3E}">
        <p14:creationId xmlns:p14="http://schemas.microsoft.com/office/powerpoint/2010/main" val="331744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3"/>
          </p:nvPr>
        </p:nvSpPr>
        <p:spPr/>
        <p:txBody>
          <a:bodyPr>
            <a:normAutofit/>
          </a:bodyPr>
          <a:lstStyle/>
          <a:p>
            <a:pPr marL="0" indent="0">
              <a:buNone/>
            </a:pPr>
            <a:r>
              <a:rPr lang="en-US" sz="2500" dirty="0"/>
              <a:t>Write a program to control a stop light</a:t>
            </a:r>
          </a:p>
          <a:p>
            <a:pPr lvl="1"/>
            <a:r>
              <a:rPr lang="en-US" sz="2100" dirty="0"/>
              <a:t>4 way intersection</a:t>
            </a:r>
          </a:p>
          <a:p>
            <a:pPr lvl="1"/>
            <a:r>
              <a:rPr lang="en-US" sz="2100" dirty="0"/>
              <a:t>Red, Yellow, and Green lights (standard sequence)</a:t>
            </a:r>
          </a:p>
          <a:p>
            <a:pPr lvl="1">
              <a:buNone/>
            </a:pPr>
            <a:endParaRPr lang="en-US" sz="1700" dirty="0"/>
          </a:p>
          <a:p>
            <a:pPr lvl="1"/>
            <a:endParaRPr lang="en-US" sz="1700" dirty="0"/>
          </a:p>
        </p:txBody>
      </p:sp>
      <p:sp>
        <p:nvSpPr>
          <p:cNvPr id="2" name="Title 1"/>
          <p:cNvSpPr>
            <a:spLocks noGrp="1"/>
          </p:cNvSpPr>
          <p:nvPr>
            <p:ph type="title"/>
          </p:nvPr>
        </p:nvSpPr>
        <p:spPr/>
        <p:txBody>
          <a:bodyPr/>
          <a:lstStyle/>
          <a:p>
            <a:r>
              <a:rPr lang="en-US" dirty="0"/>
              <a:t>Looking forward: Lab 12</a:t>
            </a:r>
          </a:p>
        </p:txBody>
      </p:sp>
      <p:grpSp>
        <p:nvGrpSpPr>
          <p:cNvPr id="14" name="Group 13"/>
          <p:cNvGrpSpPr>
            <a:grpSpLocks noChangeAspect="1"/>
          </p:cNvGrpSpPr>
          <p:nvPr/>
        </p:nvGrpSpPr>
        <p:grpSpPr>
          <a:xfrm>
            <a:off x="1492211" y="2877708"/>
            <a:ext cx="3263979" cy="1883093"/>
            <a:chOff x="928688" y="955675"/>
            <a:chExt cx="7253287" cy="4184650"/>
          </a:xfrm>
        </p:grpSpPr>
        <p:graphicFrame>
          <p:nvGraphicFramePr>
            <p:cNvPr id="48130" name="Object 3"/>
            <p:cNvGraphicFramePr>
              <a:graphicFrameLocks noChangeAspect="1"/>
            </p:cNvGraphicFramePr>
            <p:nvPr/>
          </p:nvGraphicFramePr>
          <p:xfrm>
            <a:off x="928688" y="998538"/>
            <a:ext cx="1871662" cy="4100512"/>
          </p:xfrm>
          <a:graphic>
            <a:graphicData uri="http://schemas.openxmlformats.org/presentationml/2006/ole">
              <mc:AlternateContent xmlns:mc="http://schemas.openxmlformats.org/markup-compatibility/2006">
                <mc:Choice xmlns:v="urn:schemas-microsoft-com:vml" Requires="v">
                  <p:oleObj spid="_x0000_s48290" name="Microsoft Draw" r:id="rId4" imgW="1871663" imgH="4184650" progId="MSDraw">
                    <p:embed/>
                  </p:oleObj>
                </mc:Choice>
                <mc:Fallback>
                  <p:oleObj name="Microsoft Draw" r:id="rId4" imgW="1871663" imgH="4184650"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998538"/>
                          <a:ext cx="1871662" cy="410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4"/>
            <p:cNvGraphicFramePr>
              <a:graphicFrameLocks noChangeAspect="1"/>
            </p:cNvGraphicFramePr>
            <p:nvPr/>
          </p:nvGraphicFramePr>
          <p:xfrm>
            <a:off x="3554413" y="955675"/>
            <a:ext cx="1871662" cy="4184650"/>
          </p:xfrm>
          <a:graphic>
            <a:graphicData uri="http://schemas.openxmlformats.org/presentationml/2006/ole">
              <mc:AlternateContent xmlns:mc="http://schemas.openxmlformats.org/markup-compatibility/2006">
                <mc:Choice xmlns:v="urn:schemas-microsoft-com:vml" Requires="v">
                  <p:oleObj spid="_x0000_s48291" name="Microsoft Draw" r:id="rId6" imgW="1871663" imgH="4184650" progId="MSDraw">
                    <p:embed/>
                  </p:oleObj>
                </mc:Choice>
                <mc:Fallback>
                  <p:oleObj name="Microsoft Draw" r:id="rId6" imgW="1871663" imgH="4184650" progId="MSDraw">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4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5"/>
            <p:cNvGraphicFramePr>
              <a:graphicFrameLocks noChangeAspect="1"/>
            </p:cNvGraphicFramePr>
            <p:nvPr/>
          </p:nvGraphicFramePr>
          <p:xfrm>
            <a:off x="6310313" y="955675"/>
            <a:ext cx="1871662" cy="4184650"/>
          </p:xfrm>
          <a:graphic>
            <a:graphicData uri="http://schemas.openxmlformats.org/presentationml/2006/ole">
              <mc:AlternateContent xmlns:mc="http://schemas.openxmlformats.org/markup-compatibility/2006">
                <mc:Choice xmlns:v="urn:schemas-microsoft-com:vml" Requires="v">
                  <p:oleObj spid="_x0000_s48292" name="Microsoft Draw" r:id="rId8" imgW="1871663" imgH="4184650" progId="MSDraw">
                    <p:embed/>
                  </p:oleObj>
                </mc:Choice>
                <mc:Fallback>
                  <p:oleObj name="Microsoft Draw" r:id="rId8" imgW="1871663" imgH="4184650" progId="MSDraw">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03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 name="Group 16"/>
          <p:cNvGrpSpPr>
            <a:grpSpLocks noChangeAspect="1"/>
          </p:cNvGrpSpPr>
          <p:nvPr/>
        </p:nvGrpSpPr>
        <p:grpSpPr>
          <a:xfrm>
            <a:off x="5106225" y="2877708"/>
            <a:ext cx="2012715" cy="1883093"/>
            <a:chOff x="1831976" y="955675"/>
            <a:chExt cx="4472699" cy="4184650"/>
          </a:xfrm>
        </p:grpSpPr>
        <p:graphicFrame>
          <p:nvGraphicFramePr>
            <p:cNvPr id="48133" name="Object 3"/>
            <p:cNvGraphicFramePr>
              <a:graphicFrameLocks noChangeAspect="1"/>
            </p:cNvGraphicFramePr>
            <p:nvPr/>
          </p:nvGraphicFramePr>
          <p:xfrm>
            <a:off x="1831976" y="955675"/>
            <a:ext cx="1871662" cy="4184650"/>
          </p:xfrm>
          <a:graphic>
            <a:graphicData uri="http://schemas.openxmlformats.org/presentationml/2006/ole">
              <mc:AlternateContent xmlns:mc="http://schemas.openxmlformats.org/markup-compatibility/2006">
                <mc:Choice xmlns:v="urn:schemas-microsoft-com:vml" Requires="v">
                  <p:oleObj spid="_x0000_s48293" name="Microsoft Draw" r:id="rId10" imgW="1871663" imgH="4184650" progId="MSDraw">
                    <p:embed/>
                  </p:oleObj>
                </mc:Choice>
                <mc:Fallback>
                  <p:oleObj name="Microsoft Draw" r:id="rId10" imgW="1871663" imgH="4184650" progId="MSDraw">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1976" y="955675"/>
                          <a:ext cx="1871662" cy="418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4"/>
            <p:cNvGraphicFramePr>
              <a:graphicFrameLocks noChangeAspect="1"/>
            </p:cNvGraphicFramePr>
            <p:nvPr/>
          </p:nvGraphicFramePr>
          <p:xfrm>
            <a:off x="4433013" y="955675"/>
            <a:ext cx="1871662" cy="4184650"/>
          </p:xfrm>
          <a:graphic>
            <a:graphicData uri="http://schemas.openxmlformats.org/presentationml/2006/ole">
              <mc:AlternateContent xmlns:mc="http://schemas.openxmlformats.org/markup-compatibility/2006">
                <mc:Choice xmlns:v="urn:schemas-microsoft-com:vml" Requires="v">
                  <p:oleObj spid="_x0000_s48294" name="Microsoft Drawing" r:id="rId12" imgW="1871663" imgH="4184650" progId="MSDraw">
                    <p:embed/>
                  </p:oleObj>
                </mc:Choice>
                <mc:Fallback>
                  <p:oleObj name="Microsoft Drawing" r:id="rId12" imgW="1871663" imgH="4184650" progId="MSDraw">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30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Date Placeholder 5"/>
          <p:cNvSpPr>
            <a:spLocks noGrp="1"/>
          </p:cNvSpPr>
          <p:nvPr>
            <p:ph type="dt" sz="half" idx="14"/>
          </p:nvPr>
        </p:nvSpPr>
        <p:spPr/>
        <p:txBody>
          <a:bodyPr/>
          <a:lstStyle/>
          <a:p>
            <a:r>
              <a:rPr lang="en-US"/>
              <a:t>11/05/21</a:t>
            </a:r>
            <a:endParaRPr lang="en-US" dirty="0"/>
          </a:p>
        </p:txBody>
      </p:sp>
      <p:sp>
        <p:nvSpPr>
          <p:cNvPr id="7" name="Footer Placeholder 6"/>
          <p:cNvSpPr>
            <a:spLocks noGrp="1"/>
          </p:cNvSpPr>
          <p:nvPr>
            <p:ph type="ftr" sz="quarter" idx="15"/>
          </p:nvPr>
        </p:nvSpPr>
        <p:spPr/>
        <p:txBody>
          <a:bodyPr/>
          <a:lstStyle/>
          <a:p>
            <a:r>
              <a:rPr lang="en-US"/>
              <a:t>1.06</a:t>
            </a:r>
            <a:endParaRPr lang="en-US" dirty="0"/>
          </a:p>
        </p:txBody>
      </p:sp>
      <p:sp>
        <p:nvSpPr>
          <p:cNvPr id="8" name="Slide Number Placeholder 7"/>
          <p:cNvSpPr>
            <a:spLocks noGrp="1"/>
          </p:cNvSpPr>
          <p:nvPr>
            <p:ph type="sldNum" sz="quarter" idx="16"/>
          </p:nvPr>
        </p:nvSpPr>
        <p:spPr/>
        <p:txBody>
          <a:bodyPr/>
          <a:lstStyle/>
          <a:p>
            <a:fld id="{07801452-E79A-4FCD-8BEF-29487CBC4051}"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3"/>
          </p:nvPr>
        </p:nvSpPr>
        <p:spPr/>
        <p:txBody>
          <a:bodyPr>
            <a:normAutofit/>
          </a:bodyPr>
          <a:lstStyle/>
          <a:p>
            <a:pPr marL="0" indent="0">
              <a:buNone/>
            </a:pPr>
            <a:r>
              <a:rPr lang="en-US" sz="2500" dirty="0"/>
              <a:t>Procedure</a:t>
            </a:r>
          </a:p>
          <a:p>
            <a:pPr lvl="1"/>
            <a:r>
              <a:rPr lang="en-US" sz="2100" dirty="0"/>
              <a:t>Today: Learn how to write  C program to simulate a stoplight</a:t>
            </a:r>
          </a:p>
          <a:p>
            <a:pPr lvl="1"/>
            <a:r>
              <a:rPr lang="en-US" sz="2100" dirty="0"/>
              <a:t>In Lab (next week): Control a mock stoplight with a microcontroller emulator</a:t>
            </a:r>
          </a:p>
          <a:p>
            <a:pPr lvl="1">
              <a:buNone/>
            </a:pPr>
            <a:endParaRPr lang="en-US" sz="1700" dirty="0"/>
          </a:p>
          <a:p>
            <a:pPr lvl="1"/>
            <a:endParaRPr lang="en-US" sz="1700" dirty="0"/>
          </a:p>
        </p:txBody>
      </p:sp>
      <p:sp>
        <p:nvSpPr>
          <p:cNvPr id="2" name="Title 1"/>
          <p:cNvSpPr>
            <a:spLocks noGrp="1"/>
          </p:cNvSpPr>
          <p:nvPr>
            <p:ph type="title"/>
          </p:nvPr>
        </p:nvSpPr>
        <p:spPr/>
        <p:txBody>
          <a:bodyPr/>
          <a:lstStyle/>
          <a:p>
            <a:r>
              <a:rPr lang="en-US" dirty="0"/>
              <a:t>Looking forward: Lab 12</a:t>
            </a:r>
          </a:p>
        </p:txBody>
      </p:sp>
      <p:grpSp>
        <p:nvGrpSpPr>
          <p:cNvPr id="3" name="Group 13"/>
          <p:cNvGrpSpPr>
            <a:grpSpLocks noChangeAspect="1"/>
          </p:cNvGrpSpPr>
          <p:nvPr/>
        </p:nvGrpSpPr>
        <p:grpSpPr>
          <a:xfrm>
            <a:off x="1492211" y="3120908"/>
            <a:ext cx="3263979" cy="1883093"/>
            <a:chOff x="928688" y="955675"/>
            <a:chExt cx="7253287" cy="4184650"/>
          </a:xfrm>
        </p:grpSpPr>
        <p:graphicFrame>
          <p:nvGraphicFramePr>
            <p:cNvPr id="48130" name="Object 3"/>
            <p:cNvGraphicFramePr>
              <a:graphicFrameLocks noChangeAspect="1"/>
            </p:cNvGraphicFramePr>
            <p:nvPr/>
          </p:nvGraphicFramePr>
          <p:xfrm>
            <a:off x="928688" y="998538"/>
            <a:ext cx="1871662" cy="4100512"/>
          </p:xfrm>
          <a:graphic>
            <a:graphicData uri="http://schemas.openxmlformats.org/presentationml/2006/ole">
              <mc:AlternateContent xmlns:mc="http://schemas.openxmlformats.org/markup-compatibility/2006">
                <mc:Choice xmlns:v="urn:schemas-microsoft-com:vml" Requires="v">
                  <p:oleObj spid="_x0000_s57506" name="Microsoft Draw" r:id="rId4" imgW="1871663" imgH="4184650" progId="MSDraw">
                    <p:embed/>
                  </p:oleObj>
                </mc:Choice>
                <mc:Fallback>
                  <p:oleObj name="Microsoft Draw" r:id="rId4" imgW="1871663" imgH="4184650"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998538"/>
                          <a:ext cx="1871662" cy="410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4"/>
            <p:cNvGraphicFramePr>
              <a:graphicFrameLocks noChangeAspect="1"/>
            </p:cNvGraphicFramePr>
            <p:nvPr/>
          </p:nvGraphicFramePr>
          <p:xfrm>
            <a:off x="3554413" y="955675"/>
            <a:ext cx="1871662" cy="4184650"/>
          </p:xfrm>
          <a:graphic>
            <a:graphicData uri="http://schemas.openxmlformats.org/presentationml/2006/ole">
              <mc:AlternateContent xmlns:mc="http://schemas.openxmlformats.org/markup-compatibility/2006">
                <mc:Choice xmlns:v="urn:schemas-microsoft-com:vml" Requires="v">
                  <p:oleObj spid="_x0000_s57507" name="Microsoft Draw" r:id="rId6" imgW="1871663" imgH="4184650" progId="MSDraw">
                    <p:embed/>
                  </p:oleObj>
                </mc:Choice>
                <mc:Fallback>
                  <p:oleObj name="Microsoft Draw" r:id="rId6" imgW="1871663" imgH="4184650" progId="MSDraw">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4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5"/>
            <p:cNvGraphicFramePr>
              <a:graphicFrameLocks noChangeAspect="1"/>
            </p:cNvGraphicFramePr>
            <p:nvPr/>
          </p:nvGraphicFramePr>
          <p:xfrm>
            <a:off x="6310313" y="955675"/>
            <a:ext cx="1871662" cy="4184650"/>
          </p:xfrm>
          <a:graphic>
            <a:graphicData uri="http://schemas.openxmlformats.org/presentationml/2006/ole">
              <mc:AlternateContent xmlns:mc="http://schemas.openxmlformats.org/markup-compatibility/2006">
                <mc:Choice xmlns:v="urn:schemas-microsoft-com:vml" Requires="v">
                  <p:oleObj spid="_x0000_s57508" name="Microsoft Draw" r:id="rId8" imgW="1871663" imgH="4184650" progId="MSDraw">
                    <p:embed/>
                  </p:oleObj>
                </mc:Choice>
                <mc:Fallback>
                  <p:oleObj name="Microsoft Draw" r:id="rId8" imgW="1871663" imgH="4184650" progId="MSDraw">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03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6"/>
          <p:cNvGrpSpPr>
            <a:grpSpLocks noChangeAspect="1"/>
          </p:cNvGrpSpPr>
          <p:nvPr/>
        </p:nvGrpSpPr>
        <p:grpSpPr>
          <a:xfrm>
            <a:off x="5106225" y="3130636"/>
            <a:ext cx="2012715" cy="1883093"/>
            <a:chOff x="1831976" y="955675"/>
            <a:chExt cx="4472699" cy="4184650"/>
          </a:xfrm>
        </p:grpSpPr>
        <p:graphicFrame>
          <p:nvGraphicFramePr>
            <p:cNvPr id="48133" name="Object 3"/>
            <p:cNvGraphicFramePr>
              <a:graphicFrameLocks noChangeAspect="1"/>
            </p:cNvGraphicFramePr>
            <p:nvPr/>
          </p:nvGraphicFramePr>
          <p:xfrm>
            <a:off x="1831976" y="955675"/>
            <a:ext cx="1871662" cy="4184650"/>
          </p:xfrm>
          <a:graphic>
            <a:graphicData uri="http://schemas.openxmlformats.org/presentationml/2006/ole">
              <mc:AlternateContent xmlns:mc="http://schemas.openxmlformats.org/markup-compatibility/2006">
                <mc:Choice xmlns:v="urn:schemas-microsoft-com:vml" Requires="v">
                  <p:oleObj spid="_x0000_s57509" name="Microsoft Draw" r:id="rId10" imgW="1871663" imgH="4184650" progId="MSDraw">
                    <p:embed/>
                  </p:oleObj>
                </mc:Choice>
                <mc:Fallback>
                  <p:oleObj name="Microsoft Draw" r:id="rId10" imgW="1871663" imgH="4184650" progId="MSDraw">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1976" y="955675"/>
                          <a:ext cx="1871662" cy="418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4"/>
            <p:cNvGraphicFramePr>
              <a:graphicFrameLocks noChangeAspect="1"/>
            </p:cNvGraphicFramePr>
            <p:nvPr/>
          </p:nvGraphicFramePr>
          <p:xfrm>
            <a:off x="4433013" y="955675"/>
            <a:ext cx="1871662" cy="4184650"/>
          </p:xfrm>
          <a:graphic>
            <a:graphicData uri="http://schemas.openxmlformats.org/presentationml/2006/ole">
              <mc:AlternateContent xmlns:mc="http://schemas.openxmlformats.org/markup-compatibility/2006">
                <mc:Choice xmlns:v="urn:schemas-microsoft-com:vml" Requires="v">
                  <p:oleObj spid="_x0000_s57510" name="Microsoft Drawing" r:id="rId12" imgW="1871663" imgH="4184650" progId="MSDraw">
                    <p:embed/>
                  </p:oleObj>
                </mc:Choice>
                <mc:Fallback>
                  <p:oleObj name="Microsoft Drawing" r:id="rId12" imgW="1871663" imgH="4184650" progId="MSDraw">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30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Date Placeholder 7"/>
          <p:cNvSpPr>
            <a:spLocks noGrp="1"/>
          </p:cNvSpPr>
          <p:nvPr>
            <p:ph type="dt" sz="half" idx="14"/>
          </p:nvPr>
        </p:nvSpPr>
        <p:spPr/>
        <p:txBody>
          <a:bodyPr/>
          <a:lstStyle/>
          <a:p>
            <a:r>
              <a:rPr lang="en-US"/>
              <a:t>11/05/21</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1" name="Slide Number Placeholder 10"/>
          <p:cNvSpPr>
            <a:spLocks noGrp="1"/>
          </p:cNvSpPr>
          <p:nvPr>
            <p:ph type="sldNum" sz="quarter" idx="16"/>
          </p:nvPr>
        </p:nvSpPr>
        <p:spPr/>
        <p:txBody>
          <a:bodyPr/>
          <a:lstStyle/>
          <a:p>
            <a:fld id="{07801452-E79A-4FCD-8BEF-29487CBC405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06459" y="1578015"/>
            <a:ext cx="8229600" cy="3718944"/>
          </a:xfrm>
        </p:spPr>
        <p:txBody>
          <a:bodyPr>
            <a:normAutofit/>
          </a:bodyPr>
          <a:lstStyle/>
          <a:p>
            <a:r>
              <a:rPr lang="en-US" sz="2100" dirty="0"/>
              <a:t>Programs thus far</a:t>
            </a:r>
          </a:p>
          <a:p>
            <a:pPr lvl="2"/>
            <a:r>
              <a:rPr lang="en-US" dirty="0"/>
              <a:t>file input/output (I/O)</a:t>
            </a:r>
          </a:p>
          <a:p>
            <a:pPr lvl="2"/>
            <a:r>
              <a:rPr lang="en-US" dirty="0"/>
              <a:t>user I/O</a:t>
            </a:r>
          </a:p>
          <a:p>
            <a:pPr lvl="2"/>
            <a:r>
              <a:rPr lang="en-US" dirty="0"/>
              <a:t>I/O specifications</a:t>
            </a:r>
          </a:p>
          <a:p>
            <a:pPr lvl="1"/>
            <a:endParaRPr lang="en-US" sz="1700" dirty="0"/>
          </a:p>
          <a:p>
            <a:r>
              <a:rPr lang="en-US" sz="2100" dirty="0"/>
              <a:t>Time-aware software</a:t>
            </a:r>
          </a:p>
          <a:p>
            <a:pPr lvl="2"/>
            <a:r>
              <a:rPr lang="en-US" dirty="0"/>
              <a:t>program timing specifications</a:t>
            </a:r>
          </a:p>
          <a:p>
            <a:pPr lvl="2"/>
            <a:r>
              <a:rPr lang="en-US" dirty="0"/>
              <a:t>often for use with physical systems</a:t>
            </a:r>
          </a:p>
          <a:p>
            <a:pPr lvl="2"/>
            <a:r>
              <a:rPr lang="en-US" dirty="0"/>
              <a:t>input from system clock</a:t>
            </a:r>
          </a:p>
          <a:p>
            <a:pPr lvl="1">
              <a:buNone/>
            </a:pPr>
            <a:endParaRPr lang="en-US" sz="1700" dirty="0"/>
          </a:p>
          <a:p>
            <a:pPr lvl="2">
              <a:buNone/>
            </a:pPr>
            <a:endParaRPr lang="en-US" sz="1300" dirty="0"/>
          </a:p>
          <a:p>
            <a:pPr lvl="1"/>
            <a:endParaRPr lang="en-US" sz="1700" dirty="0"/>
          </a:p>
          <a:p>
            <a:pPr lvl="1"/>
            <a:endParaRPr lang="en-US" sz="1700" dirty="0"/>
          </a:p>
        </p:txBody>
      </p:sp>
      <p:sp>
        <p:nvSpPr>
          <p:cNvPr id="2" name="Title 1"/>
          <p:cNvSpPr>
            <a:spLocks noGrp="1"/>
          </p:cNvSpPr>
          <p:nvPr>
            <p:ph type="title"/>
          </p:nvPr>
        </p:nvSpPr>
        <p:spPr/>
        <p:txBody>
          <a:bodyPr/>
          <a:lstStyle/>
          <a:p>
            <a:r>
              <a:rPr lang="en-US" dirty="0"/>
              <a:t>Why need time-aware software?</a:t>
            </a:r>
          </a:p>
        </p:txBody>
      </p:sp>
      <p:pic>
        <p:nvPicPr>
          <p:cNvPr id="8" name="Picture 7"/>
          <p:cNvPicPr>
            <a:picLocks noChangeAspect="1"/>
          </p:cNvPicPr>
          <p:nvPr/>
        </p:nvPicPr>
        <p:blipFill>
          <a:blip r:embed="rId3"/>
          <a:stretch>
            <a:fillRect/>
          </a:stretch>
        </p:blipFill>
        <p:spPr>
          <a:xfrm>
            <a:off x="5282978" y="1578015"/>
            <a:ext cx="2930675" cy="2121957"/>
          </a:xfrm>
          <a:prstGeom prst="rect">
            <a:avLst/>
          </a:prstGeom>
        </p:spPr>
      </p:pic>
      <p:sp>
        <p:nvSpPr>
          <p:cNvPr id="10" name="Content Placeholder 3"/>
          <p:cNvSpPr txBox="1">
            <a:spLocks/>
          </p:cNvSpPr>
          <p:nvPr/>
        </p:nvSpPr>
        <p:spPr>
          <a:xfrm>
            <a:off x="4875827" y="3893466"/>
            <a:ext cx="3974244" cy="1026678"/>
          </a:xfrm>
          <a:prstGeom prst="rect">
            <a:avLst/>
          </a:prstGeom>
          <a:solidFill>
            <a:schemeClr val="accent1">
              <a:lumMod val="20000"/>
              <a:lumOff val="80000"/>
            </a:schemeClr>
          </a:solidFill>
        </p:spPr>
        <p:txBody>
          <a:bodyPr vert="horz" lIns="91440" tIns="45720" rIns="91440" bIns="45720" rtlCol="0">
            <a:noAutofit/>
          </a:bodyPr>
          <a:lstStyle/>
          <a:p>
            <a:pPr>
              <a:spcBef>
                <a:spcPct val="20000"/>
              </a:spcBef>
              <a:defRPr/>
            </a:pPr>
            <a:r>
              <a:rPr lang="en-US" sz="1100" b="1" dirty="0">
                <a:latin typeface="Courier New" pitchFamily="49" charset="0"/>
                <a:cs typeface="Courier New" pitchFamily="49" charset="0"/>
              </a:rPr>
              <a:t>"Move to Position A"</a:t>
            </a:r>
          </a:p>
          <a:p>
            <a:pPr>
              <a:spcBef>
                <a:spcPct val="20000"/>
              </a:spcBef>
              <a:defRPr/>
            </a:pPr>
            <a:r>
              <a:rPr lang="en-US" sz="1100" b="1" dirty="0">
                <a:latin typeface="Courier New" pitchFamily="49" charset="0"/>
                <a:cs typeface="Courier New" pitchFamily="49" charset="0"/>
              </a:rPr>
              <a:t>"Begin Weld"</a:t>
            </a:r>
          </a:p>
          <a:p>
            <a:pPr>
              <a:spcBef>
                <a:spcPct val="20000"/>
              </a:spcBef>
              <a:defRPr/>
            </a:pPr>
            <a:r>
              <a:rPr lang="en-US" sz="1100" b="1" dirty="0">
                <a:latin typeface="Courier New" pitchFamily="49" charset="0"/>
                <a:cs typeface="Courier New" pitchFamily="49" charset="0"/>
              </a:rPr>
              <a:t>"Move to Position B </a:t>
            </a:r>
            <a:r>
              <a:rPr lang="en-US" sz="1100" b="1" i="1" u="sng" dirty="0">
                <a:latin typeface="Courier New" pitchFamily="49" charset="0"/>
                <a:cs typeface="Courier New" pitchFamily="49" charset="0"/>
              </a:rPr>
              <a:t>over the next 10 seconds"</a:t>
            </a:r>
            <a:endParaRPr lang="en-US" sz="1100" b="1" dirty="0">
              <a:latin typeface="Courier New" pitchFamily="49" charset="0"/>
              <a:cs typeface="Courier New" pitchFamily="49" charset="0"/>
            </a:endParaRPr>
          </a:p>
          <a:p>
            <a:pPr>
              <a:spcBef>
                <a:spcPct val="20000"/>
              </a:spcBef>
              <a:defRPr/>
            </a:pPr>
            <a:r>
              <a:rPr lang="en-US" sz="1100" b="1" dirty="0">
                <a:latin typeface="Courier New" pitchFamily="49" charset="0"/>
                <a:cs typeface="Courier New" pitchFamily="49" charset="0"/>
              </a:rPr>
              <a:t>"End Weld"</a:t>
            </a:r>
          </a:p>
        </p:txBody>
      </p:sp>
      <p:sp>
        <p:nvSpPr>
          <p:cNvPr id="7" name="Date Placeholder 6"/>
          <p:cNvSpPr>
            <a:spLocks noGrp="1"/>
          </p:cNvSpPr>
          <p:nvPr>
            <p:ph type="dt" sz="half" idx="14"/>
          </p:nvPr>
        </p:nvSpPr>
        <p:spPr/>
        <p:txBody>
          <a:bodyPr/>
          <a:lstStyle/>
          <a:p>
            <a:r>
              <a:rPr lang="en-US"/>
              <a:t>11/05/21</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1" name="Slide Number Placeholder 10"/>
          <p:cNvSpPr>
            <a:spLocks noGrp="1"/>
          </p:cNvSpPr>
          <p:nvPr>
            <p:ph type="sldNum" sz="quarter" idx="16"/>
          </p:nvPr>
        </p:nvSpPr>
        <p:spPr/>
        <p:txBody>
          <a:bodyPr/>
          <a:lstStyle/>
          <a:p>
            <a:fld id="{07801452-E79A-4FCD-8BEF-29487CBC4051}" type="slidenum">
              <a:rPr lang="en-US" smtClean="0"/>
              <a:pPr/>
              <a:t>5</a:t>
            </a:fld>
            <a:endParaRPr lang="en-US" dirty="0"/>
          </a:p>
        </p:txBody>
      </p:sp>
    </p:spTree>
    <p:extLst>
      <p:ext uri="{BB962C8B-B14F-4D97-AF65-F5344CB8AC3E}">
        <p14:creationId xmlns:p14="http://schemas.microsoft.com/office/powerpoint/2010/main" val="29510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normAutofit/>
          </a:bodyPr>
          <a:lstStyle/>
          <a:p>
            <a:r>
              <a:rPr lang="en-US" dirty="0"/>
              <a:t>Include</a:t>
            </a:r>
          </a:p>
          <a:p>
            <a:pPr marL="457200" lvl="1" indent="0">
              <a:buNone/>
            </a:pPr>
            <a:r>
              <a:rPr lang="en-US" sz="2100" dirty="0">
                <a:latin typeface="Courier New" pitchFamily="49" charset="0"/>
                <a:cs typeface="Courier New" pitchFamily="49" charset="0"/>
              </a:rPr>
              <a:t>#include &lt;</a:t>
            </a:r>
            <a:r>
              <a:rPr lang="en-US" sz="2100" dirty="0" err="1">
                <a:latin typeface="Courier New" pitchFamily="49" charset="0"/>
                <a:cs typeface="Courier New" pitchFamily="49" charset="0"/>
              </a:rPr>
              <a:t>time.h</a:t>
            </a:r>
            <a:r>
              <a:rPr lang="en-US" sz="2100" dirty="0">
                <a:latin typeface="Courier New" pitchFamily="49" charset="0"/>
                <a:cs typeface="Courier New" pitchFamily="49" charset="0"/>
              </a:rPr>
              <a:t>&gt;</a:t>
            </a:r>
          </a:p>
          <a:p>
            <a:pPr marL="457200" lvl="1" indent="0">
              <a:buNone/>
            </a:pPr>
            <a:endParaRPr lang="en-US" sz="2100" dirty="0">
              <a:latin typeface="Courier New" pitchFamily="49" charset="0"/>
              <a:cs typeface="Courier New" pitchFamily="49" charset="0"/>
            </a:endParaRPr>
          </a:p>
          <a:p>
            <a:r>
              <a:rPr lang="en-US" dirty="0"/>
              <a:t>Get time</a:t>
            </a:r>
          </a:p>
          <a:p>
            <a:pPr marL="457200" lvl="1" indent="0">
              <a:buNone/>
            </a:pPr>
            <a:r>
              <a:rPr lang="en-US" sz="1900" dirty="0" err="1">
                <a:latin typeface="Courier New" pitchFamily="49" charset="0"/>
                <a:cs typeface="Courier New" pitchFamily="49" charset="0"/>
              </a:rPr>
              <a:t>time(NULL</a:t>
            </a:r>
            <a:r>
              <a:rPr lang="en-US" sz="1900" dirty="0">
                <a:latin typeface="Courier New" pitchFamily="49" charset="0"/>
                <a:cs typeface="Courier New" pitchFamily="49" charset="0"/>
              </a:rPr>
              <a:t>);</a:t>
            </a:r>
          </a:p>
          <a:p>
            <a:pPr lvl="2"/>
            <a:r>
              <a:rPr lang="en-US" sz="1800" dirty="0"/>
              <a:t>Returns integer seconds since 12:00 AM, UTC January 1, 1970</a:t>
            </a:r>
          </a:p>
          <a:p>
            <a:endParaRPr lang="en-US" dirty="0"/>
          </a:p>
          <a:p>
            <a:endParaRPr lang="en-US" dirty="0">
              <a:latin typeface="Courier New" pitchFamily="49" charset="0"/>
              <a:cs typeface="Courier New" pitchFamily="49" charset="0"/>
            </a:endParaRPr>
          </a:p>
          <a:p>
            <a:pPr marL="457200" lvl="1" indent="0">
              <a:buNone/>
            </a:pPr>
            <a:endParaRPr lang="en-US" sz="1900" dirty="0">
              <a:latin typeface="Courier New" pitchFamily="49" charset="0"/>
              <a:cs typeface="Courier New" pitchFamily="49" charset="0"/>
            </a:endParaRPr>
          </a:p>
          <a:p>
            <a:endParaRPr lang="en-US" dirty="0"/>
          </a:p>
        </p:txBody>
      </p:sp>
      <p:sp>
        <p:nvSpPr>
          <p:cNvPr id="2" name="Title 1"/>
          <p:cNvSpPr>
            <a:spLocks noGrp="1"/>
          </p:cNvSpPr>
          <p:nvPr>
            <p:ph type="title"/>
          </p:nvPr>
        </p:nvSpPr>
        <p:spPr/>
        <p:txBody>
          <a:bodyPr>
            <a:normAutofit/>
          </a:bodyPr>
          <a:lstStyle/>
          <a:p>
            <a:r>
              <a:rPr lang="en-US" dirty="0"/>
              <a:t>Using the system “clock”</a:t>
            </a:r>
          </a:p>
        </p:txBody>
      </p:sp>
      <p:sp>
        <p:nvSpPr>
          <p:cNvPr id="9" name="Content Placeholder 3"/>
          <p:cNvSpPr txBox="1">
            <a:spLocks/>
          </p:cNvSpPr>
          <p:nvPr/>
        </p:nvSpPr>
        <p:spPr>
          <a:xfrm>
            <a:off x="4648201" y="1525334"/>
            <a:ext cx="4049210" cy="2452882"/>
          </a:xfrm>
          <a:prstGeom prst="rect">
            <a:avLst/>
          </a:prstGeom>
          <a:solidFill>
            <a:schemeClr val="accent1">
              <a:lumMod val="20000"/>
              <a:lumOff val="80000"/>
            </a:schemeClr>
          </a:solidFill>
        </p:spPr>
        <p:txBody>
          <a:bodyPr>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time.h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time_start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time_now</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delta_t</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char letter;</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("Enter a letter: ");</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time_start</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time(NULL</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c",&amp;letter</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time_now</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time(NULL</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delta_t</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time_now</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time_start</a:t>
            </a:r>
            <a:r>
              <a:rPr lang="en-US" sz="1600" b="1" dirty="0">
                <a:latin typeface="Courier New" pitchFamily="49" charset="0"/>
                <a:cs typeface="Courier New" pitchFamily="49" charset="0"/>
              </a:rPr>
              <a:t>;</a:t>
            </a:r>
          </a:p>
          <a:p>
            <a:pPr marL="0" indent="0">
              <a:buNone/>
            </a:pP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("Seriously?! It took %d seconds to come up with %c?!\n",</a:t>
            </a:r>
            <a:r>
              <a:rPr lang="en-US" sz="1600" b="1" dirty="0" err="1">
                <a:latin typeface="Courier New" pitchFamily="49" charset="0"/>
                <a:cs typeface="Courier New" pitchFamily="49" charset="0"/>
              </a:rPr>
              <a:t>delta_t,letter</a:t>
            </a: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a:t>
            </a:r>
          </a:p>
        </p:txBody>
      </p:sp>
      <p:sp>
        <p:nvSpPr>
          <p:cNvPr id="10" name="Content Placeholder 3"/>
          <p:cNvSpPr txBox="1">
            <a:spLocks/>
          </p:cNvSpPr>
          <p:nvPr/>
        </p:nvSpPr>
        <p:spPr>
          <a:xfrm>
            <a:off x="4648202" y="4107802"/>
            <a:ext cx="4049209" cy="953076"/>
          </a:xfrm>
          <a:prstGeom prst="rect">
            <a:avLst/>
          </a:prstGeom>
          <a:solidFill>
            <a:schemeClr val="accent2">
              <a:lumMod val="60000"/>
              <a:lumOff val="4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Seriously? It took 3 seconds to come up with </a:t>
            </a:r>
            <a:r>
              <a:rPr lang="en-US" sz="1500" b="1" dirty="0" err="1">
                <a:latin typeface="Courier New" pitchFamily="49" charset="0"/>
                <a:cs typeface="Courier New" pitchFamily="49" charset="0"/>
              </a:rPr>
              <a:t>z</a:t>
            </a:r>
            <a:r>
              <a:rPr lang="en-US" sz="1500" b="1" dirty="0">
                <a:latin typeface="Courier New" pitchFamily="49" charset="0"/>
                <a:cs typeface="Courier New" pitchFamily="49" charset="0"/>
              </a:rPr>
              <a:t>?!</a:t>
            </a:r>
          </a:p>
        </p:txBody>
      </p:sp>
      <p:sp>
        <p:nvSpPr>
          <p:cNvPr id="3" name="Date Placeholder 2"/>
          <p:cNvSpPr>
            <a:spLocks noGrp="1"/>
          </p:cNvSpPr>
          <p:nvPr>
            <p:ph type="dt" sz="half" idx="11"/>
          </p:nvPr>
        </p:nvSpPr>
        <p:spPr/>
        <p:txBody>
          <a:bodyPr/>
          <a:lstStyle/>
          <a:p>
            <a:r>
              <a:rPr lang="en-US"/>
              <a:t>11/05/21</a:t>
            </a:r>
            <a:endParaRPr lang="en-US" dirty="0"/>
          </a:p>
        </p:txBody>
      </p:sp>
      <p:sp>
        <p:nvSpPr>
          <p:cNvPr id="4" name="Footer Placeholder 3"/>
          <p:cNvSpPr>
            <a:spLocks noGrp="1"/>
          </p:cNvSpPr>
          <p:nvPr>
            <p:ph type="ftr" sz="quarter" idx="12"/>
          </p:nvPr>
        </p:nvSpPr>
        <p:spPr/>
        <p:txBody>
          <a:bodyPr/>
          <a:lstStyle/>
          <a:p>
            <a:r>
              <a:rPr lang="en-US"/>
              <a:t>1.06</a:t>
            </a:r>
            <a:endParaRPr lang="en-US" dirty="0"/>
          </a:p>
        </p:txBody>
      </p:sp>
      <p:sp>
        <p:nvSpPr>
          <p:cNvPr id="5" name="Slide Number Placeholder 4"/>
          <p:cNvSpPr>
            <a:spLocks noGrp="1"/>
          </p:cNvSpPr>
          <p:nvPr>
            <p:ph type="sldNum" sz="quarter" idx="13"/>
          </p:nvPr>
        </p:nvSpPr>
        <p:spPr/>
        <p:txBody>
          <a:bodyPr/>
          <a:lstStyle/>
          <a:p>
            <a:fld id="{07801452-E79A-4FCD-8BEF-29487CBC4051}" type="slidenum">
              <a:rPr lang="en-US" smtClean="0"/>
              <a:pPr/>
              <a:t>6</a:t>
            </a:fld>
            <a:endParaRPr lang="en-US" dirty="0"/>
          </a:p>
        </p:txBody>
      </p:sp>
    </p:spTree>
    <p:extLst>
      <p:ext uri="{BB962C8B-B14F-4D97-AF65-F5344CB8AC3E}">
        <p14:creationId xmlns:p14="http://schemas.microsoft.com/office/powerpoint/2010/main" val="29800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3"/>
          </p:nvPr>
        </p:nvSpPr>
        <p:spPr/>
        <p:txBody>
          <a:bodyPr>
            <a:normAutofit fontScale="77500" lnSpcReduction="20000"/>
          </a:bodyPr>
          <a:lstStyle/>
          <a:p>
            <a:r>
              <a:rPr lang="en-US" sz="2900" dirty="0"/>
              <a:t>Sleep – Option 1</a:t>
            </a:r>
          </a:p>
          <a:p>
            <a:pPr lvl="2"/>
            <a:r>
              <a:rPr lang="en-US" sz="2300" dirty="0"/>
              <a:t>Repeatedly check time</a:t>
            </a:r>
          </a:p>
          <a:p>
            <a:pPr lvl="2"/>
            <a:r>
              <a:rPr lang="en-US" sz="2300" dirty="0"/>
              <a:t>Not really sleeping</a:t>
            </a:r>
          </a:p>
          <a:p>
            <a:pPr lvl="1"/>
            <a:endParaRPr lang="en-US" dirty="0"/>
          </a:p>
          <a:p>
            <a:r>
              <a:rPr lang="en-US" sz="2900" dirty="0"/>
              <a:t>Sleep – Option 2</a:t>
            </a:r>
          </a:p>
          <a:p>
            <a:pPr lvl="2"/>
            <a:r>
              <a:rPr lang="en-US" sz="2300" dirty="0"/>
              <a:t>Set an alarm clock</a:t>
            </a:r>
          </a:p>
          <a:p>
            <a:pPr lvl="2"/>
            <a:r>
              <a:rPr lang="en-US" sz="2300" dirty="0"/>
              <a:t>(OS provides alarm)</a:t>
            </a:r>
          </a:p>
          <a:p>
            <a:pPr lvl="1"/>
            <a:endParaRPr lang="en-US" dirty="0"/>
          </a:p>
          <a:p>
            <a:r>
              <a:rPr lang="en-US" dirty="0"/>
              <a:t>Include</a:t>
            </a:r>
          </a:p>
          <a:p>
            <a:pPr marL="342900" lvl="1" indent="-342900">
              <a:buNone/>
            </a:pPr>
            <a:r>
              <a:rPr lang="en-US" sz="2100" dirty="0">
                <a:latin typeface="Courier New" pitchFamily="49" charset="0"/>
                <a:cs typeface="Courier New" pitchFamily="49" charset="0"/>
              </a:rPr>
              <a:t>	</a:t>
            </a:r>
            <a:r>
              <a:rPr lang="en-US" sz="2300" dirty="0">
                <a:latin typeface="Courier New" pitchFamily="49" charset="0"/>
                <a:cs typeface="Courier New" pitchFamily="49" charset="0"/>
              </a:rPr>
              <a:t>#include &lt;</a:t>
            </a:r>
            <a:r>
              <a:rPr lang="en-US" sz="2300" dirty="0" err="1">
                <a:latin typeface="Courier New" pitchFamily="49" charset="0"/>
                <a:cs typeface="Courier New" pitchFamily="49" charset="0"/>
              </a:rPr>
              <a:t>unistd.h</a:t>
            </a:r>
            <a:r>
              <a:rPr lang="en-US" sz="2300" dirty="0">
                <a:latin typeface="Courier New" pitchFamily="49" charset="0"/>
                <a:cs typeface="Courier New" pitchFamily="49" charset="0"/>
              </a:rPr>
              <a:t>&gt;</a:t>
            </a:r>
          </a:p>
          <a:p>
            <a:pPr marL="342900" lvl="1" indent="-342900">
              <a:buNone/>
            </a:pPr>
            <a:endParaRPr lang="en-US" dirty="0"/>
          </a:p>
          <a:p>
            <a:r>
              <a:rPr lang="en-US" dirty="0"/>
              <a:t>Go to sleep</a:t>
            </a:r>
            <a:br>
              <a:rPr lang="en-US" dirty="0"/>
            </a:br>
            <a:r>
              <a:rPr lang="en-US" sz="2300" dirty="0" err="1">
                <a:latin typeface="Courier New" pitchFamily="49" charset="0"/>
                <a:cs typeface="Courier New" pitchFamily="49" charset="0"/>
              </a:rPr>
              <a:t>sleep(int</a:t>
            </a:r>
            <a:r>
              <a:rPr lang="en-US" sz="2300" dirty="0">
                <a:latin typeface="Courier New" pitchFamily="49" charset="0"/>
                <a:cs typeface="Courier New" pitchFamily="49" charset="0"/>
              </a:rPr>
              <a:t>)</a:t>
            </a:r>
            <a:endParaRPr lang="en-US" sz="2300" dirty="0"/>
          </a:p>
          <a:p>
            <a:pPr lvl="1">
              <a:buNone/>
            </a:pPr>
            <a:endParaRPr lang="en-US" dirty="0"/>
          </a:p>
          <a:p>
            <a:endParaRPr lang="en-US" dirty="0"/>
          </a:p>
          <a:p>
            <a:endParaRPr lang="en-US" dirty="0">
              <a:latin typeface="Courier New" pitchFamily="49" charset="0"/>
              <a:cs typeface="Courier New" pitchFamily="49" charset="0"/>
            </a:endParaRPr>
          </a:p>
          <a:p>
            <a:pPr marL="457200" lvl="1" indent="0">
              <a:buNone/>
            </a:pPr>
            <a:endParaRPr lang="en-US" sz="1900" dirty="0">
              <a:latin typeface="Courier New" pitchFamily="49" charset="0"/>
              <a:cs typeface="Courier New" pitchFamily="49" charset="0"/>
            </a:endParaRPr>
          </a:p>
          <a:p>
            <a:endParaRPr lang="en-US" dirty="0"/>
          </a:p>
        </p:txBody>
      </p:sp>
      <p:sp>
        <p:nvSpPr>
          <p:cNvPr id="2" name="Title 1"/>
          <p:cNvSpPr>
            <a:spLocks noGrp="1"/>
          </p:cNvSpPr>
          <p:nvPr>
            <p:ph type="title"/>
          </p:nvPr>
        </p:nvSpPr>
        <p:spPr/>
        <p:txBody>
          <a:bodyPr>
            <a:normAutofit/>
          </a:bodyPr>
          <a:lstStyle/>
          <a:p>
            <a:r>
              <a:rPr lang="en-US" dirty="0"/>
              <a:t>Pausing program execution</a:t>
            </a:r>
          </a:p>
        </p:txBody>
      </p:sp>
      <p:sp>
        <p:nvSpPr>
          <p:cNvPr id="9" name="Content Placeholder 3"/>
          <p:cNvSpPr txBox="1">
            <a:spLocks/>
          </p:cNvSpPr>
          <p:nvPr/>
        </p:nvSpPr>
        <p:spPr>
          <a:xfrm>
            <a:off x="4648200" y="1840787"/>
            <a:ext cx="4087238" cy="1373612"/>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start;</a:t>
            </a:r>
          </a:p>
          <a:p>
            <a:pPr marL="0" indent="0">
              <a:buNone/>
            </a:pPr>
            <a:r>
              <a:rPr lang="en-US" sz="1600" b="1" dirty="0">
                <a:latin typeface="Courier New" pitchFamily="49" charset="0"/>
                <a:cs typeface="Courier New" pitchFamily="49" charset="0"/>
              </a:rPr>
              <a:t>start = </a:t>
            </a:r>
            <a:r>
              <a:rPr lang="en-US" sz="1600" b="1" dirty="0" err="1">
                <a:latin typeface="Courier New" pitchFamily="49" charset="0"/>
                <a:cs typeface="Courier New" pitchFamily="49" charset="0"/>
              </a:rPr>
              <a:t>time(NULL</a:t>
            </a:r>
            <a:r>
              <a:rPr lang="en-US" sz="1600" b="1" dirty="0">
                <a:latin typeface="Courier New" pitchFamily="49" charset="0"/>
                <a:cs typeface="Courier New" pitchFamily="49" charset="0"/>
              </a:rPr>
              <a:t>);</a:t>
            </a:r>
          </a:p>
          <a:p>
            <a:pPr marL="0" indent="0">
              <a:buNone/>
            </a:pPr>
            <a:r>
              <a:rPr lang="en-US" sz="1600" b="1" dirty="0" err="1">
                <a:latin typeface="Courier New" pitchFamily="49" charset="0"/>
                <a:cs typeface="Courier New" pitchFamily="49" charset="0"/>
              </a:rPr>
              <a:t>while((time(NULL</a:t>
            </a:r>
            <a:r>
              <a:rPr lang="en-US" sz="1600" b="1" dirty="0">
                <a:latin typeface="Courier New" pitchFamily="49" charset="0"/>
                <a:cs typeface="Courier New" pitchFamily="49" charset="0"/>
              </a:rPr>
              <a:t>)- start) &lt; 5){};</a:t>
            </a:r>
          </a:p>
          <a:p>
            <a:pPr marL="0" indent="0">
              <a:buNone/>
            </a:pPr>
            <a:r>
              <a:rPr lang="en-US" sz="1600" b="1" dirty="0">
                <a:latin typeface="Courier New" pitchFamily="49" charset="0"/>
                <a:cs typeface="Courier New" pitchFamily="49" charset="0"/>
              </a:rPr>
              <a:t>...</a:t>
            </a:r>
          </a:p>
        </p:txBody>
      </p:sp>
      <p:sp>
        <p:nvSpPr>
          <p:cNvPr id="11" name="Content Placeholder 3"/>
          <p:cNvSpPr txBox="1">
            <a:spLocks/>
          </p:cNvSpPr>
          <p:nvPr/>
        </p:nvSpPr>
        <p:spPr>
          <a:xfrm>
            <a:off x="4648200" y="3870974"/>
            <a:ext cx="4087238" cy="1104288"/>
          </a:xfrm>
          <a:prstGeom prst="rect">
            <a:avLst/>
          </a:prstGeom>
          <a:solidFill>
            <a:schemeClr val="accent1">
              <a:lumMod val="20000"/>
              <a:lumOff val="80000"/>
            </a:schemeClr>
          </a:solidFill>
        </p:spPr>
        <p:txBody>
          <a:bodyPr>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unistd.h</a:t>
            </a:r>
            <a:r>
              <a:rPr lang="en-US" sz="1600" b="1" dirty="0">
                <a:latin typeface="Courier New" pitchFamily="49" charset="0"/>
                <a:cs typeface="Courier New" pitchFamily="49" charset="0"/>
              </a:rPr>
              <a:t>&gt;</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sleep(5);</a:t>
            </a:r>
          </a:p>
          <a:p>
            <a:pPr marL="0" indent="0">
              <a:buNone/>
            </a:pPr>
            <a:r>
              <a:rPr lang="en-US" sz="1600" b="1" dirty="0">
                <a:latin typeface="Courier New" pitchFamily="49" charset="0"/>
                <a:cs typeface="Courier New" pitchFamily="49" charset="0"/>
              </a:rPr>
              <a:t>...</a:t>
            </a:r>
          </a:p>
        </p:txBody>
      </p:sp>
      <p:sp>
        <p:nvSpPr>
          <p:cNvPr id="12" name="TextBox 11"/>
          <p:cNvSpPr txBox="1"/>
          <p:nvPr/>
        </p:nvSpPr>
        <p:spPr>
          <a:xfrm>
            <a:off x="4648201" y="3501642"/>
            <a:ext cx="3289633" cy="369332"/>
          </a:xfrm>
          <a:prstGeom prst="rect">
            <a:avLst/>
          </a:prstGeom>
          <a:noFill/>
        </p:spPr>
        <p:txBody>
          <a:bodyPr wrap="none" rtlCol="0">
            <a:spAutoFit/>
          </a:bodyPr>
          <a:lstStyle/>
          <a:p>
            <a:r>
              <a:rPr lang="en-US" dirty="0"/>
              <a:t>Sleep for 5 seconds (interrupt)</a:t>
            </a:r>
          </a:p>
        </p:txBody>
      </p:sp>
      <p:sp>
        <p:nvSpPr>
          <p:cNvPr id="13" name="TextBox 12"/>
          <p:cNvSpPr txBox="1"/>
          <p:nvPr/>
        </p:nvSpPr>
        <p:spPr>
          <a:xfrm>
            <a:off x="4648200" y="1471455"/>
            <a:ext cx="3110196" cy="369332"/>
          </a:xfrm>
          <a:prstGeom prst="rect">
            <a:avLst/>
          </a:prstGeom>
          <a:noFill/>
        </p:spPr>
        <p:txBody>
          <a:bodyPr wrap="none" rtlCol="0">
            <a:spAutoFit/>
          </a:bodyPr>
          <a:lstStyle/>
          <a:p>
            <a:r>
              <a:rPr lang="en-US" dirty="0"/>
              <a:t>Sleep for 5 seconds (polling)</a:t>
            </a:r>
          </a:p>
        </p:txBody>
      </p:sp>
      <p:sp>
        <p:nvSpPr>
          <p:cNvPr id="6" name="Date Placeholder 5"/>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10" name="Slide Number Placeholder 9"/>
          <p:cNvSpPr>
            <a:spLocks noGrp="1"/>
          </p:cNvSpPr>
          <p:nvPr>
            <p:ph type="sldNum" sz="quarter" idx="16"/>
          </p:nvPr>
        </p:nvSpPr>
        <p:spPr/>
        <p:txBody>
          <a:bodyPr/>
          <a:lstStyle/>
          <a:p>
            <a:fld id="{07801452-E79A-4FCD-8BEF-29487CBC4051}" type="slidenum">
              <a:rPr lang="en-US" smtClean="0"/>
              <a:pPr/>
              <a:t>7</a:t>
            </a:fld>
            <a:endParaRPr lang="en-US" dirty="0"/>
          </a:p>
        </p:txBody>
      </p:sp>
    </p:spTree>
    <p:extLst>
      <p:ext uri="{BB962C8B-B14F-4D97-AF65-F5344CB8AC3E}">
        <p14:creationId xmlns:p14="http://schemas.microsoft.com/office/powerpoint/2010/main" val="29800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rmAutofit/>
          </a:bodyPr>
          <a:lstStyle/>
          <a:p>
            <a:r>
              <a:rPr lang="en-US" dirty="0"/>
              <a:t>Visual Studio specifics</a:t>
            </a:r>
          </a:p>
          <a:p>
            <a:r>
              <a:rPr lang="en-US" dirty="0"/>
              <a:t>How to use the digital inputs and outputs</a:t>
            </a:r>
          </a:p>
          <a:p>
            <a:r>
              <a:rPr lang="en-US" dirty="0"/>
              <a:t>How to use the Proteus libraries</a:t>
            </a:r>
          </a:p>
          <a:p>
            <a:r>
              <a:rPr lang="en-US" dirty="0"/>
              <a:t>Covered in write-up and pre-lab activity</a:t>
            </a:r>
          </a:p>
        </p:txBody>
      </p:sp>
      <p:sp>
        <p:nvSpPr>
          <p:cNvPr id="2" name="Title 1"/>
          <p:cNvSpPr>
            <a:spLocks noGrp="1"/>
          </p:cNvSpPr>
          <p:nvPr>
            <p:ph type="title"/>
          </p:nvPr>
        </p:nvSpPr>
        <p:spPr/>
        <p:txBody>
          <a:bodyPr>
            <a:normAutofit/>
          </a:bodyPr>
          <a:lstStyle/>
          <a:p>
            <a:r>
              <a:rPr lang="en-US" dirty="0"/>
              <a:t>More Details in Lab 12</a:t>
            </a:r>
          </a:p>
        </p:txBody>
      </p:sp>
      <p:sp>
        <p:nvSpPr>
          <p:cNvPr id="7" name="Date Placeholder 6"/>
          <p:cNvSpPr>
            <a:spLocks noGrp="1"/>
          </p:cNvSpPr>
          <p:nvPr>
            <p:ph type="dt" sz="half" idx="14"/>
          </p:nvPr>
        </p:nvSpPr>
        <p:spPr/>
        <p:txBody>
          <a:bodyPr/>
          <a:lstStyle/>
          <a:p>
            <a:r>
              <a:rPr lang="en-US"/>
              <a:t>11/05/21</a:t>
            </a:r>
            <a:endParaRPr lang="en-US" dirty="0"/>
          </a:p>
        </p:txBody>
      </p:sp>
      <p:sp>
        <p:nvSpPr>
          <p:cNvPr id="8" name="Footer Placeholder 7"/>
          <p:cNvSpPr>
            <a:spLocks noGrp="1"/>
          </p:cNvSpPr>
          <p:nvPr>
            <p:ph type="ftr" sz="quarter" idx="15"/>
          </p:nvPr>
        </p:nvSpPr>
        <p:spPr/>
        <p:txBody>
          <a:bodyPr/>
          <a:lstStyle/>
          <a:p>
            <a:r>
              <a:rPr lang="en-US"/>
              <a:t>1.06</a:t>
            </a:r>
            <a:endParaRPr lang="en-US" dirty="0"/>
          </a:p>
        </p:txBody>
      </p:sp>
      <p:sp>
        <p:nvSpPr>
          <p:cNvPr id="9" name="Slide Number Placeholder 8"/>
          <p:cNvSpPr>
            <a:spLocks noGrp="1"/>
          </p:cNvSpPr>
          <p:nvPr>
            <p:ph type="sldNum" sz="quarter" idx="16"/>
          </p:nvPr>
        </p:nvSpPr>
        <p:spPr/>
        <p:txBody>
          <a:bodyPr/>
          <a:lstStyle/>
          <a:p>
            <a:fld id="{07801452-E79A-4FCD-8BEF-29487CBC405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3"/>
          </p:nvPr>
        </p:nvSpPr>
        <p:spPr/>
        <p:txBody>
          <a:bodyPr>
            <a:normAutofit/>
          </a:bodyPr>
          <a:lstStyle/>
          <a:p>
            <a:pPr>
              <a:lnSpc>
                <a:spcPct val="120000"/>
              </a:lnSpc>
            </a:pPr>
            <a:r>
              <a:rPr lang="en-US" sz="2500" dirty="0"/>
              <a:t>Write a C program to simulate the operation of a traffic light</a:t>
            </a:r>
          </a:p>
          <a:p>
            <a:pPr lvl="2">
              <a:spcBef>
                <a:spcPts val="0"/>
              </a:spcBef>
            </a:pPr>
            <a:r>
              <a:rPr lang="en-US" sz="1900" dirty="0"/>
              <a:t>Use UNIX timing functions (</a:t>
            </a:r>
            <a:r>
              <a:rPr lang="en-US" sz="1800" dirty="0">
                <a:latin typeface="Courier New" pitchFamily="49" charset="0"/>
                <a:cs typeface="Courier New" pitchFamily="49" charset="0"/>
              </a:rPr>
              <a:t>time() </a:t>
            </a:r>
            <a:r>
              <a:rPr lang="en-US" sz="1900" dirty="0"/>
              <a:t>and </a:t>
            </a:r>
            <a:r>
              <a:rPr lang="en-US" sz="1800" dirty="0">
                <a:latin typeface="Courier New" pitchFamily="49" charset="0"/>
                <a:cs typeface="Courier New" pitchFamily="49" charset="0"/>
              </a:rPr>
              <a:t>sleep()</a:t>
            </a:r>
            <a:r>
              <a:rPr lang="en-US" sz="1900" dirty="0"/>
              <a:t>)</a:t>
            </a:r>
          </a:p>
          <a:p>
            <a:pPr lvl="2">
              <a:spcBef>
                <a:spcPts val="0"/>
              </a:spcBef>
            </a:pPr>
            <a:r>
              <a:rPr lang="en-US" sz="1900" dirty="0"/>
              <a:t>Print stoplight state to terminal</a:t>
            </a:r>
          </a:p>
          <a:p>
            <a:pPr lvl="2">
              <a:spcBef>
                <a:spcPts val="0"/>
              </a:spcBef>
            </a:pPr>
            <a:r>
              <a:rPr lang="en-US" sz="1900" dirty="0"/>
              <a:t>Submit per DAL and save program for LAB-PRE12</a:t>
            </a:r>
            <a:endParaRPr lang="en-US" sz="1500" dirty="0"/>
          </a:p>
          <a:p>
            <a:pPr>
              <a:lnSpc>
                <a:spcPct val="120000"/>
              </a:lnSpc>
            </a:pPr>
            <a:r>
              <a:rPr lang="en-US" sz="2500" dirty="0"/>
              <a:t>In lab (next week)</a:t>
            </a:r>
          </a:p>
          <a:p>
            <a:pPr lvl="2">
              <a:spcBef>
                <a:spcPts val="0"/>
              </a:spcBef>
            </a:pPr>
            <a:r>
              <a:rPr lang="en-US" sz="1900" dirty="0"/>
              <a:t>Modify program to work with the Proteus (same logic, but different functions) </a:t>
            </a:r>
          </a:p>
          <a:p>
            <a:pPr lvl="2">
              <a:spcBef>
                <a:spcPts val="0"/>
              </a:spcBef>
            </a:pPr>
            <a:r>
              <a:rPr lang="en-US" sz="1900" dirty="0"/>
              <a:t>Control a physical stoplight</a:t>
            </a:r>
          </a:p>
          <a:p>
            <a:pPr lvl="1">
              <a:spcBef>
                <a:spcPts val="0"/>
              </a:spcBef>
              <a:buNone/>
            </a:pPr>
            <a:endParaRPr lang="en-US" sz="2100" dirty="0"/>
          </a:p>
          <a:p>
            <a:pPr lvl="1">
              <a:buNone/>
            </a:pPr>
            <a:endParaRPr lang="en-US" sz="1700" dirty="0"/>
          </a:p>
          <a:p>
            <a:pPr lvl="1"/>
            <a:endParaRPr lang="en-US" sz="1700" dirty="0"/>
          </a:p>
        </p:txBody>
      </p:sp>
      <p:sp>
        <p:nvSpPr>
          <p:cNvPr id="2" name="Title 1"/>
          <p:cNvSpPr>
            <a:spLocks noGrp="1"/>
          </p:cNvSpPr>
          <p:nvPr>
            <p:ph type="title"/>
          </p:nvPr>
        </p:nvSpPr>
        <p:spPr/>
        <p:txBody>
          <a:bodyPr/>
          <a:lstStyle/>
          <a:p>
            <a:r>
              <a:rPr lang="en-US" dirty="0"/>
              <a:t>Today’s Activity</a:t>
            </a:r>
          </a:p>
        </p:txBody>
      </p:sp>
      <p:grpSp>
        <p:nvGrpSpPr>
          <p:cNvPr id="13" name="Group 12"/>
          <p:cNvGrpSpPr/>
          <p:nvPr/>
        </p:nvGrpSpPr>
        <p:grpSpPr>
          <a:xfrm>
            <a:off x="4609169" y="4196183"/>
            <a:ext cx="3396779" cy="1136797"/>
            <a:chOff x="1492210" y="2591957"/>
            <a:chExt cx="5626729" cy="1883093"/>
          </a:xfrm>
        </p:grpSpPr>
        <p:grpSp>
          <p:nvGrpSpPr>
            <p:cNvPr id="3" name="Group 13"/>
            <p:cNvGrpSpPr>
              <a:grpSpLocks noChangeAspect="1"/>
            </p:cNvGrpSpPr>
            <p:nvPr/>
          </p:nvGrpSpPr>
          <p:grpSpPr>
            <a:xfrm>
              <a:off x="1492210" y="2591957"/>
              <a:ext cx="3400442" cy="1883093"/>
              <a:chOff x="928688" y="955675"/>
              <a:chExt cx="7556538" cy="4184650"/>
            </a:xfrm>
          </p:grpSpPr>
          <p:graphicFrame>
            <p:nvGraphicFramePr>
              <p:cNvPr id="48130" name="Object 3"/>
              <p:cNvGraphicFramePr>
                <a:graphicFrameLocks noChangeAspect="1"/>
              </p:cNvGraphicFramePr>
              <p:nvPr/>
            </p:nvGraphicFramePr>
            <p:xfrm>
              <a:off x="928688" y="998538"/>
              <a:ext cx="1871662" cy="4100512"/>
            </p:xfrm>
            <a:graphic>
              <a:graphicData uri="http://schemas.openxmlformats.org/presentationml/2006/ole">
                <mc:AlternateContent xmlns:mc="http://schemas.openxmlformats.org/markup-compatibility/2006">
                  <mc:Choice xmlns:v="urn:schemas-microsoft-com:vml" Requires="v">
                    <p:oleObj spid="_x0000_s61602" name="Microsoft Draw" r:id="rId4" imgW="1871663" imgH="4184650" progId="MSDraw">
                      <p:embed/>
                    </p:oleObj>
                  </mc:Choice>
                  <mc:Fallback>
                    <p:oleObj name="Microsoft Draw" r:id="rId4" imgW="1871663" imgH="4184650" progId="MSDraw">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998538"/>
                            <a:ext cx="1871662" cy="410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4"/>
              <p:cNvGraphicFramePr>
                <a:graphicFrameLocks noChangeAspect="1"/>
              </p:cNvGraphicFramePr>
              <p:nvPr/>
            </p:nvGraphicFramePr>
            <p:xfrm>
              <a:off x="3554413" y="955675"/>
              <a:ext cx="1871662" cy="4184650"/>
            </p:xfrm>
            <a:graphic>
              <a:graphicData uri="http://schemas.openxmlformats.org/presentationml/2006/ole">
                <mc:AlternateContent xmlns:mc="http://schemas.openxmlformats.org/markup-compatibility/2006">
                  <mc:Choice xmlns:v="urn:schemas-microsoft-com:vml" Requires="v">
                    <p:oleObj spid="_x0000_s61603" name="Microsoft Draw" r:id="rId6" imgW="1871663" imgH="4184650" progId="MSDraw">
                      <p:embed/>
                    </p:oleObj>
                  </mc:Choice>
                  <mc:Fallback>
                    <p:oleObj name="Microsoft Draw" r:id="rId6" imgW="1871663" imgH="4184650" progId="MSDraw">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4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5"/>
              <p:cNvGraphicFramePr>
                <a:graphicFrameLocks noChangeAspect="1"/>
              </p:cNvGraphicFramePr>
              <p:nvPr>
                <p:extLst>
                  <p:ext uri="{D42A27DB-BD31-4B8C-83A1-F6EECF244321}">
                    <p14:modId xmlns:p14="http://schemas.microsoft.com/office/powerpoint/2010/main" val="2592342826"/>
                  </p:ext>
                </p:extLst>
              </p:nvPr>
            </p:nvGraphicFramePr>
            <p:xfrm>
              <a:off x="6310318" y="955675"/>
              <a:ext cx="2174908" cy="4184650"/>
            </p:xfrm>
            <a:graphic>
              <a:graphicData uri="http://schemas.openxmlformats.org/presentationml/2006/ole">
                <mc:AlternateContent xmlns:mc="http://schemas.openxmlformats.org/markup-compatibility/2006">
                  <mc:Choice xmlns:v="urn:schemas-microsoft-com:vml" Requires="v">
                    <p:oleObj spid="_x0000_s61604" name="Microsoft Draw" r:id="rId8" imgW="1871663" imgH="4184650" progId="MSDraw">
                      <p:embed/>
                    </p:oleObj>
                  </mc:Choice>
                  <mc:Fallback>
                    <p:oleObj name="Microsoft Draw" r:id="rId8" imgW="1871663" imgH="4184650" progId="MSDraw">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0318" y="955675"/>
                            <a:ext cx="2174908" cy="4184650"/>
                          </a:xfrm>
                          <a:prstGeom prst="rect">
                            <a:avLst/>
                          </a:prstGeom>
                          <a:noFill/>
                          <a:ln>
                            <a:noFill/>
                          </a:ln>
                          <a:effectLst/>
                        </p:spPr>
                      </p:pic>
                    </p:oleObj>
                  </mc:Fallback>
                </mc:AlternateContent>
              </a:graphicData>
            </a:graphic>
          </p:graphicFrame>
        </p:grpSp>
        <p:grpSp>
          <p:nvGrpSpPr>
            <p:cNvPr id="4" name="Group 16"/>
            <p:cNvGrpSpPr>
              <a:grpSpLocks noChangeAspect="1"/>
            </p:cNvGrpSpPr>
            <p:nvPr/>
          </p:nvGrpSpPr>
          <p:grpSpPr>
            <a:xfrm>
              <a:off x="5106224" y="2591957"/>
              <a:ext cx="2012715" cy="1883093"/>
              <a:chOff x="1831976" y="955675"/>
              <a:chExt cx="4472699" cy="4184650"/>
            </a:xfrm>
          </p:grpSpPr>
          <p:graphicFrame>
            <p:nvGraphicFramePr>
              <p:cNvPr id="48133" name="Object 3"/>
              <p:cNvGraphicFramePr>
                <a:graphicFrameLocks noChangeAspect="1"/>
              </p:cNvGraphicFramePr>
              <p:nvPr/>
            </p:nvGraphicFramePr>
            <p:xfrm>
              <a:off x="1831976" y="955675"/>
              <a:ext cx="1871659" cy="4184650"/>
            </p:xfrm>
            <a:graphic>
              <a:graphicData uri="http://schemas.openxmlformats.org/presentationml/2006/ole">
                <mc:AlternateContent xmlns:mc="http://schemas.openxmlformats.org/markup-compatibility/2006">
                  <mc:Choice xmlns:v="urn:schemas-microsoft-com:vml" Requires="v">
                    <p:oleObj spid="_x0000_s61605" name="Microsoft Draw" r:id="rId10" imgW="1871663" imgH="4184650" progId="MSDraw">
                      <p:embed/>
                    </p:oleObj>
                  </mc:Choice>
                  <mc:Fallback>
                    <p:oleObj name="Microsoft Draw" r:id="rId10" imgW="1871663" imgH="4184650" progId="MSDraw">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1976" y="955675"/>
                            <a:ext cx="1871659" cy="418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4"/>
              <p:cNvGraphicFramePr>
                <a:graphicFrameLocks noChangeAspect="1"/>
              </p:cNvGraphicFramePr>
              <p:nvPr/>
            </p:nvGraphicFramePr>
            <p:xfrm>
              <a:off x="4433013" y="955675"/>
              <a:ext cx="1871662" cy="4184650"/>
            </p:xfrm>
            <a:graphic>
              <a:graphicData uri="http://schemas.openxmlformats.org/presentationml/2006/ole">
                <mc:AlternateContent xmlns:mc="http://schemas.openxmlformats.org/markup-compatibility/2006">
                  <mc:Choice xmlns:v="urn:schemas-microsoft-com:vml" Requires="v">
                    <p:oleObj spid="_x0000_s61606" name="Microsoft Drawing" r:id="rId12" imgW="1871663" imgH="4184650" progId="MSDraw">
                      <p:embed/>
                    </p:oleObj>
                  </mc:Choice>
                  <mc:Fallback>
                    <p:oleObj name="Microsoft Drawing" r:id="rId12" imgW="1871663" imgH="4184650" progId="MSDraw">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3013" y="955675"/>
                            <a:ext cx="1871662"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8" name="Date Placeholder 7"/>
          <p:cNvSpPr>
            <a:spLocks noGrp="1"/>
          </p:cNvSpPr>
          <p:nvPr>
            <p:ph type="dt" sz="half" idx="14"/>
          </p:nvPr>
        </p:nvSpPr>
        <p:spPr/>
        <p:txBody>
          <a:bodyPr/>
          <a:lstStyle/>
          <a:p>
            <a:r>
              <a:rPr lang="en-US"/>
              <a:t>11/05/21</a:t>
            </a:r>
            <a:endParaRPr lang="en-US" dirty="0"/>
          </a:p>
        </p:txBody>
      </p:sp>
      <p:sp>
        <p:nvSpPr>
          <p:cNvPr id="9" name="Footer Placeholder 8"/>
          <p:cNvSpPr>
            <a:spLocks noGrp="1"/>
          </p:cNvSpPr>
          <p:nvPr>
            <p:ph type="ftr" sz="quarter" idx="15"/>
          </p:nvPr>
        </p:nvSpPr>
        <p:spPr/>
        <p:txBody>
          <a:bodyPr/>
          <a:lstStyle/>
          <a:p>
            <a:r>
              <a:rPr lang="en-US"/>
              <a:t>1.06</a:t>
            </a:r>
            <a:endParaRPr lang="en-US" dirty="0"/>
          </a:p>
        </p:txBody>
      </p:sp>
      <p:sp>
        <p:nvSpPr>
          <p:cNvPr id="11" name="Slide Number Placeholder 10"/>
          <p:cNvSpPr>
            <a:spLocks noGrp="1"/>
          </p:cNvSpPr>
          <p:nvPr>
            <p:ph type="sldNum" sz="quarter" idx="16"/>
          </p:nvPr>
        </p:nvSpPr>
        <p:spPr/>
        <p:txBody>
          <a:bodyPr/>
          <a:lstStyle/>
          <a:p>
            <a:fld id="{07801452-E79A-4FCD-8BEF-29487CBC4051}" type="slidenum">
              <a:rPr lang="en-US" smtClean="0"/>
              <a:pPr/>
              <a:t>9</a:t>
            </a:fld>
            <a:endParaRPr lang="en-US" dirty="0"/>
          </a:p>
        </p:txBody>
      </p:sp>
    </p:spTree>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4A7303E0-F07C-437B-9F91-E050A8CF9094}" vid="{2BAE3AD8-F9CC-42B0-90B5-1EFFCF31AD85}"/>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5" ma:contentTypeDescription="Create a new document." ma:contentTypeScope="" ma:versionID="14afcd19e54e64a73dc26535b4c0ca9e">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46ab316bfd860ffbf49a2ae7dc375c27"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C8C6B9F-00B4-4FB6-BB80-FB406A0EFEA9}"/>
</file>

<file path=customXml/itemProps2.xml><?xml version="1.0" encoding="utf-8"?>
<ds:datastoreItem xmlns:ds="http://schemas.openxmlformats.org/officeDocument/2006/customXml" ds:itemID="{782B70C8-5F01-4C5A-815C-B40FDFC6AEB2}"/>
</file>

<file path=customXml/itemProps3.xml><?xml version="1.0" encoding="utf-8"?>
<ds:datastoreItem xmlns:ds="http://schemas.openxmlformats.org/officeDocument/2006/customXml" ds:itemID="{4B8029E4-7692-44E2-B80A-6011C69CD159}"/>
</file>

<file path=docProps/app.xml><?xml version="1.0" encoding="utf-8"?>
<Properties xmlns="http://schemas.openxmlformats.org/officeDocument/2006/extended-properties" xmlns:vt="http://schemas.openxmlformats.org/officeDocument/2006/docPropsVTypes">
  <Template>FEHTheme</Template>
  <TotalTime>2557</TotalTime>
  <Words>2213</Words>
  <Application>Microsoft Office PowerPoint</Application>
  <PresentationFormat>On-screen Show (16:10)</PresentationFormat>
  <Paragraphs>281</Paragraphs>
  <Slides>17</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17</vt:i4>
      </vt:variant>
    </vt:vector>
  </HeadingPairs>
  <TitlesOfParts>
    <vt:vector size="25" baseType="lpstr">
      <vt:lpstr>Arial</vt:lpstr>
      <vt:lpstr>Calibri</vt:lpstr>
      <vt:lpstr>Courier New</vt:lpstr>
      <vt:lpstr>Times New Roman</vt:lpstr>
      <vt:lpstr>FEHTheme</vt:lpstr>
      <vt:lpstr>Content Slide</vt:lpstr>
      <vt:lpstr>Microsoft Draw</vt:lpstr>
      <vt:lpstr>Microsoft Drawing</vt:lpstr>
      <vt:lpstr>C Programming With Real-World Timing</vt:lpstr>
      <vt:lpstr>Agenda</vt:lpstr>
      <vt:lpstr>Looking forward: Lab 12</vt:lpstr>
      <vt:lpstr>Looking forward: Lab 12</vt:lpstr>
      <vt:lpstr>Why need time-aware software?</vt:lpstr>
      <vt:lpstr>Using the system “clock”</vt:lpstr>
      <vt:lpstr>Pausing program execution</vt:lpstr>
      <vt:lpstr>More Details in Lab 12</vt:lpstr>
      <vt:lpstr>Today’s Activity</vt:lpstr>
      <vt:lpstr>Example Output</vt:lpstr>
      <vt:lpstr>Summary</vt:lpstr>
      <vt:lpstr>Supplemental Slides</vt:lpstr>
      <vt:lpstr>What is a microcontroller?</vt:lpstr>
      <vt:lpstr>Proteus – FEH’s In-House Developed Microcontroller</vt:lpstr>
      <vt:lpstr>Proteus Specifications</vt:lpstr>
      <vt:lpstr>Proteus Programming – QtCreator</vt:lpstr>
      <vt:lpstr>Proteus Programming – QtCreator</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trott.20;clingan.3</dc:creator>
  <cp:lastModifiedBy>Clingan, Paul</cp:lastModifiedBy>
  <cp:revision>194</cp:revision>
  <dcterms:created xsi:type="dcterms:W3CDTF">2012-11-05T14:11:50Z</dcterms:created>
  <dcterms:modified xsi:type="dcterms:W3CDTF">2021-11-05T19:32:49Z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0x010100237A563FCA3D2545B035119565194B96</vt:lpwstr>
  </property>
</Properties>
</file>