
<file path=[Content_Types].xml><?xml version="1.0" encoding="utf-8"?>
<Types xmlns="http://schemas.openxmlformats.org/package/2006/content-types">
  <Default Extension="bin" ContentType="application/vnd.ms-office.activeX"/>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charts/chart2.xml" ContentType="application/vnd.openxmlformats-officedocument.drawingml.char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activeX/activeX1.xml" ContentType="application/vnd.ms-office.activeX+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3" r:id="rId1"/>
    <p:sldMasterId id="2147483680" r:id="rId2"/>
  </p:sldMasterIdLst>
  <p:notesMasterIdLst>
    <p:notesMasterId r:id="rId22"/>
  </p:notesMasterIdLst>
  <p:handoutMasterIdLst>
    <p:handoutMasterId r:id="rId23"/>
  </p:handoutMasterIdLst>
  <p:sldIdLst>
    <p:sldId id="272" r:id="rId3"/>
    <p:sldId id="283" r:id="rId4"/>
    <p:sldId id="294" r:id="rId5"/>
    <p:sldId id="295" r:id="rId6"/>
    <p:sldId id="256" r:id="rId7"/>
    <p:sldId id="288" r:id="rId8"/>
    <p:sldId id="296" r:id="rId9"/>
    <p:sldId id="285" r:id="rId10"/>
    <p:sldId id="287" r:id="rId11"/>
    <p:sldId id="284" r:id="rId12"/>
    <p:sldId id="298" r:id="rId13"/>
    <p:sldId id="290" r:id="rId14"/>
    <p:sldId id="291" r:id="rId15"/>
    <p:sldId id="282" r:id="rId16"/>
    <p:sldId id="262" r:id="rId17"/>
    <p:sldId id="299" r:id="rId18"/>
    <p:sldId id="269" r:id="rId19"/>
    <p:sldId id="292" r:id="rId20"/>
    <p:sldId id="297" r:id="rId21"/>
  </p:sldIdLst>
  <p:sldSz cx="9144000" cy="5715000" type="screen16x10"/>
  <p:notesSz cx="6858000" cy="9144000"/>
  <p:defaultTextStyle>
    <a:defPPr>
      <a:defRPr lang="en-US"/>
    </a:defPPr>
    <a:lvl1pPr algn="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5" autoAdjust="0"/>
    <p:restoredTop sz="74419" autoAdjust="0"/>
  </p:normalViewPr>
  <p:slideViewPr>
    <p:cSldViewPr snapToGrid="0" snapToObjects="1">
      <p:cViewPr varScale="1">
        <p:scale>
          <a:sx n="94" d="100"/>
          <a:sy n="94" d="100"/>
        </p:scale>
        <p:origin x="498" y="90"/>
      </p:cViewPr>
      <p:guideLst>
        <p:guide orient="horz" pos="180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432"/>
    </p:cViewPr>
  </p:sorterViewPr>
  <p:notesViewPr>
    <p:cSldViewPr snapToGrid="0" snapToObjects="1">
      <p:cViewPr>
        <p:scale>
          <a:sx n="66" d="100"/>
          <a:sy n="66" d="100"/>
        </p:scale>
        <p:origin x="-2424" y="-48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openxmlformats.org/officeDocument/2006/relationships/customXml" Target="../customXml/item3.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charts/_rels/chart1.xml.rels><?xml version="1.0" encoding="UTF-8" standalone="yes"?>
<Relationships xmlns="http://schemas.openxmlformats.org/package/2006/relationships"><Relationship Id="rId1" Type="http://schemas.openxmlformats.org/officeDocument/2006/relationships/oleObject" Target="file:///\\glory\feprojects\FEH\Development\Development%20Team%20Folders\janini.7\Copy%20of%20Content%20Topics%20Survey%20Results%20AU%202013-201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lory\feprojects\FEH\Development\Development%20Team%20Folders\janini.7\Copy%20of%20Content%20Topics%20Survey%20Results%20AU%202013-201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PRE</a:t>
            </a:r>
            <a:r>
              <a:rPr lang="en-US" baseline="0" dirty="0"/>
              <a:t> </a:t>
            </a:r>
            <a:r>
              <a:rPr lang="en-US" baseline="0" dirty="0" smtClean="0"/>
              <a:t>28-1  </a:t>
            </a:r>
            <a:endParaRPr lang="en-US" baseline="0" dirty="0"/>
          </a:p>
          <a:p>
            <a:pPr>
              <a:defRPr/>
            </a:pPr>
            <a:r>
              <a:rPr lang="en-US" baseline="0" dirty="0"/>
              <a:t>Understand the Best</a:t>
            </a:r>
            <a:endParaRPr lang="en-US" dirty="0"/>
          </a:p>
        </c:rich>
      </c:tx>
      <c:layout/>
      <c:overlay val="0"/>
    </c:title>
    <c:autoTitleDeleted val="0"/>
    <c:plotArea>
      <c:layout/>
      <c:pieChart>
        <c:varyColors val="1"/>
        <c:ser>
          <c:idx val="1"/>
          <c:order val="1"/>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Sheet1!$E$278:$E$281</c:f>
              <c:strCache>
                <c:ptCount val="4"/>
                <c:pt idx="0">
                  <c:v>How to declare pointers</c:v>
                </c:pt>
                <c:pt idx="1">
                  <c:v>The definition of a pointer</c:v>
                </c:pt>
                <c:pt idx="2">
                  <c:v>How to use pointers to get values</c:v>
                </c:pt>
                <c:pt idx="3">
                  <c:v>How to use pointers to set values</c:v>
                </c:pt>
              </c:strCache>
            </c:strRef>
          </c:cat>
          <c:val>
            <c:numRef>
              <c:f>Sheet1!$G$278:$G$281</c:f>
              <c:numCache>
                <c:formatCode>General</c:formatCode>
                <c:ptCount val="4"/>
                <c:pt idx="0">
                  <c:v>218</c:v>
                </c:pt>
                <c:pt idx="1">
                  <c:v>100</c:v>
                </c:pt>
                <c:pt idx="2">
                  <c:v>12</c:v>
                </c:pt>
                <c:pt idx="3">
                  <c:v>3</c:v>
                </c:pt>
              </c:numCache>
            </c:numRef>
          </c:val>
          <c:extLst>
            <c:ext xmlns:c16="http://schemas.microsoft.com/office/drawing/2014/chart" uri="{C3380CC4-5D6E-409C-BE32-E72D297353CC}">
              <c16:uniqueId val="{00000000-8A17-463D-BAD8-5877D3B93C5C}"/>
            </c:ext>
          </c:extLst>
        </c:ser>
        <c:ser>
          <c:idx val="0"/>
          <c:order val="0"/>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Sheet1!$E$278:$E$281</c:f>
              <c:strCache>
                <c:ptCount val="4"/>
                <c:pt idx="0">
                  <c:v>How to declare pointers</c:v>
                </c:pt>
                <c:pt idx="1">
                  <c:v>The definition of a pointer</c:v>
                </c:pt>
                <c:pt idx="2">
                  <c:v>How to use pointers to get values</c:v>
                </c:pt>
                <c:pt idx="3">
                  <c:v>How to use pointers to set values</c:v>
                </c:pt>
              </c:strCache>
            </c:strRef>
          </c:cat>
          <c:val>
            <c:numRef>
              <c:f>Sheet1!$F$3:$F$5</c:f>
              <c:numCache>
                <c:formatCode>General</c:formatCode>
                <c:ptCount val="3"/>
                <c:pt idx="0">
                  <c:v>203</c:v>
                </c:pt>
                <c:pt idx="1">
                  <c:v>140</c:v>
                </c:pt>
                <c:pt idx="2">
                  <c:v>87</c:v>
                </c:pt>
              </c:numCache>
            </c:numRef>
          </c:val>
          <c:extLst>
            <c:ext xmlns:c16="http://schemas.microsoft.com/office/drawing/2014/chart" uri="{C3380CC4-5D6E-409C-BE32-E72D297353CC}">
              <c16:uniqueId val="{00000001-8A17-463D-BAD8-5877D3B93C5C}"/>
            </c:ext>
          </c:extLst>
        </c:ser>
        <c:dLbls>
          <c:showLegendKey val="0"/>
          <c:showVal val="0"/>
          <c:showCatName val="0"/>
          <c:showSerName val="0"/>
          <c:showPercent val="1"/>
          <c:showBubbleSize val="0"/>
          <c:showLeaderLines val="1"/>
        </c:dLbls>
        <c:firstSliceAng val="0"/>
      </c:pieChart>
    </c:plotArea>
    <c:legend>
      <c:legendPos val="r"/>
      <c:layout>
        <c:manualLayout>
          <c:xMode val="edge"/>
          <c:yMode val="edge"/>
          <c:x val="0.6333333333333333"/>
          <c:y val="0.21039337667804855"/>
          <c:w val="0.34166666666666667"/>
          <c:h val="0.78874273981396503"/>
        </c:manualLayout>
      </c:layout>
      <c:overlay val="0"/>
      <c:txPr>
        <a:bodyPr/>
        <a:lstStyle/>
        <a:p>
          <a:pPr>
            <a:defRPr sz="14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PRE</a:t>
            </a:r>
            <a:r>
              <a:rPr lang="en-US" baseline="0" dirty="0"/>
              <a:t> </a:t>
            </a:r>
            <a:r>
              <a:rPr lang="en-US" baseline="0" dirty="0" smtClean="0"/>
              <a:t>28-1   </a:t>
            </a:r>
            <a:endParaRPr lang="en-US" baseline="0" dirty="0"/>
          </a:p>
          <a:p>
            <a:pPr>
              <a:defRPr/>
            </a:pPr>
            <a:r>
              <a:rPr lang="en-US" baseline="0" dirty="0"/>
              <a:t>Questions</a:t>
            </a:r>
            <a:endParaRPr lang="en-US" dirty="0"/>
          </a:p>
        </c:rich>
      </c:tx>
      <c:layout/>
      <c:overlay val="0"/>
    </c:title>
    <c:autoTitleDeleted val="0"/>
    <c:plotArea>
      <c:layout/>
      <c:pieChart>
        <c:varyColors val="1"/>
        <c:ser>
          <c:idx val="1"/>
          <c:order val="1"/>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Sheet1!$E$278:$E$281</c:f>
              <c:strCache>
                <c:ptCount val="4"/>
                <c:pt idx="0">
                  <c:v>How to declare pointers</c:v>
                </c:pt>
                <c:pt idx="1">
                  <c:v>The definition of a pointer</c:v>
                </c:pt>
                <c:pt idx="2">
                  <c:v>How to use pointers to get values</c:v>
                </c:pt>
                <c:pt idx="3">
                  <c:v>How to use pointers to set values</c:v>
                </c:pt>
              </c:strCache>
            </c:strRef>
          </c:cat>
          <c:val>
            <c:numRef>
              <c:f>Sheet1!$G$282:$G$285</c:f>
              <c:numCache>
                <c:formatCode>General</c:formatCode>
                <c:ptCount val="4"/>
                <c:pt idx="0">
                  <c:v>14</c:v>
                </c:pt>
                <c:pt idx="1">
                  <c:v>29</c:v>
                </c:pt>
                <c:pt idx="2">
                  <c:v>112</c:v>
                </c:pt>
                <c:pt idx="3">
                  <c:v>178</c:v>
                </c:pt>
              </c:numCache>
            </c:numRef>
          </c:val>
          <c:extLst>
            <c:ext xmlns:c16="http://schemas.microsoft.com/office/drawing/2014/chart" uri="{C3380CC4-5D6E-409C-BE32-E72D297353CC}">
              <c16:uniqueId val="{00000000-BDD1-428F-8663-577355C945AD}"/>
            </c:ext>
          </c:extLst>
        </c:ser>
        <c:ser>
          <c:idx val="0"/>
          <c:order val="0"/>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Sheet1!$E$278:$E$281</c:f>
              <c:strCache>
                <c:ptCount val="4"/>
                <c:pt idx="0">
                  <c:v>How to declare pointers</c:v>
                </c:pt>
                <c:pt idx="1">
                  <c:v>The definition of a pointer</c:v>
                </c:pt>
                <c:pt idx="2">
                  <c:v>How to use pointers to get values</c:v>
                </c:pt>
                <c:pt idx="3">
                  <c:v>How to use pointers to set values</c:v>
                </c:pt>
              </c:strCache>
            </c:strRef>
          </c:cat>
          <c:val>
            <c:numRef>
              <c:f>Sheet1!$F$3:$F$5</c:f>
              <c:numCache>
                <c:formatCode>General</c:formatCode>
                <c:ptCount val="3"/>
                <c:pt idx="0">
                  <c:v>203</c:v>
                </c:pt>
                <c:pt idx="1">
                  <c:v>140</c:v>
                </c:pt>
                <c:pt idx="2">
                  <c:v>87</c:v>
                </c:pt>
              </c:numCache>
            </c:numRef>
          </c:val>
          <c:extLst>
            <c:ext xmlns:c16="http://schemas.microsoft.com/office/drawing/2014/chart" uri="{C3380CC4-5D6E-409C-BE32-E72D297353CC}">
              <c16:uniqueId val="{00000001-BDD1-428F-8663-577355C945AD}"/>
            </c:ext>
          </c:extLst>
        </c:ser>
        <c:dLbls>
          <c:showLegendKey val="0"/>
          <c:showVal val="0"/>
          <c:showCatName val="0"/>
          <c:showSerName val="0"/>
          <c:showPercent val="1"/>
          <c:showBubbleSize val="0"/>
          <c:showLeaderLines val="1"/>
        </c:dLbls>
        <c:firstSliceAng val="0"/>
      </c:pieChart>
    </c:plotArea>
    <c:legend>
      <c:legendPos val="r"/>
      <c:layout>
        <c:manualLayout>
          <c:xMode val="edge"/>
          <c:yMode val="edge"/>
          <c:x val="0.6333333333333333"/>
          <c:y val="0.20629654301433409"/>
          <c:w val="0.34166666666666667"/>
          <c:h val="0.79283957347767942"/>
        </c:manualLayout>
      </c:layout>
      <c:overlay val="0"/>
      <c:txPr>
        <a:bodyPr/>
        <a:lstStyle/>
        <a:p>
          <a:pPr>
            <a:defRPr sz="1400"/>
          </a:pPr>
          <a:endParaRPr lang="en-US"/>
        </a:p>
      </c:txPr>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8" name="Rectangle 6"/>
          <p:cNvSpPr>
            <a:spLocks noGrp="1" noChangeArrowheads="1"/>
          </p:cNvSpPr>
          <p:nvPr>
            <p:ph type="hdr" sz="quarter"/>
          </p:nvPr>
        </p:nvSpPr>
        <p:spPr bwMode="auto">
          <a:xfrm>
            <a:off x="56515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r>
              <a:rPr lang="en-US" dirty="0"/>
              <a:t>Engineering H192</a:t>
            </a:r>
          </a:p>
        </p:txBody>
      </p:sp>
      <p:sp>
        <p:nvSpPr>
          <p:cNvPr id="3079" name="Rectangle 7"/>
          <p:cNvSpPr>
            <a:spLocks noGrp="1" noChangeArrowheads="1"/>
          </p:cNvSpPr>
          <p:nvPr>
            <p:ph type="dt" sz="quarter" idx="1"/>
          </p:nvPr>
        </p:nvSpPr>
        <p:spPr bwMode="auto">
          <a:xfrm>
            <a:off x="31877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dirty="0"/>
              <a:t>Winter 2005</a:t>
            </a:r>
          </a:p>
        </p:txBody>
      </p:sp>
      <p:sp>
        <p:nvSpPr>
          <p:cNvPr id="3080" name="Rectangle 8"/>
          <p:cNvSpPr>
            <a:spLocks noGrp="1" noChangeArrowheads="1"/>
          </p:cNvSpPr>
          <p:nvPr>
            <p:ph type="ftr" sz="quarter" idx="2"/>
          </p:nvPr>
        </p:nvSpPr>
        <p:spPr bwMode="auto">
          <a:xfrm>
            <a:off x="56515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r>
              <a:rPr lang="en-US" dirty="0"/>
              <a:t>Lecture 14</a:t>
            </a:r>
          </a:p>
        </p:txBody>
      </p:sp>
      <p:sp>
        <p:nvSpPr>
          <p:cNvPr id="3081" name="Rectangle 9"/>
          <p:cNvSpPr>
            <a:spLocks noGrp="1" noChangeArrowheads="1"/>
          </p:cNvSpPr>
          <p:nvPr>
            <p:ph type="sldNum" sz="quarter" idx="3"/>
          </p:nvPr>
        </p:nvSpPr>
        <p:spPr bwMode="auto">
          <a:xfrm>
            <a:off x="31877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fld id="{178D2A23-2403-4392-B257-4B1B0CD524B2}" type="slidenum">
              <a:rPr lang="en-US"/>
              <a:pPr>
                <a:defRPr/>
              </a:pPr>
              <a:t>‹#›</a:t>
            </a:fld>
            <a:endParaRPr lang="en-US" dirty="0"/>
          </a:p>
        </p:txBody>
      </p:sp>
    </p:spTree>
    <p:extLst>
      <p:ext uri="{BB962C8B-B14F-4D97-AF65-F5344CB8AC3E}">
        <p14:creationId xmlns:p14="http://schemas.microsoft.com/office/powerpoint/2010/main" val="669837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r>
              <a:rPr lang="en-US" dirty="0"/>
              <a:t>Engineering H192</a:t>
            </a:r>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dirty="0"/>
              <a:t>Winter 2005</a:t>
            </a:r>
          </a:p>
        </p:txBody>
      </p:sp>
      <p:sp>
        <p:nvSpPr>
          <p:cNvPr id="22532" name="Rectangle 4"/>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r>
              <a:rPr lang="en-US" dirty="0"/>
              <a:t>Lecture 14</a:t>
            </a:r>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fld id="{DC0C3192-F08C-4DF1-A7F5-DAA120CD6842}" type="slidenum">
              <a:rPr lang="en-US"/>
              <a:pPr>
                <a:defRPr/>
              </a:pPr>
              <a:t>‹#›</a:t>
            </a:fld>
            <a:endParaRPr lang="en-US" dirty="0"/>
          </a:p>
        </p:txBody>
      </p:sp>
    </p:spTree>
    <p:extLst>
      <p:ext uri="{BB962C8B-B14F-4D97-AF65-F5344CB8AC3E}">
        <p14:creationId xmlns:p14="http://schemas.microsoft.com/office/powerpoint/2010/main" val="3842155809"/>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sz="1200" dirty="0" smtClean="0"/>
              <a:t>Engineering H192</a:t>
            </a:r>
          </a:p>
        </p:txBody>
      </p:sp>
      <p:sp>
        <p:nvSpPr>
          <p:cNvPr id="235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sz="1200" dirty="0" smtClean="0"/>
              <a:t>Winter 2005</a:t>
            </a:r>
          </a:p>
        </p:txBody>
      </p:sp>
      <p:sp>
        <p:nvSpPr>
          <p:cNvPr id="235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sz="1200" dirty="0" smtClean="0"/>
              <a:t>Lecture 14</a:t>
            </a:r>
          </a:p>
        </p:txBody>
      </p:sp>
      <p:sp>
        <p:nvSpPr>
          <p:cNvPr id="235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fld id="{B02E44A6-D1B4-4CDD-A243-BB5558BBCB34}" type="slidenum">
              <a:rPr lang="en-US" sz="1200" smtClean="0"/>
              <a:pPr/>
              <a:t>1</a:t>
            </a:fld>
            <a:endParaRPr lang="en-US" sz="1200" dirty="0" smtClean="0"/>
          </a:p>
        </p:txBody>
      </p:sp>
      <p:sp>
        <p:nvSpPr>
          <p:cNvPr id="23558" name="Rectangle 2"/>
          <p:cNvSpPr>
            <a:spLocks noGrp="1" noRot="1" noChangeAspect="1" noChangeArrowheads="1" noTextEdit="1"/>
          </p:cNvSpPr>
          <p:nvPr>
            <p:ph type="sldImg"/>
          </p:nvPr>
        </p:nvSpPr>
        <p:spPr>
          <a:xfrm>
            <a:off x="685800" y="685800"/>
            <a:ext cx="5486400" cy="3429000"/>
          </a:xfrm>
          <a:ln/>
        </p:spPr>
      </p:sp>
      <p:sp>
        <p:nvSpPr>
          <p:cNvPr id="235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3011449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eaLnBrk="1" hangingPunct="1"/>
            <a:r>
              <a:rPr lang="en-US" dirty="0" smtClean="0"/>
              <a:t>Instructor:</a:t>
            </a:r>
          </a:p>
          <a:p>
            <a:pPr eaLnBrk="1" hangingPunct="1"/>
            <a:endParaRPr lang="en-US" dirty="0" smtClean="0"/>
          </a:p>
          <a:p>
            <a:pPr eaLnBrk="1" hangingPunct="1"/>
            <a:r>
              <a:rPr lang="en-US" dirty="0" smtClean="0"/>
              <a:t>The </a:t>
            </a:r>
            <a:r>
              <a:rPr lang="en-US" dirty="0" smtClean="0">
                <a:solidFill>
                  <a:srgbClr val="C00000"/>
                </a:solidFill>
              </a:rPr>
              <a:t>asterisk</a:t>
            </a:r>
            <a:r>
              <a:rPr lang="en-US" dirty="0" smtClean="0"/>
              <a:t>, when used as above in the declaration, tells the compiler that the variable is to be a pointer, and the type of data that the pointer points to, but </a:t>
            </a:r>
            <a:r>
              <a:rPr lang="en-US" dirty="0" smtClean="0">
                <a:solidFill>
                  <a:srgbClr val="C00000"/>
                </a:solidFill>
              </a:rPr>
              <a:t>NOT </a:t>
            </a:r>
            <a:r>
              <a:rPr lang="en-US" dirty="0" smtClean="0"/>
              <a:t>the name of the variable pointed to.</a:t>
            </a:r>
          </a:p>
          <a:p>
            <a:pPr eaLnBrk="1" hangingPunct="1"/>
            <a:endParaRPr lang="en-US" dirty="0" smtClean="0"/>
          </a:p>
          <a:p>
            <a:pPr eaLnBrk="1" hangingPunct="1"/>
            <a:r>
              <a:rPr lang="en-US" dirty="0" smtClean="0"/>
              <a:t>In this example, “b” is a pointer variable. It can be assigned to &amp;a or the &amp;c</a:t>
            </a:r>
            <a:r>
              <a:rPr lang="en-US" baseline="0" dirty="0" smtClean="0"/>
              <a:t>. On this slide, it is assigned &amp;a. Note that “b” can only point to integers.</a:t>
            </a:r>
            <a:endParaRPr lang="en-US" dirty="0" smtClean="0"/>
          </a:p>
          <a:p>
            <a:endParaRPr lang="en-US" dirty="0"/>
          </a:p>
        </p:txBody>
      </p:sp>
      <p:sp>
        <p:nvSpPr>
          <p:cNvPr id="4" name="Header Placeholder 3"/>
          <p:cNvSpPr>
            <a:spLocks noGrp="1"/>
          </p:cNvSpPr>
          <p:nvPr>
            <p:ph type="hdr" sz="quarter" idx="10"/>
          </p:nvPr>
        </p:nvSpPr>
        <p:spPr/>
        <p:txBody>
          <a:bodyPr/>
          <a:lstStyle/>
          <a:p>
            <a:pPr>
              <a:defRPr/>
            </a:pPr>
            <a:r>
              <a:rPr lang="en-US" dirty="0" smtClean="0"/>
              <a:t>Engineering H192</a:t>
            </a:r>
            <a:endParaRPr lang="en-US" dirty="0"/>
          </a:p>
        </p:txBody>
      </p:sp>
      <p:sp>
        <p:nvSpPr>
          <p:cNvPr id="5" name="Date Placeholder 4"/>
          <p:cNvSpPr>
            <a:spLocks noGrp="1"/>
          </p:cNvSpPr>
          <p:nvPr>
            <p:ph type="dt" idx="11"/>
          </p:nvPr>
        </p:nvSpPr>
        <p:spPr/>
        <p:txBody>
          <a:bodyPr/>
          <a:lstStyle/>
          <a:p>
            <a:pPr>
              <a:defRPr/>
            </a:pPr>
            <a:r>
              <a:rPr lang="en-US" dirty="0" smtClean="0"/>
              <a:t>Winter 2005</a:t>
            </a:r>
            <a:endParaRPr lang="en-US" dirty="0"/>
          </a:p>
        </p:txBody>
      </p:sp>
      <p:sp>
        <p:nvSpPr>
          <p:cNvPr id="6" name="Footer Placeholder 5"/>
          <p:cNvSpPr>
            <a:spLocks noGrp="1"/>
          </p:cNvSpPr>
          <p:nvPr>
            <p:ph type="ftr" sz="quarter" idx="12"/>
          </p:nvPr>
        </p:nvSpPr>
        <p:spPr/>
        <p:txBody>
          <a:bodyPr/>
          <a:lstStyle/>
          <a:p>
            <a:pPr>
              <a:defRPr/>
            </a:pPr>
            <a:r>
              <a:rPr lang="en-US" dirty="0" smtClean="0"/>
              <a:t>Lecture 14</a:t>
            </a:r>
            <a:endParaRPr lang="en-US" dirty="0"/>
          </a:p>
        </p:txBody>
      </p:sp>
      <p:sp>
        <p:nvSpPr>
          <p:cNvPr id="7" name="Slide Number Placeholder 6"/>
          <p:cNvSpPr>
            <a:spLocks noGrp="1"/>
          </p:cNvSpPr>
          <p:nvPr>
            <p:ph type="sldNum" sz="quarter" idx="13"/>
          </p:nvPr>
        </p:nvSpPr>
        <p:spPr/>
        <p:txBody>
          <a:bodyPr/>
          <a:lstStyle/>
          <a:p>
            <a:pPr>
              <a:defRPr/>
            </a:pPr>
            <a:fld id="{DC0C3192-F08C-4DF1-A7F5-DAA120CD6842}" type="slidenum">
              <a:rPr lang="en-US" smtClean="0"/>
              <a:pPr>
                <a:defRPr/>
              </a:pPr>
              <a:t>10</a:t>
            </a:fld>
            <a:endParaRPr lang="en-US" dirty="0"/>
          </a:p>
        </p:txBody>
      </p:sp>
    </p:spTree>
    <p:extLst>
      <p:ext uri="{BB962C8B-B14F-4D97-AF65-F5344CB8AC3E}">
        <p14:creationId xmlns:p14="http://schemas.microsoft.com/office/powerpoint/2010/main" val="4225265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eaLnBrk="1" hangingPunct="1"/>
            <a:r>
              <a:rPr lang="en-US" dirty="0" smtClean="0"/>
              <a:t>Instructor:</a:t>
            </a:r>
          </a:p>
          <a:p>
            <a:pPr eaLnBrk="1" hangingPunct="1"/>
            <a:r>
              <a:rPr lang="en-US" dirty="0" smtClean="0"/>
              <a:t>This slide is the same as the previous, but allows you</a:t>
            </a:r>
            <a:r>
              <a:rPr lang="en-US" baseline="0" dirty="0" smtClean="0"/>
              <a:t> to type in the box the rest of the code to make this slide more interactive.</a:t>
            </a:r>
          </a:p>
          <a:p>
            <a:pPr eaLnBrk="1" hangingPunct="1"/>
            <a:endParaRPr lang="en-US" dirty="0" smtClean="0"/>
          </a:p>
          <a:p>
            <a:pPr eaLnBrk="1" hangingPunct="1"/>
            <a:r>
              <a:rPr lang="en-US" dirty="0" smtClean="0"/>
              <a:t>The </a:t>
            </a:r>
            <a:r>
              <a:rPr lang="en-US" dirty="0" smtClean="0">
                <a:solidFill>
                  <a:srgbClr val="C00000"/>
                </a:solidFill>
              </a:rPr>
              <a:t>asterisk</a:t>
            </a:r>
            <a:r>
              <a:rPr lang="en-US" dirty="0" smtClean="0"/>
              <a:t>, when used as above in the declaration, tells the compiler that the variable is to be a pointer, and the type of data that the pointer points to, but </a:t>
            </a:r>
            <a:r>
              <a:rPr lang="en-US" dirty="0" smtClean="0">
                <a:solidFill>
                  <a:srgbClr val="C00000"/>
                </a:solidFill>
              </a:rPr>
              <a:t>NOT </a:t>
            </a:r>
            <a:r>
              <a:rPr lang="en-US" dirty="0" smtClean="0"/>
              <a:t>the name of the variable pointed to.</a:t>
            </a:r>
          </a:p>
          <a:p>
            <a:pPr eaLnBrk="1" hangingPunct="1"/>
            <a:endParaRPr lang="en-US" dirty="0" smtClean="0"/>
          </a:p>
          <a:p>
            <a:pPr eaLnBrk="1" hangingPunct="1"/>
            <a:r>
              <a:rPr lang="en-US" dirty="0" smtClean="0"/>
              <a:t>In this example, “b” is a pointer variable. It can be assigned to &amp;a or the &amp;c</a:t>
            </a:r>
            <a:r>
              <a:rPr lang="en-US" baseline="0" dirty="0" smtClean="0"/>
              <a:t>. Note that “b” can only point to integers. You could ask students to write on whiteboards how to get b to point to a and c. You could type something like &amp;a = &amp;b and ask if that’s okay. You could also type a = &amp;b and ask if that’s okay. This allows you to highlight the differences between a pointer “variable”, like “b”, and a pointer “constant”.</a:t>
            </a:r>
            <a:endParaRPr lang="en-US" dirty="0" smtClean="0"/>
          </a:p>
          <a:p>
            <a:endParaRPr lang="en-US" dirty="0"/>
          </a:p>
        </p:txBody>
      </p:sp>
      <p:sp>
        <p:nvSpPr>
          <p:cNvPr id="4" name="Header Placeholder 3"/>
          <p:cNvSpPr>
            <a:spLocks noGrp="1"/>
          </p:cNvSpPr>
          <p:nvPr>
            <p:ph type="hdr" sz="quarter" idx="10"/>
          </p:nvPr>
        </p:nvSpPr>
        <p:spPr/>
        <p:txBody>
          <a:bodyPr/>
          <a:lstStyle/>
          <a:p>
            <a:pPr>
              <a:defRPr/>
            </a:pPr>
            <a:r>
              <a:rPr lang="en-US" dirty="0" smtClean="0"/>
              <a:t>Engineering H192</a:t>
            </a:r>
            <a:endParaRPr lang="en-US" dirty="0"/>
          </a:p>
        </p:txBody>
      </p:sp>
      <p:sp>
        <p:nvSpPr>
          <p:cNvPr id="5" name="Date Placeholder 4"/>
          <p:cNvSpPr>
            <a:spLocks noGrp="1"/>
          </p:cNvSpPr>
          <p:nvPr>
            <p:ph type="dt" idx="11"/>
          </p:nvPr>
        </p:nvSpPr>
        <p:spPr/>
        <p:txBody>
          <a:bodyPr/>
          <a:lstStyle/>
          <a:p>
            <a:pPr>
              <a:defRPr/>
            </a:pPr>
            <a:r>
              <a:rPr lang="en-US" dirty="0" smtClean="0"/>
              <a:t>Winter 2005</a:t>
            </a:r>
            <a:endParaRPr lang="en-US" dirty="0"/>
          </a:p>
        </p:txBody>
      </p:sp>
      <p:sp>
        <p:nvSpPr>
          <p:cNvPr id="6" name="Footer Placeholder 5"/>
          <p:cNvSpPr>
            <a:spLocks noGrp="1"/>
          </p:cNvSpPr>
          <p:nvPr>
            <p:ph type="ftr" sz="quarter" idx="12"/>
          </p:nvPr>
        </p:nvSpPr>
        <p:spPr/>
        <p:txBody>
          <a:bodyPr/>
          <a:lstStyle/>
          <a:p>
            <a:pPr>
              <a:defRPr/>
            </a:pPr>
            <a:r>
              <a:rPr lang="en-US" dirty="0" smtClean="0"/>
              <a:t>Lecture 14</a:t>
            </a:r>
            <a:endParaRPr lang="en-US" dirty="0"/>
          </a:p>
        </p:txBody>
      </p:sp>
      <p:sp>
        <p:nvSpPr>
          <p:cNvPr id="7" name="Slide Number Placeholder 6"/>
          <p:cNvSpPr>
            <a:spLocks noGrp="1"/>
          </p:cNvSpPr>
          <p:nvPr>
            <p:ph type="sldNum" sz="quarter" idx="13"/>
          </p:nvPr>
        </p:nvSpPr>
        <p:spPr/>
        <p:txBody>
          <a:bodyPr/>
          <a:lstStyle/>
          <a:p>
            <a:pPr>
              <a:defRPr/>
            </a:pPr>
            <a:fld id="{DC0C3192-F08C-4DF1-A7F5-DAA120CD6842}" type="slidenum">
              <a:rPr lang="en-US" smtClean="0"/>
              <a:pPr>
                <a:defRPr/>
              </a:pPr>
              <a:t>11</a:t>
            </a:fld>
            <a:endParaRPr lang="en-US" dirty="0"/>
          </a:p>
        </p:txBody>
      </p:sp>
    </p:spTree>
    <p:extLst>
      <p:ext uri="{BB962C8B-B14F-4D97-AF65-F5344CB8AC3E}">
        <p14:creationId xmlns:p14="http://schemas.microsoft.com/office/powerpoint/2010/main" val="1835862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Engineering H192</a:t>
            </a:r>
            <a:endParaRPr lang="en-US" dirty="0"/>
          </a:p>
        </p:txBody>
      </p:sp>
      <p:sp>
        <p:nvSpPr>
          <p:cNvPr id="5" name="Date Placeholder 4"/>
          <p:cNvSpPr>
            <a:spLocks noGrp="1"/>
          </p:cNvSpPr>
          <p:nvPr>
            <p:ph type="dt" idx="11"/>
          </p:nvPr>
        </p:nvSpPr>
        <p:spPr/>
        <p:txBody>
          <a:bodyPr/>
          <a:lstStyle/>
          <a:p>
            <a:pPr>
              <a:defRPr/>
            </a:pPr>
            <a:r>
              <a:rPr lang="en-US" dirty="0" smtClean="0"/>
              <a:t>Winter 2005</a:t>
            </a:r>
            <a:endParaRPr lang="en-US" dirty="0"/>
          </a:p>
        </p:txBody>
      </p:sp>
      <p:sp>
        <p:nvSpPr>
          <p:cNvPr id="6" name="Footer Placeholder 5"/>
          <p:cNvSpPr>
            <a:spLocks noGrp="1"/>
          </p:cNvSpPr>
          <p:nvPr>
            <p:ph type="ftr" sz="quarter" idx="12"/>
          </p:nvPr>
        </p:nvSpPr>
        <p:spPr/>
        <p:txBody>
          <a:bodyPr/>
          <a:lstStyle/>
          <a:p>
            <a:pPr>
              <a:defRPr/>
            </a:pPr>
            <a:r>
              <a:rPr lang="en-US" dirty="0" smtClean="0"/>
              <a:t>Lecture 14</a:t>
            </a:r>
            <a:endParaRPr lang="en-US" dirty="0"/>
          </a:p>
        </p:txBody>
      </p:sp>
      <p:sp>
        <p:nvSpPr>
          <p:cNvPr id="7" name="Slide Number Placeholder 6"/>
          <p:cNvSpPr>
            <a:spLocks noGrp="1"/>
          </p:cNvSpPr>
          <p:nvPr>
            <p:ph type="sldNum" sz="quarter" idx="13"/>
          </p:nvPr>
        </p:nvSpPr>
        <p:spPr/>
        <p:txBody>
          <a:bodyPr/>
          <a:lstStyle/>
          <a:p>
            <a:pPr>
              <a:defRPr/>
            </a:pPr>
            <a:fld id="{DC0C3192-F08C-4DF1-A7F5-DAA120CD6842}" type="slidenum">
              <a:rPr lang="en-US" smtClean="0"/>
              <a:pPr>
                <a:defRPr/>
              </a:pPr>
              <a:t>13</a:t>
            </a:fld>
            <a:endParaRPr lang="en-US" dirty="0"/>
          </a:p>
        </p:txBody>
      </p:sp>
    </p:spTree>
    <p:extLst>
      <p:ext uri="{BB962C8B-B14F-4D97-AF65-F5344CB8AC3E}">
        <p14:creationId xmlns:p14="http://schemas.microsoft.com/office/powerpoint/2010/main" val="1558298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sz="1200" dirty="0" smtClean="0"/>
              <a:t>Engineering H192</a:t>
            </a:r>
          </a:p>
        </p:txBody>
      </p:sp>
      <p:sp>
        <p:nvSpPr>
          <p:cNvPr id="337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sz="1200" dirty="0" smtClean="0"/>
              <a:t>Winter 2005</a:t>
            </a:r>
          </a:p>
        </p:txBody>
      </p:sp>
      <p:sp>
        <p:nvSpPr>
          <p:cNvPr id="337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sz="1200" dirty="0" smtClean="0"/>
              <a:t>Lecture 14</a:t>
            </a:r>
          </a:p>
        </p:txBody>
      </p:sp>
      <p:sp>
        <p:nvSpPr>
          <p:cNvPr id="337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fld id="{1D0D313A-CB69-4101-B4CB-D35AFAC4DA1D}" type="slidenum">
              <a:rPr lang="en-US" sz="1200" smtClean="0"/>
              <a:pPr/>
              <a:t>14</a:t>
            </a:fld>
            <a:endParaRPr lang="en-US" sz="1200" dirty="0" smtClean="0"/>
          </a:p>
        </p:txBody>
      </p:sp>
      <p:sp>
        <p:nvSpPr>
          <p:cNvPr id="33798" name="Rectangle 2"/>
          <p:cNvSpPr>
            <a:spLocks noGrp="1" noRot="1" noChangeAspect="1" noChangeArrowheads="1" noTextEdit="1"/>
          </p:cNvSpPr>
          <p:nvPr>
            <p:ph type="sldImg"/>
          </p:nvPr>
        </p:nvSpPr>
        <p:spPr>
          <a:xfrm>
            <a:off x="685800" y="685800"/>
            <a:ext cx="5486400" cy="3429000"/>
          </a:xfrm>
          <a:ln/>
        </p:spPr>
      </p:sp>
      <p:sp>
        <p:nvSpPr>
          <p:cNvPr id="337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Instructor:</a:t>
            </a:r>
          </a:p>
          <a:p>
            <a:r>
              <a:rPr lang="en-US" dirty="0" smtClean="0"/>
              <a:t>The output of this program is simulated with two values from an input file and output given in the right column.  As expected, pointers and variables with address operators return the addresses of the a and b variables.  Also the dereferenced pointers and variables themselves return the values of the variables. The numbers representing addresses in this example would change if you were to execute the program and may also change during each execution of the program depending on if the operating system keeps the program cached after each use.</a:t>
            </a:r>
          </a:p>
          <a:p>
            <a:endParaRPr lang="en-US" dirty="0" smtClean="0"/>
          </a:p>
          <a:p>
            <a:r>
              <a:rPr lang="en-US" dirty="0" smtClean="0"/>
              <a:t>Note the formatting for printing</a:t>
            </a:r>
            <a:r>
              <a:rPr lang="en-US" baseline="0" dirty="0" smtClean="0"/>
              <a:t> the addresses is %li.  %ld could also be used.  Either of these will print the address as a decimal integer.  The ‘l’ designation is for “long”.  The standard %i or %d formatting will not work because addresses are too large to be represented by integers.  Additionally, the %p designation could be used.  If so, the display will be as a hexadecimal (values from 0 to 16 represented as 0 to 9, then ABCDEF) integer.  You know it’s a hex integer when the two leftmost characters are “0x”.</a:t>
            </a:r>
            <a:endParaRPr lang="en-US" dirty="0" smtClean="0"/>
          </a:p>
          <a:p>
            <a:endParaRPr lang="en-US" dirty="0" smtClean="0"/>
          </a:p>
          <a:p>
            <a:r>
              <a:rPr lang="en-US" dirty="0" smtClean="0"/>
              <a:t>Consider using this slide as a whiteboard activity. Have students determine the rest of the output.</a:t>
            </a:r>
            <a:r>
              <a:rPr lang="en-US" baseline="0" dirty="0" smtClean="0"/>
              <a:t> </a:t>
            </a:r>
            <a:endParaRPr lang="en-US" dirty="0" smtClean="0"/>
          </a:p>
        </p:txBody>
      </p:sp>
    </p:spTree>
    <p:extLst>
      <p:ext uri="{BB962C8B-B14F-4D97-AF65-F5344CB8AC3E}">
        <p14:creationId xmlns:p14="http://schemas.microsoft.com/office/powerpoint/2010/main" val="2667388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sz="1200" dirty="0" smtClean="0"/>
              <a:t>Engineering H192</a:t>
            </a:r>
          </a:p>
        </p:txBody>
      </p:sp>
      <p:sp>
        <p:nvSpPr>
          <p:cNvPr id="348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sz="1200" dirty="0" smtClean="0"/>
              <a:t>Winter 2005</a:t>
            </a:r>
          </a:p>
        </p:txBody>
      </p:sp>
      <p:sp>
        <p:nvSpPr>
          <p:cNvPr id="348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sz="1200" dirty="0" smtClean="0"/>
              <a:t>Lecture 14</a:t>
            </a:r>
          </a:p>
        </p:txBody>
      </p:sp>
      <p:sp>
        <p:nvSpPr>
          <p:cNvPr id="348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fld id="{CFC886FD-C231-4865-BC11-558DA40A14D7}" type="slidenum">
              <a:rPr lang="en-US" sz="1200" smtClean="0"/>
              <a:pPr/>
              <a:t>15</a:t>
            </a:fld>
            <a:endParaRPr lang="en-US" sz="1200" dirty="0" smtClean="0"/>
          </a:p>
        </p:txBody>
      </p:sp>
      <p:sp>
        <p:nvSpPr>
          <p:cNvPr id="34822" name="Rectangle 2"/>
          <p:cNvSpPr>
            <a:spLocks noGrp="1" noRot="1" noChangeAspect="1" noChangeArrowheads="1" noTextEdit="1"/>
          </p:cNvSpPr>
          <p:nvPr>
            <p:ph type="sldImg"/>
          </p:nvPr>
        </p:nvSpPr>
        <p:spPr>
          <a:xfrm>
            <a:off x="685800" y="685800"/>
            <a:ext cx="5486400" cy="3429000"/>
          </a:xfrm>
          <a:ln/>
        </p:spPr>
      </p:sp>
      <p:sp>
        <p:nvSpPr>
          <p:cNvPr id="348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Instructor:</a:t>
            </a:r>
          </a:p>
          <a:p>
            <a:r>
              <a:rPr lang="en-US" dirty="0" smtClean="0"/>
              <a:t>Same as previous slide but with output.</a:t>
            </a:r>
          </a:p>
        </p:txBody>
      </p:sp>
    </p:spTree>
    <p:extLst>
      <p:ext uri="{BB962C8B-B14F-4D97-AF65-F5344CB8AC3E}">
        <p14:creationId xmlns:p14="http://schemas.microsoft.com/office/powerpoint/2010/main" val="1062218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sz="1200" dirty="0" smtClean="0"/>
              <a:t>Engineering H192</a:t>
            </a:r>
          </a:p>
        </p:txBody>
      </p:sp>
      <p:sp>
        <p:nvSpPr>
          <p:cNvPr id="337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sz="1200" dirty="0" smtClean="0"/>
              <a:t>Winter 2005</a:t>
            </a:r>
          </a:p>
        </p:txBody>
      </p:sp>
      <p:sp>
        <p:nvSpPr>
          <p:cNvPr id="337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sz="1200" dirty="0" smtClean="0"/>
              <a:t>Lecture 14</a:t>
            </a:r>
          </a:p>
        </p:txBody>
      </p:sp>
      <p:sp>
        <p:nvSpPr>
          <p:cNvPr id="337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fld id="{1D0D313A-CB69-4101-B4CB-D35AFAC4DA1D}" type="slidenum">
              <a:rPr lang="en-US" sz="1200" smtClean="0"/>
              <a:pPr/>
              <a:t>16</a:t>
            </a:fld>
            <a:endParaRPr lang="en-US" sz="1200" dirty="0" smtClean="0"/>
          </a:p>
        </p:txBody>
      </p:sp>
      <p:sp>
        <p:nvSpPr>
          <p:cNvPr id="33798" name="Rectangle 2"/>
          <p:cNvSpPr>
            <a:spLocks noGrp="1" noRot="1" noChangeAspect="1" noChangeArrowheads="1" noTextEdit="1"/>
          </p:cNvSpPr>
          <p:nvPr>
            <p:ph type="sldImg"/>
          </p:nvPr>
        </p:nvSpPr>
        <p:spPr>
          <a:xfrm>
            <a:off x="685800" y="685800"/>
            <a:ext cx="5486400" cy="3429000"/>
          </a:xfrm>
          <a:ln/>
        </p:spPr>
      </p:sp>
      <p:sp>
        <p:nvSpPr>
          <p:cNvPr id="337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Instructor:</a:t>
            </a:r>
          </a:p>
          <a:p>
            <a:r>
              <a:rPr lang="en-US" dirty="0" smtClean="0"/>
              <a:t>The output of this program is simulated with two values from an input file and output given in the right column.  As expected, pointers and variables with address operators return the addresses of the a and b variables.  Also the dereferenced pointers and variables themselves return the values of the variables. The numbers representing addresses in this example would change if you were to execute the program and may also change during each execution of the program depending on if the operating system keeps the program cached after each use.</a:t>
            </a:r>
          </a:p>
          <a:p>
            <a:endParaRPr lang="en-US" dirty="0" smtClean="0"/>
          </a:p>
          <a:p>
            <a:r>
              <a:rPr lang="en-US" dirty="0" smtClean="0"/>
              <a:t>When </a:t>
            </a:r>
            <a:r>
              <a:rPr lang="en-US" baseline="0" dirty="0" smtClean="0"/>
              <a:t>you get to the fprintf() statements, ask the class for each line if the output will be an address or a value?</a:t>
            </a:r>
            <a:endParaRPr lang="en-US" dirty="0" smtClean="0"/>
          </a:p>
        </p:txBody>
      </p:sp>
    </p:spTree>
    <p:extLst>
      <p:ext uri="{BB962C8B-B14F-4D97-AF65-F5344CB8AC3E}">
        <p14:creationId xmlns:p14="http://schemas.microsoft.com/office/powerpoint/2010/main" val="4139056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sz="1200" dirty="0" smtClean="0"/>
              <a:t>Engineering H192</a:t>
            </a:r>
          </a:p>
        </p:txBody>
      </p:sp>
      <p:sp>
        <p:nvSpPr>
          <p:cNvPr id="409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sz="1200" dirty="0" smtClean="0"/>
              <a:t>Winter 2005</a:t>
            </a:r>
          </a:p>
        </p:txBody>
      </p:sp>
      <p:sp>
        <p:nvSpPr>
          <p:cNvPr id="409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sz="1200" dirty="0" smtClean="0"/>
              <a:t>Lecture 14</a:t>
            </a:r>
          </a:p>
        </p:txBody>
      </p:sp>
      <p:sp>
        <p:nvSpPr>
          <p:cNvPr id="409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fld id="{E9495518-3305-4677-9C83-7994B5AC443A}" type="slidenum">
              <a:rPr lang="en-US" sz="1200" smtClean="0"/>
              <a:pPr/>
              <a:t>17</a:t>
            </a:fld>
            <a:endParaRPr lang="en-US" sz="1200" dirty="0" smtClean="0"/>
          </a:p>
        </p:txBody>
      </p:sp>
      <p:sp>
        <p:nvSpPr>
          <p:cNvPr id="40966" name="Rectangle 2"/>
          <p:cNvSpPr>
            <a:spLocks noGrp="1" noRot="1" noChangeAspect="1" noChangeArrowheads="1" noTextEdit="1"/>
          </p:cNvSpPr>
          <p:nvPr>
            <p:ph type="sldImg"/>
          </p:nvPr>
        </p:nvSpPr>
        <p:spPr>
          <a:xfrm>
            <a:off x="685800" y="685800"/>
            <a:ext cx="5486400" cy="3429000"/>
          </a:xfrm>
          <a:ln/>
        </p:spPr>
      </p:sp>
      <p:sp>
        <p:nvSpPr>
          <p:cNvPr id="409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Instructor:</a:t>
            </a:r>
          </a:p>
          <a:p>
            <a:r>
              <a:rPr lang="en-US" dirty="0" smtClean="0"/>
              <a:t>Most logical operations can be used on pointers as with regular variables, but the programmer must be careful of the results since each program doesn’t have free reign of the entire computer’s memory space.  Errors which attempt to use memory not assigned to a certain program will cause what will be seen as a segmentation fault or bus error in UNIX, or Windows’ extreme, more deadly blue screen of death.</a:t>
            </a:r>
          </a:p>
          <a:p>
            <a:r>
              <a:rPr lang="en-US" dirty="0" smtClean="0"/>
              <a:t>Pointers can be incremented and decremented.  Integers can be added or subtracted from a pointer, and pointers variable may be subtracted from one another.  Pointers can also be used in comparisons, but usually only in a comparison to NULL as been shown when testing file pointers for a successful file open.</a:t>
            </a:r>
          </a:p>
        </p:txBody>
      </p:sp>
    </p:spTree>
    <p:extLst>
      <p:ext uri="{BB962C8B-B14F-4D97-AF65-F5344CB8AC3E}">
        <p14:creationId xmlns:p14="http://schemas.microsoft.com/office/powerpoint/2010/main" val="2050784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smtClean="0"/>
              <a:t>Instructor:</a:t>
            </a:r>
          </a:p>
          <a:p>
            <a:r>
              <a:rPr lang="en-US" dirty="0" smtClean="0"/>
              <a:t>Memory arithmetic is slightly more complicated than standard algebra.  Each byte of memory has its own unique address.  Remember that different data types use multiple bytes of memory thus span multiple addresses.  The UNIX data sizes are reviewed:</a:t>
            </a:r>
          </a:p>
          <a:p>
            <a:r>
              <a:rPr lang="en-US" dirty="0" smtClean="0"/>
              <a:t>int: 32 bit – 4 bytes</a:t>
            </a:r>
          </a:p>
          <a:p>
            <a:r>
              <a:rPr lang="en-US" dirty="0" smtClean="0"/>
              <a:t>float: 32 bit – 4 bytes</a:t>
            </a:r>
          </a:p>
          <a:p>
            <a:r>
              <a:rPr lang="en-US" dirty="0" smtClean="0"/>
              <a:t>double: 64 bit – 8 bytes</a:t>
            </a:r>
          </a:p>
          <a:p>
            <a:r>
              <a:rPr lang="en-US" dirty="0" smtClean="0"/>
              <a:t>char: 8 bit – 1 byte</a:t>
            </a:r>
          </a:p>
          <a:p>
            <a:endParaRPr lang="en-US" dirty="0" smtClean="0"/>
          </a:p>
          <a:p>
            <a:r>
              <a:rPr lang="en-US" dirty="0" smtClean="0"/>
              <a:t>So addition of y to a pointer will actually be a multiple of y*x where x is the size of the data type in bytes.</a:t>
            </a:r>
          </a:p>
          <a:p>
            <a:endParaRPr lang="en-US" dirty="0" smtClean="0"/>
          </a:p>
          <a:p>
            <a:r>
              <a:rPr lang="en-US" dirty="0" smtClean="0"/>
              <a:t>Remember, pointers are “smart”. They know the size of the thing they point to and always move in increments</a:t>
            </a:r>
            <a:r>
              <a:rPr lang="en-US" baseline="0" dirty="0" smtClean="0"/>
              <a:t> of those number of bytes.</a:t>
            </a:r>
            <a:endParaRPr lang="en-US" dirty="0" smtClean="0"/>
          </a:p>
          <a:p>
            <a:endParaRPr lang="en-US" dirty="0"/>
          </a:p>
        </p:txBody>
      </p:sp>
      <p:sp>
        <p:nvSpPr>
          <p:cNvPr id="4" name="Header Placeholder 3"/>
          <p:cNvSpPr>
            <a:spLocks noGrp="1"/>
          </p:cNvSpPr>
          <p:nvPr>
            <p:ph type="hdr" sz="quarter" idx="10"/>
          </p:nvPr>
        </p:nvSpPr>
        <p:spPr/>
        <p:txBody>
          <a:bodyPr/>
          <a:lstStyle/>
          <a:p>
            <a:pPr>
              <a:defRPr/>
            </a:pPr>
            <a:r>
              <a:rPr lang="en-US" dirty="0" smtClean="0"/>
              <a:t>Engineering H192</a:t>
            </a:r>
            <a:endParaRPr lang="en-US" dirty="0"/>
          </a:p>
        </p:txBody>
      </p:sp>
      <p:sp>
        <p:nvSpPr>
          <p:cNvPr id="5" name="Date Placeholder 4"/>
          <p:cNvSpPr>
            <a:spLocks noGrp="1"/>
          </p:cNvSpPr>
          <p:nvPr>
            <p:ph type="dt" idx="11"/>
          </p:nvPr>
        </p:nvSpPr>
        <p:spPr/>
        <p:txBody>
          <a:bodyPr/>
          <a:lstStyle/>
          <a:p>
            <a:pPr>
              <a:defRPr/>
            </a:pPr>
            <a:r>
              <a:rPr lang="en-US" dirty="0" smtClean="0"/>
              <a:t>Winter 2005</a:t>
            </a:r>
            <a:endParaRPr lang="en-US" dirty="0"/>
          </a:p>
        </p:txBody>
      </p:sp>
      <p:sp>
        <p:nvSpPr>
          <p:cNvPr id="6" name="Footer Placeholder 5"/>
          <p:cNvSpPr>
            <a:spLocks noGrp="1"/>
          </p:cNvSpPr>
          <p:nvPr>
            <p:ph type="ftr" sz="quarter" idx="12"/>
          </p:nvPr>
        </p:nvSpPr>
        <p:spPr/>
        <p:txBody>
          <a:bodyPr/>
          <a:lstStyle/>
          <a:p>
            <a:pPr>
              <a:defRPr/>
            </a:pPr>
            <a:r>
              <a:rPr lang="en-US" dirty="0" smtClean="0"/>
              <a:t>Lecture 14</a:t>
            </a:r>
            <a:endParaRPr lang="en-US" dirty="0"/>
          </a:p>
        </p:txBody>
      </p:sp>
      <p:sp>
        <p:nvSpPr>
          <p:cNvPr id="7" name="Slide Number Placeholder 6"/>
          <p:cNvSpPr>
            <a:spLocks noGrp="1"/>
          </p:cNvSpPr>
          <p:nvPr>
            <p:ph type="sldNum" sz="quarter" idx="13"/>
          </p:nvPr>
        </p:nvSpPr>
        <p:spPr/>
        <p:txBody>
          <a:bodyPr/>
          <a:lstStyle/>
          <a:p>
            <a:pPr>
              <a:defRPr/>
            </a:pPr>
            <a:fld id="{DC0C3192-F08C-4DF1-A7F5-DAA120CD6842}" type="slidenum">
              <a:rPr lang="en-US" smtClean="0"/>
              <a:pPr>
                <a:defRPr/>
              </a:pPr>
              <a:t>18</a:t>
            </a:fld>
            <a:endParaRPr lang="en-US" dirty="0"/>
          </a:p>
        </p:txBody>
      </p:sp>
    </p:spTree>
    <p:extLst>
      <p:ext uri="{BB962C8B-B14F-4D97-AF65-F5344CB8AC3E}">
        <p14:creationId xmlns:p14="http://schemas.microsoft.com/office/powerpoint/2010/main" val="1558298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a:t>
            </a:r>
          </a:p>
          <a:p>
            <a:r>
              <a:rPr lang="en-US" dirty="0" smtClean="0"/>
              <a:t>Pointer variables can point to any variable of the correct type.</a:t>
            </a:r>
          </a:p>
          <a:p>
            <a:r>
              <a:rPr lang="en-US" dirty="0" smtClean="0"/>
              <a:t>The</a:t>
            </a:r>
            <a:r>
              <a:rPr lang="en-US" baseline="0" dirty="0" smtClean="0"/>
              <a:t> asterisk shows up when we: declare, GET, SET.</a:t>
            </a:r>
          </a:p>
          <a:p>
            <a:r>
              <a:rPr lang="en-US" baseline="0" dirty="0" smtClean="0"/>
              <a:t>GET * on the RHS of equal sign.</a:t>
            </a:r>
          </a:p>
          <a:p>
            <a:r>
              <a:rPr lang="en-US" baseline="0" dirty="0" smtClean="0"/>
              <a:t>SET * on the LHS of the equal sign.</a:t>
            </a:r>
          </a:p>
          <a:p>
            <a:r>
              <a:rPr lang="en-US" baseline="0" dirty="0" smtClean="0"/>
              <a:t>Pointers are smart and jump in increments of the number of bytes of the data type they point to.</a:t>
            </a:r>
          </a:p>
        </p:txBody>
      </p:sp>
      <p:sp>
        <p:nvSpPr>
          <p:cNvPr id="4" name="Header Placeholder 3"/>
          <p:cNvSpPr>
            <a:spLocks noGrp="1"/>
          </p:cNvSpPr>
          <p:nvPr>
            <p:ph type="hdr" sz="quarter" idx="10"/>
          </p:nvPr>
        </p:nvSpPr>
        <p:spPr/>
        <p:txBody>
          <a:bodyPr/>
          <a:lstStyle/>
          <a:p>
            <a:pPr>
              <a:defRPr/>
            </a:pPr>
            <a:r>
              <a:rPr lang="en-US" dirty="0" smtClean="0"/>
              <a:t>Engineering H192</a:t>
            </a:r>
            <a:endParaRPr lang="en-US" dirty="0"/>
          </a:p>
        </p:txBody>
      </p:sp>
      <p:sp>
        <p:nvSpPr>
          <p:cNvPr id="5" name="Date Placeholder 4"/>
          <p:cNvSpPr>
            <a:spLocks noGrp="1"/>
          </p:cNvSpPr>
          <p:nvPr>
            <p:ph type="dt" idx="11"/>
          </p:nvPr>
        </p:nvSpPr>
        <p:spPr/>
        <p:txBody>
          <a:bodyPr/>
          <a:lstStyle/>
          <a:p>
            <a:pPr>
              <a:defRPr/>
            </a:pPr>
            <a:r>
              <a:rPr lang="en-US" dirty="0" smtClean="0"/>
              <a:t>Winter 2005</a:t>
            </a:r>
            <a:endParaRPr lang="en-US" dirty="0"/>
          </a:p>
        </p:txBody>
      </p:sp>
      <p:sp>
        <p:nvSpPr>
          <p:cNvPr id="6" name="Footer Placeholder 5"/>
          <p:cNvSpPr>
            <a:spLocks noGrp="1"/>
          </p:cNvSpPr>
          <p:nvPr>
            <p:ph type="ftr" sz="quarter" idx="12"/>
          </p:nvPr>
        </p:nvSpPr>
        <p:spPr/>
        <p:txBody>
          <a:bodyPr/>
          <a:lstStyle/>
          <a:p>
            <a:pPr>
              <a:defRPr/>
            </a:pPr>
            <a:r>
              <a:rPr lang="en-US" dirty="0" smtClean="0"/>
              <a:t>Lecture 14</a:t>
            </a:r>
            <a:endParaRPr lang="en-US" dirty="0"/>
          </a:p>
        </p:txBody>
      </p:sp>
      <p:sp>
        <p:nvSpPr>
          <p:cNvPr id="7" name="Slide Number Placeholder 6"/>
          <p:cNvSpPr>
            <a:spLocks noGrp="1"/>
          </p:cNvSpPr>
          <p:nvPr>
            <p:ph type="sldNum" sz="quarter" idx="13"/>
          </p:nvPr>
        </p:nvSpPr>
        <p:spPr/>
        <p:txBody>
          <a:bodyPr/>
          <a:lstStyle/>
          <a:p>
            <a:pPr>
              <a:defRPr/>
            </a:pPr>
            <a:fld id="{DC0C3192-F08C-4DF1-A7F5-DAA120CD6842}" type="slidenum">
              <a:rPr lang="en-US" smtClean="0"/>
              <a:pPr>
                <a:defRPr/>
              </a:pPr>
              <a:t>19</a:t>
            </a:fld>
            <a:endParaRPr lang="en-US" dirty="0"/>
          </a:p>
        </p:txBody>
      </p:sp>
    </p:spTree>
    <p:extLst>
      <p:ext uri="{BB962C8B-B14F-4D97-AF65-F5344CB8AC3E}">
        <p14:creationId xmlns:p14="http://schemas.microsoft.com/office/powerpoint/2010/main" val="4097620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a:t>
            </a:r>
          </a:p>
          <a:p>
            <a:r>
              <a:rPr lang="en-US" dirty="0" smtClean="0"/>
              <a:t>After</a:t>
            </a:r>
            <a:r>
              <a:rPr lang="en-US" baseline="0" dirty="0" smtClean="0"/>
              <a:t> discussing the preparation and concepts, there are 3 main things to cover. Pointer notation is the tricky part. We will show today how the * and the &amp; are used in conjunction with pointers. Remind students that once they have a handle on that, pointers are easy. Pointers are smart and can do some math for us.</a:t>
            </a:r>
            <a:endParaRPr lang="en-US" dirty="0"/>
          </a:p>
        </p:txBody>
      </p:sp>
      <p:sp>
        <p:nvSpPr>
          <p:cNvPr id="4" name="Header Placeholder 3"/>
          <p:cNvSpPr>
            <a:spLocks noGrp="1"/>
          </p:cNvSpPr>
          <p:nvPr>
            <p:ph type="hdr" sz="quarter" idx="10"/>
          </p:nvPr>
        </p:nvSpPr>
        <p:spPr/>
        <p:txBody>
          <a:bodyPr/>
          <a:lstStyle/>
          <a:p>
            <a:pPr>
              <a:defRPr/>
            </a:pPr>
            <a:r>
              <a:rPr lang="en-US" dirty="0" smtClean="0"/>
              <a:t>Engineering H192</a:t>
            </a:r>
            <a:endParaRPr lang="en-US" dirty="0"/>
          </a:p>
        </p:txBody>
      </p:sp>
      <p:sp>
        <p:nvSpPr>
          <p:cNvPr id="5" name="Date Placeholder 4"/>
          <p:cNvSpPr>
            <a:spLocks noGrp="1"/>
          </p:cNvSpPr>
          <p:nvPr>
            <p:ph type="dt" idx="11"/>
          </p:nvPr>
        </p:nvSpPr>
        <p:spPr/>
        <p:txBody>
          <a:bodyPr/>
          <a:lstStyle/>
          <a:p>
            <a:pPr>
              <a:defRPr/>
            </a:pPr>
            <a:r>
              <a:rPr lang="en-US" dirty="0" smtClean="0"/>
              <a:t>Winter 2005</a:t>
            </a:r>
            <a:endParaRPr lang="en-US" dirty="0"/>
          </a:p>
        </p:txBody>
      </p:sp>
      <p:sp>
        <p:nvSpPr>
          <p:cNvPr id="6" name="Footer Placeholder 5"/>
          <p:cNvSpPr>
            <a:spLocks noGrp="1"/>
          </p:cNvSpPr>
          <p:nvPr>
            <p:ph type="ftr" sz="quarter" idx="12"/>
          </p:nvPr>
        </p:nvSpPr>
        <p:spPr/>
        <p:txBody>
          <a:bodyPr/>
          <a:lstStyle/>
          <a:p>
            <a:pPr>
              <a:defRPr/>
            </a:pPr>
            <a:r>
              <a:rPr lang="en-US" dirty="0" smtClean="0"/>
              <a:t>Lecture 14</a:t>
            </a:r>
            <a:endParaRPr lang="en-US" dirty="0"/>
          </a:p>
        </p:txBody>
      </p:sp>
      <p:sp>
        <p:nvSpPr>
          <p:cNvPr id="7" name="Slide Number Placeholder 6"/>
          <p:cNvSpPr>
            <a:spLocks noGrp="1"/>
          </p:cNvSpPr>
          <p:nvPr>
            <p:ph type="sldNum" sz="quarter" idx="13"/>
          </p:nvPr>
        </p:nvSpPr>
        <p:spPr/>
        <p:txBody>
          <a:bodyPr/>
          <a:lstStyle/>
          <a:p>
            <a:pPr>
              <a:defRPr/>
            </a:pPr>
            <a:fld id="{DC0C3192-F08C-4DF1-A7F5-DAA120CD6842}" type="slidenum">
              <a:rPr lang="en-US" smtClean="0"/>
              <a:pPr>
                <a:defRPr/>
              </a:pPr>
              <a:t>2</a:t>
            </a:fld>
            <a:endParaRPr lang="en-US" dirty="0"/>
          </a:p>
        </p:txBody>
      </p:sp>
    </p:spTree>
    <p:extLst>
      <p:ext uri="{BB962C8B-B14F-4D97-AF65-F5344CB8AC3E}">
        <p14:creationId xmlns:p14="http://schemas.microsoft.com/office/powerpoint/2010/main" val="840536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a:t>
            </a:r>
          </a:p>
          <a:p>
            <a:r>
              <a:rPr lang="en-US" dirty="0" smtClean="0"/>
              <a:t>This</a:t>
            </a:r>
            <a:r>
              <a:rPr lang="en-US" baseline="0" dirty="0" smtClean="0"/>
              <a:t> slide is to serve as a reminder regarding the specific assignments students completed as preparation for today’s class.</a:t>
            </a:r>
          </a:p>
          <a:p>
            <a:endParaRPr lang="en-US" baseline="0" dirty="0" smtClean="0"/>
          </a:p>
          <a:p>
            <a:r>
              <a:rPr lang="en-US" baseline="0" dirty="0" smtClean="0"/>
              <a:t>Assignment:</a:t>
            </a:r>
          </a:p>
          <a:p>
            <a:pPr marL="171450" indent="-171450">
              <a:buFont typeface="Arial" panose="020B0604020202020204" pitchFamily="34" charset="0"/>
              <a:buChar char="•"/>
            </a:pPr>
            <a:r>
              <a:rPr lang="en-US" baseline="0" dirty="0" smtClean="0"/>
              <a:t>Read C: How to Program pgs. </a:t>
            </a:r>
            <a:r>
              <a:rPr lang="en-US" sz="1200" dirty="0" smtClean="0"/>
              <a:t>278-281, 297-304</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This is a good time to remind the students that we have already seen pointers. We used them when we opened/closed/read from/ wrote to files so the material is not entirely new, we’re just extending a little.</a:t>
            </a:r>
          </a:p>
          <a:p>
            <a:endParaRPr lang="en-US" dirty="0"/>
          </a:p>
        </p:txBody>
      </p:sp>
      <p:sp>
        <p:nvSpPr>
          <p:cNvPr id="4" name="Header Placeholder 3"/>
          <p:cNvSpPr>
            <a:spLocks noGrp="1"/>
          </p:cNvSpPr>
          <p:nvPr>
            <p:ph type="hdr" sz="quarter" idx="10"/>
          </p:nvPr>
        </p:nvSpPr>
        <p:spPr/>
        <p:txBody>
          <a:bodyPr/>
          <a:lstStyle/>
          <a:p>
            <a:pPr>
              <a:defRPr/>
            </a:pPr>
            <a:r>
              <a:rPr lang="en-US" dirty="0" smtClean="0"/>
              <a:t>Engineering H192</a:t>
            </a:r>
            <a:endParaRPr lang="en-US" dirty="0"/>
          </a:p>
        </p:txBody>
      </p:sp>
      <p:sp>
        <p:nvSpPr>
          <p:cNvPr id="5" name="Date Placeholder 4"/>
          <p:cNvSpPr>
            <a:spLocks noGrp="1"/>
          </p:cNvSpPr>
          <p:nvPr>
            <p:ph type="dt" idx="11"/>
          </p:nvPr>
        </p:nvSpPr>
        <p:spPr/>
        <p:txBody>
          <a:bodyPr/>
          <a:lstStyle/>
          <a:p>
            <a:pPr>
              <a:defRPr/>
            </a:pPr>
            <a:r>
              <a:rPr lang="en-US" dirty="0" smtClean="0"/>
              <a:t>Winter 2005</a:t>
            </a:r>
            <a:endParaRPr lang="en-US" dirty="0"/>
          </a:p>
        </p:txBody>
      </p:sp>
      <p:sp>
        <p:nvSpPr>
          <p:cNvPr id="6" name="Footer Placeholder 5"/>
          <p:cNvSpPr>
            <a:spLocks noGrp="1"/>
          </p:cNvSpPr>
          <p:nvPr>
            <p:ph type="ftr" sz="quarter" idx="12"/>
          </p:nvPr>
        </p:nvSpPr>
        <p:spPr/>
        <p:txBody>
          <a:bodyPr/>
          <a:lstStyle/>
          <a:p>
            <a:pPr>
              <a:defRPr/>
            </a:pPr>
            <a:r>
              <a:rPr lang="en-US" dirty="0" smtClean="0"/>
              <a:t>Lecture 14</a:t>
            </a:r>
            <a:endParaRPr lang="en-US" dirty="0"/>
          </a:p>
        </p:txBody>
      </p:sp>
      <p:sp>
        <p:nvSpPr>
          <p:cNvPr id="7" name="Slide Number Placeholder 6"/>
          <p:cNvSpPr>
            <a:spLocks noGrp="1"/>
          </p:cNvSpPr>
          <p:nvPr>
            <p:ph type="sldNum" sz="quarter" idx="13"/>
          </p:nvPr>
        </p:nvSpPr>
        <p:spPr/>
        <p:txBody>
          <a:bodyPr/>
          <a:lstStyle/>
          <a:p>
            <a:pPr>
              <a:defRPr/>
            </a:pPr>
            <a:fld id="{DC0C3192-F08C-4DF1-A7F5-DAA120CD6842}" type="slidenum">
              <a:rPr lang="en-US" smtClean="0"/>
              <a:pPr>
                <a:defRPr/>
              </a:pPr>
              <a:t>3</a:t>
            </a:fld>
            <a:endParaRPr lang="en-US" dirty="0"/>
          </a:p>
        </p:txBody>
      </p:sp>
    </p:spTree>
    <p:extLst>
      <p:ext uri="{BB962C8B-B14F-4D97-AF65-F5344CB8AC3E}">
        <p14:creationId xmlns:p14="http://schemas.microsoft.com/office/powerpoint/2010/main" val="2067686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a:t>
            </a:r>
          </a:p>
          <a:p>
            <a:r>
              <a:rPr lang="en-US" dirty="0" smtClean="0"/>
              <a:t>Concept Comprehension pie</a:t>
            </a:r>
            <a:r>
              <a:rPr lang="en-US" baseline="0" dirty="0" smtClean="0"/>
              <a:t> charts come from PRE B28-1 2014. Results have been consistent year to year.</a:t>
            </a:r>
          </a:p>
          <a:p>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is an opportunity to ask students about the things they understand the best and the least from the preparation material.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Getting and setting values with pointers has the least understanding typically. So, what makes sense about pointer declaration? If you declared three variables of type int on the same line and the * was in front of the first one, would all variables be pointers? That part is probably clear.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What makes setting/getting values with pointers tricky? You may want to ask students that question. If you’re using a pointer to GET a value, will the pointer be on the LHS or RHS of the equal sign? Will an * be required? What about when you want to SET a value, will the pointer be on the LHS or RHS of the equal sign? Will an * be required?</a:t>
            </a:r>
            <a:endParaRPr lang="en-US" dirty="0" smtClean="0"/>
          </a:p>
          <a:p>
            <a:endParaRPr lang="en-US" dirty="0"/>
          </a:p>
        </p:txBody>
      </p:sp>
      <p:sp>
        <p:nvSpPr>
          <p:cNvPr id="4" name="Header Placeholder 3"/>
          <p:cNvSpPr>
            <a:spLocks noGrp="1"/>
          </p:cNvSpPr>
          <p:nvPr>
            <p:ph type="hdr" sz="quarter" idx="10"/>
          </p:nvPr>
        </p:nvSpPr>
        <p:spPr/>
        <p:txBody>
          <a:bodyPr/>
          <a:lstStyle/>
          <a:p>
            <a:pPr>
              <a:defRPr/>
            </a:pPr>
            <a:r>
              <a:rPr lang="en-US" dirty="0" smtClean="0"/>
              <a:t>Engineering H192</a:t>
            </a:r>
            <a:endParaRPr lang="en-US" dirty="0"/>
          </a:p>
        </p:txBody>
      </p:sp>
      <p:sp>
        <p:nvSpPr>
          <p:cNvPr id="5" name="Date Placeholder 4"/>
          <p:cNvSpPr>
            <a:spLocks noGrp="1"/>
          </p:cNvSpPr>
          <p:nvPr>
            <p:ph type="dt" idx="11"/>
          </p:nvPr>
        </p:nvSpPr>
        <p:spPr/>
        <p:txBody>
          <a:bodyPr/>
          <a:lstStyle/>
          <a:p>
            <a:pPr>
              <a:defRPr/>
            </a:pPr>
            <a:r>
              <a:rPr lang="en-US" dirty="0" smtClean="0"/>
              <a:t>Winter 2005</a:t>
            </a:r>
            <a:endParaRPr lang="en-US" dirty="0"/>
          </a:p>
        </p:txBody>
      </p:sp>
      <p:sp>
        <p:nvSpPr>
          <p:cNvPr id="6" name="Footer Placeholder 5"/>
          <p:cNvSpPr>
            <a:spLocks noGrp="1"/>
          </p:cNvSpPr>
          <p:nvPr>
            <p:ph type="ftr" sz="quarter" idx="12"/>
          </p:nvPr>
        </p:nvSpPr>
        <p:spPr/>
        <p:txBody>
          <a:bodyPr/>
          <a:lstStyle/>
          <a:p>
            <a:pPr>
              <a:defRPr/>
            </a:pPr>
            <a:r>
              <a:rPr lang="en-US" dirty="0" smtClean="0"/>
              <a:t>Lecture 14</a:t>
            </a:r>
            <a:endParaRPr lang="en-US" dirty="0"/>
          </a:p>
        </p:txBody>
      </p:sp>
      <p:sp>
        <p:nvSpPr>
          <p:cNvPr id="7" name="Slide Number Placeholder 6"/>
          <p:cNvSpPr>
            <a:spLocks noGrp="1"/>
          </p:cNvSpPr>
          <p:nvPr>
            <p:ph type="sldNum" sz="quarter" idx="13"/>
          </p:nvPr>
        </p:nvSpPr>
        <p:spPr/>
        <p:txBody>
          <a:bodyPr/>
          <a:lstStyle/>
          <a:p>
            <a:pPr>
              <a:defRPr/>
            </a:pPr>
            <a:fld id="{DC0C3192-F08C-4DF1-A7F5-DAA120CD6842}" type="slidenum">
              <a:rPr lang="en-US" smtClean="0"/>
              <a:pPr>
                <a:defRPr/>
              </a:pPr>
              <a:t>4</a:t>
            </a:fld>
            <a:endParaRPr lang="en-US" dirty="0"/>
          </a:p>
        </p:txBody>
      </p:sp>
    </p:spTree>
    <p:extLst>
      <p:ext uri="{BB962C8B-B14F-4D97-AF65-F5344CB8AC3E}">
        <p14:creationId xmlns:p14="http://schemas.microsoft.com/office/powerpoint/2010/main" val="3481459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sz="1200" dirty="0" smtClean="0"/>
              <a:t>Engineering H192</a:t>
            </a:r>
          </a:p>
        </p:txBody>
      </p:sp>
      <p:sp>
        <p:nvSpPr>
          <p:cNvPr id="245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sz="1200" dirty="0" smtClean="0"/>
              <a:t>Winter 2005</a:t>
            </a:r>
          </a:p>
        </p:txBody>
      </p:sp>
      <p:sp>
        <p:nvSpPr>
          <p:cNvPr id="245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sz="1200" dirty="0" smtClean="0"/>
              <a:t>Lecture 14</a:t>
            </a:r>
          </a:p>
        </p:txBody>
      </p:sp>
      <p:sp>
        <p:nvSpPr>
          <p:cNvPr id="245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fld id="{10FF938F-BE46-48C4-AC07-5BE0BA2AC764}" type="slidenum">
              <a:rPr lang="en-US" sz="1200" smtClean="0"/>
              <a:pPr/>
              <a:t>5</a:t>
            </a:fld>
            <a:endParaRPr lang="en-US" sz="1200" dirty="0" smtClean="0"/>
          </a:p>
        </p:txBody>
      </p:sp>
      <p:sp>
        <p:nvSpPr>
          <p:cNvPr id="24582" name="Rectangle 2"/>
          <p:cNvSpPr>
            <a:spLocks noGrp="1" noRot="1" noChangeAspect="1" noChangeArrowheads="1" noTextEdit="1"/>
          </p:cNvSpPr>
          <p:nvPr>
            <p:ph type="sldImg"/>
          </p:nvPr>
        </p:nvSpPr>
        <p:spPr>
          <a:xfrm>
            <a:off x="685800" y="685800"/>
            <a:ext cx="5486400" cy="3429000"/>
          </a:xfrm>
          <a:ln/>
        </p:spPr>
      </p:sp>
      <p:sp>
        <p:nvSpPr>
          <p:cNvPr id="245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Instructor:</a:t>
            </a:r>
          </a:p>
          <a:p>
            <a:r>
              <a:rPr lang="en-US" dirty="0" smtClean="0"/>
              <a:t>Students have already used pointers without knowing it when they declare FILE variables, which basically point to the address where a file stream is located.</a:t>
            </a:r>
          </a:p>
          <a:p>
            <a:endParaRPr lang="en-US" dirty="0" smtClean="0"/>
          </a:p>
          <a:p>
            <a:r>
              <a:rPr lang="en-US" dirty="0" smtClean="0"/>
              <a:t>Pointers are variables that contain instead of data, the memory address where the data exists as their values.  It can be said that a regular variable name directly references the value in that variable.  A pointer, on the other hand, indirectly references a value.  Referencing a value through a pointer is called indirection.  Like any other variable, a pointer must be declared before it can be used.</a:t>
            </a:r>
          </a:p>
        </p:txBody>
      </p:sp>
    </p:spTree>
    <p:extLst>
      <p:ext uri="{BB962C8B-B14F-4D97-AF65-F5344CB8AC3E}">
        <p14:creationId xmlns:p14="http://schemas.microsoft.com/office/powerpoint/2010/main" val="3107580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smtClean="0"/>
              <a:t>Instructor: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This version</a:t>
            </a:r>
            <a:r>
              <a:rPr lang="en-US" baseline="0" dirty="0" smtClean="0"/>
              <a:t> of the slide is recommended for the 1282.01 section.</a:t>
            </a:r>
          </a:p>
          <a:p>
            <a:endParaRPr lang="en-US" dirty="0" smtClean="0"/>
          </a:p>
          <a:p>
            <a:r>
              <a:rPr lang="en-US" dirty="0" smtClean="0"/>
              <a:t>Pointers are variables that contain instead of data, the memory address where the data exists as their values.  It can be said that a regular variable name directly references the value in that variable.  A pointer, on the other hand, indirectly references a value.  Referencing through a pointer is called indirection.  Like any other variable, a pointer must be declared before it can be used.</a:t>
            </a:r>
          </a:p>
          <a:p>
            <a:endParaRPr lang="en-US" dirty="0" smtClean="0"/>
          </a:p>
          <a:p>
            <a:r>
              <a:rPr lang="en-US" dirty="0" smtClean="0"/>
              <a:t>Students have seen &amp;&amp; in</a:t>
            </a:r>
            <a:r>
              <a:rPr lang="en-US" baseline="0" dirty="0" smtClean="0"/>
              <a:t> selection structure (if-else if-else) statements</a:t>
            </a:r>
          </a:p>
          <a:p>
            <a:r>
              <a:rPr lang="en-US" baseline="0" dirty="0" smtClean="0"/>
              <a:t>As an address operator students have started to see the &amp; when writing fscanf/scanf statements to supply the address of the variable in which data is being stored.</a:t>
            </a:r>
          </a:p>
          <a:p>
            <a:r>
              <a:rPr lang="en-US" baseline="0" dirty="0" smtClean="0"/>
              <a:t>A third use of &amp; is as a bitwise operator.  In this form the operator “ands” corresponding bits of two operands together.  We won’t be using the operator this way, but here’s a quick example of the result of “anding” 72 with 136 which results in the value 8.  72, 136</a:t>
            </a:r>
          </a:p>
          <a:p>
            <a:r>
              <a:rPr lang="en-US" baseline="0" dirty="0" smtClean="0"/>
              <a:t>, and 8 are also represented in binary to the right.</a:t>
            </a:r>
            <a:endParaRPr lang="en-US" dirty="0" smtClean="0"/>
          </a:p>
          <a:p>
            <a:endParaRPr lang="en-US" dirty="0" smtClean="0"/>
          </a:p>
          <a:p>
            <a:r>
              <a:rPr lang="en-US" dirty="0" smtClean="0"/>
              <a:t>Use the &amp; when you wish to know the address of a variable.</a:t>
            </a:r>
          </a:p>
          <a:p>
            <a:r>
              <a:rPr lang="en-US" dirty="0" smtClean="0"/>
              <a:t>Use the * when you wish to return the value stored in the variable </a:t>
            </a:r>
            <a:r>
              <a:rPr lang="en-US" b="1" dirty="0" smtClean="0"/>
              <a:t>as an address</a:t>
            </a:r>
            <a:r>
              <a:rPr lang="en-US" dirty="0" smtClean="0"/>
              <a:t>, then look in </a:t>
            </a:r>
            <a:r>
              <a:rPr lang="en-US" b="1" dirty="0" smtClean="0"/>
              <a:t>that address</a:t>
            </a:r>
            <a:r>
              <a:rPr lang="en-US" dirty="0" smtClean="0"/>
              <a:t> and return </a:t>
            </a:r>
            <a:r>
              <a:rPr lang="en-US" b="1" dirty="0" smtClean="0"/>
              <a:t>its data</a:t>
            </a:r>
          </a:p>
          <a:p>
            <a:endParaRPr lang="en-US" dirty="0" smtClean="0"/>
          </a:p>
          <a:p>
            <a:pPr eaLnBrk="1" hangingPunct="1"/>
            <a:r>
              <a:rPr lang="en-US" dirty="0" smtClean="0"/>
              <a:t>&amp; -- "address operator" which gives or produces the memory address of a data variable</a:t>
            </a:r>
          </a:p>
          <a:p>
            <a:pPr eaLnBrk="1" hangingPunct="1"/>
            <a:r>
              <a:rPr lang="en-US" dirty="0" smtClean="0"/>
              <a:t>* -- "dereferencing operator" which provides the contents in the memory location specified by a pointer</a:t>
            </a:r>
          </a:p>
          <a:p>
            <a:endParaRPr lang="en-US" dirty="0"/>
          </a:p>
        </p:txBody>
      </p:sp>
      <p:sp>
        <p:nvSpPr>
          <p:cNvPr id="4" name="Header Placeholder 3"/>
          <p:cNvSpPr>
            <a:spLocks noGrp="1"/>
          </p:cNvSpPr>
          <p:nvPr>
            <p:ph type="hdr" sz="quarter" idx="10"/>
          </p:nvPr>
        </p:nvSpPr>
        <p:spPr/>
        <p:txBody>
          <a:bodyPr/>
          <a:lstStyle/>
          <a:p>
            <a:pPr>
              <a:defRPr/>
            </a:pPr>
            <a:r>
              <a:rPr lang="en-US" dirty="0" smtClean="0"/>
              <a:t>Engineering H192</a:t>
            </a:r>
            <a:endParaRPr lang="en-US" dirty="0"/>
          </a:p>
        </p:txBody>
      </p:sp>
      <p:sp>
        <p:nvSpPr>
          <p:cNvPr id="5" name="Date Placeholder 4"/>
          <p:cNvSpPr>
            <a:spLocks noGrp="1"/>
          </p:cNvSpPr>
          <p:nvPr>
            <p:ph type="dt" idx="11"/>
          </p:nvPr>
        </p:nvSpPr>
        <p:spPr/>
        <p:txBody>
          <a:bodyPr/>
          <a:lstStyle/>
          <a:p>
            <a:pPr>
              <a:defRPr/>
            </a:pPr>
            <a:r>
              <a:rPr lang="en-US" dirty="0" smtClean="0"/>
              <a:t>Winter 2005</a:t>
            </a:r>
            <a:endParaRPr lang="en-US" dirty="0"/>
          </a:p>
        </p:txBody>
      </p:sp>
      <p:sp>
        <p:nvSpPr>
          <p:cNvPr id="6" name="Footer Placeholder 5"/>
          <p:cNvSpPr>
            <a:spLocks noGrp="1"/>
          </p:cNvSpPr>
          <p:nvPr>
            <p:ph type="ftr" sz="quarter" idx="12"/>
          </p:nvPr>
        </p:nvSpPr>
        <p:spPr/>
        <p:txBody>
          <a:bodyPr/>
          <a:lstStyle/>
          <a:p>
            <a:pPr>
              <a:defRPr/>
            </a:pPr>
            <a:r>
              <a:rPr lang="en-US" dirty="0" smtClean="0"/>
              <a:t>Lecture 14</a:t>
            </a:r>
            <a:endParaRPr lang="en-US" dirty="0"/>
          </a:p>
        </p:txBody>
      </p:sp>
      <p:sp>
        <p:nvSpPr>
          <p:cNvPr id="7" name="Slide Number Placeholder 6"/>
          <p:cNvSpPr>
            <a:spLocks noGrp="1"/>
          </p:cNvSpPr>
          <p:nvPr>
            <p:ph type="sldNum" sz="quarter" idx="13"/>
          </p:nvPr>
        </p:nvSpPr>
        <p:spPr/>
        <p:txBody>
          <a:bodyPr/>
          <a:lstStyle/>
          <a:p>
            <a:pPr>
              <a:defRPr/>
            </a:pPr>
            <a:fld id="{DC0C3192-F08C-4DF1-A7F5-DAA120CD6842}" type="slidenum">
              <a:rPr lang="en-US" smtClean="0"/>
              <a:pPr>
                <a:defRPr/>
              </a:pPr>
              <a:t>6</a:t>
            </a:fld>
            <a:endParaRPr lang="en-US" dirty="0"/>
          </a:p>
        </p:txBody>
      </p:sp>
    </p:spTree>
    <p:extLst>
      <p:ext uri="{BB962C8B-B14F-4D97-AF65-F5344CB8AC3E}">
        <p14:creationId xmlns:p14="http://schemas.microsoft.com/office/powerpoint/2010/main" val="3664660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smtClean="0"/>
              <a:t>Instructor:</a:t>
            </a:r>
          </a:p>
          <a:p>
            <a:r>
              <a:rPr lang="en-US" dirty="0" smtClean="0"/>
              <a:t>This version</a:t>
            </a:r>
            <a:r>
              <a:rPr lang="en-US" baseline="0" dirty="0" smtClean="0"/>
              <a:t> of the slide is recommended for the 1282.02 section.</a:t>
            </a:r>
          </a:p>
          <a:p>
            <a:endParaRPr lang="en-US" dirty="0" smtClean="0"/>
          </a:p>
          <a:p>
            <a:r>
              <a:rPr lang="en-US" dirty="0" smtClean="0"/>
              <a:t>Pointers are variables that contain instead of data, the memory address where the data exists as their values.  It can be said that a regular variable name directly references the value in that variable.  A pointer, on the other hand, indirectly references a value.  Referencing through a pointer is called indirection.  Like any other variable, a pointer must be declared before it can be used.</a:t>
            </a:r>
          </a:p>
          <a:p>
            <a:endParaRPr lang="en-US" dirty="0" smtClean="0"/>
          </a:p>
          <a:p>
            <a:r>
              <a:rPr lang="en-US" dirty="0" smtClean="0"/>
              <a:t>Students have seen &amp;&amp; in</a:t>
            </a:r>
            <a:r>
              <a:rPr lang="en-US" baseline="0" dirty="0" smtClean="0"/>
              <a:t> selection structure (if-else if-else) statements</a:t>
            </a:r>
          </a:p>
          <a:p>
            <a:r>
              <a:rPr lang="en-US" baseline="0" dirty="0" smtClean="0"/>
              <a:t>As an address operator students have started to see the &amp; when writing fscanf/scanf statements to supply the address of the variable in which data is being stored.</a:t>
            </a:r>
          </a:p>
          <a:p>
            <a:r>
              <a:rPr lang="en-US" baseline="0" dirty="0" smtClean="0"/>
              <a:t>A third use of &amp; is as a bitwise operator.  In this form the operator “ands” corresponding bits of two operands together.  We won’t be using the operator this way, but here’s a quick example of the result of “anding” 72 with 136 which results in the value 8.  72, 136</a:t>
            </a:r>
          </a:p>
          <a:p>
            <a:r>
              <a:rPr lang="en-US" baseline="0" dirty="0" smtClean="0"/>
              <a:t>, and 8 are also represented in binary to the right.</a:t>
            </a:r>
            <a:endParaRPr lang="en-US" dirty="0" smtClean="0"/>
          </a:p>
          <a:p>
            <a:endParaRPr lang="en-US" dirty="0" smtClean="0"/>
          </a:p>
          <a:p>
            <a:r>
              <a:rPr lang="en-US" dirty="0" smtClean="0"/>
              <a:t>Use the &amp; when you wish to know the address of a variable.</a:t>
            </a:r>
          </a:p>
          <a:p>
            <a:r>
              <a:rPr lang="en-US" dirty="0" smtClean="0"/>
              <a:t>Use the * when you wish to return the value stored in the variable </a:t>
            </a:r>
            <a:r>
              <a:rPr lang="en-US" b="1" dirty="0" smtClean="0"/>
              <a:t>as an address</a:t>
            </a:r>
            <a:r>
              <a:rPr lang="en-US" dirty="0" smtClean="0"/>
              <a:t>, then look in </a:t>
            </a:r>
            <a:r>
              <a:rPr lang="en-US" b="1" dirty="0" smtClean="0"/>
              <a:t>that address</a:t>
            </a:r>
            <a:r>
              <a:rPr lang="en-US" dirty="0" smtClean="0"/>
              <a:t> and return </a:t>
            </a:r>
            <a:r>
              <a:rPr lang="en-US" b="1" dirty="0" smtClean="0"/>
              <a:t>its data</a:t>
            </a:r>
          </a:p>
          <a:p>
            <a:endParaRPr lang="en-US" dirty="0" smtClean="0"/>
          </a:p>
          <a:p>
            <a:pPr eaLnBrk="1" hangingPunct="1"/>
            <a:r>
              <a:rPr lang="en-US" dirty="0" smtClean="0"/>
              <a:t>&amp; -- "address operator" which gives or produces the memory address of a data variable</a:t>
            </a:r>
          </a:p>
          <a:p>
            <a:pPr eaLnBrk="1" hangingPunct="1"/>
            <a:r>
              <a:rPr lang="en-US" dirty="0" smtClean="0"/>
              <a:t>* -- "dereferencing operator" which provides the contents in the memory location specified by a pointer</a:t>
            </a:r>
          </a:p>
          <a:p>
            <a:endParaRPr lang="en-US" dirty="0"/>
          </a:p>
        </p:txBody>
      </p:sp>
      <p:sp>
        <p:nvSpPr>
          <p:cNvPr id="4" name="Header Placeholder 3"/>
          <p:cNvSpPr>
            <a:spLocks noGrp="1"/>
          </p:cNvSpPr>
          <p:nvPr>
            <p:ph type="hdr" sz="quarter" idx="10"/>
          </p:nvPr>
        </p:nvSpPr>
        <p:spPr/>
        <p:txBody>
          <a:bodyPr/>
          <a:lstStyle/>
          <a:p>
            <a:pPr>
              <a:defRPr/>
            </a:pPr>
            <a:r>
              <a:rPr lang="en-US" dirty="0" smtClean="0"/>
              <a:t>Engineering H192</a:t>
            </a:r>
            <a:endParaRPr lang="en-US" dirty="0"/>
          </a:p>
        </p:txBody>
      </p:sp>
      <p:sp>
        <p:nvSpPr>
          <p:cNvPr id="5" name="Date Placeholder 4"/>
          <p:cNvSpPr>
            <a:spLocks noGrp="1"/>
          </p:cNvSpPr>
          <p:nvPr>
            <p:ph type="dt" idx="11"/>
          </p:nvPr>
        </p:nvSpPr>
        <p:spPr/>
        <p:txBody>
          <a:bodyPr/>
          <a:lstStyle/>
          <a:p>
            <a:pPr>
              <a:defRPr/>
            </a:pPr>
            <a:r>
              <a:rPr lang="en-US" dirty="0" smtClean="0"/>
              <a:t>Winter 2005</a:t>
            </a:r>
            <a:endParaRPr lang="en-US" dirty="0"/>
          </a:p>
        </p:txBody>
      </p:sp>
      <p:sp>
        <p:nvSpPr>
          <p:cNvPr id="6" name="Footer Placeholder 5"/>
          <p:cNvSpPr>
            <a:spLocks noGrp="1"/>
          </p:cNvSpPr>
          <p:nvPr>
            <p:ph type="ftr" sz="quarter" idx="12"/>
          </p:nvPr>
        </p:nvSpPr>
        <p:spPr/>
        <p:txBody>
          <a:bodyPr/>
          <a:lstStyle/>
          <a:p>
            <a:pPr>
              <a:defRPr/>
            </a:pPr>
            <a:r>
              <a:rPr lang="en-US" dirty="0" smtClean="0"/>
              <a:t>Lecture 14</a:t>
            </a:r>
            <a:endParaRPr lang="en-US" dirty="0"/>
          </a:p>
        </p:txBody>
      </p:sp>
      <p:sp>
        <p:nvSpPr>
          <p:cNvPr id="7" name="Slide Number Placeholder 6"/>
          <p:cNvSpPr>
            <a:spLocks noGrp="1"/>
          </p:cNvSpPr>
          <p:nvPr>
            <p:ph type="sldNum" sz="quarter" idx="13"/>
          </p:nvPr>
        </p:nvSpPr>
        <p:spPr/>
        <p:txBody>
          <a:bodyPr/>
          <a:lstStyle/>
          <a:p>
            <a:pPr>
              <a:defRPr/>
            </a:pPr>
            <a:fld id="{DC0C3192-F08C-4DF1-A7F5-DAA120CD6842}" type="slidenum">
              <a:rPr lang="en-US" smtClean="0"/>
              <a:pPr>
                <a:defRPr/>
              </a:pPr>
              <a:t>7</a:t>
            </a:fld>
            <a:endParaRPr lang="en-US" dirty="0"/>
          </a:p>
        </p:txBody>
      </p:sp>
    </p:spTree>
    <p:extLst>
      <p:ext uri="{BB962C8B-B14F-4D97-AF65-F5344CB8AC3E}">
        <p14:creationId xmlns:p14="http://schemas.microsoft.com/office/powerpoint/2010/main" val="3439964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eaLnBrk="1" hangingPunct="1"/>
            <a:r>
              <a:rPr lang="en-US" dirty="0" smtClean="0"/>
              <a:t>Instructor:</a:t>
            </a:r>
          </a:p>
          <a:p>
            <a:pPr eaLnBrk="1" hangingPunct="1"/>
            <a:r>
              <a:rPr lang="en-US" dirty="0" smtClean="0"/>
              <a:t>Consider using</a:t>
            </a:r>
            <a:r>
              <a:rPr lang="en-US" baseline="0" dirty="0" smtClean="0"/>
              <a:t> this slide with a whiteboard activity. When “iptr = &amp;a;” is displayed, ask the students to write down what will be stored in “iptr”. When “Lptr = &amp;c;” is displayed, ask students to write down what will be stored in “Lptr”.</a:t>
            </a:r>
          </a:p>
          <a:p>
            <a:pPr eaLnBrk="1" hangingPunct="1"/>
            <a:endParaRPr lang="en-US" dirty="0" smtClean="0"/>
          </a:p>
          <a:p>
            <a:pPr eaLnBrk="1" hangingPunct="1"/>
            <a:r>
              <a:rPr lang="en-US" dirty="0" smtClean="0"/>
              <a:t>Memory can be conceptualized as a linear set of data locations.</a:t>
            </a:r>
          </a:p>
          <a:p>
            <a:pPr eaLnBrk="1" hangingPunct="1"/>
            <a:r>
              <a:rPr lang="en-US" dirty="0" smtClean="0"/>
              <a:t>Variables reference the contents of a locations.</a:t>
            </a:r>
          </a:p>
          <a:p>
            <a:pPr eaLnBrk="1" hangingPunct="1"/>
            <a:r>
              <a:rPr lang="en-US" dirty="0" smtClean="0"/>
              <a:t>Pointers have a value of the address of a given location.</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 computer has two basic types of busses to the memory: an address and data bus.  Thus far we have been concerned mainly with the data we store but not its storage location.  Pointers allow us to also use the address in which our data is stored in various ways.  This conceptualization of memory can be likened to a street with various address where mail is delivered.  The mailman delivers the correct data (letters) to the correct address written on each piece of mail.</a:t>
            </a:r>
          </a:p>
          <a:p>
            <a:endParaRPr lang="en-US" dirty="0"/>
          </a:p>
        </p:txBody>
      </p:sp>
      <p:sp>
        <p:nvSpPr>
          <p:cNvPr id="4" name="Header Placeholder 3"/>
          <p:cNvSpPr>
            <a:spLocks noGrp="1"/>
          </p:cNvSpPr>
          <p:nvPr>
            <p:ph type="hdr" sz="quarter" idx="10"/>
          </p:nvPr>
        </p:nvSpPr>
        <p:spPr/>
        <p:txBody>
          <a:bodyPr/>
          <a:lstStyle/>
          <a:p>
            <a:pPr>
              <a:defRPr/>
            </a:pPr>
            <a:r>
              <a:rPr lang="en-US" dirty="0" smtClean="0"/>
              <a:t>Engineering H192</a:t>
            </a:r>
            <a:endParaRPr lang="en-US" dirty="0"/>
          </a:p>
        </p:txBody>
      </p:sp>
      <p:sp>
        <p:nvSpPr>
          <p:cNvPr id="5" name="Date Placeholder 4"/>
          <p:cNvSpPr>
            <a:spLocks noGrp="1"/>
          </p:cNvSpPr>
          <p:nvPr>
            <p:ph type="dt" idx="11"/>
          </p:nvPr>
        </p:nvSpPr>
        <p:spPr/>
        <p:txBody>
          <a:bodyPr/>
          <a:lstStyle/>
          <a:p>
            <a:pPr>
              <a:defRPr/>
            </a:pPr>
            <a:r>
              <a:rPr lang="en-US" dirty="0" smtClean="0"/>
              <a:t>Winter 2005</a:t>
            </a:r>
            <a:endParaRPr lang="en-US" dirty="0"/>
          </a:p>
        </p:txBody>
      </p:sp>
      <p:sp>
        <p:nvSpPr>
          <p:cNvPr id="6" name="Footer Placeholder 5"/>
          <p:cNvSpPr>
            <a:spLocks noGrp="1"/>
          </p:cNvSpPr>
          <p:nvPr>
            <p:ph type="ftr" sz="quarter" idx="12"/>
          </p:nvPr>
        </p:nvSpPr>
        <p:spPr/>
        <p:txBody>
          <a:bodyPr/>
          <a:lstStyle/>
          <a:p>
            <a:pPr>
              <a:defRPr/>
            </a:pPr>
            <a:r>
              <a:rPr lang="en-US" dirty="0" smtClean="0"/>
              <a:t>Lecture 14</a:t>
            </a:r>
            <a:endParaRPr lang="en-US" dirty="0"/>
          </a:p>
        </p:txBody>
      </p:sp>
      <p:sp>
        <p:nvSpPr>
          <p:cNvPr id="7" name="Slide Number Placeholder 6"/>
          <p:cNvSpPr>
            <a:spLocks noGrp="1"/>
          </p:cNvSpPr>
          <p:nvPr>
            <p:ph type="sldNum" sz="quarter" idx="13"/>
          </p:nvPr>
        </p:nvSpPr>
        <p:spPr/>
        <p:txBody>
          <a:bodyPr/>
          <a:lstStyle/>
          <a:p>
            <a:pPr>
              <a:defRPr/>
            </a:pPr>
            <a:fld id="{DC0C3192-F08C-4DF1-A7F5-DAA120CD6842}" type="slidenum">
              <a:rPr lang="en-US" smtClean="0"/>
              <a:pPr>
                <a:defRPr/>
              </a:pPr>
              <a:t>8</a:t>
            </a:fld>
            <a:endParaRPr lang="en-US" dirty="0"/>
          </a:p>
        </p:txBody>
      </p:sp>
    </p:spTree>
    <p:extLst>
      <p:ext uri="{BB962C8B-B14F-4D97-AF65-F5344CB8AC3E}">
        <p14:creationId xmlns:p14="http://schemas.microsoft.com/office/powerpoint/2010/main" val="3876781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Instructor:</a:t>
            </a:r>
          </a:p>
          <a:p>
            <a:pPr eaLnBrk="1" hangingPunct="1"/>
            <a:r>
              <a:rPr lang="en-US" dirty="0" smtClean="0"/>
              <a:t>Consider using</a:t>
            </a:r>
            <a:r>
              <a:rPr lang="en-US" baseline="0" dirty="0" smtClean="0"/>
              <a:t> this slide with a whiteboard activity. When “iptr = &amp;b;” is displayed, ask the students to write down what will be stored in “iptr”. </a:t>
            </a:r>
          </a:p>
          <a:p>
            <a:pPr eaLnBrk="1" hangingPunct="1"/>
            <a:endParaRPr lang="en-US" baseline="0" dirty="0" smtClean="0"/>
          </a:p>
          <a:p>
            <a:pPr eaLnBrk="1" hangingPunct="1"/>
            <a:r>
              <a:rPr lang="en-US" baseline="0" dirty="0" smtClean="0"/>
              <a:t>This is also a chance to talk about the difference between pointer “variables” and pointer “constants”. </a:t>
            </a:r>
            <a:r>
              <a:rPr lang="en-US" baseline="0" smtClean="0"/>
              <a:t>“</a:t>
            </a:r>
            <a:r>
              <a:rPr lang="en-US" baseline="0" smtClean="0"/>
              <a:t>iptr</a:t>
            </a:r>
            <a:r>
              <a:rPr lang="en-US" baseline="0" dirty="0" smtClean="0"/>
              <a:t>” can point to any integer. &amp;a points to “a”. It is effectively a pointer, but it can ONLY point at “a”. You could never make a statement &amp;a = &amp;b. It wouldn’t work.</a:t>
            </a:r>
            <a:endParaRPr lang="en-US" dirty="0"/>
          </a:p>
        </p:txBody>
      </p:sp>
      <p:sp>
        <p:nvSpPr>
          <p:cNvPr id="4" name="Header Placeholder 3"/>
          <p:cNvSpPr>
            <a:spLocks noGrp="1"/>
          </p:cNvSpPr>
          <p:nvPr>
            <p:ph type="hdr" sz="quarter" idx="10"/>
          </p:nvPr>
        </p:nvSpPr>
        <p:spPr/>
        <p:txBody>
          <a:bodyPr/>
          <a:lstStyle/>
          <a:p>
            <a:pPr>
              <a:defRPr/>
            </a:pPr>
            <a:r>
              <a:rPr lang="en-US" dirty="0" smtClean="0"/>
              <a:t>Engineering H192</a:t>
            </a:r>
            <a:endParaRPr lang="en-US" dirty="0"/>
          </a:p>
        </p:txBody>
      </p:sp>
      <p:sp>
        <p:nvSpPr>
          <p:cNvPr id="5" name="Date Placeholder 4"/>
          <p:cNvSpPr>
            <a:spLocks noGrp="1"/>
          </p:cNvSpPr>
          <p:nvPr>
            <p:ph type="dt" idx="11"/>
          </p:nvPr>
        </p:nvSpPr>
        <p:spPr/>
        <p:txBody>
          <a:bodyPr/>
          <a:lstStyle/>
          <a:p>
            <a:pPr>
              <a:defRPr/>
            </a:pPr>
            <a:r>
              <a:rPr lang="en-US" dirty="0" smtClean="0"/>
              <a:t>Winter 2005</a:t>
            </a:r>
            <a:endParaRPr lang="en-US" dirty="0"/>
          </a:p>
        </p:txBody>
      </p:sp>
      <p:sp>
        <p:nvSpPr>
          <p:cNvPr id="6" name="Footer Placeholder 5"/>
          <p:cNvSpPr>
            <a:spLocks noGrp="1"/>
          </p:cNvSpPr>
          <p:nvPr>
            <p:ph type="ftr" sz="quarter" idx="12"/>
          </p:nvPr>
        </p:nvSpPr>
        <p:spPr/>
        <p:txBody>
          <a:bodyPr/>
          <a:lstStyle/>
          <a:p>
            <a:pPr>
              <a:defRPr/>
            </a:pPr>
            <a:r>
              <a:rPr lang="en-US" dirty="0" smtClean="0"/>
              <a:t>Lecture 14</a:t>
            </a:r>
            <a:endParaRPr lang="en-US" dirty="0"/>
          </a:p>
        </p:txBody>
      </p:sp>
      <p:sp>
        <p:nvSpPr>
          <p:cNvPr id="7" name="Slide Number Placeholder 6"/>
          <p:cNvSpPr>
            <a:spLocks noGrp="1"/>
          </p:cNvSpPr>
          <p:nvPr>
            <p:ph type="sldNum" sz="quarter" idx="13"/>
          </p:nvPr>
        </p:nvSpPr>
        <p:spPr/>
        <p:txBody>
          <a:bodyPr/>
          <a:lstStyle/>
          <a:p>
            <a:pPr>
              <a:defRPr/>
            </a:pPr>
            <a:fld id="{DC0C3192-F08C-4DF1-A7F5-DAA120CD6842}" type="slidenum">
              <a:rPr lang="en-US" smtClean="0"/>
              <a:pPr>
                <a:defRPr/>
              </a:pPr>
              <a:t>9</a:t>
            </a:fld>
            <a:endParaRPr lang="en-US" dirty="0"/>
          </a:p>
        </p:txBody>
      </p:sp>
    </p:spTree>
    <p:extLst>
      <p:ext uri="{BB962C8B-B14F-4D97-AF65-F5344CB8AC3E}">
        <p14:creationId xmlns:p14="http://schemas.microsoft.com/office/powerpoint/2010/main" val="1335470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920684"/>
            <a:ext cx="7886700" cy="744639"/>
          </a:xfrm>
          <a:prstGeom prst="rect">
            <a:avLst/>
          </a:prstGeom>
          <a:ln>
            <a:noFill/>
          </a:ln>
        </p:spPr>
        <p:txBody>
          <a:bodyPr anchor="ctr"/>
          <a:lstStyle>
            <a:lvl1pPr>
              <a:defRPr sz="3730" baseline="0">
                <a:solidFill>
                  <a:schemeClr val="bg1"/>
                </a:solidFill>
                <a:latin typeface="Arial" panose="020B0604020202020204" pitchFamily="34" charset="0"/>
                <a:cs typeface="Arial" panose="020B0604020202020204" pitchFamily="34" charset="0"/>
              </a:defRPr>
            </a:lvl1pPr>
          </a:lstStyle>
          <a:p>
            <a:r>
              <a:rPr lang="en-US" dirty="0" smtClean="0"/>
              <a:t>TITLE GOES HERE</a:t>
            </a:r>
            <a:endParaRPr lang="en-US" dirty="0"/>
          </a:p>
        </p:txBody>
      </p:sp>
      <p:sp>
        <p:nvSpPr>
          <p:cNvPr id="9" name="Text Placeholder 8"/>
          <p:cNvSpPr>
            <a:spLocks noGrp="1"/>
          </p:cNvSpPr>
          <p:nvPr>
            <p:ph type="body" sz="quarter" idx="11" hasCustomPrompt="1"/>
          </p:nvPr>
        </p:nvSpPr>
        <p:spPr>
          <a:xfrm>
            <a:off x="628650" y="3665316"/>
            <a:ext cx="7842250" cy="586752"/>
          </a:xfrm>
          <a:prstGeom prst="rect">
            <a:avLst/>
          </a:prstGeom>
        </p:spPr>
        <p:txBody>
          <a:bodyPr anchor="ctr"/>
          <a:lstStyle>
            <a:lvl1pPr algn="ctr">
              <a:defRPr sz="2930">
                <a:solidFill>
                  <a:schemeClr val="bg1"/>
                </a:solidFill>
                <a:latin typeface="Arial" panose="020B0604020202020204" pitchFamily="34" charset="0"/>
                <a:cs typeface="Arial" panose="020B0604020202020204" pitchFamily="34" charset="0"/>
              </a:defRPr>
            </a:lvl1pPr>
          </a:lstStyle>
          <a:p>
            <a:pPr lvl="0"/>
            <a:r>
              <a:rPr lang="en-US" dirty="0" smtClean="0"/>
              <a:t>Optional subhead would go here</a:t>
            </a:r>
          </a:p>
        </p:txBody>
      </p:sp>
      <p:sp>
        <p:nvSpPr>
          <p:cNvPr id="3" name="Date Placeholder 2"/>
          <p:cNvSpPr>
            <a:spLocks noGrp="1"/>
          </p:cNvSpPr>
          <p:nvPr>
            <p:ph type="dt" sz="half" idx="12"/>
          </p:nvPr>
        </p:nvSpPr>
        <p:spPr/>
        <p:txBody>
          <a:bodyPr/>
          <a:lstStyle>
            <a:lvl1pPr>
              <a:defRPr b="0">
                <a:solidFill>
                  <a:schemeClr val="tx1"/>
                </a:solidFill>
                <a:latin typeface="Calibri" panose="020F0502020204030204" pitchFamily="34" charset="0"/>
                <a:cs typeface="Calibri" panose="020F0502020204030204" pitchFamily="34" charset="0"/>
              </a:defRPr>
            </a:lvl1pPr>
          </a:lstStyle>
          <a:p>
            <a:r>
              <a:rPr lang="en-US" dirty="0" smtClean="0"/>
              <a:t>07/10/18</a:t>
            </a:r>
            <a:endParaRPr lang="en-US" dirty="0"/>
          </a:p>
        </p:txBody>
      </p:sp>
      <p:sp>
        <p:nvSpPr>
          <p:cNvPr id="4" name="Footer Placeholder 3"/>
          <p:cNvSpPr>
            <a:spLocks noGrp="1"/>
          </p:cNvSpPr>
          <p:nvPr>
            <p:ph type="ftr" sz="quarter" idx="13"/>
          </p:nvPr>
        </p:nvSpPr>
        <p:spPr/>
        <p:txBody>
          <a:bodyPr/>
          <a:lstStyle>
            <a:lvl1pPr>
              <a:defRPr b="0">
                <a:solidFill>
                  <a:schemeClr val="tx1"/>
                </a:solidFill>
                <a:latin typeface="Calibri" panose="020F0502020204030204" pitchFamily="34" charset="0"/>
                <a:cs typeface="Calibri" panose="020F0502020204030204" pitchFamily="34" charset="0"/>
              </a:defRPr>
            </a:lvl1pPr>
          </a:lstStyle>
          <a:p>
            <a:r>
              <a:rPr lang="en-US" dirty="0" smtClean="0"/>
              <a:t>1.05</a:t>
            </a:r>
            <a:endParaRPr lang="en-US" dirty="0"/>
          </a:p>
        </p:txBody>
      </p:sp>
      <p:sp>
        <p:nvSpPr>
          <p:cNvPr id="5" name="Slide Number Placeholder 4"/>
          <p:cNvSpPr>
            <a:spLocks noGrp="1"/>
          </p:cNvSpPr>
          <p:nvPr>
            <p:ph type="sldNum" sz="quarter" idx="14"/>
          </p:nvPr>
        </p:nvSpPr>
        <p:spPr/>
        <p:txBody>
          <a:bodyPr/>
          <a:lstStyle>
            <a:lvl1pPr>
              <a:defRPr b="0">
                <a:solidFill>
                  <a:schemeClr val="tx1"/>
                </a:solidFill>
                <a:latin typeface="Calibri" panose="020F0502020204030204" pitchFamily="34" charset="0"/>
                <a:cs typeface="Calibri" panose="020F0502020204030204" pitchFamily="34" charset="0"/>
              </a:defRPr>
            </a:lvl1pPr>
          </a:lstStyle>
          <a:p>
            <a:fld id="{57A08D4D-6CE8-453F-9AAD-C68B2DE50BA4}" type="slidenum">
              <a:rPr lang="en-US" smtClean="0"/>
              <a:pPr/>
              <a:t>‹#›</a:t>
            </a:fld>
            <a:endParaRPr lang="en-US" dirty="0"/>
          </a:p>
        </p:txBody>
      </p:sp>
    </p:spTree>
    <p:extLst>
      <p:ext uri="{BB962C8B-B14F-4D97-AF65-F5344CB8AC3E}">
        <p14:creationId xmlns:p14="http://schemas.microsoft.com/office/powerpoint/2010/main" val="3028586188"/>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ig Phrase-Word Slide WHITE1">
    <p:spTree>
      <p:nvGrpSpPr>
        <p:cNvPr id="1" name=""/>
        <p:cNvGrpSpPr/>
        <p:nvPr/>
      </p:nvGrpSpPr>
      <p:grpSpPr>
        <a:xfrm>
          <a:off x="0" y="0"/>
          <a:ext cx="0" cy="0"/>
          <a:chOff x="0" y="0"/>
          <a:chExt cx="0" cy="0"/>
        </a:xfrm>
      </p:grpSpPr>
      <p:sp>
        <p:nvSpPr>
          <p:cNvPr id="10" name="Content Placeholder 2"/>
          <p:cNvSpPr>
            <a:spLocks noGrp="1"/>
          </p:cNvSpPr>
          <p:nvPr>
            <p:ph idx="16" hasCustomPrompt="1"/>
          </p:nvPr>
        </p:nvSpPr>
        <p:spPr>
          <a:xfrm>
            <a:off x="651758" y="1445438"/>
            <a:ext cx="7194020" cy="3681126"/>
          </a:xfrm>
          <a:prstGeom prst="rect">
            <a:avLst/>
          </a:prstGeom>
          <a:ln>
            <a:solidFill>
              <a:srgbClr val="FFFFFF"/>
            </a:solidFill>
          </a:ln>
        </p:spPr>
        <p:txBody>
          <a:bodyPr/>
          <a:lstStyle>
            <a:lvl1pPr algn="l">
              <a:lnSpc>
                <a:spcPts val="4961"/>
              </a:lnSpc>
              <a:spcBef>
                <a:spcPts val="0"/>
              </a:spcBef>
              <a:defRPr sz="4724" b="1" baseline="0">
                <a:solidFill>
                  <a:srgbClr val="BB0000"/>
                </a:solidFill>
              </a:defRPr>
            </a:lvl1pPr>
            <a:lvl2pPr marL="0">
              <a:spcBef>
                <a:spcPts val="354"/>
              </a:spcBef>
              <a:defRPr sz="1418">
                <a:solidFill>
                  <a:schemeClr val="tx1">
                    <a:lumMod val="65000"/>
                    <a:lumOff val="35000"/>
                  </a:schemeClr>
                </a:solidFill>
              </a:defRPr>
            </a:lvl2pPr>
            <a:lvl3pPr>
              <a:spcBef>
                <a:spcPts val="0"/>
              </a:spcBef>
              <a:defRPr sz="1181">
                <a:solidFill>
                  <a:schemeClr val="tx1">
                    <a:lumMod val="65000"/>
                    <a:lumOff val="35000"/>
                  </a:schemeClr>
                </a:solidFill>
              </a:defRPr>
            </a:lvl3pPr>
            <a:lvl5pPr marL="296967" indent="0">
              <a:spcBef>
                <a:spcPts val="207"/>
              </a:spcBef>
              <a:buNone/>
              <a:defRPr sz="944">
                <a:solidFill>
                  <a:schemeClr val="tx1">
                    <a:lumMod val="65000"/>
                    <a:lumOff val="35000"/>
                  </a:schemeClr>
                </a:solidFill>
              </a:defRPr>
            </a:lvl5pPr>
          </a:lstStyle>
          <a:p>
            <a:pPr lvl="0"/>
            <a:r>
              <a:rPr lang="en-US" dirty="0" smtClean="0"/>
              <a:t>BIG WORD BIG PHRASE</a:t>
            </a:r>
            <a:br>
              <a:rPr lang="en-US" dirty="0" smtClean="0"/>
            </a:br>
            <a:r>
              <a:rPr lang="en-US" dirty="0" smtClean="0"/>
              <a:t>SLIDE</a:t>
            </a:r>
            <a:endParaRPr lang="en-US" dirty="0"/>
          </a:p>
        </p:txBody>
      </p:sp>
      <p:sp>
        <p:nvSpPr>
          <p:cNvPr id="2" name="Date Placeholder 1"/>
          <p:cNvSpPr>
            <a:spLocks noGrp="1"/>
          </p:cNvSpPr>
          <p:nvPr>
            <p:ph type="dt" sz="half" idx="17"/>
          </p:nvPr>
        </p:nvSpPr>
        <p:spPr/>
        <p:txBody>
          <a:bodyPr/>
          <a:lstStyle/>
          <a:p>
            <a:r>
              <a:rPr lang="en-US" dirty="0" smtClean="0"/>
              <a:t>07/10/18</a:t>
            </a:r>
            <a:endParaRPr lang="en-US" dirty="0"/>
          </a:p>
        </p:txBody>
      </p:sp>
      <p:sp>
        <p:nvSpPr>
          <p:cNvPr id="3" name="Footer Placeholder 2"/>
          <p:cNvSpPr>
            <a:spLocks noGrp="1"/>
          </p:cNvSpPr>
          <p:nvPr>
            <p:ph type="ftr" sz="quarter" idx="18"/>
          </p:nvPr>
        </p:nvSpPr>
        <p:spPr/>
        <p:txBody>
          <a:bodyPr/>
          <a:lstStyle/>
          <a:p>
            <a:r>
              <a:rPr lang="en-US" dirty="0" smtClean="0"/>
              <a:t>1.05</a:t>
            </a:r>
            <a:endParaRPr lang="en-US" dirty="0"/>
          </a:p>
        </p:txBody>
      </p:sp>
      <p:sp>
        <p:nvSpPr>
          <p:cNvPr id="4" name="Slide Number Placeholder 3"/>
          <p:cNvSpPr>
            <a:spLocks noGrp="1"/>
          </p:cNvSpPr>
          <p:nvPr>
            <p:ph type="sldNum" sz="quarter" idx="19"/>
          </p:nvPr>
        </p:nvSpPr>
        <p:spPr/>
        <p:txBody>
          <a:bodyPr/>
          <a:lstStyle/>
          <a:p>
            <a:fld id="{31D06AA0-025B-4289-9312-D351F24C7281}" type="slidenum">
              <a:rPr lang="en-US" smtClean="0"/>
              <a:pPr/>
              <a:t>‹#›</a:t>
            </a:fld>
            <a:endParaRPr lang="en-US" dirty="0"/>
          </a:p>
        </p:txBody>
      </p:sp>
    </p:spTree>
    <p:extLst>
      <p:ext uri="{BB962C8B-B14F-4D97-AF65-F5344CB8AC3E}">
        <p14:creationId xmlns:p14="http://schemas.microsoft.com/office/powerpoint/2010/main" val="20803980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ig Phrase-Word Slide RED">
    <p:spTree>
      <p:nvGrpSpPr>
        <p:cNvPr id="1" name=""/>
        <p:cNvGrpSpPr/>
        <p:nvPr/>
      </p:nvGrpSpPr>
      <p:grpSpPr>
        <a:xfrm>
          <a:off x="0" y="0"/>
          <a:ext cx="0" cy="0"/>
          <a:chOff x="0" y="0"/>
          <a:chExt cx="0" cy="0"/>
        </a:xfrm>
      </p:grpSpPr>
      <p:sp>
        <p:nvSpPr>
          <p:cNvPr id="4" name="Rectangle 3"/>
          <p:cNvSpPr/>
          <p:nvPr/>
        </p:nvSpPr>
        <p:spPr>
          <a:xfrm>
            <a:off x="0" y="758476"/>
            <a:ext cx="9144000" cy="4956528"/>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3" dirty="0">
              <a:solidFill>
                <a:srgbClr val="BB0000"/>
              </a:solidFill>
            </a:endParaRPr>
          </a:p>
        </p:txBody>
      </p:sp>
      <p:sp>
        <p:nvSpPr>
          <p:cNvPr id="9" name="Content Placeholder 2"/>
          <p:cNvSpPr>
            <a:spLocks noGrp="1"/>
          </p:cNvSpPr>
          <p:nvPr>
            <p:ph idx="16" hasCustomPrompt="1"/>
          </p:nvPr>
        </p:nvSpPr>
        <p:spPr>
          <a:xfrm>
            <a:off x="651758" y="1445438"/>
            <a:ext cx="7194020" cy="3681126"/>
          </a:xfrm>
          <a:prstGeom prst="rect">
            <a:avLst/>
          </a:prstGeom>
          <a:ln>
            <a:solidFill>
              <a:srgbClr val="BB0000"/>
            </a:solidFill>
          </a:ln>
        </p:spPr>
        <p:txBody>
          <a:bodyPr/>
          <a:lstStyle>
            <a:lvl1pPr algn="l">
              <a:lnSpc>
                <a:spcPts val="4961"/>
              </a:lnSpc>
              <a:spcBef>
                <a:spcPts val="0"/>
              </a:spcBef>
              <a:defRPr sz="4724" b="1" baseline="0">
                <a:solidFill>
                  <a:schemeClr val="bg1"/>
                </a:solidFill>
              </a:defRPr>
            </a:lvl1pPr>
            <a:lvl2pPr marL="0">
              <a:spcBef>
                <a:spcPts val="354"/>
              </a:spcBef>
              <a:defRPr sz="1418">
                <a:solidFill>
                  <a:schemeClr val="tx1">
                    <a:lumMod val="65000"/>
                    <a:lumOff val="35000"/>
                  </a:schemeClr>
                </a:solidFill>
              </a:defRPr>
            </a:lvl2pPr>
            <a:lvl3pPr>
              <a:spcBef>
                <a:spcPts val="0"/>
              </a:spcBef>
              <a:defRPr sz="1181">
                <a:solidFill>
                  <a:schemeClr val="tx1">
                    <a:lumMod val="65000"/>
                    <a:lumOff val="35000"/>
                  </a:schemeClr>
                </a:solidFill>
              </a:defRPr>
            </a:lvl3pPr>
            <a:lvl5pPr marL="296967" indent="0">
              <a:spcBef>
                <a:spcPts val="207"/>
              </a:spcBef>
              <a:buNone/>
              <a:defRPr sz="944">
                <a:solidFill>
                  <a:schemeClr val="tx1">
                    <a:lumMod val="65000"/>
                    <a:lumOff val="35000"/>
                  </a:schemeClr>
                </a:solidFill>
              </a:defRPr>
            </a:lvl5pPr>
          </a:lstStyle>
          <a:p>
            <a:pPr lvl="0"/>
            <a:r>
              <a:rPr lang="en-US" dirty="0" smtClean="0"/>
              <a:t>BIG WORD</a:t>
            </a:r>
          </a:p>
          <a:p>
            <a:pPr lvl="0"/>
            <a:r>
              <a:rPr lang="en-US" dirty="0" smtClean="0"/>
              <a:t>BIG PHRASE</a:t>
            </a:r>
            <a:br>
              <a:rPr lang="en-US" dirty="0" smtClean="0"/>
            </a:br>
            <a:r>
              <a:rPr lang="en-US" dirty="0" smtClean="0"/>
              <a:t>SLIDE</a:t>
            </a:r>
            <a:endParaRPr lang="en-US" dirty="0"/>
          </a:p>
        </p:txBody>
      </p:sp>
      <p:sp>
        <p:nvSpPr>
          <p:cNvPr id="2" name="Date Placeholder 1"/>
          <p:cNvSpPr>
            <a:spLocks noGrp="1"/>
          </p:cNvSpPr>
          <p:nvPr>
            <p:ph type="dt" sz="half" idx="17"/>
          </p:nvPr>
        </p:nvSpPr>
        <p:spPr/>
        <p:txBody>
          <a:bodyPr/>
          <a:lstStyle/>
          <a:p>
            <a:r>
              <a:rPr lang="en-US" dirty="0" smtClean="0"/>
              <a:t>07/10/18</a:t>
            </a:r>
            <a:endParaRPr lang="en-US" dirty="0"/>
          </a:p>
        </p:txBody>
      </p:sp>
      <p:sp>
        <p:nvSpPr>
          <p:cNvPr id="3" name="Footer Placeholder 2"/>
          <p:cNvSpPr>
            <a:spLocks noGrp="1"/>
          </p:cNvSpPr>
          <p:nvPr>
            <p:ph type="ftr" sz="quarter" idx="18"/>
          </p:nvPr>
        </p:nvSpPr>
        <p:spPr/>
        <p:txBody>
          <a:bodyPr/>
          <a:lstStyle/>
          <a:p>
            <a:r>
              <a:rPr lang="en-US" dirty="0" smtClean="0"/>
              <a:t>1.05</a:t>
            </a:r>
            <a:endParaRPr lang="en-US" dirty="0"/>
          </a:p>
        </p:txBody>
      </p:sp>
      <p:sp>
        <p:nvSpPr>
          <p:cNvPr id="5" name="Slide Number Placeholder 4"/>
          <p:cNvSpPr>
            <a:spLocks noGrp="1"/>
          </p:cNvSpPr>
          <p:nvPr>
            <p:ph type="sldNum" sz="quarter" idx="19"/>
          </p:nvPr>
        </p:nvSpPr>
        <p:spPr/>
        <p:txBody>
          <a:bodyPr/>
          <a:lstStyle/>
          <a:p>
            <a:fld id="{31D06AA0-025B-4289-9312-D351F24C7281}" type="slidenum">
              <a:rPr lang="en-US" smtClean="0"/>
              <a:pPr/>
              <a:t>‹#›</a:t>
            </a:fld>
            <a:endParaRPr lang="en-US" dirty="0"/>
          </a:p>
        </p:txBody>
      </p:sp>
    </p:spTree>
    <p:extLst>
      <p:ext uri="{BB962C8B-B14F-4D97-AF65-F5344CB8AC3E}">
        <p14:creationId xmlns:p14="http://schemas.microsoft.com/office/powerpoint/2010/main" val="30925596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Slide">
    <p:spTree>
      <p:nvGrpSpPr>
        <p:cNvPr id="1" name=""/>
        <p:cNvGrpSpPr/>
        <p:nvPr/>
      </p:nvGrpSpPr>
      <p:grpSpPr>
        <a:xfrm>
          <a:off x="0" y="0"/>
          <a:ext cx="0" cy="0"/>
          <a:chOff x="0" y="0"/>
          <a:chExt cx="0" cy="0"/>
        </a:xfrm>
      </p:grpSpPr>
      <p:sp>
        <p:nvSpPr>
          <p:cNvPr id="9" name="Content Placeholder 2"/>
          <p:cNvSpPr>
            <a:spLocks noGrp="1"/>
          </p:cNvSpPr>
          <p:nvPr>
            <p:ph idx="13"/>
          </p:nvPr>
        </p:nvSpPr>
        <p:spPr>
          <a:xfrm>
            <a:off x="439046" y="1578015"/>
            <a:ext cx="8229600" cy="3718944"/>
          </a:xfrm>
          <a:prstGeom prst="rect">
            <a:avLst/>
          </a:prstGeom>
          <a:ln>
            <a:solidFill>
              <a:srgbClr val="FFFFFF"/>
            </a:solidFill>
          </a:ln>
        </p:spPr>
        <p:txBody>
          <a:bodyPr/>
          <a:lstStyle>
            <a:lvl1pPr marL="342900" indent="-342900">
              <a:spcBef>
                <a:spcPts val="437"/>
              </a:spcBef>
              <a:buFont typeface="Arial" panose="020B0604020202020204" pitchFamily="34" charset="0"/>
              <a:buChar char="•"/>
              <a:defRPr sz="2240">
                <a:solidFill>
                  <a:schemeClr val="tx1"/>
                </a:solidFill>
              </a:defRPr>
            </a:lvl1pPr>
            <a:lvl2pPr marL="227013" indent="-227013">
              <a:spcBef>
                <a:spcPts val="437"/>
              </a:spcBef>
              <a:buFont typeface="Arial" panose="020B0604020202020204" pitchFamily="34" charset="0"/>
              <a:buChar char="•"/>
              <a:defRPr sz="1800">
                <a:solidFill>
                  <a:schemeClr val="tx1"/>
                </a:solidFill>
              </a:defRPr>
            </a:lvl2pPr>
            <a:lvl3pPr marL="798513" indent="-455613">
              <a:spcBef>
                <a:spcPts val="437"/>
              </a:spcBef>
              <a:buFont typeface="Arial" panose="020B0604020202020204" pitchFamily="34" charset="0"/>
              <a:buChar char="─"/>
              <a:tabLst/>
              <a:defRPr sz="1800">
                <a:solidFill>
                  <a:schemeClr val="tx1"/>
                </a:solidFill>
              </a:defRPr>
            </a:lvl3pPr>
            <a:lvl4pPr>
              <a:defRPr sz="1800">
                <a:solidFill>
                  <a:schemeClr val="tx1"/>
                </a:solidFill>
              </a:defRPr>
            </a:lvl4pPr>
            <a:lvl5pPr marL="439642" indent="0">
              <a:spcBef>
                <a:spcPts val="207"/>
              </a:spcBef>
              <a:buNone/>
              <a:defRPr sz="944">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itle 3"/>
          <p:cNvSpPr>
            <a:spLocks noGrp="1"/>
          </p:cNvSpPr>
          <p:nvPr>
            <p:ph type="title"/>
          </p:nvPr>
        </p:nvSpPr>
        <p:spPr>
          <a:xfrm>
            <a:off x="439046" y="877470"/>
            <a:ext cx="8296392" cy="647863"/>
          </a:xfrm>
          <a:prstGeom prst="rect">
            <a:avLst/>
          </a:prstGeom>
        </p:spPr>
        <p:txBody>
          <a:bodyPr anchor="ctr"/>
          <a:lstStyle>
            <a:lvl1pPr algn="l">
              <a:defRPr sz="2800"/>
            </a:lvl1pPr>
          </a:lstStyle>
          <a:p>
            <a:r>
              <a:rPr lang="en-US" dirty="0" smtClean="0"/>
              <a:t>Click to edit Master title style</a:t>
            </a:r>
            <a:endParaRPr lang="en-US" dirty="0"/>
          </a:p>
        </p:txBody>
      </p:sp>
      <p:sp>
        <p:nvSpPr>
          <p:cNvPr id="2" name="Date Placeholder 1"/>
          <p:cNvSpPr>
            <a:spLocks noGrp="1"/>
          </p:cNvSpPr>
          <p:nvPr>
            <p:ph type="dt" sz="half" idx="14"/>
          </p:nvPr>
        </p:nvSpPr>
        <p:spPr/>
        <p:txBody>
          <a:bodyPr/>
          <a:lstStyle/>
          <a:p>
            <a:r>
              <a:rPr lang="en-US" dirty="0" smtClean="0"/>
              <a:t>07/10/18</a:t>
            </a:r>
            <a:endParaRPr lang="en-US" dirty="0"/>
          </a:p>
        </p:txBody>
      </p:sp>
      <p:sp>
        <p:nvSpPr>
          <p:cNvPr id="3" name="Footer Placeholder 2"/>
          <p:cNvSpPr>
            <a:spLocks noGrp="1"/>
          </p:cNvSpPr>
          <p:nvPr>
            <p:ph type="ftr" sz="quarter" idx="15"/>
          </p:nvPr>
        </p:nvSpPr>
        <p:spPr/>
        <p:txBody>
          <a:bodyPr/>
          <a:lstStyle/>
          <a:p>
            <a:r>
              <a:rPr lang="en-US" dirty="0" smtClean="0"/>
              <a:t>1.05</a:t>
            </a:r>
            <a:endParaRPr lang="en-US" dirty="0"/>
          </a:p>
        </p:txBody>
      </p:sp>
      <p:sp>
        <p:nvSpPr>
          <p:cNvPr id="4" name="Slide Number Placeholder 3"/>
          <p:cNvSpPr>
            <a:spLocks noGrp="1"/>
          </p:cNvSpPr>
          <p:nvPr>
            <p:ph type="sldNum" sz="quarter" idx="16"/>
          </p:nvPr>
        </p:nvSpPr>
        <p:spPr/>
        <p:txBody>
          <a:bodyPr/>
          <a:lstStyle/>
          <a:p>
            <a:fld id="{31D06AA0-025B-4289-9312-D351F24C7281}" type="slidenum">
              <a:rPr lang="en-US" smtClean="0"/>
              <a:t>‹#›</a:t>
            </a:fld>
            <a:endParaRPr lang="en-US" dirty="0"/>
          </a:p>
        </p:txBody>
      </p:sp>
    </p:spTree>
    <p:extLst>
      <p:ext uri="{BB962C8B-B14F-4D97-AF65-F5344CB8AC3E}">
        <p14:creationId xmlns:p14="http://schemas.microsoft.com/office/powerpoint/2010/main" val="26833066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2"/>
          <p:cNvSpPr>
            <a:spLocks noGrp="1"/>
          </p:cNvSpPr>
          <p:nvPr>
            <p:ph sz="half" idx="10"/>
          </p:nvPr>
        </p:nvSpPr>
        <p:spPr>
          <a:xfrm>
            <a:off x="4658810" y="1525329"/>
            <a:ext cx="4038600" cy="3771636"/>
          </a:xfrm>
          <a:prstGeom prst="rect">
            <a:avLst/>
          </a:prstGeom>
        </p:spPr>
        <p:txBody>
          <a:bodyPr/>
          <a:lstStyle>
            <a:lvl1pPr marL="0" indent="0" algn="l" defTabSz="269969" rtl="0" eaLnBrk="1" latinLnBrk="0" hangingPunct="1">
              <a:spcBef>
                <a:spcPts val="292"/>
              </a:spcBef>
              <a:spcAft>
                <a:spcPts val="0"/>
              </a:spcAft>
              <a:buFont typeface="Arial" panose="020B0604020202020204" pitchFamily="34" charset="0"/>
              <a:buNone/>
              <a:defRPr lang="en-US" sz="1239" b="1" kern="1200" dirty="0" smtClean="0">
                <a:solidFill>
                  <a:schemeClr val="tx1"/>
                </a:solidFill>
                <a:latin typeface="Courier New" panose="02070309020205020404" pitchFamily="49" charset="0"/>
                <a:ea typeface="+mn-ea"/>
                <a:cs typeface="Courier New" panose="02070309020205020404" pitchFamily="49" charset="0"/>
              </a:defRPr>
            </a:lvl1pPr>
            <a:lvl2pPr marL="0" indent="0" algn="l" defTabSz="269969" rtl="0" eaLnBrk="1" latinLnBrk="0" hangingPunct="1">
              <a:spcBef>
                <a:spcPts val="292"/>
              </a:spcBef>
              <a:spcAft>
                <a:spcPts val="0"/>
              </a:spcAft>
              <a:buFont typeface="Arial" panose="020B0604020202020204" pitchFamily="34" charset="0"/>
              <a:buNone/>
              <a:defRPr lang="en-US" sz="1239" b="1" kern="1200" dirty="0" smtClean="0">
                <a:solidFill>
                  <a:schemeClr val="tx1"/>
                </a:solidFill>
                <a:latin typeface="Courier New" panose="02070309020205020404" pitchFamily="49" charset="0"/>
                <a:ea typeface="+mn-ea"/>
                <a:cs typeface="Courier New" panose="02070309020205020404" pitchFamily="49" charset="0"/>
              </a:defRPr>
            </a:lvl2pPr>
            <a:lvl3pPr algn="l" defTabSz="269969" rtl="0" eaLnBrk="1" latinLnBrk="0" hangingPunct="1">
              <a:defRPr lang="en-US" sz="1575" kern="1200" dirty="0" smtClean="0">
                <a:solidFill>
                  <a:schemeClr val="tx1"/>
                </a:solidFill>
                <a:latin typeface="+mn-lt"/>
                <a:ea typeface="+mn-ea"/>
                <a:cs typeface="+mn-cs"/>
              </a:defRPr>
            </a:lvl3pPr>
            <a:lvl4pPr marL="249974" indent="0" algn="l" defTabSz="269969" rtl="0" eaLnBrk="1" latinLnBrk="0" hangingPunct="1">
              <a:spcBef>
                <a:spcPts val="292"/>
              </a:spcBef>
              <a:spcAft>
                <a:spcPts val="0"/>
              </a:spcAft>
              <a:buFont typeface="Arial" panose="020B0604020202020204" pitchFamily="34" charset="0"/>
              <a:buNone/>
              <a:defRPr lang="en-US" sz="1239" b="1" kern="1200" dirty="0" smtClean="0">
                <a:solidFill>
                  <a:schemeClr val="tx1"/>
                </a:solidFill>
                <a:latin typeface="Courier New" panose="02070309020205020404" pitchFamily="49" charset="0"/>
                <a:ea typeface="+mn-ea"/>
                <a:cs typeface="Courier New" panose="02070309020205020404" pitchFamily="49" charset="0"/>
              </a:defRPr>
            </a:lvl4pPr>
            <a:lvl5pPr algn="l" defTabSz="269969" rtl="0" eaLnBrk="1" latinLnBrk="0" hangingPunct="1">
              <a:defRPr lang="en-US" sz="1575" kern="1200" dirty="0">
                <a:solidFill>
                  <a:srgbClr val="BB0000"/>
                </a:solidFill>
                <a:latin typeface="+mn-lt"/>
                <a:ea typeface="+mn-ea"/>
                <a:cs typeface="+mn-cs"/>
              </a:defRPr>
            </a:lvl5pPr>
            <a:lvl6pPr>
              <a:defRPr sz="1181"/>
            </a:lvl6pPr>
            <a:lvl7pPr>
              <a:defRPr sz="1181"/>
            </a:lvl7pPr>
            <a:lvl8pPr>
              <a:defRPr sz="1181"/>
            </a:lvl8pPr>
            <a:lvl9pPr>
              <a:defRPr sz="1181"/>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3" name="Content Placeholder 2"/>
          <p:cNvSpPr>
            <a:spLocks noGrp="1"/>
          </p:cNvSpPr>
          <p:nvPr>
            <p:ph sz="half" idx="1"/>
          </p:nvPr>
        </p:nvSpPr>
        <p:spPr>
          <a:xfrm>
            <a:off x="439046" y="1525329"/>
            <a:ext cx="4038600" cy="3771636"/>
          </a:xfrm>
          <a:prstGeom prst="rect">
            <a:avLst/>
          </a:prstGeom>
        </p:spPr>
        <p:txBody>
          <a:bodyPr/>
          <a:lstStyle>
            <a:lvl1pPr marL="249974" indent="-249974" algn="l" defTabSz="269969" rtl="0" eaLnBrk="1" latinLnBrk="0" hangingPunct="1">
              <a:spcBef>
                <a:spcPts val="437"/>
              </a:spcBef>
              <a:spcAft>
                <a:spcPts val="0"/>
              </a:spcAft>
              <a:buFont typeface="Arial" panose="020B0604020202020204" pitchFamily="34" charset="0"/>
              <a:buChar char="•"/>
              <a:defRPr lang="en-US" sz="1575" kern="1200" dirty="0" smtClean="0">
                <a:solidFill>
                  <a:schemeClr val="tx1"/>
                </a:solidFill>
                <a:latin typeface="+mn-lt"/>
                <a:ea typeface="+mn-ea"/>
                <a:cs typeface="+mn-cs"/>
              </a:defRPr>
            </a:lvl1pPr>
            <a:lvl2pPr marL="334456" indent="-334456" algn="l" defTabSz="269969" rtl="0" eaLnBrk="1" latinLnBrk="0" hangingPunct="1">
              <a:spcBef>
                <a:spcPts val="437"/>
              </a:spcBef>
              <a:spcAft>
                <a:spcPts val="0"/>
              </a:spcAft>
              <a:buFont typeface="Arial" panose="020B0604020202020204" pitchFamily="34" charset="0"/>
              <a:buChar char="•"/>
              <a:defRPr lang="en-US" sz="1458" kern="1200" dirty="0" smtClean="0">
                <a:solidFill>
                  <a:schemeClr val="tx1"/>
                </a:solidFill>
                <a:latin typeface="+mn-lt"/>
                <a:ea typeface="+mn-ea"/>
                <a:cs typeface="+mn-cs"/>
              </a:defRPr>
            </a:lvl2pPr>
            <a:lvl3pPr marL="582116" indent="-332142" algn="l" defTabSz="269969" rtl="0" eaLnBrk="1" latinLnBrk="0" hangingPunct="1">
              <a:buFont typeface="Arial" panose="020B0604020202020204" pitchFamily="34" charset="0"/>
              <a:buChar char="─"/>
              <a:defRPr lang="en-US" sz="1312" kern="1200" dirty="0" smtClean="0">
                <a:solidFill>
                  <a:schemeClr val="tx1"/>
                </a:solidFill>
                <a:latin typeface="+mn-lt"/>
                <a:ea typeface="+mn-ea"/>
                <a:cs typeface="+mn-cs"/>
              </a:defRPr>
            </a:lvl3pPr>
            <a:lvl4pPr marL="501106" indent="-251132" algn="l" defTabSz="269969" rtl="0" eaLnBrk="1" latinLnBrk="0" hangingPunct="1">
              <a:spcBef>
                <a:spcPts val="437"/>
              </a:spcBef>
              <a:spcAft>
                <a:spcPts val="0"/>
              </a:spcAft>
              <a:buFont typeface="Arial" panose="020B0604020202020204" pitchFamily="34" charset="0"/>
              <a:buChar char="─"/>
              <a:defRPr lang="en-US" sz="1458" kern="1200" dirty="0" smtClean="0">
                <a:solidFill>
                  <a:schemeClr val="tx1">
                    <a:lumMod val="65000"/>
                    <a:lumOff val="35000"/>
                  </a:schemeClr>
                </a:solidFill>
                <a:latin typeface="+mn-lt"/>
                <a:ea typeface="+mn-ea"/>
                <a:cs typeface="+mn-cs"/>
              </a:defRPr>
            </a:lvl4pPr>
            <a:lvl5pPr algn="l" defTabSz="269969" rtl="0" eaLnBrk="1" latinLnBrk="0" hangingPunct="1">
              <a:defRPr lang="en-US" sz="1575" kern="1200" dirty="0">
                <a:solidFill>
                  <a:srgbClr val="BB0000"/>
                </a:solidFill>
                <a:latin typeface="+mn-lt"/>
                <a:ea typeface="+mn-ea"/>
                <a:cs typeface="+mn-cs"/>
              </a:defRPr>
            </a:lvl5pPr>
            <a:lvl6pPr>
              <a:defRPr sz="1181"/>
            </a:lvl6pPr>
            <a:lvl7pPr>
              <a:defRPr sz="1181"/>
            </a:lvl7pPr>
            <a:lvl8pPr>
              <a:defRPr sz="1181"/>
            </a:lvl8pPr>
            <a:lvl9pPr>
              <a:defRPr sz="1181"/>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Title 3"/>
          <p:cNvSpPr>
            <a:spLocks noGrp="1"/>
          </p:cNvSpPr>
          <p:nvPr>
            <p:ph type="title"/>
          </p:nvPr>
        </p:nvSpPr>
        <p:spPr>
          <a:xfrm>
            <a:off x="439046" y="877470"/>
            <a:ext cx="8296392" cy="647863"/>
          </a:xfrm>
          <a:prstGeom prst="rect">
            <a:avLst/>
          </a:prstGeom>
        </p:spPr>
        <p:txBody>
          <a:bodyPr/>
          <a:lstStyle>
            <a:lvl1pPr algn="l">
              <a:defRPr sz="2400"/>
            </a:lvl1pPr>
          </a:lstStyle>
          <a:p>
            <a:r>
              <a:rPr lang="en-US" dirty="0" smtClean="0"/>
              <a:t>Click to edit Master title style</a:t>
            </a:r>
            <a:endParaRPr lang="en-US" dirty="0"/>
          </a:p>
        </p:txBody>
      </p:sp>
      <p:sp>
        <p:nvSpPr>
          <p:cNvPr id="2" name="Date Placeholder 1"/>
          <p:cNvSpPr>
            <a:spLocks noGrp="1"/>
          </p:cNvSpPr>
          <p:nvPr>
            <p:ph type="dt" sz="half" idx="11"/>
          </p:nvPr>
        </p:nvSpPr>
        <p:spPr/>
        <p:txBody>
          <a:bodyPr/>
          <a:lstStyle/>
          <a:p>
            <a:r>
              <a:rPr lang="en-US" dirty="0" smtClean="0"/>
              <a:t>07/10/18</a:t>
            </a:r>
            <a:endParaRPr lang="en-US" dirty="0"/>
          </a:p>
        </p:txBody>
      </p:sp>
      <p:sp>
        <p:nvSpPr>
          <p:cNvPr id="4" name="Footer Placeholder 3"/>
          <p:cNvSpPr>
            <a:spLocks noGrp="1"/>
          </p:cNvSpPr>
          <p:nvPr>
            <p:ph type="ftr" sz="quarter" idx="12"/>
          </p:nvPr>
        </p:nvSpPr>
        <p:spPr/>
        <p:txBody>
          <a:bodyPr/>
          <a:lstStyle/>
          <a:p>
            <a:r>
              <a:rPr lang="en-US" dirty="0" smtClean="0"/>
              <a:t>1.05</a:t>
            </a:r>
            <a:endParaRPr lang="en-US" dirty="0"/>
          </a:p>
        </p:txBody>
      </p:sp>
      <p:sp>
        <p:nvSpPr>
          <p:cNvPr id="5" name="Slide Number Placeholder 4"/>
          <p:cNvSpPr>
            <a:spLocks noGrp="1"/>
          </p:cNvSpPr>
          <p:nvPr>
            <p:ph type="sldNum" sz="quarter" idx="13"/>
          </p:nvPr>
        </p:nvSpPr>
        <p:spPr/>
        <p:txBody>
          <a:bodyPr/>
          <a:lstStyle/>
          <a:p>
            <a:fld id="{31D06AA0-025B-4289-9312-D351F24C7281}" type="slidenum">
              <a:rPr lang="en-US" smtClean="0"/>
              <a:t>‹#›</a:t>
            </a:fld>
            <a:endParaRPr lang="en-US" dirty="0"/>
          </a:p>
        </p:txBody>
      </p:sp>
    </p:spTree>
    <p:extLst>
      <p:ext uri="{BB962C8B-B14F-4D97-AF65-F5344CB8AC3E}">
        <p14:creationId xmlns:p14="http://schemas.microsoft.com/office/powerpoint/2010/main" val="4889755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13" name="Content Placeholder 2"/>
          <p:cNvSpPr>
            <a:spLocks noGrp="1"/>
          </p:cNvSpPr>
          <p:nvPr>
            <p:ph idx="17" hasCustomPrompt="1"/>
          </p:nvPr>
        </p:nvSpPr>
        <p:spPr>
          <a:xfrm>
            <a:off x="4881011" y="4477227"/>
            <a:ext cx="3392206" cy="911688"/>
          </a:xfrm>
          <a:prstGeom prst="rect">
            <a:avLst/>
          </a:prstGeom>
          <a:ln>
            <a:solidFill>
              <a:schemeClr val="bg1"/>
            </a:solidFill>
          </a:ln>
        </p:spPr>
        <p:txBody>
          <a:bodyPr/>
          <a:lstStyle>
            <a:lvl1pPr algn="r">
              <a:lnSpc>
                <a:spcPct val="110000"/>
              </a:lnSpc>
              <a:spcBef>
                <a:spcPts val="0"/>
              </a:spcBef>
              <a:defRPr sz="1418" baseline="-25000">
                <a:solidFill>
                  <a:srgbClr val="BB0000"/>
                </a:solidFill>
              </a:defRPr>
            </a:lvl1pPr>
            <a:lvl2pPr marL="0">
              <a:spcBef>
                <a:spcPts val="354"/>
              </a:spcBef>
              <a:defRPr sz="1418">
                <a:solidFill>
                  <a:schemeClr val="tx1">
                    <a:lumMod val="65000"/>
                    <a:lumOff val="35000"/>
                  </a:schemeClr>
                </a:solidFill>
              </a:defRPr>
            </a:lvl2pPr>
            <a:lvl3pPr>
              <a:spcBef>
                <a:spcPts val="0"/>
              </a:spcBef>
              <a:defRPr sz="1181">
                <a:solidFill>
                  <a:schemeClr val="tx1">
                    <a:lumMod val="65000"/>
                    <a:lumOff val="35000"/>
                  </a:schemeClr>
                </a:solidFill>
              </a:defRPr>
            </a:lvl3pPr>
            <a:lvl5pPr marL="296967" indent="0">
              <a:spcBef>
                <a:spcPts val="207"/>
              </a:spcBef>
              <a:buNone/>
              <a:defRPr sz="944">
                <a:solidFill>
                  <a:schemeClr val="tx1">
                    <a:lumMod val="65000"/>
                    <a:lumOff val="35000"/>
                  </a:schemeClr>
                </a:solidFill>
              </a:defRPr>
            </a:lvl5pPr>
          </a:lstStyle>
          <a:p>
            <a:pPr algn="r">
              <a:lnSpc>
                <a:spcPct val="110000"/>
              </a:lnSpc>
            </a:pPr>
            <a:r>
              <a:rPr lang="en-US" sz="1418" dirty="0" smtClean="0">
                <a:solidFill>
                  <a:schemeClr val="tx1">
                    <a:lumMod val="75000"/>
                    <a:lumOff val="25000"/>
                  </a:schemeClr>
                </a:solidFill>
                <a:cs typeface="Arial"/>
              </a:rPr>
              <a:t>– </a:t>
            </a:r>
            <a:r>
              <a:rPr lang="en-US" sz="1418" dirty="0" err="1" smtClean="0">
                <a:solidFill>
                  <a:schemeClr val="tx1">
                    <a:lumMod val="75000"/>
                    <a:lumOff val="25000"/>
                  </a:schemeClr>
                </a:solidFill>
                <a:cs typeface="Arial"/>
              </a:rPr>
              <a:t>Firstandlast</a:t>
            </a:r>
            <a:r>
              <a:rPr lang="en-US" sz="1418" dirty="0" smtClean="0">
                <a:solidFill>
                  <a:schemeClr val="tx1">
                    <a:lumMod val="75000"/>
                    <a:lumOff val="25000"/>
                  </a:schemeClr>
                </a:solidFill>
                <a:cs typeface="Arial"/>
              </a:rPr>
              <a:t> Name</a:t>
            </a:r>
          </a:p>
          <a:p>
            <a:pPr algn="r">
              <a:lnSpc>
                <a:spcPct val="110000"/>
              </a:lnSpc>
            </a:pPr>
            <a:r>
              <a:rPr lang="en-US" sz="1063" dirty="0" smtClean="0">
                <a:solidFill>
                  <a:schemeClr val="tx1">
                    <a:lumMod val="60000"/>
                    <a:lumOff val="40000"/>
                  </a:schemeClr>
                </a:solidFill>
                <a:cs typeface="Arial"/>
              </a:rPr>
              <a:t>   Optional title line</a:t>
            </a:r>
            <a:endParaRPr lang="en-US" dirty="0"/>
          </a:p>
        </p:txBody>
      </p:sp>
      <p:sp>
        <p:nvSpPr>
          <p:cNvPr id="14" name="Text Placeholder 13"/>
          <p:cNvSpPr>
            <a:spLocks noGrp="1"/>
          </p:cNvSpPr>
          <p:nvPr>
            <p:ph type="body" sz="quarter" idx="18" hasCustomPrompt="1"/>
          </p:nvPr>
        </p:nvSpPr>
        <p:spPr>
          <a:xfrm>
            <a:off x="935496" y="1342941"/>
            <a:ext cx="7200384" cy="3158316"/>
          </a:xfrm>
          <a:prstGeom prst="rect">
            <a:avLst/>
          </a:prstGeom>
          <a:ln>
            <a:solidFill>
              <a:srgbClr val="FFFFFF"/>
            </a:solidFill>
          </a:ln>
        </p:spPr>
        <p:txBody>
          <a:bodyPr vert="horz"/>
          <a:lstStyle>
            <a:lvl1pPr algn="ctr">
              <a:defRPr lang="en-US" sz="1890" b="0" smtClean="0">
                <a:solidFill>
                  <a:srgbClr val="BB0032"/>
                </a:solidFill>
                <a:cs typeface="Arial"/>
              </a:defRPr>
            </a:lvl1pPr>
          </a:lstStyle>
          <a:p>
            <a:pPr lvl="0"/>
            <a:r>
              <a:rPr lang="en-US" sz="3839" b="0" dirty="0" smtClean="0">
                <a:solidFill>
                  <a:srgbClr val="BB0032"/>
                </a:solidFill>
                <a:latin typeface="+mj-lt"/>
                <a:cs typeface="Arial"/>
              </a:rPr>
              <a:t>“Notable quotes</a:t>
            </a:r>
            <a:br>
              <a:rPr lang="en-US" sz="3839" b="0" dirty="0" smtClean="0">
                <a:solidFill>
                  <a:srgbClr val="BB0032"/>
                </a:solidFill>
                <a:latin typeface="+mj-lt"/>
                <a:cs typeface="Arial"/>
              </a:rPr>
            </a:br>
            <a:r>
              <a:rPr lang="en-US" sz="3839" b="0" dirty="0" smtClean="0">
                <a:solidFill>
                  <a:srgbClr val="BB0032"/>
                </a:solidFill>
                <a:latin typeface="+mj-lt"/>
                <a:cs typeface="Arial"/>
              </a:rPr>
              <a:t>goes right here,</a:t>
            </a:r>
            <a:br>
              <a:rPr lang="en-US" sz="3839" b="0" dirty="0" smtClean="0">
                <a:solidFill>
                  <a:srgbClr val="BB0032"/>
                </a:solidFill>
                <a:latin typeface="+mj-lt"/>
                <a:cs typeface="Arial"/>
              </a:rPr>
            </a:br>
            <a:r>
              <a:rPr lang="en-US" sz="3839" b="0" dirty="0" smtClean="0">
                <a:solidFill>
                  <a:srgbClr val="BB0032"/>
                </a:solidFill>
                <a:latin typeface="+mj-lt"/>
                <a:cs typeface="Arial"/>
              </a:rPr>
              <a:t>yes right here.”</a:t>
            </a:r>
            <a:endParaRPr lang="en-US" dirty="0"/>
          </a:p>
        </p:txBody>
      </p:sp>
      <p:sp>
        <p:nvSpPr>
          <p:cNvPr id="2" name="Date Placeholder 1"/>
          <p:cNvSpPr>
            <a:spLocks noGrp="1"/>
          </p:cNvSpPr>
          <p:nvPr>
            <p:ph type="dt" sz="half" idx="19"/>
          </p:nvPr>
        </p:nvSpPr>
        <p:spPr/>
        <p:txBody>
          <a:bodyPr/>
          <a:lstStyle/>
          <a:p>
            <a:r>
              <a:rPr lang="en-US" dirty="0" smtClean="0"/>
              <a:t>07/10/18</a:t>
            </a:r>
            <a:endParaRPr lang="en-US" dirty="0"/>
          </a:p>
        </p:txBody>
      </p:sp>
      <p:sp>
        <p:nvSpPr>
          <p:cNvPr id="3" name="Footer Placeholder 2"/>
          <p:cNvSpPr>
            <a:spLocks noGrp="1"/>
          </p:cNvSpPr>
          <p:nvPr>
            <p:ph type="ftr" sz="quarter" idx="20"/>
          </p:nvPr>
        </p:nvSpPr>
        <p:spPr/>
        <p:txBody>
          <a:bodyPr/>
          <a:lstStyle/>
          <a:p>
            <a:r>
              <a:rPr lang="en-US" dirty="0" smtClean="0"/>
              <a:t>1.05</a:t>
            </a:r>
            <a:endParaRPr lang="en-US" dirty="0"/>
          </a:p>
        </p:txBody>
      </p:sp>
      <p:sp>
        <p:nvSpPr>
          <p:cNvPr id="4" name="Slide Number Placeholder 3"/>
          <p:cNvSpPr>
            <a:spLocks noGrp="1"/>
          </p:cNvSpPr>
          <p:nvPr>
            <p:ph type="sldNum" sz="quarter" idx="21"/>
          </p:nvPr>
        </p:nvSpPr>
        <p:spPr/>
        <p:txBody>
          <a:bodyPr/>
          <a:lstStyle/>
          <a:p>
            <a:fld id="{31D06AA0-025B-4289-9312-D351F24C7281}" type="slidenum">
              <a:rPr lang="en-US" smtClean="0"/>
              <a:pPr/>
              <a:t>‹#›</a:t>
            </a:fld>
            <a:endParaRPr lang="en-US" dirty="0"/>
          </a:p>
        </p:txBody>
      </p:sp>
    </p:spTree>
    <p:extLst>
      <p:ext uri="{BB962C8B-B14F-4D97-AF65-F5344CB8AC3E}">
        <p14:creationId xmlns:p14="http://schemas.microsoft.com/office/powerpoint/2010/main" val="39984571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ull Photo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769951"/>
            <a:ext cx="9144000" cy="4945053"/>
          </a:xfrm>
          <a:prstGeom prst="rect">
            <a:avLst/>
          </a:prstGeom>
        </p:spPr>
        <p:txBody>
          <a:bodyPr vert="horz"/>
          <a:lstStyle>
            <a:lvl1pPr>
              <a:defRPr>
                <a:solidFill>
                  <a:schemeClr val="bg1">
                    <a:lumMod val="75000"/>
                  </a:schemeClr>
                </a:solidFill>
              </a:defRPr>
            </a:lvl1pPr>
          </a:lstStyle>
          <a:p>
            <a:r>
              <a:rPr lang="en-US" dirty="0" smtClean="0"/>
              <a:t>Full slide picture</a:t>
            </a:r>
            <a:endParaRPr lang="en-US" dirty="0"/>
          </a:p>
        </p:txBody>
      </p:sp>
      <p:sp>
        <p:nvSpPr>
          <p:cNvPr id="12" name="Content Placeholder 2"/>
          <p:cNvSpPr>
            <a:spLocks noGrp="1"/>
          </p:cNvSpPr>
          <p:nvPr>
            <p:ph idx="14"/>
          </p:nvPr>
        </p:nvSpPr>
        <p:spPr>
          <a:xfrm>
            <a:off x="4868543" y="1196753"/>
            <a:ext cx="3998890" cy="1533562"/>
          </a:xfrm>
          <a:prstGeom prst="rect">
            <a:avLst/>
          </a:prstGeom>
          <a:ln w="28575" cmpd="sng">
            <a:solidFill>
              <a:srgbClr val="636D6E"/>
            </a:solidFill>
          </a:ln>
          <a:effectLst/>
        </p:spPr>
        <p:txBody>
          <a:bodyPr/>
          <a:lstStyle>
            <a:lvl1pPr marL="53994">
              <a:lnSpc>
                <a:spcPts val="2030"/>
              </a:lnSpc>
              <a:spcBef>
                <a:spcPts val="0"/>
              </a:spcBef>
              <a:defRPr sz="1181" b="1">
                <a:solidFill>
                  <a:srgbClr val="636D6E"/>
                </a:solidFill>
              </a:defRPr>
            </a:lvl1pPr>
            <a:lvl2pPr marL="53994" indent="107987">
              <a:spcBef>
                <a:spcPts val="118"/>
              </a:spcBef>
              <a:spcAft>
                <a:spcPts val="0"/>
              </a:spcAft>
              <a:buClr>
                <a:srgbClr val="BB0000"/>
              </a:buClr>
              <a:buFont typeface="Arial"/>
              <a:buChar char="•"/>
              <a:defRPr sz="944">
                <a:solidFill>
                  <a:srgbClr val="636D6E"/>
                </a:solidFill>
              </a:defRPr>
            </a:lvl2pPr>
            <a:lvl3pPr marL="53994" indent="107987">
              <a:spcBef>
                <a:spcPts val="118"/>
              </a:spcBef>
              <a:spcAft>
                <a:spcPts val="0"/>
              </a:spcAft>
              <a:buClr>
                <a:srgbClr val="BB0000"/>
              </a:buClr>
              <a:defRPr sz="944">
                <a:solidFill>
                  <a:srgbClr val="636D6E"/>
                </a:solidFill>
              </a:defRPr>
            </a:lvl3pPr>
            <a:lvl5pPr marL="296967" indent="0">
              <a:spcBef>
                <a:spcPts val="207"/>
              </a:spcBef>
              <a:buFont typeface="Arial"/>
              <a:buNone/>
              <a:defRPr sz="1063">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Date Placeholder 1"/>
          <p:cNvSpPr>
            <a:spLocks noGrp="1"/>
          </p:cNvSpPr>
          <p:nvPr>
            <p:ph type="dt" sz="half" idx="15"/>
          </p:nvPr>
        </p:nvSpPr>
        <p:spPr/>
        <p:txBody>
          <a:bodyPr/>
          <a:lstStyle/>
          <a:p>
            <a:r>
              <a:rPr lang="en-US" dirty="0" smtClean="0"/>
              <a:t>07/10/18</a:t>
            </a:r>
            <a:endParaRPr lang="en-US" dirty="0"/>
          </a:p>
        </p:txBody>
      </p:sp>
      <p:sp>
        <p:nvSpPr>
          <p:cNvPr id="3" name="Footer Placeholder 2"/>
          <p:cNvSpPr>
            <a:spLocks noGrp="1"/>
          </p:cNvSpPr>
          <p:nvPr>
            <p:ph type="ftr" sz="quarter" idx="16"/>
          </p:nvPr>
        </p:nvSpPr>
        <p:spPr/>
        <p:txBody>
          <a:bodyPr/>
          <a:lstStyle/>
          <a:p>
            <a:r>
              <a:rPr lang="en-US" dirty="0" smtClean="0"/>
              <a:t>1.05</a:t>
            </a:r>
            <a:endParaRPr lang="en-US" dirty="0"/>
          </a:p>
        </p:txBody>
      </p:sp>
      <p:sp>
        <p:nvSpPr>
          <p:cNvPr id="4" name="Slide Number Placeholder 3"/>
          <p:cNvSpPr>
            <a:spLocks noGrp="1"/>
          </p:cNvSpPr>
          <p:nvPr>
            <p:ph type="sldNum" sz="quarter" idx="17"/>
          </p:nvPr>
        </p:nvSpPr>
        <p:spPr/>
        <p:txBody>
          <a:bodyPr/>
          <a:lstStyle/>
          <a:p>
            <a:fld id="{31D06AA0-025B-4289-9312-D351F24C7281}" type="slidenum">
              <a:rPr lang="en-US" smtClean="0"/>
              <a:pPr/>
              <a:t>‹#›</a:t>
            </a:fld>
            <a:endParaRPr lang="en-US" dirty="0"/>
          </a:p>
        </p:txBody>
      </p:sp>
    </p:spTree>
    <p:extLst>
      <p:ext uri="{BB962C8B-B14F-4D97-AF65-F5344CB8AC3E}">
        <p14:creationId xmlns:p14="http://schemas.microsoft.com/office/powerpoint/2010/main" val="278759275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hoto-Text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1" y="769951"/>
            <a:ext cx="3883850" cy="4945053"/>
          </a:xfrm>
          <a:prstGeom prst="rect">
            <a:avLst/>
          </a:prstGeom>
        </p:spPr>
        <p:txBody>
          <a:bodyPr vert="horz"/>
          <a:lstStyle>
            <a:lvl1pPr>
              <a:defRPr>
                <a:solidFill>
                  <a:srgbClr val="BFBFBF"/>
                </a:solidFill>
              </a:defRPr>
            </a:lvl1pPr>
          </a:lstStyle>
          <a:p>
            <a:r>
              <a:rPr lang="en-US" dirty="0" smtClean="0"/>
              <a:t>½ slide picture</a:t>
            </a:r>
            <a:endParaRPr lang="en-US" dirty="0"/>
          </a:p>
        </p:txBody>
      </p:sp>
      <p:sp>
        <p:nvSpPr>
          <p:cNvPr id="8" name="Content Placeholder 2"/>
          <p:cNvSpPr>
            <a:spLocks noGrp="1"/>
          </p:cNvSpPr>
          <p:nvPr>
            <p:ph idx="14"/>
          </p:nvPr>
        </p:nvSpPr>
        <p:spPr>
          <a:xfrm>
            <a:off x="4137607" y="1525323"/>
            <a:ext cx="4701503" cy="3771636"/>
          </a:xfrm>
          <a:prstGeom prst="rect">
            <a:avLst/>
          </a:prstGeom>
          <a:ln>
            <a:solidFill>
              <a:srgbClr val="FFFFFF"/>
            </a:solidFill>
          </a:ln>
        </p:spPr>
        <p:txBody>
          <a:bodyPr/>
          <a:lstStyle>
            <a:lvl1pPr>
              <a:lnSpc>
                <a:spcPts val="2030"/>
              </a:lnSpc>
              <a:spcBef>
                <a:spcPts val="0"/>
              </a:spcBef>
              <a:defRPr>
                <a:solidFill>
                  <a:srgbClr val="BB0000"/>
                </a:solidFill>
              </a:defRPr>
            </a:lvl1pPr>
            <a:lvl2pPr marL="0">
              <a:spcBef>
                <a:spcPts val="354"/>
              </a:spcBef>
              <a:defRPr sz="1418">
                <a:solidFill>
                  <a:schemeClr val="tx1">
                    <a:lumMod val="65000"/>
                    <a:lumOff val="35000"/>
                  </a:schemeClr>
                </a:solidFill>
              </a:defRPr>
            </a:lvl2pPr>
            <a:lvl3pPr>
              <a:spcBef>
                <a:spcPts val="0"/>
              </a:spcBef>
              <a:defRPr sz="1181">
                <a:solidFill>
                  <a:schemeClr val="tx1">
                    <a:lumMod val="65000"/>
                    <a:lumOff val="35000"/>
                  </a:schemeClr>
                </a:solidFill>
              </a:defRPr>
            </a:lvl3pPr>
            <a:lvl5pPr marL="296967" indent="0">
              <a:spcBef>
                <a:spcPts val="207"/>
              </a:spcBef>
              <a:buNone/>
              <a:defRPr sz="944">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idx="16" hasCustomPrompt="1"/>
          </p:nvPr>
        </p:nvSpPr>
        <p:spPr>
          <a:xfrm>
            <a:off x="4315392" y="877471"/>
            <a:ext cx="4642822" cy="530099"/>
          </a:xfrm>
          <a:prstGeom prst="rect">
            <a:avLst/>
          </a:prstGeom>
          <a:ln>
            <a:solidFill>
              <a:schemeClr val="bg1"/>
            </a:solidFill>
          </a:ln>
        </p:spPr>
        <p:txBody>
          <a:bodyPr/>
          <a:lstStyle>
            <a:lvl1pPr algn="r">
              <a:lnSpc>
                <a:spcPts val="968"/>
              </a:lnSpc>
              <a:spcBef>
                <a:spcPts val="0"/>
              </a:spcBef>
              <a:defRPr sz="944" b="1" baseline="0">
                <a:solidFill>
                  <a:schemeClr val="tx1">
                    <a:lumMod val="65000"/>
                    <a:lumOff val="35000"/>
                  </a:schemeClr>
                </a:solidFill>
              </a:defRPr>
            </a:lvl1pPr>
            <a:lvl2pPr marL="0">
              <a:spcBef>
                <a:spcPts val="354"/>
              </a:spcBef>
              <a:defRPr sz="1418">
                <a:solidFill>
                  <a:schemeClr val="tx1">
                    <a:lumMod val="65000"/>
                    <a:lumOff val="35000"/>
                  </a:schemeClr>
                </a:solidFill>
              </a:defRPr>
            </a:lvl2pPr>
            <a:lvl3pPr>
              <a:spcBef>
                <a:spcPts val="0"/>
              </a:spcBef>
              <a:defRPr sz="1181">
                <a:solidFill>
                  <a:schemeClr val="tx1">
                    <a:lumMod val="65000"/>
                    <a:lumOff val="35000"/>
                  </a:schemeClr>
                </a:solidFill>
              </a:defRPr>
            </a:lvl3pPr>
            <a:lvl5pPr marL="296967" indent="0">
              <a:spcBef>
                <a:spcPts val="207"/>
              </a:spcBef>
              <a:buNone/>
              <a:defRPr sz="944">
                <a:solidFill>
                  <a:schemeClr val="tx1">
                    <a:lumMod val="65000"/>
                    <a:lumOff val="35000"/>
                  </a:schemeClr>
                </a:solidFill>
              </a:defRPr>
            </a:lvl5pPr>
          </a:lstStyle>
          <a:p>
            <a:pPr lvl="0"/>
            <a:r>
              <a:rPr lang="en-US" dirty="0" smtClean="0"/>
              <a:t>TOPIC TITLE HERE</a:t>
            </a:r>
            <a:endParaRPr lang="en-US" dirty="0"/>
          </a:p>
        </p:txBody>
      </p:sp>
      <p:sp>
        <p:nvSpPr>
          <p:cNvPr id="2" name="Date Placeholder 1"/>
          <p:cNvSpPr>
            <a:spLocks noGrp="1"/>
          </p:cNvSpPr>
          <p:nvPr>
            <p:ph type="dt" sz="half" idx="17"/>
          </p:nvPr>
        </p:nvSpPr>
        <p:spPr/>
        <p:txBody>
          <a:bodyPr/>
          <a:lstStyle/>
          <a:p>
            <a:r>
              <a:rPr lang="en-US" dirty="0" smtClean="0"/>
              <a:t>07/10/18</a:t>
            </a:r>
            <a:endParaRPr lang="en-US" dirty="0"/>
          </a:p>
        </p:txBody>
      </p:sp>
      <p:sp>
        <p:nvSpPr>
          <p:cNvPr id="3" name="Footer Placeholder 2"/>
          <p:cNvSpPr>
            <a:spLocks noGrp="1"/>
          </p:cNvSpPr>
          <p:nvPr>
            <p:ph type="ftr" sz="quarter" idx="18"/>
          </p:nvPr>
        </p:nvSpPr>
        <p:spPr/>
        <p:txBody>
          <a:bodyPr/>
          <a:lstStyle/>
          <a:p>
            <a:r>
              <a:rPr lang="en-US" dirty="0" smtClean="0"/>
              <a:t>1.05</a:t>
            </a:r>
            <a:endParaRPr lang="en-US" dirty="0"/>
          </a:p>
        </p:txBody>
      </p:sp>
      <p:sp>
        <p:nvSpPr>
          <p:cNvPr id="4" name="Slide Number Placeholder 3"/>
          <p:cNvSpPr>
            <a:spLocks noGrp="1"/>
          </p:cNvSpPr>
          <p:nvPr>
            <p:ph type="sldNum" sz="quarter" idx="19"/>
          </p:nvPr>
        </p:nvSpPr>
        <p:spPr/>
        <p:txBody>
          <a:bodyPr/>
          <a:lstStyle/>
          <a:p>
            <a:fld id="{31D06AA0-025B-4289-9312-D351F24C7281}" type="slidenum">
              <a:rPr lang="en-US" smtClean="0"/>
              <a:pPr/>
              <a:t>‹#›</a:t>
            </a:fld>
            <a:endParaRPr lang="en-US" dirty="0"/>
          </a:p>
        </p:txBody>
      </p:sp>
    </p:spTree>
    <p:extLst>
      <p:ext uri="{BB962C8B-B14F-4D97-AF65-F5344CB8AC3E}">
        <p14:creationId xmlns:p14="http://schemas.microsoft.com/office/powerpoint/2010/main" val="287558186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Content Placeholder 2"/>
          <p:cNvSpPr>
            <a:spLocks noGrp="1"/>
          </p:cNvSpPr>
          <p:nvPr>
            <p:ph idx="16" hasCustomPrompt="1"/>
          </p:nvPr>
        </p:nvSpPr>
        <p:spPr>
          <a:xfrm>
            <a:off x="4315392" y="877471"/>
            <a:ext cx="4642822" cy="530099"/>
          </a:xfrm>
          <a:prstGeom prst="rect">
            <a:avLst/>
          </a:prstGeom>
          <a:ln>
            <a:solidFill>
              <a:schemeClr val="bg1"/>
            </a:solidFill>
          </a:ln>
        </p:spPr>
        <p:txBody>
          <a:bodyPr/>
          <a:lstStyle>
            <a:lvl1pPr algn="r">
              <a:lnSpc>
                <a:spcPts val="968"/>
              </a:lnSpc>
              <a:spcBef>
                <a:spcPts val="0"/>
              </a:spcBef>
              <a:defRPr sz="944" b="1" baseline="0">
                <a:solidFill>
                  <a:schemeClr val="tx1">
                    <a:lumMod val="65000"/>
                    <a:lumOff val="35000"/>
                  </a:schemeClr>
                </a:solidFill>
              </a:defRPr>
            </a:lvl1pPr>
            <a:lvl2pPr marL="0">
              <a:spcBef>
                <a:spcPts val="354"/>
              </a:spcBef>
              <a:defRPr sz="1418">
                <a:solidFill>
                  <a:schemeClr val="tx1">
                    <a:lumMod val="65000"/>
                    <a:lumOff val="35000"/>
                  </a:schemeClr>
                </a:solidFill>
              </a:defRPr>
            </a:lvl2pPr>
            <a:lvl3pPr>
              <a:spcBef>
                <a:spcPts val="0"/>
              </a:spcBef>
              <a:defRPr sz="1181">
                <a:solidFill>
                  <a:schemeClr val="tx1">
                    <a:lumMod val="65000"/>
                    <a:lumOff val="35000"/>
                  </a:schemeClr>
                </a:solidFill>
              </a:defRPr>
            </a:lvl3pPr>
            <a:lvl5pPr marL="296967" indent="0">
              <a:spcBef>
                <a:spcPts val="207"/>
              </a:spcBef>
              <a:buNone/>
              <a:defRPr sz="944">
                <a:solidFill>
                  <a:schemeClr val="tx1">
                    <a:lumMod val="65000"/>
                    <a:lumOff val="35000"/>
                  </a:schemeClr>
                </a:solidFill>
              </a:defRPr>
            </a:lvl5pPr>
          </a:lstStyle>
          <a:p>
            <a:pPr lvl="0"/>
            <a:r>
              <a:rPr lang="en-US" dirty="0" smtClean="0"/>
              <a:t>TOPIC TITLE HERE</a:t>
            </a:r>
            <a:endParaRPr lang="en-US" dirty="0"/>
          </a:p>
        </p:txBody>
      </p:sp>
      <p:sp>
        <p:nvSpPr>
          <p:cNvPr id="6" name="Content Placeholder 2"/>
          <p:cNvSpPr>
            <a:spLocks noGrp="1"/>
          </p:cNvSpPr>
          <p:nvPr>
            <p:ph idx="14"/>
          </p:nvPr>
        </p:nvSpPr>
        <p:spPr>
          <a:xfrm>
            <a:off x="1400403" y="1525323"/>
            <a:ext cx="6527582" cy="3771636"/>
          </a:xfrm>
          <a:prstGeom prst="rect">
            <a:avLst/>
          </a:prstGeom>
          <a:ln>
            <a:solidFill>
              <a:srgbClr val="FFFFFF"/>
            </a:solidFill>
          </a:ln>
        </p:spPr>
        <p:txBody>
          <a:bodyPr/>
          <a:lstStyle>
            <a:lvl1pPr algn="ctr">
              <a:lnSpc>
                <a:spcPts val="2030"/>
              </a:lnSpc>
              <a:spcBef>
                <a:spcPts val="0"/>
              </a:spcBef>
              <a:defRPr>
                <a:solidFill>
                  <a:schemeClr val="bg1">
                    <a:lumMod val="75000"/>
                  </a:schemeClr>
                </a:solidFill>
              </a:defRPr>
            </a:lvl1pPr>
            <a:lvl2pPr marL="0">
              <a:spcBef>
                <a:spcPts val="354"/>
              </a:spcBef>
              <a:defRPr sz="1418">
                <a:solidFill>
                  <a:schemeClr val="tx1">
                    <a:lumMod val="65000"/>
                    <a:lumOff val="35000"/>
                  </a:schemeClr>
                </a:solidFill>
              </a:defRPr>
            </a:lvl2pPr>
            <a:lvl3pPr>
              <a:spcBef>
                <a:spcPts val="0"/>
              </a:spcBef>
              <a:defRPr sz="1181">
                <a:solidFill>
                  <a:schemeClr val="tx1">
                    <a:lumMod val="65000"/>
                    <a:lumOff val="35000"/>
                  </a:schemeClr>
                </a:solidFill>
              </a:defRPr>
            </a:lvl3pPr>
            <a:lvl5pPr marL="296967" indent="0">
              <a:spcBef>
                <a:spcPts val="207"/>
              </a:spcBef>
              <a:buNone/>
              <a:defRPr sz="944">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7"/>
          </p:nvPr>
        </p:nvSpPr>
        <p:spPr/>
        <p:txBody>
          <a:bodyPr/>
          <a:lstStyle/>
          <a:p>
            <a:r>
              <a:rPr lang="en-US" dirty="0" smtClean="0"/>
              <a:t>07/10/18</a:t>
            </a:r>
            <a:endParaRPr lang="en-US" dirty="0"/>
          </a:p>
        </p:txBody>
      </p:sp>
      <p:sp>
        <p:nvSpPr>
          <p:cNvPr id="3" name="Footer Placeholder 2"/>
          <p:cNvSpPr>
            <a:spLocks noGrp="1"/>
          </p:cNvSpPr>
          <p:nvPr>
            <p:ph type="ftr" sz="quarter" idx="18"/>
          </p:nvPr>
        </p:nvSpPr>
        <p:spPr/>
        <p:txBody>
          <a:bodyPr/>
          <a:lstStyle/>
          <a:p>
            <a:r>
              <a:rPr lang="en-US" dirty="0" smtClean="0"/>
              <a:t>1.05</a:t>
            </a:r>
            <a:endParaRPr lang="en-US" dirty="0"/>
          </a:p>
        </p:txBody>
      </p:sp>
      <p:sp>
        <p:nvSpPr>
          <p:cNvPr id="4" name="Slide Number Placeholder 3"/>
          <p:cNvSpPr>
            <a:spLocks noGrp="1"/>
          </p:cNvSpPr>
          <p:nvPr>
            <p:ph type="sldNum" sz="quarter" idx="19"/>
          </p:nvPr>
        </p:nvSpPr>
        <p:spPr/>
        <p:txBody>
          <a:bodyPr/>
          <a:lstStyle/>
          <a:p>
            <a:fld id="{31D06AA0-025B-4289-9312-D351F24C7281}" type="slidenum">
              <a:rPr lang="en-US" smtClean="0"/>
              <a:pPr/>
              <a:t>‹#›</a:t>
            </a:fld>
            <a:endParaRPr lang="en-US" dirty="0"/>
          </a:p>
        </p:txBody>
      </p:sp>
    </p:spTree>
    <p:extLst>
      <p:ext uri="{BB962C8B-B14F-4D97-AF65-F5344CB8AC3E}">
        <p14:creationId xmlns:p14="http://schemas.microsoft.com/office/powerpoint/2010/main" val="503402499"/>
      </p:ext>
    </p:extLst>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2.emf"/><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2478708"/>
            <a:ext cx="9144000" cy="2469006"/>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3" dirty="0"/>
          </a:p>
        </p:txBody>
      </p:sp>
      <p:pic>
        <p:nvPicPr>
          <p:cNvPr id="5" name="Picture 4" descr="OSU-Engineering-Horiz-RGBHEX.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586" y="1342138"/>
            <a:ext cx="4800600" cy="764801"/>
          </a:xfrm>
          <a:prstGeom prst="rect">
            <a:avLst/>
          </a:prstGeom>
        </p:spPr>
      </p:pic>
      <p:sp>
        <p:nvSpPr>
          <p:cNvPr id="2" name="Date Placeholder 1"/>
          <p:cNvSpPr>
            <a:spLocks noGrp="1"/>
          </p:cNvSpPr>
          <p:nvPr>
            <p:ph type="dt" sz="half" idx="2"/>
          </p:nvPr>
        </p:nvSpPr>
        <p:spPr>
          <a:xfrm>
            <a:off x="628650" y="5297488"/>
            <a:ext cx="2057400" cy="303212"/>
          </a:xfrm>
          <a:prstGeom prst="rect">
            <a:avLst/>
          </a:prstGeom>
        </p:spPr>
        <p:txBody>
          <a:bodyPr vert="horz" lIns="91440" tIns="45720" rIns="91440" bIns="45720" rtlCol="0" anchor="ctr"/>
          <a:lstStyle>
            <a:lvl1pPr algn="l">
              <a:defRPr sz="1200">
                <a:solidFill>
                  <a:schemeClr val="tx1"/>
                </a:solidFill>
                <a:latin typeface="Calibri" panose="020F0502020204030204" pitchFamily="34" charset="0"/>
                <a:cs typeface="Calibri" panose="020F0502020204030204" pitchFamily="34" charset="0"/>
              </a:defRPr>
            </a:lvl1pPr>
          </a:lstStyle>
          <a:p>
            <a:r>
              <a:rPr lang="en-US" dirty="0" smtClean="0"/>
              <a:t>07/10/18</a:t>
            </a:r>
            <a:endParaRPr lang="en-US" dirty="0"/>
          </a:p>
        </p:txBody>
      </p:sp>
      <p:sp>
        <p:nvSpPr>
          <p:cNvPr id="3" name="Footer Placeholder 2"/>
          <p:cNvSpPr>
            <a:spLocks noGrp="1"/>
          </p:cNvSpPr>
          <p:nvPr>
            <p:ph type="ftr" sz="quarter" idx="3"/>
          </p:nvPr>
        </p:nvSpPr>
        <p:spPr>
          <a:xfrm>
            <a:off x="3028950" y="5297488"/>
            <a:ext cx="3086100" cy="303212"/>
          </a:xfrm>
          <a:prstGeom prst="rect">
            <a:avLst/>
          </a:prstGeom>
        </p:spPr>
        <p:txBody>
          <a:bodyPr vert="horz" lIns="91440" tIns="45720" rIns="91440" bIns="45720" rtlCol="0" anchor="ctr"/>
          <a:lstStyle>
            <a:lvl1pPr algn="ctr">
              <a:defRPr sz="1200">
                <a:solidFill>
                  <a:schemeClr val="tx1"/>
                </a:solidFill>
                <a:latin typeface="Calibri" panose="020F0502020204030204" pitchFamily="34" charset="0"/>
                <a:cs typeface="Calibri" panose="020F0502020204030204" pitchFamily="34" charset="0"/>
              </a:defRPr>
            </a:lvl1pPr>
          </a:lstStyle>
          <a:p>
            <a:r>
              <a:rPr lang="en-US" dirty="0" smtClean="0"/>
              <a:t>1.05</a:t>
            </a:r>
            <a:endParaRPr lang="en-US" dirty="0"/>
          </a:p>
        </p:txBody>
      </p:sp>
      <p:sp>
        <p:nvSpPr>
          <p:cNvPr id="4" name="Slide Number Placeholder 3"/>
          <p:cNvSpPr>
            <a:spLocks noGrp="1"/>
          </p:cNvSpPr>
          <p:nvPr>
            <p:ph type="sldNum" sz="quarter" idx="4"/>
          </p:nvPr>
        </p:nvSpPr>
        <p:spPr>
          <a:xfrm>
            <a:off x="6457950" y="5297488"/>
            <a:ext cx="2057400" cy="303212"/>
          </a:xfrm>
          <a:prstGeom prst="rect">
            <a:avLst/>
          </a:prstGeom>
        </p:spPr>
        <p:txBody>
          <a:bodyPr vert="horz" lIns="91440" tIns="45720" rIns="91440" bIns="45720" rtlCol="0" anchor="ctr"/>
          <a:lstStyle>
            <a:lvl1pPr algn="r">
              <a:defRPr sz="1200">
                <a:solidFill>
                  <a:schemeClr val="tx1"/>
                </a:solidFill>
                <a:latin typeface="Calibri" panose="020F0502020204030204" pitchFamily="34" charset="0"/>
                <a:cs typeface="Calibri" panose="020F0502020204030204" pitchFamily="34" charset="0"/>
              </a:defRPr>
            </a:lvl1pPr>
          </a:lstStyle>
          <a:p>
            <a:fld id="{57A08D4D-6CE8-453F-9AAD-C68B2DE50BA4}" type="slidenum">
              <a:rPr lang="en-US" smtClean="0"/>
              <a:pPr/>
              <a:t>‹#›</a:t>
            </a:fld>
            <a:endParaRPr lang="en-US" dirty="0"/>
          </a:p>
        </p:txBody>
      </p:sp>
    </p:spTree>
    <p:extLst>
      <p:ext uri="{BB962C8B-B14F-4D97-AF65-F5344CB8AC3E}">
        <p14:creationId xmlns:p14="http://schemas.microsoft.com/office/powerpoint/2010/main" val="2917385699"/>
      </p:ext>
    </p:extLst>
  </p:cSld>
  <p:clrMap bg1="lt1" tx1="dk1" bg2="lt2" tx2="dk2" accent1="accent1" accent2="accent2" accent3="accent3" accent4="accent4" accent5="accent5" accent6="accent6" hlink="hlink" folHlink="folHlink"/>
  <p:sldLayoutIdLst>
    <p:sldLayoutId id="2147483674" r:id="rId1"/>
  </p:sldLayoutIdLst>
  <p:timing>
    <p:tnLst>
      <p:par>
        <p:cTn id="1" dur="indefinite" restart="never" nodeType="tmRoot"/>
      </p:par>
    </p:tnLst>
  </p:timing>
  <p:hf hdr="0"/>
  <p:txStyles>
    <p:titleStyle>
      <a:lvl1pPr algn="ctr" defTabSz="269969" rtl="0" eaLnBrk="1" latinLnBrk="0" hangingPunct="1">
        <a:spcBef>
          <a:spcPct val="0"/>
        </a:spcBef>
        <a:buNone/>
        <a:defRPr sz="2598" kern="1200">
          <a:solidFill>
            <a:schemeClr val="tx1"/>
          </a:solidFill>
          <a:latin typeface="+mj-lt"/>
          <a:ea typeface="+mj-ea"/>
          <a:cs typeface="+mj-cs"/>
        </a:defRPr>
      </a:lvl1pPr>
    </p:titleStyle>
    <p:bodyStyle>
      <a:lvl1pPr marL="0" indent="0" algn="l" defTabSz="269969" rtl="0" eaLnBrk="1" latinLnBrk="0" hangingPunct="1">
        <a:spcBef>
          <a:spcPct val="20000"/>
        </a:spcBef>
        <a:buFont typeface="Arial"/>
        <a:buNone/>
        <a:defRPr sz="1890" kern="1200">
          <a:solidFill>
            <a:schemeClr val="tx1"/>
          </a:solidFill>
          <a:latin typeface="+mn-lt"/>
          <a:ea typeface="+mn-ea"/>
          <a:cs typeface="+mn-cs"/>
        </a:defRPr>
      </a:lvl1pPr>
      <a:lvl2pPr marL="438701" indent="-168731" algn="l" defTabSz="269969" rtl="0" eaLnBrk="1" latinLnBrk="0" hangingPunct="1">
        <a:spcBef>
          <a:spcPct val="20000"/>
        </a:spcBef>
        <a:buFont typeface="Arial"/>
        <a:buChar char="–"/>
        <a:defRPr sz="1653" kern="1200">
          <a:solidFill>
            <a:schemeClr val="tx1"/>
          </a:solidFill>
          <a:latin typeface="+mn-lt"/>
          <a:ea typeface="+mn-ea"/>
          <a:cs typeface="+mn-cs"/>
        </a:defRPr>
      </a:lvl2pPr>
      <a:lvl3pPr marL="674923" indent="-134984" algn="l" defTabSz="269969" rtl="0" eaLnBrk="1" latinLnBrk="0" hangingPunct="1">
        <a:spcBef>
          <a:spcPct val="20000"/>
        </a:spcBef>
        <a:buFont typeface="Arial"/>
        <a:buChar char="•"/>
        <a:defRPr sz="1418" kern="1200">
          <a:solidFill>
            <a:schemeClr val="tx1"/>
          </a:solidFill>
          <a:latin typeface="+mn-lt"/>
          <a:ea typeface="+mn-ea"/>
          <a:cs typeface="+mn-cs"/>
        </a:defRPr>
      </a:lvl3pPr>
      <a:lvl4pPr marL="944893" indent="-134984" algn="l" defTabSz="269969" rtl="0" eaLnBrk="1" latinLnBrk="0" hangingPunct="1">
        <a:spcBef>
          <a:spcPct val="20000"/>
        </a:spcBef>
        <a:buFont typeface="Arial"/>
        <a:buChar char="–"/>
        <a:defRPr sz="1181" kern="1200">
          <a:solidFill>
            <a:schemeClr val="tx1"/>
          </a:solidFill>
          <a:latin typeface="+mn-lt"/>
          <a:ea typeface="+mn-ea"/>
          <a:cs typeface="+mn-cs"/>
        </a:defRPr>
      </a:lvl4pPr>
      <a:lvl5pPr marL="1214861" indent="-134984" algn="l" defTabSz="269969" rtl="0" eaLnBrk="1" latinLnBrk="0" hangingPunct="1">
        <a:spcBef>
          <a:spcPct val="20000"/>
        </a:spcBef>
        <a:buFont typeface="Arial"/>
        <a:buChar char="»"/>
        <a:defRPr sz="1181" kern="1200">
          <a:solidFill>
            <a:schemeClr val="tx1"/>
          </a:solidFill>
          <a:latin typeface="+mn-lt"/>
          <a:ea typeface="+mn-ea"/>
          <a:cs typeface="+mn-cs"/>
        </a:defRPr>
      </a:lvl5pPr>
      <a:lvl6pPr marL="1484832" indent="-134984" algn="l" defTabSz="269969" rtl="0" eaLnBrk="1" latinLnBrk="0" hangingPunct="1">
        <a:spcBef>
          <a:spcPct val="20000"/>
        </a:spcBef>
        <a:buFont typeface="Arial"/>
        <a:buChar char="•"/>
        <a:defRPr sz="1181" kern="1200">
          <a:solidFill>
            <a:schemeClr val="tx1"/>
          </a:solidFill>
          <a:latin typeface="+mn-lt"/>
          <a:ea typeface="+mn-ea"/>
          <a:cs typeface="+mn-cs"/>
        </a:defRPr>
      </a:lvl6pPr>
      <a:lvl7pPr marL="1754801" indent="-134984" algn="l" defTabSz="269969" rtl="0" eaLnBrk="1" latinLnBrk="0" hangingPunct="1">
        <a:spcBef>
          <a:spcPct val="20000"/>
        </a:spcBef>
        <a:buFont typeface="Arial"/>
        <a:buChar char="•"/>
        <a:defRPr sz="1181" kern="1200">
          <a:solidFill>
            <a:schemeClr val="tx1"/>
          </a:solidFill>
          <a:latin typeface="+mn-lt"/>
          <a:ea typeface="+mn-ea"/>
          <a:cs typeface="+mn-cs"/>
        </a:defRPr>
      </a:lvl7pPr>
      <a:lvl8pPr marL="2024770" indent="-134984" algn="l" defTabSz="269969" rtl="0" eaLnBrk="1" latinLnBrk="0" hangingPunct="1">
        <a:spcBef>
          <a:spcPct val="20000"/>
        </a:spcBef>
        <a:buFont typeface="Arial"/>
        <a:buChar char="•"/>
        <a:defRPr sz="1181" kern="1200">
          <a:solidFill>
            <a:schemeClr val="tx1"/>
          </a:solidFill>
          <a:latin typeface="+mn-lt"/>
          <a:ea typeface="+mn-ea"/>
          <a:cs typeface="+mn-cs"/>
        </a:defRPr>
      </a:lvl8pPr>
      <a:lvl9pPr marL="2294740" indent="-134984" algn="l" defTabSz="269969" rtl="0" eaLnBrk="1" latinLnBrk="0" hangingPunct="1">
        <a:spcBef>
          <a:spcPct val="20000"/>
        </a:spcBef>
        <a:buFont typeface="Arial"/>
        <a:buChar char="•"/>
        <a:defRPr sz="1181" kern="1200">
          <a:solidFill>
            <a:schemeClr val="tx1"/>
          </a:solidFill>
          <a:latin typeface="+mn-lt"/>
          <a:ea typeface="+mn-ea"/>
          <a:cs typeface="+mn-cs"/>
        </a:defRPr>
      </a:lvl9pPr>
    </p:bodyStyle>
    <p:otherStyle>
      <a:defPPr>
        <a:defRPr lang="en-US"/>
      </a:defPPr>
      <a:lvl1pPr marL="0" algn="l" defTabSz="269969" rtl="0" eaLnBrk="1" latinLnBrk="0" hangingPunct="1">
        <a:defRPr sz="1063" kern="1200">
          <a:solidFill>
            <a:schemeClr val="tx1"/>
          </a:solidFill>
          <a:latin typeface="+mn-lt"/>
          <a:ea typeface="+mn-ea"/>
          <a:cs typeface="+mn-cs"/>
        </a:defRPr>
      </a:lvl1pPr>
      <a:lvl2pPr marL="269969" algn="l" defTabSz="269969" rtl="0" eaLnBrk="1" latinLnBrk="0" hangingPunct="1">
        <a:defRPr sz="1063" kern="1200">
          <a:solidFill>
            <a:schemeClr val="tx1"/>
          </a:solidFill>
          <a:latin typeface="+mn-lt"/>
          <a:ea typeface="+mn-ea"/>
          <a:cs typeface="+mn-cs"/>
        </a:defRPr>
      </a:lvl2pPr>
      <a:lvl3pPr marL="539939" algn="l" defTabSz="269969" rtl="0" eaLnBrk="1" latinLnBrk="0" hangingPunct="1">
        <a:defRPr sz="1063" kern="1200">
          <a:solidFill>
            <a:schemeClr val="tx1"/>
          </a:solidFill>
          <a:latin typeface="+mn-lt"/>
          <a:ea typeface="+mn-ea"/>
          <a:cs typeface="+mn-cs"/>
        </a:defRPr>
      </a:lvl3pPr>
      <a:lvl4pPr marL="809908" algn="l" defTabSz="269969" rtl="0" eaLnBrk="1" latinLnBrk="0" hangingPunct="1">
        <a:defRPr sz="1063" kern="1200">
          <a:solidFill>
            <a:schemeClr val="tx1"/>
          </a:solidFill>
          <a:latin typeface="+mn-lt"/>
          <a:ea typeface="+mn-ea"/>
          <a:cs typeface="+mn-cs"/>
        </a:defRPr>
      </a:lvl4pPr>
      <a:lvl5pPr marL="1079879" algn="l" defTabSz="269969" rtl="0" eaLnBrk="1" latinLnBrk="0" hangingPunct="1">
        <a:defRPr sz="1063" kern="1200">
          <a:solidFill>
            <a:schemeClr val="tx1"/>
          </a:solidFill>
          <a:latin typeface="+mn-lt"/>
          <a:ea typeface="+mn-ea"/>
          <a:cs typeface="+mn-cs"/>
        </a:defRPr>
      </a:lvl5pPr>
      <a:lvl6pPr marL="1349847" algn="l" defTabSz="269969" rtl="0" eaLnBrk="1" latinLnBrk="0" hangingPunct="1">
        <a:defRPr sz="1063" kern="1200">
          <a:solidFill>
            <a:schemeClr val="tx1"/>
          </a:solidFill>
          <a:latin typeface="+mn-lt"/>
          <a:ea typeface="+mn-ea"/>
          <a:cs typeface="+mn-cs"/>
        </a:defRPr>
      </a:lvl6pPr>
      <a:lvl7pPr marL="1619816" algn="l" defTabSz="269969" rtl="0" eaLnBrk="1" latinLnBrk="0" hangingPunct="1">
        <a:defRPr sz="1063" kern="1200">
          <a:solidFill>
            <a:schemeClr val="tx1"/>
          </a:solidFill>
          <a:latin typeface="+mn-lt"/>
          <a:ea typeface="+mn-ea"/>
          <a:cs typeface="+mn-cs"/>
        </a:defRPr>
      </a:lvl7pPr>
      <a:lvl8pPr marL="1889785" algn="l" defTabSz="269969" rtl="0" eaLnBrk="1" latinLnBrk="0" hangingPunct="1">
        <a:defRPr sz="1063" kern="1200">
          <a:solidFill>
            <a:schemeClr val="tx1"/>
          </a:solidFill>
          <a:latin typeface="+mn-lt"/>
          <a:ea typeface="+mn-ea"/>
          <a:cs typeface="+mn-cs"/>
        </a:defRPr>
      </a:lvl8pPr>
      <a:lvl9pPr marL="2159754" algn="l" defTabSz="269969" rtl="0" eaLnBrk="1" latinLnBrk="0" hangingPunct="1">
        <a:defRPr sz="106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5"/>
            <a:ext cx="9144000" cy="758472"/>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3" dirty="0"/>
          </a:p>
        </p:txBody>
      </p:sp>
      <p:pic>
        <p:nvPicPr>
          <p:cNvPr id="6" name="Picture 5" descr="OSU-Engineering-K-Horiz-RGBHEX white.eps"/>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6917" y="176341"/>
            <a:ext cx="2438400" cy="392729"/>
          </a:xfrm>
          <a:prstGeom prst="rect">
            <a:avLst/>
          </a:prstGeom>
        </p:spPr>
      </p:pic>
      <p:sp>
        <p:nvSpPr>
          <p:cNvPr id="5" name="Content Placeholder 2"/>
          <p:cNvSpPr txBox="1">
            <a:spLocks/>
          </p:cNvSpPr>
          <p:nvPr/>
        </p:nvSpPr>
        <p:spPr>
          <a:xfrm>
            <a:off x="5573888" y="115856"/>
            <a:ext cx="3392206" cy="557343"/>
          </a:xfrm>
          <a:prstGeom prst="rect">
            <a:avLst/>
          </a:prstGeom>
          <a:ln>
            <a:solidFill>
              <a:srgbClr val="BB0000"/>
            </a:solidFill>
          </a:ln>
        </p:spPr>
        <p:txBody>
          <a:bodyPr/>
          <a:lstStyle>
            <a:lvl1pPr marL="0" indent="0" algn="r" defTabSz="457200" rtl="0" eaLnBrk="1" latinLnBrk="0" hangingPunct="1">
              <a:lnSpc>
                <a:spcPts val="1640"/>
              </a:lnSpc>
              <a:spcBef>
                <a:spcPts val="0"/>
              </a:spcBef>
              <a:buFont typeface="Arial"/>
              <a:buNone/>
              <a:defRPr sz="1300" kern="1200" baseline="0">
                <a:solidFill>
                  <a:schemeClr val="bg1"/>
                </a:solidFill>
                <a:latin typeface="+mn-lt"/>
                <a:ea typeface="+mn-ea"/>
                <a:cs typeface="+mn-cs"/>
              </a:defRPr>
            </a:lvl1pPr>
            <a:lvl2pPr marL="0" indent="0" algn="l" defTabSz="457200" rtl="0" eaLnBrk="1" latinLnBrk="0" hangingPunct="1">
              <a:spcBef>
                <a:spcPts val="600"/>
              </a:spcBef>
              <a:buFont typeface="Arial"/>
              <a:buNone/>
              <a:defRPr sz="2400" kern="1200">
                <a:solidFill>
                  <a:schemeClr val="tx1">
                    <a:lumMod val="65000"/>
                    <a:lumOff val="35000"/>
                  </a:schemeClr>
                </a:solidFill>
                <a:latin typeface="+mn-lt"/>
                <a:ea typeface="+mn-ea"/>
                <a:cs typeface="+mn-cs"/>
              </a:defRPr>
            </a:lvl2pPr>
            <a:lvl3pPr marL="0" indent="-228600" algn="l" defTabSz="457200" rtl="0" eaLnBrk="1" latinLnBrk="0" hangingPunct="1">
              <a:spcBef>
                <a:spcPts val="0"/>
              </a:spcBef>
              <a:buFont typeface="Arial"/>
              <a:buChar char="•"/>
              <a:defRPr sz="2000" kern="1200">
                <a:solidFill>
                  <a:schemeClr val="tx1">
                    <a:lumMod val="65000"/>
                    <a:lumOff val="35000"/>
                  </a:schemeClr>
                </a:solidFill>
                <a:latin typeface="+mn-lt"/>
                <a:ea typeface="+mn-ea"/>
                <a:cs typeface="+mn-cs"/>
              </a:defRPr>
            </a:lvl3pPr>
            <a:lvl4pPr marL="548640" indent="0" algn="l" defTabSz="457200" rtl="0" eaLnBrk="1" latinLnBrk="0" hangingPunct="1">
              <a:spcBef>
                <a:spcPts val="0"/>
              </a:spcBef>
              <a:buFont typeface="Arial"/>
              <a:buNone/>
              <a:defRPr sz="2000" kern="1200">
                <a:solidFill>
                  <a:schemeClr val="tx1"/>
                </a:solidFill>
                <a:latin typeface="+mn-lt"/>
                <a:ea typeface="+mn-ea"/>
                <a:cs typeface="+mn-cs"/>
              </a:defRPr>
            </a:lvl4pPr>
            <a:lvl5pPr marL="502920" indent="0" algn="l" defTabSz="457200" rtl="0" eaLnBrk="1" latinLnBrk="0" hangingPunct="1">
              <a:spcBef>
                <a:spcPts val="350"/>
              </a:spcBef>
              <a:buFont typeface="Arial"/>
              <a:buNone/>
              <a:defRPr sz="16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0000"/>
              </a:lnSpc>
              <a:spcAft>
                <a:spcPts val="300"/>
              </a:spcAft>
            </a:pPr>
            <a:r>
              <a:rPr lang="en-US" sz="1200" dirty="0" smtClean="0"/>
              <a:t>Department of Engineering Education</a:t>
            </a:r>
          </a:p>
          <a:p>
            <a:pPr>
              <a:lnSpc>
                <a:spcPct val="100000"/>
              </a:lnSpc>
              <a:spcAft>
                <a:spcPts val="300"/>
              </a:spcAft>
            </a:pPr>
            <a:r>
              <a:rPr lang="en-US" sz="1200" dirty="0" smtClean="0"/>
              <a:t>ENGR 1281H</a:t>
            </a:r>
            <a:endParaRPr lang="en-US" sz="1200" dirty="0"/>
          </a:p>
        </p:txBody>
      </p:sp>
      <p:sp>
        <p:nvSpPr>
          <p:cNvPr id="3" name="Date Placeholder 2"/>
          <p:cNvSpPr>
            <a:spLocks noGrp="1"/>
          </p:cNvSpPr>
          <p:nvPr>
            <p:ph type="dt" sz="half" idx="2"/>
          </p:nvPr>
        </p:nvSpPr>
        <p:spPr>
          <a:xfrm>
            <a:off x="628650" y="5297488"/>
            <a:ext cx="2057400" cy="303212"/>
          </a:xfrm>
          <a:prstGeom prst="rect">
            <a:avLst/>
          </a:prstGeom>
        </p:spPr>
        <p:txBody>
          <a:bodyPr vert="horz" lIns="91440" tIns="45720" rIns="91440" bIns="45720" rtlCol="0" anchor="ctr"/>
          <a:lstStyle>
            <a:lvl1pPr algn="l">
              <a:defRPr sz="1200">
                <a:solidFill>
                  <a:schemeClr val="tx1"/>
                </a:solidFill>
                <a:latin typeface="+mn-lt"/>
              </a:defRPr>
            </a:lvl1pPr>
          </a:lstStyle>
          <a:p>
            <a:r>
              <a:rPr lang="en-US" dirty="0" smtClean="0"/>
              <a:t>07/10/18</a:t>
            </a:r>
            <a:endParaRPr lang="en-US" dirty="0"/>
          </a:p>
        </p:txBody>
      </p:sp>
      <p:sp>
        <p:nvSpPr>
          <p:cNvPr id="4" name="Footer Placeholder 3"/>
          <p:cNvSpPr>
            <a:spLocks noGrp="1"/>
          </p:cNvSpPr>
          <p:nvPr>
            <p:ph type="ftr" sz="quarter" idx="3"/>
          </p:nvPr>
        </p:nvSpPr>
        <p:spPr>
          <a:xfrm>
            <a:off x="3028950" y="5297488"/>
            <a:ext cx="3086100" cy="303212"/>
          </a:xfrm>
          <a:prstGeom prst="rect">
            <a:avLst/>
          </a:prstGeom>
        </p:spPr>
        <p:txBody>
          <a:bodyPr vert="horz" lIns="91440" tIns="45720" rIns="91440" bIns="45720" rtlCol="0" anchor="ctr"/>
          <a:lstStyle>
            <a:lvl1pPr algn="ctr">
              <a:defRPr sz="1200">
                <a:solidFill>
                  <a:schemeClr val="tx1"/>
                </a:solidFill>
                <a:latin typeface="+mn-lt"/>
              </a:defRPr>
            </a:lvl1pPr>
          </a:lstStyle>
          <a:p>
            <a:r>
              <a:rPr lang="en-US" dirty="0" smtClean="0"/>
              <a:t>1.05</a:t>
            </a:r>
            <a:endParaRPr lang="en-US" dirty="0"/>
          </a:p>
        </p:txBody>
      </p:sp>
      <p:sp>
        <p:nvSpPr>
          <p:cNvPr id="7" name="Slide Number Placeholder 6"/>
          <p:cNvSpPr>
            <a:spLocks noGrp="1"/>
          </p:cNvSpPr>
          <p:nvPr>
            <p:ph type="sldNum" sz="quarter" idx="4"/>
          </p:nvPr>
        </p:nvSpPr>
        <p:spPr>
          <a:xfrm>
            <a:off x="6457950" y="5297488"/>
            <a:ext cx="2057400" cy="303212"/>
          </a:xfrm>
          <a:prstGeom prst="rect">
            <a:avLst/>
          </a:prstGeom>
        </p:spPr>
        <p:txBody>
          <a:bodyPr vert="horz" lIns="91440" tIns="45720" rIns="91440" bIns="45720" rtlCol="0" anchor="ctr"/>
          <a:lstStyle>
            <a:lvl1pPr algn="r">
              <a:defRPr sz="1200">
                <a:solidFill>
                  <a:schemeClr val="tx1"/>
                </a:solidFill>
                <a:latin typeface="+mn-lt"/>
              </a:defRPr>
            </a:lvl1pPr>
          </a:lstStyle>
          <a:p>
            <a:fld id="{31D06AA0-025B-4289-9312-D351F24C7281}" type="slidenum">
              <a:rPr lang="en-US" smtClean="0"/>
              <a:pPr/>
              <a:t>‹#›</a:t>
            </a:fld>
            <a:endParaRPr lang="en-US" dirty="0"/>
          </a:p>
        </p:txBody>
      </p:sp>
    </p:spTree>
    <p:extLst>
      <p:ext uri="{BB962C8B-B14F-4D97-AF65-F5344CB8AC3E}">
        <p14:creationId xmlns:p14="http://schemas.microsoft.com/office/powerpoint/2010/main" val="2665668302"/>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1" r:id="rId3"/>
    <p:sldLayoutId id="2147483682" r:id="rId4"/>
    <p:sldLayoutId id="2147483685" r:id="rId5"/>
    <p:sldLayoutId id="2147483686" r:id="rId6"/>
    <p:sldLayoutId id="2147483687" r:id="rId7"/>
    <p:sldLayoutId id="2147483688" r:id="rId8"/>
  </p:sldLayoutIdLst>
  <p:timing>
    <p:tnLst>
      <p:par>
        <p:cTn id="1" dur="indefinite" restart="never" nodeType="tmRoot"/>
      </p:par>
    </p:tnLst>
  </p:timing>
  <p:hf hdr="0"/>
  <p:txStyles>
    <p:titleStyle>
      <a:lvl1pPr algn="ctr" defTabSz="269969" rtl="0" eaLnBrk="1" latinLnBrk="0" hangingPunct="1">
        <a:spcBef>
          <a:spcPct val="0"/>
        </a:spcBef>
        <a:buNone/>
        <a:defRPr sz="2598" kern="1200">
          <a:solidFill>
            <a:schemeClr val="tx1"/>
          </a:solidFill>
          <a:latin typeface="+mj-lt"/>
          <a:ea typeface="+mj-ea"/>
          <a:cs typeface="+mj-cs"/>
        </a:defRPr>
      </a:lvl1pPr>
    </p:titleStyle>
    <p:bodyStyle>
      <a:lvl1pPr marL="0" indent="0" algn="l" defTabSz="269969" rtl="0" eaLnBrk="1" latinLnBrk="0" hangingPunct="1">
        <a:spcBef>
          <a:spcPct val="20000"/>
        </a:spcBef>
        <a:buFont typeface="Arial"/>
        <a:buNone/>
        <a:defRPr sz="1890" kern="1200">
          <a:solidFill>
            <a:schemeClr val="tx1"/>
          </a:solidFill>
          <a:latin typeface="+mn-lt"/>
          <a:ea typeface="+mn-ea"/>
          <a:cs typeface="+mn-cs"/>
        </a:defRPr>
      </a:lvl1pPr>
      <a:lvl2pPr marL="269969" indent="0" algn="l" defTabSz="269969" rtl="0" eaLnBrk="1" latinLnBrk="0" hangingPunct="1">
        <a:spcBef>
          <a:spcPct val="20000"/>
        </a:spcBef>
        <a:buFont typeface="Arial"/>
        <a:buNone/>
        <a:defRPr sz="1653" kern="1200">
          <a:solidFill>
            <a:schemeClr val="tx1"/>
          </a:solidFill>
          <a:latin typeface="+mn-lt"/>
          <a:ea typeface="+mn-ea"/>
          <a:cs typeface="+mn-cs"/>
        </a:defRPr>
      </a:lvl2pPr>
      <a:lvl3pPr marL="0" indent="-134984" algn="l" defTabSz="269969" rtl="0" eaLnBrk="1" latinLnBrk="0" hangingPunct="1">
        <a:spcBef>
          <a:spcPts val="296"/>
        </a:spcBef>
        <a:buFont typeface="Arial"/>
        <a:buChar char="•"/>
        <a:defRPr sz="1418" kern="1200">
          <a:solidFill>
            <a:schemeClr val="tx1"/>
          </a:solidFill>
          <a:latin typeface="+mn-lt"/>
          <a:ea typeface="+mn-ea"/>
          <a:cs typeface="+mn-cs"/>
        </a:defRPr>
      </a:lvl3pPr>
      <a:lvl4pPr marL="323964" indent="0" algn="l" defTabSz="269969" rtl="0" eaLnBrk="1" latinLnBrk="0" hangingPunct="1">
        <a:spcBef>
          <a:spcPts val="0"/>
        </a:spcBef>
        <a:buFont typeface="Arial"/>
        <a:buNone/>
        <a:defRPr sz="1181" kern="1200">
          <a:solidFill>
            <a:schemeClr val="tx1"/>
          </a:solidFill>
          <a:latin typeface="+mn-lt"/>
          <a:ea typeface="+mn-ea"/>
          <a:cs typeface="+mn-cs"/>
        </a:defRPr>
      </a:lvl4pPr>
      <a:lvl5pPr marL="1214861" indent="-134984" algn="l" defTabSz="269969" rtl="0" eaLnBrk="1" latinLnBrk="0" hangingPunct="1">
        <a:spcBef>
          <a:spcPct val="20000"/>
        </a:spcBef>
        <a:buFont typeface="Arial"/>
        <a:buChar char="»"/>
        <a:defRPr sz="1181" kern="1200">
          <a:solidFill>
            <a:schemeClr val="tx1"/>
          </a:solidFill>
          <a:latin typeface="+mn-lt"/>
          <a:ea typeface="+mn-ea"/>
          <a:cs typeface="+mn-cs"/>
        </a:defRPr>
      </a:lvl5pPr>
      <a:lvl6pPr marL="1484832" indent="-134984" algn="l" defTabSz="269969" rtl="0" eaLnBrk="1" latinLnBrk="0" hangingPunct="1">
        <a:spcBef>
          <a:spcPct val="20000"/>
        </a:spcBef>
        <a:buFont typeface="Arial"/>
        <a:buChar char="•"/>
        <a:defRPr sz="1181" kern="1200">
          <a:solidFill>
            <a:schemeClr val="tx1"/>
          </a:solidFill>
          <a:latin typeface="+mn-lt"/>
          <a:ea typeface="+mn-ea"/>
          <a:cs typeface="+mn-cs"/>
        </a:defRPr>
      </a:lvl6pPr>
      <a:lvl7pPr marL="1754801" indent="-134984" algn="l" defTabSz="269969" rtl="0" eaLnBrk="1" latinLnBrk="0" hangingPunct="1">
        <a:spcBef>
          <a:spcPct val="20000"/>
        </a:spcBef>
        <a:buFont typeface="Arial"/>
        <a:buChar char="•"/>
        <a:defRPr sz="1181" kern="1200">
          <a:solidFill>
            <a:schemeClr val="tx1"/>
          </a:solidFill>
          <a:latin typeface="+mn-lt"/>
          <a:ea typeface="+mn-ea"/>
          <a:cs typeface="+mn-cs"/>
        </a:defRPr>
      </a:lvl7pPr>
      <a:lvl8pPr marL="2024770" indent="-134984" algn="l" defTabSz="269969" rtl="0" eaLnBrk="1" latinLnBrk="0" hangingPunct="1">
        <a:spcBef>
          <a:spcPct val="20000"/>
        </a:spcBef>
        <a:buFont typeface="Arial"/>
        <a:buChar char="•"/>
        <a:defRPr sz="1181" kern="1200">
          <a:solidFill>
            <a:schemeClr val="tx1"/>
          </a:solidFill>
          <a:latin typeface="+mn-lt"/>
          <a:ea typeface="+mn-ea"/>
          <a:cs typeface="+mn-cs"/>
        </a:defRPr>
      </a:lvl8pPr>
      <a:lvl9pPr marL="2294740" indent="-134984" algn="l" defTabSz="269969" rtl="0" eaLnBrk="1" latinLnBrk="0" hangingPunct="1">
        <a:spcBef>
          <a:spcPct val="20000"/>
        </a:spcBef>
        <a:buFont typeface="Arial"/>
        <a:buChar char="•"/>
        <a:defRPr sz="1181" kern="1200">
          <a:solidFill>
            <a:schemeClr val="tx1"/>
          </a:solidFill>
          <a:latin typeface="+mn-lt"/>
          <a:ea typeface="+mn-ea"/>
          <a:cs typeface="+mn-cs"/>
        </a:defRPr>
      </a:lvl9pPr>
    </p:bodyStyle>
    <p:otherStyle>
      <a:defPPr>
        <a:defRPr lang="en-US"/>
      </a:defPPr>
      <a:lvl1pPr marL="0" algn="l" defTabSz="269969" rtl="0" eaLnBrk="1" latinLnBrk="0" hangingPunct="1">
        <a:defRPr sz="1063" kern="1200">
          <a:solidFill>
            <a:schemeClr val="tx1"/>
          </a:solidFill>
          <a:latin typeface="+mn-lt"/>
          <a:ea typeface="+mn-ea"/>
          <a:cs typeface="+mn-cs"/>
        </a:defRPr>
      </a:lvl1pPr>
      <a:lvl2pPr marL="269969" algn="l" defTabSz="269969" rtl="0" eaLnBrk="1" latinLnBrk="0" hangingPunct="1">
        <a:defRPr sz="1063" kern="1200">
          <a:solidFill>
            <a:schemeClr val="tx1"/>
          </a:solidFill>
          <a:latin typeface="+mn-lt"/>
          <a:ea typeface="+mn-ea"/>
          <a:cs typeface="+mn-cs"/>
        </a:defRPr>
      </a:lvl2pPr>
      <a:lvl3pPr marL="539939" algn="l" defTabSz="269969" rtl="0" eaLnBrk="1" latinLnBrk="0" hangingPunct="1">
        <a:defRPr sz="1063" kern="1200">
          <a:solidFill>
            <a:schemeClr val="tx1"/>
          </a:solidFill>
          <a:latin typeface="+mn-lt"/>
          <a:ea typeface="+mn-ea"/>
          <a:cs typeface="+mn-cs"/>
        </a:defRPr>
      </a:lvl3pPr>
      <a:lvl4pPr marL="809908" algn="l" defTabSz="269969" rtl="0" eaLnBrk="1" latinLnBrk="0" hangingPunct="1">
        <a:defRPr sz="1063" kern="1200">
          <a:solidFill>
            <a:schemeClr val="tx1"/>
          </a:solidFill>
          <a:latin typeface="+mn-lt"/>
          <a:ea typeface="+mn-ea"/>
          <a:cs typeface="+mn-cs"/>
        </a:defRPr>
      </a:lvl4pPr>
      <a:lvl5pPr marL="1079879" algn="l" defTabSz="269969" rtl="0" eaLnBrk="1" latinLnBrk="0" hangingPunct="1">
        <a:defRPr sz="1063" kern="1200">
          <a:solidFill>
            <a:schemeClr val="tx1"/>
          </a:solidFill>
          <a:latin typeface="+mn-lt"/>
          <a:ea typeface="+mn-ea"/>
          <a:cs typeface="+mn-cs"/>
        </a:defRPr>
      </a:lvl5pPr>
      <a:lvl6pPr marL="1349847" algn="l" defTabSz="269969" rtl="0" eaLnBrk="1" latinLnBrk="0" hangingPunct="1">
        <a:defRPr sz="1063" kern="1200">
          <a:solidFill>
            <a:schemeClr val="tx1"/>
          </a:solidFill>
          <a:latin typeface="+mn-lt"/>
          <a:ea typeface="+mn-ea"/>
          <a:cs typeface="+mn-cs"/>
        </a:defRPr>
      </a:lvl6pPr>
      <a:lvl7pPr marL="1619816" algn="l" defTabSz="269969" rtl="0" eaLnBrk="1" latinLnBrk="0" hangingPunct="1">
        <a:defRPr sz="1063" kern="1200">
          <a:solidFill>
            <a:schemeClr val="tx1"/>
          </a:solidFill>
          <a:latin typeface="+mn-lt"/>
          <a:ea typeface="+mn-ea"/>
          <a:cs typeface="+mn-cs"/>
        </a:defRPr>
      </a:lvl7pPr>
      <a:lvl8pPr marL="1889785" algn="l" defTabSz="269969" rtl="0" eaLnBrk="1" latinLnBrk="0" hangingPunct="1">
        <a:defRPr sz="1063" kern="1200">
          <a:solidFill>
            <a:schemeClr val="tx1"/>
          </a:solidFill>
          <a:latin typeface="+mn-lt"/>
          <a:ea typeface="+mn-ea"/>
          <a:cs typeface="+mn-cs"/>
        </a:defRPr>
      </a:lvl8pPr>
      <a:lvl9pPr marL="2159754" algn="l" defTabSz="269969" rtl="0" eaLnBrk="1" latinLnBrk="0" hangingPunct="1">
        <a:defRPr sz="10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ontrol" Target="../activeX/activeX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en-US" sz="3730" dirty="0"/>
              <a:t>Pointers </a:t>
            </a:r>
            <a:r>
              <a:rPr lang="en-US" dirty="0" smtClean="0"/>
              <a:t>2.0</a:t>
            </a:r>
            <a:endParaRPr lang="en-US" sz="3730" dirty="0"/>
          </a:p>
        </p:txBody>
      </p:sp>
      <p:sp>
        <p:nvSpPr>
          <p:cNvPr id="2053" name="Rectangle 5"/>
          <p:cNvSpPr>
            <a:spLocks noGrp="1" noChangeArrowheads="1"/>
          </p:cNvSpPr>
          <p:nvPr>
            <p:ph type="body" sz="quarter" idx="11"/>
          </p:nvPr>
        </p:nvSpPr>
        <p:spPr/>
        <p:txBody>
          <a:bodyPr/>
          <a:lstStyle/>
          <a:p>
            <a:r>
              <a:rPr lang="en-US" sz="2930" dirty="0"/>
              <a:t>Class 28</a:t>
            </a: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lstStyle/>
          <a:p>
            <a:pPr marL="0" indent="0">
              <a:buNone/>
            </a:pPr>
            <a:r>
              <a:rPr lang="en-US" b="1" dirty="0" smtClean="0">
                <a:latin typeface="Courier New" pitchFamily="49" charset="0"/>
                <a:cs typeface="Courier New" pitchFamily="49" charset="0"/>
              </a:rPr>
              <a:t>int main()</a:t>
            </a:r>
          </a:p>
          <a:p>
            <a:pPr marL="0" indent="0">
              <a:buNone/>
            </a:pPr>
            <a:r>
              <a:rPr lang="en-US" b="1" dirty="0">
                <a:latin typeface="Courier New" pitchFamily="49" charset="0"/>
                <a:cs typeface="Courier New" pitchFamily="49" charset="0"/>
              </a:rPr>
              <a:t>{</a:t>
            </a:r>
            <a:endParaRPr lang="en-US" b="1" dirty="0" smtClean="0">
              <a:latin typeface="Courier New" pitchFamily="49" charset="0"/>
              <a:cs typeface="Courier New" pitchFamily="49" charset="0"/>
            </a:endParaRPr>
          </a:p>
          <a:p>
            <a:pPr marL="0" indent="0">
              <a:buNone/>
            </a:pPr>
            <a:r>
              <a:rPr lang="en-US" b="1" dirty="0" smtClean="0">
                <a:latin typeface="Courier New" pitchFamily="49" charset="0"/>
                <a:cs typeface="Courier New" pitchFamily="49" charset="0"/>
              </a:rPr>
              <a:t>int a, *b, c;</a:t>
            </a:r>
          </a:p>
          <a:p>
            <a:pPr marL="0" indent="0">
              <a:buNone/>
            </a:pPr>
            <a:endParaRPr lang="en-US" b="1" dirty="0">
              <a:latin typeface="Courier New" pitchFamily="49" charset="0"/>
              <a:cs typeface="Courier New" pitchFamily="49" charset="0"/>
            </a:endParaRPr>
          </a:p>
          <a:p>
            <a:pPr marL="0" indent="0">
              <a:buNone/>
            </a:pPr>
            <a:r>
              <a:rPr lang="en-US" b="1" dirty="0" smtClean="0">
                <a:latin typeface="Courier New" pitchFamily="49" charset="0"/>
                <a:cs typeface="Courier New" pitchFamily="49" charset="0"/>
              </a:rPr>
              <a:t>b = &amp;a;</a:t>
            </a:r>
          </a:p>
          <a:p>
            <a:pPr marL="0" indent="0">
              <a:buNone/>
            </a:pPr>
            <a:r>
              <a:rPr lang="en-US" b="1" dirty="0" smtClean="0">
                <a:latin typeface="Courier New" pitchFamily="49" charset="0"/>
                <a:cs typeface="Courier New" pitchFamily="49" charset="0"/>
              </a:rPr>
              <a:t>...</a:t>
            </a:r>
          </a:p>
          <a:p>
            <a:pPr marL="0" indent="0">
              <a:buNone/>
            </a:pPr>
            <a:r>
              <a:rPr lang="en-US" b="1" dirty="0">
                <a:latin typeface="Courier New" pitchFamily="49" charset="0"/>
                <a:cs typeface="Courier New" pitchFamily="49" charset="0"/>
              </a:rPr>
              <a:t>}</a:t>
            </a:r>
          </a:p>
        </p:txBody>
      </p:sp>
      <p:sp>
        <p:nvSpPr>
          <p:cNvPr id="2" name="Title 1"/>
          <p:cNvSpPr>
            <a:spLocks noGrp="1"/>
          </p:cNvSpPr>
          <p:nvPr>
            <p:ph type="title"/>
          </p:nvPr>
        </p:nvSpPr>
        <p:spPr/>
        <p:txBody>
          <a:bodyPr/>
          <a:lstStyle/>
          <a:p>
            <a:r>
              <a:rPr lang="en-US" dirty="0" smtClean="0"/>
              <a:t>Pointer Declaration/Initialization</a:t>
            </a:r>
            <a:endParaRPr lang="en-US" dirty="0"/>
          </a:p>
        </p:txBody>
      </p:sp>
      <p:cxnSp>
        <p:nvCxnSpPr>
          <p:cNvPr id="8" name="Straight Arrow Connector 7"/>
          <p:cNvCxnSpPr/>
          <p:nvPr/>
        </p:nvCxnSpPr>
        <p:spPr>
          <a:xfrm flipH="1" flipV="1">
            <a:off x="1640840" y="2763520"/>
            <a:ext cx="1750432" cy="10022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336800" y="1999140"/>
            <a:ext cx="1391821" cy="413860"/>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2829560" y="2763520"/>
            <a:ext cx="2187065" cy="10200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391271" y="3552721"/>
            <a:ext cx="1154097" cy="461665"/>
          </a:xfrm>
          <a:prstGeom prst="rect">
            <a:avLst/>
          </a:prstGeom>
          <a:noFill/>
        </p:spPr>
        <p:txBody>
          <a:bodyPr wrap="square" rtlCol="0">
            <a:spAutoFit/>
          </a:bodyPr>
          <a:lstStyle/>
          <a:p>
            <a:pPr algn="l"/>
            <a:r>
              <a:rPr lang="en-US" dirty="0">
                <a:solidFill>
                  <a:schemeClr val="accent1">
                    <a:lumMod val="75000"/>
                  </a:schemeClr>
                </a:solidFill>
                <a:latin typeface="+mj-lt"/>
              </a:rPr>
              <a:t>integer</a:t>
            </a:r>
          </a:p>
        </p:txBody>
      </p:sp>
      <p:sp>
        <p:nvSpPr>
          <p:cNvPr id="13" name="TextBox 12"/>
          <p:cNvSpPr txBox="1"/>
          <p:nvPr/>
        </p:nvSpPr>
        <p:spPr>
          <a:xfrm>
            <a:off x="5016624" y="3552721"/>
            <a:ext cx="1154097" cy="461665"/>
          </a:xfrm>
          <a:prstGeom prst="rect">
            <a:avLst/>
          </a:prstGeom>
          <a:noFill/>
        </p:spPr>
        <p:txBody>
          <a:bodyPr wrap="square" rtlCol="0">
            <a:spAutoFit/>
          </a:bodyPr>
          <a:lstStyle/>
          <a:p>
            <a:pPr algn="l"/>
            <a:r>
              <a:rPr lang="en-US" dirty="0">
                <a:solidFill>
                  <a:schemeClr val="accent1">
                    <a:lumMod val="75000"/>
                  </a:schemeClr>
                </a:solidFill>
                <a:latin typeface="+mj-lt"/>
              </a:rPr>
              <a:t>integer</a:t>
            </a:r>
          </a:p>
        </p:txBody>
      </p:sp>
      <p:sp>
        <p:nvSpPr>
          <p:cNvPr id="14" name="TextBox 13"/>
          <p:cNvSpPr txBox="1"/>
          <p:nvPr/>
        </p:nvSpPr>
        <p:spPr>
          <a:xfrm>
            <a:off x="3728622" y="1768308"/>
            <a:ext cx="3139769" cy="461665"/>
          </a:xfrm>
          <a:prstGeom prst="rect">
            <a:avLst/>
          </a:prstGeom>
          <a:noFill/>
        </p:spPr>
        <p:txBody>
          <a:bodyPr wrap="square" rtlCol="0">
            <a:spAutoFit/>
          </a:bodyPr>
          <a:lstStyle/>
          <a:p>
            <a:pPr algn="l"/>
            <a:r>
              <a:rPr lang="en-US" dirty="0">
                <a:solidFill>
                  <a:srgbClr val="C00000"/>
                </a:solidFill>
                <a:latin typeface="+mj-lt"/>
              </a:rPr>
              <a:t>p</a:t>
            </a:r>
            <a:r>
              <a:rPr lang="en-US" dirty="0" smtClean="0">
                <a:solidFill>
                  <a:srgbClr val="C00000"/>
                </a:solidFill>
                <a:latin typeface="+mj-lt"/>
              </a:rPr>
              <a:t>ointer to an integer</a:t>
            </a:r>
            <a:endParaRPr lang="en-US" dirty="0">
              <a:solidFill>
                <a:srgbClr val="C00000"/>
              </a:solidFill>
              <a:latin typeface="+mj-lt"/>
            </a:endParaRPr>
          </a:p>
        </p:txBody>
      </p:sp>
      <p:sp>
        <p:nvSpPr>
          <p:cNvPr id="7" name="Date Placeholder 6"/>
          <p:cNvSpPr>
            <a:spLocks noGrp="1"/>
          </p:cNvSpPr>
          <p:nvPr>
            <p:ph type="dt" sz="half" idx="14"/>
          </p:nvPr>
        </p:nvSpPr>
        <p:spPr/>
        <p:txBody>
          <a:bodyPr/>
          <a:lstStyle/>
          <a:p>
            <a:r>
              <a:rPr lang="en-US" dirty="0" smtClean="0"/>
              <a:t>07/10/18</a:t>
            </a:r>
            <a:endParaRPr lang="en-US" dirty="0"/>
          </a:p>
        </p:txBody>
      </p:sp>
      <p:sp>
        <p:nvSpPr>
          <p:cNvPr id="11" name="Footer Placeholder 10"/>
          <p:cNvSpPr>
            <a:spLocks noGrp="1"/>
          </p:cNvSpPr>
          <p:nvPr>
            <p:ph type="ftr" sz="quarter" idx="15"/>
          </p:nvPr>
        </p:nvSpPr>
        <p:spPr/>
        <p:txBody>
          <a:bodyPr/>
          <a:lstStyle/>
          <a:p>
            <a:r>
              <a:rPr lang="en-US" dirty="0" smtClean="0"/>
              <a:t>1.05</a:t>
            </a:r>
            <a:endParaRPr lang="en-US" dirty="0"/>
          </a:p>
        </p:txBody>
      </p:sp>
      <p:sp>
        <p:nvSpPr>
          <p:cNvPr id="15" name="Slide Number Placeholder 14"/>
          <p:cNvSpPr>
            <a:spLocks noGrp="1"/>
          </p:cNvSpPr>
          <p:nvPr>
            <p:ph type="sldNum" sz="quarter" idx="16"/>
          </p:nvPr>
        </p:nvSpPr>
        <p:spPr/>
        <p:txBody>
          <a:bodyPr/>
          <a:lstStyle/>
          <a:p>
            <a:fld id="{31D06AA0-025B-4289-9312-D351F24C7281}" type="slidenum">
              <a:rPr lang="en-US" smtClean="0"/>
              <a:t>10</a:t>
            </a:fld>
            <a:endParaRPr lang="en-US" dirty="0"/>
          </a:p>
        </p:txBody>
      </p:sp>
    </p:spTree>
    <p:extLst>
      <p:ext uri="{BB962C8B-B14F-4D97-AF65-F5344CB8AC3E}">
        <p14:creationId xmlns:p14="http://schemas.microsoft.com/office/powerpoint/2010/main" val="27771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lstStyle/>
          <a:p>
            <a:pPr marL="0" indent="0">
              <a:buNone/>
            </a:pPr>
            <a:r>
              <a:rPr lang="en-US" b="1" dirty="0" smtClean="0">
                <a:latin typeface="Courier New" pitchFamily="49" charset="0"/>
                <a:cs typeface="Courier New" pitchFamily="49" charset="0"/>
              </a:rPr>
              <a:t>int main()</a:t>
            </a:r>
          </a:p>
          <a:p>
            <a:pPr marL="0" indent="0">
              <a:buNone/>
            </a:pPr>
            <a:r>
              <a:rPr lang="en-US" b="1" dirty="0">
                <a:latin typeface="Courier New" pitchFamily="49" charset="0"/>
                <a:cs typeface="Courier New" pitchFamily="49" charset="0"/>
              </a:rPr>
              <a:t>{</a:t>
            </a:r>
            <a:endParaRPr lang="en-US" b="1" dirty="0" smtClean="0">
              <a:latin typeface="Courier New" pitchFamily="49" charset="0"/>
              <a:cs typeface="Courier New" pitchFamily="49" charset="0"/>
            </a:endParaRPr>
          </a:p>
          <a:p>
            <a:pPr marL="0" indent="0">
              <a:buNone/>
            </a:pPr>
            <a:r>
              <a:rPr lang="en-US" b="1" dirty="0" smtClean="0">
                <a:latin typeface="Courier New" pitchFamily="49" charset="0"/>
                <a:cs typeface="Courier New" pitchFamily="49" charset="0"/>
              </a:rPr>
              <a:t>int a, *b, c;</a:t>
            </a:r>
          </a:p>
          <a:p>
            <a:pPr marL="0" indent="0">
              <a:buNone/>
            </a:pPr>
            <a:endParaRPr lang="en-US" b="1" dirty="0">
              <a:latin typeface="Courier New" pitchFamily="49" charset="0"/>
              <a:cs typeface="Courier New" pitchFamily="49" charset="0"/>
            </a:endParaRPr>
          </a:p>
          <a:p>
            <a:pPr marL="0" indent="0">
              <a:buNone/>
            </a:pPr>
            <a:endParaRPr lang="en-US" b="1" dirty="0" smtClean="0">
              <a:latin typeface="Courier New" pitchFamily="49" charset="0"/>
              <a:cs typeface="Courier New" pitchFamily="49" charset="0"/>
            </a:endParaRPr>
          </a:p>
          <a:p>
            <a:pPr marL="0" indent="0">
              <a:buNone/>
            </a:pPr>
            <a:endParaRPr lang="en-US" b="1" dirty="0">
              <a:latin typeface="Courier New" pitchFamily="49" charset="0"/>
              <a:cs typeface="Courier New" pitchFamily="49" charset="0"/>
            </a:endParaRPr>
          </a:p>
          <a:p>
            <a:pPr marL="0" indent="0">
              <a:buNone/>
            </a:pPr>
            <a:endParaRPr lang="en-US" b="1" dirty="0" smtClean="0">
              <a:latin typeface="Courier New" pitchFamily="49" charset="0"/>
              <a:cs typeface="Courier New" pitchFamily="49" charset="0"/>
            </a:endParaRPr>
          </a:p>
          <a:p>
            <a:pPr marL="0" indent="0">
              <a:buNone/>
            </a:pPr>
            <a:r>
              <a:rPr lang="en-US" b="1" dirty="0" smtClean="0">
                <a:latin typeface="Courier New" pitchFamily="49" charset="0"/>
                <a:cs typeface="Courier New" pitchFamily="49" charset="0"/>
              </a:rPr>
              <a:t>...</a:t>
            </a:r>
          </a:p>
          <a:p>
            <a:pPr marL="0" indent="0">
              <a:buNone/>
            </a:pPr>
            <a:r>
              <a:rPr lang="en-US" b="1" dirty="0">
                <a:latin typeface="Courier New" pitchFamily="49" charset="0"/>
                <a:cs typeface="Courier New" pitchFamily="49" charset="0"/>
              </a:rPr>
              <a:t>}</a:t>
            </a:r>
          </a:p>
        </p:txBody>
      </p:sp>
      <p:sp>
        <p:nvSpPr>
          <p:cNvPr id="2" name="Title 1"/>
          <p:cNvSpPr>
            <a:spLocks noGrp="1"/>
          </p:cNvSpPr>
          <p:nvPr>
            <p:ph type="title"/>
          </p:nvPr>
        </p:nvSpPr>
        <p:spPr/>
        <p:txBody>
          <a:bodyPr/>
          <a:lstStyle/>
          <a:p>
            <a:r>
              <a:rPr lang="en-US" dirty="0" smtClean="0"/>
              <a:t>Pointer Declaration/Initialization</a:t>
            </a:r>
            <a:endParaRPr lang="en-US" dirty="0"/>
          </a:p>
        </p:txBody>
      </p:sp>
      <p:cxnSp>
        <p:nvCxnSpPr>
          <p:cNvPr id="8" name="Straight Arrow Connector 7"/>
          <p:cNvCxnSpPr/>
          <p:nvPr/>
        </p:nvCxnSpPr>
        <p:spPr>
          <a:xfrm flipH="1">
            <a:off x="1402770" y="1844131"/>
            <a:ext cx="1943273" cy="6169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336800" y="1999140"/>
            <a:ext cx="1391821" cy="413860"/>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2686050" y="2731798"/>
            <a:ext cx="2330576" cy="8756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346043" y="1438750"/>
            <a:ext cx="1154097" cy="461665"/>
          </a:xfrm>
          <a:prstGeom prst="rect">
            <a:avLst/>
          </a:prstGeom>
          <a:noFill/>
        </p:spPr>
        <p:txBody>
          <a:bodyPr wrap="square" rtlCol="0">
            <a:spAutoFit/>
          </a:bodyPr>
          <a:lstStyle/>
          <a:p>
            <a:pPr algn="l"/>
            <a:r>
              <a:rPr lang="en-US" dirty="0">
                <a:solidFill>
                  <a:schemeClr val="accent1">
                    <a:lumMod val="75000"/>
                  </a:schemeClr>
                </a:solidFill>
                <a:latin typeface="+mj-lt"/>
              </a:rPr>
              <a:t>integer</a:t>
            </a:r>
          </a:p>
        </p:txBody>
      </p:sp>
      <p:sp>
        <p:nvSpPr>
          <p:cNvPr id="13" name="TextBox 12"/>
          <p:cNvSpPr txBox="1"/>
          <p:nvPr/>
        </p:nvSpPr>
        <p:spPr>
          <a:xfrm>
            <a:off x="5016624" y="3401968"/>
            <a:ext cx="1154097" cy="461665"/>
          </a:xfrm>
          <a:prstGeom prst="rect">
            <a:avLst/>
          </a:prstGeom>
          <a:noFill/>
        </p:spPr>
        <p:txBody>
          <a:bodyPr wrap="square" rtlCol="0">
            <a:spAutoFit/>
          </a:bodyPr>
          <a:lstStyle/>
          <a:p>
            <a:pPr algn="l"/>
            <a:r>
              <a:rPr lang="en-US" dirty="0">
                <a:solidFill>
                  <a:schemeClr val="accent1">
                    <a:lumMod val="75000"/>
                  </a:schemeClr>
                </a:solidFill>
                <a:latin typeface="+mj-lt"/>
              </a:rPr>
              <a:t>integer</a:t>
            </a:r>
          </a:p>
        </p:txBody>
      </p:sp>
      <p:sp>
        <p:nvSpPr>
          <p:cNvPr id="14" name="TextBox 13"/>
          <p:cNvSpPr txBox="1"/>
          <p:nvPr/>
        </p:nvSpPr>
        <p:spPr>
          <a:xfrm>
            <a:off x="3728622" y="1768308"/>
            <a:ext cx="3139769" cy="461665"/>
          </a:xfrm>
          <a:prstGeom prst="rect">
            <a:avLst/>
          </a:prstGeom>
          <a:noFill/>
        </p:spPr>
        <p:txBody>
          <a:bodyPr wrap="square" rtlCol="0">
            <a:spAutoFit/>
          </a:bodyPr>
          <a:lstStyle/>
          <a:p>
            <a:pPr algn="l"/>
            <a:r>
              <a:rPr lang="en-US" dirty="0">
                <a:solidFill>
                  <a:srgbClr val="C00000"/>
                </a:solidFill>
                <a:latin typeface="+mj-lt"/>
              </a:rPr>
              <a:t>p</a:t>
            </a:r>
            <a:r>
              <a:rPr lang="en-US" dirty="0" smtClean="0">
                <a:solidFill>
                  <a:srgbClr val="C00000"/>
                </a:solidFill>
                <a:latin typeface="+mj-lt"/>
              </a:rPr>
              <a:t>ointer to an integer</a:t>
            </a:r>
            <a:endParaRPr lang="en-US" dirty="0">
              <a:solidFill>
                <a:srgbClr val="C00000"/>
              </a:solidFill>
              <a:latin typeface="+mj-lt"/>
            </a:endParaRPr>
          </a:p>
        </p:txBody>
      </p:sp>
      <p:sp>
        <p:nvSpPr>
          <p:cNvPr id="11" name="Date Placeholder 10"/>
          <p:cNvSpPr>
            <a:spLocks noGrp="1"/>
          </p:cNvSpPr>
          <p:nvPr>
            <p:ph type="dt" sz="half" idx="14"/>
          </p:nvPr>
        </p:nvSpPr>
        <p:spPr/>
        <p:txBody>
          <a:bodyPr/>
          <a:lstStyle/>
          <a:p>
            <a:r>
              <a:rPr lang="en-US" dirty="0" smtClean="0"/>
              <a:t>07/10/18</a:t>
            </a:r>
            <a:endParaRPr lang="en-US" dirty="0"/>
          </a:p>
        </p:txBody>
      </p:sp>
      <p:sp>
        <p:nvSpPr>
          <p:cNvPr id="15" name="Footer Placeholder 14"/>
          <p:cNvSpPr>
            <a:spLocks noGrp="1"/>
          </p:cNvSpPr>
          <p:nvPr>
            <p:ph type="ftr" sz="quarter" idx="15"/>
          </p:nvPr>
        </p:nvSpPr>
        <p:spPr/>
        <p:txBody>
          <a:bodyPr/>
          <a:lstStyle/>
          <a:p>
            <a:r>
              <a:rPr lang="en-US" dirty="0" smtClean="0"/>
              <a:t>1.05</a:t>
            </a:r>
            <a:endParaRPr lang="en-US" dirty="0"/>
          </a:p>
        </p:txBody>
      </p:sp>
      <p:sp>
        <p:nvSpPr>
          <p:cNvPr id="16" name="Slide Number Placeholder 15"/>
          <p:cNvSpPr>
            <a:spLocks noGrp="1"/>
          </p:cNvSpPr>
          <p:nvPr>
            <p:ph type="sldNum" sz="quarter" idx="16"/>
          </p:nvPr>
        </p:nvSpPr>
        <p:spPr/>
        <p:txBody>
          <a:bodyPr/>
          <a:lstStyle/>
          <a:p>
            <a:fld id="{31D06AA0-025B-4289-9312-D351F24C7281}" type="slidenum">
              <a:rPr lang="en-US" smtClean="0"/>
              <a:t>11</a:t>
            </a:fld>
            <a:endParaRPr lang="en-US" dirty="0"/>
          </a:p>
        </p:txBody>
      </p:sp>
    </p:spTree>
    <p:controls>
      <mc:AlternateContent xmlns:mc="http://schemas.openxmlformats.org/markup-compatibility/2006">
        <mc:Choice xmlns:v="urn:schemas-microsoft-com:vml" Requires="v">
          <p:control spid="1040" name="TextBox1" r:id="rId2" imgW="2533680" imgH="1419120"/>
        </mc:Choice>
        <mc:Fallback>
          <p:control name="TextBox1" r:id="rId2" imgW="2533680" imgH="1419120">
            <p:pic>
              <p:nvPicPr>
                <p:cNvPr id="7" name="TextBox1"/>
                <p:cNvPicPr>
                  <a:picLocks/>
                </p:cNvPicPr>
                <p:nvPr/>
              </p:nvPicPr>
              <p:blipFill>
                <a:blip r:embed="rId5"/>
                <a:stretch>
                  <a:fillRect/>
                </a:stretch>
              </p:blipFill>
              <p:spPr>
                <a:xfrm>
                  <a:off x="515365" y="2935278"/>
                  <a:ext cx="2538138" cy="1422380"/>
                </a:xfrm>
                <a:prstGeom prst="rect">
                  <a:avLst/>
                </a:prstGeom>
              </p:spPr>
            </p:pic>
          </p:control>
        </mc:Fallback>
      </mc:AlternateContent>
    </p:controls>
    <p:extLst>
      <p:ext uri="{BB962C8B-B14F-4D97-AF65-F5344CB8AC3E}">
        <p14:creationId xmlns:p14="http://schemas.microsoft.com/office/powerpoint/2010/main" val="1932333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p:cNvGraphicFramePr>
            <a:graphicFrameLocks noGrp="1"/>
          </p:cNvGraphicFramePr>
          <p:nvPr>
            <p:ph idx="13"/>
            <p:extLst>
              <p:ext uri="{D42A27DB-BD31-4B8C-83A1-F6EECF244321}">
                <p14:modId xmlns:p14="http://schemas.microsoft.com/office/powerpoint/2010/main" val="3611283555"/>
              </p:ext>
            </p:extLst>
          </p:nvPr>
        </p:nvGraphicFramePr>
        <p:xfrm>
          <a:off x="457200" y="1825028"/>
          <a:ext cx="8229600" cy="1250087"/>
        </p:xfrm>
        <a:graphic>
          <a:graphicData uri="http://schemas.openxmlformats.org/drawingml/2006/table">
            <a:tbl>
              <a:tblPr firstRow="1" bandRow="1">
                <a:tableStyleId>{5940675A-B579-460E-94D1-54222C63F5DA}</a:tableStyleId>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gridCol w="342900">
                  <a:extLst>
                    <a:ext uri="{9D8B030D-6E8A-4147-A177-3AD203B41FA5}">
                      <a16:colId xmlns:a16="http://schemas.microsoft.com/office/drawing/2014/main" val="20006"/>
                    </a:ext>
                  </a:extLst>
                </a:gridCol>
                <a:gridCol w="342900">
                  <a:extLst>
                    <a:ext uri="{9D8B030D-6E8A-4147-A177-3AD203B41FA5}">
                      <a16:colId xmlns:a16="http://schemas.microsoft.com/office/drawing/2014/main" val="20007"/>
                    </a:ext>
                  </a:extLst>
                </a:gridCol>
                <a:gridCol w="342900">
                  <a:extLst>
                    <a:ext uri="{9D8B030D-6E8A-4147-A177-3AD203B41FA5}">
                      <a16:colId xmlns:a16="http://schemas.microsoft.com/office/drawing/2014/main" val="20008"/>
                    </a:ext>
                  </a:extLst>
                </a:gridCol>
                <a:gridCol w="342900">
                  <a:extLst>
                    <a:ext uri="{9D8B030D-6E8A-4147-A177-3AD203B41FA5}">
                      <a16:colId xmlns:a16="http://schemas.microsoft.com/office/drawing/2014/main" val="20009"/>
                    </a:ext>
                  </a:extLst>
                </a:gridCol>
                <a:gridCol w="342900">
                  <a:extLst>
                    <a:ext uri="{9D8B030D-6E8A-4147-A177-3AD203B41FA5}">
                      <a16:colId xmlns:a16="http://schemas.microsoft.com/office/drawing/2014/main" val="20010"/>
                    </a:ext>
                  </a:extLst>
                </a:gridCol>
                <a:gridCol w="342900">
                  <a:extLst>
                    <a:ext uri="{9D8B030D-6E8A-4147-A177-3AD203B41FA5}">
                      <a16:colId xmlns:a16="http://schemas.microsoft.com/office/drawing/2014/main" val="20011"/>
                    </a:ext>
                  </a:extLst>
                </a:gridCol>
                <a:gridCol w="342900">
                  <a:extLst>
                    <a:ext uri="{9D8B030D-6E8A-4147-A177-3AD203B41FA5}">
                      <a16:colId xmlns:a16="http://schemas.microsoft.com/office/drawing/2014/main" val="20012"/>
                    </a:ext>
                  </a:extLst>
                </a:gridCol>
                <a:gridCol w="342900">
                  <a:extLst>
                    <a:ext uri="{9D8B030D-6E8A-4147-A177-3AD203B41FA5}">
                      <a16:colId xmlns:a16="http://schemas.microsoft.com/office/drawing/2014/main" val="20013"/>
                    </a:ext>
                  </a:extLst>
                </a:gridCol>
                <a:gridCol w="342900">
                  <a:extLst>
                    <a:ext uri="{9D8B030D-6E8A-4147-A177-3AD203B41FA5}">
                      <a16:colId xmlns:a16="http://schemas.microsoft.com/office/drawing/2014/main" val="20014"/>
                    </a:ext>
                  </a:extLst>
                </a:gridCol>
                <a:gridCol w="342900">
                  <a:extLst>
                    <a:ext uri="{9D8B030D-6E8A-4147-A177-3AD203B41FA5}">
                      <a16:colId xmlns:a16="http://schemas.microsoft.com/office/drawing/2014/main" val="20015"/>
                    </a:ext>
                  </a:extLst>
                </a:gridCol>
                <a:gridCol w="342900">
                  <a:extLst>
                    <a:ext uri="{9D8B030D-6E8A-4147-A177-3AD203B41FA5}">
                      <a16:colId xmlns:a16="http://schemas.microsoft.com/office/drawing/2014/main" val="20016"/>
                    </a:ext>
                  </a:extLst>
                </a:gridCol>
                <a:gridCol w="342900">
                  <a:extLst>
                    <a:ext uri="{9D8B030D-6E8A-4147-A177-3AD203B41FA5}">
                      <a16:colId xmlns:a16="http://schemas.microsoft.com/office/drawing/2014/main" val="20017"/>
                    </a:ext>
                  </a:extLst>
                </a:gridCol>
                <a:gridCol w="342900">
                  <a:extLst>
                    <a:ext uri="{9D8B030D-6E8A-4147-A177-3AD203B41FA5}">
                      <a16:colId xmlns:a16="http://schemas.microsoft.com/office/drawing/2014/main" val="20018"/>
                    </a:ext>
                  </a:extLst>
                </a:gridCol>
                <a:gridCol w="342900">
                  <a:extLst>
                    <a:ext uri="{9D8B030D-6E8A-4147-A177-3AD203B41FA5}">
                      <a16:colId xmlns:a16="http://schemas.microsoft.com/office/drawing/2014/main" val="20019"/>
                    </a:ext>
                  </a:extLst>
                </a:gridCol>
                <a:gridCol w="342900">
                  <a:extLst>
                    <a:ext uri="{9D8B030D-6E8A-4147-A177-3AD203B41FA5}">
                      <a16:colId xmlns:a16="http://schemas.microsoft.com/office/drawing/2014/main" val="20020"/>
                    </a:ext>
                  </a:extLst>
                </a:gridCol>
                <a:gridCol w="342900">
                  <a:extLst>
                    <a:ext uri="{9D8B030D-6E8A-4147-A177-3AD203B41FA5}">
                      <a16:colId xmlns:a16="http://schemas.microsoft.com/office/drawing/2014/main" val="20021"/>
                    </a:ext>
                  </a:extLst>
                </a:gridCol>
                <a:gridCol w="342900">
                  <a:extLst>
                    <a:ext uri="{9D8B030D-6E8A-4147-A177-3AD203B41FA5}">
                      <a16:colId xmlns:a16="http://schemas.microsoft.com/office/drawing/2014/main" val="20022"/>
                    </a:ext>
                  </a:extLst>
                </a:gridCol>
                <a:gridCol w="342900">
                  <a:extLst>
                    <a:ext uri="{9D8B030D-6E8A-4147-A177-3AD203B41FA5}">
                      <a16:colId xmlns:a16="http://schemas.microsoft.com/office/drawing/2014/main" val="20023"/>
                    </a:ext>
                  </a:extLst>
                </a:gridCol>
              </a:tblGrid>
              <a:tr h="561254">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688833">
                <a:tc>
                  <a:txBody>
                    <a:bodyPr/>
                    <a:lstStyle/>
                    <a:p>
                      <a:r>
                        <a:rPr lang="en-US" dirty="0" smtClean="0"/>
                        <a:t>1000</a:t>
                      </a:r>
                      <a:endParaRPr lang="en-US" dirty="0"/>
                    </a:p>
                  </a:txBody>
                  <a:tcPr vert="vert270"/>
                </a:tc>
                <a:tc>
                  <a:txBody>
                    <a:bodyPr/>
                    <a:lstStyle/>
                    <a:p>
                      <a:r>
                        <a:rPr lang="en-US" dirty="0" smtClean="0"/>
                        <a:t>1001</a:t>
                      </a:r>
                      <a:endParaRPr lang="en-US" dirty="0"/>
                    </a:p>
                  </a:txBody>
                  <a:tcPr vert="vert270"/>
                </a:tc>
                <a:tc>
                  <a:txBody>
                    <a:bodyPr/>
                    <a:lstStyle/>
                    <a:p>
                      <a:r>
                        <a:rPr lang="en-US" dirty="0" smtClean="0"/>
                        <a:t>1002</a:t>
                      </a:r>
                      <a:endParaRPr lang="en-US" dirty="0"/>
                    </a:p>
                  </a:txBody>
                  <a:tcPr vert="vert270"/>
                </a:tc>
                <a:tc>
                  <a:txBody>
                    <a:bodyPr/>
                    <a:lstStyle/>
                    <a:p>
                      <a:r>
                        <a:rPr lang="en-US" dirty="0" smtClean="0"/>
                        <a:t>1003</a:t>
                      </a:r>
                      <a:endParaRPr lang="en-US" dirty="0"/>
                    </a:p>
                  </a:txBody>
                  <a:tcPr vert="vert270"/>
                </a:tc>
                <a:tc>
                  <a:txBody>
                    <a:bodyPr/>
                    <a:lstStyle/>
                    <a:p>
                      <a:r>
                        <a:rPr lang="en-US" dirty="0" smtClean="0"/>
                        <a:t>1004</a:t>
                      </a:r>
                      <a:endParaRPr lang="en-US" dirty="0"/>
                    </a:p>
                  </a:txBody>
                  <a:tcPr vert="vert270"/>
                </a:tc>
                <a:tc>
                  <a:txBody>
                    <a:bodyPr/>
                    <a:lstStyle/>
                    <a:p>
                      <a:r>
                        <a:rPr lang="en-US" dirty="0" smtClean="0"/>
                        <a:t>1005</a:t>
                      </a:r>
                      <a:endParaRPr lang="en-US" dirty="0"/>
                    </a:p>
                  </a:txBody>
                  <a:tcPr vert="vert270"/>
                </a:tc>
                <a:tc>
                  <a:txBody>
                    <a:bodyPr/>
                    <a:lstStyle/>
                    <a:p>
                      <a:r>
                        <a:rPr lang="en-US" dirty="0" smtClean="0"/>
                        <a:t>1006</a:t>
                      </a:r>
                      <a:endParaRPr lang="en-US" dirty="0"/>
                    </a:p>
                  </a:txBody>
                  <a:tcPr vert="vert270"/>
                </a:tc>
                <a:tc>
                  <a:txBody>
                    <a:bodyPr/>
                    <a:lstStyle/>
                    <a:p>
                      <a:r>
                        <a:rPr lang="en-US" dirty="0" smtClean="0"/>
                        <a:t>1007</a:t>
                      </a:r>
                      <a:endParaRPr lang="en-US" dirty="0"/>
                    </a:p>
                  </a:txBody>
                  <a:tcPr vert="vert270"/>
                </a:tc>
                <a:tc>
                  <a:txBody>
                    <a:bodyPr/>
                    <a:lstStyle/>
                    <a:p>
                      <a:r>
                        <a:rPr lang="en-US" dirty="0" smtClean="0"/>
                        <a:t>1008</a:t>
                      </a:r>
                      <a:endParaRPr lang="en-US" dirty="0"/>
                    </a:p>
                  </a:txBody>
                  <a:tcPr vert="vert270"/>
                </a:tc>
                <a:tc>
                  <a:txBody>
                    <a:bodyPr/>
                    <a:lstStyle/>
                    <a:p>
                      <a:r>
                        <a:rPr lang="en-US" dirty="0" smtClean="0"/>
                        <a:t>1009</a:t>
                      </a:r>
                      <a:endParaRPr lang="en-US" dirty="0"/>
                    </a:p>
                  </a:txBody>
                  <a:tcPr vert="vert270"/>
                </a:tc>
                <a:tc>
                  <a:txBody>
                    <a:bodyPr/>
                    <a:lstStyle/>
                    <a:p>
                      <a:r>
                        <a:rPr lang="en-US" dirty="0" smtClean="0"/>
                        <a:t>1010</a:t>
                      </a:r>
                      <a:endParaRPr lang="en-US" dirty="0"/>
                    </a:p>
                  </a:txBody>
                  <a:tcPr vert="vert270"/>
                </a:tc>
                <a:tc>
                  <a:txBody>
                    <a:bodyPr/>
                    <a:lstStyle/>
                    <a:p>
                      <a:r>
                        <a:rPr lang="en-US" dirty="0" smtClean="0"/>
                        <a:t>1011</a:t>
                      </a:r>
                      <a:endParaRPr lang="en-US" dirty="0"/>
                    </a:p>
                  </a:txBody>
                  <a:tcPr vert="vert270"/>
                </a:tc>
                <a:tc>
                  <a:txBody>
                    <a:bodyPr/>
                    <a:lstStyle/>
                    <a:p>
                      <a:r>
                        <a:rPr lang="en-US" dirty="0" smtClean="0"/>
                        <a:t>1012</a:t>
                      </a:r>
                      <a:endParaRPr lang="en-US" dirty="0"/>
                    </a:p>
                  </a:txBody>
                  <a:tcPr vert="vert270"/>
                </a:tc>
                <a:tc>
                  <a:txBody>
                    <a:bodyPr/>
                    <a:lstStyle/>
                    <a:p>
                      <a:r>
                        <a:rPr lang="en-US" dirty="0" smtClean="0"/>
                        <a:t>1013</a:t>
                      </a:r>
                      <a:endParaRPr lang="en-US" dirty="0"/>
                    </a:p>
                  </a:txBody>
                  <a:tcPr vert="vert270"/>
                </a:tc>
                <a:tc>
                  <a:txBody>
                    <a:bodyPr/>
                    <a:lstStyle/>
                    <a:p>
                      <a:r>
                        <a:rPr lang="en-US" dirty="0" smtClean="0"/>
                        <a:t>1014</a:t>
                      </a:r>
                      <a:endParaRPr lang="en-US" dirty="0"/>
                    </a:p>
                  </a:txBody>
                  <a:tcPr vert="vert270"/>
                </a:tc>
                <a:tc>
                  <a:txBody>
                    <a:bodyPr/>
                    <a:lstStyle/>
                    <a:p>
                      <a:r>
                        <a:rPr lang="en-US" dirty="0" smtClean="0"/>
                        <a:t>1015</a:t>
                      </a:r>
                      <a:endParaRPr lang="en-US" dirty="0"/>
                    </a:p>
                  </a:txBody>
                  <a:tcPr vert="vert270"/>
                </a:tc>
                <a:tc>
                  <a:txBody>
                    <a:bodyPr/>
                    <a:lstStyle/>
                    <a:p>
                      <a:r>
                        <a:rPr lang="en-US" dirty="0" smtClean="0"/>
                        <a:t>1016</a:t>
                      </a:r>
                      <a:endParaRPr lang="en-US" dirty="0"/>
                    </a:p>
                  </a:txBody>
                  <a:tcPr vert="vert270"/>
                </a:tc>
                <a:tc>
                  <a:txBody>
                    <a:bodyPr/>
                    <a:lstStyle/>
                    <a:p>
                      <a:r>
                        <a:rPr lang="en-US" dirty="0" smtClean="0"/>
                        <a:t>1017</a:t>
                      </a:r>
                      <a:endParaRPr lang="en-US" dirty="0"/>
                    </a:p>
                  </a:txBody>
                  <a:tcPr vert="vert270"/>
                </a:tc>
                <a:tc>
                  <a:txBody>
                    <a:bodyPr/>
                    <a:lstStyle/>
                    <a:p>
                      <a:r>
                        <a:rPr lang="en-US" dirty="0" smtClean="0"/>
                        <a:t>1018</a:t>
                      </a:r>
                      <a:endParaRPr lang="en-US" dirty="0"/>
                    </a:p>
                  </a:txBody>
                  <a:tcPr vert="vert270"/>
                </a:tc>
                <a:tc>
                  <a:txBody>
                    <a:bodyPr/>
                    <a:lstStyle/>
                    <a:p>
                      <a:r>
                        <a:rPr lang="en-US" dirty="0" smtClean="0"/>
                        <a:t>1019</a:t>
                      </a:r>
                      <a:endParaRPr lang="en-US" dirty="0"/>
                    </a:p>
                  </a:txBody>
                  <a:tcPr vert="vert270"/>
                </a:tc>
                <a:tc>
                  <a:txBody>
                    <a:bodyPr/>
                    <a:lstStyle/>
                    <a:p>
                      <a:r>
                        <a:rPr lang="en-US" dirty="0" smtClean="0"/>
                        <a:t>1020</a:t>
                      </a:r>
                      <a:endParaRPr lang="en-US" dirty="0"/>
                    </a:p>
                  </a:txBody>
                  <a:tcPr vert="vert270"/>
                </a:tc>
                <a:tc>
                  <a:txBody>
                    <a:bodyPr/>
                    <a:lstStyle/>
                    <a:p>
                      <a:r>
                        <a:rPr lang="en-US" dirty="0" smtClean="0"/>
                        <a:t>1021</a:t>
                      </a:r>
                      <a:endParaRPr lang="en-US" dirty="0"/>
                    </a:p>
                  </a:txBody>
                  <a:tcPr vert="vert270"/>
                </a:tc>
                <a:tc>
                  <a:txBody>
                    <a:bodyPr/>
                    <a:lstStyle/>
                    <a:p>
                      <a:r>
                        <a:rPr lang="en-US" dirty="0" smtClean="0"/>
                        <a:t>1022</a:t>
                      </a:r>
                      <a:endParaRPr lang="en-US" dirty="0"/>
                    </a:p>
                  </a:txBody>
                  <a:tcPr vert="vert270"/>
                </a:tc>
                <a:tc>
                  <a:txBody>
                    <a:bodyPr/>
                    <a:lstStyle/>
                    <a:p>
                      <a:r>
                        <a:rPr lang="en-US" dirty="0" smtClean="0"/>
                        <a:t>1023</a:t>
                      </a:r>
                      <a:endParaRPr lang="en-US" dirty="0"/>
                    </a:p>
                  </a:txBody>
                  <a:tcPr vert="vert270"/>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p:txBody>
          <a:bodyPr/>
          <a:lstStyle/>
          <a:p>
            <a:r>
              <a:rPr lang="en-US" dirty="0" smtClean="0"/>
              <a:t>Dereferencing: RHS to Get</a:t>
            </a:r>
            <a:endParaRPr lang="en-US" dirty="0"/>
          </a:p>
        </p:txBody>
      </p:sp>
      <p:sp>
        <p:nvSpPr>
          <p:cNvPr id="9" name="Rectangle 3"/>
          <p:cNvSpPr txBox="1">
            <a:spLocks noChangeArrowheads="1"/>
          </p:cNvSpPr>
          <p:nvPr/>
        </p:nvSpPr>
        <p:spPr>
          <a:xfrm>
            <a:off x="457200" y="3303374"/>
            <a:ext cx="4478784" cy="1017600"/>
          </a:xfrm>
          <a:prstGeom prst="rect">
            <a:avLst/>
          </a:prstGeom>
          <a:ln>
            <a:solidFill>
              <a:schemeClr val="tx1"/>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500" dirty="0">
                <a:latin typeface="Courier New" pitchFamily="49" charset="0"/>
                <a:cs typeface="Courier New" pitchFamily="49" charset="0"/>
              </a:rPr>
              <a:t>int a=</a:t>
            </a:r>
            <a:r>
              <a:rPr lang="en-US" sz="2500" dirty="0">
                <a:solidFill>
                  <a:schemeClr val="accent2">
                    <a:lumMod val="75000"/>
                  </a:schemeClr>
                </a:solidFill>
                <a:latin typeface="Courier New" pitchFamily="49" charset="0"/>
                <a:cs typeface="Courier New" pitchFamily="49" charset="0"/>
              </a:rPr>
              <a:t>10,</a:t>
            </a:r>
            <a:r>
              <a:rPr lang="en-US" sz="2500" dirty="0">
                <a:solidFill>
                  <a:schemeClr val="accent4">
                    <a:lumMod val="75000"/>
                  </a:schemeClr>
                </a:solidFill>
                <a:latin typeface="Courier New" pitchFamily="49" charset="0"/>
                <a:cs typeface="Courier New" pitchFamily="49" charset="0"/>
              </a:rPr>
              <a:t> *iptr</a:t>
            </a:r>
            <a:r>
              <a:rPr lang="en-US" sz="2500" dirty="0">
                <a:latin typeface="Courier New" pitchFamily="49" charset="0"/>
                <a:cs typeface="Courier New" pitchFamily="49" charset="0"/>
              </a:rPr>
              <a:t>, b=</a:t>
            </a:r>
            <a:r>
              <a:rPr lang="en-US" sz="2500" dirty="0">
                <a:solidFill>
                  <a:schemeClr val="accent3">
                    <a:lumMod val="75000"/>
                  </a:schemeClr>
                </a:solidFill>
                <a:latin typeface="Courier New" pitchFamily="49" charset="0"/>
                <a:cs typeface="Courier New" pitchFamily="49" charset="0"/>
              </a:rPr>
              <a:t>12</a:t>
            </a:r>
            <a:r>
              <a:rPr lang="en-US" sz="2500" dirty="0">
                <a:latin typeface="Courier New" pitchFamily="49" charset="0"/>
                <a:cs typeface="Courier New" pitchFamily="49" charset="0"/>
              </a:rPr>
              <a:t>;</a:t>
            </a:r>
          </a:p>
          <a:p>
            <a:pPr marL="0" indent="0">
              <a:buNone/>
            </a:pPr>
            <a:r>
              <a:rPr lang="en-US" sz="2500" dirty="0">
                <a:latin typeface="Courier New" pitchFamily="49" charset="0"/>
                <a:cs typeface="Courier New" pitchFamily="49" charset="0"/>
              </a:rPr>
              <a:t>long c=</a:t>
            </a:r>
            <a:r>
              <a:rPr lang="en-US" sz="2500" dirty="0">
                <a:solidFill>
                  <a:schemeClr val="accent1">
                    <a:lumMod val="75000"/>
                  </a:schemeClr>
                </a:solidFill>
                <a:latin typeface="Courier New" pitchFamily="49" charset="0"/>
                <a:cs typeface="Courier New" pitchFamily="49" charset="0"/>
              </a:rPr>
              <a:t>500000</a:t>
            </a:r>
            <a:r>
              <a:rPr lang="en-US" sz="2500" dirty="0">
                <a:latin typeface="Courier New" pitchFamily="49" charset="0"/>
                <a:cs typeface="Courier New" pitchFamily="49" charset="0"/>
              </a:rPr>
              <a:t>;</a:t>
            </a:r>
          </a:p>
        </p:txBody>
      </p:sp>
      <p:sp>
        <p:nvSpPr>
          <p:cNvPr id="14" name="TextBox 13"/>
          <p:cNvSpPr txBox="1"/>
          <p:nvPr/>
        </p:nvSpPr>
        <p:spPr>
          <a:xfrm>
            <a:off x="522831" y="1872579"/>
            <a:ext cx="1242872" cy="461665"/>
          </a:xfrm>
          <a:prstGeom prst="rect">
            <a:avLst/>
          </a:prstGeom>
          <a:solidFill>
            <a:schemeClr val="accent2">
              <a:lumMod val="60000"/>
              <a:lumOff val="40000"/>
            </a:schemeClr>
          </a:solidFill>
        </p:spPr>
        <p:txBody>
          <a:bodyPr wrap="square" rtlCol="0">
            <a:spAutoFit/>
          </a:bodyPr>
          <a:lstStyle/>
          <a:p>
            <a:pPr algn="ctr"/>
            <a:r>
              <a:rPr lang="en-US" b="1" dirty="0">
                <a:latin typeface="Courier New" pitchFamily="49" charset="0"/>
                <a:cs typeface="Courier New" pitchFamily="49" charset="0"/>
              </a:rPr>
              <a:t>10</a:t>
            </a:r>
          </a:p>
        </p:txBody>
      </p:sp>
      <p:sp>
        <p:nvSpPr>
          <p:cNvPr id="16" name="TextBox 15"/>
          <p:cNvSpPr txBox="1"/>
          <p:nvPr/>
        </p:nvSpPr>
        <p:spPr>
          <a:xfrm>
            <a:off x="1909227" y="1872579"/>
            <a:ext cx="1214021" cy="461665"/>
          </a:xfrm>
          <a:prstGeom prst="rect">
            <a:avLst/>
          </a:prstGeom>
          <a:solidFill>
            <a:schemeClr val="accent3">
              <a:lumMod val="75000"/>
            </a:schemeClr>
          </a:solidFill>
        </p:spPr>
        <p:txBody>
          <a:bodyPr wrap="square" rtlCol="0">
            <a:spAutoFit/>
          </a:bodyPr>
          <a:lstStyle/>
          <a:p>
            <a:pPr algn="ctr"/>
            <a:r>
              <a:rPr lang="en-US" b="1" dirty="0">
                <a:latin typeface="Courier New" pitchFamily="49" charset="0"/>
                <a:cs typeface="Courier New" pitchFamily="49" charset="0"/>
              </a:rPr>
              <a:t>12</a:t>
            </a:r>
          </a:p>
        </p:txBody>
      </p:sp>
      <p:sp>
        <p:nvSpPr>
          <p:cNvPr id="17" name="TextBox 16"/>
          <p:cNvSpPr txBox="1"/>
          <p:nvPr/>
        </p:nvSpPr>
        <p:spPr>
          <a:xfrm>
            <a:off x="3303021" y="1872576"/>
            <a:ext cx="2555289" cy="461665"/>
          </a:xfrm>
          <a:prstGeom prst="rect">
            <a:avLst/>
          </a:prstGeom>
          <a:solidFill>
            <a:schemeClr val="accent1">
              <a:lumMod val="60000"/>
              <a:lumOff val="40000"/>
            </a:schemeClr>
          </a:solidFill>
        </p:spPr>
        <p:txBody>
          <a:bodyPr wrap="square" rtlCol="0">
            <a:spAutoFit/>
          </a:bodyPr>
          <a:lstStyle/>
          <a:p>
            <a:pPr algn="ctr"/>
            <a:r>
              <a:rPr lang="en-US" b="1" dirty="0">
                <a:latin typeface="Courier New" pitchFamily="49" charset="0"/>
                <a:cs typeface="Courier New" pitchFamily="49" charset="0"/>
              </a:rPr>
              <a:t>500000</a:t>
            </a:r>
          </a:p>
        </p:txBody>
      </p:sp>
      <p:sp>
        <p:nvSpPr>
          <p:cNvPr id="19" name="TextBox 18"/>
          <p:cNvSpPr txBox="1"/>
          <p:nvPr/>
        </p:nvSpPr>
        <p:spPr>
          <a:xfrm>
            <a:off x="6018847" y="1872575"/>
            <a:ext cx="1242872" cy="461665"/>
          </a:xfrm>
          <a:prstGeom prst="rect">
            <a:avLst/>
          </a:prstGeom>
          <a:solidFill>
            <a:schemeClr val="accent4">
              <a:lumMod val="60000"/>
              <a:lumOff val="40000"/>
            </a:schemeClr>
          </a:solidFill>
        </p:spPr>
        <p:txBody>
          <a:bodyPr wrap="square" rtlCol="0">
            <a:spAutoFit/>
          </a:bodyPr>
          <a:lstStyle/>
          <a:p>
            <a:pPr algn="ctr"/>
            <a:endParaRPr lang="en-US" b="1" dirty="0">
              <a:latin typeface="Courier New" pitchFamily="49" charset="0"/>
              <a:cs typeface="Courier New" pitchFamily="49" charset="0"/>
            </a:endParaRPr>
          </a:p>
        </p:txBody>
      </p:sp>
      <p:sp>
        <p:nvSpPr>
          <p:cNvPr id="21" name="Rectangle 3"/>
          <p:cNvSpPr txBox="1">
            <a:spLocks noChangeArrowheads="1"/>
          </p:cNvSpPr>
          <p:nvPr/>
        </p:nvSpPr>
        <p:spPr>
          <a:xfrm>
            <a:off x="5668393" y="3297831"/>
            <a:ext cx="2441358" cy="1017601"/>
          </a:xfrm>
          <a:prstGeom prst="rect">
            <a:avLst/>
          </a:prstGeom>
          <a:ln>
            <a:solidFill>
              <a:schemeClr val="tx1"/>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500" dirty="0">
                <a:latin typeface="Courier New" pitchFamily="49" charset="0"/>
                <a:cs typeface="Courier New" pitchFamily="49" charset="0"/>
              </a:rPr>
              <a:t>iptr = &amp;a;</a:t>
            </a:r>
          </a:p>
          <a:p>
            <a:pPr marL="0" indent="0">
              <a:buNone/>
            </a:pPr>
            <a:r>
              <a:rPr lang="en-US" sz="2500" dirty="0">
                <a:latin typeface="Courier New" pitchFamily="49" charset="0"/>
                <a:cs typeface="Courier New" pitchFamily="49" charset="0"/>
              </a:rPr>
              <a:t>b = *iptr;</a:t>
            </a:r>
          </a:p>
          <a:p>
            <a:pPr marL="0" indent="0">
              <a:buNone/>
            </a:pPr>
            <a:endParaRPr lang="en-US" sz="2500" dirty="0">
              <a:latin typeface="Courier New" pitchFamily="49" charset="0"/>
              <a:cs typeface="Courier New" pitchFamily="49" charset="0"/>
            </a:endParaRPr>
          </a:p>
        </p:txBody>
      </p:sp>
      <p:sp>
        <p:nvSpPr>
          <p:cNvPr id="24" name="TextBox 23"/>
          <p:cNvSpPr txBox="1"/>
          <p:nvPr/>
        </p:nvSpPr>
        <p:spPr>
          <a:xfrm>
            <a:off x="6018847" y="1872579"/>
            <a:ext cx="1242872" cy="461665"/>
          </a:xfrm>
          <a:prstGeom prst="rect">
            <a:avLst/>
          </a:prstGeom>
          <a:solidFill>
            <a:schemeClr val="accent4">
              <a:lumMod val="60000"/>
              <a:lumOff val="40000"/>
            </a:schemeClr>
          </a:solidFill>
        </p:spPr>
        <p:txBody>
          <a:bodyPr wrap="square" rtlCol="0">
            <a:spAutoFit/>
          </a:bodyPr>
          <a:lstStyle/>
          <a:p>
            <a:pPr algn="ctr"/>
            <a:r>
              <a:rPr lang="en-US" b="1" dirty="0">
                <a:latin typeface="Courier New" pitchFamily="49" charset="0"/>
                <a:cs typeface="Courier New" pitchFamily="49" charset="0"/>
              </a:rPr>
              <a:t>1000</a:t>
            </a:r>
          </a:p>
        </p:txBody>
      </p:sp>
      <p:sp>
        <p:nvSpPr>
          <p:cNvPr id="25" name="TextBox 24"/>
          <p:cNvSpPr txBox="1"/>
          <p:nvPr/>
        </p:nvSpPr>
        <p:spPr>
          <a:xfrm>
            <a:off x="1909226" y="1872579"/>
            <a:ext cx="1214021" cy="461665"/>
          </a:xfrm>
          <a:prstGeom prst="rect">
            <a:avLst/>
          </a:prstGeom>
          <a:solidFill>
            <a:schemeClr val="accent3">
              <a:lumMod val="75000"/>
            </a:schemeClr>
          </a:solidFill>
        </p:spPr>
        <p:txBody>
          <a:bodyPr wrap="square" rtlCol="0">
            <a:spAutoFit/>
          </a:bodyPr>
          <a:lstStyle/>
          <a:p>
            <a:pPr algn="ctr"/>
            <a:r>
              <a:rPr lang="en-US" b="1" dirty="0">
                <a:latin typeface="Courier New" pitchFamily="49" charset="0"/>
                <a:cs typeface="Courier New" pitchFamily="49" charset="0"/>
              </a:rPr>
              <a:t>10</a:t>
            </a:r>
          </a:p>
        </p:txBody>
      </p:sp>
      <p:cxnSp>
        <p:nvCxnSpPr>
          <p:cNvPr id="26" name="Straight Arrow Connector 25"/>
          <p:cNvCxnSpPr>
            <a:endCxn id="24" idx="2"/>
          </p:cNvCxnSpPr>
          <p:nvPr/>
        </p:nvCxnSpPr>
        <p:spPr>
          <a:xfrm flipH="1" flipV="1">
            <a:off x="6640283" y="2334244"/>
            <a:ext cx="71238" cy="1081209"/>
          </a:xfrm>
          <a:prstGeom prst="straightConnector1">
            <a:avLst/>
          </a:prstGeom>
          <a:ln w="57150">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flipV="1">
            <a:off x="2870200" y="2359013"/>
            <a:ext cx="2873655" cy="1624609"/>
          </a:xfrm>
          <a:prstGeom prst="straightConnector1">
            <a:avLst/>
          </a:prstGeom>
          <a:ln w="57150">
            <a:solidFill>
              <a:schemeClr val="accent3">
                <a:lumMod val="75000"/>
              </a:schemeClr>
            </a:solidFill>
            <a:tailEnd type="arrow"/>
          </a:ln>
        </p:spPr>
        <p:style>
          <a:lnRef idx="2">
            <a:schemeClr val="accent3"/>
          </a:lnRef>
          <a:fillRef idx="0">
            <a:schemeClr val="accent3"/>
          </a:fillRef>
          <a:effectRef idx="1">
            <a:schemeClr val="accent3"/>
          </a:effectRef>
          <a:fontRef idx="minor">
            <a:schemeClr val="tx1"/>
          </a:fontRef>
        </p:style>
      </p:cxnSp>
      <p:sp>
        <p:nvSpPr>
          <p:cNvPr id="18" name="TextBox 17"/>
          <p:cNvSpPr txBox="1"/>
          <p:nvPr/>
        </p:nvSpPr>
        <p:spPr>
          <a:xfrm>
            <a:off x="1018932" y="1497084"/>
            <a:ext cx="250670" cy="276999"/>
          </a:xfrm>
          <a:prstGeom prst="rect">
            <a:avLst/>
          </a:prstGeom>
          <a:solidFill>
            <a:schemeClr val="accent2">
              <a:lumMod val="40000"/>
              <a:lumOff val="60000"/>
            </a:schemeClr>
          </a:solidFill>
        </p:spPr>
        <p:txBody>
          <a:bodyPr wrap="square" lIns="0" tIns="0" rIns="0" bIns="0" rtlCol="0">
            <a:spAutoFit/>
          </a:bodyPr>
          <a:lstStyle/>
          <a:p>
            <a:pPr algn="ctr"/>
            <a:r>
              <a:rPr lang="en-US" sz="1800" b="1" dirty="0">
                <a:latin typeface="Courier New" pitchFamily="49" charset="0"/>
                <a:cs typeface="Courier New" pitchFamily="49" charset="0"/>
              </a:rPr>
              <a:t>a</a:t>
            </a:r>
            <a:endParaRPr lang="en-US" sz="1800" b="1" dirty="0"/>
          </a:p>
        </p:txBody>
      </p:sp>
      <p:sp>
        <p:nvSpPr>
          <p:cNvPr id="20" name="TextBox 19"/>
          <p:cNvSpPr txBox="1"/>
          <p:nvPr/>
        </p:nvSpPr>
        <p:spPr>
          <a:xfrm>
            <a:off x="2390901" y="1497084"/>
            <a:ext cx="250670" cy="276999"/>
          </a:xfrm>
          <a:prstGeom prst="rect">
            <a:avLst/>
          </a:prstGeom>
          <a:solidFill>
            <a:schemeClr val="accent3">
              <a:lumMod val="75000"/>
            </a:schemeClr>
          </a:solidFill>
        </p:spPr>
        <p:txBody>
          <a:bodyPr wrap="square" lIns="0" tIns="0" rIns="0" bIns="0" rtlCol="0">
            <a:spAutoFit/>
          </a:bodyPr>
          <a:lstStyle/>
          <a:p>
            <a:pPr algn="ctr"/>
            <a:r>
              <a:rPr lang="en-US" sz="1800" b="1" dirty="0">
                <a:latin typeface="Courier New" pitchFamily="49" charset="0"/>
                <a:cs typeface="Courier New" pitchFamily="49" charset="0"/>
              </a:rPr>
              <a:t>b</a:t>
            </a:r>
            <a:endParaRPr lang="en-US" sz="1800" b="1" dirty="0"/>
          </a:p>
        </p:txBody>
      </p:sp>
      <p:sp>
        <p:nvSpPr>
          <p:cNvPr id="22" name="TextBox 21"/>
          <p:cNvSpPr txBox="1"/>
          <p:nvPr/>
        </p:nvSpPr>
        <p:spPr>
          <a:xfrm>
            <a:off x="4455329" y="1497083"/>
            <a:ext cx="250670" cy="276999"/>
          </a:xfrm>
          <a:prstGeom prst="rect">
            <a:avLst/>
          </a:prstGeom>
          <a:solidFill>
            <a:schemeClr val="accent1">
              <a:lumMod val="60000"/>
              <a:lumOff val="40000"/>
            </a:schemeClr>
          </a:solidFill>
        </p:spPr>
        <p:txBody>
          <a:bodyPr wrap="square" lIns="0" tIns="0" rIns="0" bIns="0" rtlCol="0">
            <a:spAutoFit/>
          </a:bodyPr>
          <a:lstStyle/>
          <a:p>
            <a:pPr algn="ctr"/>
            <a:r>
              <a:rPr lang="en-US" sz="1800" b="1" dirty="0">
                <a:latin typeface="Courier New" pitchFamily="49" charset="0"/>
                <a:cs typeface="Courier New" pitchFamily="49" charset="0"/>
              </a:rPr>
              <a:t>c</a:t>
            </a:r>
            <a:endParaRPr lang="en-US" sz="1800" b="1" dirty="0"/>
          </a:p>
        </p:txBody>
      </p:sp>
      <p:sp>
        <p:nvSpPr>
          <p:cNvPr id="23" name="TextBox 22"/>
          <p:cNvSpPr txBox="1"/>
          <p:nvPr/>
        </p:nvSpPr>
        <p:spPr>
          <a:xfrm>
            <a:off x="6165173" y="1494460"/>
            <a:ext cx="950220" cy="276999"/>
          </a:xfrm>
          <a:prstGeom prst="rect">
            <a:avLst/>
          </a:prstGeom>
          <a:solidFill>
            <a:schemeClr val="accent4">
              <a:lumMod val="60000"/>
              <a:lumOff val="40000"/>
            </a:schemeClr>
          </a:solidFill>
        </p:spPr>
        <p:txBody>
          <a:bodyPr wrap="square" lIns="0" tIns="0" rIns="0" bIns="0" rtlCol="0">
            <a:spAutoFit/>
          </a:bodyPr>
          <a:lstStyle/>
          <a:p>
            <a:pPr algn="ctr"/>
            <a:r>
              <a:rPr lang="en-US" sz="1800" b="1" dirty="0">
                <a:latin typeface="Courier New" pitchFamily="49" charset="0"/>
                <a:cs typeface="Courier New" pitchFamily="49" charset="0"/>
              </a:rPr>
              <a:t>iptr</a:t>
            </a:r>
            <a:endParaRPr lang="en-US" sz="1800" b="1" dirty="0"/>
          </a:p>
        </p:txBody>
      </p:sp>
      <p:cxnSp>
        <p:nvCxnSpPr>
          <p:cNvPr id="27" name="Straight Arrow Connector 26"/>
          <p:cNvCxnSpPr/>
          <p:nvPr/>
        </p:nvCxnSpPr>
        <p:spPr>
          <a:xfrm flipH="1" flipV="1">
            <a:off x="809766" y="2917201"/>
            <a:ext cx="4934091" cy="646264"/>
          </a:xfrm>
          <a:prstGeom prst="straightConnector1">
            <a:avLst/>
          </a:prstGeom>
          <a:ln w="57150">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447534" y="2411270"/>
            <a:ext cx="362232" cy="729654"/>
          </a:xfrm>
          <a:prstGeom prst="ellipse">
            <a:avLst/>
          </a:prstGeom>
          <a:noFill/>
          <a:ln w="38100">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8" name="Straight Arrow Connector 27"/>
          <p:cNvCxnSpPr/>
          <p:nvPr/>
        </p:nvCxnSpPr>
        <p:spPr>
          <a:xfrm flipH="1" flipV="1">
            <a:off x="1542175" y="2280013"/>
            <a:ext cx="4211348" cy="1703610"/>
          </a:xfrm>
          <a:prstGeom prst="straightConnector1">
            <a:avLst/>
          </a:prstGeom>
          <a:ln w="57150">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6457950" y="3799001"/>
            <a:ext cx="300886" cy="301658"/>
          </a:xfrm>
          <a:prstGeom prst="ellipse">
            <a:avLst/>
          </a:prstGeom>
          <a:noFill/>
          <a:ln w="38100">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Date Placeholder 5"/>
          <p:cNvSpPr>
            <a:spLocks noGrp="1"/>
          </p:cNvSpPr>
          <p:nvPr>
            <p:ph type="dt" sz="half" idx="14"/>
          </p:nvPr>
        </p:nvSpPr>
        <p:spPr/>
        <p:txBody>
          <a:bodyPr/>
          <a:lstStyle/>
          <a:p>
            <a:r>
              <a:rPr lang="en-US" dirty="0" smtClean="0"/>
              <a:t>07/10/18</a:t>
            </a:r>
            <a:endParaRPr lang="en-US" dirty="0"/>
          </a:p>
        </p:txBody>
      </p:sp>
      <p:sp>
        <p:nvSpPr>
          <p:cNvPr id="7" name="Footer Placeholder 6"/>
          <p:cNvSpPr>
            <a:spLocks noGrp="1"/>
          </p:cNvSpPr>
          <p:nvPr>
            <p:ph type="ftr" sz="quarter" idx="15"/>
          </p:nvPr>
        </p:nvSpPr>
        <p:spPr/>
        <p:txBody>
          <a:bodyPr/>
          <a:lstStyle/>
          <a:p>
            <a:r>
              <a:rPr lang="en-US" dirty="0" smtClean="0"/>
              <a:t>1.05</a:t>
            </a:r>
            <a:endParaRPr lang="en-US" dirty="0"/>
          </a:p>
        </p:txBody>
      </p:sp>
      <p:sp>
        <p:nvSpPr>
          <p:cNvPr id="8" name="Slide Number Placeholder 7"/>
          <p:cNvSpPr>
            <a:spLocks noGrp="1"/>
          </p:cNvSpPr>
          <p:nvPr>
            <p:ph type="sldNum" sz="quarter" idx="16"/>
          </p:nvPr>
        </p:nvSpPr>
        <p:spPr/>
        <p:txBody>
          <a:bodyPr/>
          <a:lstStyle/>
          <a:p>
            <a:fld id="{31D06AA0-025B-4289-9312-D351F24C7281}" type="slidenum">
              <a:rPr lang="en-US" smtClean="0"/>
              <a:t>12</a:t>
            </a:fld>
            <a:endParaRPr lang="en-US" dirty="0"/>
          </a:p>
        </p:txBody>
      </p:sp>
    </p:spTree>
    <p:extLst>
      <p:ext uri="{BB962C8B-B14F-4D97-AF65-F5344CB8AC3E}">
        <p14:creationId xmlns:p14="http://schemas.microsoft.com/office/powerpoint/2010/main" val="314555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27"/>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2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28"/>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10" grpId="0" animBg="1"/>
      <p:bldP spid="10" grpId="1" animBg="1"/>
      <p:bldP spid="30" grpId="0" animBg="1"/>
      <p:bldP spid="3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p:cNvGraphicFramePr>
            <a:graphicFrameLocks noGrp="1"/>
          </p:cNvGraphicFramePr>
          <p:nvPr>
            <p:ph idx="13"/>
            <p:extLst>
              <p:ext uri="{D42A27DB-BD31-4B8C-83A1-F6EECF244321}">
                <p14:modId xmlns:p14="http://schemas.microsoft.com/office/powerpoint/2010/main" val="680321072"/>
              </p:ext>
            </p:extLst>
          </p:nvPr>
        </p:nvGraphicFramePr>
        <p:xfrm>
          <a:off x="457200" y="1821911"/>
          <a:ext cx="8229600" cy="1250087"/>
        </p:xfrm>
        <a:graphic>
          <a:graphicData uri="http://schemas.openxmlformats.org/drawingml/2006/table">
            <a:tbl>
              <a:tblPr firstRow="1" bandRow="1">
                <a:tableStyleId>{5940675A-B579-460E-94D1-54222C63F5DA}</a:tableStyleId>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gridCol w="342900">
                  <a:extLst>
                    <a:ext uri="{9D8B030D-6E8A-4147-A177-3AD203B41FA5}">
                      <a16:colId xmlns:a16="http://schemas.microsoft.com/office/drawing/2014/main" val="20006"/>
                    </a:ext>
                  </a:extLst>
                </a:gridCol>
                <a:gridCol w="342900">
                  <a:extLst>
                    <a:ext uri="{9D8B030D-6E8A-4147-A177-3AD203B41FA5}">
                      <a16:colId xmlns:a16="http://schemas.microsoft.com/office/drawing/2014/main" val="20007"/>
                    </a:ext>
                  </a:extLst>
                </a:gridCol>
                <a:gridCol w="342900">
                  <a:extLst>
                    <a:ext uri="{9D8B030D-6E8A-4147-A177-3AD203B41FA5}">
                      <a16:colId xmlns:a16="http://schemas.microsoft.com/office/drawing/2014/main" val="20008"/>
                    </a:ext>
                  </a:extLst>
                </a:gridCol>
                <a:gridCol w="342900">
                  <a:extLst>
                    <a:ext uri="{9D8B030D-6E8A-4147-A177-3AD203B41FA5}">
                      <a16:colId xmlns:a16="http://schemas.microsoft.com/office/drawing/2014/main" val="20009"/>
                    </a:ext>
                  </a:extLst>
                </a:gridCol>
                <a:gridCol w="342900">
                  <a:extLst>
                    <a:ext uri="{9D8B030D-6E8A-4147-A177-3AD203B41FA5}">
                      <a16:colId xmlns:a16="http://schemas.microsoft.com/office/drawing/2014/main" val="20010"/>
                    </a:ext>
                  </a:extLst>
                </a:gridCol>
                <a:gridCol w="342900">
                  <a:extLst>
                    <a:ext uri="{9D8B030D-6E8A-4147-A177-3AD203B41FA5}">
                      <a16:colId xmlns:a16="http://schemas.microsoft.com/office/drawing/2014/main" val="20011"/>
                    </a:ext>
                  </a:extLst>
                </a:gridCol>
                <a:gridCol w="342900">
                  <a:extLst>
                    <a:ext uri="{9D8B030D-6E8A-4147-A177-3AD203B41FA5}">
                      <a16:colId xmlns:a16="http://schemas.microsoft.com/office/drawing/2014/main" val="20012"/>
                    </a:ext>
                  </a:extLst>
                </a:gridCol>
                <a:gridCol w="342900">
                  <a:extLst>
                    <a:ext uri="{9D8B030D-6E8A-4147-A177-3AD203B41FA5}">
                      <a16:colId xmlns:a16="http://schemas.microsoft.com/office/drawing/2014/main" val="20013"/>
                    </a:ext>
                  </a:extLst>
                </a:gridCol>
                <a:gridCol w="342900">
                  <a:extLst>
                    <a:ext uri="{9D8B030D-6E8A-4147-A177-3AD203B41FA5}">
                      <a16:colId xmlns:a16="http://schemas.microsoft.com/office/drawing/2014/main" val="20014"/>
                    </a:ext>
                  </a:extLst>
                </a:gridCol>
                <a:gridCol w="342900">
                  <a:extLst>
                    <a:ext uri="{9D8B030D-6E8A-4147-A177-3AD203B41FA5}">
                      <a16:colId xmlns:a16="http://schemas.microsoft.com/office/drawing/2014/main" val="20015"/>
                    </a:ext>
                  </a:extLst>
                </a:gridCol>
                <a:gridCol w="342900">
                  <a:extLst>
                    <a:ext uri="{9D8B030D-6E8A-4147-A177-3AD203B41FA5}">
                      <a16:colId xmlns:a16="http://schemas.microsoft.com/office/drawing/2014/main" val="20016"/>
                    </a:ext>
                  </a:extLst>
                </a:gridCol>
                <a:gridCol w="342900">
                  <a:extLst>
                    <a:ext uri="{9D8B030D-6E8A-4147-A177-3AD203B41FA5}">
                      <a16:colId xmlns:a16="http://schemas.microsoft.com/office/drawing/2014/main" val="20017"/>
                    </a:ext>
                  </a:extLst>
                </a:gridCol>
                <a:gridCol w="342900">
                  <a:extLst>
                    <a:ext uri="{9D8B030D-6E8A-4147-A177-3AD203B41FA5}">
                      <a16:colId xmlns:a16="http://schemas.microsoft.com/office/drawing/2014/main" val="20018"/>
                    </a:ext>
                  </a:extLst>
                </a:gridCol>
                <a:gridCol w="342900">
                  <a:extLst>
                    <a:ext uri="{9D8B030D-6E8A-4147-A177-3AD203B41FA5}">
                      <a16:colId xmlns:a16="http://schemas.microsoft.com/office/drawing/2014/main" val="20019"/>
                    </a:ext>
                  </a:extLst>
                </a:gridCol>
                <a:gridCol w="342900">
                  <a:extLst>
                    <a:ext uri="{9D8B030D-6E8A-4147-A177-3AD203B41FA5}">
                      <a16:colId xmlns:a16="http://schemas.microsoft.com/office/drawing/2014/main" val="20020"/>
                    </a:ext>
                  </a:extLst>
                </a:gridCol>
                <a:gridCol w="342900">
                  <a:extLst>
                    <a:ext uri="{9D8B030D-6E8A-4147-A177-3AD203B41FA5}">
                      <a16:colId xmlns:a16="http://schemas.microsoft.com/office/drawing/2014/main" val="20021"/>
                    </a:ext>
                  </a:extLst>
                </a:gridCol>
                <a:gridCol w="342900">
                  <a:extLst>
                    <a:ext uri="{9D8B030D-6E8A-4147-A177-3AD203B41FA5}">
                      <a16:colId xmlns:a16="http://schemas.microsoft.com/office/drawing/2014/main" val="20022"/>
                    </a:ext>
                  </a:extLst>
                </a:gridCol>
                <a:gridCol w="342900">
                  <a:extLst>
                    <a:ext uri="{9D8B030D-6E8A-4147-A177-3AD203B41FA5}">
                      <a16:colId xmlns:a16="http://schemas.microsoft.com/office/drawing/2014/main" val="20023"/>
                    </a:ext>
                  </a:extLst>
                </a:gridCol>
              </a:tblGrid>
              <a:tr h="561254">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688833">
                <a:tc>
                  <a:txBody>
                    <a:bodyPr/>
                    <a:lstStyle/>
                    <a:p>
                      <a:r>
                        <a:rPr lang="en-US" dirty="0" smtClean="0"/>
                        <a:t>1000</a:t>
                      </a:r>
                      <a:endParaRPr lang="en-US" dirty="0"/>
                    </a:p>
                  </a:txBody>
                  <a:tcPr vert="vert270"/>
                </a:tc>
                <a:tc>
                  <a:txBody>
                    <a:bodyPr/>
                    <a:lstStyle/>
                    <a:p>
                      <a:r>
                        <a:rPr lang="en-US" dirty="0" smtClean="0"/>
                        <a:t>1001</a:t>
                      </a:r>
                      <a:endParaRPr lang="en-US" dirty="0"/>
                    </a:p>
                  </a:txBody>
                  <a:tcPr vert="vert270"/>
                </a:tc>
                <a:tc>
                  <a:txBody>
                    <a:bodyPr/>
                    <a:lstStyle/>
                    <a:p>
                      <a:r>
                        <a:rPr lang="en-US" dirty="0" smtClean="0"/>
                        <a:t>1002</a:t>
                      </a:r>
                      <a:endParaRPr lang="en-US" dirty="0"/>
                    </a:p>
                  </a:txBody>
                  <a:tcPr vert="vert270"/>
                </a:tc>
                <a:tc>
                  <a:txBody>
                    <a:bodyPr/>
                    <a:lstStyle/>
                    <a:p>
                      <a:r>
                        <a:rPr lang="en-US" dirty="0" smtClean="0"/>
                        <a:t>1003</a:t>
                      </a:r>
                      <a:endParaRPr lang="en-US" dirty="0"/>
                    </a:p>
                  </a:txBody>
                  <a:tcPr vert="vert270"/>
                </a:tc>
                <a:tc>
                  <a:txBody>
                    <a:bodyPr/>
                    <a:lstStyle/>
                    <a:p>
                      <a:r>
                        <a:rPr lang="en-US" dirty="0" smtClean="0"/>
                        <a:t>1004</a:t>
                      </a:r>
                      <a:endParaRPr lang="en-US" dirty="0"/>
                    </a:p>
                  </a:txBody>
                  <a:tcPr vert="vert270"/>
                </a:tc>
                <a:tc>
                  <a:txBody>
                    <a:bodyPr/>
                    <a:lstStyle/>
                    <a:p>
                      <a:r>
                        <a:rPr lang="en-US" dirty="0" smtClean="0"/>
                        <a:t>1005</a:t>
                      </a:r>
                      <a:endParaRPr lang="en-US" dirty="0"/>
                    </a:p>
                  </a:txBody>
                  <a:tcPr vert="vert270"/>
                </a:tc>
                <a:tc>
                  <a:txBody>
                    <a:bodyPr/>
                    <a:lstStyle/>
                    <a:p>
                      <a:r>
                        <a:rPr lang="en-US" dirty="0" smtClean="0"/>
                        <a:t>1006</a:t>
                      </a:r>
                      <a:endParaRPr lang="en-US" dirty="0"/>
                    </a:p>
                  </a:txBody>
                  <a:tcPr vert="vert270"/>
                </a:tc>
                <a:tc>
                  <a:txBody>
                    <a:bodyPr/>
                    <a:lstStyle/>
                    <a:p>
                      <a:r>
                        <a:rPr lang="en-US" dirty="0" smtClean="0"/>
                        <a:t>1007</a:t>
                      </a:r>
                      <a:endParaRPr lang="en-US" dirty="0"/>
                    </a:p>
                  </a:txBody>
                  <a:tcPr vert="vert270"/>
                </a:tc>
                <a:tc>
                  <a:txBody>
                    <a:bodyPr/>
                    <a:lstStyle/>
                    <a:p>
                      <a:r>
                        <a:rPr lang="en-US" dirty="0" smtClean="0"/>
                        <a:t>1008</a:t>
                      </a:r>
                      <a:endParaRPr lang="en-US" dirty="0"/>
                    </a:p>
                  </a:txBody>
                  <a:tcPr vert="vert270"/>
                </a:tc>
                <a:tc>
                  <a:txBody>
                    <a:bodyPr/>
                    <a:lstStyle/>
                    <a:p>
                      <a:r>
                        <a:rPr lang="en-US" dirty="0" smtClean="0"/>
                        <a:t>1009</a:t>
                      </a:r>
                      <a:endParaRPr lang="en-US" dirty="0"/>
                    </a:p>
                  </a:txBody>
                  <a:tcPr vert="vert270"/>
                </a:tc>
                <a:tc>
                  <a:txBody>
                    <a:bodyPr/>
                    <a:lstStyle/>
                    <a:p>
                      <a:r>
                        <a:rPr lang="en-US" dirty="0" smtClean="0"/>
                        <a:t>1010</a:t>
                      </a:r>
                      <a:endParaRPr lang="en-US" dirty="0"/>
                    </a:p>
                  </a:txBody>
                  <a:tcPr vert="vert270"/>
                </a:tc>
                <a:tc>
                  <a:txBody>
                    <a:bodyPr/>
                    <a:lstStyle/>
                    <a:p>
                      <a:r>
                        <a:rPr lang="en-US" dirty="0" smtClean="0"/>
                        <a:t>1011</a:t>
                      </a:r>
                      <a:endParaRPr lang="en-US" dirty="0"/>
                    </a:p>
                  </a:txBody>
                  <a:tcPr vert="vert270"/>
                </a:tc>
                <a:tc>
                  <a:txBody>
                    <a:bodyPr/>
                    <a:lstStyle/>
                    <a:p>
                      <a:r>
                        <a:rPr lang="en-US" dirty="0" smtClean="0"/>
                        <a:t>1012</a:t>
                      </a:r>
                      <a:endParaRPr lang="en-US" dirty="0"/>
                    </a:p>
                  </a:txBody>
                  <a:tcPr vert="vert270"/>
                </a:tc>
                <a:tc>
                  <a:txBody>
                    <a:bodyPr/>
                    <a:lstStyle/>
                    <a:p>
                      <a:r>
                        <a:rPr lang="en-US" dirty="0" smtClean="0"/>
                        <a:t>1013</a:t>
                      </a:r>
                      <a:endParaRPr lang="en-US" dirty="0"/>
                    </a:p>
                  </a:txBody>
                  <a:tcPr vert="vert270"/>
                </a:tc>
                <a:tc>
                  <a:txBody>
                    <a:bodyPr/>
                    <a:lstStyle/>
                    <a:p>
                      <a:r>
                        <a:rPr lang="en-US" dirty="0" smtClean="0"/>
                        <a:t>1014</a:t>
                      </a:r>
                      <a:endParaRPr lang="en-US" dirty="0"/>
                    </a:p>
                  </a:txBody>
                  <a:tcPr vert="vert270"/>
                </a:tc>
                <a:tc>
                  <a:txBody>
                    <a:bodyPr/>
                    <a:lstStyle/>
                    <a:p>
                      <a:r>
                        <a:rPr lang="en-US" dirty="0" smtClean="0"/>
                        <a:t>1015</a:t>
                      </a:r>
                      <a:endParaRPr lang="en-US" dirty="0"/>
                    </a:p>
                  </a:txBody>
                  <a:tcPr vert="vert270"/>
                </a:tc>
                <a:tc>
                  <a:txBody>
                    <a:bodyPr/>
                    <a:lstStyle/>
                    <a:p>
                      <a:r>
                        <a:rPr lang="en-US" dirty="0" smtClean="0"/>
                        <a:t>1016</a:t>
                      </a:r>
                      <a:endParaRPr lang="en-US" dirty="0"/>
                    </a:p>
                  </a:txBody>
                  <a:tcPr vert="vert270"/>
                </a:tc>
                <a:tc>
                  <a:txBody>
                    <a:bodyPr/>
                    <a:lstStyle/>
                    <a:p>
                      <a:r>
                        <a:rPr lang="en-US" dirty="0" smtClean="0"/>
                        <a:t>1017</a:t>
                      </a:r>
                      <a:endParaRPr lang="en-US" dirty="0"/>
                    </a:p>
                  </a:txBody>
                  <a:tcPr vert="vert270"/>
                </a:tc>
                <a:tc>
                  <a:txBody>
                    <a:bodyPr/>
                    <a:lstStyle/>
                    <a:p>
                      <a:r>
                        <a:rPr lang="en-US" dirty="0" smtClean="0"/>
                        <a:t>1018</a:t>
                      </a:r>
                      <a:endParaRPr lang="en-US" dirty="0"/>
                    </a:p>
                  </a:txBody>
                  <a:tcPr vert="vert270"/>
                </a:tc>
                <a:tc>
                  <a:txBody>
                    <a:bodyPr/>
                    <a:lstStyle/>
                    <a:p>
                      <a:r>
                        <a:rPr lang="en-US" dirty="0" smtClean="0"/>
                        <a:t>1019</a:t>
                      </a:r>
                      <a:endParaRPr lang="en-US" dirty="0"/>
                    </a:p>
                  </a:txBody>
                  <a:tcPr vert="vert270"/>
                </a:tc>
                <a:tc>
                  <a:txBody>
                    <a:bodyPr/>
                    <a:lstStyle/>
                    <a:p>
                      <a:r>
                        <a:rPr lang="en-US" dirty="0" smtClean="0"/>
                        <a:t>1020</a:t>
                      </a:r>
                      <a:endParaRPr lang="en-US" dirty="0"/>
                    </a:p>
                  </a:txBody>
                  <a:tcPr vert="vert270"/>
                </a:tc>
                <a:tc>
                  <a:txBody>
                    <a:bodyPr/>
                    <a:lstStyle/>
                    <a:p>
                      <a:r>
                        <a:rPr lang="en-US" dirty="0" smtClean="0"/>
                        <a:t>1021</a:t>
                      </a:r>
                      <a:endParaRPr lang="en-US" dirty="0"/>
                    </a:p>
                  </a:txBody>
                  <a:tcPr vert="vert270"/>
                </a:tc>
                <a:tc>
                  <a:txBody>
                    <a:bodyPr/>
                    <a:lstStyle/>
                    <a:p>
                      <a:r>
                        <a:rPr lang="en-US" dirty="0" smtClean="0"/>
                        <a:t>1022</a:t>
                      </a:r>
                      <a:endParaRPr lang="en-US" dirty="0"/>
                    </a:p>
                  </a:txBody>
                  <a:tcPr vert="vert270"/>
                </a:tc>
                <a:tc>
                  <a:txBody>
                    <a:bodyPr/>
                    <a:lstStyle/>
                    <a:p>
                      <a:r>
                        <a:rPr lang="en-US" dirty="0" smtClean="0"/>
                        <a:t>1023</a:t>
                      </a:r>
                      <a:endParaRPr lang="en-US" dirty="0"/>
                    </a:p>
                  </a:txBody>
                  <a:tcPr vert="vert270"/>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p:txBody>
          <a:bodyPr/>
          <a:lstStyle/>
          <a:p>
            <a:r>
              <a:rPr lang="en-US" dirty="0" smtClean="0"/>
              <a:t>Dereferencing: LHS to Set</a:t>
            </a:r>
            <a:endParaRPr lang="en-US" dirty="0"/>
          </a:p>
        </p:txBody>
      </p:sp>
      <p:sp>
        <p:nvSpPr>
          <p:cNvPr id="9" name="Rectangle 3"/>
          <p:cNvSpPr txBox="1">
            <a:spLocks noChangeArrowheads="1"/>
          </p:cNvSpPr>
          <p:nvPr/>
        </p:nvSpPr>
        <p:spPr>
          <a:xfrm>
            <a:off x="457200" y="3311840"/>
            <a:ext cx="4478784" cy="1017600"/>
          </a:xfrm>
          <a:prstGeom prst="rect">
            <a:avLst/>
          </a:prstGeom>
          <a:ln>
            <a:solidFill>
              <a:schemeClr val="tx1"/>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500" dirty="0">
                <a:latin typeface="Courier New" pitchFamily="49" charset="0"/>
                <a:cs typeface="Courier New" pitchFamily="49" charset="0"/>
              </a:rPr>
              <a:t>int a=</a:t>
            </a:r>
            <a:r>
              <a:rPr lang="en-US" sz="2500" dirty="0">
                <a:solidFill>
                  <a:schemeClr val="accent2">
                    <a:lumMod val="75000"/>
                  </a:schemeClr>
                </a:solidFill>
                <a:latin typeface="Courier New" pitchFamily="49" charset="0"/>
                <a:cs typeface="Courier New" pitchFamily="49" charset="0"/>
              </a:rPr>
              <a:t>10,</a:t>
            </a:r>
            <a:r>
              <a:rPr lang="en-US" sz="2500" dirty="0">
                <a:solidFill>
                  <a:schemeClr val="accent4">
                    <a:lumMod val="75000"/>
                  </a:schemeClr>
                </a:solidFill>
                <a:latin typeface="Courier New" pitchFamily="49" charset="0"/>
                <a:cs typeface="Courier New" pitchFamily="49" charset="0"/>
              </a:rPr>
              <a:t> *iptr</a:t>
            </a:r>
            <a:r>
              <a:rPr lang="en-US" sz="2500" dirty="0">
                <a:latin typeface="Courier New" pitchFamily="49" charset="0"/>
                <a:cs typeface="Courier New" pitchFamily="49" charset="0"/>
              </a:rPr>
              <a:t>, b=</a:t>
            </a:r>
            <a:r>
              <a:rPr lang="en-US" sz="2500" dirty="0">
                <a:solidFill>
                  <a:schemeClr val="accent3">
                    <a:lumMod val="75000"/>
                  </a:schemeClr>
                </a:solidFill>
                <a:latin typeface="Courier New" pitchFamily="49" charset="0"/>
                <a:cs typeface="Courier New" pitchFamily="49" charset="0"/>
              </a:rPr>
              <a:t>12</a:t>
            </a:r>
            <a:r>
              <a:rPr lang="en-US" sz="2500" dirty="0">
                <a:latin typeface="Courier New" pitchFamily="49" charset="0"/>
                <a:cs typeface="Courier New" pitchFamily="49" charset="0"/>
              </a:rPr>
              <a:t>;</a:t>
            </a:r>
          </a:p>
          <a:p>
            <a:pPr marL="0" indent="0">
              <a:buNone/>
            </a:pPr>
            <a:r>
              <a:rPr lang="en-US" sz="2500" dirty="0">
                <a:latin typeface="Courier New" pitchFamily="49" charset="0"/>
                <a:cs typeface="Courier New" pitchFamily="49" charset="0"/>
              </a:rPr>
              <a:t>long c=</a:t>
            </a:r>
            <a:r>
              <a:rPr lang="en-US" sz="2500" dirty="0">
                <a:solidFill>
                  <a:schemeClr val="accent1">
                    <a:lumMod val="75000"/>
                  </a:schemeClr>
                </a:solidFill>
                <a:latin typeface="Courier New" pitchFamily="49" charset="0"/>
                <a:cs typeface="Courier New" pitchFamily="49" charset="0"/>
              </a:rPr>
              <a:t>500000</a:t>
            </a:r>
            <a:r>
              <a:rPr lang="en-US" sz="2500" dirty="0">
                <a:latin typeface="Courier New" pitchFamily="49" charset="0"/>
                <a:cs typeface="Courier New" pitchFamily="49" charset="0"/>
              </a:rPr>
              <a:t>;</a:t>
            </a:r>
          </a:p>
        </p:txBody>
      </p:sp>
      <p:sp>
        <p:nvSpPr>
          <p:cNvPr id="14" name="TextBox 13"/>
          <p:cNvSpPr txBox="1"/>
          <p:nvPr/>
        </p:nvSpPr>
        <p:spPr>
          <a:xfrm>
            <a:off x="540134" y="1873582"/>
            <a:ext cx="1242872" cy="461665"/>
          </a:xfrm>
          <a:prstGeom prst="rect">
            <a:avLst/>
          </a:prstGeom>
          <a:solidFill>
            <a:schemeClr val="accent2">
              <a:lumMod val="60000"/>
              <a:lumOff val="40000"/>
            </a:schemeClr>
          </a:solidFill>
        </p:spPr>
        <p:txBody>
          <a:bodyPr wrap="square" rtlCol="0">
            <a:spAutoFit/>
          </a:bodyPr>
          <a:lstStyle/>
          <a:p>
            <a:pPr algn="ctr"/>
            <a:r>
              <a:rPr lang="en-US" b="1" dirty="0">
                <a:latin typeface="Courier New" pitchFamily="49" charset="0"/>
                <a:cs typeface="Courier New" pitchFamily="49" charset="0"/>
              </a:rPr>
              <a:t>10</a:t>
            </a:r>
          </a:p>
        </p:txBody>
      </p:sp>
      <p:sp>
        <p:nvSpPr>
          <p:cNvPr id="16" name="TextBox 15"/>
          <p:cNvSpPr txBox="1"/>
          <p:nvPr/>
        </p:nvSpPr>
        <p:spPr>
          <a:xfrm>
            <a:off x="1926530" y="1873582"/>
            <a:ext cx="1214021" cy="461665"/>
          </a:xfrm>
          <a:prstGeom prst="rect">
            <a:avLst/>
          </a:prstGeom>
          <a:solidFill>
            <a:schemeClr val="accent3">
              <a:lumMod val="75000"/>
            </a:schemeClr>
          </a:solidFill>
        </p:spPr>
        <p:txBody>
          <a:bodyPr wrap="square" rtlCol="0">
            <a:spAutoFit/>
          </a:bodyPr>
          <a:lstStyle/>
          <a:p>
            <a:pPr algn="ctr"/>
            <a:r>
              <a:rPr lang="en-US" b="1" dirty="0">
                <a:latin typeface="Courier New" pitchFamily="49" charset="0"/>
                <a:cs typeface="Courier New" pitchFamily="49" charset="0"/>
              </a:rPr>
              <a:t>12</a:t>
            </a:r>
          </a:p>
        </p:txBody>
      </p:sp>
      <p:sp>
        <p:nvSpPr>
          <p:cNvPr id="17" name="TextBox 16"/>
          <p:cNvSpPr txBox="1"/>
          <p:nvPr/>
        </p:nvSpPr>
        <p:spPr>
          <a:xfrm>
            <a:off x="3320324" y="1873579"/>
            <a:ext cx="2555289" cy="461665"/>
          </a:xfrm>
          <a:prstGeom prst="rect">
            <a:avLst/>
          </a:prstGeom>
          <a:solidFill>
            <a:schemeClr val="accent1">
              <a:lumMod val="60000"/>
              <a:lumOff val="40000"/>
            </a:schemeClr>
          </a:solidFill>
        </p:spPr>
        <p:txBody>
          <a:bodyPr wrap="square" rtlCol="0">
            <a:spAutoFit/>
          </a:bodyPr>
          <a:lstStyle/>
          <a:p>
            <a:pPr algn="ctr"/>
            <a:r>
              <a:rPr lang="en-US" b="1" dirty="0">
                <a:latin typeface="Courier New" pitchFamily="49" charset="0"/>
                <a:cs typeface="Courier New" pitchFamily="49" charset="0"/>
              </a:rPr>
              <a:t>500000</a:t>
            </a:r>
          </a:p>
        </p:txBody>
      </p:sp>
      <p:sp>
        <p:nvSpPr>
          <p:cNvPr id="19" name="TextBox 18"/>
          <p:cNvSpPr txBox="1"/>
          <p:nvPr/>
        </p:nvSpPr>
        <p:spPr>
          <a:xfrm>
            <a:off x="6036150" y="1873578"/>
            <a:ext cx="1242872" cy="461665"/>
          </a:xfrm>
          <a:prstGeom prst="rect">
            <a:avLst/>
          </a:prstGeom>
          <a:solidFill>
            <a:schemeClr val="accent4">
              <a:lumMod val="60000"/>
              <a:lumOff val="40000"/>
            </a:schemeClr>
          </a:solidFill>
        </p:spPr>
        <p:txBody>
          <a:bodyPr wrap="square" rtlCol="0">
            <a:spAutoFit/>
          </a:bodyPr>
          <a:lstStyle/>
          <a:p>
            <a:pPr algn="ctr"/>
            <a:endParaRPr lang="en-US" b="1" dirty="0">
              <a:latin typeface="Courier New" pitchFamily="49" charset="0"/>
              <a:cs typeface="Courier New" pitchFamily="49" charset="0"/>
            </a:endParaRPr>
          </a:p>
        </p:txBody>
      </p:sp>
      <p:sp>
        <p:nvSpPr>
          <p:cNvPr id="21" name="Rectangle 3"/>
          <p:cNvSpPr txBox="1">
            <a:spLocks noChangeArrowheads="1"/>
          </p:cNvSpPr>
          <p:nvPr/>
        </p:nvSpPr>
        <p:spPr>
          <a:xfrm>
            <a:off x="5668393" y="3306297"/>
            <a:ext cx="2441358" cy="1839843"/>
          </a:xfrm>
          <a:prstGeom prst="rect">
            <a:avLst/>
          </a:prstGeom>
          <a:ln>
            <a:solidFill>
              <a:schemeClr val="tx1"/>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500" dirty="0">
                <a:latin typeface="Courier New" pitchFamily="49" charset="0"/>
                <a:cs typeface="Courier New" pitchFamily="49" charset="0"/>
              </a:rPr>
              <a:t>iptr = &amp;a;</a:t>
            </a:r>
          </a:p>
          <a:p>
            <a:pPr marL="0" indent="0">
              <a:buNone/>
            </a:pPr>
            <a:r>
              <a:rPr lang="en-US" sz="2500" dirty="0">
                <a:latin typeface="Courier New" pitchFamily="49" charset="0"/>
                <a:cs typeface="Courier New" pitchFamily="49" charset="0"/>
              </a:rPr>
              <a:t>*iptr = b;</a:t>
            </a:r>
          </a:p>
          <a:p>
            <a:pPr marL="0" indent="0">
              <a:buNone/>
            </a:pPr>
            <a:r>
              <a:rPr lang="en-US" sz="2500" dirty="0">
                <a:latin typeface="Courier New" pitchFamily="49" charset="0"/>
                <a:cs typeface="Courier New" pitchFamily="49" charset="0"/>
              </a:rPr>
              <a:t>iptr = &amp;b;</a:t>
            </a:r>
          </a:p>
          <a:p>
            <a:pPr marL="0" indent="0">
              <a:buNone/>
            </a:pPr>
            <a:r>
              <a:rPr lang="en-US" sz="2500" dirty="0">
                <a:latin typeface="Courier New" pitchFamily="49" charset="0"/>
                <a:cs typeface="Courier New" pitchFamily="49" charset="0"/>
              </a:rPr>
              <a:t>*iptr = 2;</a:t>
            </a:r>
          </a:p>
          <a:p>
            <a:pPr marL="0" indent="0">
              <a:buNone/>
            </a:pPr>
            <a:endParaRPr lang="en-US" sz="2500" dirty="0">
              <a:latin typeface="Courier New" pitchFamily="49" charset="0"/>
              <a:cs typeface="Courier New" pitchFamily="49" charset="0"/>
            </a:endParaRPr>
          </a:p>
        </p:txBody>
      </p:sp>
      <p:sp>
        <p:nvSpPr>
          <p:cNvPr id="24" name="TextBox 23"/>
          <p:cNvSpPr txBox="1"/>
          <p:nvPr/>
        </p:nvSpPr>
        <p:spPr>
          <a:xfrm>
            <a:off x="6036150" y="1873582"/>
            <a:ext cx="1242872" cy="461665"/>
          </a:xfrm>
          <a:prstGeom prst="rect">
            <a:avLst/>
          </a:prstGeom>
          <a:solidFill>
            <a:schemeClr val="accent4">
              <a:lumMod val="60000"/>
              <a:lumOff val="40000"/>
            </a:schemeClr>
          </a:solidFill>
        </p:spPr>
        <p:txBody>
          <a:bodyPr wrap="square" rtlCol="0">
            <a:spAutoFit/>
          </a:bodyPr>
          <a:lstStyle/>
          <a:p>
            <a:pPr algn="ctr"/>
            <a:r>
              <a:rPr lang="en-US" b="1" dirty="0">
                <a:latin typeface="Courier New" pitchFamily="49" charset="0"/>
                <a:cs typeface="Courier New" pitchFamily="49" charset="0"/>
              </a:rPr>
              <a:t>1000</a:t>
            </a:r>
          </a:p>
        </p:txBody>
      </p:sp>
      <p:sp>
        <p:nvSpPr>
          <p:cNvPr id="18" name="TextBox 17"/>
          <p:cNvSpPr txBox="1"/>
          <p:nvPr/>
        </p:nvSpPr>
        <p:spPr>
          <a:xfrm>
            <a:off x="540134" y="1873577"/>
            <a:ext cx="1242872" cy="461665"/>
          </a:xfrm>
          <a:prstGeom prst="rect">
            <a:avLst/>
          </a:prstGeom>
          <a:solidFill>
            <a:schemeClr val="accent2">
              <a:lumMod val="60000"/>
              <a:lumOff val="40000"/>
            </a:schemeClr>
          </a:solidFill>
        </p:spPr>
        <p:txBody>
          <a:bodyPr wrap="square" rtlCol="0">
            <a:spAutoFit/>
          </a:bodyPr>
          <a:lstStyle/>
          <a:p>
            <a:pPr algn="ctr"/>
            <a:r>
              <a:rPr lang="en-US" b="1" dirty="0">
                <a:latin typeface="Courier New" pitchFamily="49" charset="0"/>
                <a:cs typeface="Courier New" pitchFamily="49" charset="0"/>
              </a:rPr>
              <a:t>12</a:t>
            </a:r>
          </a:p>
        </p:txBody>
      </p:sp>
      <p:sp>
        <p:nvSpPr>
          <p:cNvPr id="23" name="TextBox 22"/>
          <p:cNvSpPr txBox="1"/>
          <p:nvPr/>
        </p:nvSpPr>
        <p:spPr>
          <a:xfrm>
            <a:off x="6036150" y="1876752"/>
            <a:ext cx="1242872" cy="461665"/>
          </a:xfrm>
          <a:prstGeom prst="rect">
            <a:avLst/>
          </a:prstGeom>
          <a:solidFill>
            <a:schemeClr val="accent4">
              <a:lumMod val="60000"/>
              <a:lumOff val="40000"/>
            </a:schemeClr>
          </a:solidFill>
        </p:spPr>
        <p:txBody>
          <a:bodyPr wrap="square" rtlCol="0">
            <a:spAutoFit/>
          </a:bodyPr>
          <a:lstStyle/>
          <a:p>
            <a:pPr algn="ctr"/>
            <a:r>
              <a:rPr lang="en-US" b="1" dirty="0">
                <a:latin typeface="Courier New" pitchFamily="49" charset="0"/>
                <a:cs typeface="Courier New" pitchFamily="49" charset="0"/>
              </a:rPr>
              <a:t>1004</a:t>
            </a:r>
          </a:p>
        </p:txBody>
      </p:sp>
      <p:sp>
        <p:nvSpPr>
          <p:cNvPr id="27" name="TextBox 26"/>
          <p:cNvSpPr txBox="1"/>
          <p:nvPr/>
        </p:nvSpPr>
        <p:spPr>
          <a:xfrm>
            <a:off x="1926530" y="1876752"/>
            <a:ext cx="1214021" cy="461665"/>
          </a:xfrm>
          <a:prstGeom prst="rect">
            <a:avLst/>
          </a:prstGeom>
          <a:solidFill>
            <a:schemeClr val="accent3">
              <a:lumMod val="75000"/>
            </a:schemeClr>
          </a:solidFill>
        </p:spPr>
        <p:txBody>
          <a:bodyPr wrap="square" rtlCol="0">
            <a:spAutoFit/>
          </a:bodyPr>
          <a:lstStyle/>
          <a:p>
            <a:pPr algn="ctr"/>
            <a:r>
              <a:rPr lang="en-US" b="1" dirty="0">
                <a:latin typeface="Courier New" pitchFamily="49" charset="0"/>
                <a:cs typeface="Courier New" pitchFamily="49" charset="0"/>
              </a:rPr>
              <a:t>2</a:t>
            </a:r>
          </a:p>
        </p:txBody>
      </p:sp>
      <p:sp>
        <p:nvSpPr>
          <p:cNvPr id="25" name="TextBox 24"/>
          <p:cNvSpPr txBox="1"/>
          <p:nvPr/>
        </p:nvSpPr>
        <p:spPr>
          <a:xfrm>
            <a:off x="1036235" y="1498087"/>
            <a:ext cx="250670" cy="276999"/>
          </a:xfrm>
          <a:prstGeom prst="rect">
            <a:avLst/>
          </a:prstGeom>
          <a:solidFill>
            <a:schemeClr val="accent2">
              <a:lumMod val="40000"/>
              <a:lumOff val="60000"/>
            </a:schemeClr>
          </a:solidFill>
        </p:spPr>
        <p:txBody>
          <a:bodyPr wrap="square" lIns="0" tIns="0" rIns="0" bIns="0" rtlCol="0">
            <a:spAutoFit/>
          </a:bodyPr>
          <a:lstStyle/>
          <a:p>
            <a:pPr algn="ctr"/>
            <a:r>
              <a:rPr lang="en-US" sz="1800" b="1" dirty="0">
                <a:latin typeface="Courier New" pitchFamily="49" charset="0"/>
                <a:cs typeface="Courier New" pitchFamily="49" charset="0"/>
              </a:rPr>
              <a:t>a</a:t>
            </a:r>
            <a:endParaRPr lang="en-US" sz="1800" b="1" dirty="0"/>
          </a:p>
        </p:txBody>
      </p:sp>
      <p:sp>
        <p:nvSpPr>
          <p:cNvPr id="28" name="TextBox 27"/>
          <p:cNvSpPr txBox="1"/>
          <p:nvPr/>
        </p:nvSpPr>
        <p:spPr>
          <a:xfrm>
            <a:off x="2408204" y="1498087"/>
            <a:ext cx="250670" cy="276999"/>
          </a:xfrm>
          <a:prstGeom prst="rect">
            <a:avLst/>
          </a:prstGeom>
          <a:solidFill>
            <a:schemeClr val="accent3">
              <a:lumMod val="75000"/>
            </a:schemeClr>
          </a:solidFill>
        </p:spPr>
        <p:txBody>
          <a:bodyPr wrap="square" lIns="0" tIns="0" rIns="0" bIns="0" rtlCol="0">
            <a:spAutoFit/>
          </a:bodyPr>
          <a:lstStyle/>
          <a:p>
            <a:pPr algn="ctr"/>
            <a:r>
              <a:rPr lang="en-US" sz="1800" b="1" dirty="0">
                <a:latin typeface="Courier New" pitchFamily="49" charset="0"/>
                <a:cs typeface="Courier New" pitchFamily="49" charset="0"/>
              </a:rPr>
              <a:t>b</a:t>
            </a:r>
            <a:endParaRPr lang="en-US" sz="1800" b="1" dirty="0"/>
          </a:p>
        </p:txBody>
      </p:sp>
      <p:sp>
        <p:nvSpPr>
          <p:cNvPr id="29" name="TextBox 28"/>
          <p:cNvSpPr txBox="1"/>
          <p:nvPr/>
        </p:nvSpPr>
        <p:spPr>
          <a:xfrm>
            <a:off x="4472632" y="1498086"/>
            <a:ext cx="250670" cy="276999"/>
          </a:xfrm>
          <a:prstGeom prst="rect">
            <a:avLst/>
          </a:prstGeom>
          <a:solidFill>
            <a:schemeClr val="accent1">
              <a:lumMod val="60000"/>
              <a:lumOff val="40000"/>
            </a:schemeClr>
          </a:solidFill>
        </p:spPr>
        <p:txBody>
          <a:bodyPr wrap="square" lIns="0" tIns="0" rIns="0" bIns="0" rtlCol="0">
            <a:spAutoFit/>
          </a:bodyPr>
          <a:lstStyle/>
          <a:p>
            <a:pPr algn="ctr"/>
            <a:r>
              <a:rPr lang="en-US" sz="1800" b="1" dirty="0">
                <a:latin typeface="Courier New" pitchFamily="49" charset="0"/>
                <a:cs typeface="Courier New" pitchFamily="49" charset="0"/>
              </a:rPr>
              <a:t>c</a:t>
            </a:r>
            <a:endParaRPr lang="en-US" sz="1800" b="1" dirty="0"/>
          </a:p>
        </p:txBody>
      </p:sp>
      <p:sp>
        <p:nvSpPr>
          <p:cNvPr id="30" name="TextBox 29"/>
          <p:cNvSpPr txBox="1"/>
          <p:nvPr/>
        </p:nvSpPr>
        <p:spPr>
          <a:xfrm>
            <a:off x="6182476" y="1495463"/>
            <a:ext cx="950220" cy="276999"/>
          </a:xfrm>
          <a:prstGeom prst="rect">
            <a:avLst/>
          </a:prstGeom>
          <a:solidFill>
            <a:schemeClr val="accent4">
              <a:lumMod val="60000"/>
              <a:lumOff val="40000"/>
            </a:schemeClr>
          </a:solidFill>
        </p:spPr>
        <p:txBody>
          <a:bodyPr wrap="square" lIns="0" tIns="0" rIns="0" bIns="0" rtlCol="0">
            <a:spAutoFit/>
          </a:bodyPr>
          <a:lstStyle/>
          <a:p>
            <a:pPr algn="ctr"/>
            <a:r>
              <a:rPr lang="en-US" sz="1800" b="1" dirty="0">
                <a:latin typeface="Courier New" pitchFamily="49" charset="0"/>
                <a:cs typeface="Courier New" pitchFamily="49" charset="0"/>
              </a:rPr>
              <a:t>iptr</a:t>
            </a:r>
            <a:endParaRPr lang="en-US" sz="1800" b="1" dirty="0"/>
          </a:p>
        </p:txBody>
      </p:sp>
      <p:cxnSp>
        <p:nvCxnSpPr>
          <p:cNvPr id="11" name="Straight Arrow Connector 10"/>
          <p:cNvCxnSpPr/>
          <p:nvPr/>
        </p:nvCxnSpPr>
        <p:spPr>
          <a:xfrm flipH="1" flipV="1">
            <a:off x="1185579" y="2386908"/>
            <a:ext cx="4482814" cy="1525216"/>
          </a:xfrm>
          <a:prstGeom prst="straightConnector1">
            <a:avLst/>
          </a:prstGeom>
          <a:ln w="57150">
            <a:solidFill>
              <a:schemeClr val="accent2">
                <a:lumMod val="75000"/>
              </a:schemeClr>
            </a:solidFill>
            <a:tailEnd type="arrow"/>
          </a:ln>
        </p:spPr>
        <p:style>
          <a:lnRef idx="2">
            <a:schemeClr val="accent3"/>
          </a:lnRef>
          <a:fillRef idx="0">
            <a:schemeClr val="accent3"/>
          </a:fillRef>
          <a:effectRef idx="1">
            <a:schemeClr val="accent3"/>
          </a:effectRef>
          <a:fontRef idx="minor">
            <a:schemeClr val="tx1"/>
          </a:fontRef>
        </p:style>
      </p:cxnSp>
      <p:cxnSp>
        <p:nvCxnSpPr>
          <p:cNvPr id="20" name="Straight Arrow Connector 19"/>
          <p:cNvCxnSpPr/>
          <p:nvPr/>
        </p:nvCxnSpPr>
        <p:spPr>
          <a:xfrm flipH="1" flipV="1">
            <a:off x="2874429" y="2338418"/>
            <a:ext cx="4404593" cy="2507069"/>
          </a:xfrm>
          <a:prstGeom prst="straightConnector1">
            <a:avLst/>
          </a:prstGeom>
          <a:ln w="57150">
            <a:solidFill>
              <a:schemeClr val="accent3">
                <a:lumMod val="75000"/>
              </a:schemeClr>
            </a:solidFill>
            <a:tailEnd type="arrow"/>
          </a:ln>
        </p:spPr>
        <p:style>
          <a:lnRef idx="2">
            <a:schemeClr val="accent3"/>
          </a:lnRef>
          <a:fillRef idx="0">
            <a:schemeClr val="accent3"/>
          </a:fillRef>
          <a:effectRef idx="1">
            <a:schemeClr val="accent3"/>
          </a:effectRef>
          <a:fontRef idx="minor">
            <a:schemeClr val="tx1"/>
          </a:fontRef>
        </p:style>
      </p:cxnSp>
      <p:cxnSp>
        <p:nvCxnSpPr>
          <p:cNvPr id="26" name="Straight Arrow Connector 25"/>
          <p:cNvCxnSpPr>
            <a:endCxn id="23" idx="2"/>
          </p:cNvCxnSpPr>
          <p:nvPr/>
        </p:nvCxnSpPr>
        <p:spPr>
          <a:xfrm flipH="1" flipV="1">
            <a:off x="6657586" y="2338417"/>
            <a:ext cx="53935" cy="1085502"/>
          </a:xfrm>
          <a:prstGeom prst="straightConnector1">
            <a:avLst/>
          </a:prstGeom>
          <a:ln w="57150">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23" idx="2"/>
          </p:cNvCxnSpPr>
          <p:nvPr/>
        </p:nvCxnSpPr>
        <p:spPr>
          <a:xfrm flipH="1" flipV="1">
            <a:off x="6657586" y="2338417"/>
            <a:ext cx="206334" cy="2034565"/>
          </a:xfrm>
          <a:prstGeom prst="straightConnector1">
            <a:avLst/>
          </a:prstGeom>
          <a:ln w="57150">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809766" y="2917201"/>
            <a:ext cx="4934091" cy="646264"/>
          </a:xfrm>
          <a:prstGeom prst="straightConnector1">
            <a:avLst/>
          </a:prstGeom>
          <a:ln w="57150">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447534" y="2411270"/>
            <a:ext cx="362232" cy="729654"/>
          </a:xfrm>
          <a:prstGeom prst="ellipse">
            <a:avLst/>
          </a:prstGeom>
          <a:noFill/>
          <a:ln w="38100">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Oval 32"/>
          <p:cNvSpPr/>
          <p:nvPr/>
        </p:nvSpPr>
        <p:spPr>
          <a:xfrm>
            <a:off x="5664363" y="3835590"/>
            <a:ext cx="318520" cy="295994"/>
          </a:xfrm>
          <a:prstGeom prst="ellipse">
            <a:avLst/>
          </a:prstGeom>
          <a:noFill/>
          <a:ln w="38100">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4" name="Straight Arrow Connector 33"/>
          <p:cNvCxnSpPr/>
          <p:nvPr/>
        </p:nvCxnSpPr>
        <p:spPr>
          <a:xfrm flipH="1" flipV="1">
            <a:off x="1538145" y="2276416"/>
            <a:ext cx="5740878" cy="1635708"/>
          </a:xfrm>
          <a:prstGeom prst="straightConnector1">
            <a:avLst/>
          </a:prstGeom>
          <a:ln w="57150">
            <a:solidFill>
              <a:schemeClr val="accent3">
                <a:lumMod val="75000"/>
              </a:schemeClr>
            </a:solidFill>
            <a:tailEnd type="arrow"/>
          </a:ln>
        </p:spPr>
        <p:style>
          <a:lnRef idx="2">
            <a:schemeClr val="accent3"/>
          </a:lnRef>
          <a:fillRef idx="0">
            <a:schemeClr val="accent3"/>
          </a:fillRef>
          <a:effectRef idx="1">
            <a:schemeClr val="accent3"/>
          </a:effectRef>
          <a:fontRef idx="minor">
            <a:schemeClr val="tx1"/>
          </a:fontRef>
        </p:style>
      </p:cxnSp>
      <p:cxnSp>
        <p:nvCxnSpPr>
          <p:cNvPr id="35" name="Straight Arrow Connector 34"/>
          <p:cNvCxnSpPr/>
          <p:nvPr/>
        </p:nvCxnSpPr>
        <p:spPr>
          <a:xfrm flipH="1" flipV="1">
            <a:off x="2149311" y="2881168"/>
            <a:ext cx="3594544" cy="1599621"/>
          </a:xfrm>
          <a:prstGeom prst="straightConnector1">
            <a:avLst/>
          </a:prstGeom>
          <a:ln w="57150">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1815796" y="2411270"/>
            <a:ext cx="362232" cy="729654"/>
          </a:xfrm>
          <a:prstGeom prst="ellipse">
            <a:avLst/>
          </a:prstGeom>
          <a:noFill/>
          <a:ln w="3810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8" name="Straight Arrow Connector 37"/>
          <p:cNvCxnSpPr/>
          <p:nvPr/>
        </p:nvCxnSpPr>
        <p:spPr>
          <a:xfrm flipH="1" flipV="1">
            <a:off x="2657662" y="2353869"/>
            <a:ext cx="3010731" cy="2491618"/>
          </a:xfrm>
          <a:prstGeom prst="straightConnector1">
            <a:avLst/>
          </a:prstGeom>
          <a:ln w="57150">
            <a:solidFill>
              <a:schemeClr val="accent3">
                <a:lumMod val="75000"/>
              </a:schemeClr>
            </a:solidFill>
            <a:tailEnd type="arrow"/>
          </a:ln>
        </p:spPr>
        <p:style>
          <a:lnRef idx="2">
            <a:schemeClr val="accent3"/>
          </a:lnRef>
          <a:fillRef idx="0">
            <a:schemeClr val="accent3"/>
          </a:fillRef>
          <a:effectRef idx="1">
            <a:schemeClr val="accent3"/>
          </a:effectRef>
          <a:fontRef idx="minor">
            <a:schemeClr val="tx1"/>
          </a:fontRef>
        </p:style>
      </p:cxnSp>
      <p:sp>
        <p:nvSpPr>
          <p:cNvPr id="39" name="Oval 38"/>
          <p:cNvSpPr/>
          <p:nvPr/>
        </p:nvSpPr>
        <p:spPr>
          <a:xfrm>
            <a:off x="5664363" y="4768953"/>
            <a:ext cx="318520" cy="295994"/>
          </a:xfrm>
          <a:prstGeom prst="ellipse">
            <a:avLst/>
          </a:prstGeom>
          <a:noFill/>
          <a:ln w="3810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Date Placeholder 5"/>
          <p:cNvSpPr>
            <a:spLocks noGrp="1"/>
          </p:cNvSpPr>
          <p:nvPr>
            <p:ph type="dt" sz="half" idx="14"/>
          </p:nvPr>
        </p:nvSpPr>
        <p:spPr/>
        <p:txBody>
          <a:bodyPr/>
          <a:lstStyle/>
          <a:p>
            <a:r>
              <a:rPr lang="en-US" dirty="0" smtClean="0"/>
              <a:t>07/10/18</a:t>
            </a:r>
            <a:endParaRPr lang="en-US" dirty="0"/>
          </a:p>
        </p:txBody>
      </p:sp>
      <p:sp>
        <p:nvSpPr>
          <p:cNvPr id="7" name="Footer Placeholder 6"/>
          <p:cNvSpPr>
            <a:spLocks noGrp="1"/>
          </p:cNvSpPr>
          <p:nvPr>
            <p:ph type="ftr" sz="quarter" idx="15"/>
          </p:nvPr>
        </p:nvSpPr>
        <p:spPr/>
        <p:txBody>
          <a:bodyPr/>
          <a:lstStyle/>
          <a:p>
            <a:r>
              <a:rPr lang="en-US" dirty="0" smtClean="0"/>
              <a:t>1.05</a:t>
            </a:r>
            <a:endParaRPr lang="en-US" dirty="0"/>
          </a:p>
        </p:txBody>
      </p:sp>
      <p:sp>
        <p:nvSpPr>
          <p:cNvPr id="8" name="Slide Number Placeholder 7"/>
          <p:cNvSpPr>
            <a:spLocks noGrp="1"/>
          </p:cNvSpPr>
          <p:nvPr>
            <p:ph type="sldNum" sz="quarter" idx="16"/>
          </p:nvPr>
        </p:nvSpPr>
        <p:spPr/>
        <p:txBody>
          <a:bodyPr/>
          <a:lstStyle/>
          <a:p>
            <a:fld id="{31D06AA0-025B-4289-9312-D351F24C7281}" type="slidenum">
              <a:rPr lang="en-US" smtClean="0"/>
              <a:t>13</a:t>
            </a:fld>
            <a:endParaRPr lang="en-US" dirty="0"/>
          </a:p>
        </p:txBody>
      </p:sp>
    </p:spTree>
    <p:extLst>
      <p:ext uri="{BB962C8B-B14F-4D97-AF65-F5344CB8AC3E}">
        <p14:creationId xmlns:p14="http://schemas.microsoft.com/office/powerpoint/2010/main" val="265130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31"/>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3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2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3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3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35"/>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36"/>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3"/>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22"/>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xit" presetSubtype="0" fill="hold" grpId="1" nodeType="withEffect">
                                  <p:stCondLst>
                                    <p:cond delay="0"/>
                                  </p:stCondLst>
                                  <p:childTnLst>
                                    <p:set>
                                      <p:cBhvr>
                                        <p:cTn id="90" dur="1" fill="hold">
                                          <p:stCondLst>
                                            <p:cond delay="0"/>
                                          </p:stCondLst>
                                        </p:cTn>
                                        <p:tgtEl>
                                          <p:spTgt spid="39"/>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38"/>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7"/>
                                        </p:tgtEl>
                                        <p:attrNameLst>
                                          <p:attrName>style.visibility</p:attrName>
                                        </p:attrNameLst>
                                      </p:cBhvr>
                                      <p:to>
                                        <p:strVal val="visible"/>
                                      </p:to>
                                    </p:set>
                                  </p:childTnLst>
                                </p:cTn>
                              </p:par>
                              <p:par>
                                <p:cTn id="97" presetID="1" presetClass="exit" presetSubtype="0" fill="hold" nodeType="withEffect">
                                  <p:stCondLst>
                                    <p:cond delay="0"/>
                                  </p:stCondLst>
                                  <p:childTnLst>
                                    <p:set>
                                      <p:cBhvr>
                                        <p:cTn id="98"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8" grpId="0" animBg="1"/>
      <p:bldP spid="23" grpId="0" animBg="1"/>
      <p:bldP spid="27" grpId="0" animBg="1"/>
      <p:bldP spid="32" grpId="0" animBg="1"/>
      <p:bldP spid="32" grpId="1" animBg="1"/>
      <p:bldP spid="33" grpId="0" animBg="1"/>
      <p:bldP spid="33" grpId="1" animBg="1"/>
      <p:bldP spid="36" grpId="0" animBg="1"/>
      <p:bldP spid="36" grpId="1" animBg="1"/>
      <p:bldP spid="39" grpId="0" animBg="1"/>
      <p:bldP spid="3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p:cNvSpPr txBox="1">
            <a:spLocks/>
          </p:cNvSpPr>
          <p:nvPr/>
        </p:nvSpPr>
        <p:spPr>
          <a:xfrm>
            <a:off x="347730" y="1528800"/>
            <a:ext cx="4742646" cy="3553849"/>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tabLst>
                <a:tab pos="228600" algn="l"/>
                <a:tab pos="457200" algn="l"/>
              </a:tabLst>
            </a:pPr>
            <a:r>
              <a:rPr lang="en-US" sz="1200" b="1" dirty="0" smtClean="0">
                <a:latin typeface="Courier New" pitchFamily="49" charset="0"/>
                <a:cs typeface="Courier New" pitchFamily="49" charset="0"/>
              </a:rPr>
              <a:t>...	</a:t>
            </a:r>
          </a:p>
          <a:p>
            <a:pPr marL="0" indent="0">
              <a:spcBef>
                <a:spcPts val="0"/>
              </a:spcBef>
              <a:buNone/>
              <a:tabLst>
                <a:tab pos="228600" algn="l"/>
                <a:tab pos="457200" algn="l"/>
              </a:tabLst>
            </a:pPr>
            <a:r>
              <a:rPr lang="en-US" sz="1200" b="1" dirty="0">
                <a:latin typeface="Courier New" pitchFamily="49" charset="0"/>
                <a:cs typeface="Courier New" pitchFamily="49" charset="0"/>
              </a:rPr>
              <a:t>	</a:t>
            </a:r>
            <a:r>
              <a:rPr lang="en-US" sz="1200" b="1" dirty="0" smtClean="0">
                <a:latin typeface="Courier New" pitchFamily="49" charset="0"/>
                <a:cs typeface="Courier New" pitchFamily="49" charset="0"/>
              </a:rPr>
              <a:t>	FILE  *fptr1 , *fptr2 ;</a:t>
            </a:r>
            <a:r>
              <a:rPr lang="en-US" sz="1200" b="1" dirty="0">
                <a:latin typeface="Courier New" pitchFamily="49" charset="0"/>
                <a:cs typeface="Courier New" pitchFamily="49" charset="0"/>
              </a:rPr>
              <a:t>	</a:t>
            </a:r>
          </a:p>
          <a:p>
            <a:pPr marL="0" indent="0">
              <a:spcBef>
                <a:spcPts val="0"/>
              </a:spcBef>
              <a:buNone/>
              <a:tabLst>
                <a:tab pos="228600" algn="l"/>
                <a:tab pos="457200" algn="l"/>
              </a:tabLst>
            </a:pPr>
            <a:r>
              <a:rPr lang="en-US" sz="1200" b="1" dirty="0">
                <a:latin typeface="Courier New" pitchFamily="49" charset="0"/>
                <a:cs typeface="Courier New" pitchFamily="49" charset="0"/>
              </a:rPr>
              <a:t>		int </a:t>
            </a:r>
            <a:r>
              <a:rPr lang="en-US" sz="1200" b="1" dirty="0" smtClean="0">
                <a:latin typeface="Courier New" pitchFamily="49" charset="0"/>
                <a:cs typeface="Courier New" pitchFamily="49" charset="0"/>
              </a:rPr>
              <a:t>a, *aptr </a:t>
            </a:r>
            <a:r>
              <a:rPr lang="en-US" sz="1200" b="1" dirty="0">
                <a:latin typeface="Courier New" pitchFamily="49" charset="0"/>
                <a:cs typeface="Courier New" pitchFamily="49" charset="0"/>
              </a:rPr>
              <a:t>;		</a:t>
            </a:r>
          </a:p>
          <a:p>
            <a:pPr marL="0" indent="0">
              <a:spcBef>
                <a:spcPts val="0"/>
              </a:spcBef>
              <a:buNone/>
              <a:tabLst>
                <a:tab pos="228600" algn="l"/>
                <a:tab pos="457200" algn="l"/>
              </a:tabLst>
            </a:pPr>
            <a:r>
              <a:rPr lang="en-US" sz="1200" b="1" dirty="0">
                <a:latin typeface="Courier New" pitchFamily="49" charset="0"/>
                <a:cs typeface="Courier New" pitchFamily="49" charset="0"/>
              </a:rPr>
              <a:t>		</a:t>
            </a:r>
            <a:r>
              <a:rPr lang="en-US" sz="1200" b="1" dirty="0" smtClean="0">
                <a:latin typeface="Courier New" pitchFamily="49" charset="0"/>
                <a:cs typeface="Courier New" pitchFamily="49" charset="0"/>
              </a:rPr>
              <a:t>float b, </a:t>
            </a:r>
            <a:r>
              <a:rPr lang="en-US" sz="1200" b="1" dirty="0">
                <a:latin typeface="Courier New" pitchFamily="49" charset="0"/>
                <a:cs typeface="Courier New" pitchFamily="49" charset="0"/>
              </a:rPr>
              <a:t>*bptr ;		</a:t>
            </a:r>
          </a:p>
          <a:p>
            <a:pPr marL="0" indent="0">
              <a:spcBef>
                <a:spcPts val="0"/>
              </a:spcBef>
              <a:buNone/>
              <a:tabLst>
                <a:tab pos="228600" algn="l"/>
                <a:tab pos="457200" algn="l"/>
              </a:tabLst>
            </a:pPr>
            <a:r>
              <a:rPr lang="en-US" sz="1200" b="1" dirty="0" smtClean="0">
                <a:latin typeface="Courier New" pitchFamily="49" charset="0"/>
                <a:cs typeface="Courier New" pitchFamily="49" charset="0"/>
              </a:rPr>
              <a:t>	 </a:t>
            </a:r>
          </a:p>
          <a:p>
            <a:pPr marL="0" indent="0">
              <a:spcBef>
                <a:spcPts val="0"/>
              </a:spcBef>
              <a:buNone/>
              <a:tabLst>
                <a:tab pos="228600" algn="l"/>
                <a:tab pos="457200" algn="l"/>
              </a:tabLst>
            </a:pPr>
            <a:r>
              <a:rPr lang="en-US" sz="1200" b="1" dirty="0">
                <a:latin typeface="Courier New" pitchFamily="49" charset="0"/>
                <a:cs typeface="Courier New" pitchFamily="49" charset="0"/>
              </a:rPr>
              <a:t>	/*  Then consider the statements:      */</a:t>
            </a:r>
          </a:p>
          <a:p>
            <a:pPr marL="0" indent="0">
              <a:spcBef>
                <a:spcPts val="0"/>
              </a:spcBef>
              <a:buNone/>
              <a:tabLst>
                <a:tab pos="228600" algn="l"/>
                <a:tab pos="457200" algn="l"/>
              </a:tabLst>
            </a:pPr>
            <a:r>
              <a:rPr lang="en-US" sz="1200" b="1" dirty="0">
                <a:latin typeface="Courier New" pitchFamily="49" charset="0"/>
                <a:cs typeface="Courier New" pitchFamily="49" charset="0"/>
              </a:rPr>
              <a:t>		aptr = &amp;a ;</a:t>
            </a:r>
          </a:p>
          <a:p>
            <a:pPr marL="0" indent="0">
              <a:spcBef>
                <a:spcPts val="0"/>
              </a:spcBef>
              <a:buNone/>
              <a:tabLst>
                <a:tab pos="228600" algn="l"/>
                <a:tab pos="457200" algn="l"/>
              </a:tabLst>
            </a:pPr>
            <a:r>
              <a:rPr lang="en-US" sz="1200" b="1" dirty="0">
                <a:latin typeface="Courier New" pitchFamily="49" charset="0"/>
                <a:cs typeface="Courier New" pitchFamily="49" charset="0"/>
              </a:rPr>
              <a:t>  		bptr = &amp;b ;</a:t>
            </a:r>
          </a:p>
          <a:p>
            <a:pPr marL="0" indent="0">
              <a:spcBef>
                <a:spcPts val="0"/>
              </a:spcBef>
              <a:buNone/>
              <a:tabLst>
                <a:tab pos="228600" algn="l"/>
                <a:tab pos="457200" algn="l"/>
              </a:tabLst>
            </a:pPr>
            <a:r>
              <a:rPr lang="en-US" sz="1200" b="1" dirty="0">
                <a:latin typeface="Courier New" pitchFamily="49" charset="0"/>
                <a:cs typeface="Courier New" pitchFamily="49" charset="0"/>
              </a:rPr>
              <a:t>  		fptr2 = fopen ( "my_out.dat" , "w" ) ;</a:t>
            </a:r>
          </a:p>
          <a:p>
            <a:pPr marL="0" indent="0">
              <a:spcBef>
                <a:spcPts val="0"/>
              </a:spcBef>
              <a:buNone/>
              <a:tabLst>
                <a:tab pos="228600" algn="l"/>
                <a:tab pos="457200" algn="l"/>
              </a:tabLst>
            </a:pPr>
            <a:r>
              <a:rPr lang="en-US" sz="1200" b="1" dirty="0">
                <a:latin typeface="Courier New" pitchFamily="49" charset="0"/>
                <a:cs typeface="Courier New" pitchFamily="49" charset="0"/>
              </a:rPr>
              <a:t>  		fptr1 = fopen ( "my_in.dat" , "r" ) ;</a:t>
            </a:r>
          </a:p>
          <a:p>
            <a:pPr marL="0" indent="0">
              <a:spcBef>
                <a:spcPts val="0"/>
              </a:spcBef>
              <a:buNone/>
              <a:tabLst>
                <a:tab pos="228600" algn="l"/>
                <a:tab pos="457200" algn="l"/>
              </a:tabLst>
            </a:pPr>
            <a:r>
              <a:rPr lang="en-US" sz="1200" b="1" dirty="0">
                <a:latin typeface="Courier New" pitchFamily="49" charset="0"/>
                <a:cs typeface="Courier New" pitchFamily="49" charset="0"/>
              </a:rPr>
              <a:t>  		if ( fptr1 != NULL )</a:t>
            </a:r>
          </a:p>
          <a:p>
            <a:pPr marL="0" indent="0">
              <a:spcBef>
                <a:spcPts val="0"/>
              </a:spcBef>
              <a:buNone/>
              <a:tabLst>
                <a:tab pos="228600" algn="l"/>
                <a:tab pos="457200" algn="l"/>
              </a:tabLst>
            </a:pPr>
            <a:r>
              <a:rPr lang="en-US" sz="1200" b="1" dirty="0">
                <a:latin typeface="Courier New" pitchFamily="49" charset="0"/>
                <a:cs typeface="Courier New" pitchFamily="49" charset="0"/>
              </a:rPr>
              <a:t>  		{</a:t>
            </a:r>
          </a:p>
          <a:p>
            <a:pPr marL="0" indent="0">
              <a:spcBef>
                <a:spcPts val="0"/>
              </a:spcBef>
              <a:buNone/>
              <a:tabLst>
                <a:tab pos="228600" algn="l"/>
                <a:tab pos="457200" algn="l"/>
              </a:tabLst>
            </a:pPr>
            <a:r>
              <a:rPr lang="en-US" sz="1200" b="1" dirty="0">
                <a:latin typeface="Courier New" pitchFamily="49" charset="0"/>
                <a:cs typeface="Courier New" pitchFamily="49" charset="0"/>
              </a:rPr>
              <a:t>		  </a:t>
            </a:r>
            <a:r>
              <a:rPr lang="en-US" sz="1200" b="1" dirty="0" smtClean="0">
                <a:latin typeface="Courier New" pitchFamily="49" charset="0"/>
                <a:cs typeface="Courier New" pitchFamily="49" charset="0"/>
              </a:rPr>
              <a:t>fscanf </a:t>
            </a:r>
            <a:r>
              <a:rPr lang="en-US" sz="1200" b="1" dirty="0">
                <a:latin typeface="Courier New" pitchFamily="49" charset="0"/>
                <a:cs typeface="Courier New" pitchFamily="49" charset="0"/>
              </a:rPr>
              <a:t>(fptr1, </a:t>
            </a:r>
            <a:r>
              <a:rPr lang="en-US" sz="1200" b="1" dirty="0" smtClean="0">
                <a:latin typeface="Courier New" pitchFamily="49" charset="0"/>
                <a:cs typeface="Courier New" pitchFamily="49" charset="0"/>
              </a:rPr>
              <a:t>"%</a:t>
            </a:r>
            <a:r>
              <a:rPr lang="en-US" sz="1200" b="1" dirty="0">
                <a:latin typeface="Courier New" pitchFamily="49" charset="0"/>
                <a:cs typeface="Courier New" pitchFamily="49" charset="0"/>
              </a:rPr>
              <a:t>i</a:t>
            </a:r>
            <a:r>
              <a:rPr lang="en-US" sz="1200" b="1" dirty="0" smtClean="0">
                <a:latin typeface="Courier New" pitchFamily="49" charset="0"/>
                <a:cs typeface="Courier New" pitchFamily="49" charset="0"/>
              </a:rPr>
              <a:t>%f</a:t>
            </a:r>
            <a:r>
              <a:rPr lang="en-US" sz="1200" b="1" dirty="0">
                <a:latin typeface="Courier New" pitchFamily="49" charset="0"/>
                <a:cs typeface="Courier New" pitchFamily="49" charset="0"/>
              </a:rPr>
              <a:t>", aptr, bptr);</a:t>
            </a:r>
          </a:p>
          <a:p>
            <a:pPr marL="0" indent="0">
              <a:spcBef>
                <a:spcPts val="0"/>
              </a:spcBef>
              <a:buNone/>
              <a:tabLst>
                <a:tab pos="228600" algn="l"/>
                <a:tab pos="457200" algn="l"/>
              </a:tabLst>
            </a:pPr>
            <a:r>
              <a:rPr lang="en-US" sz="1200" b="1" dirty="0">
                <a:latin typeface="Courier New" pitchFamily="49" charset="0"/>
                <a:cs typeface="Courier New" pitchFamily="49" charset="0"/>
              </a:rPr>
              <a:t>       </a:t>
            </a:r>
            <a:r>
              <a:rPr lang="en-US" sz="1200" b="1" dirty="0" smtClean="0">
                <a:latin typeface="Courier New" pitchFamily="49" charset="0"/>
                <a:cs typeface="Courier New" pitchFamily="49" charset="0"/>
              </a:rPr>
              <a:t>fprintf </a:t>
            </a:r>
            <a:r>
              <a:rPr lang="en-US" sz="1200" b="1" dirty="0">
                <a:latin typeface="Courier New" pitchFamily="49" charset="0"/>
                <a:cs typeface="Courier New" pitchFamily="49" charset="0"/>
              </a:rPr>
              <a:t>(fptr2, </a:t>
            </a:r>
            <a:r>
              <a:rPr lang="en-US" sz="1200" b="1" dirty="0" smtClean="0">
                <a:latin typeface="Courier New" pitchFamily="49" charset="0"/>
                <a:cs typeface="Courier New" pitchFamily="49" charset="0"/>
              </a:rPr>
              <a:t>"%li %li\n</a:t>
            </a:r>
            <a:r>
              <a:rPr lang="en-US" sz="1200" b="1" dirty="0">
                <a:latin typeface="Courier New" pitchFamily="49" charset="0"/>
                <a:cs typeface="Courier New" pitchFamily="49" charset="0"/>
              </a:rPr>
              <a:t>", aptr, bptr) ;</a:t>
            </a:r>
          </a:p>
          <a:p>
            <a:pPr marL="0" indent="0">
              <a:spcBef>
                <a:spcPts val="0"/>
              </a:spcBef>
              <a:buNone/>
              <a:tabLst>
                <a:tab pos="228600" algn="l"/>
                <a:tab pos="457200" algn="l"/>
              </a:tabLst>
            </a:pPr>
            <a:r>
              <a:rPr lang="en-US" sz="1200" b="1" dirty="0">
                <a:latin typeface="Courier New" pitchFamily="49" charset="0"/>
                <a:cs typeface="Courier New" pitchFamily="49" charset="0"/>
              </a:rPr>
              <a:t>       </a:t>
            </a:r>
            <a:r>
              <a:rPr lang="en-US" sz="1200" b="1" dirty="0" smtClean="0">
                <a:latin typeface="Courier New" pitchFamily="49" charset="0"/>
                <a:cs typeface="Courier New" pitchFamily="49" charset="0"/>
              </a:rPr>
              <a:t>fprintf </a:t>
            </a:r>
            <a:r>
              <a:rPr lang="en-US" sz="1200" b="1" dirty="0">
                <a:latin typeface="Courier New" pitchFamily="49" charset="0"/>
                <a:cs typeface="Courier New" pitchFamily="49" charset="0"/>
              </a:rPr>
              <a:t>(fptr2, </a:t>
            </a:r>
            <a:r>
              <a:rPr lang="en-US" sz="1200" b="1" dirty="0" smtClean="0">
                <a:latin typeface="Courier New" pitchFamily="49" charset="0"/>
                <a:cs typeface="Courier New" pitchFamily="49" charset="0"/>
              </a:rPr>
              <a:t>"%i </a:t>
            </a:r>
            <a:r>
              <a:rPr lang="en-US" sz="1200" b="1" dirty="0">
                <a:latin typeface="Courier New" pitchFamily="49" charset="0"/>
                <a:cs typeface="Courier New" pitchFamily="49" charset="0"/>
              </a:rPr>
              <a:t>%f\n", *aptr, *bptr);</a:t>
            </a:r>
          </a:p>
          <a:p>
            <a:pPr marL="0" indent="0">
              <a:spcBef>
                <a:spcPts val="0"/>
              </a:spcBef>
              <a:buNone/>
              <a:tabLst>
                <a:tab pos="228600" algn="l"/>
                <a:tab pos="457200" algn="l"/>
              </a:tabLst>
            </a:pPr>
            <a:r>
              <a:rPr lang="en-US" sz="1200" b="1" dirty="0">
                <a:latin typeface="Courier New" pitchFamily="49" charset="0"/>
                <a:cs typeface="Courier New" pitchFamily="49" charset="0"/>
              </a:rPr>
              <a:t>   	  </a:t>
            </a:r>
            <a:r>
              <a:rPr lang="en-US" sz="1200" b="1" dirty="0" smtClean="0">
                <a:latin typeface="Courier New" pitchFamily="49" charset="0"/>
                <a:cs typeface="Courier New" pitchFamily="49" charset="0"/>
              </a:rPr>
              <a:t>fprintf </a:t>
            </a:r>
            <a:r>
              <a:rPr lang="en-US" sz="1200" b="1" dirty="0">
                <a:latin typeface="Courier New" pitchFamily="49" charset="0"/>
                <a:cs typeface="Courier New" pitchFamily="49" charset="0"/>
              </a:rPr>
              <a:t>(fptr2, </a:t>
            </a:r>
            <a:r>
              <a:rPr lang="en-US" sz="1200" b="1" dirty="0" smtClean="0">
                <a:latin typeface="Courier New" pitchFamily="49" charset="0"/>
                <a:cs typeface="Courier New" pitchFamily="49" charset="0"/>
              </a:rPr>
              <a:t>"%i </a:t>
            </a:r>
            <a:r>
              <a:rPr lang="en-US" sz="1200" b="1" dirty="0">
                <a:latin typeface="Courier New" pitchFamily="49" charset="0"/>
                <a:cs typeface="Courier New" pitchFamily="49" charset="0"/>
              </a:rPr>
              <a:t>%f\n", a , b);</a:t>
            </a:r>
          </a:p>
          <a:p>
            <a:pPr marL="0" indent="0">
              <a:spcBef>
                <a:spcPts val="0"/>
              </a:spcBef>
              <a:buNone/>
              <a:tabLst>
                <a:tab pos="228600" algn="l"/>
                <a:tab pos="457200" algn="l"/>
              </a:tabLst>
            </a:pPr>
            <a:r>
              <a:rPr lang="en-US" sz="1200" b="1" dirty="0">
                <a:latin typeface="Courier New" pitchFamily="49" charset="0"/>
                <a:cs typeface="Courier New" pitchFamily="49" charset="0"/>
              </a:rPr>
              <a:t>       </a:t>
            </a:r>
            <a:r>
              <a:rPr lang="en-US" sz="1200" b="1" dirty="0" smtClean="0">
                <a:latin typeface="Courier New" pitchFamily="49" charset="0"/>
                <a:cs typeface="Courier New" pitchFamily="49" charset="0"/>
              </a:rPr>
              <a:t>fprintf </a:t>
            </a:r>
            <a:r>
              <a:rPr lang="en-US" sz="1200" b="1" dirty="0">
                <a:latin typeface="Courier New" pitchFamily="49" charset="0"/>
                <a:cs typeface="Courier New" pitchFamily="49" charset="0"/>
              </a:rPr>
              <a:t>(fptr2, </a:t>
            </a:r>
            <a:r>
              <a:rPr lang="en-US" sz="1200" b="1" dirty="0" smtClean="0">
                <a:latin typeface="Courier New" pitchFamily="49" charset="0"/>
                <a:cs typeface="Courier New" pitchFamily="49" charset="0"/>
              </a:rPr>
              <a:t>"%li %li\n</a:t>
            </a:r>
            <a:r>
              <a:rPr lang="en-US" sz="1200" b="1" dirty="0">
                <a:latin typeface="Courier New" pitchFamily="49" charset="0"/>
                <a:cs typeface="Courier New" pitchFamily="49" charset="0"/>
              </a:rPr>
              <a:t>", &amp;a, &amp;b);</a:t>
            </a:r>
          </a:p>
          <a:p>
            <a:pPr marL="0" indent="0">
              <a:spcBef>
                <a:spcPts val="0"/>
              </a:spcBef>
              <a:buNone/>
              <a:tabLst>
                <a:tab pos="228600" algn="l"/>
                <a:tab pos="457200" algn="l"/>
              </a:tabLst>
            </a:pPr>
            <a:r>
              <a:rPr lang="en-US" sz="1200" b="1" dirty="0">
                <a:latin typeface="Courier New" pitchFamily="49" charset="0"/>
                <a:cs typeface="Courier New" pitchFamily="49" charset="0"/>
              </a:rPr>
              <a:t>		}</a:t>
            </a:r>
          </a:p>
          <a:p>
            <a:pPr marL="0" indent="0">
              <a:spcBef>
                <a:spcPts val="0"/>
              </a:spcBef>
              <a:buNone/>
              <a:tabLst>
                <a:tab pos="228600" algn="l"/>
                <a:tab pos="457200" algn="l"/>
              </a:tabLst>
            </a:pPr>
            <a:r>
              <a:rPr lang="en-US" sz="1200" b="1" dirty="0">
                <a:latin typeface="Courier New" pitchFamily="49" charset="0"/>
                <a:cs typeface="Courier New" pitchFamily="49" charset="0"/>
              </a:rPr>
              <a:t>...</a:t>
            </a:r>
          </a:p>
        </p:txBody>
      </p:sp>
      <p:sp>
        <p:nvSpPr>
          <p:cNvPr id="10" name="Content Placeholder 3"/>
          <p:cNvSpPr txBox="1">
            <a:spLocks/>
          </p:cNvSpPr>
          <p:nvPr/>
        </p:nvSpPr>
        <p:spPr>
          <a:xfrm>
            <a:off x="5090376" y="1522362"/>
            <a:ext cx="3770289" cy="3560286"/>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buNone/>
              <a:defRPr/>
            </a:pPr>
            <a:r>
              <a:rPr lang="en-US" sz="1600" b="1" dirty="0"/>
              <a:t>/* input file */</a:t>
            </a:r>
          </a:p>
          <a:p>
            <a:pPr>
              <a:buNone/>
              <a:defRPr/>
            </a:pPr>
            <a:r>
              <a:rPr lang="en-US" sz="1600" b="1" dirty="0">
                <a:latin typeface="Courier New" pitchFamily="49" charset="0"/>
              </a:rPr>
              <a:t>5  6.75</a:t>
            </a:r>
            <a:r>
              <a:rPr lang="en-US" sz="1600" b="1" dirty="0"/>
              <a:t>	</a:t>
            </a:r>
          </a:p>
          <a:p>
            <a:pPr>
              <a:buNone/>
              <a:defRPr/>
            </a:pPr>
            <a:endParaRPr lang="en-US" sz="1600" b="1" dirty="0"/>
          </a:p>
          <a:p>
            <a:pPr>
              <a:buNone/>
              <a:defRPr/>
            </a:pPr>
            <a:r>
              <a:rPr lang="en-US" sz="1600" b="1" dirty="0"/>
              <a:t>/* output file */</a:t>
            </a:r>
          </a:p>
          <a:p>
            <a:pPr>
              <a:buNone/>
              <a:defRPr/>
            </a:pPr>
            <a:r>
              <a:rPr lang="en-US" sz="1600" b="1" dirty="0"/>
              <a:t> </a:t>
            </a:r>
          </a:p>
          <a:p>
            <a:pPr>
              <a:buNone/>
              <a:defRPr/>
            </a:pPr>
            <a:r>
              <a:rPr lang="en-US" sz="1600" b="1" dirty="0">
                <a:latin typeface="Courier New" pitchFamily="49" charset="0"/>
              </a:rPr>
              <a:t>1659178974 1659178978</a:t>
            </a:r>
          </a:p>
          <a:p>
            <a:pPr marL="0" indent="0">
              <a:buNone/>
              <a:defRPr/>
            </a:pPr>
            <a:endParaRPr lang="en-US" sz="1600" b="1" dirty="0"/>
          </a:p>
        </p:txBody>
      </p:sp>
      <p:sp>
        <p:nvSpPr>
          <p:cNvPr id="12292" name="Rectangle 2"/>
          <p:cNvSpPr>
            <a:spLocks noGrp="1" noChangeArrowheads="1"/>
          </p:cNvSpPr>
          <p:nvPr>
            <p:ph type="title"/>
          </p:nvPr>
        </p:nvSpPr>
        <p:spPr/>
        <p:txBody>
          <a:bodyPr/>
          <a:lstStyle/>
          <a:p>
            <a:pPr eaLnBrk="1" hangingPunct="1"/>
            <a:r>
              <a:rPr lang="en-US" dirty="0" smtClean="0"/>
              <a:t>Pointers</a:t>
            </a:r>
          </a:p>
        </p:txBody>
      </p:sp>
      <p:sp>
        <p:nvSpPr>
          <p:cNvPr id="2" name="TextBox 1"/>
          <p:cNvSpPr txBox="1"/>
          <p:nvPr/>
        </p:nvSpPr>
        <p:spPr>
          <a:xfrm>
            <a:off x="5136245" y="4014572"/>
            <a:ext cx="3203575" cy="830997"/>
          </a:xfrm>
          <a:prstGeom prst="rect">
            <a:avLst/>
          </a:prstGeom>
          <a:noFill/>
        </p:spPr>
        <p:txBody>
          <a:bodyPr>
            <a:spAutoFit/>
          </a:bodyPr>
          <a:lstStyle/>
          <a:p>
            <a:pPr algn="l">
              <a:defRPr/>
            </a:pPr>
            <a:r>
              <a:rPr lang="en-US" dirty="0">
                <a:solidFill>
                  <a:srgbClr val="C00000"/>
                </a:solidFill>
                <a:latin typeface="+mn-lt"/>
              </a:rPr>
              <a:t>What will the rest of the output file be?</a:t>
            </a:r>
          </a:p>
        </p:txBody>
      </p:sp>
      <p:sp>
        <p:nvSpPr>
          <p:cNvPr id="6" name="Date Placeholder 5"/>
          <p:cNvSpPr>
            <a:spLocks noGrp="1"/>
          </p:cNvSpPr>
          <p:nvPr>
            <p:ph type="dt" sz="half" idx="14"/>
          </p:nvPr>
        </p:nvSpPr>
        <p:spPr/>
        <p:txBody>
          <a:bodyPr/>
          <a:lstStyle/>
          <a:p>
            <a:r>
              <a:rPr lang="en-US" dirty="0" smtClean="0"/>
              <a:t>07/10/18</a:t>
            </a:r>
            <a:endParaRPr lang="en-US" dirty="0"/>
          </a:p>
        </p:txBody>
      </p:sp>
      <p:sp>
        <p:nvSpPr>
          <p:cNvPr id="7" name="Footer Placeholder 6"/>
          <p:cNvSpPr>
            <a:spLocks noGrp="1"/>
          </p:cNvSpPr>
          <p:nvPr>
            <p:ph type="ftr" sz="quarter" idx="15"/>
          </p:nvPr>
        </p:nvSpPr>
        <p:spPr/>
        <p:txBody>
          <a:bodyPr/>
          <a:lstStyle/>
          <a:p>
            <a:r>
              <a:rPr lang="en-US" dirty="0" smtClean="0"/>
              <a:t>1.05</a:t>
            </a:r>
            <a:endParaRPr lang="en-US" dirty="0"/>
          </a:p>
        </p:txBody>
      </p:sp>
      <p:sp>
        <p:nvSpPr>
          <p:cNvPr id="8" name="Slide Number Placeholder 7"/>
          <p:cNvSpPr>
            <a:spLocks noGrp="1"/>
          </p:cNvSpPr>
          <p:nvPr>
            <p:ph type="sldNum" sz="quarter" idx="16"/>
          </p:nvPr>
        </p:nvSpPr>
        <p:spPr/>
        <p:txBody>
          <a:bodyPr/>
          <a:lstStyle/>
          <a:p>
            <a:fld id="{31D06AA0-025B-4289-9312-D351F24C7281}" type="slidenum">
              <a:rPr lang="en-US" smtClean="0"/>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347730" y="1531771"/>
            <a:ext cx="4742646" cy="3553849"/>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tabLst>
                <a:tab pos="228600" algn="l"/>
                <a:tab pos="457200" algn="l"/>
              </a:tabLst>
            </a:pPr>
            <a:r>
              <a:rPr lang="en-US" sz="1100" b="1" dirty="0" smtClean="0">
                <a:latin typeface="Courier New" pitchFamily="49" charset="0"/>
                <a:cs typeface="Courier New" pitchFamily="49" charset="0"/>
              </a:rPr>
              <a:t>...</a:t>
            </a:r>
            <a:r>
              <a:rPr lang="en-US" sz="1100" b="1" dirty="0">
                <a:latin typeface="Courier New" pitchFamily="49" charset="0"/>
                <a:cs typeface="Courier New" pitchFamily="49" charset="0"/>
              </a:rPr>
              <a:t>	</a:t>
            </a:r>
            <a:r>
              <a:rPr lang="en-US" sz="1200" b="1" dirty="0">
                <a:latin typeface="Courier New" pitchFamily="49" charset="0"/>
                <a:cs typeface="Courier New" pitchFamily="49" charset="0"/>
              </a:rPr>
              <a:t>	</a:t>
            </a:r>
            <a:endParaRPr lang="en-US" sz="1200" b="1" dirty="0" smtClean="0">
              <a:latin typeface="Courier New" pitchFamily="49" charset="0"/>
              <a:cs typeface="Courier New" pitchFamily="49" charset="0"/>
            </a:endParaRPr>
          </a:p>
          <a:p>
            <a:pPr marL="0" indent="0">
              <a:spcBef>
                <a:spcPts val="0"/>
              </a:spcBef>
              <a:buNone/>
              <a:tabLst>
                <a:tab pos="228600" algn="l"/>
                <a:tab pos="457200" algn="l"/>
              </a:tabLst>
            </a:pPr>
            <a:r>
              <a:rPr lang="en-US" sz="1200" b="1" dirty="0">
                <a:latin typeface="Courier New" pitchFamily="49" charset="0"/>
                <a:cs typeface="Courier New" pitchFamily="49" charset="0"/>
              </a:rPr>
              <a:t>	</a:t>
            </a:r>
            <a:r>
              <a:rPr lang="en-US" sz="1200" b="1" dirty="0" smtClean="0">
                <a:latin typeface="Courier New" pitchFamily="49" charset="0"/>
                <a:cs typeface="Courier New" pitchFamily="49" charset="0"/>
              </a:rPr>
              <a:t>	FILE  </a:t>
            </a:r>
            <a:r>
              <a:rPr lang="en-US" sz="1200" b="1" dirty="0">
                <a:latin typeface="Courier New" pitchFamily="49" charset="0"/>
                <a:cs typeface="Courier New" pitchFamily="49" charset="0"/>
              </a:rPr>
              <a:t>*fptr1 , *fptr2 ;	</a:t>
            </a:r>
          </a:p>
          <a:p>
            <a:pPr marL="0" indent="0">
              <a:spcBef>
                <a:spcPts val="0"/>
              </a:spcBef>
              <a:buNone/>
              <a:tabLst>
                <a:tab pos="228600" algn="l"/>
                <a:tab pos="457200" algn="l"/>
              </a:tabLst>
            </a:pPr>
            <a:r>
              <a:rPr lang="en-US" sz="1200" b="1" dirty="0">
                <a:latin typeface="Courier New" pitchFamily="49" charset="0"/>
                <a:cs typeface="Courier New" pitchFamily="49" charset="0"/>
              </a:rPr>
              <a:t>		int </a:t>
            </a:r>
            <a:r>
              <a:rPr lang="en-US" sz="1200" b="1" dirty="0" smtClean="0">
                <a:latin typeface="Courier New" pitchFamily="49" charset="0"/>
                <a:cs typeface="Courier New" pitchFamily="49" charset="0"/>
              </a:rPr>
              <a:t>a, *aptr </a:t>
            </a:r>
            <a:r>
              <a:rPr lang="en-US" sz="1200" b="1" dirty="0">
                <a:latin typeface="Courier New" pitchFamily="49" charset="0"/>
                <a:cs typeface="Courier New" pitchFamily="49" charset="0"/>
              </a:rPr>
              <a:t>;		</a:t>
            </a:r>
          </a:p>
          <a:p>
            <a:pPr marL="0" indent="0">
              <a:spcBef>
                <a:spcPts val="0"/>
              </a:spcBef>
              <a:buNone/>
              <a:tabLst>
                <a:tab pos="228600" algn="l"/>
                <a:tab pos="457200" algn="l"/>
              </a:tabLst>
            </a:pPr>
            <a:r>
              <a:rPr lang="en-US" sz="1200" b="1" dirty="0">
                <a:latin typeface="Courier New" pitchFamily="49" charset="0"/>
                <a:cs typeface="Courier New" pitchFamily="49" charset="0"/>
              </a:rPr>
              <a:t>		float </a:t>
            </a:r>
            <a:r>
              <a:rPr lang="en-US" sz="1200" b="1" dirty="0" smtClean="0">
                <a:latin typeface="Courier New" pitchFamily="49" charset="0"/>
                <a:cs typeface="Courier New" pitchFamily="49" charset="0"/>
              </a:rPr>
              <a:t>b, *bptr </a:t>
            </a:r>
            <a:r>
              <a:rPr lang="en-US" sz="1200" b="1" dirty="0">
                <a:latin typeface="Courier New" pitchFamily="49" charset="0"/>
                <a:cs typeface="Courier New" pitchFamily="49" charset="0"/>
              </a:rPr>
              <a:t>;		</a:t>
            </a:r>
          </a:p>
          <a:p>
            <a:pPr marL="0" indent="0">
              <a:spcBef>
                <a:spcPts val="0"/>
              </a:spcBef>
              <a:buNone/>
              <a:tabLst>
                <a:tab pos="228600" algn="l"/>
                <a:tab pos="457200" algn="l"/>
              </a:tabLst>
            </a:pPr>
            <a:r>
              <a:rPr lang="en-US" sz="1200" b="1" dirty="0">
                <a:latin typeface="Courier New" pitchFamily="49" charset="0"/>
                <a:cs typeface="Courier New" pitchFamily="49" charset="0"/>
              </a:rPr>
              <a:t>			 </a:t>
            </a:r>
          </a:p>
          <a:p>
            <a:pPr marL="0" indent="0">
              <a:spcBef>
                <a:spcPts val="0"/>
              </a:spcBef>
              <a:buNone/>
              <a:tabLst>
                <a:tab pos="228600" algn="l"/>
                <a:tab pos="457200" algn="l"/>
              </a:tabLst>
            </a:pPr>
            <a:r>
              <a:rPr lang="en-US" sz="1200" b="1" dirty="0">
                <a:latin typeface="Courier New" pitchFamily="49" charset="0"/>
                <a:cs typeface="Courier New" pitchFamily="49" charset="0"/>
              </a:rPr>
              <a:t>	/*  Then consider the statements:      */</a:t>
            </a:r>
          </a:p>
          <a:p>
            <a:pPr marL="0" indent="0">
              <a:spcBef>
                <a:spcPts val="0"/>
              </a:spcBef>
              <a:buNone/>
              <a:tabLst>
                <a:tab pos="228600" algn="l"/>
                <a:tab pos="457200" algn="l"/>
              </a:tabLst>
            </a:pPr>
            <a:r>
              <a:rPr lang="en-US" sz="1200" b="1" dirty="0">
                <a:latin typeface="Courier New" pitchFamily="49" charset="0"/>
                <a:cs typeface="Courier New" pitchFamily="49" charset="0"/>
              </a:rPr>
              <a:t>		aptr = &amp;a ;</a:t>
            </a:r>
          </a:p>
          <a:p>
            <a:pPr marL="0" indent="0">
              <a:spcBef>
                <a:spcPts val="0"/>
              </a:spcBef>
              <a:buNone/>
              <a:tabLst>
                <a:tab pos="228600" algn="l"/>
                <a:tab pos="457200" algn="l"/>
              </a:tabLst>
            </a:pPr>
            <a:r>
              <a:rPr lang="en-US" sz="1200" b="1" dirty="0">
                <a:latin typeface="Courier New" pitchFamily="49" charset="0"/>
                <a:cs typeface="Courier New" pitchFamily="49" charset="0"/>
              </a:rPr>
              <a:t>  		bptr = &amp;b ;</a:t>
            </a:r>
          </a:p>
          <a:p>
            <a:pPr marL="0" indent="0">
              <a:spcBef>
                <a:spcPts val="0"/>
              </a:spcBef>
              <a:buNone/>
              <a:tabLst>
                <a:tab pos="228600" algn="l"/>
                <a:tab pos="457200" algn="l"/>
              </a:tabLst>
            </a:pPr>
            <a:r>
              <a:rPr lang="en-US" sz="1200" b="1" dirty="0">
                <a:latin typeface="Courier New" pitchFamily="49" charset="0"/>
                <a:cs typeface="Courier New" pitchFamily="49" charset="0"/>
              </a:rPr>
              <a:t>  		fptr2 = fopen ( "my_out.dat" , "w" ) ;</a:t>
            </a:r>
          </a:p>
          <a:p>
            <a:pPr marL="0" indent="0">
              <a:spcBef>
                <a:spcPts val="0"/>
              </a:spcBef>
              <a:buNone/>
              <a:tabLst>
                <a:tab pos="228600" algn="l"/>
                <a:tab pos="457200" algn="l"/>
              </a:tabLst>
            </a:pPr>
            <a:r>
              <a:rPr lang="en-US" sz="1200" b="1" dirty="0">
                <a:latin typeface="Courier New" pitchFamily="49" charset="0"/>
                <a:cs typeface="Courier New" pitchFamily="49" charset="0"/>
              </a:rPr>
              <a:t>  		fptr1 = fopen ( "my_in.dat" , "r" ) ;</a:t>
            </a:r>
          </a:p>
          <a:p>
            <a:pPr marL="0" indent="0">
              <a:spcBef>
                <a:spcPts val="0"/>
              </a:spcBef>
              <a:buNone/>
              <a:tabLst>
                <a:tab pos="228600" algn="l"/>
                <a:tab pos="457200" algn="l"/>
              </a:tabLst>
            </a:pPr>
            <a:r>
              <a:rPr lang="en-US" sz="1200" b="1" dirty="0">
                <a:latin typeface="Courier New" pitchFamily="49" charset="0"/>
                <a:cs typeface="Courier New" pitchFamily="49" charset="0"/>
              </a:rPr>
              <a:t>  		if ( fptr1 != NULL )</a:t>
            </a:r>
          </a:p>
          <a:p>
            <a:pPr marL="0" indent="0">
              <a:spcBef>
                <a:spcPts val="0"/>
              </a:spcBef>
              <a:buNone/>
              <a:tabLst>
                <a:tab pos="228600" algn="l"/>
                <a:tab pos="457200" algn="l"/>
              </a:tabLst>
            </a:pPr>
            <a:r>
              <a:rPr lang="en-US" sz="1200" b="1" dirty="0">
                <a:latin typeface="Courier New" pitchFamily="49" charset="0"/>
                <a:cs typeface="Courier New" pitchFamily="49" charset="0"/>
              </a:rPr>
              <a:t>  		{</a:t>
            </a:r>
          </a:p>
          <a:p>
            <a:pPr marL="0" indent="0">
              <a:spcBef>
                <a:spcPts val="0"/>
              </a:spcBef>
              <a:buNone/>
              <a:tabLst>
                <a:tab pos="228600" algn="l"/>
                <a:tab pos="457200" algn="l"/>
              </a:tabLst>
            </a:pPr>
            <a:r>
              <a:rPr lang="en-US" sz="1200" b="1" dirty="0">
                <a:latin typeface="Courier New" pitchFamily="49" charset="0"/>
                <a:cs typeface="Courier New" pitchFamily="49" charset="0"/>
              </a:rPr>
              <a:t>		  </a:t>
            </a:r>
            <a:r>
              <a:rPr lang="en-US" sz="1200" b="1" dirty="0" smtClean="0">
                <a:latin typeface="Courier New" pitchFamily="49" charset="0"/>
                <a:cs typeface="Courier New" pitchFamily="49" charset="0"/>
              </a:rPr>
              <a:t>fscanf </a:t>
            </a:r>
            <a:r>
              <a:rPr lang="en-US" sz="1200" b="1" dirty="0">
                <a:latin typeface="Courier New" pitchFamily="49" charset="0"/>
                <a:cs typeface="Courier New" pitchFamily="49" charset="0"/>
              </a:rPr>
              <a:t>(fptr1, </a:t>
            </a:r>
            <a:r>
              <a:rPr lang="en-US" sz="1200" b="1" dirty="0" smtClean="0">
                <a:latin typeface="Courier New" pitchFamily="49" charset="0"/>
                <a:cs typeface="Courier New" pitchFamily="49" charset="0"/>
              </a:rPr>
              <a:t>"%</a:t>
            </a:r>
            <a:r>
              <a:rPr lang="en-US" sz="1200" b="1" dirty="0">
                <a:latin typeface="Courier New" pitchFamily="49" charset="0"/>
                <a:cs typeface="Courier New" pitchFamily="49" charset="0"/>
              </a:rPr>
              <a:t>i</a:t>
            </a:r>
            <a:r>
              <a:rPr lang="en-US" sz="1200" b="1" dirty="0" smtClean="0">
                <a:latin typeface="Courier New" pitchFamily="49" charset="0"/>
                <a:cs typeface="Courier New" pitchFamily="49" charset="0"/>
              </a:rPr>
              <a:t>%f</a:t>
            </a:r>
            <a:r>
              <a:rPr lang="en-US" sz="1200" b="1" dirty="0">
                <a:latin typeface="Courier New" pitchFamily="49" charset="0"/>
                <a:cs typeface="Courier New" pitchFamily="49" charset="0"/>
              </a:rPr>
              <a:t>", aptr, bptr);</a:t>
            </a:r>
          </a:p>
          <a:p>
            <a:pPr marL="0" indent="0">
              <a:spcBef>
                <a:spcPts val="0"/>
              </a:spcBef>
              <a:buNone/>
              <a:tabLst>
                <a:tab pos="228600" algn="l"/>
                <a:tab pos="457200" algn="l"/>
              </a:tabLst>
            </a:pPr>
            <a:r>
              <a:rPr lang="en-US" sz="1200" b="1" dirty="0">
                <a:latin typeface="Courier New" pitchFamily="49" charset="0"/>
                <a:cs typeface="Courier New" pitchFamily="49" charset="0"/>
              </a:rPr>
              <a:t>       </a:t>
            </a:r>
            <a:r>
              <a:rPr lang="en-US" sz="1200" b="1" dirty="0" smtClean="0">
                <a:latin typeface="Courier New" pitchFamily="49" charset="0"/>
                <a:cs typeface="Courier New" pitchFamily="49" charset="0"/>
              </a:rPr>
              <a:t>fprintf </a:t>
            </a:r>
            <a:r>
              <a:rPr lang="en-US" sz="1200" b="1" dirty="0">
                <a:latin typeface="Courier New" pitchFamily="49" charset="0"/>
                <a:cs typeface="Courier New" pitchFamily="49" charset="0"/>
              </a:rPr>
              <a:t>(fptr2, </a:t>
            </a:r>
            <a:r>
              <a:rPr lang="en-US" sz="1200" b="1" dirty="0" smtClean="0">
                <a:latin typeface="Courier New" pitchFamily="49" charset="0"/>
                <a:cs typeface="Courier New" pitchFamily="49" charset="0"/>
              </a:rPr>
              <a:t>"%li %li\n</a:t>
            </a:r>
            <a:r>
              <a:rPr lang="en-US" sz="1200" b="1" dirty="0">
                <a:latin typeface="Courier New" pitchFamily="49" charset="0"/>
                <a:cs typeface="Courier New" pitchFamily="49" charset="0"/>
              </a:rPr>
              <a:t>", aptr, bptr) ;</a:t>
            </a:r>
          </a:p>
          <a:p>
            <a:pPr marL="0" indent="0">
              <a:spcBef>
                <a:spcPts val="0"/>
              </a:spcBef>
              <a:buNone/>
              <a:tabLst>
                <a:tab pos="228600" algn="l"/>
                <a:tab pos="457200" algn="l"/>
              </a:tabLst>
            </a:pPr>
            <a:r>
              <a:rPr lang="en-US" sz="1200" b="1" dirty="0">
                <a:latin typeface="Courier New" pitchFamily="49" charset="0"/>
                <a:cs typeface="Courier New" pitchFamily="49" charset="0"/>
              </a:rPr>
              <a:t>       </a:t>
            </a:r>
            <a:r>
              <a:rPr lang="en-US" sz="1200" b="1" dirty="0" smtClean="0">
                <a:latin typeface="Courier New" pitchFamily="49" charset="0"/>
                <a:cs typeface="Courier New" pitchFamily="49" charset="0"/>
              </a:rPr>
              <a:t>fprintf </a:t>
            </a:r>
            <a:r>
              <a:rPr lang="en-US" sz="1200" b="1" dirty="0">
                <a:latin typeface="Courier New" pitchFamily="49" charset="0"/>
                <a:cs typeface="Courier New" pitchFamily="49" charset="0"/>
              </a:rPr>
              <a:t>(fptr2, </a:t>
            </a:r>
            <a:r>
              <a:rPr lang="en-US" sz="1200" b="1" dirty="0" smtClean="0">
                <a:latin typeface="Courier New" pitchFamily="49" charset="0"/>
                <a:cs typeface="Courier New" pitchFamily="49" charset="0"/>
              </a:rPr>
              <a:t>"%i </a:t>
            </a:r>
            <a:r>
              <a:rPr lang="en-US" sz="1200" b="1" dirty="0">
                <a:latin typeface="Courier New" pitchFamily="49" charset="0"/>
                <a:cs typeface="Courier New" pitchFamily="49" charset="0"/>
              </a:rPr>
              <a:t>%f\n", *aptr, *bptr);</a:t>
            </a:r>
          </a:p>
          <a:p>
            <a:pPr marL="0" indent="0">
              <a:spcBef>
                <a:spcPts val="0"/>
              </a:spcBef>
              <a:buNone/>
              <a:tabLst>
                <a:tab pos="228600" algn="l"/>
                <a:tab pos="457200" algn="l"/>
              </a:tabLst>
            </a:pPr>
            <a:r>
              <a:rPr lang="en-US" sz="1200" b="1" dirty="0">
                <a:latin typeface="Courier New" pitchFamily="49" charset="0"/>
                <a:cs typeface="Courier New" pitchFamily="49" charset="0"/>
              </a:rPr>
              <a:t>       </a:t>
            </a:r>
            <a:r>
              <a:rPr lang="en-US" sz="1200" b="1" dirty="0" smtClean="0">
                <a:latin typeface="Courier New" pitchFamily="49" charset="0"/>
                <a:cs typeface="Courier New" pitchFamily="49" charset="0"/>
              </a:rPr>
              <a:t>fprintf </a:t>
            </a:r>
            <a:r>
              <a:rPr lang="en-US" sz="1200" b="1" dirty="0">
                <a:latin typeface="Courier New" pitchFamily="49" charset="0"/>
                <a:cs typeface="Courier New" pitchFamily="49" charset="0"/>
              </a:rPr>
              <a:t>(fptr2, </a:t>
            </a:r>
            <a:r>
              <a:rPr lang="en-US" sz="1200" b="1" dirty="0" smtClean="0">
                <a:latin typeface="Courier New" pitchFamily="49" charset="0"/>
                <a:cs typeface="Courier New" pitchFamily="49" charset="0"/>
              </a:rPr>
              <a:t>"%i </a:t>
            </a:r>
            <a:r>
              <a:rPr lang="en-US" sz="1200" b="1" dirty="0">
                <a:latin typeface="Courier New" pitchFamily="49" charset="0"/>
                <a:cs typeface="Courier New" pitchFamily="49" charset="0"/>
              </a:rPr>
              <a:t>%f\n", a , b);</a:t>
            </a:r>
          </a:p>
          <a:p>
            <a:pPr marL="0" indent="0">
              <a:spcBef>
                <a:spcPts val="0"/>
              </a:spcBef>
              <a:buNone/>
              <a:tabLst>
                <a:tab pos="228600" algn="l"/>
                <a:tab pos="457200" algn="l"/>
              </a:tabLst>
            </a:pPr>
            <a:r>
              <a:rPr lang="en-US" sz="1200" b="1" dirty="0">
                <a:latin typeface="Courier New" pitchFamily="49" charset="0"/>
                <a:cs typeface="Courier New" pitchFamily="49" charset="0"/>
              </a:rPr>
              <a:t>		  </a:t>
            </a:r>
            <a:r>
              <a:rPr lang="en-US" sz="1200" b="1" dirty="0" smtClean="0">
                <a:latin typeface="Courier New" pitchFamily="49" charset="0"/>
                <a:cs typeface="Courier New" pitchFamily="49" charset="0"/>
              </a:rPr>
              <a:t>fprintf </a:t>
            </a:r>
            <a:r>
              <a:rPr lang="en-US" sz="1200" b="1" dirty="0">
                <a:latin typeface="Courier New" pitchFamily="49" charset="0"/>
                <a:cs typeface="Courier New" pitchFamily="49" charset="0"/>
              </a:rPr>
              <a:t>(fptr2, </a:t>
            </a:r>
            <a:r>
              <a:rPr lang="en-US" sz="1200" b="1" dirty="0" smtClean="0">
                <a:latin typeface="Courier New" pitchFamily="49" charset="0"/>
                <a:cs typeface="Courier New" pitchFamily="49" charset="0"/>
              </a:rPr>
              <a:t>"%li %li\n</a:t>
            </a:r>
            <a:r>
              <a:rPr lang="en-US" sz="1200" b="1" dirty="0">
                <a:latin typeface="Courier New" pitchFamily="49" charset="0"/>
                <a:cs typeface="Courier New" pitchFamily="49" charset="0"/>
              </a:rPr>
              <a:t>", &amp;a, &amp;b);</a:t>
            </a:r>
          </a:p>
          <a:p>
            <a:pPr marL="0" indent="0">
              <a:spcBef>
                <a:spcPts val="0"/>
              </a:spcBef>
              <a:buNone/>
              <a:tabLst>
                <a:tab pos="228600" algn="l"/>
                <a:tab pos="457200" algn="l"/>
              </a:tabLst>
            </a:pPr>
            <a:r>
              <a:rPr lang="en-US" sz="1200" b="1" dirty="0">
                <a:latin typeface="Courier New" pitchFamily="49" charset="0"/>
                <a:cs typeface="Courier New" pitchFamily="49" charset="0"/>
              </a:rPr>
              <a:t>		}</a:t>
            </a:r>
          </a:p>
          <a:p>
            <a:pPr marL="0" indent="0">
              <a:spcBef>
                <a:spcPts val="0"/>
              </a:spcBef>
              <a:buNone/>
              <a:tabLst>
                <a:tab pos="228600" algn="l"/>
                <a:tab pos="457200" algn="l"/>
              </a:tabLst>
            </a:pPr>
            <a:r>
              <a:rPr lang="en-US" sz="1200" b="1" dirty="0">
                <a:latin typeface="Courier New" pitchFamily="49" charset="0"/>
                <a:cs typeface="Courier New" pitchFamily="49" charset="0"/>
              </a:rPr>
              <a:t>...</a:t>
            </a:r>
          </a:p>
        </p:txBody>
      </p:sp>
      <p:sp>
        <p:nvSpPr>
          <p:cNvPr id="9" name="Content Placeholder 3"/>
          <p:cNvSpPr txBox="1">
            <a:spLocks/>
          </p:cNvSpPr>
          <p:nvPr/>
        </p:nvSpPr>
        <p:spPr>
          <a:xfrm>
            <a:off x="5090376" y="1525333"/>
            <a:ext cx="3770289" cy="3560286"/>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buNone/>
              <a:defRPr/>
            </a:pPr>
            <a:r>
              <a:rPr lang="en-US" sz="1600" b="1" dirty="0"/>
              <a:t>/* input file */</a:t>
            </a:r>
          </a:p>
          <a:p>
            <a:pPr>
              <a:buNone/>
              <a:defRPr/>
            </a:pPr>
            <a:r>
              <a:rPr lang="en-US" sz="1600" b="1" dirty="0">
                <a:latin typeface="Courier New" pitchFamily="49" charset="0"/>
              </a:rPr>
              <a:t>5  6.75</a:t>
            </a:r>
            <a:r>
              <a:rPr lang="en-US" sz="1600" b="1" dirty="0"/>
              <a:t>	</a:t>
            </a:r>
          </a:p>
          <a:p>
            <a:pPr>
              <a:buNone/>
              <a:defRPr/>
            </a:pPr>
            <a:endParaRPr lang="en-US" sz="1600" b="1" dirty="0"/>
          </a:p>
          <a:p>
            <a:pPr>
              <a:buNone/>
              <a:defRPr/>
            </a:pPr>
            <a:r>
              <a:rPr lang="en-US" sz="1600" b="1" dirty="0"/>
              <a:t>/* output file */</a:t>
            </a:r>
          </a:p>
          <a:p>
            <a:pPr>
              <a:buNone/>
              <a:defRPr/>
            </a:pPr>
            <a:r>
              <a:rPr lang="en-US" sz="1600" b="1" dirty="0"/>
              <a:t> </a:t>
            </a:r>
          </a:p>
          <a:p>
            <a:pPr>
              <a:buNone/>
              <a:defRPr/>
            </a:pPr>
            <a:r>
              <a:rPr lang="en-US" sz="1600" b="1" dirty="0">
                <a:latin typeface="Courier New" pitchFamily="49" charset="0"/>
              </a:rPr>
              <a:t>1659178974 1659178978</a:t>
            </a:r>
          </a:p>
          <a:p>
            <a:pPr>
              <a:buNone/>
              <a:defRPr/>
            </a:pPr>
            <a:r>
              <a:rPr lang="en-US" sz="1600" b="1" dirty="0">
                <a:latin typeface="Courier New" pitchFamily="49" charset="0"/>
              </a:rPr>
              <a:t>5 6.750000</a:t>
            </a:r>
          </a:p>
          <a:p>
            <a:pPr>
              <a:buNone/>
              <a:defRPr/>
            </a:pPr>
            <a:r>
              <a:rPr lang="en-US" sz="1600" b="1" dirty="0">
                <a:latin typeface="Courier New" pitchFamily="49" charset="0"/>
              </a:rPr>
              <a:t>5 6.750000</a:t>
            </a:r>
          </a:p>
          <a:p>
            <a:pPr>
              <a:buNone/>
              <a:defRPr/>
            </a:pPr>
            <a:r>
              <a:rPr lang="en-US" sz="1600" b="1" dirty="0">
                <a:latin typeface="Courier New" pitchFamily="49" charset="0"/>
              </a:rPr>
              <a:t>1659178974 1659178978</a:t>
            </a:r>
          </a:p>
          <a:p>
            <a:pPr marL="0" indent="0">
              <a:buNone/>
              <a:defRPr/>
            </a:pPr>
            <a:endParaRPr lang="en-US" sz="1600" b="1" dirty="0"/>
          </a:p>
        </p:txBody>
      </p:sp>
      <p:sp>
        <p:nvSpPr>
          <p:cNvPr id="13316" name="Rectangle 2"/>
          <p:cNvSpPr>
            <a:spLocks noGrp="1" noChangeArrowheads="1"/>
          </p:cNvSpPr>
          <p:nvPr>
            <p:ph type="title"/>
          </p:nvPr>
        </p:nvSpPr>
        <p:spPr/>
        <p:txBody>
          <a:bodyPr/>
          <a:lstStyle/>
          <a:p>
            <a:pPr eaLnBrk="1" hangingPunct="1"/>
            <a:r>
              <a:rPr lang="en-US" dirty="0" smtClean="0"/>
              <a:t>Pointers</a:t>
            </a:r>
          </a:p>
        </p:txBody>
      </p:sp>
      <p:sp>
        <p:nvSpPr>
          <p:cNvPr id="5" name="Date Placeholder 4"/>
          <p:cNvSpPr>
            <a:spLocks noGrp="1"/>
          </p:cNvSpPr>
          <p:nvPr>
            <p:ph type="dt" sz="half" idx="14"/>
          </p:nvPr>
        </p:nvSpPr>
        <p:spPr/>
        <p:txBody>
          <a:bodyPr/>
          <a:lstStyle/>
          <a:p>
            <a:r>
              <a:rPr lang="en-US" dirty="0" smtClean="0"/>
              <a:t>07/10/18</a:t>
            </a:r>
            <a:endParaRPr lang="en-US" dirty="0"/>
          </a:p>
        </p:txBody>
      </p:sp>
      <p:sp>
        <p:nvSpPr>
          <p:cNvPr id="6" name="Footer Placeholder 5"/>
          <p:cNvSpPr>
            <a:spLocks noGrp="1"/>
          </p:cNvSpPr>
          <p:nvPr>
            <p:ph type="ftr" sz="quarter" idx="15"/>
          </p:nvPr>
        </p:nvSpPr>
        <p:spPr/>
        <p:txBody>
          <a:bodyPr/>
          <a:lstStyle/>
          <a:p>
            <a:r>
              <a:rPr lang="en-US" dirty="0" smtClean="0"/>
              <a:t>1.05</a:t>
            </a:r>
            <a:endParaRPr lang="en-US" dirty="0"/>
          </a:p>
        </p:txBody>
      </p:sp>
      <p:sp>
        <p:nvSpPr>
          <p:cNvPr id="7" name="Slide Number Placeholder 6"/>
          <p:cNvSpPr>
            <a:spLocks noGrp="1"/>
          </p:cNvSpPr>
          <p:nvPr>
            <p:ph type="sldNum" sz="quarter" idx="16"/>
          </p:nvPr>
        </p:nvSpPr>
        <p:spPr/>
        <p:txBody>
          <a:bodyPr/>
          <a:lstStyle/>
          <a:p>
            <a:fld id="{31D06AA0-025B-4289-9312-D351F24C7281}" type="slidenum">
              <a:rPr lang="en-US" smtClean="0"/>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Content Placeholder 3"/>
          <p:cNvSpPr txBox="1">
            <a:spLocks/>
          </p:cNvSpPr>
          <p:nvPr/>
        </p:nvSpPr>
        <p:spPr>
          <a:xfrm>
            <a:off x="347730" y="1528800"/>
            <a:ext cx="4742646" cy="3553849"/>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tabLst>
                <a:tab pos="228600" algn="l"/>
                <a:tab pos="457200" algn="l"/>
              </a:tabLst>
            </a:pPr>
            <a:r>
              <a:rPr lang="en-US" sz="1200" b="1" dirty="0" smtClean="0">
                <a:latin typeface="Courier New" pitchFamily="49" charset="0"/>
                <a:cs typeface="Courier New" pitchFamily="49" charset="0"/>
              </a:rPr>
              <a:t>...	</a:t>
            </a:r>
          </a:p>
          <a:p>
            <a:pPr marL="0" indent="0">
              <a:spcBef>
                <a:spcPts val="0"/>
              </a:spcBef>
              <a:buNone/>
              <a:tabLst>
                <a:tab pos="228600" algn="l"/>
                <a:tab pos="457200" algn="l"/>
              </a:tabLst>
            </a:pPr>
            <a:r>
              <a:rPr lang="en-US" sz="1200" b="1" dirty="0">
                <a:latin typeface="Courier New" pitchFamily="49" charset="0"/>
                <a:cs typeface="Courier New" pitchFamily="49" charset="0"/>
              </a:rPr>
              <a:t>	</a:t>
            </a:r>
            <a:r>
              <a:rPr lang="en-US" sz="1200" b="1" dirty="0" smtClean="0">
                <a:latin typeface="Courier New" pitchFamily="49" charset="0"/>
                <a:cs typeface="Courier New" pitchFamily="49" charset="0"/>
              </a:rPr>
              <a:t>	FILE  *fptr1 , *fptr2 ;</a:t>
            </a:r>
            <a:r>
              <a:rPr lang="en-US" sz="1200" b="1" dirty="0">
                <a:latin typeface="Courier New" pitchFamily="49" charset="0"/>
                <a:cs typeface="Courier New" pitchFamily="49" charset="0"/>
              </a:rPr>
              <a:t>	</a:t>
            </a:r>
          </a:p>
          <a:p>
            <a:pPr marL="0" indent="0">
              <a:spcBef>
                <a:spcPts val="0"/>
              </a:spcBef>
              <a:buNone/>
              <a:tabLst>
                <a:tab pos="228600" algn="l"/>
                <a:tab pos="457200" algn="l"/>
              </a:tabLst>
            </a:pPr>
            <a:r>
              <a:rPr lang="en-US" sz="1200" b="1" dirty="0">
                <a:latin typeface="Courier New" pitchFamily="49" charset="0"/>
                <a:cs typeface="Courier New" pitchFamily="49" charset="0"/>
              </a:rPr>
              <a:t>		int </a:t>
            </a:r>
            <a:r>
              <a:rPr lang="en-US" sz="1200" b="1" dirty="0" smtClean="0">
                <a:latin typeface="Courier New" pitchFamily="49" charset="0"/>
                <a:cs typeface="Courier New" pitchFamily="49" charset="0"/>
              </a:rPr>
              <a:t>a, *aptr </a:t>
            </a:r>
            <a:r>
              <a:rPr lang="en-US" sz="1200" b="1" dirty="0">
                <a:latin typeface="Courier New" pitchFamily="49" charset="0"/>
                <a:cs typeface="Courier New" pitchFamily="49" charset="0"/>
              </a:rPr>
              <a:t>;		</a:t>
            </a:r>
          </a:p>
          <a:p>
            <a:pPr marL="0" indent="0">
              <a:spcBef>
                <a:spcPts val="0"/>
              </a:spcBef>
              <a:buNone/>
              <a:tabLst>
                <a:tab pos="228600" algn="l"/>
                <a:tab pos="457200" algn="l"/>
              </a:tabLst>
            </a:pPr>
            <a:r>
              <a:rPr lang="en-US" sz="1200" b="1" dirty="0">
                <a:latin typeface="Courier New" pitchFamily="49" charset="0"/>
                <a:cs typeface="Courier New" pitchFamily="49" charset="0"/>
              </a:rPr>
              <a:t>		</a:t>
            </a:r>
            <a:r>
              <a:rPr lang="en-US" sz="1200" b="1" dirty="0" smtClean="0">
                <a:latin typeface="Courier New" pitchFamily="49" charset="0"/>
                <a:cs typeface="Courier New" pitchFamily="49" charset="0"/>
              </a:rPr>
              <a:t>float b, </a:t>
            </a:r>
            <a:r>
              <a:rPr lang="en-US" sz="1200" b="1" dirty="0">
                <a:latin typeface="Courier New" pitchFamily="49" charset="0"/>
                <a:cs typeface="Courier New" pitchFamily="49" charset="0"/>
              </a:rPr>
              <a:t>*bptr ;		</a:t>
            </a:r>
          </a:p>
          <a:p>
            <a:pPr marL="0" indent="0">
              <a:spcBef>
                <a:spcPts val="0"/>
              </a:spcBef>
              <a:buNone/>
              <a:tabLst>
                <a:tab pos="228600" algn="l"/>
                <a:tab pos="457200" algn="l"/>
              </a:tabLst>
            </a:pPr>
            <a:r>
              <a:rPr lang="en-US" sz="1200" b="1" dirty="0" smtClean="0">
                <a:latin typeface="Courier New" pitchFamily="49" charset="0"/>
                <a:cs typeface="Courier New" pitchFamily="49" charset="0"/>
              </a:rPr>
              <a:t>	 </a:t>
            </a:r>
          </a:p>
          <a:p>
            <a:pPr marL="0" indent="0">
              <a:spcBef>
                <a:spcPts val="0"/>
              </a:spcBef>
              <a:buNone/>
              <a:tabLst>
                <a:tab pos="228600" algn="l"/>
                <a:tab pos="457200" algn="l"/>
              </a:tabLst>
            </a:pPr>
            <a:r>
              <a:rPr lang="en-US" sz="1200" b="1" dirty="0">
                <a:latin typeface="Courier New" pitchFamily="49" charset="0"/>
                <a:cs typeface="Courier New" pitchFamily="49" charset="0"/>
              </a:rPr>
              <a:t>	/*  Then consider the statements:      */</a:t>
            </a:r>
          </a:p>
          <a:p>
            <a:pPr marL="0" indent="0">
              <a:spcBef>
                <a:spcPts val="0"/>
              </a:spcBef>
              <a:buNone/>
              <a:tabLst>
                <a:tab pos="228600" algn="l"/>
                <a:tab pos="457200" algn="l"/>
              </a:tabLst>
            </a:pPr>
            <a:r>
              <a:rPr lang="en-US" sz="1200" b="1" dirty="0">
                <a:latin typeface="Courier New" pitchFamily="49" charset="0"/>
                <a:cs typeface="Courier New" pitchFamily="49" charset="0"/>
              </a:rPr>
              <a:t>		aptr = &amp;a ;</a:t>
            </a:r>
          </a:p>
          <a:p>
            <a:pPr marL="0" indent="0">
              <a:spcBef>
                <a:spcPts val="0"/>
              </a:spcBef>
              <a:buNone/>
              <a:tabLst>
                <a:tab pos="228600" algn="l"/>
                <a:tab pos="457200" algn="l"/>
              </a:tabLst>
            </a:pPr>
            <a:r>
              <a:rPr lang="en-US" sz="1200" b="1" dirty="0">
                <a:latin typeface="Courier New" pitchFamily="49" charset="0"/>
                <a:cs typeface="Courier New" pitchFamily="49" charset="0"/>
              </a:rPr>
              <a:t>  		bptr = &amp;b ;</a:t>
            </a:r>
          </a:p>
          <a:p>
            <a:pPr marL="0" indent="0">
              <a:spcBef>
                <a:spcPts val="0"/>
              </a:spcBef>
              <a:buNone/>
              <a:tabLst>
                <a:tab pos="228600" algn="l"/>
                <a:tab pos="457200" algn="l"/>
              </a:tabLst>
            </a:pPr>
            <a:r>
              <a:rPr lang="en-US" sz="1200" b="1" dirty="0">
                <a:latin typeface="Courier New" pitchFamily="49" charset="0"/>
                <a:cs typeface="Courier New" pitchFamily="49" charset="0"/>
              </a:rPr>
              <a:t>  		fptr2 = fopen ( "my_out.dat" , "w" ) ;</a:t>
            </a:r>
          </a:p>
          <a:p>
            <a:pPr marL="0" indent="0">
              <a:spcBef>
                <a:spcPts val="0"/>
              </a:spcBef>
              <a:buNone/>
              <a:tabLst>
                <a:tab pos="228600" algn="l"/>
                <a:tab pos="457200" algn="l"/>
              </a:tabLst>
            </a:pPr>
            <a:r>
              <a:rPr lang="en-US" sz="1200" b="1" dirty="0">
                <a:latin typeface="Courier New" pitchFamily="49" charset="0"/>
                <a:cs typeface="Courier New" pitchFamily="49" charset="0"/>
              </a:rPr>
              <a:t>  		fptr1 = fopen ( "my_in.dat" , "r" ) ;</a:t>
            </a:r>
          </a:p>
          <a:p>
            <a:pPr marL="0" indent="0">
              <a:spcBef>
                <a:spcPts val="0"/>
              </a:spcBef>
              <a:buNone/>
              <a:tabLst>
                <a:tab pos="228600" algn="l"/>
                <a:tab pos="457200" algn="l"/>
              </a:tabLst>
            </a:pPr>
            <a:r>
              <a:rPr lang="en-US" sz="1200" b="1" dirty="0">
                <a:latin typeface="Courier New" pitchFamily="49" charset="0"/>
                <a:cs typeface="Courier New" pitchFamily="49" charset="0"/>
              </a:rPr>
              <a:t>  		if ( fptr1 != NULL )</a:t>
            </a:r>
          </a:p>
          <a:p>
            <a:pPr marL="0" indent="0">
              <a:spcBef>
                <a:spcPts val="0"/>
              </a:spcBef>
              <a:buNone/>
              <a:tabLst>
                <a:tab pos="228600" algn="l"/>
                <a:tab pos="457200" algn="l"/>
              </a:tabLst>
            </a:pPr>
            <a:r>
              <a:rPr lang="en-US" sz="1200" b="1" dirty="0">
                <a:latin typeface="Courier New" pitchFamily="49" charset="0"/>
                <a:cs typeface="Courier New" pitchFamily="49" charset="0"/>
              </a:rPr>
              <a:t>  		{</a:t>
            </a:r>
          </a:p>
          <a:p>
            <a:pPr marL="0" indent="0">
              <a:spcBef>
                <a:spcPts val="0"/>
              </a:spcBef>
              <a:buNone/>
              <a:tabLst>
                <a:tab pos="228600" algn="l"/>
                <a:tab pos="457200" algn="l"/>
              </a:tabLst>
            </a:pPr>
            <a:r>
              <a:rPr lang="en-US" sz="1200" b="1" dirty="0">
                <a:latin typeface="Courier New" pitchFamily="49" charset="0"/>
                <a:cs typeface="Courier New" pitchFamily="49" charset="0"/>
              </a:rPr>
              <a:t>		  </a:t>
            </a:r>
            <a:r>
              <a:rPr lang="en-US" sz="1200" b="1" dirty="0" smtClean="0">
                <a:latin typeface="Courier New" pitchFamily="49" charset="0"/>
                <a:cs typeface="Courier New" pitchFamily="49" charset="0"/>
              </a:rPr>
              <a:t>fscanf </a:t>
            </a:r>
            <a:r>
              <a:rPr lang="en-US" sz="1200" b="1" dirty="0">
                <a:latin typeface="Courier New" pitchFamily="49" charset="0"/>
                <a:cs typeface="Courier New" pitchFamily="49" charset="0"/>
              </a:rPr>
              <a:t>(fptr1, </a:t>
            </a:r>
            <a:r>
              <a:rPr lang="en-US" sz="1200" b="1" dirty="0" smtClean="0">
                <a:latin typeface="Courier New" pitchFamily="49" charset="0"/>
                <a:cs typeface="Courier New" pitchFamily="49" charset="0"/>
              </a:rPr>
              <a:t>"%</a:t>
            </a:r>
            <a:r>
              <a:rPr lang="en-US" sz="1200" b="1" dirty="0">
                <a:latin typeface="Courier New" pitchFamily="49" charset="0"/>
                <a:cs typeface="Courier New" pitchFamily="49" charset="0"/>
              </a:rPr>
              <a:t>i</a:t>
            </a:r>
            <a:r>
              <a:rPr lang="en-US" sz="1200" b="1" dirty="0" smtClean="0">
                <a:latin typeface="Courier New" pitchFamily="49" charset="0"/>
                <a:cs typeface="Courier New" pitchFamily="49" charset="0"/>
              </a:rPr>
              <a:t>%f</a:t>
            </a:r>
            <a:r>
              <a:rPr lang="en-US" sz="1200" b="1" dirty="0">
                <a:latin typeface="Courier New" pitchFamily="49" charset="0"/>
                <a:cs typeface="Courier New" pitchFamily="49" charset="0"/>
              </a:rPr>
              <a:t>", aptr, bptr);</a:t>
            </a:r>
          </a:p>
          <a:p>
            <a:pPr marL="0" indent="0">
              <a:spcBef>
                <a:spcPts val="0"/>
              </a:spcBef>
              <a:buNone/>
              <a:tabLst>
                <a:tab pos="228600" algn="l"/>
                <a:tab pos="457200" algn="l"/>
              </a:tabLst>
            </a:pPr>
            <a:r>
              <a:rPr lang="en-US" sz="1200" b="1" dirty="0">
                <a:latin typeface="Courier New" pitchFamily="49" charset="0"/>
                <a:cs typeface="Courier New" pitchFamily="49" charset="0"/>
              </a:rPr>
              <a:t>       </a:t>
            </a:r>
            <a:r>
              <a:rPr lang="en-US" sz="1200" b="1" dirty="0" smtClean="0">
                <a:latin typeface="Courier New" pitchFamily="49" charset="0"/>
                <a:cs typeface="Courier New" pitchFamily="49" charset="0"/>
              </a:rPr>
              <a:t>fprintf </a:t>
            </a:r>
            <a:r>
              <a:rPr lang="en-US" sz="1200" b="1" dirty="0">
                <a:latin typeface="Courier New" pitchFamily="49" charset="0"/>
                <a:cs typeface="Courier New" pitchFamily="49" charset="0"/>
              </a:rPr>
              <a:t>(fptr2, </a:t>
            </a:r>
            <a:r>
              <a:rPr lang="en-US" sz="1200" b="1" dirty="0" smtClean="0">
                <a:latin typeface="Courier New" pitchFamily="49" charset="0"/>
                <a:cs typeface="Courier New" pitchFamily="49" charset="0"/>
              </a:rPr>
              <a:t>"%li %li\n</a:t>
            </a:r>
            <a:r>
              <a:rPr lang="en-US" sz="1200" b="1" dirty="0">
                <a:latin typeface="Courier New" pitchFamily="49" charset="0"/>
                <a:cs typeface="Courier New" pitchFamily="49" charset="0"/>
              </a:rPr>
              <a:t>", aptr, bptr) ;</a:t>
            </a:r>
          </a:p>
          <a:p>
            <a:pPr marL="0" indent="0">
              <a:spcBef>
                <a:spcPts val="0"/>
              </a:spcBef>
              <a:buNone/>
              <a:tabLst>
                <a:tab pos="228600" algn="l"/>
                <a:tab pos="457200" algn="l"/>
              </a:tabLst>
            </a:pPr>
            <a:r>
              <a:rPr lang="en-US" sz="1200" b="1" dirty="0">
                <a:latin typeface="Courier New" pitchFamily="49" charset="0"/>
                <a:cs typeface="Courier New" pitchFamily="49" charset="0"/>
              </a:rPr>
              <a:t>       </a:t>
            </a:r>
            <a:r>
              <a:rPr lang="en-US" sz="1200" b="1" dirty="0" smtClean="0">
                <a:latin typeface="Courier New" pitchFamily="49" charset="0"/>
                <a:cs typeface="Courier New" pitchFamily="49" charset="0"/>
              </a:rPr>
              <a:t>fprintf </a:t>
            </a:r>
            <a:r>
              <a:rPr lang="en-US" sz="1200" b="1" dirty="0">
                <a:latin typeface="Courier New" pitchFamily="49" charset="0"/>
                <a:cs typeface="Courier New" pitchFamily="49" charset="0"/>
              </a:rPr>
              <a:t>(fptr2, </a:t>
            </a:r>
            <a:r>
              <a:rPr lang="en-US" sz="1200" b="1" dirty="0" smtClean="0">
                <a:latin typeface="Courier New" pitchFamily="49" charset="0"/>
                <a:cs typeface="Courier New" pitchFamily="49" charset="0"/>
              </a:rPr>
              <a:t>"%i </a:t>
            </a:r>
            <a:r>
              <a:rPr lang="en-US" sz="1200" b="1" dirty="0">
                <a:latin typeface="Courier New" pitchFamily="49" charset="0"/>
                <a:cs typeface="Courier New" pitchFamily="49" charset="0"/>
              </a:rPr>
              <a:t>%f\n", *aptr, *bptr);</a:t>
            </a:r>
          </a:p>
          <a:p>
            <a:pPr marL="0" indent="0">
              <a:spcBef>
                <a:spcPts val="0"/>
              </a:spcBef>
              <a:buNone/>
              <a:tabLst>
                <a:tab pos="228600" algn="l"/>
                <a:tab pos="457200" algn="l"/>
              </a:tabLst>
            </a:pPr>
            <a:r>
              <a:rPr lang="en-US" sz="1200" b="1" dirty="0">
                <a:latin typeface="Courier New" pitchFamily="49" charset="0"/>
                <a:cs typeface="Courier New" pitchFamily="49" charset="0"/>
              </a:rPr>
              <a:t>   	  </a:t>
            </a:r>
            <a:r>
              <a:rPr lang="en-US" sz="1200" b="1" dirty="0" smtClean="0">
                <a:latin typeface="Courier New" pitchFamily="49" charset="0"/>
                <a:cs typeface="Courier New" pitchFamily="49" charset="0"/>
              </a:rPr>
              <a:t>fprintf </a:t>
            </a:r>
            <a:r>
              <a:rPr lang="en-US" sz="1200" b="1" dirty="0">
                <a:latin typeface="Courier New" pitchFamily="49" charset="0"/>
                <a:cs typeface="Courier New" pitchFamily="49" charset="0"/>
              </a:rPr>
              <a:t>(fptr2, </a:t>
            </a:r>
            <a:r>
              <a:rPr lang="en-US" sz="1200" b="1" dirty="0" smtClean="0">
                <a:latin typeface="Courier New" pitchFamily="49" charset="0"/>
                <a:cs typeface="Courier New" pitchFamily="49" charset="0"/>
              </a:rPr>
              <a:t>"%i </a:t>
            </a:r>
            <a:r>
              <a:rPr lang="en-US" sz="1200" b="1" dirty="0">
                <a:latin typeface="Courier New" pitchFamily="49" charset="0"/>
                <a:cs typeface="Courier New" pitchFamily="49" charset="0"/>
              </a:rPr>
              <a:t>%f\n", a , b);</a:t>
            </a:r>
          </a:p>
          <a:p>
            <a:pPr marL="0" indent="0">
              <a:spcBef>
                <a:spcPts val="0"/>
              </a:spcBef>
              <a:buNone/>
              <a:tabLst>
                <a:tab pos="228600" algn="l"/>
                <a:tab pos="457200" algn="l"/>
              </a:tabLst>
            </a:pPr>
            <a:r>
              <a:rPr lang="en-US" sz="1200" b="1" dirty="0">
                <a:latin typeface="Courier New" pitchFamily="49" charset="0"/>
                <a:cs typeface="Courier New" pitchFamily="49" charset="0"/>
              </a:rPr>
              <a:t>       </a:t>
            </a:r>
            <a:r>
              <a:rPr lang="en-US" sz="1200" b="1" dirty="0" smtClean="0">
                <a:latin typeface="Courier New" pitchFamily="49" charset="0"/>
                <a:cs typeface="Courier New" pitchFamily="49" charset="0"/>
              </a:rPr>
              <a:t>fprintf </a:t>
            </a:r>
            <a:r>
              <a:rPr lang="en-US" sz="1200" b="1" dirty="0">
                <a:latin typeface="Courier New" pitchFamily="49" charset="0"/>
                <a:cs typeface="Courier New" pitchFamily="49" charset="0"/>
              </a:rPr>
              <a:t>(fptr2, </a:t>
            </a:r>
            <a:r>
              <a:rPr lang="en-US" sz="1200" b="1" dirty="0" smtClean="0">
                <a:latin typeface="Courier New" pitchFamily="49" charset="0"/>
                <a:cs typeface="Courier New" pitchFamily="49" charset="0"/>
              </a:rPr>
              <a:t>"%li %li\n</a:t>
            </a:r>
            <a:r>
              <a:rPr lang="en-US" sz="1200" b="1" dirty="0">
                <a:latin typeface="Courier New" pitchFamily="49" charset="0"/>
                <a:cs typeface="Courier New" pitchFamily="49" charset="0"/>
              </a:rPr>
              <a:t>", &amp;a, &amp;b);</a:t>
            </a:r>
          </a:p>
          <a:p>
            <a:pPr marL="0" indent="0">
              <a:spcBef>
                <a:spcPts val="0"/>
              </a:spcBef>
              <a:buNone/>
              <a:tabLst>
                <a:tab pos="228600" algn="l"/>
                <a:tab pos="457200" algn="l"/>
              </a:tabLst>
            </a:pPr>
            <a:r>
              <a:rPr lang="en-US" sz="1200" b="1" dirty="0">
                <a:latin typeface="Courier New" pitchFamily="49" charset="0"/>
                <a:cs typeface="Courier New" pitchFamily="49" charset="0"/>
              </a:rPr>
              <a:t>		}</a:t>
            </a:r>
          </a:p>
          <a:p>
            <a:pPr marL="0" indent="0">
              <a:spcBef>
                <a:spcPts val="0"/>
              </a:spcBef>
              <a:buNone/>
              <a:tabLst>
                <a:tab pos="228600" algn="l"/>
                <a:tab pos="457200" algn="l"/>
              </a:tabLst>
            </a:pPr>
            <a:r>
              <a:rPr lang="en-US" sz="1200" b="1" dirty="0">
                <a:latin typeface="Courier New" pitchFamily="49" charset="0"/>
                <a:cs typeface="Courier New" pitchFamily="49" charset="0"/>
              </a:rPr>
              <a:t>...</a:t>
            </a:r>
          </a:p>
        </p:txBody>
      </p:sp>
      <p:sp>
        <p:nvSpPr>
          <p:cNvPr id="10" name="Content Placeholder 3"/>
          <p:cNvSpPr txBox="1">
            <a:spLocks/>
          </p:cNvSpPr>
          <p:nvPr/>
        </p:nvSpPr>
        <p:spPr>
          <a:xfrm>
            <a:off x="5090376" y="1522362"/>
            <a:ext cx="3770289" cy="3560286"/>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buNone/>
              <a:defRPr/>
            </a:pPr>
            <a:r>
              <a:rPr lang="en-US" sz="1600" b="1" dirty="0" smtClean="0"/>
              <a:t>/* input file */</a:t>
            </a:r>
          </a:p>
          <a:p>
            <a:pPr>
              <a:buNone/>
              <a:defRPr/>
            </a:pPr>
            <a:r>
              <a:rPr lang="en-US" sz="1600" b="1" dirty="0" smtClean="0">
                <a:latin typeface="Courier New" pitchFamily="49" charset="0"/>
              </a:rPr>
              <a:t>5  6.75</a:t>
            </a:r>
            <a:r>
              <a:rPr lang="en-US" sz="1600" b="1" dirty="0" smtClean="0"/>
              <a:t>	</a:t>
            </a:r>
          </a:p>
          <a:p>
            <a:pPr>
              <a:buNone/>
              <a:defRPr/>
            </a:pPr>
            <a:endParaRPr lang="en-US" sz="1600" b="1" dirty="0" smtClean="0"/>
          </a:p>
          <a:p>
            <a:pPr>
              <a:buNone/>
              <a:defRPr/>
            </a:pPr>
            <a:r>
              <a:rPr lang="en-US" sz="1600" b="1" dirty="0" smtClean="0"/>
              <a:t>/* output file */</a:t>
            </a:r>
          </a:p>
          <a:p>
            <a:pPr>
              <a:buNone/>
              <a:defRPr/>
            </a:pPr>
            <a:endParaRPr lang="en-US" sz="1600" b="1" dirty="0"/>
          </a:p>
          <a:p>
            <a:pPr>
              <a:buNone/>
              <a:defRPr/>
            </a:pPr>
            <a:endParaRPr lang="en-US" sz="1600" b="1" dirty="0" smtClean="0"/>
          </a:p>
          <a:p>
            <a:pPr>
              <a:buNone/>
              <a:defRPr/>
            </a:pPr>
            <a:endParaRPr lang="en-US" sz="1600" b="1" dirty="0"/>
          </a:p>
          <a:p>
            <a:pPr>
              <a:buNone/>
              <a:defRPr/>
            </a:pPr>
            <a:endParaRPr lang="en-US" sz="1600" b="1" dirty="0" smtClean="0"/>
          </a:p>
          <a:p>
            <a:pPr>
              <a:buNone/>
              <a:defRPr/>
            </a:pPr>
            <a:r>
              <a:rPr lang="en-US" sz="1600" b="1" dirty="0" smtClean="0"/>
              <a:t> </a:t>
            </a:r>
            <a:endParaRPr lang="en-US" sz="1600" b="1" dirty="0"/>
          </a:p>
        </p:txBody>
      </p:sp>
      <p:sp>
        <p:nvSpPr>
          <p:cNvPr id="12292" name="Rectangle 2"/>
          <p:cNvSpPr>
            <a:spLocks noGrp="1" noChangeArrowheads="1"/>
          </p:cNvSpPr>
          <p:nvPr>
            <p:ph type="title"/>
          </p:nvPr>
        </p:nvSpPr>
        <p:spPr/>
        <p:txBody>
          <a:bodyPr/>
          <a:lstStyle/>
          <a:p>
            <a:pPr eaLnBrk="1" hangingPunct="1"/>
            <a:r>
              <a:rPr lang="en-US" dirty="0" smtClean="0"/>
              <a:t>Value or Address?</a:t>
            </a:r>
          </a:p>
        </p:txBody>
      </p:sp>
      <p:sp>
        <p:nvSpPr>
          <p:cNvPr id="2" name="TextBox 1"/>
          <p:cNvSpPr txBox="1"/>
          <p:nvPr/>
        </p:nvSpPr>
        <p:spPr>
          <a:xfrm>
            <a:off x="5100305" y="2765900"/>
            <a:ext cx="3203575" cy="830997"/>
          </a:xfrm>
          <a:prstGeom prst="rect">
            <a:avLst/>
          </a:prstGeom>
          <a:noFill/>
        </p:spPr>
        <p:txBody>
          <a:bodyPr>
            <a:spAutoFit/>
          </a:bodyPr>
          <a:lstStyle/>
          <a:p>
            <a:pPr algn="l">
              <a:defRPr/>
            </a:pPr>
            <a:r>
              <a:rPr lang="en-US" dirty="0" smtClean="0">
                <a:solidFill>
                  <a:srgbClr val="C00000"/>
                </a:solidFill>
                <a:latin typeface="+mn-lt"/>
              </a:rPr>
              <a:t>Consider what the output file will be.</a:t>
            </a:r>
            <a:endParaRPr lang="en-US" dirty="0">
              <a:solidFill>
                <a:srgbClr val="C00000"/>
              </a:solidFill>
              <a:latin typeface="+mn-lt"/>
            </a:endParaRPr>
          </a:p>
        </p:txBody>
      </p:sp>
      <p:sp>
        <p:nvSpPr>
          <p:cNvPr id="11" name="TextBox 10"/>
          <p:cNvSpPr txBox="1"/>
          <p:nvPr/>
        </p:nvSpPr>
        <p:spPr>
          <a:xfrm>
            <a:off x="5090376" y="4499387"/>
            <a:ext cx="2912479" cy="307777"/>
          </a:xfrm>
          <a:prstGeom prst="rect">
            <a:avLst/>
          </a:prstGeom>
          <a:noFill/>
        </p:spPr>
        <p:txBody>
          <a:bodyPr wrap="square">
            <a:spAutoFit/>
          </a:bodyPr>
          <a:lstStyle/>
          <a:p>
            <a:pPr algn="l">
              <a:buNone/>
              <a:defRPr/>
            </a:pPr>
            <a:r>
              <a:rPr lang="en-US" sz="1400" b="1" dirty="0" smtClean="0">
                <a:latin typeface="Courier New" pitchFamily="49" charset="0"/>
              </a:rPr>
              <a:t>1659178974 </a:t>
            </a:r>
            <a:r>
              <a:rPr lang="en-US" sz="1400" b="1" dirty="0">
                <a:latin typeface="Courier New" pitchFamily="49" charset="0"/>
              </a:rPr>
              <a:t>1659178978</a:t>
            </a:r>
          </a:p>
        </p:txBody>
      </p:sp>
      <p:sp>
        <p:nvSpPr>
          <p:cNvPr id="12" name="TextBox 11"/>
          <p:cNvSpPr txBox="1"/>
          <p:nvPr/>
        </p:nvSpPr>
        <p:spPr>
          <a:xfrm>
            <a:off x="5110233" y="4284548"/>
            <a:ext cx="2912479" cy="307777"/>
          </a:xfrm>
          <a:prstGeom prst="rect">
            <a:avLst/>
          </a:prstGeom>
          <a:noFill/>
        </p:spPr>
        <p:txBody>
          <a:bodyPr wrap="square">
            <a:spAutoFit/>
          </a:bodyPr>
          <a:lstStyle/>
          <a:p>
            <a:pPr algn="l">
              <a:buNone/>
              <a:defRPr/>
            </a:pPr>
            <a:r>
              <a:rPr lang="en-US" sz="1400" b="1" dirty="0" smtClean="0">
                <a:latin typeface="Courier New" pitchFamily="49" charset="0"/>
              </a:rPr>
              <a:t>5 6.750000</a:t>
            </a:r>
            <a:endParaRPr lang="en-US" sz="1400" b="1" dirty="0">
              <a:latin typeface="Courier New" pitchFamily="49" charset="0"/>
            </a:endParaRPr>
          </a:p>
        </p:txBody>
      </p:sp>
      <p:sp>
        <p:nvSpPr>
          <p:cNvPr id="13" name="TextBox 12"/>
          <p:cNvSpPr txBox="1"/>
          <p:nvPr/>
        </p:nvSpPr>
        <p:spPr>
          <a:xfrm>
            <a:off x="5110234" y="4048142"/>
            <a:ext cx="2912479" cy="307777"/>
          </a:xfrm>
          <a:prstGeom prst="rect">
            <a:avLst/>
          </a:prstGeom>
          <a:noFill/>
        </p:spPr>
        <p:txBody>
          <a:bodyPr wrap="square">
            <a:spAutoFit/>
          </a:bodyPr>
          <a:lstStyle/>
          <a:p>
            <a:pPr algn="l">
              <a:buNone/>
              <a:defRPr/>
            </a:pPr>
            <a:r>
              <a:rPr lang="en-US" sz="1400" b="1" dirty="0" smtClean="0">
                <a:latin typeface="Courier New" pitchFamily="49" charset="0"/>
              </a:rPr>
              <a:t>5 6.750000</a:t>
            </a:r>
            <a:endParaRPr lang="en-US" sz="1400" b="1" dirty="0">
              <a:latin typeface="Courier New" pitchFamily="49" charset="0"/>
            </a:endParaRPr>
          </a:p>
        </p:txBody>
      </p:sp>
      <p:sp>
        <p:nvSpPr>
          <p:cNvPr id="14" name="TextBox 13"/>
          <p:cNvSpPr txBox="1"/>
          <p:nvPr/>
        </p:nvSpPr>
        <p:spPr>
          <a:xfrm>
            <a:off x="5100305" y="3833303"/>
            <a:ext cx="2912479" cy="307777"/>
          </a:xfrm>
          <a:prstGeom prst="rect">
            <a:avLst/>
          </a:prstGeom>
          <a:noFill/>
        </p:spPr>
        <p:txBody>
          <a:bodyPr wrap="square">
            <a:spAutoFit/>
          </a:bodyPr>
          <a:lstStyle/>
          <a:p>
            <a:pPr algn="l">
              <a:buNone/>
              <a:defRPr/>
            </a:pPr>
            <a:r>
              <a:rPr lang="en-US" sz="1400" b="1" dirty="0">
                <a:latin typeface="Courier New" pitchFamily="49" charset="0"/>
              </a:rPr>
              <a:t>1659178974 </a:t>
            </a:r>
            <a:r>
              <a:rPr lang="en-US" sz="1400" b="1" dirty="0" smtClean="0">
                <a:latin typeface="Courier New" pitchFamily="49" charset="0"/>
              </a:rPr>
              <a:t>1659178978</a:t>
            </a:r>
            <a:endParaRPr lang="en-US" sz="1400" b="1" dirty="0">
              <a:latin typeface="Courier New" pitchFamily="49" charset="0"/>
            </a:endParaRPr>
          </a:p>
        </p:txBody>
      </p:sp>
      <p:sp>
        <p:nvSpPr>
          <p:cNvPr id="6" name="Date Placeholder 5"/>
          <p:cNvSpPr>
            <a:spLocks noGrp="1"/>
          </p:cNvSpPr>
          <p:nvPr>
            <p:ph type="dt" sz="half" idx="14"/>
          </p:nvPr>
        </p:nvSpPr>
        <p:spPr/>
        <p:txBody>
          <a:bodyPr/>
          <a:lstStyle/>
          <a:p>
            <a:r>
              <a:rPr lang="en-US" dirty="0" smtClean="0"/>
              <a:t>07/10/18</a:t>
            </a:r>
            <a:endParaRPr lang="en-US" dirty="0"/>
          </a:p>
        </p:txBody>
      </p:sp>
      <p:sp>
        <p:nvSpPr>
          <p:cNvPr id="7" name="Footer Placeholder 6"/>
          <p:cNvSpPr>
            <a:spLocks noGrp="1"/>
          </p:cNvSpPr>
          <p:nvPr>
            <p:ph type="ftr" sz="quarter" idx="15"/>
          </p:nvPr>
        </p:nvSpPr>
        <p:spPr/>
        <p:txBody>
          <a:bodyPr/>
          <a:lstStyle/>
          <a:p>
            <a:r>
              <a:rPr lang="en-US" dirty="0" smtClean="0"/>
              <a:t>1.05</a:t>
            </a:r>
            <a:endParaRPr lang="en-US" dirty="0"/>
          </a:p>
        </p:txBody>
      </p:sp>
      <p:sp>
        <p:nvSpPr>
          <p:cNvPr id="8" name="Slide Number Placeholder 7"/>
          <p:cNvSpPr>
            <a:spLocks noGrp="1"/>
          </p:cNvSpPr>
          <p:nvPr>
            <p:ph type="sldNum" sz="quarter" idx="16"/>
          </p:nvPr>
        </p:nvSpPr>
        <p:spPr/>
        <p:txBody>
          <a:bodyPr/>
          <a:lstStyle/>
          <a:p>
            <a:fld id="{31D06AA0-025B-4289-9312-D351F24C7281}" type="slidenum">
              <a:rPr lang="en-US" smtClean="0"/>
              <a:t>16</a:t>
            </a:fld>
            <a:endParaRPr lang="en-US" dirty="0"/>
          </a:p>
        </p:txBody>
      </p:sp>
    </p:spTree>
    <p:extLst>
      <p:ext uri="{BB962C8B-B14F-4D97-AF65-F5344CB8AC3E}">
        <p14:creationId xmlns:p14="http://schemas.microsoft.com/office/powerpoint/2010/main" val="3886463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1027"/>
          <p:cNvSpPr>
            <a:spLocks noGrp="1" noChangeArrowheads="1"/>
          </p:cNvSpPr>
          <p:nvPr>
            <p:ph idx="13"/>
          </p:nvPr>
        </p:nvSpPr>
        <p:spPr/>
        <p:txBody>
          <a:bodyPr>
            <a:normAutofit/>
          </a:bodyPr>
          <a:lstStyle/>
          <a:p>
            <a:pPr eaLnBrk="1" hangingPunct="1">
              <a:lnSpc>
                <a:spcPct val="110000"/>
              </a:lnSpc>
            </a:pPr>
            <a:r>
              <a:rPr lang="en-US" sz="2400" dirty="0" smtClean="0"/>
              <a:t>A pointer may be incremented or decremented.</a:t>
            </a:r>
          </a:p>
          <a:p>
            <a:pPr eaLnBrk="1" hangingPunct="1">
              <a:lnSpc>
                <a:spcPct val="110000"/>
              </a:lnSpc>
            </a:pPr>
            <a:endParaRPr lang="en-US" sz="2400" dirty="0" smtClean="0"/>
          </a:p>
          <a:p>
            <a:pPr eaLnBrk="1" hangingPunct="1">
              <a:lnSpc>
                <a:spcPct val="110000"/>
              </a:lnSpc>
            </a:pPr>
            <a:r>
              <a:rPr lang="en-US" sz="2400" dirty="0" smtClean="0"/>
              <a:t>An integer may be added to or subtracted from a pointer.</a:t>
            </a:r>
          </a:p>
          <a:p>
            <a:pPr eaLnBrk="1" hangingPunct="1">
              <a:lnSpc>
                <a:spcPct val="110000"/>
              </a:lnSpc>
            </a:pPr>
            <a:endParaRPr lang="en-US" sz="2400" dirty="0" smtClean="0"/>
          </a:p>
          <a:p>
            <a:pPr eaLnBrk="1" hangingPunct="1">
              <a:lnSpc>
                <a:spcPct val="110000"/>
              </a:lnSpc>
            </a:pPr>
            <a:r>
              <a:rPr lang="en-US" sz="2400" dirty="0" smtClean="0"/>
              <a:t>Pointer variables may be subtracted from one another.</a:t>
            </a:r>
          </a:p>
          <a:p>
            <a:pPr eaLnBrk="1" hangingPunct="1">
              <a:lnSpc>
                <a:spcPct val="110000"/>
              </a:lnSpc>
            </a:pPr>
            <a:endParaRPr lang="en-US" sz="2400" dirty="0" smtClean="0"/>
          </a:p>
          <a:p>
            <a:pPr eaLnBrk="1" hangingPunct="1">
              <a:lnSpc>
                <a:spcPct val="110000"/>
              </a:lnSpc>
            </a:pPr>
            <a:r>
              <a:rPr lang="en-US" sz="2400" dirty="0" smtClean="0"/>
              <a:t>Pointer variables can be used in comparisons, but usually only in a comparison to NULL.</a:t>
            </a:r>
          </a:p>
        </p:txBody>
      </p:sp>
      <p:sp>
        <p:nvSpPr>
          <p:cNvPr id="19460" name="Rectangle 1026"/>
          <p:cNvSpPr>
            <a:spLocks noGrp="1" noChangeArrowheads="1"/>
          </p:cNvSpPr>
          <p:nvPr>
            <p:ph type="title"/>
          </p:nvPr>
        </p:nvSpPr>
        <p:spPr/>
        <p:txBody>
          <a:bodyPr>
            <a:normAutofit/>
          </a:bodyPr>
          <a:lstStyle/>
          <a:p>
            <a:pPr eaLnBrk="1" hangingPunct="1"/>
            <a:r>
              <a:rPr lang="en-US" dirty="0" smtClean="0"/>
              <a:t>Arithmetic and Logical Operations</a:t>
            </a:r>
          </a:p>
        </p:txBody>
      </p:sp>
      <p:sp>
        <p:nvSpPr>
          <p:cNvPr id="5" name="Date Placeholder 4"/>
          <p:cNvSpPr>
            <a:spLocks noGrp="1"/>
          </p:cNvSpPr>
          <p:nvPr>
            <p:ph type="dt" sz="half" idx="14"/>
          </p:nvPr>
        </p:nvSpPr>
        <p:spPr/>
        <p:txBody>
          <a:bodyPr/>
          <a:lstStyle/>
          <a:p>
            <a:r>
              <a:rPr lang="en-US" dirty="0" smtClean="0"/>
              <a:t>07/10/18</a:t>
            </a:r>
            <a:endParaRPr lang="en-US" dirty="0"/>
          </a:p>
        </p:txBody>
      </p:sp>
      <p:sp>
        <p:nvSpPr>
          <p:cNvPr id="6" name="Footer Placeholder 5"/>
          <p:cNvSpPr>
            <a:spLocks noGrp="1"/>
          </p:cNvSpPr>
          <p:nvPr>
            <p:ph type="ftr" sz="quarter" idx="15"/>
          </p:nvPr>
        </p:nvSpPr>
        <p:spPr/>
        <p:txBody>
          <a:bodyPr/>
          <a:lstStyle/>
          <a:p>
            <a:r>
              <a:rPr lang="en-US" dirty="0" smtClean="0"/>
              <a:t>1.05</a:t>
            </a:r>
            <a:endParaRPr lang="en-US" dirty="0"/>
          </a:p>
        </p:txBody>
      </p:sp>
      <p:sp>
        <p:nvSpPr>
          <p:cNvPr id="7" name="Slide Number Placeholder 6"/>
          <p:cNvSpPr>
            <a:spLocks noGrp="1"/>
          </p:cNvSpPr>
          <p:nvPr>
            <p:ph type="sldNum" sz="quarter" idx="16"/>
          </p:nvPr>
        </p:nvSpPr>
        <p:spPr/>
        <p:txBody>
          <a:bodyPr/>
          <a:lstStyle/>
          <a:p>
            <a:fld id="{31D06AA0-025B-4289-9312-D351F24C7281}" type="slidenum">
              <a:rPr lang="en-US" smtClean="0"/>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p:cNvGraphicFramePr>
            <a:graphicFrameLocks noGrp="1"/>
          </p:cNvGraphicFramePr>
          <p:nvPr>
            <p:ph idx="13"/>
            <p:extLst>
              <p:ext uri="{D42A27DB-BD31-4B8C-83A1-F6EECF244321}">
                <p14:modId xmlns:p14="http://schemas.microsoft.com/office/powerpoint/2010/main" val="708955370"/>
              </p:ext>
            </p:extLst>
          </p:nvPr>
        </p:nvGraphicFramePr>
        <p:xfrm>
          <a:off x="457200" y="1824324"/>
          <a:ext cx="8229600" cy="1250087"/>
        </p:xfrm>
        <a:graphic>
          <a:graphicData uri="http://schemas.openxmlformats.org/drawingml/2006/table">
            <a:tbl>
              <a:tblPr firstRow="1" bandRow="1">
                <a:tableStyleId>{5940675A-B579-460E-94D1-54222C63F5DA}</a:tableStyleId>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gridCol w="342900">
                  <a:extLst>
                    <a:ext uri="{9D8B030D-6E8A-4147-A177-3AD203B41FA5}">
                      <a16:colId xmlns:a16="http://schemas.microsoft.com/office/drawing/2014/main" val="20006"/>
                    </a:ext>
                  </a:extLst>
                </a:gridCol>
                <a:gridCol w="342900">
                  <a:extLst>
                    <a:ext uri="{9D8B030D-6E8A-4147-A177-3AD203B41FA5}">
                      <a16:colId xmlns:a16="http://schemas.microsoft.com/office/drawing/2014/main" val="20007"/>
                    </a:ext>
                  </a:extLst>
                </a:gridCol>
                <a:gridCol w="342900">
                  <a:extLst>
                    <a:ext uri="{9D8B030D-6E8A-4147-A177-3AD203B41FA5}">
                      <a16:colId xmlns:a16="http://schemas.microsoft.com/office/drawing/2014/main" val="20008"/>
                    </a:ext>
                  </a:extLst>
                </a:gridCol>
                <a:gridCol w="342900">
                  <a:extLst>
                    <a:ext uri="{9D8B030D-6E8A-4147-A177-3AD203B41FA5}">
                      <a16:colId xmlns:a16="http://schemas.microsoft.com/office/drawing/2014/main" val="20009"/>
                    </a:ext>
                  </a:extLst>
                </a:gridCol>
                <a:gridCol w="342900">
                  <a:extLst>
                    <a:ext uri="{9D8B030D-6E8A-4147-A177-3AD203B41FA5}">
                      <a16:colId xmlns:a16="http://schemas.microsoft.com/office/drawing/2014/main" val="20010"/>
                    </a:ext>
                  </a:extLst>
                </a:gridCol>
                <a:gridCol w="342900">
                  <a:extLst>
                    <a:ext uri="{9D8B030D-6E8A-4147-A177-3AD203B41FA5}">
                      <a16:colId xmlns:a16="http://schemas.microsoft.com/office/drawing/2014/main" val="20011"/>
                    </a:ext>
                  </a:extLst>
                </a:gridCol>
                <a:gridCol w="342900">
                  <a:extLst>
                    <a:ext uri="{9D8B030D-6E8A-4147-A177-3AD203B41FA5}">
                      <a16:colId xmlns:a16="http://schemas.microsoft.com/office/drawing/2014/main" val="20012"/>
                    </a:ext>
                  </a:extLst>
                </a:gridCol>
                <a:gridCol w="342900">
                  <a:extLst>
                    <a:ext uri="{9D8B030D-6E8A-4147-A177-3AD203B41FA5}">
                      <a16:colId xmlns:a16="http://schemas.microsoft.com/office/drawing/2014/main" val="20013"/>
                    </a:ext>
                  </a:extLst>
                </a:gridCol>
                <a:gridCol w="342900">
                  <a:extLst>
                    <a:ext uri="{9D8B030D-6E8A-4147-A177-3AD203B41FA5}">
                      <a16:colId xmlns:a16="http://schemas.microsoft.com/office/drawing/2014/main" val="20014"/>
                    </a:ext>
                  </a:extLst>
                </a:gridCol>
                <a:gridCol w="342900">
                  <a:extLst>
                    <a:ext uri="{9D8B030D-6E8A-4147-A177-3AD203B41FA5}">
                      <a16:colId xmlns:a16="http://schemas.microsoft.com/office/drawing/2014/main" val="20015"/>
                    </a:ext>
                  </a:extLst>
                </a:gridCol>
                <a:gridCol w="342900">
                  <a:extLst>
                    <a:ext uri="{9D8B030D-6E8A-4147-A177-3AD203B41FA5}">
                      <a16:colId xmlns:a16="http://schemas.microsoft.com/office/drawing/2014/main" val="20016"/>
                    </a:ext>
                  </a:extLst>
                </a:gridCol>
                <a:gridCol w="342900">
                  <a:extLst>
                    <a:ext uri="{9D8B030D-6E8A-4147-A177-3AD203B41FA5}">
                      <a16:colId xmlns:a16="http://schemas.microsoft.com/office/drawing/2014/main" val="20017"/>
                    </a:ext>
                  </a:extLst>
                </a:gridCol>
                <a:gridCol w="342900">
                  <a:extLst>
                    <a:ext uri="{9D8B030D-6E8A-4147-A177-3AD203B41FA5}">
                      <a16:colId xmlns:a16="http://schemas.microsoft.com/office/drawing/2014/main" val="20018"/>
                    </a:ext>
                  </a:extLst>
                </a:gridCol>
                <a:gridCol w="342900">
                  <a:extLst>
                    <a:ext uri="{9D8B030D-6E8A-4147-A177-3AD203B41FA5}">
                      <a16:colId xmlns:a16="http://schemas.microsoft.com/office/drawing/2014/main" val="20019"/>
                    </a:ext>
                  </a:extLst>
                </a:gridCol>
                <a:gridCol w="342900">
                  <a:extLst>
                    <a:ext uri="{9D8B030D-6E8A-4147-A177-3AD203B41FA5}">
                      <a16:colId xmlns:a16="http://schemas.microsoft.com/office/drawing/2014/main" val="20020"/>
                    </a:ext>
                  </a:extLst>
                </a:gridCol>
                <a:gridCol w="342900">
                  <a:extLst>
                    <a:ext uri="{9D8B030D-6E8A-4147-A177-3AD203B41FA5}">
                      <a16:colId xmlns:a16="http://schemas.microsoft.com/office/drawing/2014/main" val="20021"/>
                    </a:ext>
                  </a:extLst>
                </a:gridCol>
                <a:gridCol w="342900">
                  <a:extLst>
                    <a:ext uri="{9D8B030D-6E8A-4147-A177-3AD203B41FA5}">
                      <a16:colId xmlns:a16="http://schemas.microsoft.com/office/drawing/2014/main" val="20022"/>
                    </a:ext>
                  </a:extLst>
                </a:gridCol>
                <a:gridCol w="342900">
                  <a:extLst>
                    <a:ext uri="{9D8B030D-6E8A-4147-A177-3AD203B41FA5}">
                      <a16:colId xmlns:a16="http://schemas.microsoft.com/office/drawing/2014/main" val="20023"/>
                    </a:ext>
                  </a:extLst>
                </a:gridCol>
              </a:tblGrid>
              <a:tr h="561254">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688833">
                <a:tc>
                  <a:txBody>
                    <a:bodyPr/>
                    <a:lstStyle/>
                    <a:p>
                      <a:r>
                        <a:rPr lang="en-US" dirty="0" smtClean="0"/>
                        <a:t>1000</a:t>
                      </a:r>
                      <a:endParaRPr lang="en-US" dirty="0"/>
                    </a:p>
                  </a:txBody>
                  <a:tcPr vert="vert270"/>
                </a:tc>
                <a:tc>
                  <a:txBody>
                    <a:bodyPr/>
                    <a:lstStyle/>
                    <a:p>
                      <a:r>
                        <a:rPr lang="en-US" dirty="0" smtClean="0"/>
                        <a:t>1001</a:t>
                      </a:r>
                      <a:endParaRPr lang="en-US" dirty="0"/>
                    </a:p>
                  </a:txBody>
                  <a:tcPr vert="vert270"/>
                </a:tc>
                <a:tc>
                  <a:txBody>
                    <a:bodyPr/>
                    <a:lstStyle/>
                    <a:p>
                      <a:r>
                        <a:rPr lang="en-US" dirty="0" smtClean="0"/>
                        <a:t>1002</a:t>
                      </a:r>
                      <a:endParaRPr lang="en-US" dirty="0"/>
                    </a:p>
                  </a:txBody>
                  <a:tcPr vert="vert270"/>
                </a:tc>
                <a:tc>
                  <a:txBody>
                    <a:bodyPr/>
                    <a:lstStyle/>
                    <a:p>
                      <a:r>
                        <a:rPr lang="en-US" dirty="0" smtClean="0"/>
                        <a:t>1003</a:t>
                      </a:r>
                      <a:endParaRPr lang="en-US" dirty="0"/>
                    </a:p>
                  </a:txBody>
                  <a:tcPr vert="vert270"/>
                </a:tc>
                <a:tc>
                  <a:txBody>
                    <a:bodyPr/>
                    <a:lstStyle/>
                    <a:p>
                      <a:r>
                        <a:rPr lang="en-US" dirty="0" smtClean="0"/>
                        <a:t>1004</a:t>
                      </a:r>
                      <a:endParaRPr lang="en-US" dirty="0"/>
                    </a:p>
                  </a:txBody>
                  <a:tcPr vert="vert270"/>
                </a:tc>
                <a:tc>
                  <a:txBody>
                    <a:bodyPr/>
                    <a:lstStyle/>
                    <a:p>
                      <a:r>
                        <a:rPr lang="en-US" dirty="0" smtClean="0"/>
                        <a:t>1005</a:t>
                      </a:r>
                      <a:endParaRPr lang="en-US" dirty="0"/>
                    </a:p>
                  </a:txBody>
                  <a:tcPr vert="vert270"/>
                </a:tc>
                <a:tc>
                  <a:txBody>
                    <a:bodyPr/>
                    <a:lstStyle/>
                    <a:p>
                      <a:r>
                        <a:rPr lang="en-US" dirty="0" smtClean="0"/>
                        <a:t>1006</a:t>
                      </a:r>
                      <a:endParaRPr lang="en-US" dirty="0"/>
                    </a:p>
                  </a:txBody>
                  <a:tcPr vert="vert270"/>
                </a:tc>
                <a:tc>
                  <a:txBody>
                    <a:bodyPr/>
                    <a:lstStyle/>
                    <a:p>
                      <a:r>
                        <a:rPr lang="en-US" dirty="0" smtClean="0"/>
                        <a:t>1007</a:t>
                      </a:r>
                      <a:endParaRPr lang="en-US" dirty="0"/>
                    </a:p>
                  </a:txBody>
                  <a:tcPr vert="vert270"/>
                </a:tc>
                <a:tc>
                  <a:txBody>
                    <a:bodyPr/>
                    <a:lstStyle/>
                    <a:p>
                      <a:r>
                        <a:rPr lang="en-US" dirty="0" smtClean="0"/>
                        <a:t>1008</a:t>
                      </a:r>
                      <a:endParaRPr lang="en-US" dirty="0"/>
                    </a:p>
                  </a:txBody>
                  <a:tcPr vert="vert270"/>
                </a:tc>
                <a:tc>
                  <a:txBody>
                    <a:bodyPr/>
                    <a:lstStyle/>
                    <a:p>
                      <a:r>
                        <a:rPr lang="en-US" dirty="0" smtClean="0"/>
                        <a:t>1009</a:t>
                      </a:r>
                      <a:endParaRPr lang="en-US" dirty="0"/>
                    </a:p>
                  </a:txBody>
                  <a:tcPr vert="vert270"/>
                </a:tc>
                <a:tc>
                  <a:txBody>
                    <a:bodyPr/>
                    <a:lstStyle/>
                    <a:p>
                      <a:r>
                        <a:rPr lang="en-US" dirty="0" smtClean="0"/>
                        <a:t>1010</a:t>
                      </a:r>
                      <a:endParaRPr lang="en-US" dirty="0"/>
                    </a:p>
                  </a:txBody>
                  <a:tcPr vert="vert270"/>
                </a:tc>
                <a:tc>
                  <a:txBody>
                    <a:bodyPr/>
                    <a:lstStyle/>
                    <a:p>
                      <a:r>
                        <a:rPr lang="en-US" dirty="0" smtClean="0"/>
                        <a:t>1011</a:t>
                      </a:r>
                      <a:endParaRPr lang="en-US" dirty="0"/>
                    </a:p>
                  </a:txBody>
                  <a:tcPr vert="vert270"/>
                </a:tc>
                <a:tc>
                  <a:txBody>
                    <a:bodyPr/>
                    <a:lstStyle/>
                    <a:p>
                      <a:r>
                        <a:rPr lang="en-US" dirty="0" smtClean="0"/>
                        <a:t>1012</a:t>
                      </a:r>
                      <a:endParaRPr lang="en-US" dirty="0"/>
                    </a:p>
                  </a:txBody>
                  <a:tcPr vert="vert270"/>
                </a:tc>
                <a:tc>
                  <a:txBody>
                    <a:bodyPr/>
                    <a:lstStyle/>
                    <a:p>
                      <a:r>
                        <a:rPr lang="en-US" dirty="0" smtClean="0"/>
                        <a:t>1013</a:t>
                      </a:r>
                      <a:endParaRPr lang="en-US" dirty="0"/>
                    </a:p>
                  </a:txBody>
                  <a:tcPr vert="vert270"/>
                </a:tc>
                <a:tc>
                  <a:txBody>
                    <a:bodyPr/>
                    <a:lstStyle/>
                    <a:p>
                      <a:r>
                        <a:rPr lang="en-US" dirty="0" smtClean="0"/>
                        <a:t>1014</a:t>
                      </a:r>
                      <a:endParaRPr lang="en-US" dirty="0"/>
                    </a:p>
                  </a:txBody>
                  <a:tcPr vert="vert270"/>
                </a:tc>
                <a:tc>
                  <a:txBody>
                    <a:bodyPr/>
                    <a:lstStyle/>
                    <a:p>
                      <a:r>
                        <a:rPr lang="en-US" dirty="0" smtClean="0"/>
                        <a:t>1015</a:t>
                      </a:r>
                      <a:endParaRPr lang="en-US" dirty="0"/>
                    </a:p>
                  </a:txBody>
                  <a:tcPr vert="vert270"/>
                </a:tc>
                <a:tc>
                  <a:txBody>
                    <a:bodyPr/>
                    <a:lstStyle/>
                    <a:p>
                      <a:r>
                        <a:rPr lang="en-US" dirty="0" smtClean="0"/>
                        <a:t>1016</a:t>
                      </a:r>
                      <a:endParaRPr lang="en-US" dirty="0"/>
                    </a:p>
                  </a:txBody>
                  <a:tcPr vert="vert270"/>
                </a:tc>
                <a:tc>
                  <a:txBody>
                    <a:bodyPr/>
                    <a:lstStyle/>
                    <a:p>
                      <a:r>
                        <a:rPr lang="en-US" dirty="0" smtClean="0"/>
                        <a:t>1017</a:t>
                      </a:r>
                      <a:endParaRPr lang="en-US" dirty="0"/>
                    </a:p>
                  </a:txBody>
                  <a:tcPr vert="vert270"/>
                </a:tc>
                <a:tc>
                  <a:txBody>
                    <a:bodyPr/>
                    <a:lstStyle/>
                    <a:p>
                      <a:r>
                        <a:rPr lang="en-US" dirty="0" smtClean="0"/>
                        <a:t>1018</a:t>
                      </a:r>
                      <a:endParaRPr lang="en-US" dirty="0"/>
                    </a:p>
                  </a:txBody>
                  <a:tcPr vert="vert270"/>
                </a:tc>
                <a:tc>
                  <a:txBody>
                    <a:bodyPr/>
                    <a:lstStyle/>
                    <a:p>
                      <a:r>
                        <a:rPr lang="en-US" dirty="0" smtClean="0"/>
                        <a:t>1019</a:t>
                      </a:r>
                      <a:endParaRPr lang="en-US" dirty="0"/>
                    </a:p>
                  </a:txBody>
                  <a:tcPr vert="vert270"/>
                </a:tc>
                <a:tc>
                  <a:txBody>
                    <a:bodyPr/>
                    <a:lstStyle/>
                    <a:p>
                      <a:r>
                        <a:rPr lang="en-US" dirty="0" smtClean="0"/>
                        <a:t>1020</a:t>
                      </a:r>
                      <a:endParaRPr lang="en-US" dirty="0"/>
                    </a:p>
                  </a:txBody>
                  <a:tcPr vert="vert270"/>
                </a:tc>
                <a:tc>
                  <a:txBody>
                    <a:bodyPr/>
                    <a:lstStyle/>
                    <a:p>
                      <a:r>
                        <a:rPr lang="en-US" dirty="0" smtClean="0"/>
                        <a:t>1021</a:t>
                      </a:r>
                      <a:endParaRPr lang="en-US" dirty="0"/>
                    </a:p>
                  </a:txBody>
                  <a:tcPr vert="vert270"/>
                </a:tc>
                <a:tc>
                  <a:txBody>
                    <a:bodyPr/>
                    <a:lstStyle/>
                    <a:p>
                      <a:r>
                        <a:rPr lang="en-US" dirty="0" smtClean="0"/>
                        <a:t>1022</a:t>
                      </a:r>
                      <a:endParaRPr lang="en-US" dirty="0"/>
                    </a:p>
                  </a:txBody>
                  <a:tcPr vert="vert270"/>
                </a:tc>
                <a:tc>
                  <a:txBody>
                    <a:bodyPr/>
                    <a:lstStyle/>
                    <a:p>
                      <a:r>
                        <a:rPr lang="en-US" dirty="0" smtClean="0"/>
                        <a:t>1023</a:t>
                      </a:r>
                      <a:endParaRPr lang="en-US" dirty="0"/>
                    </a:p>
                  </a:txBody>
                  <a:tcPr vert="vert270"/>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p:txBody>
          <a:bodyPr/>
          <a:lstStyle/>
          <a:p>
            <a:r>
              <a:rPr lang="en-US" dirty="0" smtClean="0"/>
              <a:t>Pointer Arithmetic</a:t>
            </a:r>
            <a:endParaRPr lang="en-US" dirty="0"/>
          </a:p>
        </p:txBody>
      </p:sp>
      <p:sp>
        <p:nvSpPr>
          <p:cNvPr id="9" name="Rectangle 3"/>
          <p:cNvSpPr txBox="1">
            <a:spLocks noChangeArrowheads="1"/>
          </p:cNvSpPr>
          <p:nvPr/>
        </p:nvSpPr>
        <p:spPr>
          <a:xfrm>
            <a:off x="457200" y="3547188"/>
            <a:ext cx="4478784" cy="1017600"/>
          </a:xfrm>
          <a:prstGeom prst="rect">
            <a:avLst/>
          </a:prstGeom>
          <a:ln>
            <a:solidFill>
              <a:schemeClr val="tx1"/>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500" dirty="0">
                <a:latin typeface="Courier New" pitchFamily="49" charset="0"/>
                <a:cs typeface="Courier New" pitchFamily="49" charset="0"/>
              </a:rPr>
              <a:t>int a=</a:t>
            </a:r>
            <a:r>
              <a:rPr lang="en-US" sz="2500" dirty="0">
                <a:solidFill>
                  <a:schemeClr val="accent2">
                    <a:lumMod val="75000"/>
                  </a:schemeClr>
                </a:solidFill>
                <a:latin typeface="Courier New" pitchFamily="49" charset="0"/>
                <a:cs typeface="Courier New" pitchFamily="49" charset="0"/>
              </a:rPr>
              <a:t>10,</a:t>
            </a:r>
            <a:r>
              <a:rPr lang="en-US" sz="2500" dirty="0">
                <a:solidFill>
                  <a:schemeClr val="accent4">
                    <a:lumMod val="75000"/>
                  </a:schemeClr>
                </a:solidFill>
                <a:latin typeface="Courier New" pitchFamily="49" charset="0"/>
                <a:cs typeface="Courier New" pitchFamily="49" charset="0"/>
              </a:rPr>
              <a:t> *iptr</a:t>
            </a:r>
            <a:r>
              <a:rPr lang="en-US" sz="2500" dirty="0">
                <a:latin typeface="Courier New" pitchFamily="49" charset="0"/>
                <a:cs typeface="Courier New" pitchFamily="49" charset="0"/>
              </a:rPr>
              <a:t>, b=</a:t>
            </a:r>
            <a:r>
              <a:rPr lang="en-US" sz="2500" dirty="0">
                <a:solidFill>
                  <a:schemeClr val="accent3">
                    <a:lumMod val="75000"/>
                  </a:schemeClr>
                </a:solidFill>
                <a:latin typeface="Courier New" pitchFamily="49" charset="0"/>
                <a:cs typeface="Courier New" pitchFamily="49" charset="0"/>
              </a:rPr>
              <a:t>12</a:t>
            </a:r>
            <a:r>
              <a:rPr lang="en-US" sz="2500" dirty="0">
                <a:latin typeface="Courier New" pitchFamily="49" charset="0"/>
                <a:cs typeface="Courier New" pitchFamily="49" charset="0"/>
              </a:rPr>
              <a:t>;</a:t>
            </a:r>
          </a:p>
          <a:p>
            <a:pPr marL="0" indent="0">
              <a:buNone/>
            </a:pPr>
            <a:r>
              <a:rPr lang="en-US" sz="2500" dirty="0">
                <a:latin typeface="Courier New" pitchFamily="49" charset="0"/>
                <a:cs typeface="Courier New" pitchFamily="49" charset="0"/>
              </a:rPr>
              <a:t>int c = </a:t>
            </a:r>
            <a:r>
              <a:rPr lang="en-US" sz="2500" dirty="0">
                <a:solidFill>
                  <a:schemeClr val="accent1">
                    <a:lumMod val="75000"/>
                  </a:schemeClr>
                </a:solidFill>
                <a:latin typeface="Courier New" pitchFamily="49" charset="0"/>
                <a:cs typeface="Courier New" pitchFamily="49" charset="0"/>
              </a:rPr>
              <a:t>50</a:t>
            </a:r>
            <a:r>
              <a:rPr lang="en-US" sz="2500" dirty="0">
                <a:latin typeface="Courier New" pitchFamily="49" charset="0"/>
                <a:cs typeface="Courier New" pitchFamily="49" charset="0"/>
              </a:rPr>
              <a:t>;</a:t>
            </a:r>
          </a:p>
        </p:txBody>
      </p:sp>
      <p:sp>
        <p:nvSpPr>
          <p:cNvPr id="14" name="TextBox 13"/>
          <p:cNvSpPr txBox="1"/>
          <p:nvPr/>
        </p:nvSpPr>
        <p:spPr>
          <a:xfrm>
            <a:off x="525362" y="1874415"/>
            <a:ext cx="1242872" cy="461665"/>
          </a:xfrm>
          <a:prstGeom prst="rect">
            <a:avLst/>
          </a:prstGeom>
          <a:solidFill>
            <a:schemeClr val="accent2">
              <a:lumMod val="60000"/>
              <a:lumOff val="40000"/>
            </a:schemeClr>
          </a:solidFill>
        </p:spPr>
        <p:txBody>
          <a:bodyPr wrap="square" rtlCol="0">
            <a:spAutoFit/>
          </a:bodyPr>
          <a:lstStyle/>
          <a:p>
            <a:pPr algn="ctr"/>
            <a:r>
              <a:rPr lang="en-US" b="1" dirty="0">
                <a:latin typeface="Courier New" pitchFamily="49" charset="0"/>
                <a:cs typeface="Courier New" pitchFamily="49" charset="0"/>
              </a:rPr>
              <a:t>10</a:t>
            </a:r>
          </a:p>
        </p:txBody>
      </p:sp>
      <p:sp>
        <p:nvSpPr>
          <p:cNvPr id="16" name="TextBox 15"/>
          <p:cNvSpPr txBox="1"/>
          <p:nvPr/>
        </p:nvSpPr>
        <p:spPr>
          <a:xfrm>
            <a:off x="1911758" y="1874415"/>
            <a:ext cx="1214021" cy="461665"/>
          </a:xfrm>
          <a:prstGeom prst="rect">
            <a:avLst/>
          </a:prstGeom>
          <a:solidFill>
            <a:schemeClr val="accent3">
              <a:lumMod val="75000"/>
            </a:schemeClr>
          </a:solidFill>
        </p:spPr>
        <p:txBody>
          <a:bodyPr wrap="square" rtlCol="0">
            <a:spAutoFit/>
          </a:bodyPr>
          <a:lstStyle/>
          <a:p>
            <a:pPr algn="ctr"/>
            <a:r>
              <a:rPr lang="en-US" b="1" dirty="0">
                <a:latin typeface="Courier New" pitchFamily="49" charset="0"/>
                <a:cs typeface="Courier New" pitchFamily="49" charset="0"/>
              </a:rPr>
              <a:t>12</a:t>
            </a:r>
          </a:p>
        </p:txBody>
      </p:sp>
      <p:sp>
        <p:nvSpPr>
          <p:cNvPr id="17" name="TextBox 16"/>
          <p:cNvSpPr txBox="1"/>
          <p:nvPr/>
        </p:nvSpPr>
        <p:spPr>
          <a:xfrm>
            <a:off x="3305553" y="1874412"/>
            <a:ext cx="1197005" cy="461665"/>
          </a:xfrm>
          <a:prstGeom prst="rect">
            <a:avLst/>
          </a:prstGeom>
          <a:solidFill>
            <a:schemeClr val="accent1">
              <a:lumMod val="60000"/>
              <a:lumOff val="40000"/>
            </a:schemeClr>
          </a:solidFill>
        </p:spPr>
        <p:txBody>
          <a:bodyPr wrap="square" rtlCol="0">
            <a:spAutoFit/>
          </a:bodyPr>
          <a:lstStyle/>
          <a:p>
            <a:pPr algn="ctr"/>
            <a:r>
              <a:rPr lang="en-US" b="1" dirty="0">
                <a:latin typeface="Courier New" pitchFamily="49" charset="0"/>
                <a:cs typeface="Courier New" pitchFamily="49" charset="0"/>
              </a:rPr>
              <a:t>50</a:t>
            </a:r>
          </a:p>
        </p:txBody>
      </p:sp>
      <p:sp>
        <p:nvSpPr>
          <p:cNvPr id="19" name="TextBox 18"/>
          <p:cNvSpPr txBox="1"/>
          <p:nvPr/>
        </p:nvSpPr>
        <p:spPr>
          <a:xfrm>
            <a:off x="6021378" y="1874411"/>
            <a:ext cx="1242872" cy="461665"/>
          </a:xfrm>
          <a:prstGeom prst="rect">
            <a:avLst/>
          </a:prstGeom>
          <a:solidFill>
            <a:schemeClr val="accent4">
              <a:lumMod val="60000"/>
              <a:lumOff val="40000"/>
            </a:schemeClr>
          </a:solidFill>
        </p:spPr>
        <p:txBody>
          <a:bodyPr wrap="square" rtlCol="0">
            <a:spAutoFit/>
          </a:bodyPr>
          <a:lstStyle/>
          <a:p>
            <a:pPr algn="ctr"/>
            <a:endParaRPr lang="en-US" b="1" dirty="0">
              <a:latin typeface="Courier New" pitchFamily="49" charset="0"/>
              <a:cs typeface="Courier New" pitchFamily="49" charset="0"/>
            </a:endParaRPr>
          </a:p>
        </p:txBody>
      </p:sp>
      <p:sp>
        <p:nvSpPr>
          <p:cNvPr id="21" name="Rectangle 3"/>
          <p:cNvSpPr txBox="1">
            <a:spLocks noChangeArrowheads="1"/>
          </p:cNvSpPr>
          <p:nvPr/>
        </p:nvSpPr>
        <p:spPr>
          <a:xfrm>
            <a:off x="5668393" y="3213171"/>
            <a:ext cx="2441358" cy="1839843"/>
          </a:xfrm>
          <a:prstGeom prst="rect">
            <a:avLst/>
          </a:prstGeom>
          <a:ln>
            <a:solidFill>
              <a:schemeClr val="tx1"/>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500" dirty="0">
                <a:latin typeface="Courier New" pitchFamily="49" charset="0"/>
                <a:cs typeface="Courier New" pitchFamily="49" charset="0"/>
              </a:rPr>
              <a:t>iptr = &amp;b;</a:t>
            </a:r>
          </a:p>
          <a:p>
            <a:pPr marL="0" indent="0">
              <a:buNone/>
            </a:pPr>
            <a:r>
              <a:rPr lang="en-US" sz="2500" dirty="0">
                <a:latin typeface="Courier New" pitchFamily="49" charset="0"/>
                <a:cs typeface="Courier New" pitchFamily="49" charset="0"/>
              </a:rPr>
              <a:t>iptr--;</a:t>
            </a:r>
          </a:p>
          <a:p>
            <a:pPr marL="0" indent="0">
              <a:buNone/>
            </a:pPr>
            <a:r>
              <a:rPr lang="en-US" sz="2500" dirty="0">
                <a:latin typeface="Courier New" pitchFamily="49" charset="0"/>
                <a:cs typeface="Courier New" pitchFamily="49" charset="0"/>
              </a:rPr>
              <a:t>iptr+=2;</a:t>
            </a:r>
          </a:p>
          <a:p>
            <a:pPr marL="0" indent="0">
              <a:buNone/>
            </a:pPr>
            <a:r>
              <a:rPr lang="en-US" sz="2500" dirty="0">
                <a:latin typeface="Courier New" pitchFamily="49" charset="0"/>
                <a:cs typeface="Courier New" pitchFamily="49" charset="0"/>
              </a:rPr>
              <a:t>iptr++;</a:t>
            </a:r>
          </a:p>
          <a:p>
            <a:pPr marL="0" indent="0">
              <a:buNone/>
            </a:pPr>
            <a:endParaRPr lang="en-US" sz="2500" dirty="0">
              <a:latin typeface="Courier New" pitchFamily="49" charset="0"/>
              <a:cs typeface="Courier New" pitchFamily="49" charset="0"/>
            </a:endParaRPr>
          </a:p>
        </p:txBody>
      </p:sp>
      <p:cxnSp>
        <p:nvCxnSpPr>
          <p:cNvPr id="7" name="Straight Arrow Connector 6"/>
          <p:cNvCxnSpPr/>
          <p:nvPr/>
        </p:nvCxnSpPr>
        <p:spPr>
          <a:xfrm flipV="1">
            <a:off x="2008351" y="3037371"/>
            <a:ext cx="0" cy="477182"/>
          </a:xfrm>
          <a:prstGeom prst="straightConnector1">
            <a:avLst/>
          </a:prstGeom>
          <a:ln w="57150">
            <a:tailEnd type="arrow"/>
          </a:ln>
        </p:spPr>
        <p:style>
          <a:lnRef idx="2">
            <a:schemeClr val="accent4"/>
          </a:lnRef>
          <a:fillRef idx="0">
            <a:schemeClr val="accent4"/>
          </a:fillRef>
          <a:effectRef idx="1">
            <a:schemeClr val="accent4"/>
          </a:effectRef>
          <a:fontRef idx="minor">
            <a:schemeClr val="tx1"/>
          </a:fontRef>
        </p:style>
      </p:cxnSp>
      <p:sp>
        <p:nvSpPr>
          <p:cNvPr id="25" name="TextBox 24"/>
          <p:cNvSpPr txBox="1"/>
          <p:nvPr/>
        </p:nvSpPr>
        <p:spPr>
          <a:xfrm>
            <a:off x="6021378" y="1874415"/>
            <a:ext cx="1242872" cy="461665"/>
          </a:xfrm>
          <a:prstGeom prst="rect">
            <a:avLst/>
          </a:prstGeom>
          <a:solidFill>
            <a:schemeClr val="accent4">
              <a:lumMod val="60000"/>
              <a:lumOff val="40000"/>
            </a:schemeClr>
          </a:solidFill>
        </p:spPr>
        <p:txBody>
          <a:bodyPr wrap="square" rtlCol="0">
            <a:spAutoFit/>
          </a:bodyPr>
          <a:lstStyle/>
          <a:p>
            <a:pPr algn="ctr"/>
            <a:r>
              <a:rPr lang="en-US" b="1" dirty="0">
                <a:latin typeface="Courier New" pitchFamily="49" charset="0"/>
                <a:cs typeface="Courier New" pitchFamily="49" charset="0"/>
              </a:rPr>
              <a:t>1004</a:t>
            </a:r>
          </a:p>
        </p:txBody>
      </p:sp>
      <p:sp>
        <p:nvSpPr>
          <p:cNvPr id="28" name="TextBox 27"/>
          <p:cNvSpPr txBox="1"/>
          <p:nvPr/>
        </p:nvSpPr>
        <p:spPr>
          <a:xfrm>
            <a:off x="6021378" y="1874415"/>
            <a:ext cx="1242872" cy="461665"/>
          </a:xfrm>
          <a:prstGeom prst="rect">
            <a:avLst/>
          </a:prstGeom>
          <a:solidFill>
            <a:schemeClr val="accent4">
              <a:lumMod val="60000"/>
              <a:lumOff val="40000"/>
            </a:schemeClr>
          </a:solidFill>
        </p:spPr>
        <p:txBody>
          <a:bodyPr wrap="square" rtlCol="0">
            <a:spAutoFit/>
          </a:bodyPr>
          <a:lstStyle/>
          <a:p>
            <a:pPr algn="ctr"/>
            <a:r>
              <a:rPr lang="en-US" b="1" dirty="0">
                <a:latin typeface="Courier New" pitchFamily="49" charset="0"/>
                <a:cs typeface="Courier New" pitchFamily="49" charset="0"/>
              </a:rPr>
              <a:t>1000</a:t>
            </a:r>
          </a:p>
        </p:txBody>
      </p:sp>
      <p:sp>
        <p:nvSpPr>
          <p:cNvPr id="29" name="TextBox 28"/>
          <p:cNvSpPr txBox="1"/>
          <p:nvPr/>
        </p:nvSpPr>
        <p:spPr>
          <a:xfrm>
            <a:off x="6021378" y="1874415"/>
            <a:ext cx="1242872" cy="461665"/>
          </a:xfrm>
          <a:prstGeom prst="rect">
            <a:avLst/>
          </a:prstGeom>
          <a:solidFill>
            <a:schemeClr val="accent4">
              <a:lumMod val="60000"/>
              <a:lumOff val="40000"/>
            </a:schemeClr>
          </a:solidFill>
        </p:spPr>
        <p:txBody>
          <a:bodyPr wrap="square" rtlCol="0">
            <a:spAutoFit/>
          </a:bodyPr>
          <a:lstStyle/>
          <a:p>
            <a:pPr algn="ctr"/>
            <a:r>
              <a:rPr lang="en-US" b="1" dirty="0">
                <a:latin typeface="Courier New" pitchFamily="49" charset="0"/>
                <a:cs typeface="Courier New" pitchFamily="49" charset="0"/>
              </a:rPr>
              <a:t>1008</a:t>
            </a:r>
          </a:p>
        </p:txBody>
      </p:sp>
      <p:sp>
        <p:nvSpPr>
          <p:cNvPr id="30" name="TextBox 29"/>
          <p:cNvSpPr txBox="1"/>
          <p:nvPr/>
        </p:nvSpPr>
        <p:spPr>
          <a:xfrm>
            <a:off x="6021378" y="1876100"/>
            <a:ext cx="1242872" cy="461665"/>
          </a:xfrm>
          <a:prstGeom prst="rect">
            <a:avLst/>
          </a:prstGeom>
          <a:solidFill>
            <a:schemeClr val="accent4">
              <a:lumMod val="60000"/>
              <a:lumOff val="40000"/>
            </a:schemeClr>
          </a:solidFill>
        </p:spPr>
        <p:txBody>
          <a:bodyPr wrap="square" rtlCol="0">
            <a:spAutoFit/>
          </a:bodyPr>
          <a:lstStyle/>
          <a:p>
            <a:pPr algn="ctr"/>
            <a:r>
              <a:rPr lang="en-US" b="1" dirty="0">
                <a:latin typeface="Courier New" pitchFamily="49" charset="0"/>
                <a:cs typeface="Courier New" pitchFamily="49" charset="0"/>
              </a:rPr>
              <a:t>1012</a:t>
            </a:r>
          </a:p>
        </p:txBody>
      </p:sp>
      <p:sp>
        <p:nvSpPr>
          <p:cNvPr id="12" name="TextBox 11"/>
          <p:cNvSpPr txBox="1"/>
          <p:nvPr/>
        </p:nvSpPr>
        <p:spPr>
          <a:xfrm>
            <a:off x="4808269" y="3024669"/>
            <a:ext cx="1074197" cy="461665"/>
          </a:xfrm>
          <a:prstGeom prst="rect">
            <a:avLst/>
          </a:prstGeom>
          <a:noFill/>
        </p:spPr>
        <p:txBody>
          <a:bodyPr wrap="square" rtlCol="0">
            <a:spAutoFit/>
          </a:bodyPr>
          <a:lstStyle/>
          <a:p>
            <a:pPr algn="l"/>
            <a:r>
              <a:rPr lang="en-US" dirty="0">
                <a:solidFill>
                  <a:srgbClr val="FF0000"/>
                </a:solidFill>
                <a:latin typeface="+mj-lt"/>
              </a:rPr>
              <a:t>????</a:t>
            </a:r>
          </a:p>
        </p:txBody>
      </p:sp>
      <p:sp>
        <p:nvSpPr>
          <p:cNvPr id="20" name="TextBox 19"/>
          <p:cNvSpPr txBox="1"/>
          <p:nvPr/>
        </p:nvSpPr>
        <p:spPr>
          <a:xfrm>
            <a:off x="1021463" y="1498920"/>
            <a:ext cx="250670" cy="276999"/>
          </a:xfrm>
          <a:prstGeom prst="rect">
            <a:avLst/>
          </a:prstGeom>
          <a:solidFill>
            <a:schemeClr val="accent2">
              <a:lumMod val="40000"/>
              <a:lumOff val="60000"/>
            </a:schemeClr>
          </a:solidFill>
        </p:spPr>
        <p:txBody>
          <a:bodyPr wrap="square" lIns="0" tIns="0" rIns="0" bIns="0" rtlCol="0">
            <a:spAutoFit/>
          </a:bodyPr>
          <a:lstStyle/>
          <a:p>
            <a:pPr algn="ctr"/>
            <a:r>
              <a:rPr lang="en-US" sz="1800" b="1" dirty="0">
                <a:latin typeface="Courier New" pitchFamily="49" charset="0"/>
                <a:cs typeface="Courier New" pitchFamily="49" charset="0"/>
              </a:rPr>
              <a:t>a</a:t>
            </a:r>
            <a:endParaRPr lang="en-US" sz="1800" b="1" dirty="0"/>
          </a:p>
        </p:txBody>
      </p:sp>
      <p:sp>
        <p:nvSpPr>
          <p:cNvPr id="22" name="TextBox 21"/>
          <p:cNvSpPr txBox="1"/>
          <p:nvPr/>
        </p:nvSpPr>
        <p:spPr>
          <a:xfrm>
            <a:off x="2393432" y="1498920"/>
            <a:ext cx="250670" cy="276999"/>
          </a:xfrm>
          <a:prstGeom prst="rect">
            <a:avLst/>
          </a:prstGeom>
          <a:solidFill>
            <a:schemeClr val="accent3">
              <a:lumMod val="75000"/>
            </a:schemeClr>
          </a:solidFill>
        </p:spPr>
        <p:txBody>
          <a:bodyPr wrap="square" lIns="0" tIns="0" rIns="0" bIns="0" rtlCol="0">
            <a:spAutoFit/>
          </a:bodyPr>
          <a:lstStyle/>
          <a:p>
            <a:pPr algn="ctr"/>
            <a:r>
              <a:rPr lang="en-US" sz="1800" b="1" dirty="0">
                <a:latin typeface="Courier New" pitchFamily="49" charset="0"/>
                <a:cs typeface="Courier New" pitchFamily="49" charset="0"/>
              </a:rPr>
              <a:t>b</a:t>
            </a:r>
            <a:endParaRPr lang="en-US" sz="1800" b="1" dirty="0"/>
          </a:p>
        </p:txBody>
      </p:sp>
      <p:sp>
        <p:nvSpPr>
          <p:cNvPr id="23" name="TextBox 22"/>
          <p:cNvSpPr txBox="1"/>
          <p:nvPr/>
        </p:nvSpPr>
        <p:spPr>
          <a:xfrm>
            <a:off x="3778719" y="1492040"/>
            <a:ext cx="250670" cy="276999"/>
          </a:xfrm>
          <a:prstGeom prst="rect">
            <a:avLst/>
          </a:prstGeom>
          <a:solidFill>
            <a:schemeClr val="accent1">
              <a:lumMod val="60000"/>
              <a:lumOff val="40000"/>
            </a:schemeClr>
          </a:solidFill>
        </p:spPr>
        <p:txBody>
          <a:bodyPr wrap="square" lIns="0" tIns="0" rIns="0" bIns="0" rtlCol="0">
            <a:spAutoFit/>
          </a:bodyPr>
          <a:lstStyle/>
          <a:p>
            <a:pPr algn="ctr"/>
            <a:r>
              <a:rPr lang="en-US" sz="1800" b="1" dirty="0">
                <a:latin typeface="Courier New" pitchFamily="49" charset="0"/>
                <a:cs typeface="Courier New" pitchFamily="49" charset="0"/>
              </a:rPr>
              <a:t>c</a:t>
            </a:r>
            <a:endParaRPr lang="en-US" sz="1800" b="1" dirty="0"/>
          </a:p>
        </p:txBody>
      </p:sp>
      <p:sp>
        <p:nvSpPr>
          <p:cNvPr id="24" name="TextBox 23"/>
          <p:cNvSpPr txBox="1"/>
          <p:nvPr/>
        </p:nvSpPr>
        <p:spPr>
          <a:xfrm>
            <a:off x="6167704" y="1496296"/>
            <a:ext cx="950220" cy="276999"/>
          </a:xfrm>
          <a:prstGeom prst="rect">
            <a:avLst/>
          </a:prstGeom>
          <a:solidFill>
            <a:schemeClr val="accent4">
              <a:lumMod val="60000"/>
              <a:lumOff val="40000"/>
            </a:schemeClr>
          </a:solidFill>
        </p:spPr>
        <p:txBody>
          <a:bodyPr wrap="square" lIns="0" tIns="0" rIns="0" bIns="0" rtlCol="0">
            <a:spAutoFit/>
          </a:bodyPr>
          <a:lstStyle/>
          <a:p>
            <a:pPr algn="ctr"/>
            <a:r>
              <a:rPr lang="en-US" sz="1800" b="1" dirty="0">
                <a:latin typeface="Courier New" pitchFamily="49" charset="0"/>
                <a:cs typeface="Courier New" pitchFamily="49" charset="0"/>
              </a:rPr>
              <a:t>iptr</a:t>
            </a:r>
            <a:endParaRPr lang="en-US" sz="1800" b="1" dirty="0"/>
          </a:p>
        </p:txBody>
      </p:sp>
      <p:sp>
        <p:nvSpPr>
          <p:cNvPr id="6" name="Date Placeholder 5"/>
          <p:cNvSpPr>
            <a:spLocks noGrp="1"/>
          </p:cNvSpPr>
          <p:nvPr>
            <p:ph type="dt" sz="half" idx="14"/>
          </p:nvPr>
        </p:nvSpPr>
        <p:spPr/>
        <p:txBody>
          <a:bodyPr/>
          <a:lstStyle/>
          <a:p>
            <a:r>
              <a:rPr lang="en-US" dirty="0" smtClean="0"/>
              <a:t>07/10/18</a:t>
            </a:r>
            <a:endParaRPr lang="en-US" dirty="0"/>
          </a:p>
        </p:txBody>
      </p:sp>
      <p:sp>
        <p:nvSpPr>
          <p:cNvPr id="8" name="Footer Placeholder 7"/>
          <p:cNvSpPr>
            <a:spLocks noGrp="1"/>
          </p:cNvSpPr>
          <p:nvPr>
            <p:ph type="ftr" sz="quarter" idx="15"/>
          </p:nvPr>
        </p:nvSpPr>
        <p:spPr/>
        <p:txBody>
          <a:bodyPr/>
          <a:lstStyle/>
          <a:p>
            <a:r>
              <a:rPr lang="en-US" dirty="0" smtClean="0"/>
              <a:t>1.05</a:t>
            </a:r>
            <a:endParaRPr lang="en-US" dirty="0"/>
          </a:p>
        </p:txBody>
      </p:sp>
      <p:sp>
        <p:nvSpPr>
          <p:cNvPr id="10" name="Slide Number Placeholder 9"/>
          <p:cNvSpPr>
            <a:spLocks noGrp="1"/>
          </p:cNvSpPr>
          <p:nvPr>
            <p:ph type="sldNum" sz="quarter" idx="16"/>
          </p:nvPr>
        </p:nvSpPr>
        <p:spPr/>
        <p:txBody>
          <a:bodyPr/>
          <a:lstStyle/>
          <a:p>
            <a:fld id="{31D06AA0-025B-4289-9312-D351F24C7281}" type="slidenum">
              <a:rPr lang="en-US" smtClean="0"/>
              <a:t>18</a:t>
            </a:fld>
            <a:endParaRPr lang="en-US" dirty="0"/>
          </a:p>
        </p:txBody>
      </p:sp>
    </p:spTree>
    <p:extLst>
      <p:ext uri="{BB962C8B-B14F-4D97-AF65-F5344CB8AC3E}">
        <p14:creationId xmlns:p14="http://schemas.microsoft.com/office/powerpoint/2010/main" val="293304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2.5E-6 -3.61334E-6 L -0.14462 -3.61334E-6 " pathEditMode="relative" rAng="0" ptsTypes="AA">
                                      <p:cBhvr>
                                        <p:cTn id="22" dur="2000" fill="hold"/>
                                        <p:tgtEl>
                                          <p:spTgt spid="7"/>
                                        </p:tgtEl>
                                        <p:attrNameLst>
                                          <p:attrName>ppt_x</p:attrName>
                                          <p:attrName>ppt_y</p:attrName>
                                        </p:attrNameLst>
                                      </p:cBhvr>
                                      <p:rCtr x="-7240" y="0"/>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0.14462 -3.61334E-6 L 0.14757 -3.61334E-6 " pathEditMode="relative" rAng="0" ptsTypes="AA">
                                      <p:cBhvr>
                                        <p:cTn id="34" dur="2000" fill="hold"/>
                                        <p:tgtEl>
                                          <p:spTgt spid="7"/>
                                        </p:tgtEl>
                                        <p:attrNameLst>
                                          <p:attrName>ppt_x</p:attrName>
                                          <p:attrName>ppt_y</p:attrName>
                                        </p:attrNameLst>
                                      </p:cBhvr>
                                      <p:rCtr x="14601" y="0"/>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nodeType="clickEffect">
                                  <p:stCondLst>
                                    <p:cond delay="0"/>
                                  </p:stCondLst>
                                  <p:childTnLst>
                                    <p:animMotion origin="layout" path="M 0.14757 -3.61334E-6 L 0.3 -3.61334E-6 " pathEditMode="relative" rAng="0" ptsTypes="AA">
                                      <p:cBhvr>
                                        <p:cTn id="46" dur="2000" fill="hold"/>
                                        <p:tgtEl>
                                          <p:spTgt spid="7"/>
                                        </p:tgtEl>
                                        <p:attrNameLst>
                                          <p:attrName>ppt_x</p:attrName>
                                          <p:attrName>ppt_y</p:attrName>
                                        </p:attrNameLst>
                                      </p:cBhvr>
                                      <p:rCtr x="7622" y="0"/>
                                    </p:animMotion>
                                  </p:childTnLst>
                                </p:cTn>
                              </p:par>
                              <p:par>
                                <p:cTn id="47" presetID="1" presetClass="entr" presetSubtype="0" fill="hold" grpId="0" nodeType="withEffect">
                                  <p:stCondLst>
                                    <p:cond delay="200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29" grpId="0" animBg="1"/>
      <p:bldP spid="30" grpId="0" animBg="1"/>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rmAutofit/>
          </a:bodyPr>
          <a:lstStyle/>
          <a:p>
            <a:pPr>
              <a:lnSpc>
                <a:spcPct val="150000"/>
              </a:lnSpc>
            </a:pPr>
            <a:r>
              <a:rPr lang="en-US" sz="2400" dirty="0" smtClean="0"/>
              <a:t>What </a:t>
            </a:r>
            <a:r>
              <a:rPr lang="en-US" sz="2400" dirty="0"/>
              <a:t>are pointers</a:t>
            </a:r>
            <a:r>
              <a:rPr lang="en-US" sz="2400" dirty="0" smtClean="0"/>
              <a:t>?</a:t>
            </a:r>
            <a:endParaRPr lang="en-US" sz="2400" dirty="0"/>
          </a:p>
          <a:p>
            <a:pPr>
              <a:lnSpc>
                <a:spcPct val="150000"/>
              </a:lnSpc>
            </a:pPr>
            <a:r>
              <a:rPr lang="en-US" sz="2400" dirty="0"/>
              <a:t>Pointer notation</a:t>
            </a:r>
          </a:p>
          <a:p>
            <a:pPr lvl="2">
              <a:lnSpc>
                <a:spcPct val="150000"/>
              </a:lnSpc>
            </a:pPr>
            <a:r>
              <a:rPr lang="en-US" sz="2400" dirty="0" smtClean="0"/>
              <a:t> asterisk (*) </a:t>
            </a:r>
            <a:r>
              <a:rPr lang="en-US" sz="2400" dirty="0"/>
              <a:t>and ampersand </a:t>
            </a:r>
            <a:r>
              <a:rPr lang="en-US" sz="2400" dirty="0" smtClean="0"/>
              <a:t>(&amp;)</a:t>
            </a:r>
            <a:endParaRPr lang="en-US" sz="2400" dirty="0"/>
          </a:p>
          <a:p>
            <a:pPr>
              <a:lnSpc>
                <a:spcPct val="150000"/>
              </a:lnSpc>
            </a:pPr>
            <a:r>
              <a:rPr lang="en-US" sz="2400" dirty="0" smtClean="0"/>
              <a:t>Arithmetic </a:t>
            </a:r>
            <a:r>
              <a:rPr lang="en-US" sz="2400" dirty="0"/>
              <a:t>and logical operations with pointers</a:t>
            </a:r>
          </a:p>
        </p:txBody>
      </p:sp>
      <p:sp>
        <p:nvSpPr>
          <p:cNvPr id="2" name="Title 1"/>
          <p:cNvSpPr>
            <a:spLocks noGrp="1"/>
          </p:cNvSpPr>
          <p:nvPr>
            <p:ph type="title"/>
          </p:nvPr>
        </p:nvSpPr>
        <p:spPr/>
        <p:txBody>
          <a:bodyPr/>
          <a:lstStyle/>
          <a:p>
            <a:r>
              <a:rPr lang="en-US" dirty="0" smtClean="0"/>
              <a:t>Summary</a:t>
            </a:r>
            <a:endParaRPr lang="en-US" dirty="0"/>
          </a:p>
        </p:txBody>
      </p:sp>
      <p:sp>
        <p:nvSpPr>
          <p:cNvPr id="7" name="Date Placeholder 6"/>
          <p:cNvSpPr>
            <a:spLocks noGrp="1"/>
          </p:cNvSpPr>
          <p:nvPr>
            <p:ph type="dt" sz="half" idx="14"/>
          </p:nvPr>
        </p:nvSpPr>
        <p:spPr/>
        <p:txBody>
          <a:bodyPr/>
          <a:lstStyle/>
          <a:p>
            <a:r>
              <a:rPr lang="en-US" dirty="0" smtClean="0"/>
              <a:t>07/10/18</a:t>
            </a:r>
            <a:endParaRPr lang="en-US" dirty="0"/>
          </a:p>
        </p:txBody>
      </p:sp>
      <p:sp>
        <p:nvSpPr>
          <p:cNvPr id="8" name="Footer Placeholder 7"/>
          <p:cNvSpPr>
            <a:spLocks noGrp="1"/>
          </p:cNvSpPr>
          <p:nvPr>
            <p:ph type="ftr" sz="quarter" idx="15"/>
          </p:nvPr>
        </p:nvSpPr>
        <p:spPr/>
        <p:txBody>
          <a:bodyPr/>
          <a:lstStyle/>
          <a:p>
            <a:r>
              <a:rPr lang="en-US" dirty="0" smtClean="0"/>
              <a:t>1.05</a:t>
            </a:r>
            <a:endParaRPr lang="en-US" dirty="0"/>
          </a:p>
        </p:txBody>
      </p:sp>
      <p:sp>
        <p:nvSpPr>
          <p:cNvPr id="9" name="Slide Number Placeholder 8"/>
          <p:cNvSpPr>
            <a:spLocks noGrp="1"/>
          </p:cNvSpPr>
          <p:nvPr>
            <p:ph type="sldNum" sz="quarter" idx="16"/>
          </p:nvPr>
        </p:nvSpPr>
        <p:spPr/>
        <p:txBody>
          <a:bodyPr/>
          <a:lstStyle/>
          <a:p>
            <a:fld id="{31D06AA0-025B-4289-9312-D351F24C7281}" type="slidenum">
              <a:rPr lang="en-US" smtClean="0"/>
              <a:t>19</a:t>
            </a:fld>
            <a:endParaRPr lang="en-US" dirty="0"/>
          </a:p>
        </p:txBody>
      </p:sp>
    </p:spTree>
    <p:extLst>
      <p:ext uri="{BB962C8B-B14F-4D97-AF65-F5344CB8AC3E}">
        <p14:creationId xmlns:p14="http://schemas.microsoft.com/office/powerpoint/2010/main" val="2557982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rmAutofit/>
          </a:bodyPr>
          <a:lstStyle/>
          <a:p>
            <a:pPr>
              <a:lnSpc>
                <a:spcPct val="150000"/>
              </a:lnSpc>
            </a:pPr>
            <a:r>
              <a:rPr lang="en-US" sz="2400" dirty="0" smtClean="0"/>
              <a:t>Preparation and Concepts</a:t>
            </a:r>
          </a:p>
          <a:p>
            <a:pPr>
              <a:lnSpc>
                <a:spcPct val="150000"/>
              </a:lnSpc>
            </a:pPr>
            <a:r>
              <a:rPr lang="en-US" sz="2400" dirty="0" smtClean="0"/>
              <a:t>What </a:t>
            </a:r>
            <a:r>
              <a:rPr lang="en-US" sz="2400" dirty="0"/>
              <a:t>are pointers</a:t>
            </a:r>
            <a:r>
              <a:rPr lang="en-US" sz="2400" dirty="0" smtClean="0"/>
              <a:t>?</a:t>
            </a:r>
            <a:endParaRPr lang="en-US" sz="2400" dirty="0"/>
          </a:p>
          <a:p>
            <a:pPr>
              <a:lnSpc>
                <a:spcPct val="150000"/>
              </a:lnSpc>
            </a:pPr>
            <a:r>
              <a:rPr lang="en-US" sz="2400" dirty="0"/>
              <a:t>Pointer notation</a:t>
            </a:r>
          </a:p>
          <a:p>
            <a:pPr lvl="2">
              <a:lnSpc>
                <a:spcPct val="150000"/>
              </a:lnSpc>
            </a:pPr>
            <a:r>
              <a:rPr lang="en-US" sz="2400" dirty="0" smtClean="0"/>
              <a:t> asterisk (*) </a:t>
            </a:r>
            <a:r>
              <a:rPr lang="en-US" sz="2400" dirty="0"/>
              <a:t>and ampersand </a:t>
            </a:r>
            <a:r>
              <a:rPr lang="en-US" sz="2400" dirty="0" smtClean="0"/>
              <a:t>(&amp;)</a:t>
            </a:r>
            <a:endParaRPr lang="en-US" sz="2400" dirty="0"/>
          </a:p>
          <a:p>
            <a:pPr>
              <a:lnSpc>
                <a:spcPct val="150000"/>
              </a:lnSpc>
            </a:pPr>
            <a:r>
              <a:rPr lang="en-US" sz="2400" dirty="0" smtClean="0"/>
              <a:t>Arithmetic </a:t>
            </a:r>
            <a:r>
              <a:rPr lang="en-US" sz="2400" dirty="0"/>
              <a:t>and logical operations with pointers</a:t>
            </a:r>
          </a:p>
        </p:txBody>
      </p:sp>
      <p:sp>
        <p:nvSpPr>
          <p:cNvPr id="2" name="Title 1"/>
          <p:cNvSpPr>
            <a:spLocks noGrp="1"/>
          </p:cNvSpPr>
          <p:nvPr>
            <p:ph type="title"/>
          </p:nvPr>
        </p:nvSpPr>
        <p:spPr/>
        <p:txBody>
          <a:bodyPr/>
          <a:lstStyle/>
          <a:p>
            <a:r>
              <a:rPr lang="en-US" dirty="0" smtClean="0"/>
              <a:t>Agenda</a:t>
            </a:r>
            <a:endParaRPr lang="en-US" dirty="0"/>
          </a:p>
        </p:txBody>
      </p:sp>
      <p:sp>
        <p:nvSpPr>
          <p:cNvPr id="7" name="Date Placeholder 6"/>
          <p:cNvSpPr>
            <a:spLocks noGrp="1"/>
          </p:cNvSpPr>
          <p:nvPr>
            <p:ph type="dt" sz="half" idx="14"/>
          </p:nvPr>
        </p:nvSpPr>
        <p:spPr/>
        <p:txBody>
          <a:bodyPr/>
          <a:lstStyle/>
          <a:p>
            <a:r>
              <a:rPr lang="en-US" dirty="0" smtClean="0"/>
              <a:t>07/10/18</a:t>
            </a:r>
            <a:endParaRPr lang="en-US" dirty="0"/>
          </a:p>
        </p:txBody>
      </p:sp>
      <p:sp>
        <p:nvSpPr>
          <p:cNvPr id="8" name="Footer Placeholder 7"/>
          <p:cNvSpPr>
            <a:spLocks noGrp="1"/>
          </p:cNvSpPr>
          <p:nvPr>
            <p:ph type="ftr" sz="quarter" idx="15"/>
          </p:nvPr>
        </p:nvSpPr>
        <p:spPr/>
        <p:txBody>
          <a:bodyPr/>
          <a:lstStyle/>
          <a:p>
            <a:r>
              <a:rPr lang="en-US" dirty="0" smtClean="0"/>
              <a:t>1.05</a:t>
            </a:r>
            <a:endParaRPr lang="en-US" dirty="0"/>
          </a:p>
        </p:txBody>
      </p:sp>
      <p:sp>
        <p:nvSpPr>
          <p:cNvPr id="9" name="Slide Number Placeholder 8"/>
          <p:cNvSpPr>
            <a:spLocks noGrp="1"/>
          </p:cNvSpPr>
          <p:nvPr>
            <p:ph type="sldNum" sz="quarter" idx="16"/>
          </p:nvPr>
        </p:nvSpPr>
        <p:spPr/>
        <p:txBody>
          <a:bodyPr/>
          <a:lstStyle/>
          <a:p>
            <a:fld id="{31D06AA0-025B-4289-9312-D351F24C7281}" type="slidenum">
              <a:rPr lang="en-US" smtClean="0"/>
              <a:t>2</a:t>
            </a:fld>
            <a:endParaRPr lang="en-US" dirty="0"/>
          </a:p>
        </p:txBody>
      </p:sp>
    </p:spTree>
    <p:extLst>
      <p:ext uri="{BB962C8B-B14F-4D97-AF65-F5344CB8AC3E}">
        <p14:creationId xmlns:p14="http://schemas.microsoft.com/office/powerpoint/2010/main" val="3119514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rmAutofit/>
          </a:bodyPr>
          <a:lstStyle/>
          <a:p>
            <a:pPr marL="0" indent="0">
              <a:buNone/>
            </a:pPr>
            <a:r>
              <a:rPr lang="en-US" sz="2400" dirty="0"/>
              <a:t>Assignment:</a:t>
            </a:r>
          </a:p>
          <a:p>
            <a:pPr lvl="1"/>
            <a:r>
              <a:rPr lang="en-US" sz="2000" dirty="0"/>
              <a:t>Read C: How to Program </a:t>
            </a:r>
            <a:endParaRPr lang="en-US" sz="2000" dirty="0" smtClean="0"/>
          </a:p>
          <a:p>
            <a:pPr lvl="1"/>
            <a:r>
              <a:rPr lang="en-US" sz="2000" dirty="0" smtClean="0"/>
              <a:t>Watch </a:t>
            </a:r>
            <a:r>
              <a:rPr lang="en-US" sz="2000" dirty="0"/>
              <a:t>the video: </a:t>
            </a:r>
            <a:r>
              <a:rPr lang="en-US" sz="2000" dirty="0" smtClean="0"/>
              <a:t>PRE_28_Pointers_VIDEO</a:t>
            </a:r>
            <a:endParaRPr lang="en-US" sz="2000" dirty="0"/>
          </a:p>
          <a:p>
            <a:pPr lvl="1"/>
            <a:endParaRPr lang="en-US" sz="2000" dirty="0"/>
          </a:p>
          <a:p>
            <a:pPr marL="0" indent="0">
              <a:buNone/>
            </a:pPr>
            <a:r>
              <a:rPr lang="en-US" sz="2400" dirty="0"/>
              <a:t>Understand the following:</a:t>
            </a:r>
          </a:p>
          <a:p>
            <a:pPr lvl="1"/>
            <a:r>
              <a:rPr lang="en-US" sz="2000" dirty="0"/>
              <a:t>The definition of a pointer</a:t>
            </a:r>
          </a:p>
          <a:p>
            <a:pPr lvl="1"/>
            <a:r>
              <a:rPr lang="en-US" sz="2000" dirty="0"/>
              <a:t>How to declare pointers</a:t>
            </a:r>
          </a:p>
          <a:p>
            <a:pPr lvl="1"/>
            <a:r>
              <a:rPr lang="en-US" sz="2000" dirty="0"/>
              <a:t>How to use pointers to get and set values</a:t>
            </a:r>
          </a:p>
          <a:p>
            <a:endParaRPr lang="en-US" dirty="0"/>
          </a:p>
        </p:txBody>
      </p:sp>
      <p:sp>
        <p:nvSpPr>
          <p:cNvPr id="2" name="Title 1"/>
          <p:cNvSpPr>
            <a:spLocks noGrp="1"/>
          </p:cNvSpPr>
          <p:nvPr>
            <p:ph type="title"/>
          </p:nvPr>
        </p:nvSpPr>
        <p:spPr/>
        <p:txBody>
          <a:bodyPr/>
          <a:lstStyle/>
          <a:p>
            <a:r>
              <a:rPr lang="en-US" dirty="0" smtClean="0"/>
              <a:t>Preparation</a:t>
            </a:r>
            <a:endParaRPr lang="en-US" dirty="0"/>
          </a:p>
        </p:txBody>
      </p:sp>
      <p:sp>
        <p:nvSpPr>
          <p:cNvPr id="7" name="Date Placeholder 6"/>
          <p:cNvSpPr>
            <a:spLocks noGrp="1"/>
          </p:cNvSpPr>
          <p:nvPr>
            <p:ph type="dt" sz="half" idx="14"/>
          </p:nvPr>
        </p:nvSpPr>
        <p:spPr/>
        <p:txBody>
          <a:bodyPr/>
          <a:lstStyle/>
          <a:p>
            <a:r>
              <a:rPr lang="en-US" dirty="0" smtClean="0"/>
              <a:t>07/10/18</a:t>
            </a:r>
            <a:endParaRPr lang="en-US" dirty="0"/>
          </a:p>
        </p:txBody>
      </p:sp>
      <p:sp>
        <p:nvSpPr>
          <p:cNvPr id="8" name="Footer Placeholder 7"/>
          <p:cNvSpPr>
            <a:spLocks noGrp="1"/>
          </p:cNvSpPr>
          <p:nvPr>
            <p:ph type="ftr" sz="quarter" idx="15"/>
          </p:nvPr>
        </p:nvSpPr>
        <p:spPr/>
        <p:txBody>
          <a:bodyPr/>
          <a:lstStyle/>
          <a:p>
            <a:r>
              <a:rPr lang="en-US" dirty="0" smtClean="0"/>
              <a:t>1.05</a:t>
            </a:r>
            <a:endParaRPr lang="en-US" dirty="0"/>
          </a:p>
        </p:txBody>
      </p:sp>
      <p:sp>
        <p:nvSpPr>
          <p:cNvPr id="9" name="Slide Number Placeholder 8"/>
          <p:cNvSpPr>
            <a:spLocks noGrp="1"/>
          </p:cNvSpPr>
          <p:nvPr>
            <p:ph type="sldNum" sz="quarter" idx="16"/>
          </p:nvPr>
        </p:nvSpPr>
        <p:spPr/>
        <p:txBody>
          <a:bodyPr/>
          <a:lstStyle/>
          <a:p>
            <a:fld id="{31D06AA0-025B-4289-9312-D351F24C7281}" type="slidenum">
              <a:rPr lang="en-US" smtClean="0"/>
              <a:t>3</a:t>
            </a:fld>
            <a:endParaRPr lang="en-US" dirty="0"/>
          </a:p>
        </p:txBody>
      </p:sp>
    </p:spTree>
    <p:extLst>
      <p:ext uri="{BB962C8B-B14F-4D97-AF65-F5344CB8AC3E}">
        <p14:creationId xmlns:p14="http://schemas.microsoft.com/office/powerpoint/2010/main" val="957341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Concept Comprehension</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173597071"/>
              </p:ext>
            </p:extLst>
          </p:nvPr>
        </p:nvGraphicFramePr>
        <p:xfrm>
          <a:off x="398318" y="1649254"/>
          <a:ext cx="4173682" cy="30999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3638731080"/>
              </p:ext>
            </p:extLst>
          </p:nvPr>
        </p:nvGraphicFramePr>
        <p:xfrm>
          <a:off x="4572000" y="1649253"/>
          <a:ext cx="4173682" cy="3099955"/>
        </p:xfrm>
        <a:graphic>
          <a:graphicData uri="http://schemas.openxmlformats.org/drawingml/2006/chart">
            <c:chart xmlns:c="http://schemas.openxmlformats.org/drawingml/2006/chart" xmlns:r="http://schemas.openxmlformats.org/officeDocument/2006/relationships" r:id="rId4"/>
          </a:graphicData>
        </a:graphic>
      </p:graphicFrame>
      <p:sp>
        <p:nvSpPr>
          <p:cNvPr id="7" name="Date Placeholder 6"/>
          <p:cNvSpPr>
            <a:spLocks noGrp="1"/>
          </p:cNvSpPr>
          <p:nvPr>
            <p:ph type="dt" sz="half" idx="14"/>
          </p:nvPr>
        </p:nvSpPr>
        <p:spPr/>
        <p:txBody>
          <a:bodyPr/>
          <a:lstStyle/>
          <a:p>
            <a:r>
              <a:rPr lang="en-US" dirty="0" smtClean="0"/>
              <a:t>07/10/18</a:t>
            </a:r>
            <a:endParaRPr lang="en-US" dirty="0"/>
          </a:p>
        </p:txBody>
      </p:sp>
      <p:sp>
        <p:nvSpPr>
          <p:cNvPr id="9" name="Footer Placeholder 8"/>
          <p:cNvSpPr>
            <a:spLocks noGrp="1"/>
          </p:cNvSpPr>
          <p:nvPr>
            <p:ph type="ftr" sz="quarter" idx="15"/>
          </p:nvPr>
        </p:nvSpPr>
        <p:spPr/>
        <p:txBody>
          <a:bodyPr/>
          <a:lstStyle/>
          <a:p>
            <a:r>
              <a:rPr lang="en-US" dirty="0" smtClean="0"/>
              <a:t>1.05</a:t>
            </a:r>
            <a:endParaRPr lang="en-US" dirty="0"/>
          </a:p>
        </p:txBody>
      </p:sp>
      <p:sp>
        <p:nvSpPr>
          <p:cNvPr id="10" name="Slide Number Placeholder 9"/>
          <p:cNvSpPr>
            <a:spLocks noGrp="1"/>
          </p:cNvSpPr>
          <p:nvPr>
            <p:ph type="sldNum" sz="quarter" idx="16"/>
          </p:nvPr>
        </p:nvSpPr>
        <p:spPr/>
        <p:txBody>
          <a:bodyPr/>
          <a:lstStyle/>
          <a:p>
            <a:fld id="{31D06AA0-025B-4289-9312-D351F24C7281}" type="slidenum">
              <a:rPr lang="en-US" smtClean="0"/>
              <a:t>4</a:t>
            </a:fld>
            <a:endParaRPr lang="en-US" dirty="0"/>
          </a:p>
        </p:txBody>
      </p:sp>
    </p:spTree>
    <p:extLst>
      <p:ext uri="{BB962C8B-B14F-4D97-AF65-F5344CB8AC3E}">
        <p14:creationId xmlns:p14="http://schemas.microsoft.com/office/powerpoint/2010/main" val="2942234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3"/>
          <p:cNvSpPr>
            <a:spLocks noGrp="1" noChangeArrowheads="1"/>
          </p:cNvSpPr>
          <p:nvPr>
            <p:ph idx="13"/>
          </p:nvPr>
        </p:nvSpPr>
        <p:spPr>
          <a:xfrm>
            <a:off x="439046" y="1578015"/>
            <a:ext cx="8076304" cy="3718944"/>
          </a:xfrm>
        </p:spPr>
        <p:txBody>
          <a:bodyPr/>
          <a:lstStyle/>
          <a:p>
            <a:pPr>
              <a:spcBef>
                <a:spcPts val="0"/>
              </a:spcBef>
              <a:spcAft>
                <a:spcPts val="1200"/>
              </a:spcAft>
            </a:pPr>
            <a:r>
              <a:rPr lang="en-US" sz="2400" dirty="0" smtClean="0"/>
              <a:t>Pointers are variables that contain </a:t>
            </a:r>
            <a:r>
              <a:rPr lang="en-US" sz="2400" dirty="0" smtClean="0">
                <a:solidFill>
                  <a:srgbClr val="C00000"/>
                </a:solidFill>
              </a:rPr>
              <a:t>memory addresses </a:t>
            </a:r>
            <a:r>
              <a:rPr lang="en-US" sz="2400" dirty="0" smtClean="0"/>
              <a:t>as their values.</a:t>
            </a:r>
          </a:p>
          <a:p>
            <a:pPr>
              <a:spcBef>
                <a:spcPts val="0"/>
              </a:spcBef>
              <a:spcAft>
                <a:spcPts val="1200"/>
              </a:spcAft>
            </a:pPr>
            <a:endParaRPr lang="en-US" sz="2400" dirty="0" smtClean="0"/>
          </a:p>
          <a:p>
            <a:pPr>
              <a:spcBef>
                <a:spcPts val="0"/>
              </a:spcBef>
              <a:spcAft>
                <a:spcPts val="1200"/>
              </a:spcAft>
            </a:pPr>
            <a:r>
              <a:rPr lang="en-US" sz="2400" dirty="0" smtClean="0"/>
              <a:t>A pointer </a:t>
            </a:r>
            <a:r>
              <a:rPr lang="en-US" sz="2400" dirty="0" smtClean="0">
                <a:solidFill>
                  <a:srgbClr val="C00000"/>
                </a:solidFill>
              </a:rPr>
              <a:t>indirectly</a:t>
            </a:r>
            <a:r>
              <a:rPr lang="en-US" sz="2400" dirty="0" smtClean="0"/>
              <a:t> references a value.  </a:t>
            </a:r>
          </a:p>
          <a:p>
            <a:pPr marL="0" indent="0">
              <a:buNone/>
            </a:pPr>
            <a:endParaRPr lang="en-US" dirty="0"/>
          </a:p>
        </p:txBody>
      </p:sp>
      <p:sp>
        <p:nvSpPr>
          <p:cNvPr id="3076" name="Rectangle 2"/>
          <p:cNvSpPr>
            <a:spLocks noGrp="1" noChangeArrowheads="1"/>
          </p:cNvSpPr>
          <p:nvPr>
            <p:ph type="title"/>
          </p:nvPr>
        </p:nvSpPr>
        <p:spPr/>
        <p:txBody>
          <a:bodyPr/>
          <a:lstStyle/>
          <a:p>
            <a:r>
              <a:rPr lang="en-US" dirty="0" smtClean="0"/>
              <a:t/>
            </a:r>
            <a:br>
              <a:rPr lang="en-US" dirty="0" smtClean="0"/>
            </a:br>
            <a:r>
              <a:rPr lang="en-US" dirty="0" smtClean="0"/>
              <a:t>Pointers</a:t>
            </a:r>
            <a:br>
              <a:rPr lang="en-US" dirty="0" smtClean="0"/>
            </a:br>
            <a:endParaRPr lang="en-US" dirty="0" smtClean="0"/>
          </a:p>
        </p:txBody>
      </p:sp>
      <p:sp>
        <p:nvSpPr>
          <p:cNvPr id="5" name="Date Placeholder 4"/>
          <p:cNvSpPr>
            <a:spLocks noGrp="1"/>
          </p:cNvSpPr>
          <p:nvPr>
            <p:ph type="dt" sz="half" idx="14"/>
          </p:nvPr>
        </p:nvSpPr>
        <p:spPr/>
        <p:txBody>
          <a:bodyPr/>
          <a:lstStyle/>
          <a:p>
            <a:r>
              <a:rPr lang="en-US" dirty="0" smtClean="0"/>
              <a:t>07/10/18</a:t>
            </a:r>
            <a:endParaRPr lang="en-US" dirty="0"/>
          </a:p>
        </p:txBody>
      </p:sp>
      <p:sp>
        <p:nvSpPr>
          <p:cNvPr id="6" name="Footer Placeholder 5"/>
          <p:cNvSpPr>
            <a:spLocks noGrp="1"/>
          </p:cNvSpPr>
          <p:nvPr>
            <p:ph type="ftr" sz="quarter" idx="15"/>
          </p:nvPr>
        </p:nvSpPr>
        <p:spPr/>
        <p:txBody>
          <a:bodyPr/>
          <a:lstStyle/>
          <a:p>
            <a:r>
              <a:rPr lang="en-US" dirty="0" smtClean="0"/>
              <a:t>1.05</a:t>
            </a:r>
            <a:endParaRPr lang="en-US" dirty="0"/>
          </a:p>
        </p:txBody>
      </p:sp>
      <p:sp>
        <p:nvSpPr>
          <p:cNvPr id="7" name="Slide Number Placeholder 6"/>
          <p:cNvSpPr>
            <a:spLocks noGrp="1"/>
          </p:cNvSpPr>
          <p:nvPr>
            <p:ph type="sldNum" sz="quarter" idx="16"/>
          </p:nvPr>
        </p:nvSpPr>
        <p:spPr/>
        <p:txBody>
          <a:bodyPr/>
          <a:lstStyle/>
          <a:p>
            <a:fld id="{31D06AA0-025B-4289-9312-D351F24C7281}" type="slidenum">
              <a:rPr lang="en-US" smtClean="0"/>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7810" y="1917699"/>
            <a:ext cx="4038600" cy="3379265"/>
          </a:xfrm>
          <a:solidFill>
            <a:schemeClr val="accent2">
              <a:lumMod val="40000"/>
              <a:lumOff val="60000"/>
            </a:schemeClr>
          </a:solidFill>
        </p:spPr>
        <p:txBody>
          <a:bodyPr>
            <a:normAutofit/>
          </a:bodyPr>
          <a:lstStyle/>
          <a:p>
            <a:pPr marL="457200" indent="-457200">
              <a:spcBef>
                <a:spcPts val="0"/>
              </a:spcBef>
              <a:spcAft>
                <a:spcPts val="600"/>
              </a:spcAft>
              <a:buFont typeface="+mj-lt"/>
              <a:buAutoNum type="arabicPeriod"/>
            </a:pPr>
            <a:r>
              <a:rPr lang="en-US" sz="2200" dirty="0" smtClean="0"/>
              <a:t>Logical </a:t>
            </a:r>
            <a:r>
              <a:rPr lang="en-US" sz="2200" dirty="0"/>
              <a:t>“and</a:t>
            </a:r>
            <a:r>
              <a:rPr lang="en-US" sz="2200" dirty="0" smtClean="0"/>
              <a:t>” – &amp;&amp;</a:t>
            </a:r>
          </a:p>
          <a:p>
            <a:pPr marL="457200" indent="-457200">
              <a:spcBef>
                <a:spcPts val="0"/>
              </a:spcBef>
              <a:spcAft>
                <a:spcPts val="600"/>
              </a:spcAft>
              <a:buFont typeface="+mj-lt"/>
              <a:buAutoNum type="arabicPeriod"/>
            </a:pPr>
            <a:endParaRPr lang="en-US" sz="2200" dirty="0"/>
          </a:p>
          <a:p>
            <a:pPr marL="457200" indent="-457200">
              <a:spcBef>
                <a:spcPts val="0"/>
              </a:spcBef>
              <a:spcAft>
                <a:spcPts val="600"/>
              </a:spcAft>
              <a:buFont typeface="+mj-lt"/>
              <a:buAutoNum type="arabicPeriod"/>
            </a:pPr>
            <a:r>
              <a:rPr lang="en-US" sz="2200" dirty="0" smtClean="0"/>
              <a:t>Address operator – &amp;</a:t>
            </a:r>
          </a:p>
        </p:txBody>
      </p:sp>
      <p:sp>
        <p:nvSpPr>
          <p:cNvPr id="9" name="Content Placeholder 8"/>
          <p:cNvSpPr>
            <a:spLocks noGrp="1"/>
          </p:cNvSpPr>
          <p:nvPr>
            <p:ph sz="half" idx="10"/>
          </p:nvPr>
        </p:nvSpPr>
        <p:spPr>
          <a:xfrm>
            <a:off x="4658810" y="1917699"/>
            <a:ext cx="4038600" cy="3379266"/>
          </a:xfrm>
          <a:prstGeom prst="rect">
            <a:avLst/>
          </a:prstGeom>
          <a:solidFill>
            <a:schemeClr val="accent1">
              <a:lumMod val="40000"/>
              <a:lumOff val="60000"/>
            </a:schemeClr>
          </a:solidFill>
        </p:spPr>
        <p:txBody>
          <a:bodyPr>
            <a:normAutofit fontScale="92500" lnSpcReduction="10000"/>
          </a:bodyPr>
          <a:lstStyle/>
          <a:p>
            <a:pPr marL="457200" indent="-457200">
              <a:lnSpc>
                <a:spcPct val="110000"/>
              </a:lnSpc>
              <a:spcBef>
                <a:spcPts val="0"/>
              </a:spcBef>
              <a:spcAft>
                <a:spcPts val="600"/>
              </a:spcAft>
              <a:buFont typeface="+mj-lt"/>
              <a:buAutoNum type="arabicPeriod"/>
            </a:pPr>
            <a:r>
              <a:rPr lang="en-US" sz="2400" b="0" dirty="0">
                <a:solidFill>
                  <a:srgbClr val="BB0000"/>
                </a:solidFill>
                <a:latin typeface="+mn-lt"/>
                <a:cs typeface="+mn-cs"/>
              </a:rPr>
              <a:t>Multiplication</a:t>
            </a:r>
          </a:p>
          <a:p>
            <a:pPr marL="457200" indent="-457200">
              <a:lnSpc>
                <a:spcPct val="110000"/>
              </a:lnSpc>
              <a:spcBef>
                <a:spcPts val="0"/>
              </a:spcBef>
              <a:spcAft>
                <a:spcPts val="600"/>
              </a:spcAft>
              <a:buFont typeface="+mj-lt"/>
              <a:buAutoNum type="arabicPeriod"/>
            </a:pPr>
            <a:endParaRPr lang="en-US" sz="2400" b="0" dirty="0">
              <a:solidFill>
                <a:srgbClr val="BB0000"/>
              </a:solidFill>
              <a:latin typeface="+mn-lt"/>
              <a:cs typeface="+mn-cs"/>
            </a:endParaRPr>
          </a:p>
          <a:p>
            <a:pPr marL="457200" indent="-457200">
              <a:lnSpc>
                <a:spcPct val="110000"/>
              </a:lnSpc>
              <a:spcBef>
                <a:spcPts val="0"/>
              </a:spcBef>
              <a:spcAft>
                <a:spcPts val="600"/>
              </a:spcAft>
              <a:buFont typeface="+mj-lt"/>
              <a:buAutoNum type="arabicPeriod"/>
            </a:pPr>
            <a:r>
              <a:rPr lang="en-US" sz="2400" b="0" dirty="0">
                <a:solidFill>
                  <a:srgbClr val="BB0000"/>
                </a:solidFill>
                <a:latin typeface="+mn-lt"/>
                <a:cs typeface="+mn-cs"/>
              </a:rPr>
              <a:t>Comments</a:t>
            </a:r>
          </a:p>
          <a:p>
            <a:pPr marL="457200" indent="-457200">
              <a:lnSpc>
                <a:spcPct val="110000"/>
              </a:lnSpc>
              <a:spcBef>
                <a:spcPts val="0"/>
              </a:spcBef>
              <a:spcAft>
                <a:spcPts val="600"/>
              </a:spcAft>
              <a:buFont typeface="+mj-lt"/>
              <a:buAutoNum type="arabicPeriod"/>
            </a:pPr>
            <a:endParaRPr lang="en-US" sz="2400" b="0" dirty="0">
              <a:solidFill>
                <a:srgbClr val="BB0000"/>
              </a:solidFill>
              <a:latin typeface="+mn-lt"/>
              <a:cs typeface="+mn-cs"/>
            </a:endParaRPr>
          </a:p>
          <a:p>
            <a:pPr marL="457200" indent="-457200">
              <a:lnSpc>
                <a:spcPct val="110000"/>
              </a:lnSpc>
              <a:spcBef>
                <a:spcPts val="0"/>
              </a:spcBef>
              <a:spcAft>
                <a:spcPts val="600"/>
              </a:spcAft>
              <a:buFont typeface="+mj-lt"/>
              <a:buAutoNum type="arabicPeriod"/>
            </a:pPr>
            <a:r>
              <a:rPr lang="en-US" sz="2400" b="0" dirty="0">
                <a:solidFill>
                  <a:srgbClr val="BB0000"/>
                </a:solidFill>
                <a:latin typeface="+mn-lt"/>
                <a:cs typeface="+mn-cs"/>
              </a:rPr>
              <a:t>Pointer declaration</a:t>
            </a:r>
          </a:p>
          <a:p>
            <a:pPr marL="457200" indent="-457200">
              <a:lnSpc>
                <a:spcPct val="110000"/>
              </a:lnSpc>
              <a:spcBef>
                <a:spcPts val="0"/>
              </a:spcBef>
              <a:spcAft>
                <a:spcPts val="600"/>
              </a:spcAft>
              <a:buFont typeface="+mj-lt"/>
              <a:buAutoNum type="arabicPeriod"/>
            </a:pPr>
            <a:endParaRPr lang="en-US" sz="2400" b="0" dirty="0">
              <a:solidFill>
                <a:srgbClr val="BB0000"/>
              </a:solidFill>
              <a:latin typeface="+mn-lt"/>
              <a:cs typeface="+mn-cs"/>
            </a:endParaRPr>
          </a:p>
          <a:p>
            <a:pPr marL="457200" indent="-457200">
              <a:lnSpc>
                <a:spcPct val="110000"/>
              </a:lnSpc>
              <a:spcBef>
                <a:spcPts val="0"/>
              </a:spcBef>
              <a:spcAft>
                <a:spcPts val="600"/>
              </a:spcAft>
              <a:buFont typeface="+mj-lt"/>
              <a:buAutoNum type="arabicPeriod"/>
            </a:pPr>
            <a:r>
              <a:rPr lang="en-US" sz="2400" b="0" dirty="0" smtClean="0">
                <a:solidFill>
                  <a:srgbClr val="BB0000"/>
                </a:solidFill>
                <a:latin typeface="+mn-lt"/>
                <a:cs typeface="+mn-cs"/>
              </a:rPr>
              <a:t>Pointer dereferencing (GET and SET values)</a:t>
            </a:r>
          </a:p>
        </p:txBody>
      </p:sp>
      <p:sp>
        <p:nvSpPr>
          <p:cNvPr id="2" name="Title 1"/>
          <p:cNvSpPr>
            <a:spLocks noGrp="1"/>
          </p:cNvSpPr>
          <p:nvPr>
            <p:ph type="title"/>
          </p:nvPr>
        </p:nvSpPr>
        <p:spPr/>
        <p:txBody>
          <a:bodyPr>
            <a:normAutofit/>
          </a:bodyPr>
          <a:lstStyle/>
          <a:p>
            <a:r>
              <a:rPr lang="en-US" dirty="0" smtClean="0"/>
              <a:t>The ampersand (&amp;) and the asterisk (*)</a:t>
            </a:r>
            <a:endParaRPr lang="en-US" dirty="0"/>
          </a:p>
        </p:txBody>
      </p:sp>
      <p:sp>
        <p:nvSpPr>
          <p:cNvPr id="7" name="Text Placeholder 6"/>
          <p:cNvSpPr>
            <a:spLocks noGrp="1"/>
          </p:cNvSpPr>
          <p:nvPr>
            <p:ph type="body" idx="4294967295"/>
          </p:nvPr>
        </p:nvSpPr>
        <p:spPr>
          <a:xfrm>
            <a:off x="467810" y="1436688"/>
            <a:ext cx="4040188" cy="481012"/>
          </a:xfrm>
          <a:prstGeom prst="rect">
            <a:avLst/>
          </a:prstGeom>
          <a:solidFill>
            <a:schemeClr val="accent2">
              <a:lumMod val="60000"/>
              <a:lumOff val="40000"/>
            </a:schemeClr>
          </a:solidFill>
        </p:spPr>
        <p:txBody>
          <a:bodyPr/>
          <a:lstStyle/>
          <a:p>
            <a:pPr algn="ctr"/>
            <a:r>
              <a:rPr lang="en-US" dirty="0" smtClean="0"/>
              <a:t>2 uses of &amp;</a:t>
            </a:r>
            <a:endParaRPr lang="en-US" dirty="0"/>
          </a:p>
        </p:txBody>
      </p:sp>
      <p:sp>
        <p:nvSpPr>
          <p:cNvPr id="8" name="Text Placeholder 7"/>
          <p:cNvSpPr>
            <a:spLocks noGrp="1"/>
          </p:cNvSpPr>
          <p:nvPr>
            <p:ph type="body" sz="quarter" idx="4294967295"/>
          </p:nvPr>
        </p:nvSpPr>
        <p:spPr>
          <a:xfrm>
            <a:off x="4655635" y="1436687"/>
            <a:ext cx="4041775" cy="481012"/>
          </a:xfrm>
          <a:prstGeom prst="rect">
            <a:avLst/>
          </a:prstGeom>
          <a:solidFill>
            <a:schemeClr val="accent1">
              <a:lumMod val="60000"/>
              <a:lumOff val="40000"/>
            </a:schemeClr>
          </a:solidFill>
        </p:spPr>
        <p:txBody>
          <a:bodyPr/>
          <a:lstStyle/>
          <a:p>
            <a:pPr algn="ctr"/>
            <a:r>
              <a:rPr lang="en-US" dirty="0" smtClean="0"/>
              <a:t>4 uses of *</a:t>
            </a:r>
            <a:endParaRPr lang="en-US" dirty="0"/>
          </a:p>
        </p:txBody>
      </p:sp>
      <p:sp>
        <p:nvSpPr>
          <p:cNvPr id="5" name="Date Placeholder 4"/>
          <p:cNvSpPr>
            <a:spLocks noGrp="1"/>
          </p:cNvSpPr>
          <p:nvPr>
            <p:ph type="dt" sz="half" idx="11"/>
          </p:nvPr>
        </p:nvSpPr>
        <p:spPr/>
        <p:txBody>
          <a:bodyPr/>
          <a:lstStyle/>
          <a:p>
            <a:r>
              <a:rPr lang="en-US" dirty="0" smtClean="0"/>
              <a:t>07/10/18</a:t>
            </a:r>
            <a:endParaRPr lang="en-US" dirty="0"/>
          </a:p>
        </p:txBody>
      </p:sp>
      <p:sp>
        <p:nvSpPr>
          <p:cNvPr id="6" name="Footer Placeholder 5"/>
          <p:cNvSpPr>
            <a:spLocks noGrp="1"/>
          </p:cNvSpPr>
          <p:nvPr>
            <p:ph type="ftr" sz="quarter" idx="12"/>
          </p:nvPr>
        </p:nvSpPr>
        <p:spPr/>
        <p:txBody>
          <a:bodyPr/>
          <a:lstStyle/>
          <a:p>
            <a:r>
              <a:rPr lang="en-US" dirty="0" smtClean="0"/>
              <a:t>1.05</a:t>
            </a:r>
            <a:endParaRPr lang="en-US" dirty="0"/>
          </a:p>
        </p:txBody>
      </p:sp>
      <p:sp>
        <p:nvSpPr>
          <p:cNvPr id="11" name="Slide Number Placeholder 10"/>
          <p:cNvSpPr>
            <a:spLocks noGrp="1"/>
          </p:cNvSpPr>
          <p:nvPr>
            <p:ph type="sldNum" sz="quarter" idx="13"/>
          </p:nvPr>
        </p:nvSpPr>
        <p:spPr/>
        <p:txBody>
          <a:bodyPr/>
          <a:lstStyle/>
          <a:p>
            <a:fld id="{31D06AA0-025B-4289-9312-D351F24C7281}" type="slidenum">
              <a:rPr lang="en-US" smtClean="0"/>
              <a:t>6</a:t>
            </a:fld>
            <a:endParaRPr lang="en-US" dirty="0"/>
          </a:p>
        </p:txBody>
      </p:sp>
    </p:spTree>
    <p:extLst>
      <p:ext uri="{BB962C8B-B14F-4D97-AF65-F5344CB8AC3E}">
        <p14:creationId xmlns:p14="http://schemas.microsoft.com/office/powerpoint/2010/main" val="300384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7810" y="1917699"/>
            <a:ext cx="4038600" cy="3379265"/>
          </a:xfrm>
          <a:solidFill>
            <a:schemeClr val="accent2">
              <a:lumMod val="40000"/>
              <a:lumOff val="60000"/>
            </a:schemeClr>
          </a:solidFill>
        </p:spPr>
        <p:txBody>
          <a:bodyPr>
            <a:normAutofit/>
          </a:bodyPr>
          <a:lstStyle/>
          <a:p>
            <a:pPr marL="457200" indent="-457200">
              <a:spcBef>
                <a:spcPts val="0"/>
              </a:spcBef>
              <a:spcAft>
                <a:spcPts val="600"/>
              </a:spcAft>
              <a:buFont typeface="+mj-lt"/>
              <a:buAutoNum type="arabicPeriod"/>
            </a:pPr>
            <a:r>
              <a:rPr lang="en-US" sz="2400" dirty="0" smtClean="0"/>
              <a:t>Logical </a:t>
            </a:r>
            <a:r>
              <a:rPr lang="en-US" sz="2400" dirty="0"/>
              <a:t>“and</a:t>
            </a:r>
            <a:r>
              <a:rPr lang="en-US" sz="2400" dirty="0" smtClean="0"/>
              <a:t>” – &amp;&amp;</a:t>
            </a:r>
            <a:endParaRPr lang="en-US" sz="2400" dirty="0"/>
          </a:p>
          <a:p>
            <a:pPr marL="457200" indent="-457200">
              <a:spcBef>
                <a:spcPts val="0"/>
              </a:spcBef>
              <a:spcAft>
                <a:spcPts val="600"/>
              </a:spcAft>
              <a:buFont typeface="+mj-lt"/>
              <a:buAutoNum type="arabicPeriod"/>
            </a:pPr>
            <a:r>
              <a:rPr lang="en-US" sz="2400" dirty="0" smtClean="0"/>
              <a:t>Address operator – &amp;</a:t>
            </a:r>
          </a:p>
          <a:p>
            <a:pPr marL="457200" indent="-457200">
              <a:spcBef>
                <a:spcPts val="0"/>
              </a:spcBef>
              <a:spcAft>
                <a:spcPts val="600"/>
              </a:spcAft>
              <a:buFont typeface="+mj-lt"/>
              <a:buAutoNum type="arabicPeriod"/>
            </a:pPr>
            <a:r>
              <a:rPr lang="en-US" sz="2400" dirty="0" smtClean="0"/>
              <a:t>Bitwise “and” – &amp;</a:t>
            </a:r>
          </a:p>
          <a:p>
            <a:pPr marL="332142" lvl="2" indent="0">
              <a:spcBef>
                <a:spcPts val="0"/>
              </a:spcBef>
              <a:buNone/>
            </a:pPr>
            <a:r>
              <a:rPr lang="en-US" sz="2137" dirty="0" smtClean="0">
                <a:latin typeface="Courier New" panose="02070309020205020404" pitchFamily="49" charset="0"/>
                <a:cs typeface="Courier New" panose="02070309020205020404" pitchFamily="49" charset="0"/>
              </a:rPr>
              <a:t> </a:t>
            </a:r>
            <a:r>
              <a:rPr lang="en-US" sz="2137" dirty="0" smtClean="0">
                <a:solidFill>
                  <a:schemeClr val="tx1"/>
                </a:solidFill>
                <a:latin typeface="Courier New" panose="02070309020205020404" pitchFamily="49" charset="0"/>
                <a:cs typeface="Courier New" panose="02070309020205020404" pitchFamily="49" charset="0"/>
              </a:rPr>
              <a:t>72 &amp;			01001000 &amp;</a:t>
            </a:r>
          </a:p>
          <a:p>
            <a:pPr marL="332142" lvl="2" indent="0">
              <a:spcBef>
                <a:spcPts val="0"/>
              </a:spcBef>
              <a:buNone/>
            </a:pPr>
            <a:r>
              <a:rPr lang="en-US" sz="2137" dirty="0" smtClean="0">
                <a:solidFill>
                  <a:schemeClr val="tx1"/>
                </a:solidFill>
                <a:latin typeface="Courier New" panose="02070309020205020404" pitchFamily="49" charset="0"/>
                <a:cs typeface="Courier New" panose="02070309020205020404" pitchFamily="49" charset="0"/>
              </a:rPr>
              <a:t>136 =			10001000 =</a:t>
            </a:r>
          </a:p>
          <a:p>
            <a:pPr marL="332142" lvl="2" indent="0">
              <a:spcBef>
                <a:spcPts val="0"/>
              </a:spcBef>
              <a:buNone/>
            </a:pPr>
            <a:r>
              <a:rPr lang="en-US" sz="2137" dirty="0" smtClean="0">
                <a:solidFill>
                  <a:schemeClr val="tx1"/>
                </a:solidFill>
                <a:latin typeface="Courier New" panose="02070309020205020404" pitchFamily="49" charset="0"/>
                <a:cs typeface="Courier New" panose="02070309020205020404" pitchFamily="49" charset="0"/>
              </a:rPr>
              <a:t>---      	--------</a:t>
            </a:r>
            <a:endParaRPr lang="en-US" sz="2137" dirty="0">
              <a:solidFill>
                <a:schemeClr val="tx1"/>
              </a:solidFill>
              <a:latin typeface="Courier New" panose="02070309020205020404" pitchFamily="49" charset="0"/>
              <a:cs typeface="Courier New" panose="02070309020205020404" pitchFamily="49" charset="0"/>
            </a:endParaRPr>
          </a:p>
          <a:p>
            <a:pPr marL="332142" lvl="2" indent="0">
              <a:spcBef>
                <a:spcPts val="0"/>
              </a:spcBef>
              <a:buNone/>
            </a:pPr>
            <a:r>
              <a:rPr lang="en-US" sz="2137" dirty="0" smtClean="0">
                <a:solidFill>
                  <a:schemeClr val="tx1"/>
                </a:solidFill>
                <a:latin typeface="Courier New" panose="02070309020205020404" pitchFamily="49" charset="0"/>
                <a:cs typeface="Courier New" panose="02070309020205020404" pitchFamily="49" charset="0"/>
              </a:rPr>
              <a:t>  8				00001000</a:t>
            </a:r>
          </a:p>
        </p:txBody>
      </p:sp>
      <p:sp>
        <p:nvSpPr>
          <p:cNvPr id="4" name="Rectangle 3"/>
          <p:cNvSpPr/>
          <p:nvPr/>
        </p:nvSpPr>
        <p:spPr>
          <a:xfrm>
            <a:off x="466221" y="3258764"/>
            <a:ext cx="1800323" cy="2038200"/>
          </a:xfrm>
          <a:prstGeom prst="rect">
            <a:avLst/>
          </a:prstGeom>
          <a:noFill/>
          <a:ln w="254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Content Placeholder 8"/>
          <p:cNvSpPr>
            <a:spLocks noGrp="1"/>
          </p:cNvSpPr>
          <p:nvPr>
            <p:ph sz="half" idx="10"/>
          </p:nvPr>
        </p:nvSpPr>
        <p:spPr>
          <a:xfrm>
            <a:off x="4658810" y="1917699"/>
            <a:ext cx="4038600" cy="3379266"/>
          </a:xfrm>
          <a:prstGeom prst="rect">
            <a:avLst/>
          </a:prstGeom>
          <a:solidFill>
            <a:schemeClr val="accent1">
              <a:lumMod val="40000"/>
              <a:lumOff val="60000"/>
            </a:schemeClr>
          </a:solidFill>
        </p:spPr>
        <p:txBody>
          <a:bodyPr>
            <a:normAutofit fontScale="92500" lnSpcReduction="10000"/>
          </a:bodyPr>
          <a:lstStyle/>
          <a:p>
            <a:pPr marL="457200" indent="-457200">
              <a:lnSpc>
                <a:spcPct val="110000"/>
              </a:lnSpc>
              <a:spcBef>
                <a:spcPts val="0"/>
              </a:spcBef>
              <a:spcAft>
                <a:spcPts val="600"/>
              </a:spcAft>
              <a:buFont typeface="+mj-lt"/>
              <a:buAutoNum type="arabicPeriod"/>
            </a:pPr>
            <a:r>
              <a:rPr lang="en-US" sz="2500" b="0" dirty="0">
                <a:solidFill>
                  <a:srgbClr val="BB0000"/>
                </a:solidFill>
                <a:latin typeface="+mn-lt"/>
                <a:cs typeface="+mn-cs"/>
              </a:rPr>
              <a:t>Multiplication</a:t>
            </a:r>
          </a:p>
          <a:p>
            <a:pPr marL="457200" indent="-457200">
              <a:lnSpc>
                <a:spcPct val="110000"/>
              </a:lnSpc>
              <a:spcBef>
                <a:spcPts val="0"/>
              </a:spcBef>
              <a:spcAft>
                <a:spcPts val="600"/>
              </a:spcAft>
              <a:buFont typeface="+mj-lt"/>
              <a:buAutoNum type="arabicPeriod"/>
            </a:pPr>
            <a:endParaRPr lang="en-US" sz="1900" b="0" dirty="0">
              <a:solidFill>
                <a:srgbClr val="BB0000"/>
              </a:solidFill>
              <a:latin typeface="+mn-lt"/>
              <a:cs typeface="+mn-cs"/>
            </a:endParaRPr>
          </a:p>
          <a:p>
            <a:pPr marL="457200" indent="-457200">
              <a:lnSpc>
                <a:spcPct val="110000"/>
              </a:lnSpc>
              <a:spcBef>
                <a:spcPts val="0"/>
              </a:spcBef>
              <a:spcAft>
                <a:spcPts val="600"/>
              </a:spcAft>
              <a:buFont typeface="+mj-lt"/>
              <a:buAutoNum type="arabicPeriod"/>
            </a:pPr>
            <a:r>
              <a:rPr lang="en-US" sz="2500" b="0" dirty="0">
                <a:solidFill>
                  <a:srgbClr val="BB0000"/>
                </a:solidFill>
                <a:latin typeface="+mn-lt"/>
                <a:cs typeface="+mn-cs"/>
              </a:rPr>
              <a:t>Comments</a:t>
            </a:r>
          </a:p>
          <a:p>
            <a:pPr marL="457200" indent="-457200">
              <a:lnSpc>
                <a:spcPct val="110000"/>
              </a:lnSpc>
              <a:spcBef>
                <a:spcPts val="0"/>
              </a:spcBef>
              <a:spcAft>
                <a:spcPts val="600"/>
              </a:spcAft>
              <a:buFont typeface="+mj-lt"/>
              <a:buAutoNum type="arabicPeriod"/>
            </a:pPr>
            <a:endParaRPr lang="en-US" sz="1900" b="0" dirty="0">
              <a:solidFill>
                <a:srgbClr val="BB0000"/>
              </a:solidFill>
              <a:latin typeface="+mn-lt"/>
              <a:cs typeface="+mn-cs"/>
            </a:endParaRPr>
          </a:p>
          <a:p>
            <a:pPr marL="457200" indent="-457200">
              <a:lnSpc>
                <a:spcPct val="110000"/>
              </a:lnSpc>
              <a:spcBef>
                <a:spcPts val="0"/>
              </a:spcBef>
              <a:spcAft>
                <a:spcPts val="600"/>
              </a:spcAft>
              <a:buFont typeface="+mj-lt"/>
              <a:buAutoNum type="arabicPeriod"/>
            </a:pPr>
            <a:r>
              <a:rPr lang="en-US" sz="2500" b="0" dirty="0">
                <a:solidFill>
                  <a:srgbClr val="BB0000"/>
                </a:solidFill>
                <a:latin typeface="+mn-lt"/>
                <a:cs typeface="+mn-cs"/>
              </a:rPr>
              <a:t>Pointer declaration</a:t>
            </a:r>
          </a:p>
          <a:p>
            <a:pPr marL="457200" indent="-457200">
              <a:lnSpc>
                <a:spcPct val="110000"/>
              </a:lnSpc>
              <a:spcBef>
                <a:spcPts val="0"/>
              </a:spcBef>
              <a:spcAft>
                <a:spcPts val="600"/>
              </a:spcAft>
              <a:buFont typeface="+mj-lt"/>
              <a:buAutoNum type="arabicPeriod"/>
            </a:pPr>
            <a:endParaRPr lang="en-US" sz="1900" b="0" dirty="0">
              <a:solidFill>
                <a:srgbClr val="BB0000"/>
              </a:solidFill>
              <a:latin typeface="+mn-lt"/>
              <a:cs typeface="+mn-cs"/>
            </a:endParaRPr>
          </a:p>
          <a:p>
            <a:pPr marL="457200" indent="-457200">
              <a:lnSpc>
                <a:spcPct val="110000"/>
              </a:lnSpc>
              <a:spcBef>
                <a:spcPts val="0"/>
              </a:spcBef>
              <a:spcAft>
                <a:spcPts val="600"/>
              </a:spcAft>
              <a:buFont typeface="+mj-lt"/>
              <a:buAutoNum type="arabicPeriod"/>
            </a:pPr>
            <a:r>
              <a:rPr lang="en-US" sz="2500" b="0" dirty="0" smtClean="0">
                <a:solidFill>
                  <a:srgbClr val="BB0000"/>
                </a:solidFill>
                <a:latin typeface="+mn-lt"/>
                <a:cs typeface="+mn-cs"/>
              </a:rPr>
              <a:t>Pointer dereferencing</a:t>
            </a:r>
            <a:r>
              <a:rPr lang="en-US" sz="2500" b="0" dirty="0">
                <a:solidFill>
                  <a:srgbClr val="BB0000"/>
                </a:solidFill>
                <a:latin typeface="+mn-lt"/>
                <a:cs typeface="+mn-cs"/>
              </a:rPr>
              <a:t> </a:t>
            </a:r>
            <a:r>
              <a:rPr lang="en-US" sz="2500" b="0" dirty="0" smtClean="0">
                <a:solidFill>
                  <a:srgbClr val="BB0000"/>
                </a:solidFill>
                <a:latin typeface="+mn-lt"/>
                <a:cs typeface="+mn-cs"/>
              </a:rPr>
              <a:t>(GET and SET values)</a:t>
            </a:r>
            <a:endParaRPr lang="en-US" sz="2500" b="0" dirty="0">
              <a:solidFill>
                <a:srgbClr val="BB0000"/>
              </a:solidFill>
              <a:latin typeface="+mn-lt"/>
              <a:cs typeface="+mn-cs"/>
            </a:endParaRPr>
          </a:p>
          <a:p>
            <a:endParaRPr lang="en-US" dirty="0"/>
          </a:p>
        </p:txBody>
      </p:sp>
      <p:sp>
        <p:nvSpPr>
          <p:cNvPr id="2" name="Title 1"/>
          <p:cNvSpPr>
            <a:spLocks noGrp="1"/>
          </p:cNvSpPr>
          <p:nvPr>
            <p:ph type="title"/>
          </p:nvPr>
        </p:nvSpPr>
        <p:spPr/>
        <p:txBody>
          <a:bodyPr>
            <a:normAutofit/>
          </a:bodyPr>
          <a:lstStyle/>
          <a:p>
            <a:r>
              <a:rPr lang="en-US" dirty="0" smtClean="0"/>
              <a:t>The ampersand (&amp;) and the asterisk (*)</a:t>
            </a:r>
            <a:endParaRPr lang="en-US" dirty="0"/>
          </a:p>
        </p:txBody>
      </p:sp>
      <p:sp>
        <p:nvSpPr>
          <p:cNvPr id="7" name="Text Placeholder 6"/>
          <p:cNvSpPr>
            <a:spLocks noGrp="1"/>
          </p:cNvSpPr>
          <p:nvPr>
            <p:ph type="body" idx="4294967295"/>
          </p:nvPr>
        </p:nvSpPr>
        <p:spPr>
          <a:xfrm>
            <a:off x="467810" y="1436688"/>
            <a:ext cx="4040188" cy="481012"/>
          </a:xfrm>
          <a:prstGeom prst="rect">
            <a:avLst/>
          </a:prstGeom>
          <a:solidFill>
            <a:schemeClr val="accent2">
              <a:lumMod val="60000"/>
              <a:lumOff val="40000"/>
            </a:schemeClr>
          </a:solidFill>
        </p:spPr>
        <p:txBody>
          <a:bodyPr/>
          <a:lstStyle/>
          <a:p>
            <a:pPr algn="ctr"/>
            <a:r>
              <a:rPr lang="en-US" dirty="0"/>
              <a:t>3</a:t>
            </a:r>
            <a:r>
              <a:rPr lang="en-US" dirty="0" smtClean="0"/>
              <a:t> uses of &amp;</a:t>
            </a:r>
            <a:endParaRPr lang="en-US" dirty="0"/>
          </a:p>
        </p:txBody>
      </p:sp>
      <p:sp>
        <p:nvSpPr>
          <p:cNvPr id="8" name="Text Placeholder 7"/>
          <p:cNvSpPr>
            <a:spLocks noGrp="1"/>
          </p:cNvSpPr>
          <p:nvPr>
            <p:ph type="body" sz="quarter" idx="4294967295"/>
          </p:nvPr>
        </p:nvSpPr>
        <p:spPr>
          <a:xfrm>
            <a:off x="4655635" y="1436687"/>
            <a:ext cx="4041775" cy="481012"/>
          </a:xfrm>
          <a:prstGeom prst="rect">
            <a:avLst/>
          </a:prstGeom>
          <a:solidFill>
            <a:schemeClr val="accent1">
              <a:lumMod val="60000"/>
              <a:lumOff val="40000"/>
            </a:schemeClr>
          </a:solidFill>
        </p:spPr>
        <p:txBody>
          <a:bodyPr/>
          <a:lstStyle/>
          <a:p>
            <a:pPr algn="ctr"/>
            <a:r>
              <a:rPr lang="en-US" dirty="0" smtClean="0"/>
              <a:t>4 uses of *</a:t>
            </a:r>
            <a:endParaRPr lang="en-US" dirty="0"/>
          </a:p>
        </p:txBody>
      </p:sp>
      <p:sp>
        <p:nvSpPr>
          <p:cNvPr id="10" name="Rectangle 9"/>
          <p:cNvSpPr/>
          <p:nvPr/>
        </p:nvSpPr>
        <p:spPr>
          <a:xfrm>
            <a:off x="2266544" y="3258764"/>
            <a:ext cx="2241454" cy="2038200"/>
          </a:xfrm>
          <a:prstGeom prst="rect">
            <a:avLst/>
          </a:prstGeom>
          <a:noFill/>
          <a:ln w="254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1"/>
          </p:nvPr>
        </p:nvSpPr>
        <p:spPr/>
        <p:txBody>
          <a:bodyPr/>
          <a:lstStyle/>
          <a:p>
            <a:r>
              <a:rPr lang="en-US" dirty="0" smtClean="0"/>
              <a:t>07/10/18</a:t>
            </a:r>
            <a:endParaRPr lang="en-US" dirty="0"/>
          </a:p>
        </p:txBody>
      </p:sp>
      <p:sp>
        <p:nvSpPr>
          <p:cNvPr id="6" name="Footer Placeholder 5"/>
          <p:cNvSpPr>
            <a:spLocks noGrp="1"/>
          </p:cNvSpPr>
          <p:nvPr>
            <p:ph type="ftr" sz="quarter" idx="12"/>
          </p:nvPr>
        </p:nvSpPr>
        <p:spPr/>
        <p:txBody>
          <a:bodyPr/>
          <a:lstStyle/>
          <a:p>
            <a:r>
              <a:rPr lang="en-US" dirty="0" smtClean="0"/>
              <a:t>1.05</a:t>
            </a:r>
            <a:endParaRPr lang="en-US" dirty="0"/>
          </a:p>
        </p:txBody>
      </p:sp>
      <p:sp>
        <p:nvSpPr>
          <p:cNvPr id="11" name="Slide Number Placeholder 10"/>
          <p:cNvSpPr>
            <a:spLocks noGrp="1"/>
          </p:cNvSpPr>
          <p:nvPr>
            <p:ph type="sldNum" sz="quarter" idx="13"/>
          </p:nvPr>
        </p:nvSpPr>
        <p:spPr/>
        <p:txBody>
          <a:bodyPr/>
          <a:lstStyle/>
          <a:p>
            <a:fld id="{31D06AA0-025B-4289-9312-D351F24C7281}" type="slidenum">
              <a:rPr lang="en-US" smtClean="0"/>
              <a:t>7</a:t>
            </a:fld>
            <a:endParaRPr lang="en-US" dirty="0"/>
          </a:p>
        </p:txBody>
      </p:sp>
    </p:spTree>
    <p:extLst>
      <p:ext uri="{BB962C8B-B14F-4D97-AF65-F5344CB8AC3E}">
        <p14:creationId xmlns:p14="http://schemas.microsoft.com/office/powerpoint/2010/main" val="2516782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p:cNvGraphicFramePr>
            <a:graphicFrameLocks noGrp="1"/>
          </p:cNvGraphicFramePr>
          <p:nvPr>
            <p:ph idx="13"/>
            <p:extLst>
              <p:ext uri="{D42A27DB-BD31-4B8C-83A1-F6EECF244321}">
                <p14:modId xmlns:p14="http://schemas.microsoft.com/office/powerpoint/2010/main" val="3949637425"/>
              </p:ext>
            </p:extLst>
          </p:nvPr>
        </p:nvGraphicFramePr>
        <p:xfrm>
          <a:off x="455720" y="1861314"/>
          <a:ext cx="8229600" cy="1250087"/>
        </p:xfrm>
        <a:graphic>
          <a:graphicData uri="http://schemas.openxmlformats.org/drawingml/2006/table">
            <a:tbl>
              <a:tblPr firstRow="1" bandRow="1">
                <a:tableStyleId>{5940675A-B579-460E-94D1-54222C63F5DA}</a:tableStyleId>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gridCol w="342900">
                  <a:extLst>
                    <a:ext uri="{9D8B030D-6E8A-4147-A177-3AD203B41FA5}">
                      <a16:colId xmlns:a16="http://schemas.microsoft.com/office/drawing/2014/main" val="20006"/>
                    </a:ext>
                  </a:extLst>
                </a:gridCol>
                <a:gridCol w="342900">
                  <a:extLst>
                    <a:ext uri="{9D8B030D-6E8A-4147-A177-3AD203B41FA5}">
                      <a16:colId xmlns:a16="http://schemas.microsoft.com/office/drawing/2014/main" val="20007"/>
                    </a:ext>
                  </a:extLst>
                </a:gridCol>
                <a:gridCol w="342900">
                  <a:extLst>
                    <a:ext uri="{9D8B030D-6E8A-4147-A177-3AD203B41FA5}">
                      <a16:colId xmlns:a16="http://schemas.microsoft.com/office/drawing/2014/main" val="20008"/>
                    </a:ext>
                  </a:extLst>
                </a:gridCol>
                <a:gridCol w="342900">
                  <a:extLst>
                    <a:ext uri="{9D8B030D-6E8A-4147-A177-3AD203B41FA5}">
                      <a16:colId xmlns:a16="http://schemas.microsoft.com/office/drawing/2014/main" val="20009"/>
                    </a:ext>
                  </a:extLst>
                </a:gridCol>
                <a:gridCol w="342900">
                  <a:extLst>
                    <a:ext uri="{9D8B030D-6E8A-4147-A177-3AD203B41FA5}">
                      <a16:colId xmlns:a16="http://schemas.microsoft.com/office/drawing/2014/main" val="20010"/>
                    </a:ext>
                  </a:extLst>
                </a:gridCol>
                <a:gridCol w="342900">
                  <a:extLst>
                    <a:ext uri="{9D8B030D-6E8A-4147-A177-3AD203B41FA5}">
                      <a16:colId xmlns:a16="http://schemas.microsoft.com/office/drawing/2014/main" val="20011"/>
                    </a:ext>
                  </a:extLst>
                </a:gridCol>
                <a:gridCol w="342900">
                  <a:extLst>
                    <a:ext uri="{9D8B030D-6E8A-4147-A177-3AD203B41FA5}">
                      <a16:colId xmlns:a16="http://schemas.microsoft.com/office/drawing/2014/main" val="20012"/>
                    </a:ext>
                  </a:extLst>
                </a:gridCol>
                <a:gridCol w="342900">
                  <a:extLst>
                    <a:ext uri="{9D8B030D-6E8A-4147-A177-3AD203B41FA5}">
                      <a16:colId xmlns:a16="http://schemas.microsoft.com/office/drawing/2014/main" val="20013"/>
                    </a:ext>
                  </a:extLst>
                </a:gridCol>
                <a:gridCol w="342900">
                  <a:extLst>
                    <a:ext uri="{9D8B030D-6E8A-4147-A177-3AD203B41FA5}">
                      <a16:colId xmlns:a16="http://schemas.microsoft.com/office/drawing/2014/main" val="20014"/>
                    </a:ext>
                  </a:extLst>
                </a:gridCol>
                <a:gridCol w="342900">
                  <a:extLst>
                    <a:ext uri="{9D8B030D-6E8A-4147-A177-3AD203B41FA5}">
                      <a16:colId xmlns:a16="http://schemas.microsoft.com/office/drawing/2014/main" val="20015"/>
                    </a:ext>
                  </a:extLst>
                </a:gridCol>
                <a:gridCol w="342900">
                  <a:extLst>
                    <a:ext uri="{9D8B030D-6E8A-4147-A177-3AD203B41FA5}">
                      <a16:colId xmlns:a16="http://schemas.microsoft.com/office/drawing/2014/main" val="20016"/>
                    </a:ext>
                  </a:extLst>
                </a:gridCol>
                <a:gridCol w="342900">
                  <a:extLst>
                    <a:ext uri="{9D8B030D-6E8A-4147-A177-3AD203B41FA5}">
                      <a16:colId xmlns:a16="http://schemas.microsoft.com/office/drawing/2014/main" val="20017"/>
                    </a:ext>
                  </a:extLst>
                </a:gridCol>
                <a:gridCol w="342900">
                  <a:extLst>
                    <a:ext uri="{9D8B030D-6E8A-4147-A177-3AD203B41FA5}">
                      <a16:colId xmlns:a16="http://schemas.microsoft.com/office/drawing/2014/main" val="20018"/>
                    </a:ext>
                  </a:extLst>
                </a:gridCol>
                <a:gridCol w="342900">
                  <a:extLst>
                    <a:ext uri="{9D8B030D-6E8A-4147-A177-3AD203B41FA5}">
                      <a16:colId xmlns:a16="http://schemas.microsoft.com/office/drawing/2014/main" val="20019"/>
                    </a:ext>
                  </a:extLst>
                </a:gridCol>
                <a:gridCol w="342900">
                  <a:extLst>
                    <a:ext uri="{9D8B030D-6E8A-4147-A177-3AD203B41FA5}">
                      <a16:colId xmlns:a16="http://schemas.microsoft.com/office/drawing/2014/main" val="20020"/>
                    </a:ext>
                  </a:extLst>
                </a:gridCol>
                <a:gridCol w="342900">
                  <a:extLst>
                    <a:ext uri="{9D8B030D-6E8A-4147-A177-3AD203B41FA5}">
                      <a16:colId xmlns:a16="http://schemas.microsoft.com/office/drawing/2014/main" val="20021"/>
                    </a:ext>
                  </a:extLst>
                </a:gridCol>
                <a:gridCol w="342900">
                  <a:extLst>
                    <a:ext uri="{9D8B030D-6E8A-4147-A177-3AD203B41FA5}">
                      <a16:colId xmlns:a16="http://schemas.microsoft.com/office/drawing/2014/main" val="20022"/>
                    </a:ext>
                  </a:extLst>
                </a:gridCol>
                <a:gridCol w="342900">
                  <a:extLst>
                    <a:ext uri="{9D8B030D-6E8A-4147-A177-3AD203B41FA5}">
                      <a16:colId xmlns:a16="http://schemas.microsoft.com/office/drawing/2014/main" val="20023"/>
                    </a:ext>
                  </a:extLst>
                </a:gridCol>
              </a:tblGrid>
              <a:tr h="561254">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688833">
                <a:tc>
                  <a:txBody>
                    <a:bodyPr/>
                    <a:lstStyle/>
                    <a:p>
                      <a:r>
                        <a:rPr lang="en-US" dirty="0" smtClean="0"/>
                        <a:t>1000</a:t>
                      </a:r>
                      <a:endParaRPr lang="en-US" dirty="0"/>
                    </a:p>
                  </a:txBody>
                  <a:tcPr vert="vert270"/>
                </a:tc>
                <a:tc>
                  <a:txBody>
                    <a:bodyPr/>
                    <a:lstStyle/>
                    <a:p>
                      <a:r>
                        <a:rPr lang="en-US" dirty="0" smtClean="0"/>
                        <a:t>1001</a:t>
                      </a:r>
                      <a:endParaRPr lang="en-US" dirty="0"/>
                    </a:p>
                  </a:txBody>
                  <a:tcPr vert="vert270"/>
                </a:tc>
                <a:tc>
                  <a:txBody>
                    <a:bodyPr/>
                    <a:lstStyle/>
                    <a:p>
                      <a:r>
                        <a:rPr lang="en-US" dirty="0" smtClean="0"/>
                        <a:t>1002</a:t>
                      </a:r>
                      <a:endParaRPr lang="en-US" dirty="0"/>
                    </a:p>
                  </a:txBody>
                  <a:tcPr vert="vert270"/>
                </a:tc>
                <a:tc>
                  <a:txBody>
                    <a:bodyPr/>
                    <a:lstStyle/>
                    <a:p>
                      <a:r>
                        <a:rPr lang="en-US" dirty="0" smtClean="0"/>
                        <a:t>1003</a:t>
                      </a:r>
                      <a:endParaRPr lang="en-US" dirty="0"/>
                    </a:p>
                  </a:txBody>
                  <a:tcPr vert="vert270"/>
                </a:tc>
                <a:tc>
                  <a:txBody>
                    <a:bodyPr/>
                    <a:lstStyle/>
                    <a:p>
                      <a:r>
                        <a:rPr lang="en-US" dirty="0" smtClean="0"/>
                        <a:t>1004</a:t>
                      </a:r>
                      <a:endParaRPr lang="en-US" dirty="0"/>
                    </a:p>
                  </a:txBody>
                  <a:tcPr vert="vert270"/>
                </a:tc>
                <a:tc>
                  <a:txBody>
                    <a:bodyPr/>
                    <a:lstStyle/>
                    <a:p>
                      <a:r>
                        <a:rPr lang="en-US" dirty="0" smtClean="0"/>
                        <a:t>1005</a:t>
                      </a:r>
                      <a:endParaRPr lang="en-US" dirty="0"/>
                    </a:p>
                  </a:txBody>
                  <a:tcPr vert="vert270"/>
                </a:tc>
                <a:tc>
                  <a:txBody>
                    <a:bodyPr/>
                    <a:lstStyle/>
                    <a:p>
                      <a:r>
                        <a:rPr lang="en-US" dirty="0" smtClean="0"/>
                        <a:t>1006</a:t>
                      </a:r>
                      <a:endParaRPr lang="en-US" dirty="0"/>
                    </a:p>
                  </a:txBody>
                  <a:tcPr vert="vert270"/>
                </a:tc>
                <a:tc>
                  <a:txBody>
                    <a:bodyPr/>
                    <a:lstStyle/>
                    <a:p>
                      <a:r>
                        <a:rPr lang="en-US" dirty="0" smtClean="0"/>
                        <a:t>1007</a:t>
                      </a:r>
                      <a:endParaRPr lang="en-US" dirty="0"/>
                    </a:p>
                  </a:txBody>
                  <a:tcPr vert="vert270"/>
                </a:tc>
                <a:tc>
                  <a:txBody>
                    <a:bodyPr/>
                    <a:lstStyle/>
                    <a:p>
                      <a:r>
                        <a:rPr lang="en-US" dirty="0" smtClean="0"/>
                        <a:t>1008</a:t>
                      </a:r>
                      <a:endParaRPr lang="en-US" dirty="0"/>
                    </a:p>
                  </a:txBody>
                  <a:tcPr vert="vert270"/>
                </a:tc>
                <a:tc>
                  <a:txBody>
                    <a:bodyPr/>
                    <a:lstStyle/>
                    <a:p>
                      <a:r>
                        <a:rPr lang="en-US" dirty="0" smtClean="0"/>
                        <a:t>1009</a:t>
                      </a:r>
                      <a:endParaRPr lang="en-US" dirty="0"/>
                    </a:p>
                  </a:txBody>
                  <a:tcPr vert="vert270"/>
                </a:tc>
                <a:tc>
                  <a:txBody>
                    <a:bodyPr/>
                    <a:lstStyle/>
                    <a:p>
                      <a:r>
                        <a:rPr lang="en-US" dirty="0" smtClean="0"/>
                        <a:t>1010</a:t>
                      </a:r>
                      <a:endParaRPr lang="en-US" dirty="0"/>
                    </a:p>
                  </a:txBody>
                  <a:tcPr vert="vert270"/>
                </a:tc>
                <a:tc>
                  <a:txBody>
                    <a:bodyPr/>
                    <a:lstStyle/>
                    <a:p>
                      <a:r>
                        <a:rPr lang="en-US" dirty="0" smtClean="0"/>
                        <a:t>1011</a:t>
                      </a:r>
                      <a:endParaRPr lang="en-US" dirty="0"/>
                    </a:p>
                  </a:txBody>
                  <a:tcPr vert="vert270"/>
                </a:tc>
                <a:tc>
                  <a:txBody>
                    <a:bodyPr/>
                    <a:lstStyle/>
                    <a:p>
                      <a:r>
                        <a:rPr lang="en-US" dirty="0" smtClean="0"/>
                        <a:t>1012</a:t>
                      </a:r>
                      <a:endParaRPr lang="en-US" dirty="0"/>
                    </a:p>
                  </a:txBody>
                  <a:tcPr vert="vert270"/>
                </a:tc>
                <a:tc>
                  <a:txBody>
                    <a:bodyPr/>
                    <a:lstStyle/>
                    <a:p>
                      <a:r>
                        <a:rPr lang="en-US" dirty="0" smtClean="0"/>
                        <a:t>1013</a:t>
                      </a:r>
                      <a:endParaRPr lang="en-US" dirty="0"/>
                    </a:p>
                  </a:txBody>
                  <a:tcPr vert="vert270"/>
                </a:tc>
                <a:tc>
                  <a:txBody>
                    <a:bodyPr/>
                    <a:lstStyle/>
                    <a:p>
                      <a:r>
                        <a:rPr lang="en-US" dirty="0" smtClean="0"/>
                        <a:t>1014</a:t>
                      </a:r>
                      <a:endParaRPr lang="en-US" dirty="0"/>
                    </a:p>
                  </a:txBody>
                  <a:tcPr vert="vert270"/>
                </a:tc>
                <a:tc>
                  <a:txBody>
                    <a:bodyPr/>
                    <a:lstStyle/>
                    <a:p>
                      <a:r>
                        <a:rPr lang="en-US" dirty="0" smtClean="0"/>
                        <a:t>1015</a:t>
                      </a:r>
                      <a:endParaRPr lang="en-US" dirty="0"/>
                    </a:p>
                  </a:txBody>
                  <a:tcPr vert="vert270"/>
                </a:tc>
                <a:tc>
                  <a:txBody>
                    <a:bodyPr/>
                    <a:lstStyle/>
                    <a:p>
                      <a:r>
                        <a:rPr lang="en-US" dirty="0" smtClean="0"/>
                        <a:t>1016</a:t>
                      </a:r>
                      <a:endParaRPr lang="en-US" dirty="0"/>
                    </a:p>
                  </a:txBody>
                  <a:tcPr vert="vert270"/>
                </a:tc>
                <a:tc>
                  <a:txBody>
                    <a:bodyPr/>
                    <a:lstStyle/>
                    <a:p>
                      <a:r>
                        <a:rPr lang="en-US" dirty="0" smtClean="0"/>
                        <a:t>1017</a:t>
                      </a:r>
                      <a:endParaRPr lang="en-US" dirty="0"/>
                    </a:p>
                  </a:txBody>
                  <a:tcPr vert="vert270"/>
                </a:tc>
                <a:tc>
                  <a:txBody>
                    <a:bodyPr/>
                    <a:lstStyle/>
                    <a:p>
                      <a:r>
                        <a:rPr lang="en-US" dirty="0" smtClean="0"/>
                        <a:t>1018</a:t>
                      </a:r>
                      <a:endParaRPr lang="en-US" dirty="0"/>
                    </a:p>
                  </a:txBody>
                  <a:tcPr vert="vert270"/>
                </a:tc>
                <a:tc>
                  <a:txBody>
                    <a:bodyPr/>
                    <a:lstStyle/>
                    <a:p>
                      <a:r>
                        <a:rPr lang="en-US" dirty="0" smtClean="0"/>
                        <a:t>1019</a:t>
                      </a:r>
                      <a:endParaRPr lang="en-US" dirty="0"/>
                    </a:p>
                  </a:txBody>
                  <a:tcPr vert="vert270"/>
                </a:tc>
                <a:tc>
                  <a:txBody>
                    <a:bodyPr/>
                    <a:lstStyle/>
                    <a:p>
                      <a:r>
                        <a:rPr lang="en-US" dirty="0" smtClean="0"/>
                        <a:t>1020</a:t>
                      </a:r>
                      <a:endParaRPr lang="en-US" dirty="0"/>
                    </a:p>
                  </a:txBody>
                  <a:tcPr vert="vert270"/>
                </a:tc>
                <a:tc>
                  <a:txBody>
                    <a:bodyPr/>
                    <a:lstStyle/>
                    <a:p>
                      <a:r>
                        <a:rPr lang="en-US" dirty="0" smtClean="0"/>
                        <a:t>1021</a:t>
                      </a:r>
                      <a:endParaRPr lang="en-US" dirty="0"/>
                    </a:p>
                  </a:txBody>
                  <a:tcPr vert="vert270"/>
                </a:tc>
                <a:tc>
                  <a:txBody>
                    <a:bodyPr/>
                    <a:lstStyle/>
                    <a:p>
                      <a:r>
                        <a:rPr lang="en-US" dirty="0" smtClean="0"/>
                        <a:t>1022</a:t>
                      </a:r>
                      <a:endParaRPr lang="en-US" dirty="0"/>
                    </a:p>
                  </a:txBody>
                  <a:tcPr vert="vert270"/>
                </a:tc>
                <a:tc>
                  <a:txBody>
                    <a:bodyPr/>
                    <a:lstStyle/>
                    <a:p>
                      <a:r>
                        <a:rPr lang="en-US" dirty="0" smtClean="0"/>
                        <a:t>1023</a:t>
                      </a:r>
                      <a:endParaRPr lang="en-US" dirty="0"/>
                    </a:p>
                  </a:txBody>
                  <a:tcPr vert="vert270"/>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p:txBody>
          <a:bodyPr/>
          <a:lstStyle/>
          <a:p>
            <a:r>
              <a:rPr lang="en-US" dirty="0" smtClean="0"/>
              <a:t>Pointers &amp; Memory</a:t>
            </a:r>
            <a:endParaRPr lang="en-US" dirty="0"/>
          </a:p>
        </p:txBody>
      </p:sp>
      <p:sp>
        <p:nvSpPr>
          <p:cNvPr id="28" name="TextBox 27"/>
          <p:cNvSpPr txBox="1"/>
          <p:nvPr/>
        </p:nvSpPr>
        <p:spPr>
          <a:xfrm>
            <a:off x="6007207" y="1912110"/>
            <a:ext cx="1242872" cy="461665"/>
          </a:xfrm>
          <a:prstGeom prst="rect">
            <a:avLst/>
          </a:prstGeom>
          <a:solidFill>
            <a:schemeClr val="accent4">
              <a:lumMod val="60000"/>
              <a:lumOff val="40000"/>
            </a:schemeClr>
          </a:solidFill>
        </p:spPr>
        <p:txBody>
          <a:bodyPr wrap="square" rtlCol="0">
            <a:spAutoFit/>
          </a:bodyPr>
          <a:lstStyle/>
          <a:p>
            <a:pPr algn="ctr"/>
            <a:endParaRPr lang="en-US" b="1" dirty="0">
              <a:latin typeface="Courier New" pitchFamily="49" charset="0"/>
              <a:cs typeface="Courier New" pitchFamily="49" charset="0"/>
            </a:endParaRPr>
          </a:p>
        </p:txBody>
      </p:sp>
      <p:sp>
        <p:nvSpPr>
          <p:cNvPr id="29" name="TextBox 28"/>
          <p:cNvSpPr txBox="1"/>
          <p:nvPr/>
        </p:nvSpPr>
        <p:spPr>
          <a:xfrm>
            <a:off x="7375915" y="1912109"/>
            <a:ext cx="1242872" cy="461665"/>
          </a:xfrm>
          <a:prstGeom prst="rect">
            <a:avLst/>
          </a:prstGeom>
          <a:solidFill>
            <a:schemeClr val="accent6">
              <a:lumMod val="60000"/>
              <a:lumOff val="40000"/>
            </a:schemeClr>
          </a:solidFill>
        </p:spPr>
        <p:txBody>
          <a:bodyPr wrap="square" rtlCol="0">
            <a:spAutoFit/>
          </a:bodyPr>
          <a:lstStyle/>
          <a:p>
            <a:pPr algn="ctr"/>
            <a:endParaRPr lang="en-US" b="1" dirty="0">
              <a:latin typeface="Courier New" pitchFamily="49" charset="0"/>
              <a:cs typeface="Courier New" pitchFamily="49" charset="0"/>
            </a:endParaRPr>
          </a:p>
        </p:txBody>
      </p:sp>
      <p:sp>
        <p:nvSpPr>
          <p:cNvPr id="9" name="Rectangle 3"/>
          <p:cNvSpPr txBox="1">
            <a:spLocks noChangeArrowheads="1"/>
          </p:cNvSpPr>
          <p:nvPr/>
        </p:nvSpPr>
        <p:spPr>
          <a:xfrm>
            <a:off x="455720" y="3213167"/>
            <a:ext cx="3122722" cy="990418"/>
          </a:xfrm>
          <a:prstGeom prst="rect">
            <a:avLst/>
          </a:prstGeom>
          <a:ln>
            <a:solidFill>
              <a:schemeClr val="tx1"/>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500" dirty="0">
                <a:latin typeface="Courier New" pitchFamily="49" charset="0"/>
                <a:cs typeface="Courier New" pitchFamily="49" charset="0"/>
              </a:rPr>
              <a:t>int a=</a:t>
            </a:r>
            <a:r>
              <a:rPr lang="en-US" sz="2500" dirty="0">
                <a:solidFill>
                  <a:schemeClr val="accent2">
                    <a:lumMod val="75000"/>
                  </a:schemeClr>
                </a:solidFill>
                <a:latin typeface="Courier New" pitchFamily="49" charset="0"/>
                <a:cs typeface="Courier New" pitchFamily="49" charset="0"/>
              </a:rPr>
              <a:t>10</a:t>
            </a:r>
            <a:r>
              <a:rPr lang="en-US" sz="2500" dirty="0">
                <a:latin typeface="Courier New" pitchFamily="49" charset="0"/>
                <a:cs typeface="Courier New" pitchFamily="49" charset="0"/>
              </a:rPr>
              <a:t>, b=</a:t>
            </a:r>
            <a:r>
              <a:rPr lang="en-US" sz="2500" dirty="0">
                <a:solidFill>
                  <a:schemeClr val="accent3">
                    <a:lumMod val="75000"/>
                  </a:schemeClr>
                </a:solidFill>
                <a:latin typeface="Courier New" pitchFamily="49" charset="0"/>
                <a:cs typeface="Courier New" pitchFamily="49" charset="0"/>
              </a:rPr>
              <a:t>12</a:t>
            </a:r>
            <a:r>
              <a:rPr lang="en-US" sz="2500" dirty="0">
                <a:latin typeface="Courier New" pitchFamily="49" charset="0"/>
                <a:cs typeface="Courier New" pitchFamily="49" charset="0"/>
              </a:rPr>
              <a:t>;</a:t>
            </a:r>
          </a:p>
          <a:p>
            <a:pPr marL="0" indent="0">
              <a:buNone/>
            </a:pPr>
            <a:r>
              <a:rPr lang="en-US" sz="2500" dirty="0">
                <a:latin typeface="Courier New" pitchFamily="49" charset="0"/>
                <a:cs typeface="Courier New" pitchFamily="49" charset="0"/>
              </a:rPr>
              <a:t>long c=</a:t>
            </a:r>
            <a:r>
              <a:rPr lang="en-US" sz="2500" dirty="0">
                <a:solidFill>
                  <a:schemeClr val="accent1">
                    <a:lumMod val="75000"/>
                  </a:schemeClr>
                </a:solidFill>
                <a:latin typeface="Courier New" pitchFamily="49" charset="0"/>
                <a:cs typeface="Courier New" pitchFamily="49" charset="0"/>
              </a:rPr>
              <a:t>500000</a:t>
            </a:r>
            <a:r>
              <a:rPr lang="en-US" sz="2500" dirty="0">
                <a:latin typeface="Courier New" pitchFamily="49" charset="0"/>
                <a:cs typeface="Courier New" pitchFamily="49" charset="0"/>
              </a:rPr>
              <a:t>;</a:t>
            </a:r>
          </a:p>
        </p:txBody>
      </p:sp>
      <p:sp>
        <p:nvSpPr>
          <p:cNvPr id="14" name="TextBox 13"/>
          <p:cNvSpPr txBox="1"/>
          <p:nvPr/>
        </p:nvSpPr>
        <p:spPr>
          <a:xfrm>
            <a:off x="511191" y="1912114"/>
            <a:ext cx="1242872" cy="461665"/>
          </a:xfrm>
          <a:prstGeom prst="rect">
            <a:avLst/>
          </a:prstGeom>
          <a:solidFill>
            <a:schemeClr val="accent2">
              <a:lumMod val="60000"/>
              <a:lumOff val="40000"/>
            </a:schemeClr>
          </a:solidFill>
        </p:spPr>
        <p:txBody>
          <a:bodyPr wrap="square" rtlCol="0">
            <a:spAutoFit/>
          </a:bodyPr>
          <a:lstStyle/>
          <a:p>
            <a:pPr algn="ctr"/>
            <a:r>
              <a:rPr lang="en-US" b="1" dirty="0">
                <a:latin typeface="Courier New" pitchFamily="49" charset="0"/>
                <a:cs typeface="Courier New" pitchFamily="49" charset="0"/>
              </a:rPr>
              <a:t>10</a:t>
            </a:r>
          </a:p>
        </p:txBody>
      </p:sp>
      <p:sp>
        <p:nvSpPr>
          <p:cNvPr id="16" name="TextBox 15"/>
          <p:cNvSpPr txBox="1"/>
          <p:nvPr/>
        </p:nvSpPr>
        <p:spPr>
          <a:xfrm>
            <a:off x="1897587" y="1912114"/>
            <a:ext cx="1214021" cy="461665"/>
          </a:xfrm>
          <a:prstGeom prst="rect">
            <a:avLst/>
          </a:prstGeom>
          <a:solidFill>
            <a:schemeClr val="accent3">
              <a:lumMod val="75000"/>
            </a:schemeClr>
          </a:solidFill>
        </p:spPr>
        <p:txBody>
          <a:bodyPr wrap="square" rtlCol="0">
            <a:spAutoFit/>
          </a:bodyPr>
          <a:lstStyle/>
          <a:p>
            <a:pPr algn="ctr"/>
            <a:r>
              <a:rPr lang="en-US" b="1" dirty="0">
                <a:latin typeface="Courier New" pitchFamily="49" charset="0"/>
                <a:cs typeface="Courier New" pitchFamily="49" charset="0"/>
              </a:rPr>
              <a:t>12</a:t>
            </a:r>
          </a:p>
        </p:txBody>
      </p:sp>
      <p:sp>
        <p:nvSpPr>
          <p:cNvPr id="17" name="TextBox 16"/>
          <p:cNvSpPr txBox="1"/>
          <p:nvPr/>
        </p:nvSpPr>
        <p:spPr>
          <a:xfrm>
            <a:off x="3291381" y="1912111"/>
            <a:ext cx="2555289" cy="461665"/>
          </a:xfrm>
          <a:prstGeom prst="rect">
            <a:avLst/>
          </a:prstGeom>
          <a:solidFill>
            <a:schemeClr val="accent1">
              <a:lumMod val="60000"/>
              <a:lumOff val="40000"/>
            </a:schemeClr>
          </a:solidFill>
        </p:spPr>
        <p:txBody>
          <a:bodyPr wrap="square" rtlCol="0">
            <a:spAutoFit/>
          </a:bodyPr>
          <a:lstStyle/>
          <a:p>
            <a:pPr algn="ctr"/>
            <a:r>
              <a:rPr lang="en-US" b="1" dirty="0">
                <a:latin typeface="Courier New" pitchFamily="49" charset="0"/>
                <a:cs typeface="Courier New" pitchFamily="49" charset="0"/>
              </a:rPr>
              <a:t>500000</a:t>
            </a:r>
          </a:p>
        </p:txBody>
      </p:sp>
      <p:sp>
        <p:nvSpPr>
          <p:cNvPr id="18" name="Rectangle 3"/>
          <p:cNvSpPr txBox="1">
            <a:spLocks noChangeArrowheads="1"/>
          </p:cNvSpPr>
          <p:nvPr/>
        </p:nvSpPr>
        <p:spPr>
          <a:xfrm>
            <a:off x="3693852" y="3219830"/>
            <a:ext cx="2441358" cy="983755"/>
          </a:xfrm>
          <a:prstGeom prst="rect">
            <a:avLst/>
          </a:prstGeom>
          <a:ln>
            <a:solidFill>
              <a:schemeClr val="tx1"/>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500" dirty="0">
                <a:latin typeface="Courier New" pitchFamily="49" charset="0"/>
                <a:cs typeface="Courier New" pitchFamily="49" charset="0"/>
              </a:rPr>
              <a:t>int </a:t>
            </a:r>
            <a:r>
              <a:rPr lang="en-US" sz="2500" dirty="0">
                <a:solidFill>
                  <a:schemeClr val="accent4">
                    <a:lumMod val="75000"/>
                  </a:schemeClr>
                </a:solidFill>
                <a:latin typeface="Courier New" pitchFamily="49" charset="0"/>
                <a:cs typeface="Courier New" pitchFamily="49" charset="0"/>
              </a:rPr>
              <a:t>*iptr</a:t>
            </a:r>
            <a:r>
              <a:rPr lang="en-US" sz="2500" dirty="0">
                <a:latin typeface="Courier New" pitchFamily="49" charset="0"/>
                <a:cs typeface="Courier New" pitchFamily="49" charset="0"/>
              </a:rPr>
              <a:t>;</a:t>
            </a:r>
          </a:p>
          <a:p>
            <a:pPr marL="0" indent="0">
              <a:buNone/>
            </a:pPr>
            <a:r>
              <a:rPr lang="en-US" sz="2500" dirty="0">
                <a:latin typeface="Courier New" pitchFamily="49" charset="0"/>
                <a:cs typeface="Courier New" pitchFamily="49" charset="0"/>
              </a:rPr>
              <a:t>long </a:t>
            </a:r>
            <a:r>
              <a:rPr lang="en-US" sz="2500" dirty="0">
                <a:solidFill>
                  <a:schemeClr val="accent6">
                    <a:lumMod val="75000"/>
                  </a:schemeClr>
                </a:solidFill>
                <a:latin typeface="Courier New" pitchFamily="49" charset="0"/>
                <a:cs typeface="Courier New" pitchFamily="49" charset="0"/>
              </a:rPr>
              <a:t>*Lptr</a:t>
            </a:r>
            <a:r>
              <a:rPr lang="en-US" sz="2500" dirty="0">
                <a:latin typeface="Courier New" pitchFamily="49" charset="0"/>
                <a:cs typeface="Courier New" pitchFamily="49" charset="0"/>
              </a:rPr>
              <a:t>;</a:t>
            </a:r>
          </a:p>
        </p:txBody>
      </p:sp>
      <p:sp>
        <p:nvSpPr>
          <p:cNvPr id="19" name="TextBox 18"/>
          <p:cNvSpPr txBox="1"/>
          <p:nvPr/>
        </p:nvSpPr>
        <p:spPr>
          <a:xfrm>
            <a:off x="6007207" y="1912114"/>
            <a:ext cx="1242872" cy="461665"/>
          </a:xfrm>
          <a:prstGeom prst="rect">
            <a:avLst/>
          </a:prstGeom>
          <a:solidFill>
            <a:schemeClr val="accent4">
              <a:lumMod val="60000"/>
              <a:lumOff val="40000"/>
            </a:schemeClr>
          </a:solidFill>
        </p:spPr>
        <p:txBody>
          <a:bodyPr wrap="square" rtlCol="0">
            <a:spAutoFit/>
          </a:bodyPr>
          <a:lstStyle/>
          <a:p>
            <a:pPr algn="ctr"/>
            <a:r>
              <a:rPr lang="en-US" b="1" dirty="0">
                <a:latin typeface="Courier New" pitchFamily="49" charset="0"/>
                <a:cs typeface="Courier New" pitchFamily="49" charset="0"/>
              </a:rPr>
              <a:t>1000</a:t>
            </a:r>
          </a:p>
        </p:txBody>
      </p:sp>
      <p:sp>
        <p:nvSpPr>
          <p:cNvPr id="20" name="TextBox 19"/>
          <p:cNvSpPr txBox="1"/>
          <p:nvPr/>
        </p:nvSpPr>
        <p:spPr>
          <a:xfrm>
            <a:off x="7375915" y="1912114"/>
            <a:ext cx="1242872" cy="461665"/>
          </a:xfrm>
          <a:prstGeom prst="rect">
            <a:avLst/>
          </a:prstGeom>
          <a:solidFill>
            <a:schemeClr val="accent6">
              <a:lumMod val="60000"/>
              <a:lumOff val="40000"/>
            </a:schemeClr>
          </a:solidFill>
        </p:spPr>
        <p:txBody>
          <a:bodyPr wrap="square" rtlCol="0">
            <a:spAutoFit/>
          </a:bodyPr>
          <a:lstStyle/>
          <a:p>
            <a:pPr algn="ctr"/>
            <a:r>
              <a:rPr lang="en-US" b="1" dirty="0">
                <a:latin typeface="Courier New" pitchFamily="49" charset="0"/>
                <a:cs typeface="Courier New" pitchFamily="49" charset="0"/>
              </a:rPr>
              <a:t>1008</a:t>
            </a:r>
          </a:p>
        </p:txBody>
      </p:sp>
      <p:sp>
        <p:nvSpPr>
          <p:cNvPr id="21" name="Rectangle 3"/>
          <p:cNvSpPr txBox="1">
            <a:spLocks noChangeArrowheads="1"/>
          </p:cNvSpPr>
          <p:nvPr/>
        </p:nvSpPr>
        <p:spPr>
          <a:xfrm>
            <a:off x="6245442" y="3213167"/>
            <a:ext cx="2441358" cy="983755"/>
          </a:xfrm>
          <a:prstGeom prst="rect">
            <a:avLst/>
          </a:prstGeom>
          <a:ln>
            <a:solidFill>
              <a:schemeClr val="tx1"/>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500" dirty="0">
                <a:latin typeface="Courier New" pitchFamily="49" charset="0"/>
                <a:cs typeface="Courier New" pitchFamily="49" charset="0"/>
              </a:rPr>
              <a:t>iptr = &amp;a;</a:t>
            </a:r>
          </a:p>
          <a:p>
            <a:pPr marL="0" indent="0">
              <a:buNone/>
            </a:pPr>
            <a:r>
              <a:rPr lang="en-US" sz="2500" dirty="0">
                <a:latin typeface="Courier New" pitchFamily="49" charset="0"/>
                <a:cs typeface="Courier New" pitchFamily="49" charset="0"/>
              </a:rPr>
              <a:t>Lptr = &amp;c;</a:t>
            </a:r>
          </a:p>
        </p:txBody>
      </p:sp>
      <p:cxnSp>
        <p:nvCxnSpPr>
          <p:cNvPr id="23" name="Straight Arrow Connector 22"/>
          <p:cNvCxnSpPr/>
          <p:nvPr/>
        </p:nvCxnSpPr>
        <p:spPr>
          <a:xfrm flipV="1">
            <a:off x="730472" y="2142947"/>
            <a:ext cx="5486400" cy="829461"/>
          </a:xfrm>
          <a:prstGeom prst="straightConnector1">
            <a:avLst/>
          </a:prstGeom>
          <a:ln w="57150">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3473673" y="2142945"/>
            <a:ext cx="4087091" cy="829462"/>
          </a:xfrm>
          <a:prstGeom prst="straightConnector1">
            <a:avLst/>
          </a:prstGeom>
          <a:ln w="3810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007292" y="1536619"/>
            <a:ext cx="250670" cy="276999"/>
          </a:xfrm>
          <a:prstGeom prst="rect">
            <a:avLst/>
          </a:prstGeom>
          <a:solidFill>
            <a:schemeClr val="accent2">
              <a:lumMod val="40000"/>
              <a:lumOff val="60000"/>
            </a:schemeClr>
          </a:solidFill>
        </p:spPr>
        <p:txBody>
          <a:bodyPr wrap="square" lIns="0" tIns="0" rIns="0" bIns="0" rtlCol="0">
            <a:spAutoFit/>
          </a:bodyPr>
          <a:lstStyle/>
          <a:p>
            <a:pPr algn="ctr"/>
            <a:r>
              <a:rPr lang="en-US" sz="1800" b="1" dirty="0">
                <a:latin typeface="Courier New" pitchFamily="49" charset="0"/>
                <a:cs typeface="Courier New" pitchFamily="49" charset="0"/>
              </a:rPr>
              <a:t>a</a:t>
            </a:r>
            <a:endParaRPr lang="en-US" sz="1800" b="1" dirty="0"/>
          </a:p>
        </p:txBody>
      </p:sp>
      <p:sp>
        <p:nvSpPr>
          <p:cNvPr id="22" name="TextBox 21"/>
          <p:cNvSpPr txBox="1"/>
          <p:nvPr/>
        </p:nvSpPr>
        <p:spPr>
          <a:xfrm>
            <a:off x="2379261" y="1536619"/>
            <a:ext cx="250670" cy="276999"/>
          </a:xfrm>
          <a:prstGeom prst="rect">
            <a:avLst/>
          </a:prstGeom>
          <a:solidFill>
            <a:schemeClr val="accent3">
              <a:lumMod val="75000"/>
            </a:schemeClr>
          </a:solidFill>
        </p:spPr>
        <p:txBody>
          <a:bodyPr wrap="square" lIns="0" tIns="0" rIns="0" bIns="0" rtlCol="0">
            <a:spAutoFit/>
          </a:bodyPr>
          <a:lstStyle/>
          <a:p>
            <a:pPr algn="ctr"/>
            <a:r>
              <a:rPr lang="en-US" sz="1800" b="1" dirty="0">
                <a:latin typeface="Courier New" pitchFamily="49" charset="0"/>
                <a:cs typeface="Courier New" pitchFamily="49" charset="0"/>
              </a:rPr>
              <a:t>b</a:t>
            </a:r>
            <a:endParaRPr lang="en-US" sz="1800" b="1" dirty="0"/>
          </a:p>
        </p:txBody>
      </p:sp>
      <p:sp>
        <p:nvSpPr>
          <p:cNvPr id="25" name="TextBox 24"/>
          <p:cNvSpPr txBox="1"/>
          <p:nvPr/>
        </p:nvSpPr>
        <p:spPr>
          <a:xfrm>
            <a:off x="4443689" y="1536618"/>
            <a:ext cx="250670" cy="276999"/>
          </a:xfrm>
          <a:prstGeom prst="rect">
            <a:avLst/>
          </a:prstGeom>
          <a:solidFill>
            <a:schemeClr val="accent1">
              <a:lumMod val="60000"/>
              <a:lumOff val="40000"/>
            </a:schemeClr>
          </a:solidFill>
        </p:spPr>
        <p:txBody>
          <a:bodyPr wrap="square" lIns="0" tIns="0" rIns="0" bIns="0" rtlCol="0">
            <a:spAutoFit/>
          </a:bodyPr>
          <a:lstStyle/>
          <a:p>
            <a:pPr algn="ctr"/>
            <a:r>
              <a:rPr lang="en-US" sz="1800" b="1" dirty="0">
                <a:latin typeface="Courier New" pitchFamily="49" charset="0"/>
                <a:cs typeface="Courier New" pitchFamily="49" charset="0"/>
              </a:rPr>
              <a:t>c</a:t>
            </a:r>
            <a:endParaRPr lang="en-US" sz="1800" b="1" dirty="0"/>
          </a:p>
        </p:txBody>
      </p:sp>
      <p:sp>
        <p:nvSpPr>
          <p:cNvPr id="26" name="TextBox 25"/>
          <p:cNvSpPr txBox="1"/>
          <p:nvPr/>
        </p:nvSpPr>
        <p:spPr>
          <a:xfrm>
            <a:off x="6153533" y="1533995"/>
            <a:ext cx="950220" cy="276999"/>
          </a:xfrm>
          <a:prstGeom prst="rect">
            <a:avLst/>
          </a:prstGeom>
          <a:solidFill>
            <a:schemeClr val="accent4">
              <a:lumMod val="60000"/>
              <a:lumOff val="40000"/>
            </a:schemeClr>
          </a:solidFill>
        </p:spPr>
        <p:txBody>
          <a:bodyPr wrap="square" lIns="0" tIns="0" rIns="0" bIns="0" rtlCol="0">
            <a:spAutoFit/>
          </a:bodyPr>
          <a:lstStyle/>
          <a:p>
            <a:pPr algn="ctr"/>
            <a:r>
              <a:rPr lang="en-US" sz="1800" b="1" dirty="0">
                <a:latin typeface="Courier New" pitchFamily="49" charset="0"/>
                <a:cs typeface="Courier New" pitchFamily="49" charset="0"/>
              </a:rPr>
              <a:t>iptr</a:t>
            </a:r>
            <a:endParaRPr lang="en-US" sz="1800" b="1" dirty="0"/>
          </a:p>
        </p:txBody>
      </p:sp>
      <p:sp>
        <p:nvSpPr>
          <p:cNvPr id="27" name="TextBox 26"/>
          <p:cNvSpPr txBox="1"/>
          <p:nvPr/>
        </p:nvSpPr>
        <p:spPr>
          <a:xfrm>
            <a:off x="7522241" y="1536619"/>
            <a:ext cx="950220" cy="276999"/>
          </a:xfrm>
          <a:prstGeom prst="rect">
            <a:avLst/>
          </a:prstGeom>
          <a:solidFill>
            <a:schemeClr val="accent6">
              <a:lumMod val="60000"/>
              <a:lumOff val="40000"/>
            </a:schemeClr>
          </a:solidFill>
        </p:spPr>
        <p:txBody>
          <a:bodyPr wrap="square" lIns="0" tIns="0" rIns="0" bIns="0" rtlCol="0">
            <a:spAutoFit/>
          </a:bodyPr>
          <a:lstStyle/>
          <a:p>
            <a:pPr algn="ctr"/>
            <a:r>
              <a:rPr lang="en-US" sz="1800" b="1" dirty="0">
                <a:latin typeface="Courier New" pitchFamily="49" charset="0"/>
                <a:cs typeface="Courier New" pitchFamily="49" charset="0"/>
              </a:rPr>
              <a:t>Lptr</a:t>
            </a:r>
            <a:endParaRPr lang="en-US" sz="1800" b="1" dirty="0"/>
          </a:p>
        </p:txBody>
      </p:sp>
      <p:sp>
        <p:nvSpPr>
          <p:cNvPr id="7" name="Date Placeholder 6"/>
          <p:cNvSpPr>
            <a:spLocks noGrp="1"/>
          </p:cNvSpPr>
          <p:nvPr>
            <p:ph type="dt" sz="half" idx="14"/>
          </p:nvPr>
        </p:nvSpPr>
        <p:spPr/>
        <p:txBody>
          <a:bodyPr/>
          <a:lstStyle/>
          <a:p>
            <a:r>
              <a:rPr lang="en-US" dirty="0" smtClean="0"/>
              <a:t>07/10/18</a:t>
            </a:r>
            <a:endParaRPr lang="en-US" dirty="0"/>
          </a:p>
        </p:txBody>
      </p:sp>
      <p:sp>
        <p:nvSpPr>
          <p:cNvPr id="8" name="Footer Placeholder 7"/>
          <p:cNvSpPr>
            <a:spLocks noGrp="1"/>
          </p:cNvSpPr>
          <p:nvPr>
            <p:ph type="ftr" sz="quarter" idx="15"/>
          </p:nvPr>
        </p:nvSpPr>
        <p:spPr/>
        <p:txBody>
          <a:bodyPr/>
          <a:lstStyle/>
          <a:p>
            <a:r>
              <a:rPr lang="en-US" dirty="0" smtClean="0"/>
              <a:t>1.05</a:t>
            </a:r>
            <a:endParaRPr lang="en-US" dirty="0"/>
          </a:p>
        </p:txBody>
      </p:sp>
      <p:sp>
        <p:nvSpPr>
          <p:cNvPr id="10" name="Slide Number Placeholder 9"/>
          <p:cNvSpPr>
            <a:spLocks noGrp="1"/>
          </p:cNvSpPr>
          <p:nvPr>
            <p:ph type="sldNum" sz="quarter" idx="16"/>
          </p:nvPr>
        </p:nvSpPr>
        <p:spPr/>
        <p:txBody>
          <a:bodyPr/>
          <a:lstStyle/>
          <a:p>
            <a:fld id="{31D06AA0-025B-4289-9312-D351F24C7281}" type="slidenum">
              <a:rPr lang="en-US" smtClean="0"/>
              <a:t>8</a:t>
            </a:fld>
            <a:endParaRPr lang="en-US" dirty="0"/>
          </a:p>
        </p:txBody>
      </p:sp>
    </p:spTree>
    <p:extLst>
      <p:ext uri="{BB962C8B-B14F-4D97-AF65-F5344CB8AC3E}">
        <p14:creationId xmlns:p14="http://schemas.microsoft.com/office/powerpoint/2010/main" val="357487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14" grpId="0" animBg="1"/>
      <p:bldP spid="16" grpId="0" animBg="1"/>
      <p:bldP spid="17" grpId="0" animBg="1"/>
      <p:bldP spid="19" grpId="0" animBg="1"/>
      <p:bldP spid="20" grpId="0" animBg="1"/>
      <p:bldP spid="3" grpId="0" animBg="1"/>
      <p:bldP spid="22" grpId="0" animBg="1"/>
      <p:bldP spid="25" grpId="0" animBg="1"/>
      <p:bldP spid="26"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p:cNvGraphicFramePr>
            <a:graphicFrameLocks noGrp="1"/>
          </p:cNvGraphicFramePr>
          <p:nvPr>
            <p:ph idx="13"/>
            <p:extLst>
              <p:ext uri="{D42A27DB-BD31-4B8C-83A1-F6EECF244321}">
                <p14:modId xmlns:p14="http://schemas.microsoft.com/office/powerpoint/2010/main" val="2679021816"/>
              </p:ext>
            </p:extLst>
          </p:nvPr>
        </p:nvGraphicFramePr>
        <p:xfrm>
          <a:off x="457200" y="1854974"/>
          <a:ext cx="8229600" cy="1250087"/>
        </p:xfrm>
        <a:graphic>
          <a:graphicData uri="http://schemas.openxmlformats.org/drawingml/2006/table">
            <a:tbl>
              <a:tblPr firstRow="1" bandRow="1">
                <a:tableStyleId>{5940675A-B579-460E-94D1-54222C63F5DA}</a:tableStyleId>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gridCol w="342900">
                  <a:extLst>
                    <a:ext uri="{9D8B030D-6E8A-4147-A177-3AD203B41FA5}">
                      <a16:colId xmlns:a16="http://schemas.microsoft.com/office/drawing/2014/main" val="20006"/>
                    </a:ext>
                  </a:extLst>
                </a:gridCol>
                <a:gridCol w="342900">
                  <a:extLst>
                    <a:ext uri="{9D8B030D-6E8A-4147-A177-3AD203B41FA5}">
                      <a16:colId xmlns:a16="http://schemas.microsoft.com/office/drawing/2014/main" val="20007"/>
                    </a:ext>
                  </a:extLst>
                </a:gridCol>
                <a:gridCol w="342900">
                  <a:extLst>
                    <a:ext uri="{9D8B030D-6E8A-4147-A177-3AD203B41FA5}">
                      <a16:colId xmlns:a16="http://schemas.microsoft.com/office/drawing/2014/main" val="20008"/>
                    </a:ext>
                  </a:extLst>
                </a:gridCol>
                <a:gridCol w="342900">
                  <a:extLst>
                    <a:ext uri="{9D8B030D-6E8A-4147-A177-3AD203B41FA5}">
                      <a16:colId xmlns:a16="http://schemas.microsoft.com/office/drawing/2014/main" val="20009"/>
                    </a:ext>
                  </a:extLst>
                </a:gridCol>
                <a:gridCol w="342900">
                  <a:extLst>
                    <a:ext uri="{9D8B030D-6E8A-4147-A177-3AD203B41FA5}">
                      <a16:colId xmlns:a16="http://schemas.microsoft.com/office/drawing/2014/main" val="20010"/>
                    </a:ext>
                  </a:extLst>
                </a:gridCol>
                <a:gridCol w="342900">
                  <a:extLst>
                    <a:ext uri="{9D8B030D-6E8A-4147-A177-3AD203B41FA5}">
                      <a16:colId xmlns:a16="http://schemas.microsoft.com/office/drawing/2014/main" val="20011"/>
                    </a:ext>
                  </a:extLst>
                </a:gridCol>
                <a:gridCol w="342900">
                  <a:extLst>
                    <a:ext uri="{9D8B030D-6E8A-4147-A177-3AD203B41FA5}">
                      <a16:colId xmlns:a16="http://schemas.microsoft.com/office/drawing/2014/main" val="20012"/>
                    </a:ext>
                  </a:extLst>
                </a:gridCol>
                <a:gridCol w="342900">
                  <a:extLst>
                    <a:ext uri="{9D8B030D-6E8A-4147-A177-3AD203B41FA5}">
                      <a16:colId xmlns:a16="http://schemas.microsoft.com/office/drawing/2014/main" val="20013"/>
                    </a:ext>
                  </a:extLst>
                </a:gridCol>
                <a:gridCol w="342900">
                  <a:extLst>
                    <a:ext uri="{9D8B030D-6E8A-4147-A177-3AD203B41FA5}">
                      <a16:colId xmlns:a16="http://schemas.microsoft.com/office/drawing/2014/main" val="20014"/>
                    </a:ext>
                  </a:extLst>
                </a:gridCol>
                <a:gridCol w="342900">
                  <a:extLst>
                    <a:ext uri="{9D8B030D-6E8A-4147-A177-3AD203B41FA5}">
                      <a16:colId xmlns:a16="http://schemas.microsoft.com/office/drawing/2014/main" val="20015"/>
                    </a:ext>
                  </a:extLst>
                </a:gridCol>
                <a:gridCol w="342900">
                  <a:extLst>
                    <a:ext uri="{9D8B030D-6E8A-4147-A177-3AD203B41FA5}">
                      <a16:colId xmlns:a16="http://schemas.microsoft.com/office/drawing/2014/main" val="20016"/>
                    </a:ext>
                  </a:extLst>
                </a:gridCol>
                <a:gridCol w="342900">
                  <a:extLst>
                    <a:ext uri="{9D8B030D-6E8A-4147-A177-3AD203B41FA5}">
                      <a16:colId xmlns:a16="http://schemas.microsoft.com/office/drawing/2014/main" val="20017"/>
                    </a:ext>
                  </a:extLst>
                </a:gridCol>
                <a:gridCol w="342900">
                  <a:extLst>
                    <a:ext uri="{9D8B030D-6E8A-4147-A177-3AD203B41FA5}">
                      <a16:colId xmlns:a16="http://schemas.microsoft.com/office/drawing/2014/main" val="20018"/>
                    </a:ext>
                  </a:extLst>
                </a:gridCol>
                <a:gridCol w="342900">
                  <a:extLst>
                    <a:ext uri="{9D8B030D-6E8A-4147-A177-3AD203B41FA5}">
                      <a16:colId xmlns:a16="http://schemas.microsoft.com/office/drawing/2014/main" val="20019"/>
                    </a:ext>
                  </a:extLst>
                </a:gridCol>
                <a:gridCol w="342900">
                  <a:extLst>
                    <a:ext uri="{9D8B030D-6E8A-4147-A177-3AD203B41FA5}">
                      <a16:colId xmlns:a16="http://schemas.microsoft.com/office/drawing/2014/main" val="20020"/>
                    </a:ext>
                  </a:extLst>
                </a:gridCol>
                <a:gridCol w="342900">
                  <a:extLst>
                    <a:ext uri="{9D8B030D-6E8A-4147-A177-3AD203B41FA5}">
                      <a16:colId xmlns:a16="http://schemas.microsoft.com/office/drawing/2014/main" val="20021"/>
                    </a:ext>
                  </a:extLst>
                </a:gridCol>
                <a:gridCol w="342900">
                  <a:extLst>
                    <a:ext uri="{9D8B030D-6E8A-4147-A177-3AD203B41FA5}">
                      <a16:colId xmlns:a16="http://schemas.microsoft.com/office/drawing/2014/main" val="20022"/>
                    </a:ext>
                  </a:extLst>
                </a:gridCol>
                <a:gridCol w="342900">
                  <a:extLst>
                    <a:ext uri="{9D8B030D-6E8A-4147-A177-3AD203B41FA5}">
                      <a16:colId xmlns:a16="http://schemas.microsoft.com/office/drawing/2014/main" val="20023"/>
                    </a:ext>
                  </a:extLst>
                </a:gridCol>
              </a:tblGrid>
              <a:tr h="561254">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688833">
                <a:tc>
                  <a:txBody>
                    <a:bodyPr/>
                    <a:lstStyle/>
                    <a:p>
                      <a:r>
                        <a:rPr lang="en-US" dirty="0" smtClean="0"/>
                        <a:t>1000</a:t>
                      </a:r>
                      <a:endParaRPr lang="en-US" dirty="0"/>
                    </a:p>
                  </a:txBody>
                  <a:tcPr vert="vert270"/>
                </a:tc>
                <a:tc>
                  <a:txBody>
                    <a:bodyPr/>
                    <a:lstStyle/>
                    <a:p>
                      <a:r>
                        <a:rPr lang="en-US" dirty="0" smtClean="0"/>
                        <a:t>1001</a:t>
                      </a:r>
                      <a:endParaRPr lang="en-US" dirty="0"/>
                    </a:p>
                  </a:txBody>
                  <a:tcPr vert="vert270"/>
                </a:tc>
                <a:tc>
                  <a:txBody>
                    <a:bodyPr/>
                    <a:lstStyle/>
                    <a:p>
                      <a:r>
                        <a:rPr lang="en-US" dirty="0" smtClean="0"/>
                        <a:t>1002</a:t>
                      </a:r>
                      <a:endParaRPr lang="en-US" dirty="0"/>
                    </a:p>
                  </a:txBody>
                  <a:tcPr vert="vert270"/>
                </a:tc>
                <a:tc>
                  <a:txBody>
                    <a:bodyPr/>
                    <a:lstStyle/>
                    <a:p>
                      <a:r>
                        <a:rPr lang="en-US" dirty="0" smtClean="0"/>
                        <a:t>1003</a:t>
                      </a:r>
                      <a:endParaRPr lang="en-US" dirty="0"/>
                    </a:p>
                  </a:txBody>
                  <a:tcPr vert="vert270"/>
                </a:tc>
                <a:tc>
                  <a:txBody>
                    <a:bodyPr/>
                    <a:lstStyle/>
                    <a:p>
                      <a:r>
                        <a:rPr lang="en-US" dirty="0" smtClean="0"/>
                        <a:t>1004</a:t>
                      </a:r>
                      <a:endParaRPr lang="en-US" dirty="0"/>
                    </a:p>
                  </a:txBody>
                  <a:tcPr vert="vert270"/>
                </a:tc>
                <a:tc>
                  <a:txBody>
                    <a:bodyPr/>
                    <a:lstStyle/>
                    <a:p>
                      <a:r>
                        <a:rPr lang="en-US" dirty="0" smtClean="0"/>
                        <a:t>1005</a:t>
                      </a:r>
                      <a:endParaRPr lang="en-US" dirty="0"/>
                    </a:p>
                  </a:txBody>
                  <a:tcPr vert="vert270"/>
                </a:tc>
                <a:tc>
                  <a:txBody>
                    <a:bodyPr/>
                    <a:lstStyle/>
                    <a:p>
                      <a:r>
                        <a:rPr lang="en-US" dirty="0" smtClean="0"/>
                        <a:t>1006</a:t>
                      </a:r>
                      <a:endParaRPr lang="en-US" dirty="0"/>
                    </a:p>
                  </a:txBody>
                  <a:tcPr vert="vert270"/>
                </a:tc>
                <a:tc>
                  <a:txBody>
                    <a:bodyPr/>
                    <a:lstStyle/>
                    <a:p>
                      <a:r>
                        <a:rPr lang="en-US" dirty="0" smtClean="0"/>
                        <a:t>1007</a:t>
                      </a:r>
                      <a:endParaRPr lang="en-US" dirty="0"/>
                    </a:p>
                  </a:txBody>
                  <a:tcPr vert="vert270"/>
                </a:tc>
                <a:tc>
                  <a:txBody>
                    <a:bodyPr/>
                    <a:lstStyle/>
                    <a:p>
                      <a:r>
                        <a:rPr lang="en-US" dirty="0" smtClean="0"/>
                        <a:t>1008</a:t>
                      </a:r>
                      <a:endParaRPr lang="en-US" dirty="0"/>
                    </a:p>
                  </a:txBody>
                  <a:tcPr vert="vert270"/>
                </a:tc>
                <a:tc>
                  <a:txBody>
                    <a:bodyPr/>
                    <a:lstStyle/>
                    <a:p>
                      <a:r>
                        <a:rPr lang="en-US" dirty="0" smtClean="0"/>
                        <a:t>1009</a:t>
                      </a:r>
                      <a:endParaRPr lang="en-US" dirty="0"/>
                    </a:p>
                  </a:txBody>
                  <a:tcPr vert="vert270"/>
                </a:tc>
                <a:tc>
                  <a:txBody>
                    <a:bodyPr/>
                    <a:lstStyle/>
                    <a:p>
                      <a:r>
                        <a:rPr lang="en-US" dirty="0" smtClean="0"/>
                        <a:t>1010</a:t>
                      </a:r>
                      <a:endParaRPr lang="en-US" dirty="0"/>
                    </a:p>
                  </a:txBody>
                  <a:tcPr vert="vert270"/>
                </a:tc>
                <a:tc>
                  <a:txBody>
                    <a:bodyPr/>
                    <a:lstStyle/>
                    <a:p>
                      <a:r>
                        <a:rPr lang="en-US" dirty="0" smtClean="0"/>
                        <a:t>1011</a:t>
                      </a:r>
                      <a:endParaRPr lang="en-US" dirty="0"/>
                    </a:p>
                  </a:txBody>
                  <a:tcPr vert="vert270"/>
                </a:tc>
                <a:tc>
                  <a:txBody>
                    <a:bodyPr/>
                    <a:lstStyle/>
                    <a:p>
                      <a:r>
                        <a:rPr lang="en-US" dirty="0" smtClean="0"/>
                        <a:t>1012</a:t>
                      </a:r>
                      <a:endParaRPr lang="en-US" dirty="0"/>
                    </a:p>
                  </a:txBody>
                  <a:tcPr vert="vert270"/>
                </a:tc>
                <a:tc>
                  <a:txBody>
                    <a:bodyPr/>
                    <a:lstStyle/>
                    <a:p>
                      <a:r>
                        <a:rPr lang="en-US" dirty="0" smtClean="0"/>
                        <a:t>1013</a:t>
                      </a:r>
                      <a:endParaRPr lang="en-US" dirty="0"/>
                    </a:p>
                  </a:txBody>
                  <a:tcPr vert="vert270"/>
                </a:tc>
                <a:tc>
                  <a:txBody>
                    <a:bodyPr/>
                    <a:lstStyle/>
                    <a:p>
                      <a:r>
                        <a:rPr lang="en-US" dirty="0" smtClean="0"/>
                        <a:t>1014</a:t>
                      </a:r>
                      <a:endParaRPr lang="en-US" dirty="0"/>
                    </a:p>
                  </a:txBody>
                  <a:tcPr vert="vert270"/>
                </a:tc>
                <a:tc>
                  <a:txBody>
                    <a:bodyPr/>
                    <a:lstStyle/>
                    <a:p>
                      <a:r>
                        <a:rPr lang="en-US" dirty="0" smtClean="0"/>
                        <a:t>1015</a:t>
                      </a:r>
                      <a:endParaRPr lang="en-US" dirty="0"/>
                    </a:p>
                  </a:txBody>
                  <a:tcPr vert="vert270"/>
                </a:tc>
                <a:tc>
                  <a:txBody>
                    <a:bodyPr/>
                    <a:lstStyle/>
                    <a:p>
                      <a:r>
                        <a:rPr lang="en-US" dirty="0" smtClean="0"/>
                        <a:t>1016</a:t>
                      </a:r>
                      <a:endParaRPr lang="en-US" dirty="0"/>
                    </a:p>
                  </a:txBody>
                  <a:tcPr vert="vert270"/>
                </a:tc>
                <a:tc>
                  <a:txBody>
                    <a:bodyPr/>
                    <a:lstStyle/>
                    <a:p>
                      <a:r>
                        <a:rPr lang="en-US" dirty="0" smtClean="0"/>
                        <a:t>1017</a:t>
                      </a:r>
                      <a:endParaRPr lang="en-US" dirty="0"/>
                    </a:p>
                  </a:txBody>
                  <a:tcPr vert="vert270"/>
                </a:tc>
                <a:tc>
                  <a:txBody>
                    <a:bodyPr/>
                    <a:lstStyle/>
                    <a:p>
                      <a:r>
                        <a:rPr lang="en-US" dirty="0" smtClean="0"/>
                        <a:t>1018</a:t>
                      </a:r>
                      <a:endParaRPr lang="en-US" dirty="0"/>
                    </a:p>
                  </a:txBody>
                  <a:tcPr vert="vert270"/>
                </a:tc>
                <a:tc>
                  <a:txBody>
                    <a:bodyPr/>
                    <a:lstStyle/>
                    <a:p>
                      <a:r>
                        <a:rPr lang="en-US" dirty="0" smtClean="0"/>
                        <a:t>1019</a:t>
                      </a:r>
                      <a:endParaRPr lang="en-US" dirty="0"/>
                    </a:p>
                  </a:txBody>
                  <a:tcPr vert="vert270"/>
                </a:tc>
                <a:tc>
                  <a:txBody>
                    <a:bodyPr/>
                    <a:lstStyle/>
                    <a:p>
                      <a:r>
                        <a:rPr lang="en-US" dirty="0" smtClean="0"/>
                        <a:t>1020</a:t>
                      </a:r>
                      <a:endParaRPr lang="en-US" dirty="0"/>
                    </a:p>
                  </a:txBody>
                  <a:tcPr vert="vert270"/>
                </a:tc>
                <a:tc>
                  <a:txBody>
                    <a:bodyPr/>
                    <a:lstStyle/>
                    <a:p>
                      <a:r>
                        <a:rPr lang="en-US" dirty="0" smtClean="0"/>
                        <a:t>1021</a:t>
                      </a:r>
                      <a:endParaRPr lang="en-US" dirty="0"/>
                    </a:p>
                  </a:txBody>
                  <a:tcPr vert="vert270"/>
                </a:tc>
                <a:tc>
                  <a:txBody>
                    <a:bodyPr/>
                    <a:lstStyle/>
                    <a:p>
                      <a:r>
                        <a:rPr lang="en-US" dirty="0" smtClean="0"/>
                        <a:t>1022</a:t>
                      </a:r>
                      <a:endParaRPr lang="en-US" dirty="0"/>
                    </a:p>
                  </a:txBody>
                  <a:tcPr vert="vert270"/>
                </a:tc>
                <a:tc>
                  <a:txBody>
                    <a:bodyPr/>
                    <a:lstStyle/>
                    <a:p>
                      <a:r>
                        <a:rPr lang="en-US" dirty="0" smtClean="0"/>
                        <a:t>1023</a:t>
                      </a:r>
                      <a:endParaRPr lang="en-US" dirty="0"/>
                    </a:p>
                  </a:txBody>
                  <a:tcPr vert="vert270"/>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p:txBody>
          <a:bodyPr/>
          <a:lstStyle/>
          <a:p>
            <a:r>
              <a:rPr lang="en-US" dirty="0" smtClean="0"/>
              <a:t>Pointers &amp; Memory</a:t>
            </a:r>
            <a:endParaRPr lang="en-US" dirty="0"/>
          </a:p>
        </p:txBody>
      </p:sp>
      <p:sp>
        <p:nvSpPr>
          <p:cNvPr id="9" name="Rectangle 3"/>
          <p:cNvSpPr txBox="1">
            <a:spLocks noChangeArrowheads="1"/>
          </p:cNvSpPr>
          <p:nvPr/>
        </p:nvSpPr>
        <p:spPr>
          <a:xfrm>
            <a:off x="457200" y="3218714"/>
            <a:ext cx="3121242" cy="983755"/>
          </a:xfrm>
          <a:prstGeom prst="rect">
            <a:avLst/>
          </a:prstGeom>
          <a:ln>
            <a:solidFill>
              <a:schemeClr val="tx1"/>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500" dirty="0">
                <a:latin typeface="Courier New" pitchFamily="49" charset="0"/>
                <a:cs typeface="Courier New" pitchFamily="49" charset="0"/>
              </a:rPr>
              <a:t>int a=</a:t>
            </a:r>
            <a:r>
              <a:rPr lang="en-US" sz="2500" dirty="0">
                <a:solidFill>
                  <a:schemeClr val="accent2">
                    <a:lumMod val="75000"/>
                  </a:schemeClr>
                </a:solidFill>
                <a:latin typeface="Courier New" pitchFamily="49" charset="0"/>
                <a:cs typeface="Courier New" pitchFamily="49" charset="0"/>
              </a:rPr>
              <a:t>10</a:t>
            </a:r>
            <a:r>
              <a:rPr lang="en-US" sz="2500" dirty="0">
                <a:latin typeface="Courier New" pitchFamily="49" charset="0"/>
                <a:cs typeface="Courier New" pitchFamily="49" charset="0"/>
              </a:rPr>
              <a:t>, b=</a:t>
            </a:r>
            <a:r>
              <a:rPr lang="en-US" sz="2500" dirty="0">
                <a:solidFill>
                  <a:schemeClr val="accent3">
                    <a:lumMod val="75000"/>
                  </a:schemeClr>
                </a:solidFill>
                <a:latin typeface="Courier New" pitchFamily="49" charset="0"/>
                <a:cs typeface="Courier New" pitchFamily="49" charset="0"/>
              </a:rPr>
              <a:t>12</a:t>
            </a:r>
            <a:r>
              <a:rPr lang="en-US" sz="2500" dirty="0">
                <a:latin typeface="Courier New" pitchFamily="49" charset="0"/>
                <a:cs typeface="Courier New" pitchFamily="49" charset="0"/>
              </a:rPr>
              <a:t>;</a:t>
            </a:r>
          </a:p>
          <a:p>
            <a:pPr marL="0" indent="0">
              <a:buNone/>
            </a:pPr>
            <a:r>
              <a:rPr lang="en-US" sz="2500" dirty="0">
                <a:latin typeface="Courier New" pitchFamily="49" charset="0"/>
                <a:cs typeface="Courier New" pitchFamily="49" charset="0"/>
              </a:rPr>
              <a:t>long c=</a:t>
            </a:r>
            <a:r>
              <a:rPr lang="en-US" sz="2500" dirty="0">
                <a:solidFill>
                  <a:schemeClr val="accent1">
                    <a:lumMod val="75000"/>
                  </a:schemeClr>
                </a:solidFill>
                <a:latin typeface="Courier New" pitchFamily="49" charset="0"/>
                <a:cs typeface="Courier New" pitchFamily="49" charset="0"/>
              </a:rPr>
              <a:t>500000</a:t>
            </a:r>
            <a:r>
              <a:rPr lang="en-US" sz="2500" dirty="0">
                <a:latin typeface="Courier New" pitchFamily="49" charset="0"/>
                <a:cs typeface="Courier New" pitchFamily="49" charset="0"/>
              </a:rPr>
              <a:t>;</a:t>
            </a:r>
          </a:p>
        </p:txBody>
      </p:sp>
      <p:sp>
        <p:nvSpPr>
          <p:cNvPr id="14" name="TextBox 13"/>
          <p:cNvSpPr txBox="1"/>
          <p:nvPr/>
        </p:nvSpPr>
        <p:spPr>
          <a:xfrm>
            <a:off x="522831" y="1902525"/>
            <a:ext cx="1242872" cy="461665"/>
          </a:xfrm>
          <a:prstGeom prst="rect">
            <a:avLst/>
          </a:prstGeom>
          <a:solidFill>
            <a:schemeClr val="accent2">
              <a:lumMod val="60000"/>
              <a:lumOff val="40000"/>
            </a:schemeClr>
          </a:solidFill>
        </p:spPr>
        <p:txBody>
          <a:bodyPr wrap="square" rtlCol="0">
            <a:spAutoFit/>
          </a:bodyPr>
          <a:lstStyle/>
          <a:p>
            <a:pPr algn="ctr"/>
            <a:r>
              <a:rPr lang="en-US" b="1" dirty="0">
                <a:latin typeface="Courier New" pitchFamily="49" charset="0"/>
                <a:cs typeface="Courier New" pitchFamily="49" charset="0"/>
              </a:rPr>
              <a:t>10</a:t>
            </a:r>
          </a:p>
        </p:txBody>
      </p:sp>
      <p:sp>
        <p:nvSpPr>
          <p:cNvPr id="16" name="TextBox 15"/>
          <p:cNvSpPr txBox="1"/>
          <p:nvPr/>
        </p:nvSpPr>
        <p:spPr>
          <a:xfrm>
            <a:off x="1909227" y="1902525"/>
            <a:ext cx="1214021" cy="461665"/>
          </a:xfrm>
          <a:prstGeom prst="rect">
            <a:avLst/>
          </a:prstGeom>
          <a:solidFill>
            <a:schemeClr val="accent3">
              <a:lumMod val="75000"/>
            </a:schemeClr>
          </a:solidFill>
        </p:spPr>
        <p:txBody>
          <a:bodyPr wrap="square" rtlCol="0">
            <a:spAutoFit/>
          </a:bodyPr>
          <a:lstStyle/>
          <a:p>
            <a:pPr algn="ctr"/>
            <a:r>
              <a:rPr lang="en-US" b="1" dirty="0">
                <a:latin typeface="Courier New" pitchFamily="49" charset="0"/>
                <a:cs typeface="Courier New" pitchFamily="49" charset="0"/>
              </a:rPr>
              <a:t>12</a:t>
            </a:r>
          </a:p>
        </p:txBody>
      </p:sp>
      <p:sp>
        <p:nvSpPr>
          <p:cNvPr id="17" name="TextBox 16"/>
          <p:cNvSpPr txBox="1"/>
          <p:nvPr/>
        </p:nvSpPr>
        <p:spPr>
          <a:xfrm>
            <a:off x="3303021" y="1902522"/>
            <a:ext cx="2555289" cy="461665"/>
          </a:xfrm>
          <a:prstGeom prst="rect">
            <a:avLst/>
          </a:prstGeom>
          <a:solidFill>
            <a:schemeClr val="accent1">
              <a:lumMod val="60000"/>
              <a:lumOff val="40000"/>
            </a:schemeClr>
          </a:solidFill>
        </p:spPr>
        <p:txBody>
          <a:bodyPr wrap="square" rtlCol="0">
            <a:spAutoFit/>
          </a:bodyPr>
          <a:lstStyle/>
          <a:p>
            <a:pPr algn="ctr"/>
            <a:r>
              <a:rPr lang="en-US" b="1" dirty="0">
                <a:latin typeface="Courier New" pitchFamily="49" charset="0"/>
                <a:cs typeface="Courier New" pitchFamily="49" charset="0"/>
              </a:rPr>
              <a:t>500000</a:t>
            </a:r>
          </a:p>
        </p:txBody>
      </p:sp>
      <p:sp>
        <p:nvSpPr>
          <p:cNvPr id="18" name="Rectangle 3"/>
          <p:cNvSpPr txBox="1">
            <a:spLocks noChangeArrowheads="1"/>
          </p:cNvSpPr>
          <p:nvPr/>
        </p:nvSpPr>
        <p:spPr>
          <a:xfrm>
            <a:off x="3702734" y="3218714"/>
            <a:ext cx="2441358" cy="983755"/>
          </a:xfrm>
          <a:prstGeom prst="rect">
            <a:avLst/>
          </a:prstGeom>
          <a:ln>
            <a:solidFill>
              <a:schemeClr val="tx1"/>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500" dirty="0">
                <a:latin typeface="Courier New" pitchFamily="49" charset="0"/>
                <a:cs typeface="Courier New" pitchFamily="49" charset="0"/>
              </a:rPr>
              <a:t>int </a:t>
            </a:r>
            <a:r>
              <a:rPr lang="en-US" sz="2500" dirty="0">
                <a:solidFill>
                  <a:schemeClr val="accent4">
                    <a:lumMod val="75000"/>
                  </a:schemeClr>
                </a:solidFill>
                <a:latin typeface="Courier New" pitchFamily="49" charset="0"/>
                <a:cs typeface="Courier New" pitchFamily="49" charset="0"/>
              </a:rPr>
              <a:t>*iptr</a:t>
            </a:r>
            <a:r>
              <a:rPr lang="en-US" sz="2500" dirty="0">
                <a:latin typeface="Courier New" pitchFamily="49" charset="0"/>
                <a:cs typeface="Courier New" pitchFamily="49" charset="0"/>
              </a:rPr>
              <a:t>;</a:t>
            </a:r>
          </a:p>
          <a:p>
            <a:pPr marL="0" indent="0">
              <a:buNone/>
            </a:pPr>
            <a:r>
              <a:rPr lang="en-US" sz="2500" dirty="0">
                <a:latin typeface="Courier New" pitchFamily="49" charset="0"/>
                <a:cs typeface="Courier New" pitchFamily="49" charset="0"/>
              </a:rPr>
              <a:t>long </a:t>
            </a:r>
            <a:r>
              <a:rPr lang="en-US" sz="2500" dirty="0">
                <a:solidFill>
                  <a:schemeClr val="accent6">
                    <a:lumMod val="75000"/>
                  </a:schemeClr>
                </a:solidFill>
                <a:latin typeface="Courier New" pitchFamily="49" charset="0"/>
                <a:cs typeface="Courier New" pitchFamily="49" charset="0"/>
              </a:rPr>
              <a:t>*Lptr</a:t>
            </a:r>
            <a:r>
              <a:rPr lang="en-US" sz="2500" dirty="0">
                <a:latin typeface="Courier New" pitchFamily="49" charset="0"/>
                <a:cs typeface="Courier New" pitchFamily="49" charset="0"/>
              </a:rPr>
              <a:t>;</a:t>
            </a:r>
          </a:p>
        </p:txBody>
      </p:sp>
      <p:sp>
        <p:nvSpPr>
          <p:cNvPr id="19" name="TextBox 18"/>
          <p:cNvSpPr txBox="1"/>
          <p:nvPr/>
        </p:nvSpPr>
        <p:spPr>
          <a:xfrm>
            <a:off x="6018847" y="1902525"/>
            <a:ext cx="1242872" cy="461665"/>
          </a:xfrm>
          <a:prstGeom prst="rect">
            <a:avLst/>
          </a:prstGeom>
          <a:solidFill>
            <a:schemeClr val="accent4">
              <a:lumMod val="60000"/>
              <a:lumOff val="40000"/>
            </a:schemeClr>
          </a:solidFill>
        </p:spPr>
        <p:txBody>
          <a:bodyPr wrap="square" rtlCol="0">
            <a:spAutoFit/>
          </a:bodyPr>
          <a:lstStyle/>
          <a:p>
            <a:pPr algn="ctr"/>
            <a:r>
              <a:rPr lang="en-US" b="1" dirty="0">
                <a:latin typeface="Courier New" pitchFamily="49" charset="0"/>
                <a:cs typeface="Courier New" pitchFamily="49" charset="0"/>
              </a:rPr>
              <a:t>1000</a:t>
            </a:r>
          </a:p>
        </p:txBody>
      </p:sp>
      <p:sp>
        <p:nvSpPr>
          <p:cNvPr id="20" name="TextBox 19"/>
          <p:cNvSpPr txBox="1"/>
          <p:nvPr/>
        </p:nvSpPr>
        <p:spPr>
          <a:xfrm>
            <a:off x="7387555" y="1902525"/>
            <a:ext cx="1242872" cy="461665"/>
          </a:xfrm>
          <a:prstGeom prst="rect">
            <a:avLst/>
          </a:prstGeom>
          <a:solidFill>
            <a:schemeClr val="accent6">
              <a:lumMod val="60000"/>
              <a:lumOff val="40000"/>
            </a:schemeClr>
          </a:solidFill>
        </p:spPr>
        <p:txBody>
          <a:bodyPr wrap="square" rtlCol="0">
            <a:spAutoFit/>
          </a:bodyPr>
          <a:lstStyle/>
          <a:p>
            <a:pPr algn="ctr"/>
            <a:r>
              <a:rPr lang="en-US" b="1" dirty="0">
                <a:latin typeface="Courier New" pitchFamily="49" charset="0"/>
                <a:cs typeface="Courier New" pitchFamily="49" charset="0"/>
              </a:rPr>
              <a:t>1008</a:t>
            </a:r>
          </a:p>
        </p:txBody>
      </p:sp>
      <p:sp>
        <p:nvSpPr>
          <p:cNvPr id="21" name="Rectangle 3"/>
          <p:cNvSpPr txBox="1">
            <a:spLocks noChangeArrowheads="1"/>
          </p:cNvSpPr>
          <p:nvPr/>
        </p:nvSpPr>
        <p:spPr>
          <a:xfrm>
            <a:off x="6245442" y="3218714"/>
            <a:ext cx="2441358" cy="1382443"/>
          </a:xfrm>
          <a:prstGeom prst="rect">
            <a:avLst/>
          </a:prstGeom>
          <a:ln>
            <a:solidFill>
              <a:schemeClr val="tx1"/>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500" dirty="0">
                <a:latin typeface="Courier New" pitchFamily="49" charset="0"/>
                <a:cs typeface="Courier New" pitchFamily="49" charset="0"/>
              </a:rPr>
              <a:t>iptr = &amp;a;</a:t>
            </a:r>
          </a:p>
          <a:p>
            <a:pPr marL="0" indent="0">
              <a:buNone/>
            </a:pPr>
            <a:r>
              <a:rPr lang="en-US" sz="2500" dirty="0">
                <a:latin typeface="Courier New" pitchFamily="49" charset="0"/>
                <a:cs typeface="Courier New" pitchFamily="49" charset="0"/>
              </a:rPr>
              <a:t>Lptr = &amp;c;</a:t>
            </a:r>
          </a:p>
          <a:p>
            <a:pPr marL="0" indent="0">
              <a:buNone/>
            </a:pPr>
            <a:r>
              <a:rPr lang="en-US" sz="2500" dirty="0">
                <a:latin typeface="Courier New" pitchFamily="49" charset="0"/>
                <a:cs typeface="Courier New" pitchFamily="49" charset="0"/>
              </a:rPr>
              <a:t>iptr = &amp;b;</a:t>
            </a:r>
          </a:p>
        </p:txBody>
      </p:sp>
      <p:sp>
        <p:nvSpPr>
          <p:cNvPr id="22" name="TextBox 21"/>
          <p:cNvSpPr txBox="1"/>
          <p:nvPr/>
        </p:nvSpPr>
        <p:spPr>
          <a:xfrm>
            <a:off x="6018847" y="1902526"/>
            <a:ext cx="1242872" cy="461665"/>
          </a:xfrm>
          <a:prstGeom prst="rect">
            <a:avLst/>
          </a:prstGeom>
          <a:solidFill>
            <a:schemeClr val="accent4">
              <a:lumMod val="60000"/>
              <a:lumOff val="40000"/>
            </a:schemeClr>
          </a:solidFill>
        </p:spPr>
        <p:txBody>
          <a:bodyPr wrap="square" rtlCol="0">
            <a:spAutoFit/>
          </a:bodyPr>
          <a:lstStyle/>
          <a:p>
            <a:pPr algn="ctr"/>
            <a:r>
              <a:rPr lang="en-US" b="1" dirty="0">
                <a:latin typeface="Courier New" pitchFamily="49" charset="0"/>
                <a:cs typeface="Courier New" pitchFamily="49" charset="0"/>
              </a:rPr>
              <a:t>1004</a:t>
            </a:r>
          </a:p>
        </p:txBody>
      </p:sp>
      <p:cxnSp>
        <p:nvCxnSpPr>
          <p:cNvPr id="23" name="Straight Arrow Connector 22"/>
          <p:cNvCxnSpPr/>
          <p:nvPr/>
        </p:nvCxnSpPr>
        <p:spPr>
          <a:xfrm flipV="1">
            <a:off x="2146502" y="2133358"/>
            <a:ext cx="4087090" cy="718624"/>
          </a:xfrm>
          <a:prstGeom prst="straightConnector1">
            <a:avLst/>
          </a:prstGeom>
          <a:ln w="57150">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1018932" y="1527030"/>
            <a:ext cx="250670" cy="276999"/>
          </a:xfrm>
          <a:prstGeom prst="rect">
            <a:avLst/>
          </a:prstGeom>
          <a:solidFill>
            <a:schemeClr val="accent2">
              <a:lumMod val="40000"/>
              <a:lumOff val="60000"/>
            </a:schemeClr>
          </a:solidFill>
        </p:spPr>
        <p:txBody>
          <a:bodyPr wrap="square" lIns="0" tIns="0" rIns="0" bIns="0" rtlCol="0">
            <a:spAutoFit/>
          </a:bodyPr>
          <a:lstStyle/>
          <a:p>
            <a:pPr algn="ctr"/>
            <a:r>
              <a:rPr lang="en-US" sz="1800" b="1" dirty="0">
                <a:latin typeface="Courier New" pitchFamily="49" charset="0"/>
                <a:cs typeface="Courier New" pitchFamily="49" charset="0"/>
              </a:rPr>
              <a:t>a</a:t>
            </a:r>
            <a:endParaRPr lang="en-US" sz="1800" b="1" dirty="0"/>
          </a:p>
        </p:txBody>
      </p:sp>
      <p:sp>
        <p:nvSpPr>
          <p:cNvPr id="25" name="TextBox 24"/>
          <p:cNvSpPr txBox="1"/>
          <p:nvPr/>
        </p:nvSpPr>
        <p:spPr>
          <a:xfrm>
            <a:off x="2390901" y="1527030"/>
            <a:ext cx="250670" cy="276999"/>
          </a:xfrm>
          <a:prstGeom prst="rect">
            <a:avLst/>
          </a:prstGeom>
          <a:solidFill>
            <a:schemeClr val="accent3">
              <a:lumMod val="75000"/>
            </a:schemeClr>
          </a:solidFill>
        </p:spPr>
        <p:txBody>
          <a:bodyPr wrap="square" lIns="0" tIns="0" rIns="0" bIns="0" rtlCol="0">
            <a:spAutoFit/>
          </a:bodyPr>
          <a:lstStyle/>
          <a:p>
            <a:pPr algn="ctr"/>
            <a:r>
              <a:rPr lang="en-US" sz="1800" b="1" dirty="0">
                <a:latin typeface="Courier New" pitchFamily="49" charset="0"/>
                <a:cs typeface="Courier New" pitchFamily="49" charset="0"/>
              </a:rPr>
              <a:t>b</a:t>
            </a:r>
            <a:endParaRPr lang="en-US" sz="1800" b="1" dirty="0"/>
          </a:p>
        </p:txBody>
      </p:sp>
      <p:sp>
        <p:nvSpPr>
          <p:cNvPr id="26" name="TextBox 25"/>
          <p:cNvSpPr txBox="1"/>
          <p:nvPr/>
        </p:nvSpPr>
        <p:spPr>
          <a:xfrm>
            <a:off x="4455329" y="1527029"/>
            <a:ext cx="250670" cy="276999"/>
          </a:xfrm>
          <a:prstGeom prst="rect">
            <a:avLst/>
          </a:prstGeom>
          <a:solidFill>
            <a:schemeClr val="accent1">
              <a:lumMod val="60000"/>
              <a:lumOff val="40000"/>
            </a:schemeClr>
          </a:solidFill>
        </p:spPr>
        <p:txBody>
          <a:bodyPr wrap="square" lIns="0" tIns="0" rIns="0" bIns="0" rtlCol="0">
            <a:spAutoFit/>
          </a:bodyPr>
          <a:lstStyle/>
          <a:p>
            <a:pPr algn="ctr"/>
            <a:r>
              <a:rPr lang="en-US" sz="1800" b="1" dirty="0">
                <a:latin typeface="Courier New" pitchFamily="49" charset="0"/>
                <a:cs typeface="Courier New" pitchFamily="49" charset="0"/>
              </a:rPr>
              <a:t>c</a:t>
            </a:r>
            <a:endParaRPr lang="en-US" sz="1800" b="1" dirty="0"/>
          </a:p>
        </p:txBody>
      </p:sp>
      <p:sp>
        <p:nvSpPr>
          <p:cNvPr id="27" name="TextBox 26"/>
          <p:cNvSpPr txBox="1"/>
          <p:nvPr/>
        </p:nvSpPr>
        <p:spPr>
          <a:xfrm>
            <a:off x="6165173" y="1524406"/>
            <a:ext cx="950220" cy="276999"/>
          </a:xfrm>
          <a:prstGeom prst="rect">
            <a:avLst/>
          </a:prstGeom>
          <a:solidFill>
            <a:schemeClr val="accent4">
              <a:lumMod val="60000"/>
              <a:lumOff val="40000"/>
            </a:schemeClr>
          </a:solidFill>
        </p:spPr>
        <p:txBody>
          <a:bodyPr wrap="square" lIns="0" tIns="0" rIns="0" bIns="0" rtlCol="0">
            <a:spAutoFit/>
          </a:bodyPr>
          <a:lstStyle/>
          <a:p>
            <a:pPr algn="ctr"/>
            <a:r>
              <a:rPr lang="en-US" sz="1800" b="1" dirty="0">
                <a:latin typeface="Courier New" pitchFamily="49" charset="0"/>
                <a:cs typeface="Courier New" pitchFamily="49" charset="0"/>
              </a:rPr>
              <a:t>iptr</a:t>
            </a:r>
            <a:endParaRPr lang="en-US" sz="1800" b="1" dirty="0"/>
          </a:p>
        </p:txBody>
      </p:sp>
      <p:sp>
        <p:nvSpPr>
          <p:cNvPr id="28" name="TextBox 27"/>
          <p:cNvSpPr txBox="1"/>
          <p:nvPr/>
        </p:nvSpPr>
        <p:spPr>
          <a:xfrm>
            <a:off x="7533881" y="1527030"/>
            <a:ext cx="950220" cy="276999"/>
          </a:xfrm>
          <a:prstGeom prst="rect">
            <a:avLst/>
          </a:prstGeom>
          <a:solidFill>
            <a:schemeClr val="accent6">
              <a:lumMod val="60000"/>
              <a:lumOff val="40000"/>
            </a:schemeClr>
          </a:solidFill>
        </p:spPr>
        <p:txBody>
          <a:bodyPr wrap="square" lIns="0" tIns="0" rIns="0" bIns="0" rtlCol="0">
            <a:spAutoFit/>
          </a:bodyPr>
          <a:lstStyle/>
          <a:p>
            <a:pPr algn="ctr"/>
            <a:r>
              <a:rPr lang="en-US" sz="1800" b="1" dirty="0">
                <a:latin typeface="Courier New" pitchFamily="49" charset="0"/>
                <a:cs typeface="Courier New" pitchFamily="49" charset="0"/>
              </a:rPr>
              <a:t>Lptr</a:t>
            </a:r>
            <a:endParaRPr lang="en-US" sz="1800" b="1" dirty="0"/>
          </a:p>
        </p:txBody>
      </p:sp>
      <p:sp>
        <p:nvSpPr>
          <p:cNvPr id="6" name="Date Placeholder 5"/>
          <p:cNvSpPr>
            <a:spLocks noGrp="1"/>
          </p:cNvSpPr>
          <p:nvPr>
            <p:ph type="dt" sz="half" idx="14"/>
          </p:nvPr>
        </p:nvSpPr>
        <p:spPr/>
        <p:txBody>
          <a:bodyPr/>
          <a:lstStyle/>
          <a:p>
            <a:r>
              <a:rPr lang="en-US" dirty="0" smtClean="0"/>
              <a:t>07/10/18</a:t>
            </a:r>
            <a:endParaRPr lang="en-US" dirty="0"/>
          </a:p>
        </p:txBody>
      </p:sp>
      <p:sp>
        <p:nvSpPr>
          <p:cNvPr id="7" name="Footer Placeholder 6"/>
          <p:cNvSpPr>
            <a:spLocks noGrp="1"/>
          </p:cNvSpPr>
          <p:nvPr>
            <p:ph type="ftr" sz="quarter" idx="15"/>
          </p:nvPr>
        </p:nvSpPr>
        <p:spPr/>
        <p:txBody>
          <a:bodyPr/>
          <a:lstStyle/>
          <a:p>
            <a:r>
              <a:rPr lang="en-US" dirty="0" smtClean="0"/>
              <a:t>1.05</a:t>
            </a:r>
            <a:endParaRPr lang="en-US" dirty="0"/>
          </a:p>
        </p:txBody>
      </p:sp>
      <p:sp>
        <p:nvSpPr>
          <p:cNvPr id="8" name="Slide Number Placeholder 7"/>
          <p:cNvSpPr>
            <a:spLocks noGrp="1"/>
          </p:cNvSpPr>
          <p:nvPr>
            <p:ph type="sldNum" sz="quarter" idx="16"/>
          </p:nvPr>
        </p:nvSpPr>
        <p:spPr/>
        <p:txBody>
          <a:bodyPr/>
          <a:lstStyle/>
          <a:p>
            <a:fld id="{31D06AA0-025B-4289-9312-D351F24C7281}" type="slidenum">
              <a:rPr lang="en-US" smtClean="0"/>
              <a:t>9</a:t>
            </a:fld>
            <a:endParaRPr lang="en-US" dirty="0"/>
          </a:p>
        </p:txBody>
      </p:sp>
    </p:spTree>
    <p:extLst>
      <p:ext uri="{BB962C8B-B14F-4D97-AF65-F5344CB8AC3E}">
        <p14:creationId xmlns:p14="http://schemas.microsoft.com/office/powerpoint/2010/main" val="185983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theme/theme1.xml><?xml version="1.0" encoding="utf-8"?>
<a:theme xmlns:a="http://schemas.openxmlformats.org/drawingml/2006/main" name="FEH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EHTheme" id="{EDFDF48C-1D4E-4C81-848C-C81DB7C83B40}" vid="{AB1F357E-50D3-4F9F-8C79-5E6AE69DBD70}"/>
    </a:ext>
  </a:extLst>
</a:theme>
</file>

<file path=ppt/theme/theme2.xml><?xml version="1.0" encoding="utf-8"?>
<a:theme xmlns:a="http://schemas.openxmlformats.org/drawingml/2006/main" name="Content Slid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7A563FCA3D2545B035119565194B96" ma:contentTypeVersion="12" ma:contentTypeDescription="Create a new document." ma:contentTypeScope="" ma:versionID="c64cbb91725d29aa6b25dea2743486fc">
  <xsd:schema xmlns:xsd="http://www.w3.org/2001/XMLSchema" xmlns:xs="http://www.w3.org/2001/XMLSchema" xmlns:p="http://schemas.microsoft.com/office/2006/metadata/properties" xmlns:ns2="c30f48a2-eeff-415d-9285-106639d62221" xmlns:ns3="81f1d1a0-454d-4351-960b-6397756b8cd7" targetNamespace="http://schemas.microsoft.com/office/2006/metadata/properties" ma:root="true" ma:fieldsID="8cfad55bb13adb2d46832e9d269c5b5d" ns2:_="" ns3:_="">
    <xsd:import namespace="c30f48a2-eeff-415d-9285-106639d62221"/>
    <xsd:import namespace="81f1d1a0-454d-4351-960b-6397756b8c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0f48a2-eeff-415d-9285-106639d622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f1d1a0-454d-4351-960b-6397756b8cd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c30f48a2-eeff-415d-9285-106639d62221" xsi:nil="true"/>
  </documentManagement>
</p:properties>
</file>

<file path=customXml/itemProps1.xml><?xml version="1.0" encoding="utf-8"?>
<ds:datastoreItem xmlns:ds="http://schemas.openxmlformats.org/officeDocument/2006/customXml" ds:itemID="{79A3FEAD-1725-4857-8FC2-CD37DDBD8B64}"/>
</file>

<file path=customXml/itemProps2.xml><?xml version="1.0" encoding="utf-8"?>
<ds:datastoreItem xmlns:ds="http://schemas.openxmlformats.org/officeDocument/2006/customXml" ds:itemID="{889C9494-9EF6-44D8-B300-3FD31D7101BD}"/>
</file>

<file path=customXml/itemProps3.xml><?xml version="1.0" encoding="utf-8"?>
<ds:datastoreItem xmlns:ds="http://schemas.openxmlformats.org/officeDocument/2006/customXml" ds:itemID="{4B302D30-4800-4B6E-9927-32BF902362D3}"/>
</file>

<file path=docProps/app.xml><?xml version="1.0" encoding="utf-8"?>
<Properties xmlns="http://schemas.openxmlformats.org/officeDocument/2006/extended-properties" xmlns:vt="http://schemas.openxmlformats.org/officeDocument/2006/docPropsVTypes">
  <Template>FEHTheme</Template>
  <TotalTime>6937</TotalTime>
  <Words>3674</Words>
  <Application>Microsoft Office PowerPoint</Application>
  <PresentationFormat>On-screen Show (16:10)</PresentationFormat>
  <Paragraphs>621</Paragraphs>
  <Slides>19</Slides>
  <Notes>18</Notes>
  <HiddenSlides>3</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Calibri</vt:lpstr>
      <vt:lpstr>Courier New</vt:lpstr>
      <vt:lpstr>Times New Roman</vt:lpstr>
      <vt:lpstr>FEHTheme</vt:lpstr>
      <vt:lpstr>Content Slide</vt:lpstr>
      <vt:lpstr>Pointers 2.0</vt:lpstr>
      <vt:lpstr>Agenda</vt:lpstr>
      <vt:lpstr>Preparation</vt:lpstr>
      <vt:lpstr>Concept Comprehension</vt:lpstr>
      <vt:lpstr> Pointers </vt:lpstr>
      <vt:lpstr>The ampersand (&amp;) and the asterisk (*)</vt:lpstr>
      <vt:lpstr>The ampersand (&amp;) and the asterisk (*)</vt:lpstr>
      <vt:lpstr>Pointers &amp; Memory</vt:lpstr>
      <vt:lpstr>Pointers &amp; Memory</vt:lpstr>
      <vt:lpstr>Pointer Declaration/Initialization</vt:lpstr>
      <vt:lpstr>Pointer Declaration/Initialization</vt:lpstr>
      <vt:lpstr>Dereferencing: RHS to Get</vt:lpstr>
      <vt:lpstr>Dereferencing: LHS to Set</vt:lpstr>
      <vt:lpstr>Pointers</vt:lpstr>
      <vt:lpstr>Pointers</vt:lpstr>
      <vt:lpstr>Value or Address?</vt:lpstr>
      <vt:lpstr>Arithmetic and Logical Operations</vt:lpstr>
      <vt:lpstr>Pointer Arithmetic</vt:lpstr>
      <vt:lpstr>Summary</vt:lpstr>
    </vt:vector>
  </TitlesOfParts>
  <Company>The Ohio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Pointers in C</dc:title>
  <dc:creator>Rick Freuler;clingan.3</dc:creator>
  <cp:lastModifiedBy>Rick Freuler</cp:lastModifiedBy>
  <cp:revision>222</cp:revision>
  <cp:lastPrinted>2000-06-09T15:37:27Z</cp:lastPrinted>
  <dcterms:created xsi:type="dcterms:W3CDTF">1998-10-15T13:40:15Z</dcterms:created>
  <dcterms:modified xsi:type="dcterms:W3CDTF">2020-07-22T20:44:14Z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d_Signature">
    <vt:bool>false</vt:bool>
  </property>
  <property fmtid="{D5CDD505-2E9C-101B-9397-08002B2CF9AE}" pid="3" name="xd_ProgID">
    <vt:lpwstr/>
  </property>
  <property fmtid="{D5CDD505-2E9C-101B-9397-08002B2CF9AE}" pid="4" name="ContentTypeId">
    <vt:lpwstr>0x010100237A563FCA3D2545B035119565194B96</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ies>
</file>