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3" r:id="rId4"/>
    <p:sldMasterId id="2147483678" r:id="rId5"/>
  </p:sldMasterIdLst>
  <p:notesMasterIdLst>
    <p:notesMasterId r:id="rId23"/>
  </p:notesMasterIdLst>
  <p:handoutMasterIdLst>
    <p:handoutMasterId r:id="rId24"/>
  </p:handoutMasterIdLst>
  <p:sldIdLst>
    <p:sldId id="271" r:id="rId6"/>
    <p:sldId id="298" r:id="rId7"/>
    <p:sldId id="295" r:id="rId8"/>
    <p:sldId id="297" r:id="rId9"/>
    <p:sldId id="287" r:id="rId10"/>
    <p:sldId id="288" r:id="rId11"/>
    <p:sldId id="258" r:id="rId12"/>
    <p:sldId id="289" r:id="rId13"/>
    <p:sldId id="282" r:id="rId14"/>
    <p:sldId id="292" r:id="rId15"/>
    <p:sldId id="290" r:id="rId16"/>
    <p:sldId id="291" r:id="rId17"/>
    <p:sldId id="294" r:id="rId18"/>
    <p:sldId id="300" r:id="rId19"/>
    <p:sldId id="270" r:id="rId20"/>
    <p:sldId id="299" r:id="rId21"/>
    <p:sldId id="296" r:id="rId22"/>
  </p:sldIdLst>
  <p:sldSz cx="9144000" cy="5715000" type="screen16x10"/>
  <p:notesSz cx="7150100" cy="94488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76">
          <p15:clr>
            <a:srgbClr val="A4A3A4"/>
          </p15:clr>
        </p15:guide>
        <p15:guide id="2" pos="22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6F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6" autoAdjust="0"/>
    <p:restoredTop sz="84847" autoAdjust="0"/>
  </p:normalViewPr>
  <p:slideViewPr>
    <p:cSldViewPr snapToGrid="0" snapToObjects="1">
      <p:cViewPr varScale="1">
        <p:scale>
          <a:sx n="111" d="100"/>
          <a:sy n="111" d="100"/>
        </p:scale>
        <p:origin x="1590" y="96"/>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p:scale>
          <a:sx n="66" d="100"/>
          <a:sy n="66" d="100"/>
        </p:scale>
        <p:origin x="-1608" y="360"/>
      </p:cViewPr>
      <p:guideLst>
        <p:guide orient="horz" pos="2976"/>
        <p:guide pos="225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30-1  </a:t>
            </a:r>
          </a:p>
          <a:p>
            <a:pPr>
              <a:defRPr/>
            </a:pPr>
            <a:r>
              <a:rPr lang="en-US" baseline="0" dirty="0"/>
              <a:t>Understand the Best</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Sheet1!$E$296:$E$298</c:f>
              <c:strCache>
                <c:ptCount val="3"/>
                <c:pt idx="0">
                  <c:v>Null character and its effect on the required string/character array length</c:v>
                </c:pt>
                <c:pt idx="1">
                  <c:v>Comparing strings</c:v>
                </c:pt>
                <c:pt idx="2">
                  <c:v>String functions</c:v>
                </c:pt>
              </c:strCache>
            </c:strRef>
          </c:cat>
          <c:val>
            <c:numRef>
              <c:f>Sheet1!$G$296:$G$298</c:f>
              <c:numCache>
                <c:formatCode>General</c:formatCode>
                <c:ptCount val="3"/>
                <c:pt idx="0">
                  <c:v>231</c:v>
                </c:pt>
                <c:pt idx="1">
                  <c:v>49</c:v>
                </c:pt>
                <c:pt idx="2">
                  <c:v>52</c:v>
                </c:pt>
              </c:numCache>
            </c:numRef>
          </c:val>
          <c:extLst>
            <c:ext xmlns:c16="http://schemas.microsoft.com/office/drawing/2014/chart" uri="{C3380CC4-5D6E-409C-BE32-E72D297353CC}">
              <c16:uniqueId val="{00000000-C123-4469-9DAD-AB4A3DA1CC43}"/>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Sheet1!$E$296:$E$298</c:f>
              <c:strCache>
                <c:ptCount val="3"/>
                <c:pt idx="0">
                  <c:v>Null character and its effect on the required string/character array length</c:v>
                </c:pt>
                <c:pt idx="1">
                  <c:v>Comparing strings</c:v>
                </c:pt>
                <c:pt idx="2">
                  <c:v>String functions</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C123-4469-9DAD-AB4A3DA1CC43}"/>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6333333333333333"/>
          <c:y val="0.18199018744496162"/>
          <c:w val="0.34166666666666667"/>
          <c:h val="0.81800981255503835"/>
        </c:manualLayout>
      </c:layout>
      <c:overlay val="0"/>
      <c:txPr>
        <a:bodyPr/>
        <a:lstStyle/>
        <a:p>
          <a:pPr>
            <a:defRPr sz="14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30-1   </a:t>
            </a:r>
          </a:p>
          <a:p>
            <a:pPr>
              <a:defRPr/>
            </a:pPr>
            <a:r>
              <a:rPr lang="en-US" baseline="0" dirty="0"/>
              <a:t>Questions</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Sheet1!$E$296:$E$298</c:f>
              <c:strCache>
                <c:ptCount val="3"/>
                <c:pt idx="0">
                  <c:v>Null character and its effect on the required string/character array length</c:v>
                </c:pt>
                <c:pt idx="1">
                  <c:v>Comparing strings</c:v>
                </c:pt>
                <c:pt idx="2">
                  <c:v>String functions</c:v>
                </c:pt>
              </c:strCache>
            </c:strRef>
          </c:cat>
          <c:val>
            <c:numRef>
              <c:f>Sheet1!$G$299:$G$301</c:f>
              <c:numCache>
                <c:formatCode>General</c:formatCode>
                <c:ptCount val="3"/>
                <c:pt idx="0">
                  <c:v>63</c:v>
                </c:pt>
                <c:pt idx="1">
                  <c:v>141</c:v>
                </c:pt>
                <c:pt idx="2">
                  <c:v>128</c:v>
                </c:pt>
              </c:numCache>
            </c:numRef>
          </c:val>
          <c:extLst>
            <c:ext xmlns:c16="http://schemas.microsoft.com/office/drawing/2014/chart" uri="{C3380CC4-5D6E-409C-BE32-E72D297353CC}">
              <c16:uniqueId val="{00000000-0312-43A0-B353-42405BC57F8C}"/>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Sheet1!$E$296:$E$298</c:f>
              <c:strCache>
                <c:ptCount val="3"/>
                <c:pt idx="0">
                  <c:v>Null character and its effect on the required string/character array length</c:v>
                </c:pt>
                <c:pt idx="1">
                  <c:v>Comparing strings</c:v>
                </c:pt>
                <c:pt idx="2">
                  <c:v>String functions</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0312-43A0-B353-42405BC57F8C}"/>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6333333333333333"/>
          <c:y val="0.17946687069455114"/>
          <c:w val="0.34166666666666667"/>
          <c:h val="0.81942310282533271"/>
        </c:manualLayout>
      </c:layout>
      <c:overlay val="0"/>
      <c:txPr>
        <a:bodyPr/>
        <a:lstStyle/>
        <a:p>
          <a:pPr>
            <a:defRPr sz="140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hdr" sz="quarter"/>
          </p:nvPr>
        </p:nvSpPr>
        <p:spPr bwMode="auto">
          <a:xfrm>
            <a:off x="544513"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defRPr sz="1200" dirty="0"/>
            </a:lvl1pPr>
          </a:lstStyle>
          <a:p>
            <a:pPr>
              <a:defRPr/>
            </a:pPr>
            <a:r>
              <a:rPr lang="en-US"/>
              <a:t>Engineering H192</a:t>
            </a:r>
          </a:p>
        </p:txBody>
      </p:sp>
      <p:sp>
        <p:nvSpPr>
          <p:cNvPr id="3079" name="Rectangle 7"/>
          <p:cNvSpPr>
            <a:spLocks noGrp="1" noChangeArrowheads="1"/>
          </p:cNvSpPr>
          <p:nvPr>
            <p:ph type="dt" sz="quarter" idx="1"/>
          </p:nvPr>
        </p:nvSpPr>
        <p:spPr bwMode="auto">
          <a:xfrm>
            <a:off x="3338513"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dirty="0"/>
            </a:lvl1pPr>
          </a:lstStyle>
          <a:p>
            <a:pPr>
              <a:defRPr/>
            </a:pPr>
            <a:r>
              <a:rPr lang="en-US"/>
              <a:t>Winter 2005</a:t>
            </a:r>
          </a:p>
        </p:txBody>
      </p:sp>
      <p:sp>
        <p:nvSpPr>
          <p:cNvPr id="3080" name="Rectangle 8"/>
          <p:cNvSpPr>
            <a:spLocks noGrp="1" noChangeArrowheads="1"/>
          </p:cNvSpPr>
          <p:nvPr>
            <p:ph type="ftr" sz="quarter" idx="2"/>
          </p:nvPr>
        </p:nvSpPr>
        <p:spPr bwMode="auto">
          <a:xfrm>
            <a:off x="544513" y="8974138"/>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defRPr sz="1200" dirty="0"/>
            </a:lvl1pPr>
          </a:lstStyle>
          <a:p>
            <a:pPr>
              <a:defRPr/>
            </a:pPr>
            <a:r>
              <a:rPr lang="en-US"/>
              <a:t>Lecture 16</a:t>
            </a:r>
          </a:p>
        </p:txBody>
      </p:sp>
      <p:sp>
        <p:nvSpPr>
          <p:cNvPr id="3081" name="Rectangle 9"/>
          <p:cNvSpPr>
            <a:spLocks noGrp="1" noChangeArrowheads="1"/>
          </p:cNvSpPr>
          <p:nvPr>
            <p:ph type="sldNum" sz="quarter" idx="3"/>
          </p:nvPr>
        </p:nvSpPr>
        <p:spPr bwMode="auto">
          <a:xfrm>
            <a:off x="3338513" y="8975725"/>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a:lvl1pPr>
          </a:lstStyle>
          <a:p>
            <a:pPr>
              <a:defRPr/>
            </a:pPr>
            <a:fld id="{093B6E1D-E986-4AAE-8901-6830461784EE}" type="slidenum">
              <a:rPr lang="en-US"/>
              <a:pPr>
                <a:defRPr/>
              </a:pPr>
              <a:t>‹#›</a:t>
            </a:fld>
            <a:endParaRPr lang="en-US" dirty="0"/>
          </a:p>
        </p:txBody>
      </p:sp>
    </p:spTree>
    <p:extLst>
      <p:ext uri="{BB962C8B-B14F-4D97-AF65-F5344CB8AC3E}">
        <p14:creationId xmlns:p14="http://schemas.microsoft.com/office/powerpoint/2010/main" val="3302923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defRPr sz="1200" dirty="0"/>
            </a:lvl1pPr>
          </a:lstStyle>
          <a:p>
            <a:pPr>
              <a:defRPr/>
            </a:pPr>
            <a:r>
              <a:rPr lang="en-US"/>
              <a:t>Engineering H192</a:t>
            </a:r>
          </a:p>
        </p:txBody>
      </p:sp>
      <p:sp>
        <p:nvSpPr>
          <p:cNvPr id="5123" name="Rectangle 3"/>
          <p:cNvSpPr>
            <a:spLocks noGrp="1" noChangeArrowheads="1"/>
          </p:cNvSpPr>
          <p:nvPr>
            <p:ph type="dt" idx="1"/>
          </p:nvPr>
        </p:nvSpPr>
        <p:spPr bwMode="auto">
          <a:xfrm>
            <a:off x="4051300"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dirty="0"/>
            </a:lvl1pPr>
          </a:lstStyle>
          <a:p>
            <a:pPr>
              <a:defRPr/>
            </a:pPr>
            <a:r>
              <a:rPr lang="en-US"/>
              <a:t>Winter 2005</a:t>
            </a:r>
          </a:p>
        </p:txBody>
      </p:sp>
      <p:sp>
        <p:nvSpPr>
          <p:cNvPr id="21508" name="Rectangle 4"/>
          <p:cNvSpPr>
            <a:spLocks noGrp="1" noRot="1" noChangeAspect="1" noChangeArrowheads="1" noTextEdit="1"/>
          </p:cNvSpPr>
          <p:nvPr>
            <p:ph type="sldImg" idx="2"/>
          </p:nvPr>
        </p:nvSpPr>
        <p:spPr bwMode="auto">
          <a:xfrm>
            <a:off x="739775" y="708025"/>
            <a:ext cx="5670550" cy="3543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54088" y="4487863"/>
            <a:ext cx="5241925" cy="4252912"/>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975725"/>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defRPr sz="1200" dirty="0"/>
            </a:lvl1pPr>
          </a:lstStyle>
          <a:p>
            <a:pPr>
              <a:defRPr/>
            </a:pPr>
            <a:r>
              <a:rPr lang="en-US"/>
              <a:t>Lecture 16</a:t>
            </a:r>
          </a:p>
        </p:txBody>
      </p:sp>
      <p:sp>
        <p:nvSpPr>
          <p:cNvPr id="5127" name="Rectangle 7"/>
          <p:cNvSpPr>
            <a:spLocks noGrp="1" noChangeArrowheads="1"/>
          </p:cNvSpPr>
          <p:nvPr>
            <p:ph type="sldNum" sz="quarter" idx="5"/>
          </p:nvPr>
        </p:nvSpPr>
        <p:spPr bwMode="auto">
          <a:xfrm>
            <a:off x="4051300" y="8975725"/>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a:lvl1pPr>
          </a:lstStyle>
          <a:p>
            <a:pPr>
              <a:defRPr/>
            </a:pPr>
            <a:fld id="{88070C73-79A7-48E3-92F8-C21A13AB62CC}" type="slidenum">
              <a:rPr lang="en-US"/>
              <a:pPr>
                <a:defRPr/>
              </a:pPr>
              <a:t>‹#›</a:t>
            </a:fld>
            <a:endParaRPr lang="en-US" dirty="0"/>
          </a:p>
        </p:txBody>
      </p:sp>
    </p:spTree>
    <p:extLst>
      <p:ext uri="{BB962C8B-B14F-4D97-AF65-F5344CB8AC3E}">
        <p14:creationId xmlns:p14="http://schemas.microsoft.com/office/powerpoint/2010/main" val="310633962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22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695E97-74C4-45F5-A613-6E674533A65F}" type="slidenum">
              <a:rPr lang="en-US" sz="1200" smtClean="0"/>
              <a:pPr/>
              <a:t>1</a:t>
            </a:fld>
            <a:endParaRPr lang="en-US" sz="1200"/>
          </a:p>
        </p:txBody>
      </p:sp>
      <p:sp>
        <p:nvSpPr>
          <p:cNvPr id="22534" name="Rectangle 2"/>
          <p:cNvSpPr>
            <a:spLocks noGrp="1" noRot="1" noChangeAspect="1" noChangeArrowheads="1" noTextEdit="1"/>
          </p:cNvSpPr>
          <p:nvPr>
            <p:ph type="sldImg"/>
          </p:nvPr>
        </p:nvSpPr>
        <p:spPr>
          <a:xfrm>
            <a:off x="739775" y="708025"/>
            <a:ext cx="5670550" cy="3543300"/>
          </a:xfrm>
          <a:ln/>
        </p:spPr>
      </p:sp>
      <p:sp>
        <p:nvSpPr>
          <p:cNvPr id="22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Narrator:</a:t>
            </a:r>
          </a:p>
          <a:p>
            <a:r>
              <a:rPr lang="en-US" dirty="0"/>
              <a:t>Strings.</a:t>
            </a:r>
          </a:p>
        </p:txBody>
      </p:sp>
    </p:spTree>
    <p:extLst>
      <p:ext uri="{BB962C8B-B14F-4D97-AF65-F5344CB8AC3E}">
        <p14:creationId xmlns:p14="http://schemas.microsoft.com/office/powerpoint/2010/main" val="2524960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This</a:t>
            </a:r>
            <a:r>
              <a:rPr lang="en-US" baseline="0" dirty="0"/>
              <a:t> slide is to serve as a reminder regarding the specific assignments students completed as preparation for today’s class.</a:t>
            </a:r>
          </a:p>
          <a:p>
            <a:endParaRPr lang="en-US" baseline="0" dirty="0"/>
          </a:p>
          <a:p>
            <a:r>
              <a:rPr lang="en-US" baseline="0" dirty="0"/>
              <a:t>Assignment:</a:t>
            </a:r>
          </a:p>
          <a:p>
            <a:pPr marL="171450" indent="-171450">
              <a:buFont typeface="Arial" panose="020B0604020202020204" pitchFamily="34" charset="0"/>
              <a:buChar char="•"/>
            </a:pPr>
            <a:r>
              <a:rPr lang="en-US" baseline="0" dirty="0"/>
              <a:t>Read C: How to Program pgs. </a:t>
            </a:r>
            <a:r>
              <a:rPr lang="en-US" sz="2000" dirty="0"/>
              <a:t>227-229, 236-238, 335-337,346-354</a:t>
            </a:r>
          </a:p>
          <a:p>
            <a:pPr marL="171450" indent="-171450">
              <a:buFont typeface="Arial" panose="020B0604020202020204" pitchFamily="34" charset="0"/>
              <a:buChar char="•"/>
            </a:pPr>
            <a:r>
              <a:rPr lang="en-US" sz="2000" dirty="0"/>
              <a:t>Watch the video:</a:t>
            </a:r>
            <a:r>
              <a:rPr lang="en-US" sz="2000" baseline="0" dirty="0"/>
              <a:t> PRE_30_Strings_VIDEO</a:t>
            </a:r>
            <a:endParaRPr lang="en-US" sz="2000" dirty="0"/>
          </a:p>
          <a:p>
            <a:pPr lvl="1"/>
            <a:endParaRPr lang="en-US" sz="2000" dirty="0"/>
          </a:p>
          <a:p>
            <a:endParaRPr lang="en-US" dirty="0"/>
          </a:p>
        </p:txBody>
      </p:sp>
      <p:sp>
        <p:nvSpPr>
          <p:cNvPr id="4" name="Header Placeholder 3"/>
          <p:cNvSpPr>
            <a:spLocks noGrp="1"/>
          </p:cNvSpPr>
          <p:nvPr>
            <p:ph type="hdr" sz="quarter" idx="10"/>
          </p:nvPr>
        </p:nvSpPr>
        <p:spPr/>
        <p:txBody>
          <a:bodyPr/>
          <a:lstStyle/>
          <a:p>
            <a:pPr>
              <a:defRPr/>
            </a:pPr>
            <a:r>
              <a:rPr lang="en-US"/>
              <a:t>Engineering H192</a:t>
            </a:r>
          </a:p>
        </p:txBody>
      </p:sp>
      <p:sp>
        <p:nvSpPr>
          <p:cNvPr id="5" name="Date Placeholder 4"/>
          <p:cNvSpPr>
            <a:spLocks noGrp="1"/>
          </p:cNvSpPr>
          <p:nvPr>
            <p:ph type="dt" idx="11"/>
          </p:nvPr>
        </p:nvSpPr>
        <p:spPr/>
        <p:txBody>
          <a:bodyPr/>
          <a:lstStyle/>
          <a:p>
            <a:pPr>
              <a:defRPr/>
            </a:pPr>
            <a:r>
              <a:rPr lang="en-US"/>
              <a:t>Winter 2005</a:t>
            </a:r>
          </a:p>
        </p:txBody>
      </p:sp>
      <p:sp>
        <p:nvSpPr>
          <p:cNvPr id="6" name="Slide Number Placeholder 5"/>
          <p:cNvSpPr>
            <a:spLocks noGrp="1"/>
          </p:cNvSpPr>
          <p:nvPr>
            <p:ph type="sldNum" sz="quarter" idx="12"/>
          </p:nvPr>
        </p:nvSpPr>
        <p:spPr/>
        <p:txBody>
          <a:bodyPr/>
          <a:lstStyle/>
          <a:p>
            <a:pPr>
              <a:defRPr/>
            </a:pPr>
            <a:fld id="{88070C73-79A7-48E3-92F8-C21A13AB62CC}" type="slidenum">
              <a:rPr lang="en-US" smtClean="0"/>
              <a:pPr>
                <a:defRPr/>
              </a:pPr>
              <a:t>3</a:t>
            </a:fld>
            <a:endParaRPr lang="en-US" dirty="0"/>
          </a:p>
        </p:txBody>
      </p:sp>
    </p:spTree>
    <p:extLst>
      <p:ext uri="{BB962C8B-B14F-4D97-AF65-F5344CB8AC3E}">
        <p14:creationId xmlns:p14="http://schemas.microsoft.com/office/powerpoint/2010/main" val="47076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Concept Comprehension pie</a:t>
            </a:r>
            <a:r>
              <a:rPr lang="en-US" baseline="0" dirty="0"/>
              <a:t> charts come from PRE B30-1 2014. Results have been consistent year to year.</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This is an opportunity to ask students about the things they understand the best and the least from the preparation material.</a:t>
            </a:r>
          </a:p>
          <a:p>
            <a:endParaRPr lang="en-US" dirty="0"/>
          </a:p>
        </p:txBody>
      </p:sp>
      <p:sp>
        <p:nvSpPr>
          <p:cNvPr id="4" name="Header Placeholder 3"/>
          <p:cNvSpPr>
            <a:spLocks noGrp="1"/>
          </p:cNvSpPr>
          <p:nvPr>
            <p:ph type="hdr" sz="quarter" idx="10"/>
          </p:nvPr>
        </p:nvSpPr>
        <p:spPr/>
        <p:txBody>
          <a:bodyPr/>
          <a:lstStyle/>
          <a:p>
            <a:pPr>
              <a:defRPr/>
            </a:pPr>
            <a:r>
              <a:rPr lang="en-US"/>
              <a:t>Engineering H192</a:t>
            </a:r>
          </a:p>
        </p:txBody>
      </p:sp>
      <p:sp>
        <p:nvSpPr>
          <p:cNvPr id="5" name="Date Placeholder 4"/>
          <p:cNvSpPr>
            <a:spLocks noGrp="1"/>
          </p:cNvSpPr>
          <p:nvPr>
            <p:ph type="dt" idx="11"/>
          </p:nvPr>
        </p:nvSpPr>
        <p:spPr/>
        <p:txBody>
          <a:bodyPr/>
          <a:lstStyle/>
          <a:p>
            <a:pPr>
              <a:defRPr/>
            </a:pPr>
            <a:r>
              <a:rPr lang="en-US"/>
              <a:t>Winter 2005</a:t>
            </a:r>
          </a:p>
        </p:txBody>
      </p:sp>
      <p:sp>
        <p:nvSpPr>
          <p:cNvPr id="6" name="Slide Number Placeholder 5"/>
          <p:cNvSpPr>
            <a:spLocks noGrp="1"/>
          </p:cNvSpPr>
          <p:nvPr>
            <p:ph type="sldNum" sz="quarter" idx="12"/>
          </p:nvPr>
        </p:nvSpPr>
        <p:spPr/>
        <p:txBody>
          <a:bodyPr/>
          <a:lstStyle/>
          <a:p>
            <a:pPr>
              <a:defRPr/>
            </a:pPr>
            <a:fld id="{88070C73-79A7-48E3-92F8-C21A13AB62CC}" type="slidenum">
              <a:rPr lang="en-US" smtClean="0"/>
              <a:pPr>
                <a:defRPr/>
              </a:pPr>
              <a:t>4</a:t>
            </a:fld>
            <a:endParaRPr lang="en-US" dirty="0"/>
          </a:p>
        </p:txBody>
      </p:sp>
    </p:spTree>
    <p:extLst>
      <p:ext uri="{BB962C8B-B14F-4D97-AF65-F5344CB8AC3E}">
        <p14:creationId xmlns:p14="http://schemas.microsoft.com/office/powerpoint/2010/main" val="378249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708025"/>
            <a:ext cx="5670550" cy="3543300"/>
          </a:xfrm>
        </p:spPr>
      </p:sp>
      <p:sp>
        <p:nvSpPr>
          <p:cNvPr id="3" name="Notes Placeholder 2"/>
          <p:cNvSpPr>
            <a:spLocks noGrp="1"/>
          </p:cNvSpPr>
          <p:nvPr>
            <p:ph type="body" idx="1"/>
          </p:nvPr>
        </p:nvSpPr>
        <p:spPr/>
        <p:txBody>
          <a:bodyPr/>
          <a:lstStyle/>
          <a:p>
            <a:pPr eaLnBrk="1" hangingPunct="1">
              <a:lnSpc>
                <a:spcPct val="90000"/>
              </a:lnSpc>
            </a:pPr>
            <a:r>
              <a:rPr lang="en-US" sz="2500" dirty="0"/>
              <a:t>We have dealt mostly with simple character variables.  </a:t>
            </a:r>
          </a:p>
          <a:p>
            <a:pPr lvl="1">
              <a:lnSpc>
                <a:spcPct val="90000"/>
              </a:lnSpc>
            </a:pPr>
            <a:r>
              <a:rPr lang="en-US" sz="2100" dirty="0"/>
              <a:t>A variable of type </a:t>
            </a:r>
            <a:r>
              <a:rPr lang="en-US" sz="2100" i="1" dirty="0">
                <a:solidFill>
                  <a:srgbClr val="C00000"/>
                </a:solidFill>
              </a:rPr>
              <a:t>char</a:t>
            </a:r>
            <a:r>
              <a:rPr lang="en-US" sz="2100" dirty="0">
                <a:solidFill>
                  <a:srgbClr val="C00000"/>
                </a:solidFill>
              </a:rPr>
              <a:t> </a:t>
            </a:r>
            <a:r>
              <a:rPr lang="en-US" sz="2100" dirty="0"/>
              <a:t>may hold a single character and is assigned a value using a pair of single quotes:</a:t>
            </a:r>
          </a:p>
          <a:p>
            <a:pPr lvl="2">
              <a:lnSpc>
                <a:spcPct val="90000"/>
              </a:lnSpc>
            </a:pPr>
            <a:r>
              <a:rPr lang="en-US" sz="2100" dirty="0"/>
              <a:t>Example:	</a:t>
            </a:r>
            <a:r>
              <a:rPr lang="en-US" sz="2100" b="1" dirty="0">
                <a:latin typeface="Courier New"/>
              </a:rPr>
              <a:t>char </a:t>
            </a:r>
            <a:r>
              <a:rPr lang="en-US" sz="2100" b="1" dirty="0" err="1">
                <a:latin typeface="Courier New"/>
              </a:rPr>
              <a:t>onechar</a:t>
            </a:r>
            <a:r>
              <a:rPr lang="en-US" sz="2100" b="1" dirty="0">
                <a:latin typeface="Courier New"/>
              </a:rPr>
              <a:t> = 'z' ;</a:t>
            </a:r>
          </a:p>
          <a:p>
            <a:pPr eaLnBrk="1" hangingPunct="1">
              <a:lnSpc>
                <a:spcPct val="90000"/>
              </a:lnSpc>
            </a:pPr>
            <a:r>
              <a:rPr lang="en-US" sz="2500" dirty="0"/>
              <a:t>Character strings are </a:t>
            </a:r>
            <a:r>
              <a:rPr lang="en-US" sz="2500" i="1" dirty="0">
                <a:solidFill>
                  <a:srgbClr val="C00000"/>
                </a:solidFill>
              </a:rPr>
              <a:t>arrays</a:t>
            </a:r>
            <a:r>
              <a:rPr lang="en-US" sz="2500" dirty="0">
                <a:solidFill>
                  <a:srgbClr val="C00000"/>
                </a:solidFill>
              </a:rPr>
              <a:t> </a:t>
            </a:r>
            <a:r>
              <a:rPr lang="en-US" sz="2500" dirty="0"/>
              <a:t>of simple characters with a special character inserted into the string at the very end.  </a:t>
            </a:r>
          </a:p>
          <a:p>
            <a:pPr lvl="1">
              <a:lnSpc>
                <a:spcPct val="90000"/>
              </a:lnSpc>
            </a:pPr>
            <a:r>
              <a:rPr lang="en-US" sz="2100" dirty="0"/>
              <a:t>They are assigned values with a pair of double quotes:</a:t>
            </a:r>
          </a:p>
          <a:p>
            <a:pPr lvl="2">
              <a:lnSpc>
                <a:spcPct val="90000"/>
              </a:lnSpc>
            </a:pPr>
            <a:r>
              <a:rPr lang="en-US" sz="2100" dirty="0"/>
              <a:t>Example:	</a:t>
            </a:r>
            <a:r>
              <a:rPr lang="en-US" sz="2100" b="1" dirty="0">
                <a:latin typeface="Courier New"/>
              </a:rPr>
              <a:t>char </a:t>
            </a:r>
            <a:r>
              <a:rPr lang="en-US" sz="2100" b="1" dirty="0" err="1">
                <a:latin typeface="Courier New"/>
              </a:rPr>
              <a:t>arraychar</a:t>
            </a:r>
            <a:r>
              <a:rPr lang="en-US" sz="2100" b="1" dirty="0">
                <a:latin typeface="Courier New"/>
              </a:rPr>
              <a:t>[6] = "</a:t>
            </a:r>
            <a:r>
              <a:rPr lang="en-US" sz="2100" b="1" dirty="0" err="1">
                <a:latin typeface="Courier New"/>
              </a:rPr>
              <a:t>abcde</a:t>
            </a:r>
            <a:r>
              <a:rPr lang="en-US" sz="2100" b="1" dirty="0">
                <a:latin typeface="Courier New"/>
              </a:rPr>
              <a:t>" ;</a:t>
            </a:r>
          </a:p>
          <a:p>
            <a:pPr lvl="2">
              <a:lnSpc>
                <a:spcPct val="90000"/>
              </a:lnSpc>
            </a:pPr>
            <a:endParaRPr lang="en-US" sz="2100" b="1" dirty="0">
              <a:latin typeface="Courier New"/>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Up until now we have mostly dealt with simple character variables, or those in which each variable stores a single character.  The example of declaring and initializing one of these variables is shown.  On the other hand, character strings, or arrays of simple characters with a special character inserted at the end, can be created using a character array.  Values are assigned with double quotes instead of single quotes as shown.  Humans generally handle input and output with computers in the form of words.  Programmers have catered to these needs by developing special functions for strings.  Strings are simply arrays of characters and are stored and accessed the same as any other type of array.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eaLnBrk="1" hangingPunct="1">
              <a:lnSpc>
                <a:spcPct val="90000"/>
              </a:lnSpc>
            </a:pPr>
            <a:r>
              <a:rPr lang="en-US" sz="2500" dirty="0"/>
              <a:t>This array of characters, or string, ends in the special </a:t>
            </a:r>
            <a:r>
              <a:rPr lang="en-US" sz="2500" i="1" dirty="0">
                <a:solidFill>
                  <a:srgbClr val="C00000"/>
                </a:solidFill>
              </a:rPr>
              <a:t>null</a:t>
            </a:r>
            <a:r>
              <a:rPr lang="en-US" sz="2500" i="1" dirty="0">
                <a:solidFill>
                  <a:srgbClr val="FF0000"/>
                </a:solidFill>
              </a:rPr>
              <a:t> </a:t>
            </a:r>
            <a:r>
              <a:rPr lang="en-US" sz="2500" dirty="0"/>
              <a:t>character ( '\0' ).</a:t>
            </a:r>
          </a:p>
          <a:p>
            <a:pPr eaLnBrk="1" hangingPunct="1">
              <a:lnSpc>
                <a:spcPct val="90000"/>
              </a:lnSpc>
            </a:pPr>
            <a:r>
              <a:rPr lang="en-US" sz="2500" dirty="0"/>
              <a:t>Strings are normally accessed by a pointer to the first character in the string.  </a:t>
            </a:r>
          </a:p>
          <a:p>
            <a:pPr eaLnBrk="1" hangingPunct="1">
              <a:lnSpc>
                <a:spcPct val="90000"/>
              </a:lnSpc>
            </a:pPr>
            <a:r>
              <a:rPr lang="en-US" sz="2500" dirty="0"/>
              <a:t>The value of a string is the address of its first character.  </a:t>
            </a:r>
          </a:p>
          <a:p>
            <a:pPr lvl="1">
              <a:lnSpc>
                <a:spcPct val="90000"/>
              </a:lnSpc>
            </a:pPr>
            <a:r>
              <a:rPr lang="en-US" sz="2100" dirty="0"/>
              <a:t>Thus we say that a string is a pointer, mostly because we often use the string name in manipulating the string.  </a:t>
            </a:r>
          </a:p>
          <a:p>
            <a:pPr lvl="1">
              <a:lnSpc>
                <a:spcPct val="90000"/>
              </a:lnSpc>
            </a:pPr>
            <a:r>
              <a:rPr lang="en-US" sz="2100" dirty="0"/>
              <a:t>The string name is the name of the array of characters. It is a pointer like the name of any other array in C is a pointer.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b="1" dirty="0"/>
          </a:p>
        </p:txBody>
      </p:sp>
      <p:sp>
        <p:nvSpPr>
          <p:cNvPr id="4" name="Header Placeholder 3"/>
          <p:cNvSpPr>
            <a:spLocks noGrp="1"/>
          </p:cNvSpPr>
          <p:nvPr>
            <p:ph type="hdr" sz="quarter" idx="10"/>
          </p:nvPr>
        </p:nvSpPr>
        <p:spPr/>
        <p:txBody>
          <a:bodyPr/>
          <a:lstStyle/>
          <a:p>
            <a:pPr>
              <a:defRPr/>
            </a:pPr>
            <a:r>
              <a:rPr lang="en-US"/>
              <a:t>Engineering H192</a:t>
            </a:r>
          </a:p>
        </p:txBody>
      </p:sp>
      <p:sp>
        <p:nvSpPr>
          <p:cNvPr id="5" name="Date Placeholder 4"/>
          <p:cNvSpPr>
            <a:spLocks noGrp="1"/>
          </p:cNvSpPr>
          <p:nvPr>
            <p:ph type="dt" idx="11"/>
          </p:nvPr>
        </p:nvSpPr>
        <p:spPr/>
        <p:txBody>
          <a:bodyPr/>
          <a:lstStyle/>
          <a:p>
            <a:pPr>
              <a:defRPr/>
            </a:pPr>
            <a:r>
              <a:rPr lang="en-US"/>
              <a:t>Winter 2005</a:t>
            </a:r>
          </a:p>
        </p:txBody>
      </p:sp>
      <p:sp>
        <p:nvSpPr>
          <p:cNvPr id="6" name="Slide Number Placeholder 5"/>
          <p:cNvSpPr>
            <a:spLocks noGrp="1"/>
          </p:cNvSpPr>
          <p:nvPr>
            <p:ph type="sldNum" sz="quarter" idx="12"/>
          </p:nvPr>
        </p:nvSpPr>
        <p:spPr/>
        <p:txBody>
          <a:bodyPr/>
          <a:lstStyle/>
          <a:p>
            <a:pPr>
              <a:defRPr/>
            </a:pPr>
            <a:fld id="{88070C73-79A7-48E3-92F8-C21A13AB62CC}" type="slidenum">
              <a:rPr lang="en-US" smtClean="0"/>
              <a:pPr>
                <a:defRPr/>
              </a:pPr>
              <a:t>5</a:t>
            </a:fld>
            <a:endParaRPr lang="en-US" dirty="0"/>
          </a:p>
        </p:txBody>
      </p:sp>
    </p:spTree>
    <p:extLst>
      <p:ext uri="{BB962C8B-B14F-4D97-AF65-F5344CB8AC3E}">
        <p14:creationId xmlns:p14="http://schemas.microsoft.com/office/powerpoint/2010/main" val="61492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708025"/>
            <a:ext cx="5670550" cy="3543300"/>
          </a:xfrm>
        </p:spPr>
      </p:sp>
      <p:sp>
        <p:nvSpPr>
          <p:cNvPr id="3" name="Notes Placeholder 2"/>
          <p:cNvSpPr>
            <a:spLocks noGrp="1"/>
          </p:cNvSpPr>
          <p:nvPr>
            <p:ph type="body" idx="1"/>
          </p:nvPr>
        </p:nvSpPr>
        <p:spPr/>
        <p:txBody>
          <a:bodyPr/>
          <a:lstStyle/>
          <a:p>
            <a:pPr eaLnBrk="1" hangingPunct="1">
              <a:lnSpc>
                <a:spcPct val="90000"/>
              </a:lnSpc>
            </a:pPr>
            <a:r>
              <a:rPr lang="en-US" sz="2500" dirty="0"/>
              <a:t>Strings are normally accessed by a pointer to the first character in the string.  </a:t>
            </a:r>
          </a:p>
          <a:p>
            <a:pPr eaLnBrk="1" hangingPunct="1">
              <a:lnSpc>
                <a:spcPct val="90000"/>
              </a:lnSpc>
            </a:pPr>
            <a:r>
              <a:rPr lang="en-US" sz="2500" dirty="0"/>
              <a:t>The value of a string is the address of its first character.  </a:t>
            </a:r>
          </a:p>
          <a:p>
            <a:pPr lvl="1">
              <a:lnSpc>
                <a:spcPct val="90000"/>
              </a:lnSpc>
            </a:pPr>
            <a:r>
              <a:rPr lang="en-US" sz="2100" dirty="0"/>
              <a:t>Thus we say that a string is a pointer, mostly because we often use the string name in manipulating the string.  </a:t>
            </a:r>
          </a:p>
          <a:p>
            <a:pPr lvl="1">
              <a:lnSpc>
                <a:spcPct val="90000"/>
              </a:lnSpc>
            </a:pPr>
            <a:r>
              <a:rPr lang="en-US" sz="2100" dirty="0"/>
              <a:t>The string name is the name of the array of characters. It is a pointer like the name of any other array in C is a pointer.</a:t>
            </a:r>
          </a:p>
          <a:p>
            <a:endParaRPr lang="en-US" dirty="0"/>
          </a:p>
        </p:txBody>
      </p:sp>
      <p:sp>
        <p:nvSpPr>
          <p:cNvPr id="4" name="Header Placeholder 3"/>
          <p:cNvSpPr>
            <a:spLocks noGrp="1"/>
          </p:cNvSpPr>
          <p:nvPr>
            <p:ph type="hdr" sz="quarter" idx="10"/>
          </p:nvPr>
        </p:nvSpPr>
        <p:spPr/>
        <p:txBody>
          <a:bodyPr/>
          <a:lstStyle/>
          <a:p>
            <a:pPr>
              <a:defRPr/>
            </a:pPr>
            <a:r>
              <a:rPr lang="en-US"/>
              <a:t>Engineering H192</a:t>
            </a:r>
          </a:p>
        </p:txBody>
      </p:sp>
      <p:sp>
        <p:nvSpPr>
          <p:cNvPr id="5" name="Date Placeholder 4"/>
          <p:cNvSpPr>
            <a:spLocks noGrp="1"/>
          </p:cNvSpPr>
          <p:nvPr>
            <p:ph type="dt" idx="11"/>
          </p:nvPr>
        </p:nvSpPr>
        <p:spPr/>
        <p:txBody>
          <a:bodyPr/>
          <a:lstStyle/>
          <a:p>
            <a:pPr>
              <a:defRPr/>
            </a:pPr>
            <a:r>
              <a:rPr lang="en-US"/>
              <a:t>Winter 2005</a:t>
            </a:r>
          </a:p>
        </p:txBody>
      </p:sp>
      <p:sp>
        <p:nvSpPr>
          <p:cNvPr id="6" name="Slide Number Placeholder 5"/>
          <p:cNvSpPr>
            <a:spLocks noGrp="1"/>
          </p:cNvSpPr>
          <p:nvPr>
            <p:ph type="sldNum" sz="quarter" idx="12"/>
          </p:nvPr>
        </p:nvSpPr>
        <p:spPr/>
        <p:txBody>
          <a:bodyPr/>
          <a:lstStyle/>
          <a:p>
            <a:pPr>
              <a:defRPr/>
            </a:pPr>
            <a:fld id="{88070C73-79A7-48E3-92F8-C21A13AB62CC}" type="slidenum">
              <a:rPr lang="en-US" smtClean="0"/>
              <a:pPr>
                <a:defRPr/>
              </a:pPr>
              <a:t>6</a:t>
            </a:fld>
            <a:endParaRPr lang="en-US" dirty="0"/>
          </a:p>
        </p:txBody>
      </p:sp>
    </p:spTree>
    <p:extLst>
      <p:ext uri="{BB962C8B-B14F-4D97-AF65-F5344CB8AC3E}">
        <p14:creationId xmlns:p14="http://schemas.microsoft.com/office/powerpoint/2010/main" val="101563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25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25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3F5E7B-222D-4362-A514-F16EFFD5D5C7}" type="slidenum">
              <a:rPr lang="en-US" sz="1200" smtClean="0"/>
              <a:pPr/>
              <a:t>7</a:t>
            </a:fld>
            <a:endParaRPr lang="en-US" sz="1200"/>
          </a:p>
        </p:txBody>
      </p:sp>
      <p:sp>
        <p:nvSpPr>
          <p:cNvPr id="25606" name="Rectangle 2"/>
          <p:cNvSpPr>
            <a:spLocks noGrp="1" noRot="1" noChangeAspect="1" noChangeArrowheads="1" noTextEdit="1"/>
          </p:cNvSpPr>
          <p:nvPr>
            <p:ph type="sldImg"/>
          </p:nvPr>
        </p:nvSpPr>
        <p:spPr>
          <a:xfrm>
            <a:off x="739775" y="708025"/>
            <a:ext cx="5670550" cy="3543300"/>
          </a:xfrm>
          <a:ln/>
        </p:spPr>
      </p:sp>
      <p:sp>
        <p:nvSpPr>
          <p:cNvPr id="25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Instructor:</a:t>
            </a:r>
          </a:p>
          <a:p>
            <a:r>
              <a:rPr lang="en-US"/>
              <a:t>The first declaration is the most common used.  Notice the array size isn’t necessary since the computer automatically determines the required array size with allowance for the terminating NULL character.</a:t>
            </a:r>
          </a:p>
          <a:p>
            <a:endParaRPr lang="en-US"/>
          </a:p>
          <a:p>
            <a:r>
              <a:rPr lang="en-US"/>
              <a:t>Narrator:</a:t>
            </a:r>
          </a:p>
          <a:p>
            <a:r>
              <a:rPr lang="en-US"/>
              <a:t>Declaration and initialization of strings can be done via the methods shown.  The most common method is simply to declare an array and initialize it with the text desired in double-quotes.  The compiler will automatically determine the correct size of the array, make allowance for the trailing NULL character, and place the NULL character at the end of the string.  Since the name of a string variable is also a pointer, one may declare a character pointer in the same way one my declare a normal array.  This is a very unusual way to declare a string though.  The final method shows basically what the first and second methods do automatically for us.  In this case the size of the array is determined by the user, and each character is individually initialized in the array, and in this case the trailing NULL character is also manually added.</a:t>
            </a:r>
          </a:p>
        </p:txBody>
      </p:sp>
    </p:spTree>
    <p:extLst>
      <p:ext uri="{BB962C8B-B14F-4D97-AF65-F5344CB8AC3E}">
        <p14:creationId xmlns:p14="http://schemas.microsoft.com/office/powerpoint/2010/main" val="2264443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276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276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69F7F11-3A13-4A03-958C-7FC7114EF83B}" type="slidenum">
              <a:rPr lang="en-US" sz="1200" smtClean="0"/>
              <a:pPr/>
              <a:t>9</a:t>
            </a:fld>
            <a:endParaRPr lang="en-US" sz="1200"/>
          </a:p>
        </p:txBody>
      </p:sp>
      <p:sp>
        <p:nvSpPr>
          <p:cNvPr id="27654" name="Rectangle 2"/>
          <p:cNvSpPr>
            <a:spLocks noGrp="1" noRot="1" noChangeAspect="1" noChangeArrowheads="1" noTextEdit="1"/>
          </p:cNvSpPr>
          <p:nvPr>
            <p:ph type="sldImg"/>
          </p:nvPr>
        </p:nvSpPr>
        <p:spPr>
          <a:xfrm>
            <a:off x="739775" y="708025"/>
            <a:ext cx="5670550" cy="3543300"/>
          </a:xfrm>
          <a:ln/>
        </p:spPr>
      </p:sp>
      <p:sp>
        <p:nvSpPr>
          <p:cNvPr id="276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Instructor:</a:t>
            </a:r>
          </a:p>
          <a:p>
            <a:r>
              <a:rPr lang="en-US"/>
              <a:t>The following slides show various routines that have been developed to simplify the input, output and “computation” of strings.  With the given comments it is left up to the student to determine each function’s best use.  Students should also be directed to their “C How To Program” text for more information on these functions.</a:t>
            </a:r>
          </a:p>
          <a:p>
            <a:endParaRPr lang="en-US"/>
          </a:p>
          <a:p>
            <a:r>
              <a:rPr lang="en-US"/>
              <a:t>Narrator:</a:t>
            </a:r>
          </a:p>
          <a:p>
            <a:r>
              <a:rPr lang="en-US"/>
              <a:t>Developers have developed various functions which make string input, output, computation, and formatting simple when writing programs in C.  We have covered some of these functions already, and some will be new.  The first two involve inputting a character as an integer with getchar.  Another input function is gets, which allows input of a string until the newline character appears.</a:t>
            </a:r>
          </a:p>
        </p:txBody>
      </p:sp>
    </p:spTree>
    <p:extLst>
      <p:ext uri="{BB962C8B-B14F-4D97-AF65-F5344CB8AC3E}">
        <p14:creationId xmlns:p14="http://schemas.microsoft.com/office/powerpoint/2010/main" val="306945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2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27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DDB01A-D7B0-44BD-90B7-84AEABC9B5D8}" type="slidenum">
              <a:rPr lang="en-US" sz="1200" smtClean="0"/>
              <a:pPr/>
              <a:t>15</a:t>
            </a:fld>
            <a:endParaRPr lang="en-US" sz="1200"/>
          </a:p>
        </p:txBody>
      </p:sp>
      <p:sp>
        <p:nvSpPr>
          <p:cNvPr id="32774" name="Rectangle 2"/>
          <p:cNvSpPr>
            <a:spLocks noGrp="1" noRot="1" noChangeAspect="1" noChangeArrowheads="1" noTextEdit="1"/>
          </p:cNvSpPr>
          <p:nvPr>
            <p:ph type="sldImg"/>
          </p:nvPr>
        </p:nvSpPr>
        <p:spPr>
          <a:xfrm>
            <a:off x="739775" y="708025"/>
            <a:ext cx="5670550" cy="3543300"/>
          </a:xfrm>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r>
              <a:rPr lang="en-US" dirty="0"/>
              <a:t>This program demonstrates the use of one of the string functions. Here we will define the string “name” with the name Richard J. Freuler initialized as its value.  </a:t>
            </a:r>
          </a:p>
        </p:txBody>
      </p:sp>
    </p:spTree>
    <p:extLst>
      <p:ext uri="{BB962C8B-B14F-4D97-AF65-F5344CB8AC3E}">
        <p14:creationId xmlns:p14="http://schemas.microsoft.com/office/powerpoint/2010/main" val="3608697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Before moving on to sorting strings, take a moment</a:t>
            </a:r>
            <a:r>
              <a:rPr lang="en-US" baseline="0" dirty="0"/>
              <a:t> to ask what questions students have up to this point.</a:t>
            </a:r>
            <a:endParaRPr lang="en-US" dirty="0"/>
          </a:p>
        </p:txBody>
      </p:sp>
      <p:sp>
        <p:nvSpPr>
          <p:cNvPr id="4" name="Header Placeholder 3"/>
          <p:cNvSpPr>
            <a:spLocks noGrp="1"/>
          </p:cNvSpPr>
          <p:nvPr>
            <p:ph type="hdr" sz="quarter" idx="10"/>
          </p:nvPr>
        </p:nvSpPr>
        <p:spPr/>
        <p:txBody>
          <a:bodyPr/>
          <a:lstStyle/>
          <a:p>
            <a:pPr>
              <a:defRPr/>
            </a:pPr>
            <a:r>
              <a:rPr lang="en-US"/>
              <a:t>Engineering H192</a:t>
            </a:r>
          </a:p>
        </p:txBody>
      </p:sp>
      <p:sp>
        <p:nvSpPr>
          <p:cNvPr id="5" name="Date Placeholder 4"/>
          <p:cNvSpPr>
            <a:spLocks noGrp="1"/>
          </p:cNvSpPr>
          <p:nvPr>
            <p:ph type="dt" idx="11"/>
          </p:nvPr>
        </p:nvSpPr>
        <p:spPr/>
        <p:txBody>
          <a:bodyPr/>
          <a:lstStyle/>
          <a:p>
            <a:pPr>
              <a:defRPr/>
            </a:pPr>
            <a:r>
              <a:rPr lang="en-US"/>
              <a:t>Winter 2005</a:t>
            </a:r>
          </a:p>
        </p:txBody>
      </p:sp>
      <p:sp>
        <p:nvSpPr>
          <p:cNvPr id="6" name="Slide Number Placeholder 5"/>
          <p:cNvSpPr>
            <a:spLocks noGrp="1"/>
          </p:cNvSpPr>
          <p:nvPr>
            <p:ph type="sldNum" sz="quarter" idx="12"/>
          </p:nvPr>
        </p:nvSpPr>
        <p:spPr/>
        <p:txBody>
          <a:bodyPr/>
          <a:lstStyle/>
          <a:p>
            <a:pPr>
              <a:defRPr/>
            </a:pPr>
            <a:fld id="{88070C73-79A7-48E3-92F8-C21A13AB62CC}" type="slidenum">
              <a:rPr lang="en-US" smtClean="0"/>
              <a:pPr>
                <a:defRPr/>
              </a:pPr>
              <a:t>17</a:t>
            </a:fld>
            <a:endParaRPr lang="en-US" dirty="0"/>
          </a:p>
        </p:txBody>
      </p:sp>
    </p:spTree>
    <p:extLst>
      <p:ext uri="{BB962C8B-B14F-4D97-AF65-F5344CB8AC3E}">
        <p14:creationId xmlns:p14="http://schemas.microsoft.com/office/powerpoint/2010/main" val="341371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85"/>
            <a:ext cx="7886700" cy="744639"/>
          </a:xfrm>
          <a:prstGeom prst="rect">
            <a:avLst/>
          </a:prstGeom>
          <a:ln>
            <a:noFill/>
          </a:ln>
        </p:spPr>
        <p:txBody>
          <a:bodyPr anchor="ctr"/>
          <a:lstStyle>
            <a:lvl1pPr>
              <a:defRPr sz="3730" baseline="0">
                <a:solidFill>
                  <a:schemeClr val="bg1"/>
                </a:solidFill>
                <a:latin typeface="Arial" panose="020B0604020202020204" pitchFamily="34" charset="0"/>
                <a:cs typeface="Arial" panose="020B0604020202020204" pitchFamily="34" charset="0"/>
              </a:defRPr>
            </a:lvl1pPr>
          </a:lstStyle>
          <a:p>
            <a:r>
              <a:rPr lang="en-US" dirty="0"/>
              <a:t>TITLE GOES HERE</a:t>
            </a:r>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2930">
                <a:solidFill>
                  <a:schemeClr val="bg1"/>
                </a:solidFill>
                <a:latin typeface="Arial" panose="020B0604020202020204" pitchFamily="34" charset="0"/>
                <a:cs typeface="Arial" panose="020B0604020202020204" pitchFamily="34" charset="0"/>
              </a:defRPr>
            </a:lvl1pPr>
          </a:lstStyle>
          <a:p>
            <a:pPr lvl="0"/>
            <a:r>
              <a:rPr lang="en-US" dirty="0"/>
              <a:t>Optional subhead would go here</a:t>
            </a:r>
          </a:p>
        </p:txBody>
      </p:sp>
      <p:sp>
        <p:nvSpPr>
          <p:cNvPr id="3" name="Date Placeholder 2"/>
          <p:cNvSpPr>
            <a:spLocks noGrp="1"/>
          </p:cNvSpPr>
          <p:nvPr>
            <p:ph type="dt" sz="half" idx="12"/>
          </p:nvPr>
        </p:nvSpPr>
        <p:spPr>
          <a:xfrm>
            <a:off x="182880" y="5297488"/>
            <a:ext cx="2057400" cy="303212"/>
          </a:xfrm>
        </p:spPr>
        <p:txBody>
          <a:bodyPr/>
          <a:lstStyle>
            <a:lvl1pPr>
              <a:defRPr>
                <a:latin typeface="Calibri" panose="020F0502020204030204" pitchFamily="34" charset="0"/>
                <a:cs typeface="Calibri" panose="020F0502020204030204" pitchFamily="34" charset="0"/>
              </a:defRPr>
            </a:lvl1pPr>
          </a:lstStyle>
          <a:p>
            <a:r>
              <a:rPr lang="en-US"/>
              <a:t>08/12/20</a:t>
            </a:r>
            <a:endParaRPr lang="en-US" dirty="0"/>
          </a:p>
        </p:txBody>
      </p:sp>
      <p:sp>
        <p:nvSpPr>
          <p:cNvPr id="4" name="Footer Placeholder 3"/>
          <p:cNvSpPr>
            <a:spLocks noGrp="1"/>
          </p:cNvSpPr>
          <p:nvPr>
            <p:ph type="ftr" sz="quarter" idx="13"/>
          </p:nvPr>
        </p:nvSpPr>
        <p:spPr/>
        <p:txBody>
          <a:bodyPr/>
          <a:lstStyle/>
          <a:p>
            <a:r>
              <a:rPr lang="en-US"/>
              <a:t>1.06</a:t>
            </a:r>
            <a:endParaRPr lang="en-US" dirty="0"/>
          </a:p>
        </p:txBody>
      </p:sp>
      <p:sp>
        <p:nvSpPr>
          <p:cNvPr id="5" name="Slide Number Placeholder 4"/>
          <p:cNvSpPr>
            <a:spLocks noGrp="1"/>
          </p:cNvSpPr>
          <p:nvPr>
            <p:ph type="sldNum" sz="quarter" idx="14"/>
          </p:nvPr>
        </p:nvSpPr>
        <p:spPr>
          <a:xfrm>
            <a:off x="6912864" y="5297488"/>
            <a:ext cx="2057400" cy="303212"/>
          </a:xfrm>
        </p:spPr>
        <p:txBody>
          <a:bodyPr/>
          <a:lstStyle/>
          <a:p>
            <a:fld id="{A3A5E745-1584-44E7-9136-20D0EF8A455F}" type="slidenum">
              <a:rPr lang="en-US" smtClean="0"/>
              <a:pPr/>
              <a:t>‹#›</a:t>
            </a:fld>
            <a:endParaRPr lang="en-US" dirty="0"/>
          </a:p>
        </p:txBody>
      </p:sp>
    </p:spTree>
    <p:extLst>
      <p:ext uri="{BB962C8B-B14F-4D97-AF65-F5344CB8AC3E}">
        <p14:creationId xmlns:p14="http://schemas.microsoft.com/office/powerpoint/2010/main" val="169448409"/>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2" y="877472"/>
            <a:ext cx="4642822" cy="530099"/>
          </a:xfrm>
          <a:prstGeom prst="rect">
            <a:avLst/>
          </a:prstGeom>
          <a:ln>
            <a:solidFill>
              <a:schemeClr val="bg1"/>
            </a:solidFill>
          </a:ln>
        </p:spPr>
        <p:txBody>
          <a:bodyPr/>
          <a:lstStyle>
            <a:lvl1pPr algn="r">
              <a:lnSpc>
                <a:spcPts val="871"/>
              </a:lnSpc>
              <a:spcBef>
                <a:spcPts val="0"/>
              </a:spcBef>
              <a:defRPr sz="850" b="1" baseline="0">
                <a:solidFill>
                  <a:schemeClr val="tx1">
                    <a:lumMod val="65000"/>
                    <a:lumOff val="35000"/>
                  </a:schemeClr>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1827"/>
              </a:lnSpc>
              <a:spcBef>
                <a:spcPts val="0"/>
              </a:spcBef>
              <a:defRPr>
                <a:solidFill>
                  <a:schemeClr val="tx1"/>
                </a:solidFill>
              </a:defRPr>
            </a:lvl1pPr>
            <a:lvl2pPr marL="0">
              <a:spcBef>
                <a:spcPts val="319"/>
              </a:spcBef>
              <a:defRPr sz="1276">
                <a:solidFill>
                  <a:schemeClr val="tx1"/>
                </a:solidFill>
              </a:defRPr>
            </a:lvl2pPr>
            <a:lvl3pPr>
              <a:spcBef>
                <a:spcPts val="0"/>
              </a:spcBef>
              <a:defRPr sz="1063">
                <a:solidFill>
                  <a:schemeClr val="tx1"/>
                </a:solidFill>
              </a:defRPr>
            </a:lvl3pPr>
            <a:lvl4pPr>
              <a:defRPr>
                <a:solidFill>
                  <a:schemeClr val="tx1"/>
                </a:solidFill>
              </a:defRPr>
            </a:lvl4pPr>
            <a:lvl5pPr marL="267270" indent="0">
              <a:spcBef>
                <a:spcPts val="186"/>
              </a:spcBef>
              <a:buNone/>
              <a:defRPr sz="8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7"/>
          </p:nvPr>
        </p:nvSpPr>
        <p:spPr/>
        <p:txBody>
          <a:bodyPr/>
          <a:lstStyle/>
          <a:p>
            <a:r>
              <a:rPr lang="en-US"/>
              <a:t>08/12/20</a:t>
            </a:r>
            <a:endParaRPr lang="en-US" dirty="0"/>
          </a:p>
        </p:txBody>
      </p:sp>
      <p:sp>
        <p:nvSpPr>
          <p:cNvPr id="3" name="Footer Placeholder 2"/>
          <p:cNvSpPr>
            <a:spLocks noGrp="1"/>
          </p:cNvSpPr>
          <p:nvPr>
            <p:ph type="ftr" sz="quarter" idx="18"/>
          </p:nvPr>
        </p:nvSpPr>
        <p:spPr/>
        <p:txBody>
          <a:bodyPr/>
          <a:lstStyle/>
          <a:p>
            <a:r>
              <a:rPr lang="en-US"/>
              <a:t>1.06</a:t>
            </a:r>
            <a:endParaRPr lang="en-US" dirty="0"/>
          </a:p>
        </p:txBody>
      </p:sp>
      <p:sp>
        <p:nvSpPr>
          <p:cNvPr id="4" name="Slide Number Placeholder 3"/>
          <p:cNvSpPr>
            <a:spLocks noGrp="1"/>
          </p:cNvSpPr>
          <p:nvPr>
            <p:ph type="sldNum" sz="quarter" idx="19"/>
          </p:nvPr>
        </p:nvSpPr>
        <p:spPr/>
        <p:txBody>
          <a:bodyPr/>
          <a:lstStyle/>
          <a:p>
            <a:fld id="{09403468-DB72-479F-892F-6F801EC9BA84}" type="slidenum">
              <a:rPr lang="en-US" smtClean="0"/>
              <a:pPr/>
              <a:t>‹#›</a:t>
            </a:fld>
            <a:endParaRPr lang="en-US" dirty="0"/>
          </a:p>
        </p:txBody>
      </p:sp>
    </p:spTree>
    <p:extLst>
      <p:ext uri="{BB962C8B-B14F-4D97-AF65-F5344CB8AC3E}">
        <p14:creationId xmlns:p14="http://schemas.microsoft.com/office/powerpoint/2010/main" val="299793463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85"/>
            <a:ext cx="7886700" cy="744639"/>
          </a:xfrm>
          <a:prstGeom prst="rect">
            <a:avLst/>
          </a:prstGeom>
          <a:ln>
            <a:noFill/>
          </a:ln>
        </p:spPr>
        <p:txBody>
          <a:bodyPr anchor="ctr"/>
          <a:lstStyle>
            <a:lvl1pPr>
              <a:defRPr sz="3730" baseline="0">
                <a:solidFill>
                  <a:schemeClr val="bg1"/>
                </a:solidFill>
                <a:latin typeface="Arial" panose="020B0604020202020204" pitchFamily="34" charset="0"/>
                <a:cs typeface="Arial" panose="020B0604020202020204" pitchFamily="34" charset="0"/>
              </a:defRPr>
            </a:lvl1pPr>
          </a:lstStyle>
          <a:p>
            <a:r>
              <a:rPr lang="en-US" dirty="0"/>
              <a:t>TITLE GOES HERE</a:t>
            </a:r>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2930">
                <a:solidFill>
                  <a:schemeClr val="bg1"/>
                </a:solidFill>
                <a:latin typeface="Arial" panose="020B0604020202020204" pitchFamily="34" charset="0"/>
                <a:cs typeface="Arial" panose="020B0604020202020204" pitchFamily="34" charset="0"/>
              </a:defRPr>
            </a:lvl1pPr>
          </a:lstStyle>
          <a:p>
            <a:pPr lvl="0"/>
            <a:r>
              <a:rPr lang="en-US" dirty="0"/>
              <a:t>Optional subhead would go here</a:t>
            </a:r>
          </a:p>
        </p:txBody>
      </p:sp>
      <p:sp>
        <p:nvSpPr>
          <p:cNvPr id="3" name="Date Placeholder 2"/>
          <p:cNvSpPr>
            <a:spLocks noGrp="1"/>
          </p:cNvSpPr>
          <p:nvPr>
            <p:ph type="dt" sz="half" idx="12"/>
          </p:nvPr>
        </p:nvSpPr>
        <p:spPr/>
        <p:txBody>
          <a:bodyPr/>
          <a:lstStyle/>
          <a:p>
            <a:r>
              <a:rPr lang="en-US"/>
              <a:t>08/12/20</a:t>
            </a:r>
            <a:endParaRPr lang="en-US" dirty="0"/>
          </a:p>
        </p:txBody>
      </p:sp>
      <p:sp>
        <p:nvSpPr>
          <p:cNvPr id="4" name="Footer Placeholder 3"/>
          <p:cNvSpPr>
            <a:spLocks noGrp="1"/>
          </p:cNvSpPr>
          <p:nvPr>
            <p:ph type="ftr" sz="quarter" idx="13"/>
          </p:nvPr>
        </p:nvSpPr>
        <p:spPr/>
        <p:txBody>
          <a:bodyPr/>
          <a:lstStyle/>
          <a:p>
            <a:r>
              <a:rPr lang="en-US"/>
              <a:t>1.06</a:t>
            </a:r>
            <a:endParaRPr lang="en-US" dirty="0"/>
          </a:p>
        </p:txBody>
      </p:sp>
      <p:sp>
        <p:nvSpPr>
          <p:cNvPr id="5" name="Slide Number Placeholder 4"/>
          <p:cNvSpPr>
            <a:spLocks noGrp="1"/>
          </p:cNvSpPr>
          <p:nvPr>
            <p:ph type="sldNum" sz="quarter" idx="14"/>
          </p:nvPr>
        </p:nvSpPr>
        <p:spPr/>
        <p:txBody>
          <a:bodyPr/>
          <a:lstStyle/>
          <a:p>
            <a:fld id="{A3A5E745-1584-44E7-9136-20D0EF8A455F}" type="slidenum">
              <a:rPr lang="en-US" smtClean="0"/>
              <a:pPr/>
              <a:t>‹#›</a:t>
            </a:fld>
            <a:endParaRPr lang="en-US" dirty="0"/>
          </a:p>
        </p:txBody>
      </p:sp>
    </p:spTree>
    <p:extLst>
      <p:ext uri="{BB962C8B-B14F-4D97-AF65-F5344CB8AC3E}">
        <p14:creationId xmlns:p14="http://schemas.microsoft.com/office/powerpoint/2010/main" val="530326627"/>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439046" y="1578544"/>
            <a:ext cx="8229600" cy="3718944"/>
          </a:xfrm>
          <a:prstGeom prst="rect">
            <a:avLst/>
          </a:prstGeom>
          <a:ln>
            <a:solidFill>
              <a:srgbClr val="FFFFFF"/>
            </a:solidFill>
          </a:ln>
        </p:spPr>
        <p:txBody>
          <a:bodyPr/>
          <a:lstStyle>
            <a:lvl1pPr marL="342900" indent="-342900" algn="l" defTabSz="269969" rtl="0" eaLnBrk="1" latinLnBrk="0" hangingPunct="1">
              <a:spcBef>
                <a:spcPts val="437"/>
              </a:spcBef>
              <a:buFont typeface="Arial" panose="020B0604020202020204" pitchFamily="34" charset="0"/>
              <a:buChar char="•"/>
              <a:defRPr lang="en-US" sz="2400" kern="1200" dirty="0" smtClean="0">
                <a:solidFill>
                  <a:schemeClr val="tx1"/>
                </a:solidFill>
                <a:latin typeface="+mn-lt"/>
                <a:ea typeface="+mn-ea"/>
                <a:cs typeface="+mn-cs"/>
              </a:defRPr>
            </a:lvl1pPr>
            <a:lvl2pPr marL="342900" indent="-342900">
              <a:spcBef>
                <a:spcPts val="393"/>
              </a:spcBef>
              <a:buFont typeface="Arial" panose="020B0604020202020204" pitchFamily="34" charset="0"/>
              <a:buChar char="•"/>
              <a:defRPr lang="en-US" sz="2000" kern="1200" dirty="0" smtClean="0">
                <a:solidFill>
                  <a:schemeClr val="tx1"/>
                </a:solidFill>
                <a:latin typeface="+mn-lt"/>
                <a:ea typeface="+mn-ea"/>
                <a:cs typeface="+mn-cs"/>
              </a:defRPr>
            </a:lvl2pPr>
            <a:lvl3pPr marL="717550" indent="-374650">
              <a:spcBef>
                <a:spcPts val="393"/>
              </a:spcBef>
              <a:buFont typeface="Arial" panose="020B0604020202020204" pitchFamily="34" charset="0"/>
              <a:buChar char="─"/>
              <a:tabLst/>
              <a:defRPr lang="en-US" sz="1800" kern="1200" dirty="0" smtClean="0">
                <a:solidFill>
                  <a:schemeClr val="tx1"/>
                </a:solidFill>
                <a:latin typeface="+mn-lt"/>
                <a:ea typeface="+mn-ea"/>
                <a:cs typeface="+mn-cs"/>
              </a:defRPr>
            </a:lvl3pPr>
            <a:lvl4pPr marL="342900" indent="0">
              <a:defRPr sz="1620">
                <a:solidFill>
                  <a:schemeClr val="tx1"/>
                </a:solidFill>
              </a:defRPr>
            </a:lvl4pPr>
            <a:lvl5pPr marL="395678" indent="0">
              <a:spcBef>
                <a:spcPts val="186"/>
              </a:spcBef>
              <a:buNone/>
              <a:defRPr sz="85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3"/>
          <p:cNvSpPr>
            <a:spLocks noGrp="1"/>
          </p:cNvSpPr>
          <p:nvPr>
            <p:ph type="title"/>
          </p:nvPr>
        </p:nvSpPr>
        <p:spPr>
          <a:xfrm>
            <a:off x="439046" y="877471"/>
            <a:ext cx="8296392" cy="647863"/>
          </a:xfrm>
          <a:prstGeom prst="rect">
            <a:avLst/>
          </a:prstGeom>
        </p:spPr>
        <p:txBody>
          <a:bodyPr anchor="ctr"/>
          <a:lstStyle>
            <a:lvl1pPr algn="l">
              <a:defRPr sz="2630"/>
            </a:lvl1pPr>
          </a:lstStyle>
          <a:p>
            <a:r>
              <a:rPr lang="en-US" dirty="0"/>
              <a:t>Click to edit Master title style</a:t>
            </a:r>
          </a:p>
        </p:txBody>
      </p:sp>
      <p:sp>
        <p:nvSpPr>
          <p:cNvPr id="2" name="Date Placeholder 1"/>
          <p:cNvSpPr>
            <a:spLocks noGrp="1"/>
          </p:cNvSpPr>
          <p:nvPr>
            <p:ph type="dt" sz="half" idx="14"/>
          </p:nvPr>
        </p:nvSpPr>
        <p:spPr/>
        <p:txBody>
          <a:bodyPr/>
          <a:lstStyle/>
          <a:p>
            <a:r>
              <a:rPr lang="en-US"/>
              <a:t>08/12/20</a:t>
            </a:r>
            <a:endParaRPr lang="en-US" dirty="0"/>
          </a:p>
        </p:txBody>
      </p:sp>
      <p:sp>
        <p:nvSpPr>
          <p:cNvPr id="3" name="Footer Placeholder 2"/>
          <p:cNvSpPr>
            <a:spLocks noGrp="1"/>
          </p:cNvSpPr>
          <p:nvPr>
            <p:ph type="ftr" sz="quarter" idx="15"/>
          </p:nvPr>
        </p:nvSpPr>
        <p:spPr/>
        <p:txBody>
          <a:bodyPr/>
          <a:lstStyle/>
          <a:p>
            <a:r>
              <a:rPr lang="en-US"/>
              <a:t>1.06</a:t>
            </a:r>
            <a:endParaRPr lang="en-US" dirty="0"/>
          </a:p>
        </p:txBody>
      </p:sp>
      <p:sp>
        <p:nvSpPr>
          <p:cNvPr id="4" name="Slide Number Placeholder 3"/>
          <p:cNvSpPr>
            <a:spLocks noGrp="1"/>
          </p:cNvSpPr>
          <p:nvPr>
            <p:ph type="sldNum" sz="quarter" idx="16"/>
          </p:nvPr>
        </p:nvSpPr>
        <p:spPr/>
        <p:txBody>
          <a:bodyPr/>
          <a:lstStyle/>
          <a:p>
            <a:fld id="{09403468-DB72-479F-892F-6F801EC9BA84}" type="slidenum">
              <a:rPr lang="en-US" smtClean="0"/>
              <a:pPr/>
              <a:t>‹#›</a:t>
            </a:fld>
            <a:endParaRPr lang="en-US" dirty="0"/>
          </a:p>
        </p:txBody>
      </p:sp>
    </p:spTree>
    <p:extLst>
      <p:ext uri="{BB962C8B-B14F-4D97-AF65-F5344CB8AC3E}">
        <p14:creationId xmlns:p14="http://schemas.microsoft.com/office/powerpoint/2010/main" val="134015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2"/>
          <p:cNvSpPr>
            <a:spLocks noGrp="1"/>
          </p:cNvSpPr>
          <p:nvPr>
            <p:ph sz="half" idx="10"/>
          </p:nvPr>
        </p:nvSpPr>
        <p:spPr>
          <a:xfrm>
            <a:off x="4658810" y="1525329"/>
            <a:ext cx="4038600" cy="3771636"/>
          </a:xfrm>
          <a:prstGeom prst="rect">
            <a:avLst/>
          </a:prstGeom>
        </p:spPr>
        <p:txBody>
          <a:bodyPr/>
          <a:lstStyle>
            <a:lvl1pPr marL="0" indent="0" algn="l" defTabSz="242972" rtl="0" eaLnBrk="1" latinLnBrk="0" hangingPunct="1">
              <a:spcBef>
                <a:spcPts val="263"/>
              </a:spcBef>
              <a:spcAft>
                <a:spcPts val="0"/>
              </a:spcAft>
              <a:buFont typeface="Arial" panose="020B0604020202020204" pitchFamily="34" charset="0"/>
              <a:buNone/>
              <a:defRPr lang="en-US" sz="1200" b="1" kern="1200" dirty="0" smtClean="0">
                <a:solidFill>
                  <a:schemeClr val="tx1"/>
                </a:solidFill>
                <a:latin typeface="Courier New" panose="02070309020205020404" pitchFamily="49" charset="0"/>
                <a:ea typeface="+mn-ea"/>
                <a:cs typeface="Courier New" panose="02070309020205020404" pitchFamily="49" charset="0"/>
              </a:defRPr>
            </a:lvl1pPr>
            <a:lvl2pPr marL="0" indent="0" algn="l" defTabSz="242972" rtl="0" eaLnBrk="1" latinLnBrk="0" hangingPunct="1">
              <a:spcBef>
                <a:spcPts val="263"/>
              </a:spcBef>
              <a:spcAft>
                <a:spcPts val="0"/>
              </a:spcAft>
              <a:buFont typeface="Arial" panose="020B0604020202020204" pitchFamily="34" charset="0"/>
              <a:buNone/>
              <a:defRPr lang="en-US" sz="1200" b="1" kern="1200" dirty="0" smtClean="0">
                <a:solidFill>
                  <a:schemeClr val="tx1"/>
                </a:solidFill>
                <a:latin typeface="Courier New" panose="02070309020205020404" pitchFamily="49" charset="0"/>
                <a:ea typeface="+mn-ea"/>
                <a:cs typeface="Courier New" panose="02070309020205020404" pitchFamily="49" charset="0"/>
              </a:defRPr>
            </a:lvl2pPr>
            <a:lvl3pPr algn="l" defTabSz="242972" rtl="0" eaLnBrk="1" latinLnBrk="0" hangingPunct="1">
              <a:defRPr lang="en-US" sz="1418" kern="1200" dirty="0" smtClean="0">
                <a:solidFill>
                  <a:srgbClr val="BB0000"/>
                </a:solidFill>
                <a:latin typeface="+mn-lt"/>
                <a:ea typeface="+mn-ea"/>
                <a:cs typeface="+mn-cs"/>
              </a:defRPr>
            </a:lvl3pPr>
            <a:lvl4pPr marL="224977" indent="0" algn="l" defTabSz="242972" rtl="0" eaLnBrk="1" latinLnBrk="0" hangingPunct="1">
              <a:spcBef>
                <a:spcPts val="263"/>
              </a:spcBef>
              <a:spcAft>
                <a:spcPts val="0"/>
              </a:spcAft>
              <a:buFont typeface="Arial" panose="020B0604020202020204" pitchFamily="34" charset="0"/>
              <a:buNone/>
              <a:defRPr lang="en-US" sz="1115" b="1" kern="1200" dirty="0" smtClean="0">
                <a:solidFill>
                  <a:schemeClr val="tx1"/>
                </a:solidFill>
                <a:latin typeface="Courier New" panose="02070309020205020404" pitchFamily="49" charset="0"/>
                <a:ea typeface="+mn-ea"/>
                <a:cs typeface="Courier New" panose="02070309020205020404" pitchFamily="49" charset="0"/>
              </a:defRPr>
            </a:lvl4pPr>
            <a:lvl5pPr algn="l" defTabSz="242972" rtl="0" eaLnBrk="1" latinLnBrk="0" hangingPunct="1">
              <a:defRPr lang="en-US" sz="1418" kern="1200" dirty="0">
                <a:solidFill>
                  <a:srgbClr val="BB0000"/>
                </a:solidFill>
                <a:latin typeface="+mn-lt"/>
                <a:ea typeface="+mn-ea"/>
                <a:cs typeface="+mn-cs"/>
              </a:defRPr>
            </a:lvl5pPr>
            <a:lvl6pPr>
              <a:defRPr sz="1063"/>
            </a:lvl6pPr>
            <a:lvl7pPr>
              <a:defRPr sz="1063"/>
            </a:lvl7pPr>
            <a:lvl8pPr>
              <a:defRPr sz="1063"/>
            </a:lvl8pPr>
            <a:lvl9pPr>
              <a:defRPr sz="1063"/>
            </a:lvl9pPr>
          </a:lstStyle>
          <a:p>
            <a:pPr lvl="0"/>
            <a:r>
              <a:rPr lang="en-US" dirty="0"/>
              <a:t>Click to edit Master text styles</a:t>
            </a:r>
          </a:p>
          <a:p>
            <a:pPr lvl="1"/>
            <a:r>
              <a:rPr lang="en-US" dirty="0"/>
              <a:t>Second level</a:t>
            </a:r>
          </a:p>
        </p:txBody>
      </p:sp>
      <p:sp>
        <p:nvSpPr>
          <p:cNvPr id="3" name="Content Placeholder 2"/>
          <p:cNvSpPr>
            <a:spLocks noGrp="1"/>
          </p:cNvSpPr>
          <p:nvPr>
            <p:ph sz="half" idx="1"/>
          </p:nvPr>
        </p:nvSpPr>
        <p:spPr>
          <a:xfrm>
            <a:off x="467810" y="1525329"/>
            <a:ext cx="4038600" cy="3771636"/>
          </a:xfrm>
          <a:prstGeom prst="rect">
            <a:avLst/>
          </a:prstGeom>
        </p:spPr>
        <p:txBody>
          <a:bodyPr/>
          <a:lstStyle>
            <a:lvl1pPr marL="224977" indent="-224977" algn="l" defTabSz="242972" rtl="0" eaLnBrk="1" latinLnBrk="0" hangingPunct="1">
              <a:spcBef>
                <a:spcPts val="393"/>
              </a:spcBef>
              <a:spcAft>
                <a:spcPts val="0"/>
              </a:spcAft>
              <a:buFont typeface="Arial" panose="020B0604020202020204" pitchFamily="34" charset="0"/>
              <a:buChar char="•"/>
              <a:defRPr lang="en-US" sz="2000" kern="1200" dirty="0" smtClean="0">
                <a:solidFill>
                  <a:schemeClr val="tx1"/>
                </a:solidFill>
                <a:latin typeface="+mn-lt"/>
                <a:ea typeface="+mn-ea"/>
                <a:cs typeface="+mn-cs"/>
              </a:defRPr>
            </a:lvl1pPr>
            <a:lvl2pPr marL="301010" indent="-301010" algn="l" defTabSz="242972" rtl="0" eaLnBrk="1" latinLnBrk="0" hangingPunct="1">
              <a:spcBef>
                <a:spcPts val="393"/>
              </a:spcBef>
              <a:spcAft>
                <a:spcPts val="0"/>
              </a:spcAft>
              <a:buFont typeface="Arial" panose="020B0604020202020204" pitchFamily="34" charset="0"/>
              <a:buChar char="•"/>
              <a:defRPr lang="en-US" sz="1800" kern="1200" dirty="0" smtClean="0">
                <a:solidFill>
                  <a:schemeClr val="tx1"/>
                </a:solidFill>
                <a:latin typeface="+mn-lt"/>
                <a:ea typeface="+mn-ea"/>
                <a:cs typeface="+mn-cs"/>
              </a:defRPr>
            </a:lvl2pPr>
            <a:lvl3pPr marL="523904" indent="-298928" algn="l" defTabSz="242972" rtl="0" eaLnBrk="1" latinLnBrk="0" hangingPunct="1">
              <a:buFont typeface="Arial" panose="020B0604020202020204" pitchFamily="34" charset="0"/>
              <a:buChar char="─"/>
              <a:defRPr lang="en-US" sz="1600" kern="1200" dirty="0" smtClean="0">
                <a:solidFill>
                  <a:schemeClr val="tx1"/>
                </a:solidFill>
                <a:latin typeface="+mn-lt"/>
                <a:ea typeface="+mn-ea"/>
                <a:cs typeface="+mn-cs"/>
              </a:defRPr>
            </a:lvl3pPr>
            <a:lvl4pPr marL="450995" indent="-226019" algn="l" defTabSz="242972" rtl="0" eaLnBrk="1" latinLnBrk="0" hangingPunct="1">
              <a:spcBef>
                <a:spcPts val="393"/>
              </a:spcBef>
              <a:spcAft>
                <a:spcPts val="0"/>
              </a:spcAft>
              <a:buFont typeface="Arial" panose="020B0604020202020204" pitchFamily="34" charset="0"/>
              <a:buChar char="─"/>
              <a:defRPr lang="en-US" sz="1312" kern="1200" dirty="0" smtClean="0">
                <a:solidFill>
                  <a:schemeClr val="tx1">
                    <a:lumMod val="65000"/>
                    <a:lumOff val="35000"/>
                  </a:schemeClr>
                </a:solidFill>
                <a:latin typeface="+mn-lt"/>
                <a:ea typeface="+mn-ea"/>
                <a:cs typeface="+mn-cs"/>
              </a:defRPr>
            </a:lvl4pPr>
            <a:lvl5pPr algn="l" defTabSz="242972" rtl="0" eaLnBrk="1" latinLnBrk="0" hangingPunct="1">
              <a:defRPr lang="en-US" sz="1418" kern="1200" dirty="0">
                <a:solidFill>
                  <a:srgbClr val="BB0000"/>
                </a:solidFill>
                <a:latin typeface="+mn-lt"/>
                <a:ea typeface="+mn-ea"/>
                <a:cs typeface="+mn-cs"/>
              </a:defRPr>
            </a:lvl5pPr>
            <a:lvl6pPr>
              <a:defRPr sz="1063"/>
            </a:lvl6pPr>
            <a:lvl7pPr>
              <a:defRPr sz="1063"/>
            </a:lvl7pPr>
            <a:lvl8pPr>
              <a:defRPr sz="1063"/>
            </a:lvl8pPr>
            <a:lvl9pPr>
              <a:defRPr sz="1063"/>
            </a:lvl9pPr>
          </a:lstStyle>
          <a:p>
            <a:pPr marL="342900" lvl="0" indent="-342900" algn="l" defTabSz="269969" rtl="0" eaLnBrk="1" latinLnBrk="0" hangingPunct="1">
              <a:spcBef>
                <a:spcPts val="437"/>
              </a:spcBef>
              <a:buFont typeface="Arial" panose="020B0604020202020204" pitchFamily="34" charset="0"/>
              <a:buChar char="•"/>
            </a:pPr>
            <a:r>
              <a:rPr lang="en-US" dirty="0"/>
              <a:t>Click to edit Master text styles</a:t>
            </a:r>
          </a:p>
          <a:p>
            <a:pPr marL="342900" lvl="1" indent="-342900" algn="l" defTabSz="242972" rtl="0" eaLnBrk="1" latinLnBrk="0" hangingPunct="1">
              <a:spcBef>
                <a:spcPts val="393"/>
              </a:spcBef>
              <a:buFont typeface="Arial" panose="020B0604020202020204" pitchFamily="34" charset="0"/>
              <a:buChar char="•"/>
            </a:pPr>
            <a:r>
              <a:rPr lang="en-US" dirty="0"/>
              <a:t>Second level</a:t>
            </a:r>
          </a:p>
          <a:p>
            <a:pPr marL="718662" lvl="2" indent="-410052" algn="l" defTabSz="242972" rtl="0" eaLnBrk="1" latinLnBrk="0" hangingPunct="1">
              <a:spcBef>
                <a:spcPts val="393"/>
              </a:spcBef>
              <a:buFont typeface="Arial" panose="020B0604020202020204" pitchFamily="34" charset="0"/>
              <a:buChar char="─"/>
              <a:tabLst/>
            </a:pPr>
            <a:r>
              <a:rPr lang="en-US" dirty="0"/>
              <a:t>Third level</a:t>
            </a:r>
          </a:p>
        </p:txBody>
      </p:sp>
      <p:sp>
        <p:nvSpPr>
          <p:cNvPr id="12" name="Title 3"/>
          <p:cNvSpPr>
            <a:spLocks noGrp="1"/>
          </p:cNvSpPr>
          <p:nvPr>
            <p:ph type="title"/>
          </p:nvPr>
        </p:nvSpPr>
        <p:spPr>
          <a:xfrm>
            <a:off x="439046" y="877471"/>
            <a:ext cx="8296392" cy="647863"/>
          </a:xfrm>
          <a:prstGeom prst="rect">
            <a:avLst/>
          </a:prstGeom>
        </p:spPr>
        <p:txBody>
          <a:bodyPr anchor="ctr"/>
          <a:lstStyle>
            <a:lvl1pPr algn="l" defTabSz="242972" rtl="0" eaLnBrk="1" latinLnBrk="0" hangingPunct="1">
              <a:spcBef>
                <a:spcPct val="0"/>
              </a:spcBef>
              <a:buNone/>
              <a:defRPr lang="en-US" sz="2630" kern="1200" dirty="0">
                <a:solidFill>
                  <a:schemeClr val="tx1"/>
                </a:solidFill>
                <a:latin typeface="+mj-lt"/>
                <a:ea typeface="+mj-ea"/>
                <a:cs typeface="+mj-cs"/>
              </a:defRPr>
            </a:lvl1pPr>
          </a:lstStyle>
          <a:p>
            <a:r>
              <a:rPr lang="en-US" dirty="0"/>
              <a:t>Click to edit Master title style</a:t>
            </a:r>
          </a:p>
        </p:txBody>
      </p:sp>
      <p:sp>
        <p:nvSpPr>
          <p:cNvPr id="2" name="Date Placeholder 1"/>
          <p:cNvSpPr>
            <a:spLocks noGrp="1"/>
          </p:cNvSpPr>
          <p:nvPr>
            <p:ph type="dt" sz="half" idx="11"/>
          </p:nvPr>
        </p:nvSpPr>
        <p:spPr/>
        <p:txBody>
          <a:bodyPr/>
          <a:lstStyle/>
          <a:p>
            <a:r>
              <a:rPr lang="en-US"/>
              <a:t>08/12/20</a:t>
            </a:r>
            <a:endParaRPr lang="en-US" dirty="0"/>
          </a:p>
        </p:txBody>
      </p:sp>
      <p:sp>
        <p:nvSpPr>
          <p:cNvPr id="4" name="Footer Placeholder 3"/>
          <p:cNvSpPr>
            <a:spLocks noGrp="1"/>
          </p:cNvSpPr>
          <p:nvPr>
            <p:ph type="ftr" sz="quarter" idx="12"/>
          </p:nvPr>
        </p:nvSpPr>
        <p:spPr/>
        <p:txBody>
          <a:bodyPr/>
          <a:lstStyle/>
          <a:p>
            <a:r>
              <a:rPr lang="en-US"/>
              <a:t>1.06</a:t>
            </a:r>
            <a:endParaRPr lang="en-US" dirty="0"/>
          </a:p>
        </p:txBody>
      </p:sp>
      <p:sp>
        <p:nvSpPr>
          <p:cNvPr id="5" name="Slide Number Placeholder 4"/>
          <p:cNvSpPr>
            <a:spLocks noGrp="1"/>
          </p:cNvSpPr>
          <p:nvPr>
            <p:ph type="sldNum" sz="quarter" idx="13"/>
          </p:nvPr>
        </p:nvSpPr>
        <p:spPr/>
        <p:txBody>
          <a:bodyPr/>
          <a:lstStyle/>
          <a:p>
            <a:fld id="{09403468-DB72-479F-892F-6F801EC9BA84}" type="slidenum">
              <a:rPr lang="en-US" smtClean="0"/>
              <a:pPr/>
              <a:t>‹#›</a:t>
            </a:fld>
            <a:endParaRPr lang="en-US" dirty="0"/>
          </a:p>
        </p:txBody>
      </p:sp>
    </p:spTree>
    <p:extLst>
      <p:ext uri="{BB962C8B-B14F-4D97-AF65-F5344CB8AC3E}">
        <p14:creationId xmlns:p14="http://schemas.microsoft.com/office/powerpoint/2010/main" val="279921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8" y="1445438"/>
            <a:ext cx="7194020" cy="3681126"/>
          </a:xfrm>
          <a:prstGeom prst="rect">
            <a:avLst/>
          </a:prstGeom>
          <a:ln>
            <a:solidFill>
              <a:srgbClr val="FFFFFF"/>
            </a:solidFill>
          </a:ln>
        </p:spPr>
        <p:txBody>
          <a:bodyPr/>
          <a:lstStyle>
            <a:lvl1pPr algn="l">
              <a:lnSpc>
                <a:spcPts val="4465"/>
              </a:lnSpc>
              <a:spcBef>
                <a:spcPts val="0"/>
              </a:spcBef>
              <a:defRPr sz="4252" b="1" baseline="0">
                <a:solidFill>
                  <a:srgbClr val="BB0000"/>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BIG WORD BIG PHRASE</a:t>
            </a:r>
            <a:br>
              <a:rPr lang="en-US" dirty="0"/>
            </a:br>
            <a:r>
              <a:rPr lang="en-US" dirty="0"/>
              <a:t>SLIDE</a:t>
            </a:r>
          </a:p>
        </p:txBody>
      </p:sp>
      <p:sp>
        <p:nvSpPr>
          <p:cNvPr id="2" name="Date Placeholder 1"/>
          <p:cNvSpPr>
            <a:spLocks noGrp="1"/>
          </p:cNvSpPr>
          <p:nvPr>
            <p:ph type="dt" sz="half" idx="17"/>
          </p:nvPr>
        </p:nvSpPr>
        <p:spPr/>
        <p:txBody>
          <a:bodyPr/>
          <a:lstStyle/>
          <a:p>
            <a:r>
              <a:rPr lang="en-US"/>
              <a:t>08/12/20</a:t>
            </a:r>
            <a:endParaRPr lang="en-US" dirty="0"/>
          </a:p>
        </p:txBody>
      </p:sp>
      <p:sp>
        <p:nvSpPr>
          <p:cNvPr id="3" name="Footer Placeholder 2"/>
          <p:cNvSpPr>
            <a:spLocks noGrp="1"/>
          </p:cNvSpPr>
          <p:nvPr>
            <p:ph type="ftr" sz="quarter" idx="18"/>
          </p:nvPr>
        </p:nvSpPr>
        <p:spPr/>
        <p:txBody>
          <a:bodyPr/>
          <a:lstStyle/>
          <a:p>
            <a:r>
              <a:rPr lang="en-US"/>
              <a:t>1.06</a:t>
            </a:r>
            <a:endParaRPr lang="en-US" dirty="0"/>
          </a:p>
        </p:txBody>
      </p:sp>
      <p:sp>
        <p:nvSpPr>
          <p:cNvPr id="4" name="Slide Number Placeholder 3"/>
          <p:cNvSpPr>
            <a:spLocks noGrp="1"/>
          </p:cNvSpPr>
          <p:nvPr>
            <p:ph type="sldNum" sz="quarter" idx="19"/>
          </p:nvPr>
        </p:nvSpPr>
        <p:spPr/>
        <p:txBody>
          <a:bodyPr/>
          <a:lstStyle/>
          <a:p>
            <a:fld id="{09403468-DB72-479F-892F-6F801EC9BA84}" type="slidenum">
              <a:rPr lang="en-US" smtClean="0"/>
              <a:pPr/>
              <a:t>‹#›</a:t>
            </a:fld>
            <a:endParaRPr lang="en-US" dirty="0"/>
          </a:p>
        </p:txBody>
      </p:sp>
    </p:spTree>
    <p:extLst>
      <p:ext uri="{BB962C8B-B14F-4D97-AF65-F5344CB8AC3E}">
        <p14:creationId xmlns:p14="http://schemas.microsoft.com/office/powerpoint/2010/main" val="207235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6"/>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solidFill>
                <a:srgbClr val="BB0000"/>
              </a:solidFill>
            </a:endParaRPr>
          </a:p>
        </p:txBody>
      </p:sp>
      <p:sp>
        <p:nvSpPr>
          <p:cNvPr id="9" name="Content Placeholder 2"/>
          <p:cNvSpPr>
            <a:spLocks noGrp="1"/>
          </p:cNvSpPr>
          <p:nvPr>
            <p:ph idx="16" hasCustomPrompt="1"/>
          </p:nvPr>
        </p:nvSpPr>
        <p:spPr>
          <a:xfrm>
            <a:off x="651758" y="1445438"/>
            <a:ext cx="7194020" cy="3681126"/>
          </a:xfrm>
          <a:prstGeom prst="rect">
            <a:avLst/>
          </a:prstGeom>
          <a:ln>
            <a:solidFill>
              <a:srgbClr val="BB0000"/>
            </a:solidFill>
          </a:ln>
        </p:spPr>
        <p:txBody>
          <a:bodyPr/>
          <a:lstStyle>
            <a:lvl1pPr algn="l">
              <a:lnSpc>
                <a:spcPts val="4465"/>
              </a:lnSpc>
              <a:spcBef>
                <a:spcPts val="0"/>
              </a:spcBef>
              <a:defRPr sz="4252" b="1" baseline="0">
                <a:solidFill>
                  <a:schemeClr val="bg1"/>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2" name="Date Placeholder 1"/>
          <p:cNvSpPr>
            <a:spLocks noGrp="1"/>
          </p:cNvSpPr>
          <p:nvPr>
            <p:ph type="dt" sz="half" idx="17"/>
          </p:nvPr>
        </p:nvSpPr>
        <p:spPr/>
        <p:txBody>
          <a:bodyPr/>
          <a:lstStyle/>
          <a:p>
            <a:r>
              <a:rPr lang="en-US"/>
              <a:t>08/12/20</a:t>
            </a:r>
            <a:endParaRPr lang="en-US" dirty="0"/>
          </a:p>
        </p:txBody>
      </p:sp>
      <p:sp>
        <p:nvSpPr>
          <p:cNvPr id="3" name="Footer Placeholder 2"/>
          <p:cNvSpPr>
            <a:spLocks noGrp="1"/>
          </p:cNvSpPr>
          <p:nvPr>
            <p:ph type="ftr" sz="quarter" idx="18"/>
          </p:nvPr>
        </p:nvSpPr>
        <p:spPr/>
        <p:txBody>
          <a:bodyPr/>
          <a:lstStyle/>
          <a:p>
            <a:r>
              <a:rPr lang="en-US"/>
              <a:t>1.06</a:t>
            </a:r>
            <a:endParaRPr lang="en-US" dirty="0"/>
          </a:p>
        </p:txBody>
      </p:sp>
      <p:sp>
        <p:nvSpPr>
          <p:cNvPr id="5" name="Slide Number Placeholder 4"/>
          <p:cNvSpPr>
            <a:spLocks noGrp="1"/>
          </p:cNvSpPr>
          <p:nvPr>
            <p:ph type="sldNum" sz="quarter" idx="19"/>
          </p:nvPr>
        </p:nvSpPr>
        <p:spPr/>
        <p:txBody>
          <a:bodyPr/>
          <a:lstStyle/>
          <a:p>
            <a:fld id="{09403468-DB72-479F-892F-6F801EC9BA84}" type="slidenum">
              <a:rPr lang="en-US" smtClean="0"/>
              <a:pPr/>
              <a:t>‹#›</a:t>
            </a:fld>
            <a:endParaRPr lang="en-US" dirty="0"/>
          </a:p>
        </p:txBody>
      </p:sp>
    </p:spTree>
    <p:extLst>
      <p:ext uri="{BB962C8B-B14F-4D97-AF65-F5344CB8AC3E}">
        <p14:creationId xmlns:p14="http://schemas.microsoft.com/office/powerpoint/2010/main" val="391509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1" y="4477227"/>
            <a:ext cx="3392206" cy="911688"/>
          </a:xfrm>
          <a:prstGeom prst="rect">
            <a:avLst/>
          </a:prstGeom>
          <a:ln>
            <a:solidFill>
              <a:schemeClr val="bg1"/>
            </a:solidFill>
          </a:ln>
        </p:spPr>
        <p:txBody>
          <a:bodyPr/>
          <a:lstStyle>
            <a:lvl1pPr algn="r">
              <a:lnSpc>
                <a:spcPct val="110000"/>
              </a:lnSpc>
              <a:spcBef>
                <a:spcPts val="0"/>
              </a:spcBef>
              <a:defRPr sz="1276" baseline="-25000">
                <a:solidFill>
                  <a:srgbClr val="BB0000"/>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algn="r">
              <a:lnSpc>
                <a:spcPct val="110000"/>
              </a:lnSpc>
            </a:pPr>
            <a:r>
              <a:rPr lang="en-US" sz="1276" dirty="0">
                <a:solidFill>
                  <a:schemeClr val="tx1">
                    <a:lumMod val="75000"/>
                    <a:lumOff val="25000"/>
                  </a:schemeClr>
                </a:solidFill>
                <a:cs typeface="Arial"/>
              </a:rPr>
              <a:t>– </a:t>
            </a:r>
            <a:r>
              <a:rPr lang="en-US" sz="1276" dirty="0" err="1">
                <a:solidFill>
                  <a:schemeClr val="tx1">
                    <a:lumMod val="75000"/>
                    <a:lumOff val="25000"/>
                  </a:schemeClr>
                </a:solidFill>
                <a:cs typeface="Arial"/>
              </a:rPr>
              <a:t>Firstandlast</a:t>
            </a:r>
            <a:r>
              <a:rPr lang="en-US" sz="1276" dirty="0">
                <a:solidFill>
                  <a:schemeClr val="tx1">
                    <a:lumMod val="75000"/>
                    <a:lumOff val="25000"/>
                  </a:schemeClr>
                </a:solidFill>
                <a:cs typeface="Arial"/>
              </a:rPr>
              <a:t> Name</a:t>
            </a:r>
          </a:p>
          <a:p>
            <a:pPr algn="r">
              <a:lnSpc>
                <a:spcPct val="110000"/>
              </a:lnSpc>
            </a:pPr>
            <a:r>
              <a:rPr lang="en-US" sz="957"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6" y="1342941"/>
            <a:ext cx="7200384" cy="3158316"/>
          </a:xfrm>
          <a:prstGeom prst="rect">
            <a:avLst/>
          </a:prstGeom>
          <a:ln>
            <a:solidFill>
              <a:srgbClr val="FFFFFF"/>
            </a:solidFill>
          </a:ln>
        </p:spPr>
        <p:txBody>
          <a:bodyPr vert="horz"/>
          <a:lstStyle>
            <a:lvl1pPr algn="ctr">
              <a:defRPr lang="en-US" sz="1701" b="0" smtClean="0">
                <a:solidFill>
                  <a:srgbClr val="BB0032"/>
                </a:solidFill>
                <a:cs typeface="Arial"/>
              </a:defRPr>
            </a:lvl1pPr>
          </a:lstStyle>
          <a:p>
            <a:pPr lvl="0"/>
            <a:r>
              <a:rPr lang="en-US" sz="3455" b="0" dirty="0">
                <a:solidFill>
                  <a:srgbClr val="BB0032"/>
                </a:solidFill>
                <a:latin typeface="+mj-lt"/>
                <a:cs typeface="Arial"/>
              </a:rPr>
              <a:t>“Notable quotes</a:t>
            </a:r>
            <a:br>
              <a:rPr lang="en-US" sz="3455" b="0" dirty="0">
                <a:solidFill>
                  <a:srgbClr val="BB0032"/>
                </a:solidFill>
                <a:latin typeface="+mj-lt"/>
                <a:cs typeface="Arial"/>
              </a:rPr>
            </a:br>
            <a:r>
              <a:rPr lang="en-US" sz="3455" b="0" dirty="0">
                <a:solidFill>
                  <a:srgbClr val="BB0032"/>
                </a:solidFill>
                <a:latin typeface="+mj-lt"/>
                <a:cs typeface="Arial"/>
              </a:rPr>
              <a:t>goes right here,</a:t>
            </a:r>
            <a:br>
              <a:rPr lang="en-US" sz="3455" b="0" dirty="0">
                <a:solidFill>
                  <a:srgbClr val="BB0032"/>
                </a:solidFill>
                <a:latin typeface="+mj-lt"/>
                <a:cs typeface="Arial"/>
              </a:rPr>
            </a:br>
            <a:r>
              <a:rPr lang="en-US" sz="3455" b="0" dirty="0">
                <a:solidFill>
                  <a:srgbClr val="BB0032"/>
                </a:solidFill>
                <a:latin typeface="+mj-lt"/>
                <a:cs typeface="Arial"/>
              </a:rPr>
              <a:t>yes right here.”</a:t>
            </a:r>
            <a:endParaRPr lang="en-US" dirty="0"/>
          </a:p>
        </p:txBody>
      </p:sp>
      <p:sp>
        <p:nvSpPr>
          <p:cNvPr id="2" name="Date Placeholder 1"/>
          <p:cNvSpPr>
            <a:spLocks noGrp="1"/>
          </p:cNvSpPr>
          <p:nvPr>
            <p:ph type="dt" sz="half" idx="19"/>
          </p:nvPr>
        </p:nvSpPr>
        <p:spPr/>
        <p:txBody>
          <a:bodyPr/>
          <a:lstStyle/>
          <a:p>
            <a:r>
              <a:rPr lang="en-US"/>
              <a:t>08/12/20</a:t>
            </a:r>
            <a:endParaRPr lang="en-US" dirty="0"/>
          </a:p>
        </p:txBody>
      </p:sp>
      <p:sp>
        <p:nvSpPr>
          <p:cNvPr id="3" name="Footer Placeholder 2"/>
          <p:cNvSpPr>
            <a:spLocks noGrp="1"/>
          </p:cNvSpPr>
          <p:nvPr>
            <p:ph type="ftr" sz="quarter" idx="20"/>
          </p:nvPr>
        </p:nvSpPr>
        <p:spPr/>
        <p:txBody>
          <a:bodyPr/>
          <a:lstStyle/>
          <a:p>
            <a:r>
              <a:rPr lang="en-US"/>
              <a:t>1.06</a:t>
            </a:r>
            <a:endParaRPr lang="en-US" dirty="0"/>
          </a:p>
        </p:txBody>
      </p:sp>
      <p:sp>
        <p:nvSpPr>
          <p:cNvPr id="4" name="Slide Number Placeholder 3"/>
          <p:cNvSpPr>
            <a:spLocks noGrp="1"/>
          </p:cNvSpPr>
          <p:nvPr>
            <p:ph type="sldNum" sz="quarter" idx="21"/>
          </p:nvPr>
        </p:nvSpPr>
        <p:spPr/>
        <p:txBody>
          <a:bodyPr/>
          <a:lstStyle/>
          <a:p>
            <a:fld id="{09403468-DB72-479F-892F-6F801EC9BA84}" type="slidenum">
              <a:rPr lang="en-US" smtClean="0"/>
              <a:pPr/>
              <a:t>‹#›</a:t>
            </a:fld>
            <a:endParaRPr lang="en-US" dirty="0"/>
          </a:p>
        </p:txBody>
      </p:sp>
    </p:spTree>
    <p:extLst>
      <p:ext uri="{BB962C8B-B14F-4D97-AF65-F5344CB8AC3E}">
        <p14:creationId xmlns:p14="http://schemas.microsoft.com/office/powerpoint/2010/main" val="91787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51"/>
            <a:ext cx="9144000" cy="4945053"/>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2" name="Content Placeholder 2"/>
          <p:cNvSpPr>
            <a:spLocks noGrp="1"/>
          </p:cNvSpPr>
          <p:nvPr>
            <p:ph idx="14"/>
          </p:nvPr>
        </p:nvSpPr>
        <p:spPr>
          <a:xfrm>
            <a:off x="4868543" y="1196753"/>
            <a:ext cx="3998890" cy="1533562"/>
          </a:xfrm>
          <a:prstGeom prst="rect">
            <a:avLst/>
          </a:prstGeom>
          <a:ln w="28575" cmpd="sng">
            <a:solidFill>
              <a:srgbClr val="636D6E"/>
            </a:solidFill>
          </a:ln>
          <a:effectLst/>
        </p:spPr>
        <p:txBody>
          <a:bodyPr/>
          <a:lstStyle>
            <a:lvl1pPr marL="48595">
              <a:lnSpc>
                <a:spcPts val="1827"/>
              </a:lnSpc>
              <a:spcBef>
                <a:spcPts val="0"/>
              </a:spcBef>
              <a:defRPr sz="1063" b="1">
                <a:solidFill>
                  <a:schemeClr val="tx1"/>
                </a:solidFill>
              </a:defRPr>
            </a:lvl1pPr>
            <a:lvl2pPr marL="48595" indent="97188">
              <a:spcBef>
                <a:spcPts val="106"/>
              </a:spcBef>
              <a:spcAft>
                <a:spcPts val="0"/>
              </a:spcAft>
              <a:buClr>
                <a:srgbClr val="BB0000"/>
              </a:buClr>
              <a:buFont typeface="Arial"/>
              <a:buChar char="•"/>
              <a:defRPr sz="850">
                <a:solidFill>
                  <a:schemeClr val="tx1"/>
                </a:solidFill>
              </a:defRPr>
            </a:lvl2pPr>
            <a:lvl3pPr marL="48595" indent="97188">
              <a:spcBef>
                <a:spcPts val="106"/>
              </a:spcBef>
              <a:spcAft>
                <a:spcPts val="0"/>
              </a:spcAft>
              <a:buClr>
                <a:srgbClr val="BB0000"/>
              </a:buClr>
              <a:defRPr sz="850">
                <a:solidFill>
                  <a:schemeClr val="tx1"/>
                </a:solidFill>
              </a:defRPr>
            </a:lvl3pPr>
            <a:lvl4pPr>
              <a:defRPr>
                <a:solidFill>
                  <a:schemeClr val="tx1"/>
                </a:solidFill>
              </a:defRPr>
            </a:lvl4pPr>
            <a:lvl5pPr marL="267270" indent="0">
              <a:spcBef>
                <a:spcPts val="186"/>
              </a:spcBef>
              <a:buFont typeface="Arial"/>
              <a:buNone/>
              <a:defRPr sz="957">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Date Placeholder 1"/>
          <p:cNvSpPr>
            <a:spLocks noGrp="1"/>
          </p:cNvSpPr>
          <p:nvPr>
            <p:ph type="dt" sz="half" idx="15"/>
          </p:nvPr>
        </p:nvSpPr>
        <p:spPr/>
        <p:txBody>
          <a:bodyPr/>
          <a:lstStyle/>
          <a:p>
            <a:r>
              <a:rPr lang="en-US"/>
              <a:t>08/12/20</a:t>
            </a:r>
            <a:endParaRPr lang="en-US" dirty="0"/>
          </a:p>
        </p:txBody>
      </p:sp>
      <p:sp>
        <p:nvSpPr>
          <p:cNvPr id="3" name="Footer Placeholder 2"/>
          <p:cNvSpPr>
            <a:spLocks noGrp="1"/>
          </p:cNvSpPr>
          <p:nvPr>
            <p:ph type="ftr" sz="quarter" idx="16"/>
          </p:nvPr>
        </p:nvSpPr>
        <p:spPr/>
        <p:txBody>
          <a:bodyPr/>
          <a:lstStyle/>
          <a:p>
            <a:r>
              <a:rPr lang="en-US"/>
              <a:t>1.06</a:t>
            </a:r>
            <a:endParaRPr lang="en-US" dirty="0"/>
          </a:p>
        </p:txBody>
      </p:sp>
      <p:sp>
        <p:nvSpPr>
          <p:cNvPr id="4" name="Slide Number Placeholder 3"/>
          <p:cNvSpPr>
            <a:spLocks noGrp="1"/>
          </p:cNvSpPr>
          <p:nvPr>
            <p:ph type="sldNum" sz="quarter" idx="17"/>
          </p:nvPr>
        </p:nvSpPr>
        <p:spPr/>
        <p:txBody>
          <a:bodyPr/>
          <a:lstStyle/>
          <a:p>
            <a:fld id="{09403468-DB72-479F-892F-6F801EC9BA84}" type="slidenum">
              <a:rPr lang="en-US" smtClean="0"/>
              <a:pPr/>
              <a:t>‹#›</a:t>
            </a:fld>
            <a:endParaRPr lang="en-US" dirty="0"/>
          </a:p>
        </p:txBody>
      </p:sp>
    </p:spTree>
    <p:extLst>
      <p:ext uri="{BB962C8B-B14F-4D97-AF65-F5344CB8AC3E}">
        <p14:creationId xmlns:p14="http://schemas.microsoft.com/office/powerpoint/2010/main" val="225034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769951"/>
            <a:ext cx="3883850" cy="4945053"/>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609" y="1525323"/>
            <a:ext cx="4701503" cy="3771636"/>
          </a:xfrm>
          <a:prstGeom prst="rect">
            <a:avLst/>
          </a:prstGeom>
          <a:ln>
            <a:solidFill>
              <a:srgbClr val="FFFFFF"/>
            </a:solidFill>
          </a:ln>
        </p:spPr>
        <p:txBody>
          <a:bodyPr/>
          <a:lstStyle>
            <a:lvl1pPr>
              <a:lnSpc>
                <a:spcPts val="1827"/>
              </a:lnSpc>
              <a:spcBef>
                <a:spcPts val="0"/>
              </a:spcBef>
              <a:defRPr>
                <a:solidFill>
                  <a:schemeClr val="tx1"/>
                </a:solidFill>
              </a:defRPr>
            </a:lvl1pPr>
            <a:lvl2pPr marL="0">
              <a:spcBef>
                <a:spcPts val="319"/>
              </a:spcBef>
              <a:defRPr sz="1276">
                <a:solidFill>
                  <a:schemeClr val="tx1"/>
                </a:solidFill>
              </a:defRPr>
            </a:lvl2pPr>
            <a:lvl3pPr>
              <a:spcBef>
                <a:spcPts val="0"/>
              </a:spcBef>
              <a:defRPr sz="1063">
                <a:solidFill>
                  <a:schemeClr val="tx1"/>
                </a:solidFill>
              </a:defRPr>
            </a:lvl3pPr>
            <a:lvl4pPr>
              <a:defRPr>
                <a:solidFill>
                  <a:schemeClr val="tx1"/>
                </a:solidFill>
              </a:defRPr>
            </a:lvl4pPr>
            <a:lvl5pPr marL="267270" indent="0">
              <a:spcBef>
                <a:spcPts val="186"/>
              </a:spcBef>
              <a:buNone/>
              <a:defRPr sz="85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Content Placeholder 2"/>
          <p:cNvSpPr>
            <a:spLocks noGrp="1"/>
          </p:cNvSpPr>
          <p:nvPr>
            <p:ph idx="16" hasCustomPrompt="1"/>
          </p:nvPr>
        </p:nvSpPr>
        <p:spPr>
          <a:xfrm>
            <a:off x="4315392" y="877472"/>
            <a:ext cx="4642822" cy="530099"/>
          </a:xfrm>
          <a:prstGeom prst="rect">
            <a:avLst/>
          </a:prstGeom>
          <a:ln>
            <a:solidFill>
              <a:schemeClr val="bg1"/>
            </a:solidFill>
          </a:ln>
        </p:spPr>
        <p:txBody>
          <a:bodyPr/>
          <a:lstStyle>
            <a:lvl1pPr algn="r">
              <a:lnSpc>
                <a:spcPts val="871"/>
              </a:lnSpc>
              <a:spcBef>
                <a:spcPts val="0"/>
              </a:spcBef>
              <a:defRPr sz="850" b="1" baseline="0">
                <a:solidFill>
                  <a:schemeClr val="tx1">
                    <a:lumMod val="65000"/>
                    <a:lumOff val="35000"/>
                  </a:schemeClr>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TOPIC TITLE HERE</a:t>
            </a:r>
          </a:p>
        </p:txBody>
      </p:sp>
      <p:sp>
        <p:nvSpPr>
          <p:cNvPr id="2" name="Date Placeholder 1"/>
          <p:cNvSpPr>
            <a:spLocks noGrp="1"/>
          </p:cNvSpPr>
          <p:nvPr>
            <p:ph type="dt" sz="half" idx="17"/>
          </p:nvPr>
        </p:nvSpPr>
        <p:spPr/>
        <p:txBody>
          <a:bodyPr/>
          <a:lstStyle/>
          <a:p>
            <a:r>
              <a:rPr lang="en-US"/>
              <a:t>08/12/20</a:t>
            </a:r>
            <a:endParaRPr lang="en-US" dirty="0"/>
          </a:p>
        </p:txBody>
      </p:sp>
      <p:sp>
        <p:nvSpPr>
          <p:cNvPr id="3" name="Footer Placeholder 2"/>
          <p:cNvSpPr>
            <a:spLocks noGrp="1"/>
          </p:cNvSpPr>
          <p:nvPr>
            <p:ph type="ftr" sz="quarter" idx="18"/>
          </p:nvPr>
        </p:nvSpPr>
        <p:spPr/>
        <p:txBody>
          <a:bodyPr/>
          <a:lstStyle/>
          <a:p>
            <a:r>
              <a:rPr lang="en-US"/>
              <a:t>1.06</a:t>
            </a:r>
            <a:endParaRPr lang="en-US" dirty="0"/>
          </a:p>
        </p:txBody>
      </p:sp>
      <p:sp>
        <p:nvSpPr>
          <p:cNvPr id="4" name="Slide Number Placeholder 3"/>
          <p:cNvSpPr>
            <a:spLocks noGrp="1"/>
          </p:cNvSpPr>
          <p:nvPr>
            <p:ph type="sldNum" sz="quarter" idx="19"/>
          </p:nvPr>
        </p:nvSpPr>
        <p:spPr/>
        <p:txBody>
          <a:bodyPr/>
          <a:lstStyle/>
          <a:p>
            <a:fld id="{09403468-DB72-479F-892F-6F801EC9BA84}" type="slidenum">
              <a:rPr lang="en-US" smtClean="0"/>
              <a:pPr/>
              <a:t>‹#›</a:t>
            </a:fld>
            <a:endParaRPr lang="en-US" dirty="0"/>
          </a:p>
        </p:txBody>
      </p:sp>
    </p:spTree>
    <p:extLst>
      <p:ext uri="{BB962C8B-B14F-4D97-AF65-F5344CB8AC3E}">
        <p14:creationId xmlns:p14="http://schemas.microsoft.com/office/powerpoint/2010/main" val="1353954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emf"/><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2478708"/>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p>
        </p:txBody>
      </p:sp>
      <p:pic>
        <p:nvPicPr>
          <p:cNvPr id="5" name="Picture 4" descr="OSU-Engineering-Horiz-RGBHEX.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586" y="1342140"/>
            <a:ext cx="4800600" cy="764801"/>
          </a:xfrm>
          <a:prstGeom prst="rect">
            <a:avLst/>
          </a:prstGeom>
        </p:spPr>
      </p:pic>
      <p:sp>
        <p:nvSpPr>
          <p:cNvPr id="2" name="Date Placeholder 1"/>
          <p:cNvSpPr>
            <a:spLocks noGrp="1"/>
          </p:cNvSpPr>
          <p:nvPr>
            <p:ph type="dt" sz="half" idx="2"/>
          </p:nvPr>
        </p:nvSpPr>
        <p:spPr>
          <a:xfrm>
            <a:off x="182880" y="5297488"/>
            <a:ext cx="2057400" cy="303212"/>
          </a:xfrm>
          <a:prstGeom prst="rect">
            <a:avLst/>
          </a:prstGeom>
        </p:spPr>
        <p:txBody>
          <a:bodyPr vert="horz" lIns="91440" tIns="45720" rIns="91440" bIns="45720" rtlCol="0" anchor="ctr"/>
          <a:lstStyle>
            <a:lvl1pPr algn="l">
              <a:defRPr sz="1200">
                <a:solidFill>
                  <a:schemeClr val="tx1"/>
                </a:solidFill>
                <a:latin typeface="Arial" panose="020B0604020202020204" pitchFamily="34" charset="0"/>
                <a:cs typeface="Arial" panose="020B0604020202020204" pitchFamily="34" charset="0"/>
              </a:defRPr>
            </a:lvl1pPr>
          </a:lstStyle>
          <a:p>
            <a:r>
              <a:rPr lang="en-US">
                <a:latin typeface="Calibri" panose="020F0502020204030204" pitchFamily="34" charset="0"/>
                <a:cs typeface="Calibri" panose="020F0502020204030204" pitchFamily="34" charset="0"/>
              </a:rPr>
              <a:t>08/12/20</a:t>
            </a:r>
            <a:endParaRPr lang="en-US" dirty="0">
              <a:latin typeface="Calibri" panose="020F0502020204030204" pitchFamily="34" charset="0"/>
              <a:cs typeface="Calibri" panose="020F0502020204030204" pitchFamily="34" charset="0"/>
            </a:endParaRPr>
          </a:p>
        </p:txBody>
      </p:sp>
      <p:sp>
        <p:nvSpPr>
          <p:cNvPr id="3" name="Footer Placeholder 2"/>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lang="en-US" sz="1200" kern="1200" dirty="0">
                <a:solidFill>
                  <a:schemeClr val="tx1"/>
                </a:solidFill>
                <a:latin typeface="Calibri" panose="020F0502020204030204" pitchFamily="34" charset="0"/>
                <a:ea typeface="+mn-ea"/>
                <a:cs typeface="Calibri" panose="020F0502020204030204" pitchFamily="34" charset="0"/>
              </a:defRPr>
            </a:lvl1pPr>
          </a:lstStyle>
          <a:p>
            <a:r>
              <a:rPr lang="en-US"/>
              <a:t>1.06</a:t>
            </a:r>
            <a:endParaRPr lang="en-US" dirty="0"/>
          </a:p>
        </p:txBody>
      </p:sp>
      <p:sp>
        <p:nvSpPr>
          <p:cNvPr id="4" name="Slide Number Placeholder 3"/>
          <p:cNvSpPr>
            <a:spLocks noGrp="1"/>
          </p:cNvSpPr>
          <p:nvPr>
            <p:ph type="sldNum" sz="quarter" idx="4"/>
          </p:nvPr>
        </p:nvSpPr>
        <p:spPr>
          <a:xfrm>
            <a:off x="6912864" y="5297488"/>
            <a:ext cx="2057400" cy="303212"/>
          </a:xfrm>
          <a:prstGeom prst="rect">
            <a:avLst/>
          </a:prstGeom>
        </p:spPr>
        <p:txBody>
          <a:bodyPr vert="horz" lIns="91440" tIns="45720" rIns="91440" bIns="45720" rtlCol="0" anchor="ctr"/>
          <a:lstStyle>
            <a:lvl1pPr algn="r">
              <a:defRPr sz="1200">
                <a:solidFill>
                  <a:schemeClr val="tx1"/>
                </a:solidFill>
                <a:latin typeface="Calibri" panose="020F0502020204030204" pitchFamily="34" charset="0"/>
                <a:cs typeface="Calibri" panose="020F0502020204030204" pitchFamily="34" charset="0"/>
              </a:defRPr>
            </a:lvl1pPr>
          </a:lstStyle>
          <a:p>
            <a:fld id="{A3A5E745-1584-44E7-9136-20D0EF8A455F}" type="slidenum">
              <a:rPr lang="en-US" smtClean="0"/>
              <a:pPr/>
              <a:t>‹#›</a:t>
            </a:fld>
            <a:endParaRPr lang="en-US" dirty="0"/>
          </a:p>
        </p:txBody>
      </p:sp>
    </p:spTree>
    <p:extLst>
      <p:ext uri="{BB962C8B-B14F-4D97-AF65-F5344CB8AC3E}">
        <p14:creationId xmlns:p14="http://schemas.microsoft.com/office/powerpoint/2010/main" val="228336100"/>
      </p:ext>
    </p:extLst>
  </p:cSld>
  <p:clrMap bg1="lt1" tx1="dk1" bg2="lt2" tx2="dk2" accent1="accent1" accent2="accent2" accent3="accent3" accent4="accent4" accent5="accent5" accent6="accent6" hlink="hlink" folHlink="folHlink"/>
  <p:sldLayoutIdLst>
    <p:sldLayoutId id="2147483674" r:id="rId1"/>
  </p:sldLayoutIdLst>
  <p:hf hdr="0"/>
  <p:txStyles>
    <p:titleStyle>
      <a:lvl1pPr algn="ctr" defTabSz="242972" rtl="0" eaLnBrk="1" latinLnBrk="0" hangingPunct="1">
        <a:spcBef>
          <a:spcPct val="0"/>
        </a:spcBef>
        <a:buNone/>
        <a:defRPr sz="2338" kern="1200">
          <a:solidFill>
            <a:schemeClr val="tx1"/>
          </a:solidFill>
          <a:latin typeface="+mj-lt"/>
          <a:ea typeface="+mj-ea"/>
          <a:cs typeface="+mj-cs"/>
        </a:defRPr>
      </a:lvl1pPr>
    </p:titleStyle>
    <p:bodyStyle>
      <a:lvl1pPr marL="0" indent="0" algn="l" defTabSz="242972" rtl="0" eaLnBrk="1" latinLnBrk="0" hangingPunct="1">
        <a:spcBef>
          <a:spcPct val="20000"/>
        </a:spcBef>
        <a:buFont typeface="Arial"/>
        <a:buNone/>
        <a:defRPr sz="1701" kern="1200">
          <a:solidFill>
            <a:schemeClr val="tx1"/>
          </a:solidFill>
          <a:latin typeface="+mn-lt"/>
          <a:ea typeface="+mn-ea"/>
          <a:cs typeface="+mn-cs"/>
        </a:defRPr>
      </a:lvl1pPr>
      <a:lvl2pPr marL="394831" indent="-151858" algn="l" defTabSz="242972" rtl="0" eaLnBrk="1" latinLnBrk="0" hangingPunct="1">
        <a:spcBef>
          <a:spcPct val="20000"/>
        </a:spcBef>
        <a:buFont typeface="Arial"/>
        <a:buChar char="–"/>
        <a:defRPr sz="1488" kern="1200">
          <a:solidFill>
            <a:schemeClr val="tx1"/>
          </a:solidFill>
          <a:latin typeface="+mn-lt"/>
          <a:ea typeface="+mn-ea"/>
          <a:cs typeface="+mn-cs"/>
        </a:defRPr>
      </a:lvl2pPr>
      <a:lvl3pPr marL="607431" indent="-121486" algn="l" defTabSz="242972" rtl="0" eaLnBrk="1" latinLnBrk="0" hangingPunct="1">
        <a:spcBef>
          <a:spcPct val="20000"/>
        </a:spcBef>
        <a:buFont typeface="Arial"/>
        <a:buChar char="•"/>
        <a:defRPr sz="1276" kern="1200">
          <a:solidFill>
            <a:schemeClr val="tx1"/>
          </a:solidFill>
          <a:latin typeface="+mn-lt"/>
          <a:ea typeface="+mn-ea"/>
          <a:cs typeface="+mn-cs"/>
        </a:defRPr>
      </a:lvl3pPr>
      <a:lvl4pPr marL="850404" indent="-121486" algn="l" defTabSz="242972" rtl="0" eaLnBrk="1" latinLnBrk="0" hangingPunct="1">
        <a:spcBef>
          <a:spcPct val="20000"/>
        </a:spcBef>
        <a:buFont typeface="Arial"/>
        <a:buChar char="–"/>
        <a:defRPr sz="1063" kern="1200">
          <a:solidFill>
            <a:schemeClr val="tx1"/>
          </a:solidFill>
          <a:latin typeface="+mn-lt"/>
          <a:ea typeface="+mn-ea"/>
          <a:cs typeface="+mn-cs"/>
        </a:defRPr>
      </a:lvl4pPr>
      <a:lvl5pPr marL="1093375" indent="-121486" algn="l" defTabSz="242972" rtl="0" eaLnBrk="1" latinLnBrk="0" hangingPunct="1">
        <a:spcBef>
          <a:spcPct val="20000"/>
        </a:spcBef>
        <a:buFont typeface="Arial"/>
        <a:buChar char="»"/>
        <a:defRPr sz="1063" kern="1200">
          <a:solidFill>
            <a:schemeClr val="tx1"/>
          </a:solidFill>
          <a:latin typeface="+mn-lt"/>
          <a:ea typeface="+mn-ea"/>
          <a:cs typeface="+mn-cs"/>
        </a:defRPr>
      </a:lvl5pPr>
      <a:lvl6pPr marL="1336349" indent="-121486" algn="l" defTabSz="242972" rtl="0" eaLnBrk="1" latinLnBrk="0" hangingPunct="1">
        <a:spcBef>
          <a:spcPct val="20000"/>
        </a:spcBef>
        <a:buFont typeface="Arial"/>
        <a:buChar char="•"/>
        <a:defRPr sz="1063" kern="1200">
          <a:solidFill>
            <a:schemeClr val="tx1"/>
          </a:solidFill>
          <a:latin typeface="+mn-lt"/>
          <a:ea typeface="+mn-ea"/>
          <a:cs typeface="+mn-cs"/>
        </a:defRPr>
      </a:lvl6pPr>
      <a:lvl7pPr marL="1579321" indent="-121486" algn="l" defTabSz="242972" rtl="0" eaLnBrk="1" latinLnBrk="0" hangingPunct="1">
        <a:spcBef>
          <a:spcPct val="20000"/>
        </a:spcBef>
        <a:buFont typeface="Arial"/>
        <a:buChar char="•"/>
        <a:defRPr sz="1063" kern="1200">
          <a:solidFill>
            <a:schemeClr val="tx1"/>
          </a:solidFill>
          <a:latin typeface="+mn-lt"/>
          <a:ea typeface="+mn-ea"/>
          <a:cs typeface="+mn-cs"/>
        </a:defRPr>
      </a:lvl7pPr>
      <a:lvl8pPr marL="1822293" indent="-121486" algn="l" defTabSz="242972" rtl="0" eaLnBrk="1" latinLnBrk="0" hangingPunct="1">
        <a:spcBef>
          <a:spcPct val="20000"/>
        </a:spcBef>
        <a:buFont typeface="Arial"/>
        <a:buChar char="•"/>
        <a:defRPr sz="1063" kern="1200">
          <a:solidFill>
            <a:schemeClr val="tx1"/>
          </a:solidFill>
          <a:latin typeface="+mn-lt"/>
          <a:ea typeface="+mn-ea"/>
          <a:cs typeface="+mn-cs"/>
        </a:defRPr>
      </a:lvl8pPr>
      <a:lvl9pPr marL="2065266" indent="-121486" algn="l" defTabSz="242972" rtl="0" eaLnBrk="1" latinLnBrk="0" hangingPunct="1">
        <a:spcBef>
          <a:spcPct val="20000"/>
        </a:spcBef>
        <a:buFont typeface="Arial"/>
        <a:buChar char="•"/>
        <a:defRPr sz="1063" kern="1200">
          <a:solidFill>
            <a:schemeClr val="tx1"/>
          </a:solidFill>
          <a:latin typeface="+mn-lt"/>
          <a:ea typeface="+mn-ea"/>
          <a:cs typeface="+mn-cs"/>
        </a:defRPr>
      </a:lvl9pPr>
    </p:bodyStyle>
    <p:otherStyle>
      <a:defPPr>
        <a:defRPr lang="en-US"/>
      </a:defPPr>
      <a:lvl1pPr marL="0" algn="l" defTabSz="242972" rtl="0" eaLnBrk="1" latinLnBrk="0" hangingPunct="1">
        <a:defRPr sz="957" kern="1200">
          <a:solidFill>
            <a:schemeClr val="tx1"/>
          </a:solidFill>
          <a:latin typeface="+mn-lt"/>
          <a:ea typeface="+mn-ea"/>
          <a:cs typeface="+mn-cs"/>
        </a:defRPr>
      </a:lvl1pPr>
      <a:lvl2pPr marL="242972" algn="l" defTabSz="242972" rtl="0" eaLnBrk="1" latinLnBrk="0" hangingPunct="1">
        <a:defRPr sz="957" kern="1200">
          <a:solidFill>
            <a:schemeClr val="tx1"/>
          </a:solidFill>
          <a:latin typeface="+mn-lt"/>
          <a:ea typeface="+mn-ea"/>
          <a:cs typeface="+mn-cs"/>
        </a:defRPr>
      </a:lvl2pPr>
      <a:lvl3pPr marL="485945" algn="l" defTabSz="242972" rtl="0" eaLnBrk="1" latinLnBrk="0" hangingPunct="1">
        <a:defRPr sz="957" kern="1200">
          <a:solidFill>
            <a:schemeClr val="tx1"/>
          </a:solidFill>
          <a:latin typeface="+mn-lt"/>
          <a:ea typeface="+mn-ea"/>
          <a:cs typeface="+mn-cs"/>
        </a:defRPr>
      </a:lvl3pPr>
      <a:lvl4pPr marL="728917" algn="l" defTabSz="242972" rtl="0" eaLnBrk="1" latinLnBrk="0" hangingPunct="1">
        <a:defRPr sz="957" kern="1200">
          <a:solidFill>
            <a:schemeClr val="tx1"/>
          </a:solidFill>
          <a:latin typeface="+mn-lt"/>
          <a:ea typeface="+mn-ea"/>
          <a:cs typeface="+mn-cs"/>
        </a:defRPr>
      </a:lvl4pPr>
      <a:lvl5pPr marL="971891" algn="l" defTabSz="242972" rtl="0" eaLnBrk="1" latinLnBrk="0" hangingPunct="1">
        <a:defRPr sz="957" kern="1200">
          <a:solidFill>
            <a:schemeClr val="tx1"/>
          </a:solidFill>
          <a:latin typeface="+mn-lt"/>
          <a:ea typeface="+mn-ea"/>
          <a:cs typeface="+mn-cs"/>
        </a:defRPr>
      </a:lvl5pPr>
      <a:lvl6pPr marL="1214862" algn="l" defTabSz="242972" rtl="0" eaLnBrk="1" latinLnBrk="0" hangingPunct="1">
        <a:defRPr sz="957" kern="1200">
          <a:solidFill>
            <a:schemeClr val="tx1"/>
          </a:solidFill>
          <a:latin typeface="+mn-lt"/>
          <a:ea typeface="+mn-ea"/>
          <a:cs typeface="+mn-cs"/>
        </a:defRPr>
      </a:lvl6pPr>
      <a:lvl7pPr marL="1457834" algn="l" defTabSz="242972" rtl="0" eaLnBrk="1" latinLnBrk="0" hangingPunct="1">
        <a:defRPr sz="957" kern="1200">
          <a:solidFill>
            <a:schemeClr val="tx1"/>
          </a:solidFill>
          <a:latin typeface="+mn-lt"/>
          <a:ea typeface="+mn-ea"/>
          <a:cs typeface="+mn-cs"/>
        </a:defRPr>
      </a:lvl7pPr>
      <a:lvl8pPr marL="1700807" algn="l" defTabSz="242972" rtl="0" eaLnBrk="1" latinLnBrk="0" hangingPunct="1">
        <a:defRPr sz="957" kern="1200">
          <a:solidFill>
            <a:schemeClr val="tx1"/>
          </a:solidFill>
          <a:latin typeface="+mn-lt"/>
          <a:ea typeface="+mn-ea"/>
          <a:cs typeface="+mn-cs"/>
        </a:defRPr>
      </a:lvl8pPr>
      <a:lvl9pPr marL="1943779" algn="l" defTabSz="242972" rtl="0" eaLnBrk="1" latinLnBrk="0" hangingPunct="1">
        <a:defRPr sz="95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5"/>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p>
        </p:txBody>
      </p:sp>
      <p:pic>
        <p:nvPicPr>
          <p:cNvPr id="6" name="Picture 5" descr="OSU-Engineering-K-Horiz-RGBHEX white.eps"/>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6917" y="176341"/>
            <a:ext cx="2438400" cy="392729"/>
          </a:xfrm>
          <a:prstGeom prst="rect">
            <a:avLst/>
          </a:prstGeom>
        </p:spPr>
      </p:pic>
      <p:sp>
        <p:nvSpPr>
          <p:cNvPr id="5" name="Content Placeholder 2"/>
          <p:cNvSpPr txBox="1">
            <a:spLocks/>
          </p:cNvSpPr>
          <p:nvPr/>
        </p:nvSpPr>
        <p:spPr>
          <a:xfrm>
            <a:off x="5573888" y="115857"/>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0" dirty="0"/>
              <a:t>Department of Engineering Education</a:t>
            </a:r>
          </a:p>
          <a:p>
            <a:r>
              <a:rPr lang="en-US" sz="1050" dirty="0"/>
              <a:t>ENGR 1281H</a:t>
            </a:r>
          </a:p>
        </p:txBody>
      </p:sp>
      <p:sp>
        <p:nvSpPr>
          <p:cNvPr id="3" name="Date Placeholder 2"/>
          <p:cNvSpPr>
            <a:spLocks noGrp="1"/>
          </p:cNvSpPr>
          <p:nvPr>
            <p:ph type="dt" sz="half" idx="2"/>
          </p:nvPr>
        </p:nvSpPr>
        <p:spPr>
          <a:xfrm>
            <a:off x="182880" y="5297488"/>
            <a:ext cx="2057400" cy="303212"/>
          </a:xfrm>
          <a:prstGeom prst="rect">
            <a:avLst/>
          </a:prstGeom>
        </p:spPr>
        <p:txBody>
          <a:bodyPr vert="horz" lIns="91440" tIns="45720" rIns="91440" bIns="45720" rtlCol="0" anchor="ctr"/>
          <a:lstStyle>
            <a:lvl1pPr algn="l">
              <a:defRPr sz="1200">
                <a:solidFill>
                  <a:schemeClr val="tx1"/>
                </a:solidFill>
                <a:latin typeface="Calibri" panose="020F0502020204030204" pitchFamily="34" charset="0"/>
                <a:cs typeface="Calibri" panose="020F0502020204030204" pitchFamily="34" charset="0"/>
              </a:defRPr>
            </a:lvl1pPr>
          </a:lstStyle>
          <a:p>
            <a:r>
              <a:rPr lang="en-US"/>
              <a:t>08/12/20</a:t>
            </a:r>
            <a:endParaRPr lang="en-US" dirty="0"/>
          </a:p>
        </p:txBody>
      </p:sp>
      <p:sp>
        <p:nvSpPr>
          <p:cNvPr id="4" name="Footer Placeholder 3"/>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solidFill>
                <a:latin typeface="Calibri" panose="020F0502020204030204" pitchFamily="34" charset="0"/>
                <a:cs typeface="Calibri" panose="020F0502020204030204" pitchFamily="34" charset="0"/>
              </a:defRPr>
            </a:lvl1pPr>
          </a:lstStyle>
          <a:p>
            <a:r>
              <a:rPr lang="en-US"/>
              <a:t>1.06</a:t>
            </a:r>
            <a:endParaRPr lang="en-US" dirty="0"/>
          </a:p>
        </p:txBody>
      </p:sp>
      <p:sp>
        <p:nvSpPr>
          <p:cNvPr id="7" name="Slide Number Placeholder 6"/>
          <p:cNvSpPr>
            <a:spLocks noGrp="1"/>
          </p:cNvSpPr>
          <p:nvPr>
            <p:ph type="sldNum" sz="quarter" idx="4"/>
          </p:nvPr>
        </p:nvSpPr>
        <p:spPr>
          <a:xfrm>
            <a:off x="6912864" y="5297488"/>
            <a:ext cx="2057400" cy="303212"/>
          </a:xfrm>
          <a:prstGeom prst="rect">
            <a:avLst/>
          </a:prstGeom>
        </p:spPr>
        <p:txBody>
          <a:bodyPr vert="horz" lIns="91440" tIns="45720" rIns="91440" bIns="45720" rtlCol="0" anchor="ctr"/>
          <a:lstStyle>
            <a:lvl1pPr algn="r">
              <a:defRPr sz="1200">
                <a:solidFill>
                  <a:schemeClr val="tx1"/>
                </a:solidFill>
                <a:latin typeface="Calibri" panose="020F0502020204030204" pitchFamily="34" charset="0"/>
                <a:cs typeface="Calibri" panose="020F0502020204030204" pitchFamily="34" charset="0"/>
              </a:defRPr>
            </a:lvl1pPr>
          </a:lstStyle>
          <a:p>
            <a:fld id="{09403468-DB72-479F-892F-6F801EC9BA84}" type="slidenum">
              <a:rPr lang="en-US" smtClean="0"/>
              <a:pPr/>
              <a:t>‹#›</a:t>
            </a:fld>
            <a:endParaRPr lang="en-US" dirty="0"/>
          </a:p>
        </p:txBody>
      </p:sp>
    </p:spTree>
    <p:extLst>
      <p:ext uri="{BB962C8B-B14F-4D97-AF65-F5344CB8AC3E}">
        <p14:creationId xmlns:p14="http://schemas.microsoft.com/office/powerpoint/2010/main" val="4107970837"/>
      </p:ext>
    </p:extLst>
  </p:cSld>
  <p:clrMap bg1="lt1" tx1="dk1" bg2="lt2" tx2="dk2" accent1="accent1" accent2="accent2" accent3="accent3" accent4="accent4" accent5="accent5" accent6="accent6" hlink="hlink" folHlink="folHlink"/>
  <p:sldLayoutIdLst>
    <p:sldLayoutId id="2147483687"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Lst>
  <p:hf hdr="0"/>
  <p:txStyles>
    <p:titleStyle>
      <a:lvl1pPr algn="ctr" defTabSz="242972" rtl="0" eaLnBrk="1" latinLnBrk="0" hangingPunct="1">
        <a:spcBef>
          <a:spcPct val="0"/>
        </a:spcBef>
        <a:buNone/>
        <a:defRPr sz="2338" kern="1200">
          <a:solidFill>
            <a:schemeClr val="tx1"/>
          </a:solidFill>
          <a:latin typeface="+mj-lt"/>
          <a:ea typeface="+mj-ea"/>
          <a:cs typeface="+mj-cs"/>
        </a:defRPr>
      </a:lvl1pPr>
    </p:titleStyle>
    <p:bodyStyle>
      <a:lvl1pPr marL="0" indent="0" algn="l" defTabSz="242972" rtl="0" eaLnBrk="1" latinLnBrk="0" hangingPunct="1">
        <a:spcBef>
          <a:spcPct val="20000"/>
        </a:spcBef>
        <a:buFont typeface="Arial"/>
        <a:buNone/>
        <a:defRPr sz="1701" kern="1200">
          <a:solidFill>
            <a:schemeClr val="tx1"/>
          </a:solidFill>
          <a:latin typeface="+mn-lt"/>
          <a:ea typeface="+mn-ea"/>
          <a:cs typeface="+mn-cs"/>
        </a:defRPr>
      </a:lvl1pPr>
      <a:lvl2pPr marL="242972" indent="0" algn="l" defTabSz="242972" rtl="0" eaLnBrk="1" latinLnBrk="0" hangingPunct="1">
        <a:spcBef>
          <a:spcPct val="20000"/>
        </a:spcBef>
        <a:buFont typeface="Arial"/>
        <a:buNone/>
        <a:defRPr sz="1488" kern="1200">
          <a:solidFill>
            <a:schemeClr val="tx1"/>
          </a:solidFill>
          <a:latin typeface="+mn-lt"/>
          <a:ea typeface="+mn-ea"/>
          <a:cs typeface="+mn-cs"/>
        </a:defRPr>
      </a:lvl2pPr>
      <a:lvl3pPr marL="0" indent="-121486" algn="l" defTabSz="242972" rtl="0" eaLnBrk="1" latinLnBrk="0" hangingPunct="1">
        <a:spcBef>
          <a:spcPts val="266"/>
        </a:spcBef>
        <a:buFont typeface="Arial"/>
        <a:buChar char="•"/>
        <a:defRPr sz="1276" kern="1200">
          <a:solidFill>
            <a:schemeClr val="tx1"/>
          </a:solidFill>
          <a:latin typeface="+mn-lt"/>
          <a:ea typeface="+mn-ea"/>
          <a:cs typeface="+mn-cs"/>
        </a:defRPr>
      </a:lvl3pPr>
      <a:lvl4pPr marL="291568" indent="0" algn="l" defTabSz="242972" rtl="0" eaLnBrk="1" latinLnBrk="0" hangingPunct="1">
        <a:spcBef>
          <a:spcPts val="0"/>
        </a:spcBef>
        <a:buFont typeface="Arial"/>
        <a:buNone/>
        <a:defRPr sz="1063" kern="1200">
          <a:solidFill>
            <a:schemeClr val="tx1"/>
          </a:solidFill>
          <a:latin typeface="+mn-lt"/>
          <a:ea typeface="+mn-ea"/>
          <a:cs typeface="+mn-cs"/>
        </a:defRPr>
      </a:lvl4pPr>
      <a:lvl5pPr marL="1093375" indent="-121486" algn="l" defTabSz="242972" rtl="0" eaLnBrk="1" latinLnBrk="0" hangingPunct="1">
        <a:spcBef>
          <a:spcPct val="20000"/>
        </a:spcBef>
        <a:buFont typeface="Arial"/>
        <a:buChar char="»"/>
        <a:defRPr sz="1063" kern="1200">
          <a:solidFill>
            <a:schemeClr val="tx1"/>
          </a:solidFill>
          <a:latin typeface="+mn-lt"/>
          <a:ea typeface="+mn-ea"/>
          <a:cs typeface="+mn-cs"/>
        </a:defRPr>
      </a:lvl5pPr>
      <a:lvl6pPr marL="1336349" indent="-121486" algn="l" defTabSz="242972" rtl="0" eaLnBrk="1" latinLnBrk="0" hangingPunct="1">
        <a:spcBef>
          <a:spcPct val="20000"/>
        </a:spcBef>
        <a:buFont typeface="Arial"/>
        <a:buChar char="•"/>
        <a:defRPr sz="1063" kern="1200">
          <a:solidFill>
            <a:schemeClr val="tx1"/>
          </a:solidFill>
          <a:latin typeface="+mn-lt"/>
          <a:ea typeface="+mn-ea"/>
          <a:cs typeface="+mn-cs"/>
        </a:defRPr>
      </a:lvl6pPr>
      <a:lvl7pPr marL="1579321" indent="-121486" algn="l" defTabSz="242972" rtl="0" eaLnBrk="1" latinLnBrk="0" hangingPunct="1">
        <a:spcBef>
          <a:spcPct val="20000"/>
        </a:spcBef>
        <a:buFont typeface="Arial"/>
        <a:buChar char="•"/>
        <a:defRPr sz="1063" kern="1200">
          <a:solidFill>
            <a:schemeClr val="tx1"/>
          </a:solidFill>
          <a:latin typeface="+mn-lt"/>
          <a:ea typeface="+mn-ea"/>
          <a:cs typeface="+mn-cs"/>
        </a:defRPr>
      </a:lvl7pPr>
      <a:lvl8pPr marL="1822293" indent="-121486" algn="l" defTabSz="242972" rtl="0" eaLnBrk="1" latinLnBrk="0" hangingPunct="1">
        <a:spcBef>
          <a:spcPct val="20000"/>
        </a:spcBef>
        <a:buFont typeface="Arial"/>
        <a:buChar char="•"/>
        <a:defRPr sz="1063" kern="1200">
          <a:solidFill>
            <a:schemeClr val="tx1"/>
          </a:solidFill>
          <a:latin typeface="+mn-lt"/>
          <a:ea typeface="+mn-ea"/>
          <a:cs typeface="+mn-cs"/>
        </a:defRPr>
      </a:lvl8pPr>
      <a:lvl9pPr marL="2065266" indent="-121486" algn="l" defTabSz="242972" rtl="0" eaLnBrk="1" latinLnBrk="0" hangingPunct="1">
        <a:spcBef>
          <a:spcPct val="20000"/>
        </a:spcBef>
        <a:buFont typeface="Arial"/>
        <a:buChar char="•"/>
        <a:defRPr sz="1063" kern="1200">
          <a:solidFill>
            <a:schemeClr val="tx1"/>
          </a:solidFill>
          <a:latin typeface="+mn-lt"/>
          <a:ea typeface="+mn-ea"/>
          <a:cs typeface="+mn-cs"/>
        </a:defRPr>
      </a:lvl9pPr>
    </p:bodyStyle>
    <p:otherStyle>
      <a:defPPr>
        <a:defRPr lang="en-US"/>
      </a:defPPr>
      <a:lvl1pPr marL="0" algn="l" defTabSz="242972" rtl="0" eaLnBrk="1" latinLnBrk="0" hangingPunct="1">
        <a:defRPr sz="957" kern="1200">
          <a:solidFill>
            <a:schemeClr val="tx1"/>
          </a:solidFill>
          <a:latin typeface="+mn-lt"/>
          <a:ea typeface="+mn-ea"/>
          <a:cs typeface="+mn-cs"/>
        </a:defRPr>
      </a:lvl1pPr>
      <a:lvl2pPr marL="242972" algn="l" defTabSz="242972" rtl="0" eaLnBrk="1" latinLnBrk="0" hangingPunct="1">
        <a:defRPr sz="957" kern="1200">
          <a:solidFill>
            <a:schemeClr val="tx1"/>
          </a:solidFill>
          <a:latin typeface="+mn-lt"/>
          <a:ea typeface="+mn-ea"/>
          <a:cs typeface="+mn-cs"/>
        </a:defRPr>
      </a:lvl2pPr>
      <a:lvl3pPr marL="485945" algn="l" defTabSz="242972" rtl="0" eaLnBrk="1" latinLnBrk="0" hangingPunct="1">
        <a:defRPr sz="957" kern="1200">
          <a:solidFill>
            <a:schemeClr val="tx1"/>
          </a:solidFill>
          <a:latin typeface="+mn-lt"/>
          <a:ea typeface="+mn-ea"/>
          <a:cs typeface="+mn-cs"/>
        </a:defRPr>
      </a:lvl3pPr>
      <a:lvl4pPr marL="728917" algn="l" defTabSz="242972" rtl="0" eaLnBrk="1" latinLnBrk="0" hangingPunct="1">
        <a:defRPr sz="957" kern="1200">
          <a:solidFill>
            <a:schemeClr val="tx1"/>
          </a:solidFill>
          <a:latin typeface="+mn-lt"/>
          <a:ea typeface="+mn-ea"/>
          <a:cs typeface="+mn-cs"/>
        </a:defRPr>
      </a:lvl4pPr>
      <a:lvl5pPr marL="971891" algn="l" defTabSz="242972" rtl="0" eaLnBrk="1" latinLnBrk="0" hangingPunct="1">
        <a:defRPr sz="957" kern="1200">
          <a:solidFill>
            <a:schemeClr val="tx1"/>
          </a:solidFill>
          <a:latin typeface="+mn-lt"/>
          <a:ea typeface="+mn-ea"/>
          <a:cs typeface="+mn-cs"/>
        </a:defRPr>
      </a:lvl5pPr>
      <a:lvl6pPr marL="1214862" algn="l" defTabSz="242972" rtl="0" eaLnBrk="1" latinLnBrk="0" hangingPunct="1">
        <a:defRPr sz="957" kern="1200">
          <a:solidFill>
            <a:schemeClr val="tx1"/>
          </a:solidFill>
          <a:latin typeface="+mn-lt"/>
          <a:ea typeface="+mn-ea"/>
          <a:cs typeface="+mn-cs"/>
        </a:defRPr>
      </a:lvl6pPr>
      <a:lvl7pPr marL="1457834" algn="l" defTabSz="242972" rtl="0" eaLnBrk="1" latinLnBrk="0" hangingPunct="1">
        <a:defRPr sz="957" kern="1200">
          <a:solidFill>
            <a:schemeClr val="tx1"/>
          </a:solidFill>
          <a:latin typeface="+mn-lt"/>
          <a:ea typeface="+mn-ea"/>
          <a:cs typeface="+mn-cs"/>
        </a:defRPr>
      </a:lvl7pPr>
      <a:lvl8pPr marL="1700807" algn="l" defTabSz="242972" rtl="0" eaLnBrk="1" latinLnBrk="0" hangingPunct="1">
        <a:defRPr sz="957" kern="1200">
          <a:solidFill>
            <a:schemeClr val="tx1"/>
          </a:solidFill>
          <a:latin typeface="+mn-lt"/>
          <a:ea typeface="+mn-ea"/>
          <a:cs typeface="+mn-cs"/>
        </a:defRPr>
      </a:lvl8pPr>
      <a:lvl9pPr marL="1943779" algn="l" defTabSz="242972" rtl="0" eaLnBrk="1" latinLnBrk="0" hangingPunct="1">
        <a:defRPr sz="9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pPr eaLnBrk="1" hangingPunct="1"/>
            <a:r>
              <a:rPr lang="en-US" dirty="0"/>
              <a:t>Strings in C</a:t>
            </a:r>
          </a:p>
        </p:txBody>
      </p:sp>
      <p:sp>
        <p:nvSpPr>
          <p:cNvPr id="2" name="Subtitle 1"/>
          <p:cNvSpPr>
            <a:spLocks noGrp="1"/>
          </p:cNvSpPr>
          <p:nvPr>
            <p:ph type="body" sz="quarter" idx="11"/>
          </p:nvPr>
        </p:nvSpPr>
        <p:spPr/>
        <p:txBody>
          <a:bodyPr/>
          <a:lstStyle/>
          <a:p>
            <a:r>
              <a:rPr lang="en-US"/>
              <a:t>Class 30</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r>
              <a:rPr lang="en-US" sz="2400" dirty="0" err="1">
                <a:latin typeface="Courier New" pitchFamily="49" charset="0"/>
                <a:cs typeface="Courier New" pitchFamily="49" charset="0"/>
              </a:rPr>
              <a:t>fgets</a:t>
            </a:r>
            <a:r>
              <a:rPr lang="en-US" sz="2400" dirty="0">
                <a:latin typeface="Courier New" pitchFamily="49" charset="0"/>
                <a:cs typeface="Courier New" pitchFamily="49" charset="0"/>
              </a:rPr>
              <a:t>(</a:t>
            </a:r>
            <a:r>
              <a:rPr lang="en-US" sz="2400" i="1" dirty="0">
                <a:latin typeface="Courier New" pitchFamily="49" charset="0"/>
                <a:cs typeface="Courier New" pitchFamily="49" charset="0"/>
              </a:rPr>
              <a:t>string name, </a:t>
            </a:r>
            <a:r>
              <a:rPr lang="en-US" i="1" dirty="0">
                <a:latin typeface="Courier New" pitchFamily="49" charset="0"/>
                <a:cs typeface="Courier New" pitchFamily="49" charset="0"/>
              </a:rPr>
              <a:t>max </a:t>
            </a:r>
            <a:r>
              <a:rPr lang="en-US" sz="2400" i="1" dirty="0">
                <a:latin typeface="Courier New" pitchFamily="49" charset="0"/>
                <a:cs typeface="Courier New" pitchFamily="49" charset="0"/>
              </a:rPr>
              <a:t>characters, stream</a:t>
            </a:r>
            <a:r>
              <a:rPr lang="en-US" sz="2400" dirty="0">
                <a:latin typeface="Courier New" pitchFamily="49" charset="0"/>
                <a:cs typeface="Courier New" pitchFamily="49" charset="0"/>
              </a:rPr>
              <a:t>)</a:t>
            </a:r>
            <a:r>
              <a:rPr lang="en-US" sz="2400" i="1" dirty="0">
                <a:latin typeface="Courier New" pitchFamily="49" charset="0"/>
                <a:cs typeface="Courier New" pitchFamily="49" charset="0"/>
              </a:rPr>
              <a:t> </a:t>
            </a:r>
            <a:endParaRPr lang="en-US" sz="2400"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String input from file (&lt;</a:t>
            </a:r>
            <a:r>
              <a:rPr lang="en-US" dirty="0" err="1"/>
              <a:t>stdio.h</a:t>
            </a:r>
            <a:r>
              <a:rPr lang="en-US" dirty="0"/>
              <a:t>&gt;)</a:t>
            </a:r>
          </a:p>
        </p:txBody>
      </p:sp>
      <p:sp>
        <p:nvSpPr>
          <p:cNvPr id="11" name="Rectangle 1027"/>
          <p:cNvSpPr txBox="1">
            <a:spLocks noChangeArrowheads="1"/>
          </p:cNvSpPr>
          <p:nvPr/>
        </p:nvSpPr>
        <p:spPr>
          <a:xfrm>
            <a:off x="457201" y="2193130"/>
            <a:ext cx="4962525" cy="3043239"/>
          </a:xfrm>
          <a:prstGeom prst="rect">
            <a:avLst/>
          </a:prstGeom>
          <a:solidFill>
            <a:srgbClr val="DCE6F2"/>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latin typeface="Courier New"/>
              </a:rPr>
              <a:t># include &lt;</a:t>
            </a:r>
            <a:r>
              <a:rPr lang="en-US" sz="1800" b="1" dirty="0" err="1">
                <a:latin typeface="Courier New"/>
              </a:rPr>
              <a:t>stdio.h</a:t>
            </a:r>
            <a:r>
              <a:rPr lang="en-US" sz="1800" b="1" dirty="0">
                <a:latin typeface="Courier New"/>
              </a:rPr>
              <a:t>&gt;</a:t>
            </a:r>
          </a:p>
          <a:p>
            <a:pPr marL="0" indent="0">
              <a:buNone/>
            </a:pPr>
            <a:r>
              <a:rPr lang="en-US" sz="1800" b="1" dirty="0">
                <a:latin typeface="Courier New"/>
              </a:rPr>
              <a:t>…</a:t>
            </a:r>
          </a:p>
          <a:p>
            <a:pPr marL="0" indent="0">
              <a:buNone/>
            </a:pPr>
            <a:r>
              <a:rPr lang="en-US" sz="1800" b="1" dirty="0">
                <a:latin typeface="Courier New"/>
              </a:rPr>
              <a:t>char </a:t>
            </a:r>
            <a:r>
              <a:rPr lang="en-US" sz="1800" b="1" dirty="0" err="1">
                <a:latin typeface="Courier New"/>
              </a:rPr>
              <a:t>first_name</a:t>
            </a:r>
            <a:r>
              <a:rPr lang="en-US" sz="1800" b="1" dirty="0">
                <a:latin typeface="Courier New"/>
              </a:rPr>
              <a:t>[20], </a:t>
            </a:r>
            <a:r>
              <a:rPr lang="en-US" sz="1800" b="1" dirty="0" err="1">
                <a:latin typeface="Courier New"/>
              </a:rPr>
              <a:t>last_name</a:t>
            </a:r>
            <a:r>
              <a:rPr lang="en-US" sz="1800" b="1" dirty="0">
                <a:latin typeface="Courier New"/>
              </a:rPr>
              <a:t>[10];</a:t>
            </a:r>
          </a:p>
          <a:p>
            <a:pPr marL="0" indent="0">
              <a:buNone/>
            </a:pPr>
            <a:r>
              <a:rPr lang="en-US" sz="1800" b="1" dirty="0">
                <a:latin typeface="Courier New"/>
              </a:rPr>
              <a:t>FILE *</a:t>
            </a:r>
            <a:r>
              <a:rPr lang="en-US" sz="1800" b="1" dirty="0" err="1">
                <a:latin typeface="Courier New"/>
              </a:rPr>
              <a:t>inptr</a:t>
            </a:r>
            <a:r>
              <a:rPr lang="en-US" sz="1800" b="1" dirty="0">
                <a:latin typeface="Courier New"/>
              </a:rPr>
              <a:t>;</a:t>
            </a:r>
          </a:p>
          <a:p>
            <a:pPr marL="0" indent="0">
              <a:buNone/>
            </a:pPr>
            <a:r>
              <a:rPr lang="en-US" sz="1800" b="1" dirty="0" err="1">
                <a:latin typeface="Courier New"/>
              </a:rPr>
              <a:t>inptr</a:t>
            </a:r>
            <a:r>
              <a:rPr lang="en-US" sz="1800" b="1" dirty="0">
                <a:latin typeface="Courier New"/>
              </a:rPr>
              <a:t> = </a:t>
            </a:r>
            <a:r>
              <a:rPr lang="en-US" sz="1800" b="1" dirty="0" err="1">
                <a:latin typeface="Courier New"/>
              </a:rPr>
              <a:t>fopen</a:t>
            </a:r>
            <a:r>
              <a:rPr lang="en-US" sz="1800" b="1" dirty="0">
                <a:latin typeface="Courier New"/>
              </a:rPr>
              <a:t>("</a:t>
            </a:r>
            <a:r>
              <a:rPr lang="en-US" sz="1800" b="1" dirty="0" err="1">
                <a:latin typeface="Courier New"/>
              </a:rPr>
              <a:t>names.txt","r</a:t>
            </a:r>
            <a:r>
              <a:rPr lang="en-US" sz="1800" b="1" dirty="0">
                <a:latin typeface="Courier New"/>
              </a:rPr>
              <a:t>");</a:t>
            </a:r>
          </a:p>
          <a:p>
            <a:pPr marL="0" indent="0">
              <a:buNone/>
            </a:pPr>
            <a:r>
              <a:rPr lang="en-US" sz="1800" b="1" dirty="0" err="1">
                <a:latin typeface="Courier New"/>
              </a:rPr>
              <a:t>fgets</a:t>
            </a:r>
            <a:r>
              <a:rPr lang="en-US" sz="1800" b="1" dirty="0">
                <a:latin typeface="Courier New"/>
              </a:rPr>
              <a:t>(</a:t>
            </a:r>
            <a:r>
              <a:rPr lang="en-US" sz="1800" b="1" dirty="0" err="1">
                <a:latin typeface="Courier New"/>
              </a:rPr>
              <a:t>first_name</a:t>
            </a:r>
            <a:r>
              <a:rPr lang="en-US" sz="1800" b="1" dirty="0">
                <a:latin typeface="Courier New"/>
              </a:rPr>
              <a:t>, 20, </a:t>
            </a:r>
            <a:r>
              <a:rPr lang="en-US" sz="1800" b="1" dirty="0" err="1">
                <a:latin typeface="Courier New"/>
              </a:rPr>
              <a:t>inptr</a:t>
            </a:r>
            <a:r>
              <a:rPr lang="en-US" sz="1800" b="1" dirty="0">
                <a:latin typeface="Courier New"/>
              </a:rPr>
              <a:t>);</a:t>
            </a:r>
          </a:p>
          <a:p>
            <a:pPr marL="0" indent="0">
              <a:buNone/>
            </a:pPr>
            <a:r>
              <a:rPr lang="en-US" sz="1800" b="1" dirty="0" err="1">
                <a:latin typeface="Courier New"/>
              </a:rPr>
              <a:t>fgets</a:t>
            </a:r>
            <a:r>
              <a:rPr lang="en-US" sz="1800" b="1" dirty="0">
                <a:latin typeface="Courier New"/>
              </a:rPr>
              <a:t>(</a:t>
            </a:r>
            <a:r>
              <a:rPr lang="en-US" sz="1800" b="1" dirty="0" err="1">
                <a:latin typeface="Courier New"/>
              </a:rPr>
              <a:t>last_name</a:t>
            </a:r>
            <a:r>
              <a:rPr lang="en-US" sz="1800" b="1" dirty="0">
                <a:latin typeface="Courier New"/>
              </a:rPr>
              <a:t>, 10, </a:t>
            </a:r>
            <a:r>
              <a:rPr lang="en-US" sz="1800" b="1" dirty="0" err="1">
                <a:latin typeface="Courier New"/>
              </a:rPr>
              <a:t>inptr</a:t>
            </a:r>
            <a:r>
              <a:rPr lang="en-US" sz="1800" b="1" dirty="0">
                <a:latin typeface="Courier New"/>
              </a:rPr>
              <a:t>);</a:t>
            </a:r>
          </a:p>
          <a:p>
            <a:pPr marL="0" indent="0">
              <a:buNone/>
            </a:pPr>
            <a:r>
              <a:rPr lang="en-US" sz="1800" b="1" dirty="0">
                <a:latin typeface="Courier New"/>
              </a:rPr>
              <a:t>…</a:t>
            </a:r>
          </a:p>
        </p:txBody>
      </p:sp>
      <p:sp>
        <p:nvSpPr>
          <p:cNvPr id="7" name="Rectangle 6"/>
          <p:cNvSpPr/>
          <p:nvPr/>
        </p:nvSpPr>
        <p:spPr>
          <a:xfrm>
            <a:off x="5419726" y="2640805"/>
            <a:ext cx="3152775" cy="809625"/>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800" b="1" dirty="0" err="1">
                <a:solidFill>
                  <a:schemeClr val="tx1"/>
                </a:solidFill>
                <a:latin typeface="Courier New" pitchFamily="49" charset="0"/>
                <a:cs typeface="Courier New" pitchFamily="49" charset="0"/>
              </a:rPr>
              <a:t>katie</a:t>
            </a:r>
            <a:endParaRPr lang="en-US" sz="1800" b="1" dirty="0">
              <a:solidFill>
                <a:schemeClr val="tx1"/>
              </a:solidFill>
              <a:latin typeface="Courier New" pitchFamily="49" charset="0"/>
              <a:cs typeface="Courier New" pitchFamily="49" charset="0"/>
            </a:endParaRPr>
          </a:p>
          <a:p>
            <a:r>
              <a:rPr lang="en-US" sz="1800" b="1" dirty="0" err="1">
                <a:solidFill>
                  <a:schemeClr val="tx1"/>
                </a:solidFill>
                <a:latin typeface="Courier New" pitchFamily="49" charset="0"/>
                <a:cs typeface="Courier New" pitchFamily="49" charset="0"/>
              </a:rPr>
              <a:t>mississippi</a:t>
            </a:r>
            <a:endParaRPr lang="en-US" sz="1800" b="1" dirty="0">
              <a:solidFill>
                <a:schemeClr val="tx1"/>
              </a:solidFill>
              <a:latin typeface="Courier New" pitchFamily="49" charset="0"/>
              <a:cs typeface="Courier New" pitchFamily="49" charset="0"/>
            </a:endParaRPr>
          </a:p>
        </p:txBody>
      </p:sp>
      <p:sp>
        <p:nvSpPr>
          <p:cNvPr id="12" name="Rectangle 11"/>
          <p:cNvSpPr/>
          <p:nvPr/>
        </p:nvSpPr>
        <p:spPr>
          <a:xfrm>
            <a:off x="5419726" y="2193130"/>
            <a:ext cx="3162300" cy="447675"/>
          </a:xfrm>
          <a:prstGeom prst="rect">
            <a:avLst/>
          </a:prstGeom>
          <a:solidFill>
            <a:schemeClr val="accent3">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b="1" dirty="0">
                <a:latin typeface="Courier New" pitchFamily="49" charset="0"/>
                <a:cs typeface="Courier New" pitchFamily="49" charset="0"/>
              </a:rPr>
              <a:t>names.txt</a:t>
            </a:r>
          </a:p>
        </p:txBody>
      </p:sp>
      <p:sp>
        <p:nvSpPr>
          <p:cNvPr id="13" name="Rectangle 12"/>
          <p:cNvSpPr/>
          <p:nvPr/>
        </p:nvSpPr>
        <p:spPr>
          <a:xfrm>
            <a:off x="5419726" y="3450430"/>
            <a:ext cx="3162300" cy="447675"/>
          </a:xfrm>
          <a:prstGeom prst="rect">
            <a:avLst/>
          </a:prstGeom>
          <a:solidFill>
            <a:schemeClr val="accent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b="1" dirty="0">
                <a:latin typeface="Courier New" pitchFamily="49" charset="0"/>
                <a:cs typeface="Courier New" pitchFamily="49" charset="0"/>
              </a:rPr>
              <a:t>memory</a:t>
            </a:r>
          </a:p>
        </p:txBody>
      </p:sp>
      <p:sp>
        <p:nvSpPr>
          <p:cNvPr id="14" name="Rectangle 13"/>
          <p:cNvSpPr/>
          <p:nvPr/>
        </p:nvSpPr>
        <p:spPr>
          <a:xfrm>
            <a:off x="5419725" y="3898104"/>
            <a:ext cx="3152775" cy="1338264"/>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800" b="1" dirty="0" err="1">
                <a:solidFill>
                  <a:schemeClr val="tx1"/>
                </a:solidFill>
                <a:latin typeface="Courier New" pitchFamily="49" charset="0"/>
                <a:cs typeface="Courier New" pitchFamily="49" charset="0"/>
              </a:rPr>
              <a:t>first_name</a:t>
            </a:r>
            <a:r>
              <a:rPr lang="en-US" sz="1800" b="1" dirty="0">
                <a:solidFill>
                  <a:schemeClr val="tx1"/>
                </a:solidFill>
                <a:latin typeface="Courier New" pitchFamily="49" charset="0"/>
                <a:cs typeface="Courier New" pitchFamily="49" charset="0"/>
              </a:rPr>
              <a:t>:</a:t>
            </a:r>
          </a:p>
          <a:p>
            <a:r>
              <a:rPr lang="en-US" sz="1800" b="1" dirty="0">
                <a:solidFill>
                  <a:schemeClr val="tx1"/>
                </a:solidFill>
                <a:latin typeface="Courier New" pitchFamily="49" charset="0"/>
                <a:cs typeface="Courier New" pitchFamily="49" charset="0"/>
              </a:rPr>
              <a:t>     "</a:t>
            </a:r>
            <a:r>
              <a:rPr lang="en-US" sz="1800" b="1" dirty="0" err="1">
                <a:solidFill>
                  <a:schemeClr val="tx1"/>
                </a:solidFill>
                <a:latin typeface="Courier New" pitchFamily="49" charset="0"/>
                <a:cs typeface="Courier New" pitchFamily="49" charset="0"/>
              </a:rPr>
              <a:t>katie</a:t>
            </a:r>
            <a:r>
              <a:rPr lang="en-US" sz="1800" b="1" dirty="0">
                <a:solidFill>
                  <a:schemeClr val="tx1"/>
                </a:solidFill>
                <a:latin typeface="Courier New" pitchFamily="49" charset="0"/>
                <a:cs typeface="Courier New" pitchFamily="49" charset="0"/>
              </a:rPr>
              <a:t>"</a:t>
            </a:r>
          </a:p>
          <a:p>
            <a:r>
              <a:rPr lang="en-US" sz="1800" b="1" dirty="0" err="1">
                <a:solidFill>
                  <a:schemeClr val="tx1"/>
                </a:solidFill>
                <a:latin typeface="Courier New" pitchFamily="49" charset="0"/>
                <a:cs typeface="Courier New" pitchFamily="49" charset="0"/>
              </a:rPr>
              <a:t>last_name</a:t>
            </a:r>
            <a:r>
              <a:rPr lang="en-US" sz="1800" b="1" dirty="0">
                <a:solidFill>
                  <a:schemeClr val="tx1"/>
                </a:solidFill>
                <a:latin typeface="Courier New" pitchFamily="49" charset="0"/>
                <a:cs typeface="Courier New" pitchFamily="49" charset="0"/>
              </a:rPr>
              <a:t>:</a:t>
            </a:r>
          </a:p>
          <a:p>
            <a:r>
              <a:rPr lang="en-US" sz="1800" b="1" dirty="0">
                <a:solidFill>
                  <a:schemeClr val="tx1"/>
                </a:solidFill>
                <a:latin typeface="Courier New" pitchFamily="49" charset="0"/>
                <a:cs typeface="Courier New" pitchFamily="49" charset="0"/>
              </a:rPr>
              <a:t>     "</a:t>
            </a:r>
            <a:r>
              <a:rPr lang="en-US" sz="1800" b="1" dirty="0" err="1">
                <a:solidFill>
                  <a:schemeClr val="tx1"/>
                </a:solidFill>
                <a:latin typeface="Courier New" pitchFamily="49" charset="0"/>
                <a:cs typeface="Courier New" pitchFamily="49" charset="0"/>
              </a:rPr>
              <a:t>mississip</a:t>
            </a:r>
            <a:r>
              <a:rPr lang="en-US" sz="1800" b="1" dirty="0">
                <a:solidFill>
                  <a:schemeClr val="tx1"/>
                </a:solidFill>
                <a:latin typeface="Courier New" pitchFamily="49" charset="0"/>
                <a:cs typeface="Courier New" pitchFamily="49" charset="0"/>
              </a:rPr>
              <a:t>"</a:t>
            </a:r>
          </a:p>
          <a:p>
            <a:r>
              <a:rPr lang="en-US" sz="1800" b="1" dirty="0">
                <a:solidFill>
                  <a:schemeClr val="tx1"/>
                </a:solidFill>
                <a:latin typeface="Courier New" pitchFamily="49" charset="0"/>
                <a:cs typeface="Courier New" pitchFamily="49" charset="0"/>
              </a:rPr>
              <a:t>   </a:t>
            </a:r>
          </a:p>
        </p:txBody>
      </p:sp>
      <p:sp>
        <p:nvSpPr>
          <p:cNvPr id="8" name="Date Placeholder 7"/>
          <p:cNvSpPr>
            <a:spLocks noGrp="1"/>
          </p:cNvSpPr>
          <p:nvPr>
            <p:ph type="dt" sz="half" idx="14"/>
          </p:nvPr>
        </p:nvSpPr>
        <p:spPr/>
        <p:txBody>
          <a:bodyPr/>
          <a:lstStyle/>
          <a:p>
            <a:r>
              <a:rPr lang="en-US"/>
              <a:t>08/12/20</a:t>
            </a:r>
            <a:endParaRPr lang="en-US" dirty="0"/>
          </a:p>
        </p:txBody>
      </p:sp>
      <p:sp>
        <p:nvSpPr>
          <p:cNvPr id="9" name="Footer Placeholder 8"/>
          <p:cNvSpPr>
            <a:spLocks noGrp="1"/>
          </p:cNvSpPr>
          <p:nvPr>
            <p:ph type="ftr" sz="quarter" idx="15"/>
          </p:nvPr>
        </p:nvSpPr>
        <p:spPr/>
        <p:txBody>
          <a:bodyPr/>
          <a:lstStyle/>
          <a:p>
            <a:r>
              <a:rPr lang="en-US"/>
              <a:t>1.06</a:t>
            </a:r>
            <a:endParaRPr lang="en-US" dirty="0"/>
          </a:p>
        </p:txBody>
      </p:sp>
      <p:sp>
        <p:nvSpPr>
          <p:cNvPr id="10" name="Slide Number Placeholder 9"/>
          <p:cNvSpPr>
            <a:spLocks noGrp="1"/>
          </p:cNvSpPr>
          <p:nvPr>
            <p:ph type="sldNum" sz="quarter" idx="16"/>
          </p:nvPr>
        </p:nvSpPr>
        <p:spPr/>
        <p:txBody>
          <a:bodyPr/>
          <a:lstStyle/>
          <a:p>
            <a:fld id="{09403468-DB72-479F-892F-6F801EC9BA84}" type="slidenum">
              <a:rPr lang="en-US" smtClean="0"/>
              <a:pPr/>
              <a:t>10</a:t>
            </a:fld>
            <a:endParaRPr lang="en-US" dirty="0"/>
          </a:p>
        </p:txBody>
      </p:sp>
    </p:spTree>
    <p:extLst>
      <p:ext uri="{BB962C8B-B14F-4D97-AF65-F5344CB8AC3E}">
        <p14:creationId xmlns:p14="http://schemas.microsoft.com/office/powerpoint/2010/main" val="1135651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0"/>
          </p:nvPr>
        </p:nvSpPr>
        <p:spPr>
          <a:xfrm>
            <a:off x="4658810" y="1525334"/>
            <a:ext cx="4038600" cy="3771636"/>
          </a:xfrm>
          <a:solidFill>
            <a:srgbClr val="DCE6F2"/>
          </a:solidFill>
        </p:spPr>
        <p:txBody>
          <a:bodyPr/>
          <a:lstStyle/>
          <a:p>
            <a:r>
              <a:rPr lang="en-US" sz="1800" dirty="0">
                <a:latin typeface="Courier New"/>
              </a:rPr>
              <a:t># include &lt;</a:t>
            </a:r>
            <a:r>
              <a:rPr lang="en-US" sz="1800" dirty="0" err="1">
                <a:latin typeface="Courier New"/>
              </a:rPr>
              <a:t>stdio.h</a:t>
            </a:r>
            <a:r>
              <a:rPr lang="en-US" sz="1800" dirty="0">
                <a:latin typeface="Courier New"/>
              </a:rPr>
              <a:t>&gt;</a:t>
            </a:r>
          </a:p>
          <a:p>
            <a:r>
              <a:rPr lang="en-US" sz="1800" dirty="0">
                <a:latin typeface="Courier New"/>
              </a:rPr>
              <a:t>…</a:t>
            </a:r>
          </a:p>
          <a:p>
            <a:r>
              <a:rPr lang="en-US" sz="1800" dirty="0">
                <a:latin typeface="Courier New"/>
              </a:rPr>
              <a:t>char msg[] = "hi there!";</a:t>
            </a:r>
          </a:p>
          <a:p>
            <a:r>
              <a:rPr lang="en-US" sz="1800" dirty="0">
                <a:latin typeface="Courier New"/>
              </a:rPr>
              <a:t>FILE *</a:t>
            </a:r>
            <a:r>
              <a:rPr lang="en-US" sz="1800" dirty="0" err="1">
                <a:latin typeface="Courier New"/>
              </a:rPr>
              <a:t>ptr</a:t>
            </a:r>
            <a:r>
              <a:rPr lang="en-US" sz="1800" dirty="0">
                <a:latin typeface="Courier New"/>
              </a:rPr>
              <a:t>;</a:t>
            </a:r>
          </a:p>
          <a:p>
            <a:r>
              <a:rPr lang="en-US" sz="1800" dirty="0" err="1">
                <a:latin typeface="Courier New"/>
              </a:rPr>
              <a:t>ptr</a:t>
            </a:r>
            <a:r>
              <a:rPr lang="en-US" sz="1800" dirty="0">
                <a:latin typeface="Courier New"/>
              </a:rPr>
              <a:t> = </a:t>
            </a:r>
            <a:r>
              <a:rPr lang="en-US" sz="1800" dirty="0" err="1">
                <a:latin typeface="Courier New"/>
              </a:rPr>
              <a:t>fopen</a:t>
            </a:r>
            <a:r>
              <a:rPr lang="en-US" sz="1800" dirty="0">
                <a:latin typeface="Courier New"/>
              </a:rPr>
              <a:t>("</a:t>
            </a:r>
            <a:r>
              <a:rPr lang="en-US" sz="1800" dirty="0" err="1">
                <a:latin typeface="Courier New"/>
              </a:rPr>
              <a:t>hi.txt","r</a:t>
            </a:r>
            <a:r>
              <a:rPr lang="en-US" sz="1800" dirty="0">
                <a:latin typeface="Courier New"/>
              </a:rPr>
              <a:t>");</a:t>
            </a:r>
          </a:p>
          <a:p>
            <a:r>
              <a:rPr lang="en-US" sz="1800" dirty="0">
                <a:latin typeface="Courier New"/>
              </a:rPr>
              <a:t>puts(</a:t>
            </a:r>
            <a:r>
              <a:rPr lang="en-US" sz="1800" dirty="0" err="1">
                <a:latin typeface="Courier New"/>
              </a:rPr>
              <a:t>msg</a:t>
            </a:r>
            <a:r>
              <a:rPr lang="en-US" sz="1800" dirty="0">
                <a:latin typeface="Courier New"/>
              </a:rPr>
              <a:t>);</a:t>
            </a:r>
          </a:p>
          <a:p>
            <a:r>
              <a:rPr lang="en-US" sz="1800" dirty="0" err="1">
                <a:latin typeface="Courier New"/>
              </a:rPr>
              <a:t>fputs</a:t>
            </a:r>
            <a:r>
              <a:rPr lang="en-US" sz="1800" dirty="0">
                <a:latin typeface="Courier New"/>
              </a:rPr>
              <a:t>(</a:t>
            </a:r>
            <a:r>
              <a:rPr lang="en-US" sz="1800" dirty="0" err="1">
                <a:latin typeface="Courier New"/>
              </a:rPr>
              <a:t>msg</a:t>
            </a:r>
            <a:r>
              <a:rPr lang="en-US" sz="1800" dirty="0">
                <a:latin typeface="Courier New"/>
              </a:rPr>
              <a:t>, </a:t>
            </a:r>
            <a:r>
              <a:rPr lang="en-US" sz="1800" dirty="0" err="1">
                <a:latin typeface="Courier New"/>
              </a:rPr>
              <a:t>ptr</a:t>
            </a:r>
            <a:r>
              <a:rPr lang="en-US" sz="1800" dirty="0">
                <a:latin typeface="Courier New"/>
              </a:rPr>
              <a:t>);</a:t>
            </a:r>
          </a:p>
          <a:p>
            <a:r>
              <a:rPr lang="en-US" sz="1800" dirty="0">
                <a:latin typeface="Courier New"/>
              </a:rPr>
              <a:t>…</a:t>
            </a:r>
          </a:p>
          <a:p>
            <a:endParaRPr lang="en-US" dirty="0"/>
          </a:p>
        </p:txBody>
      </p:sp>
      <p:sp>
        <p:nvSpPr>
          <p:cNvPr id="3" name="Content Placeholder 2"/>
          <p:cNvSpPr>
            <a:spLocks noGrp="1"/>
          </p:cNvSpPr>
          <p:nvPr>
            <p:ph sz="half" idx="1"/>
          </p:nvPr>
        </p:nvSpPr>
        <p:spPr/>
        <p:txBody>
          <a:bodyPr>
            <a:normAutofit/>
          </a:bodyPr>
          <a:lstStyle/>
          <a:p>
            <a:r>
              <a:rPr lang="en-US" sz="2800" dirty="0">
                <a:latin typeface="Courier New" pitchFamily="49" charset="0"/>
                <a:cs typeface="Courier New" pitchFamily="49" charset="0"/>
              </a:rPr>
              <a:t>puts(</a:t>
            </a:r>
            <a:r>
              <a:rPr lang="en-US" sz="2800" i="1" dirty="0">
                <a:latin typeface="Courier New" pitchFamily="49" charset="0"/>
                <a:cs typeface="Courier New" pitchFamily="49" charset="0"/>
              </a:rPr>
              <a:t>string</a:t>
            </a:r>
            <a:r>
              <a:rPr lang="en-US" sz="2800" dirty="0">
                <a:latin typeface="Courier New" pitchFamily="49" charset="0"/>
                <a:cs typeface="Courier New" pitchFamily="49" charset="0"/>
              </a:rPr>
              <a:t>)</a:t>
            </a:r>
          </a:p>
          <a:p>
            <a:endParaRPr lang="en-US" sz="2800" dirty="0">
              <a:latin typeface="Courier New" pitchFamily="49" charset="0"/>
              <a:cs typeface="Courier New" pitchFamily="49" charset="0"/>
            </a:endParaRPr>
          </a:p>
          <a:p>
            <a:r>
              <a:rPr lang="en-US" sz="2800" dirty="0" err="1">
                <a:latin typeface="Courier New" pitchFamily="49" charset="0"/>
                <a:cs typeface="Courier New" pitchFamily="49" charset="0"/>
              </a:rPr>
              <a:t>fputs</a:t>
            </a:r>
            <a:r>
              <a:rPr lang="en-US" sz="2800" dirty="0">
                <a:latin typeface="Courier New" pitchFamily="49" charset="0"/>
                <a:cs typeface="Courier New" pitchFamily="49" charset="0"/>
              </a:rPr>
              <a:t>(</a:t>
            </a:r>
            <a:r>
              <a:rPr lang="en-US" sz="2800" i="1" dirty="0">
                <a:latin typeface="Courier New" pitchFamily="49" charset="0"/>
                <a:cs typeface="Courier New" pitchFamily="49" charset="0"/>
              </a:rPr>
              <a:t>string, </a:t>
            </a:r>
          </a:p>
          <a:p>
            <a:pPr marL="0" indent="0">
              <a:buNone/>
            </a:pPr>
            <a:r>
              <a:rPr lang="en-US" sz="2800" i="1" dirty="0">
                <a:latin typeface="Courier New" pitchFamily="49" charset="0"/>
                <a:cs typeface="Courier New" pitchFamily="49" charset="0"/>
              </a:rPr>
              <a:t>     file pointer)</a:t>
            </a:r>
            <a:endParaRPr lang="en-US" sz="2800"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String Output (&lt;</a:t>
            </a:r>
            <a:r>
              <a:rPr lang="en-US" dirty="0" err="1"/>
              <a:t>stdio.h</a:t>
            </a:r>
            <a:r>
              <a:rPr lang="en-US" dirty="0"/>
              <a:t>&gt;)</a:t>
            </a:r>
          </a:p>
        </p:txBody>
      </p:sp>
      <p:sp>
        <p:nvSpPr>
          <p:cNvPr id="4" name="Date Placeholder 3"/>
          <p:cNvSpPr>
            <a:spLocks noGrp="1"/>
          </p:cNvSpPr>
          <p:nvPr>
            <p:ph type="dt" sz="half" idx="11"/>
          </p:nvPr>
        </p:nvSpPr>
        <p:spPr/>
        <p:txBody>
          <a:bodyPr/>
          <a:lstStyle/>
          <a:p>
            <a:r>
              <a:rPr lang="en-US"/>
              <a:t>08/12/20</a:t>
            </a:r>
            <a:endParaRPr lang="en-US" dirty="0"/>
          </a:p>
        </p:txBody>
      </p:sp>
      <p:sp>
        <p:nvSpPr>
          <p:cNvPr id="5" name="Footer Placeholder 4"/>
          <p:cNvSpPr>
            <a:spLocks noGrp="1"/>
          </p:cNvSpPr>
          <p:nvPr>
            <p:ph type="ftr" sz="quarter" idx="12"/>
          </p:nvPr>
        </p:nvSpPr>
        <p:spPr/>
        <p:txBody>
          <a:bodyPr/>
          <a:lstStyle/>
          <a:p>
            <a:r>
              <a:rPr lang="en-US"/>
              <a:t>1.06</a:t>
            </a:r>
            <a:endParaRPr lang="en-US" dirty="0"/>
          </a:p>
        </p:txBody>
      </p:sp>
      <p:sp>
        <p:nvSpPr>
          <p:cNvPr id="6" name="Slide Number Placeholder 5"/>
          <p:cNvSpPr>
            <a:spLocks noGrp="1"/>
          </p:cNvSpPr>
          <p:nvPr>
            <p:ph type="sldNum" sz="quarter" idx="13"/>
          </p:nvPr>
        </p:nvSpPr>
        <p:spPr/>
        <p:txBody>
          <a:bodyPr/>
          <a:lstStyle/>
          <a:p>
            <a:fld id="{09403468-DB72-479F-892F-6F801EC9BA84}" type="slidenum">
              <a:rPr lang="en-US" smtClean="0"/>
              <a:pPr/>
              <a:t>11</a:t>
            </a:fld>
            <a:endParaRPr lang="en-US" dirty="0"/>
          </a:p>
        </p:txBody>
      </p:sp>
    </p:spTree>
    <p:extLst>
      <p:ext uri="{BB962C8B-B14F-4D97-AF65-F5344CB8AC3E}">
        <p14:creationId xmlns:p14="http://schemas.microsoft.com/office/powerpoint/2010/main" val="60591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0"/>
          </p:nvPr>
        </p:nvSpPr>
        <p:spPr>
          <a:solidFill>
            <a:srgbClr val="DCE6F2"/>
          </a:solidFill>
        </p:spPr>
        <p:txBody>
          <a:bodyPr/>
          <a:lstStyle/>
          <a:p>
            <a:r>
              <a:rPr lang="en-US" sz="1800" dirty="0">
                <a:latin typeface="Courier New"/>
              </a:rPr>
              <a:t># include &lt;</a:t>
            </a:r>
            <a:r>
              <a:rPr lang="en-US" sz="1800" dirty="0" err="1">
                <a:latin typeface="Courier New"/>
              </a:rPr>
              <a:t>stdio.h</a:t>
            </a:r>
            <a:r>
              <a:rPr lang="en-US" sz="1800" dirty="0">
                <a:latin typeface="Courier New"/>
              </a:rPr>
              <a:t>&gt;</a:t>
            </a:r>
          </a:p>
          <a:p>
            <a:r>
              <a:rPr lang="en-US" sz="1800" dirty="0">
                <a:latin typeface="Courier New"/>
              </a:rPr>
              <a:t># include &lt;</a:t>
            </a:r>
            <a:r>
              <a:rPr lang="en-US" sz="1800" dirty="0" err="1">
                <a:latin typeface="Courier New"/>
              </a:rPr>
              <a:t>string.h</a:t>
            </a:r>
            <a:r>
              <a:rPr lang="en-US" sz="1800" dirty="0">
                <a:latin typeface="Courier New"/>
              </a:rPr>
              <a:t>&gt;</a:t>
            </a:r>
          </a:p>
          <a:p>
            <a:r>
              <a:rPr lang="en-US" sz="1800" dirty="0">
                <a:latin typeface="Courier New"/>
              </a:rPr>
              <a:t>…</a:t>
            </a:r>
          </a:p>
          <a:p>
            <a:r>
              <a:rPr lang="en-US" sz="1800" dirty="0">
                <a:latin typeface="Courier New"/>
              </a:rPr>
              <a:t>char fish[]="blub", dog[]="woof";</a:t>
            </a:r>
          </a:p>
          <a:p>
            <a:r>
              <a:rPr lang="en-US" sz="1800" dirty="0">
                <a:latin typeface="Courier New"/>
              </a:rPr>
              <a:t>char cow[10];</a:t>
            </a:r>
          </a:p>
          <a:p>
            <a:r>
              <a:rPr lang="en-US" sz="1800" dirty="0" err="1">
                <a:latin typeface="Courier New"/>
              </a:rPr>
              <a:t>strcpy</a:t>
            </a:r>
            <a:r>
              <a:rPr lang="en-US" sz="1800" dirty="0">
                <a:latin typeface="Courier New"/>
              </a:rPr>
              <a:t>(cow, fish);</a:t>
            </a:r>
          </a:p>
          <a:p>
            <a:r>
              <a:rPr lang="en-US" sz="1800" dirty="0">
                <a:latin typeface="Courier New"/>
              </a:rPr>
              <a:t>puts(cow);</a:t>
            </a:r>
          </a:p>
          <a:p>
            <a:r>
              <a:rPr lang="en-US" sz="1800" dirty="0" err="1">
                <a:latin typeface="Courier New"/>
              </a:rPr>
              <a:t>strcat</a:t>
            </a:r>
            <a:r>
              <a:rPr lang="en-US" sz="1800" dirty="0">
                <a:latin typeface="Courier New"/>
              </a:rPr>
              <a:t>(cow, dog);</a:t>
            </a:r>
          </a:p>
          <a:p>
            <a:r>
              <a:rPr lang="en-US" sz="1800" dirty="0">
                <a:latin typeface="Courier New"/>
              </a:rPr>
              <a:t>puts(cow);</a:t>
            </a:r>
          </a:p>
          <a:p>
            <a:r>
              <a:rPr lang="en-US" sz="1800" dirty="0">
                <a:latin typeface="Courier New"/>
              </a:rPr>
              <a:t>…</a:t>
            </a:r>
          </a:p>
        </p:txBody>
      </p:sp>
      <p:sp>
        <p:nvSpPr>
          <p:cNvPr id="3" name="Content Placeholder 2"/>
          <p:cNvSpPr>
            <a:spLocks noGrp="1"/>
          </p:cNvSpPr>
          <p:nvPr>
            <p:ph sz="half" idx="1"/>
          </p:nvPr>
        </p:nvSpPr>
        <p:spPr/>
        <p:txBody>
          <a:bodyPr>
            <a:normAutofit/>
          </a:bodyPr>
          <a:lstStyle/>
          <a:p>
            <a:r>
              <a:rPr lang="en-US" sz="2400" dirty="0" err="1">
                <a:latin typeface="Courier New" pitchFamily="49" charset="0"/>
                <a:cs typeface="Courier New" pitchFamily="49" charset="0"/>
              </a:rPr>
              <a:t>strcpy</a:t>
            </a:r>
            <a:r>
              <a:rPr lang="en-US" sz="2400" dirty="0">
                <a:latin typeface="Courier New" pitchFamily="49" charset="0"/>
                <a:cs typeface="Courier New" pitchFamily="49" charset="0"/>
              </a:rPr>
              <a:t>(</a:t>
            </a:r>
            <a:r>
              <a:rPr lang="en-US" sz="2400" i="1" dirty="0">
                <a:latin typeface="Courier New" pitchFamily="49" charset="0"/>
                <a:cs typeface="Courier New" pitchFamily="49" charset="0"/>
              </a:rPr>
              <a:t>string 1</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string 2</a:t>
            </a:r>
            <a:r>
              <a:rPr lang="en-US" sz="2400" dirty="0">
                <a:latin typeface="Courier New" pitchFamily="49" charset="0"/>
                <a:cs typeface="Courier New" pitchFamily="49" charset="0"/>
              </a:rPr>
              <a:t>)</a:t>
            </a:r>
          </a:p>
          <a:p>
            <a:endParaRPr lang="en-US" sz="2400" dirty="0">
              <a:latin typeface="Courier New" pitchFamily="49" charset="0"/>
              <a:cs typeface="Courier New" pitchFamily="49" charset="0"/>
            </a:endParaRPr>
          </a:p>
          <a:p>
            <a:r>
              <a:rPr lang="en-US" sz="2400" dirty="0" err="1">
                <a:latin typeface="Courier New" pitchFamily="49" charset="0"/>
                <a:cs typeface="Courier New" pitchFamily="49" charset="0"/>
              </a:rPr>
              <a:t>strcat</a:t>
            </a:r>
            <a:r>
              <a:rPr lang="en-US" sz="2400" dirty="0">
                <a:latin typeface="Courier New" pitchFamily="49" charset="0"/>
                <a:cs typeface="Courier New" pitchFamily="49" charset="0"/>
              </a:rPr>
              <a:t>(</a:t>
            </a:r>
            <a:r>
              <a:rPr lang="en-US" sz="2400" i="1" dirty="0">
                <a:latin typeface="Courier New" pitchFamily="49" charset="0"/>
                <a:cs typeface="Courier New" pitchFamily="49" charset="0"/>
              </a:rPr>
              <a:t>string 1</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string 2</a:t>
            </a:r>
            <a:r>
              <a:rPr lang="en-US" sz="2400" dirty="0">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dirty="0"/>
              <a:t>String Manipulation (&lt;</a:t>
            </a:r>
            <a:r>
              <a:rPr lang="en-US" dirty="0" err="1"/>
              <a:t>string.h</a:t>
            </a:r>
            <a:r>
              <a:rPr lang="en-US" dirty="0"/>
              <a:t>&gt;)</a:t>
            </a:r>
          </a:p>
        </p:txBody>
      </p:sp>
      <p:sp>
        <p:nvSpPr>
          <p:cNvPr id="9" name="Rectangle 8"/>
          <p:cNvSpPr/>
          <p:nvPr/>
        </p:nvSpPr>
        <p:spPr>
          <a:xfrm>
            <a:off x="467810" y="4187493"/>
            <a:ext cx="3870959" cy="1109472"/>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800" b="1" dirty="0">
                <a:solidFill>
                  <a:schemeClr val="tx1"/>
                </a:solidFill>
                <a:latin typeface="Courier New" pitchFamily="49" charset="0"/>
                <a:cs typeface="Courier New" pitchFamily="49" charset="0"/>
              </a:rPr>
              <a:t>blub</a:t>
            </a:r>
          </a:p>
          <a:p>
            <a:r>
              <a:rPr lang="en-US" sz="1800" b="1" dirty="0" err="1">
                <a:solidFill>
                  <a:schemeClr val="tx1"/>
                </a:solidFill>
                <a:latin typeface="Courier New" pitchFamily="49" charset="0"/>
                <a:cs typeface="Courier New" pitchFamily="49" charset="0"/>
              </a:rPr>
              <a:t>blubwoof</a:t>
            </a:r>
            <a:endParaRPr lang="en-US" sz="1800" b="1" dirty="0">
              <a:solidFill>
                <a:schemeClr val="tx1"/>
              </a:solidFill>
              <a:latin typeface="Courier New" pitchFamily="49" charset="0"/>
              <a:cs typeface="Courier New" pitchFamily="49" charset="0"/>
            </a:endParaRPr>
          </a:p>
        </p:txBody>
      </p:sp>
      <p:sp>
        <p:nvSpPr>
          <p:cNvPr id="4" name="Date Placeholder 3"/>
          <p:cNvSpPr>
            <a:spLocks noGrp="1"/>
          </p:cNvSpPr>
          <p:nvPr>
            <p:ph type="dt" sz="half" idx="11"/>
          </p:nvPr>
        </p:nvSpPr>
        <p:spPr/>
        <p:txBody>
          <a:bodyPr/>
          <a:lstStyle/>
          <a:p>
            <a:r>
              <a:rPr lang="en-US"/>
              <a:t>08/12/20</a:t>
            </a:r>
            <a:endParaRPr lang="en-US" dirty="0"/>
          </a:p>
        </p:txBody>
      </p:sp>
      <p:sp>
        <p:nvSpPr>
          <p:cNvPr id="5" name="Footer Placeholder 4"/>
          <p:cNvSpPr>
            <a:spLocks noGrp="1"/>
          </p:cNvSpPr>
          <p:nvPr>
            <p:ph type="ftr" sz="quarter" idx="12"/>
          </p:nvPr>
        </p:nvSpPr>
        <p:spPr/>
        <p:txBody>
          <a:bodyPr/>
          <a:lstStyle/>
          <a:p>
            <a:r>
              <a:rPr lang="en-US"/>
              <a:t>1.06</a:t>
            </a:r>
            <a:endParaRPr lang="en-US" dirty="0"/>
          </a:p>
        </p:txBody>
      </p:sp>
      <p:sp>
        <p:nvSpPr>
          <p:cNvPr id="6" name="Slide Number Placeholder 5"/>
          <p:cNvSpPr>
            <a:spLocks noGrp="1"/>
          </p:cNvSpPr>
          <p:nvPr>
            <p:ph type="sldNum" sz="quarter" idx="13"/>
          </p:nvPr>
        </p:nvSpPr>
        <p:spPr/>
        <p:txBody>
          <a:bodyPr/>
          <a:lstStyle/>
          <a:p>
            <a:fld id="{09403468-DB72-479F-892F-6F801EC9BA84}" type="slidenum">
              <a:rPr lang="en-US" smtClean="0"/>
              <a:pPr/>
              <a:t>12</a:t>
            </a:fld>
            <a:endParaRPr lang="en-US" dirty="0"/>
          </a:p>
        </p:txBody>
      </p:sp>
    </p:spTree>
    <p:extLst>
      <p:ext uri="{BB962C8B-B14F-4D97-AF65-F5344CB8AC3E}">
        <p14:creationId xmlns:p14="http://schemas.microsoft.com/office/powerpoint/2010/main" val="956501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0"/>
          </p:nvPr>
        </p:nvSpPr>
        <p:spPr>
          <a:solidFill>
            <a:srgbClr val="DCE6F2"/>
          </a:solidFill>
        </p:spPr>
        <p:txBody>
          <a:bodyPr/>
          <a:lstStyle/>
          <a:p>
            <a:pPr lvl="0" defTabSz="914400" eaLnBrk="0" fontAlgn="base" hangingPunct="0">
              <a:spcBef>
                <a:spcPct val="0"/>
              </a:spcBef>
              <a:spcAft>
                <a:spcPct val="0"/>
              </a:spcAft>
            </a:pPr>
            <a:r>
              <a:rPr lang="en-US" sz="1800" dirty="0">
                <a:solidFill>
                  <a:prstClr val="black"/>
                </a:solidFill>
                <a:latin typeface="Courier New"/>
                <a:cs typeface="+mn-cs"/>
              </a:rPr>
              <a:t># include &lt;</a:t>
            </a:r>
            <a:r>
              <a:rPr lang="en-US" sz="1800" dirty="0" err="1">
                <a:solidFill>
                  <a:prstClr val="black"/>
                </a:solidFill>
                <a:latin typeface="Courier New"/>
                <a:cs typeface="+mn-cs"/>
              </a:rPr>
              <a:t>stdio.h</a:t>
            </a:r>
            <a:r>
              <a:rPr lang="en-US" sz="1800" dirty="0">
                <a:solidFill>
                  <a:prstClr val="black"/>
                </a:solidFill>
                <a:latin typeface="Courier New"/>
                <a:cs typeface="+mn-cs"/>
              </a:rPr>
              <a:t>&gt;</a:t>
            </a:r>
          </a:p>
          <a:p>
            <a:pPr lvl="0" defTabSz="914400" eaLnBrk="0" fontAlgn="base" hangingPunct="0">
              <a:spcBef>
                <a:spcPct val="0"/>
              </a:spcBef>
              <a:spcAft>
                <a:spcPct val="0"/>
              </a:spcAft>
            </a:pPr>
            <a:r>
              <a:rPr lang="en-US" sz="1800" dirty="0">
                <a:solidFill>
                  <a:prstClr val="black"/>
                </a:solidFill>
                <a:latin typeface="Courier New"/>
                <a:cs typeface="+mn-cs"/>
              </a:rPr>
              <a:t># include &lt;</a:t>
            </a:r>
            <a:r>
              <a:rPr lang="en-US" sz="1800" dirty="0" err="1">
                <a:solidFill>
                  <a:prstClr val="black"/>
                </a:solidFill>
                <a:latin typeface="Courier New"/>
                <a:cs typeface="+mn-cs"/>
              </a:rPr>
              <a:t>string.h</a:t>
            </a:r>
            <a:r>
              <a:rPr lang="en-US" sz="1800" dirty="0">
                <a:solidFill>
                  <a:prstClr val="black"/>
                </a:solidFill>
                <a:latin typeface="Courier New"/>
                <a:cs typeface="+mn-cs"/>
              </a:rPr>
              <a:t>&gt;</a:t>
            </a:r>
          </a:p>
          <a:p>
            <a:pPr lvl="0" defTabSz="914400" eaLnBrk="0" fontAlgn="base" hangingPunct="0">
              <a:spcBef>
                <a:spcPct val="0"/>
              </a:spcBef>
              <a:spcAft>
                <a:spcPct val="0"/>
              </a:spcAft>
            </a:pPr>
            <a:r>
              <a:rPr lang="en-US" sz="1800" dirty="0">
                <a:solidFill>
                  <a:prstClr val="black"/>
                </a:solidFill>
                <a:latin typeface="Courier New"/>
                <a:cs typeface="+mn-cs"/>
              </a:rPr>
              <a:t>…</a:t>
            </a:r>
          </a:p>
          <a:p>
            <a:pPr lvl="0" defTabSz="914400" eaLnBrk="0" fontAlgn="base" hangingPunct="0">
              <a:spcBef>
                <a:spcPct val="0"/>
              </a:spcBef>
              <a:spcAft>
                <a:spcPct val="0"/>
              </a:spcAft>
            </a:pPr>
            <a:r>
              <a:rPr lang="en-US" sz="1800" dirty="0">
                <a:solidFill>
                  <a:prstClr val="black"/>
                </a:solidFill>
                <a:latin typeface="Courier New"/>
                <a:cs typeface="+mn-cs"/>
              </a:rPr>
              <a:t>char fish[]="blub", dog[]="woof";</a:t>
            </a:r>
          </a:p>
          <a:p>
            <a:pPr lvl="0" defTabSz="914400" eaLnBrk="0" fontAlgn="base" hangingPunct="0">
              <a:spcBef>
                <a:spcPct val="0"/>
              </a:spcBef>
              <a:spcAft>
                <a:spcPct val="0"/>
              </a:spcAft>
            </a:pPr>
            <a:r>
              <a:rPr lang="en-US" sz="1800" dirty="0">
                <a:solidFill>
                  <a:prstClr val="black"/>
                </a:solidFill>
                <a:latin typeface="Courier New"/>
                <a:cs typeface="+mn-cs"/>
              </a:rPr>
              <a:t>char cow[]="blub";</a:t>
            </a:r>
          </a:p>
          <a:p>
            <a:pPr lvl="0" defTabSz="914400" eaLnBrk="0" fontAlgn="base" hangingPunct="0">
              <a:spcBef>
                <a:spcPct val="0"/>
              </a:spcBef>
              <a:spcAft>
                <a:spcPct val="0"/>
              </a:spcAft>
            </a:pPr>
            <a:r>
              <a:rPr lang="en-US" sz="1800" dirty="0" err="1">
                <a:solidFill>
                  <a:prstClr val="black"/>
                </a:solidFill>
                <a:latin typeface="Courier New"/>
                <a:cs typeface="+mn-cs"/>
              </a:rPr>
              <a:t>int</a:t>
            </a:r>
            <a:r>
              <a:rPr lang="en-US" sz="1800" dirty="0">
                <a:solidFill>
                  <a:prstClr val="black"/>
                </a:solidFill>
                <a:latin typeface="Courier New"/>
                <a:cs typeface="+mn-cs"/>
              </a:rPr>
              <a:t> a, b, c;</a:t>
            </a:r>
          </a:p>
          <a:p>
            <a:pPr lvl="0" defTabSz="914400" eaLnBrk="0" fontAlgn="base" hangingPunct="0">
              <a:spcBef>
                <a:spcPct val="0"/>
              </a:spcBef>
              <a:spcAft>
                <a:spcPct val="0"/>
              </a:spcAft>
            </a:pPr>
            <a:r>
              <a:rPr lang="en-US" sz="1800" dirty="0">
                <a:solidFill>
                  <a:prstClr val="black"/>
                </a:solidFill>
                <a:latin typeface="Courier New"/>
                <a:cs typeface="+mn-cs"/>
              </a:rPr>
              <a:t>a = </a:t>
            </a:r>
            <a:r>
              <a:rPr lang="en-US" sz="1800" dirty="0" err="1">
                <a:solidFill>
                  <a:prstClr val="black"/>
                </a:solidFill>
                <a:latin typeface="Courier New"/>
                <a:cs typeface="+mn-cs"/>
              </a:rPr>
              <a:t>strcmp</a:t>
            </a:r>
            <a:r>
              <a:rPr lang="en-US" sz="1800" dirty="0">
                <a:solidFill>
                  <a:prstClr val="black"/>
                </a:solidFill>
                <a:latin typeface="Courier New"/>
                <a:cs typeface="+mn-cs"/>
              </a:rPr>
              <a:t>(fish, dog);</a:t>
            </a:r>
          </a:p>
          <a:p>
            <a:pPr lvl="0" defTabSz="914400" eaLnBrk="0" fontAlgn="base" hangingPunct="0">
              <a:spcBef>
                <a:spcPct val="0"/>
              </a:spcBef>
              <a:spcAft>
                <a:spcPct val="0"/>
              </a:spcAft>
            </a:pPr>
            <a:r>
              <a:rPr lang="en-US" sz="1800" dirty="0">
                <a:solidFill>
                  <a:prstClr val="black"/>
                </a:solidFill>
                <a:latin typeface="Courier New"/>
                <a:cs typeface="+mn-cs"/>
              </a:rPr>
              <a:t>b = </a:t>
            </a:r>
            <a:r>
              <a:rPr lang="en-US" sz="1800" dirty="0" err="1">
                <a:solidFill>
                  <a:prstClr val="black"/>
                </a:solidFill>
                <a:latin typeface="Courier New"/>
                <a:cs typeface="+mn-cs"/>
              </a:rPr>
              <a:t>strcmp</a:t>
            </a:r>
            <a:r>
              <a:rPr lang="en-US" sz="1800" dirty="0">
                <a:solidFill>
                  <a:prstClr val="black"/>
                </a:solidFill>
                <a:latin typeface="Courier New"/>
                <a:cs typeface="+mn-cs"/>
              </a:rPr>
              <a:t>(dog, fish);</a:t>
            </a:r>
          </a:p>
          <a:p>
            <a:pPr lvl="0" defTabSz="914400" eaLnBrk="0" fontAlgn="base" hangingPunct="0">
              <a:spcBef>
                <a:spcPct val="0"/>
              </a:spcBef>
              <a:spcAft>
                <a:spcPct val="0"/>
              </a:spcAft>
            </a:pPr>
            <a:r>
              <a:rPr lang="en-US" sz="1800" dirty="0">
                <a:solidFill>
                  <a:prstClr val="black"/>
                </a:solidFill>
                <a:latin typeface="Courier New"/>
                <a:cs typeface="+mn-cs"/>
              </a:rPr>
              <a:t>c = </a:t>
            </a:r>
            <a:r>
              <a:rPr lang="en-US" sz="1800" dirty="0" err="1">
                <a:solidFill>
                  <a:prstClr val="black"/>
                </a:solidFill>
                <a:latin typeface="Courier New"/>
                <a:cs typeface="+mn-cs"/>
              </a:rPr>
              <a:t>strcmp</a:t>
            </a:r>
            <a:r>
              <a:rPr lang="en-US" sz="1800" dirty="0">
                <a:solidFill>
                  <a:prstClr val="black"/>
                </a:solidFill>
                <a:latin typeface="Courier New"/>
                <a:cs typeface="+mn-cs"/>
              </a:rPr>
              <a:t>(fish, cow);</a:t>
            </a:r>
          </a:p>
          <a:p>
            <a:pPr lvl="0" defTabSz="914400" eaLnBrk="0" fontAlgn="base" hangingPunct="0">
              <a:spcBef>
                <a:spcPct val="0"/>
              </a:spcBef>
              <a:spcAft>
                <a:spcPct val="0"/>
              </a:spcAft>
            </a:pPr>
            <a:r>
              <a:rPr lang="en-US" sz="1800" dirty="0" err="1">
                <a:solidFill>
                  <a:prstClr val="black"/>
                </a:solidFill>
                <a:latin typeface="Courier New"/>
                <a:cs typeface="+mn-cs"/>
              </a:rPr>
              <a:t>printf</a:t>
            </a:r>
            <a:r>
              <a:rPr lang="en-US" sz="1800" dirty="0">
                <a:solidFill>
                  <a:prstClr val="black"/>
                </a:solidFill>
                <a:latin typeface="Courier New"/>
                <a:cs typeface="+mn-cs"/>
              </a:rPr>
              <a:t>("%d\</a:t>
            </a:r>
            <a:r>
              <a:rPr lang="en-US" sz="1800" dirty="0" err="1">
                <a:solidFill>
                  <a:prstClr val="black"/>
                </a:solidFill>
                <a:latin typeface="Courier New"/>
                <a:cs typeface="+mn-cs"/>
              </a:rPr>
              <a:t>n%d</a:t>
            </a:r>
            <a:r>
              <a:rPr lang="en-US" sz="1800" dirty="0">
                <a:solidFill>
                  <a:prstClr val="black"/>
                </a:solidFill>
                <a:latin typeface="Courier New"/>
                <a:cs typeface="+mn-cs"/>
              </a:rPr>
              <a:t>\</a:t>
            </a:r>
            <a:r>
              <a:rPr lang="en-US" sz="1800" dirty="0" err="1">
                <a:solidFill>
                  <a:prstClr val="black"/>
                </a:solidFill>
                <a:latin typeface="Courier New"/>
                <a:cs typeface="+mn-cs"/>
              </a:rPr>
              <a:t>n%d</a:t>
            </a:r>
            <a:r>
              <a:rPr lang="en-US" sz="1800" dirty="0">
                <a:solidFill>
                  <a:prstClr val="black"/>
                </a:solidFill>
                <a:latin typeface="Courier New"/>
                <a:cs typeface="+mn-cs"/>
              </a:rPr>
              <a:t>\n", a, b, c);</a:t>
            </a:r>
          </a:p>
          <a:p>
            <a:pPr lvl="0" defTabSz="914400" eaLnBrk="0" fontAlgn="base" hangingPunct="0">
              <a:spcBef>
                <a:spcPct val="0"/>
              </a:spcBef>
              <a:spcAft>
                <a:spcPct val="0"/>
              </a:spcAft>
            </a:pPr>
            <a:r>
              <a:rPr lang="en-US" sz="1800" dirty="0">
                <a:solidFill>
                  <a:prstClr val="black"/>
                </a:solidFill>
                <a:latin typeface="Courier New"/>
                <a:cs typeface="+mn-cs"/>
              </a:rPr>
              <a:t>…</a:t>
            </a:r>
          </a:p>
          <a:p>
            <a:endParaRPr lang="en-US" dirty="0"/>
          </a:p>
        </p:txBody>
      </p:sp>
      <p:sp>
        <p:nvSpPr>
          <p:cNvPr id="3" name="Content Placeholder 2"/>
          <p:cNvSpPr>
            <a:spLocks noGrp="1"/>
          </p:cNvSpPr>
          <p:nvPr>
            <p:ph sz="half" idx="1"/>
          </p:nvPr>
        </p:nvSpPr>
        <p:spPr/>
        <p:txBody>
          <a:bodyPr>
            <a:normAutofit/>
          </a:bodyPr>
          <a:lstStyle/>
          <a:p>
            <a:r>
              <a:rPr lang="en-US" sz="2800" dirty="0" err="1">
                <a:latin typeface="Courier New" pitchFamily="49" charset="0"/>
                <a:cs typeface="Courier New" pitchFamily="49" charset="0"/>
              </a:rPr>
              <a:t>strcmp</a:t>
            </a:r>
            <a:r>
              <a:rPr lang="en-US" sz="2800" dirty="0">
                <a:latin typeface="Courier New" pitchFamily="49" charset="0"/>
                <a:cs typeface="Courier New" pitchFamily="49" charset="0"/>
              </a:rPr>
              <a:t>(</a:t>
            </a:r>
            <a:r>
              <a:rPr lang="en-US" sz="2800" i="1" dirty="0">
                <a:latin typeface="Courier New" pitchFamily="49" charset="0"/>
                <a:cs typeface="Courier New" pitchFamily="49" charset="0"/>
              </a:rPr>
              <a:t>string 1</a:t>
            </a:r>
            <a:r>
              <a:rPr lang="en-US" sz="2800" dirty="0">
                <a:latin typeface="Courier New" pitchFamily="49" charset="0"/>
                <a:cs typeface="Courier New" pitchFamily="49" charset="0"/>
              </a:rPr>
              <a:t>, </a:t>
            </a:r>
            <a:r>
              <a:rPr lang="en-US" sz="2800" i="1" dirty="0">
                <a:latin typeface="Courier New" pitchFamily="49" charset="0"/>
                <a:cs typeface="Courier New" pitchFamily="49" charset="0"/>
              </a:rPr>
              <a:t>string 2</a:t>
            </a:r>
            <a:r>
              <a:rPr lang="en-US" sz="2800" dirty="0">
                <a:latin typeface="Courier New" pitchFamily="49" charset="0"/>
                <a:cs typeface="Courier New" pitchFamily="49" charset="0"/>
              </a:rPr>
              <a:t>)</a:t>
            </a:r>
          </a:p>
          <a:p>
            <a:endParaRPr lang="en-US" sz="2800" dirty="0">
              <a:latin typeface="Courier New" pitchFamily="49" charset="0"/>
              <a:cs typeface="Courier New" pitchFamily="49" charset="0"/>
            </a:endParaRPr>
          </a:p>
          <a:p>
            <a:r>
              <a:rPr lang="en-US" sz="2800" dirty="0" err="1">
                <a:latin typeface="Courier New" pitchFamily="49" charset="0"/>
                <a:cs typeface="Courier New" pitchFamily="49" charset="0"/>
              </a:rPr>
              <a:t>strlen</a:t>
            </a:r>
            <a:r>
              <a:rPr lang="en-US" sz="2800" dirty="0">
                <a:latin typeface="Courier New" pitchFamily="49" charset="0"/>
                <a:cs typeface="Courier New" pitchFamily="49" charset="0"/>
              </a:rPr>
              <a:t>(</a:t>
            </a:r>
            <a:r>
              <a:rPr lang="en-US" sz="2800" i="1" dirty="0">
                <a:latin typeface="Courier New" pitchFamily="49" charset="0"/>
                <a:cs typeface="Courier New" pitchFamily="49" charset="0"/>
              </a:rPr>
              <a:t>string</a:t>
            </a:r>
            <a:r>
              <a:rPr lang="en-US" sz="2800" dirty="0">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dirty="0"/>
              <a:t>String Manipulation (&lt;</a:t>
            </a:r>
            <a:r>
              <a:rPr lang="en-US" dirty="0" err="1"/>
              <a:t>string.h</a:t>
            </a:r>
            <a:r>
              <a:rPr lang="en-US" dirty="0"/>
              <a:t>&gt;)</a:t>
            </a:r>
          </a:p>
        </p:txBody>
      </p:sp>
      <p:sp>
        <p:nvSpPr>
          <p:cNvPr id="9" name="Rectangle 8"/>
          <p:cNvSpPr/>
          <p:nvPr/>
        </p:nvSpPr>
        <p:spPr>
          <a:xfrm>
            <a:off x="467810" y="4187493"/>
            <a:ext cx="3870959" cy="1109472"/>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800" b="1" dirty="0">
                <a:solidFill>
                  <a:schemeClr val="tx1"/>
                </a:solidFill>
                <a:latin typeface="Courier New" pitchFamily="49" charset="0"/>
                <a:cs typeface="Courier New" pitchFamily="49" charset="0"/>
              </a:rPr>
              <a:t>-1</a:t>
            </a:r>
          </a:p>
          <a:p>
            <a:r>
              <a:rPr lang="en-US" sz="1800" b="1" dirty="0">
                <a:solidFill>
                  <a:schemeClr val="tx1"/>
                </a:solidFill>
                <a:latin typeface="Courier New" pitchFamily="49" charset="0"/>
                <a:cs typeface="Courier New" pitchFamily="49" charset="0"/>
              </a:rPr>
              <a:t>1</a:t>
            </a:r>
          </a:p>
          <a:p>
            <a:r>
              <a:rPr lang="en-US" sz="1800" b="1" dirty="0">
                <a:solidFill>
                  <a:schemeClr val="tx1"/>
                </a:solidFill>
                <a:latin typeface="Courier New" pitchFamily="49" charset="0"/>
                <a:cs typeface="Courier New" pitchFamily="49" charset="0"/>
              </a:rPr>
              <a:t>0</a:t>
            </a:r>
          </a:p>
        </p:txBody>
      </p:sp>
      <p:sp>
        <p:nvSpPr>
          <p:cNvPr id="4" name="Date Placeholder 3"/>
          <p:cNvSpPr>
            <a:spLocks noGrp="1"/>
          </p:cNvSpPr>
          <p:nvPr>
            <p:ph type="dt" sz="half" idx="11"/>
          </p:nvPr>
        </p:nvSpPr>
        <p:spPr/>
        <p:txBody>
          <a:bodyPr/>
          <a:lstStyle/>
          <a:p>
            <a:r>
              <a:rPr lang="en-US"/>
              <a:t>08/12/20</a:t>
            </a:r>
            <a:endParaRPr lang="en-US" dirty="0"/>
          </a:p>
        </p:txBody>
      </p:sp>
      <p:sp>
        <p:nvSpPr>
          <p:cNvPr id="5" name="Footer Placeholder 4"/>
          <p:cNvSpPr>
            <a:spLocks noGrp="1"/>
          </p:cNvSpPr>
          <p:nvPr>
            <p:ph type="ftr" sz="quarter" idx="12"/>
          </p:nvPr>
        </p:nvSpPr>
        <p:spPr/>
        <p:txBody>
          <a:bodyPr/>
          <a:lstStyle/>
          <a:p>
            <a:r>
              <a:rPr lang="en-US"/>
              <a:t>1.06</a:t>
            </a:r>
            <a:endParaRPr lang="en-US" dirty="0"/>
          </a:p>
        </p:txBody>
      </p:sp>
      <p:sp>
        <p:nvSpPr>
          <p:cNvPr id="6" name="Slide Number Placeholder 5"/>
          <p:cNvSpPr>
            <a:spLocks noGrp="1"/>
          </p:cNvSpPr>
          <p:nvPr>
            <p:ph type="sldNum" sz="quarter" idx="13"/>
          </p:nvPr>
        </p:nvSpPr>
        <p:spPr/>
        <p:txBody>
          <a:bodyPr/>
          <a:lstStyle/>
          <a:p>
            <a:fld id="{09403468-DB72-479F-892F-6F801EC9BA84}" type="slidenum">
              <a:rPr lang="en-US" smtClean="0"/>
              <a:pPr/>
              <a:t>13</a:t>
            </a:fld>
            <a:endParaRPr lang="en-US" dirty="0"/>
          </a:p>
        </p:txBody>
      </p:sp>
    </p:spTree>
    <p:extLst>
      <p:ext uri="{BB962C8B-B14F-4D97-AF65-F5344CB8AC3E}">
        <p14:creationId xmlns:p14="http://schemas.microsoft.com/office/powerpoint/2010/main" val="20379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0"/>
          </p:nvPr>
        </p:nvSpPr>
        <p:spPr>
          <a:solidFill>
            <a:srgbClr val="DCE6F2"/>
          </a:solidFill>
        </p:spPr>
        <p:txBody>
          <a:bodyPr/>
          <a:lstStyle/>
          <a:p>
            <a:pPr lvl="0" defTabSz="914400" eaLnBrk="0" fontAlgn="base" hangingPunct="0">
              <a:spcBef>
                <a:spcPct val="0"/>
              </a:spcBef>
              <a:spcAft>
                <a:spcPct val="0"/>
              </a:spcAft>
            </a:pPr>
            <a:r>
              <a:rPr lang="en-US" sz="1800" dirty="0">
                <a:solidFill>
                  <a:prstClr val="black"/>
                </a:solidFill>
                <a:latin typeface="Courier New"/>
                <a:cs typeface="+mn-cs"/>
              </a:rPr>
              <a:t># include &lt;</a:t>
            </a:r>
            <a:r>
              <a:rPr lang="en-US" sz="1800" dirty="0" err="1">
                <a:solidFill>
                  <a:prstClr val="black"/>
                </a:solidFill>
                <a:latin typeface="Courier New"/>
                <a:cs typeface="+mn-cs"/>
              </a:rPr>
              <a:t>stdio.h</a:t>
            </a:r>
            <a:r>
              <a:rPr lang="en-US" sz="1800" dirty="0">
                <a:solidFill>
                  <a:prstClr val="black"/>
                </a:solidFill>
                <a:latin typeface="Courier New"/>
                <a:cs typeface="+mn-cs"/>
              </a:rPr>
              <a:t>&gt;</a:t>
            </a:r>
          </a:p>
          <a:p>
            <a:pPr lvl="0" defTabSz="914400" eaLnBrk="0" fontAlgn="base" hangingPunct="0">
              <a:spcBef>
                <a:spcPct val="0"/>
              </a:spcBef>
              <a:spcAft>
                <a:spcPct val="0"/>
              </a:spcAft>
            </a:pPr>
            <a:r>
              <a:rPr lang="en-US" sz="1800" dirty="0">
                <a:solidFill>
                  <a:prstClr val="black"/>
                </a:solidFill>
                <a:latin typeface="Courier New"/>
                <a:cs typeface="+mn-cs"/>
              </a:rPr>
              <a:t># include &lt;</a:t>
            </a:r>
            <a:r>
              <a:rPr lang="en-US" sz="1800" dirty="0" err="1">
                <a:solidFill>
                  <a:prstClr val="black"/>
                </a:solidFill>
                <a:latin typeface="Courier New"/>
                <a:cs typeface="+mn-cs"/>
              </a:rPr>
              <a:t>string.h</a:t>
            </a:r>
            <a:r>
              <a:rPr lang="en-US" sz="1800" dirty="0">
                <a:solidFill>
                  <a:prstClr val="black"/>
                </a:solidFill>
                <a:latin typeface="Courier New"/>
                <a:cs typeface="+mn-cs"/>
              </a:rPr>
              <a:t>&gt;</a:t>
            </a:r>
          </a:p>
          <a:p>
            <a:pPr lvl="0" defTabSz="914400" eaLnBrk="0" fontAlgn="base" hangingPunct="0">
              <a:spcBef>
                <a:spcPct val="0"/>
              </a:spcBef>
              <a:spcAft>
                <a:spcPct val="0"/>
              </a:spcAft>
            </a:pPr>
            <a:r>
              <a:rPr lang="en-US" sz="1800" dirty="0">
                <a:solidFill>
                  <a:prstClr val="black"/>
                </a:solidFill>
                <a:latin typeface="Courier New"/>
                <a:cs typeface="+mn-cs"/>
              </a:rPr>
              <a:t>…</a:t>
            </a:r>
          </a:p>
          <a:p>
            <a:pPr lvl="0" defTabSz="914400" eaLnBrk="0" fontAlgn="base" hangingPunct="0">
              <a:spcBef>
                <a:spcPct val="0"/>
              </a:spcBef>
              <a:spcAft>
                <a:spcPct val="0"/>
              </a:spcAft>
            </a:pPr>
            <a:r>
              <a:rPr lang="en-US" sz="1800" dirty="0">
                <a:solidFill>
                  <a:prstClr val="black"/>
                </a:solidFill>
                <a:latin typeface="Courier New"/>
                <a:cs typeface="+mn-cs"/>
              </a:rPr>
              <a:t>char fish[]="blub", dog[]="woof";</a:t>
            </a:r>
          </a:p>
          <a:p>
            <a:pPr lvl="0" defTabSz="914400" eaLnBrk="0" fontAlgn="base" hangingPunct="0">
              <a:spcBef>
                <a:spcPct val="0"/>
              </a:spcBef>
              <a:spcAft>
                <a:spcPct val="0"/>
              </a:spcAft>
            </a:pPr>
            <a:r>
              <a:rPr lang="en-US" sz="1800" dirty="0">
                <a:solidFill>
                  <a:prstClr val="black"/>
                </a:solidFill>
                <a:latin typeface="Courier New"/>
                <a:cs typeface="+mn-cs"/>
              </a:rPr>
              <a:t>char cow[]="blub";</a:t>
            </a:r>
          </a:p>
          <a:p>
            <a:pPr lvl="0" defTabSz="914400" eaLnBrk="0" fontAlgn="base" hangingPunct="0">
              <a:spcBef>
                <a:spcPct val="0"/>
              </a:spcBef>
              <a:spcAft>
                <a:spcPct val="0"/>
              </a:spcAft>
            </a:pPr>
            <a:r>
              <a:rPr lang="en-US" sz="1800" dirty="0" err="1">
                <a:solidFill>
                  <a:prstClr val="black"/>
                </a:solidFill>
                <a:latin typeface="Courier New"/>
                <a:cs typeface="+mn-cs"/>
              </a:rPr>
              <a:t>int</a:t>
            </a:r>
            <a:r>
              <a:rPr lang="en-US" sz="1800" dirty="0">
                <a:solidFill>
                  <a:prstClr val="black"/>
                </a:solidFill>
                <a:latin typeface="Courier New"/>
                <a:cs typeface="+mn-cs"/>
              </a:rPr>
              <a:t> a, b, c;</a:t>
            </a:r>
          </a:p>
          <a:p>
            <a:pPr lvl="0" defTabSz="914400" eaLnBrk="0" fontAlgn="base" hangingPunct="0">
              <a:spcBef>
                <a:spcPct val="0"/>
              </a:spcBef>
              <a:spcAft>
                <a:spcPct val="0"/>
              </a:spcAft>
            </a:pPr>
            <a:r>
              <a:rPr lang="en-US" sz="1800" dirty="0">
                <a:solidFill>
                  <a:prstClr val="black"/>
                </a:solidFill>
                <a:latin typeface="Courier New"/>
                <a:cs typeface="+mn-cs"/>
              </a:rPr>
              <a:t>a = </a:t>
            </a:r>
            <a:r>
              <a:rPr lang="en-US" sz="1800" dirty="0" err="1">
                <a:solidFill>
                  <a:prstClr val="black"/>
                </a:solidFill>
                <a:latin typeface="Courier New"/>
                <a:cs typeface="+mn-cs"/>
              </a:rPr>
              <a:t>strcmp</a:t>
            </a:r>
            <a:r>
              <a:rPr lang="en-US" sz="1800" dirty="0">
                <a:solidFill>
                  <a:prstClr val="black"/>
                </a:solidFill>
                <a:latin typeface="Courier New"/>
                <a:cs typeface="+mn-cs"/>
              </a:rPr>
              <a:t>(fish, dog);</a:t>
            </a:r>
          </a:p>
          <a:p>
            <a:pPr lvl="0" defTabSz="914400" eaLnBrk="0" fontAlgn="base" hangingPunct="0">
              <a:spcBef>
                <a:spcPct val="0"/>
              </a:spcBef>
              <a:spcAft>
                <a:spcPct val="0"/>
              </a:spcAft>
            </a:pPr>
            <a:r>
              <a:rPr lang="en-US" sz="1800" dirty="0">
                <a:solidFill>
                  <a:prstClr val="black"/>
                </a:solidFill>
                <a:latin typeface="Courier New"/>
                <a:cs typeface="+mn-cs"/>
              </a:rPr>
              <a:t>b = </a:t>
            </a:r>
            <a:r>
              <a:rPr lang="en-US" sz="1800" dirty="0" err="1">
                <a:solidFill>
                  <a:prstClr val="black"/>
                </a:solidFill>
                <a:latin typeface="Courier New"/>
                <a:cs typeface="+mn-cs"/>
              </a:rPr>
              <a:t>strcmp</a:t>
            </a:r>
            <a:r>
              <a:rPr lang="en-US" sz="1800" dirty="0">
                <a:solidFill>
                  <a:prstClr val="black"/>
                </a:solidFill>
                <a:latin typeface="Courier New"/>
                <a:cs typeface="+mn-cs"/>
              </a:rPr>
              <a:t>(dog, fish);</a:t>
            </a:r>
          </a:p>
          <a:p>
            <a:pPr lvl="0" defTabSz="914400" eaLnBrk="0" fontAlgn="base" hangingPunct="0">
              <a:spcBef>
                <a:spcPct val="0"/>
              </a:spcBef>
              <a:spcAft>
                <a:spcPct val="0"/>
              </a:spcAft>
            </a:pPr>
            <a:r>
              <a:rPr lang="en-US" sz="1800" dirty="0">
                <a:solidFill>
                  <a:prstClr val="black"/>
                </a:solidFill>
                <a:latin typeface="Courier New"/>
                <a:cs typeface="+mn-cs"/>
              </a:rPr>
              <a:t>c = </a:t>
            </a:r>
            <a:r>
              <a:rPr lang="en-US" sz="1800" dirty="0" err="1">
                <a:solidFill>
                  <a:prstClr val="black"/>
                </a:solidFill>
                <a:latin typeface="Courier New"/>
                <a:cs typeface="+mn-cs"/>
              </a:rPr>
              <a:t>strcmp</a:t>
            </a:r>
            <a:r>
              <a:rPr lang="en-US" sz="1800" dirty="0">
                <a:solidFill>
                  <a:prstClr val="black"/>
                </a:solidFill>
                <a:latin typeface="Courier New"/>
                <a:cs typeface="+mn-cs"/>
              </a:rPr>
              <a:t>(fish, cow);</a:t>
            </a:r>
          </a:p>
          <a:p>
            <a:pPr lvl="0" defTabSz="914400" eaLnBrk="0" fontAlgn="base" hangingPunct="0">
              <a:spcBef>
                <a:spcPct val="0"/>
              </a:spcBef>
              <a:spcAft>
                <a:spcPct val="0"/>
              </a:spcAft>
            </a:pPr>
            <a:r>
              <a:rPr lang="en-US" sz="1800" dirty="0" err="1">
                <a:solidFill>
                  <a:prstClr val="black"/>
                </a:solidFill>
                <a:latin typeface="Courier New"/>
                <a:cs typeface="+mn-cs"/>
              </a:rPr>
              <a:t>printf</a:t>
            </a:r>
            <a:r>
              <a:rPr lang="en-US" sz="1800" dirty="0">
                <a:solidFill>
                  <a:prstClr val="black"/>
                </a:solidFill>
                <a:latin typeface="Courier New"/>
                <a:cs typeface="+mn-cs"/>
              </a:rPr>
              <a:t>("%d\</a:t>
            </a:r>
            <a:r>
              <a:rPr lang="en-US" sz="1800" dirty="0" err="1">
                <a:solidFill>
                  <a:prstClr val="black"/>
                </a:solidFill>
                <a:latin typeface="Courier New"/>
                <a:cs typeface="+mn-cs"/>
              </a:rPr>
              <a:t>n%d</a:t>
            </a:r>
            <a:r>
              <a:rPr lang="en-US" sz="1800" dirty="0">
                <a:solidFill>
                  <a:prstClr val="black"/>
                </a:solidFill>
                <a:latin typeface="Courier New"/>
                <a:cs typeface="+mn-cs"/>
              </a:rPr>
              <a:t>\</a:t>
            </a:r>
            <a:r>
              <a:rPr lang="en-US" sz="1800" dirty="0" err="1">
                <a:solidFill>
                  <a:prstClr val="black"/>
                </a:solidFill>
                <a:latin typeface="Courier New"/>
                <a:cs typeface="+mn-cs"/>
              </a:rPr>
              <a:t>n%d</a:t>
            </a:r>
            <a:r>
              <a:rPr lang="en-US" sz="1800" dirty="0">
                <a:solidFill>
                  <a:prstClr val="black"/>
                </a:solidFill>
                <a:latin typeface="Courier New"/>
                <a:cs typeface="+mn-cs"/>
              </a:rPr>
              <a:t>\n", a, b, c);</a:t>
            </a:r>
          </a:p>
          <a:p>
            <a:pPr lvl="0" defTabSz="914400" eaLnBrk="0" fontAlgn="base" hangingPunct="0">
              <a:spcBef>
                <a:spcPct val="0"/>
              </a:spcBef>
              <a:spcAft>
                <a:spcPct val="0"/>
              </a:spcAft>
            </a:pPr>
            <a:r>
              <a:rPr lang="en-US" sz="1800" dirty="0">
                <a:solidFill>
                  <a:prstClr val="black"/>
                </a:solidFill>
                <a:latin typeface="Courier New"/>
                <a:cs typeface="+mn-cs"/>
              </a:rPr>
              <a:t>…</a:t>
            </a:r>
          </a:p>
          <a:p>
            <a:endParaRPr lang="en-US" dirty="0"/>
          </a:p>
        </p:txBody>
      </p:sp>
      <p:sp>
        <p:nvSpPr>
          <p:cNvPr id="3" name="Content Placeholder 2"/>
          <p:cNvSpPr>
            <a:spLocks noGrp="1"/>
          </p:cNvSpPr>
          <p:nvPr>
            <p:ph sz="half" idx="1"/>
          </p:nvPr>
        </p:nvSpPr>
        <p:spPr/>
        <p:txBody>
          <a:bodyPr>
            <a:normAutofit/>
          </a:bodyPr>
          <a:lstStyle/>
          <a:p>
            <a:r>
              <a:rPr lang="en-US" sz="2800" dirty="0" err="1">
                <a:latin typeface="Courier New" pitchFamily="49" charset="0"/>
                <a:cs typeface="Courier New" pitchFamily="49" charset="0"/>
              </a:rPr>
              <a:t>strcmp</a:t>
            </a:r>
            <a:r>
              <a:rPr lang="en-US" sz="2800" dirty="0">
                <a:latin typeface="Courier New" pitchFamily="49" charset="0"/>
                <a:cs typeface="Courier New" pitchFamily="49" charset="0"/>
              </a:rPr>
              <a:t>(</a:t>
            </a:r>
            <a:r>
              <a:rPr lang="en-US" sz="2800" i="1" dirty="0">
                <a:latin typeface="Courier New" pitchFamily="49" charset="0"/>
                <a:cs typeface="Courier New" pitchFamily="49" charset="0"/>
              </a:rPr>
              <a:t>string 1</a:t>
            </a:r>
            <a:r>
              <a:rPr lang="en-US" sz="2800" dirty="0">
                <a:latin typeface="Courier New" pitchFamily="49" charset="0"/>
                <a:cs typeface="Courier New" pitchFamily="49" charset="0"/>
              </a:rPr>
              <a:t>, </a:t>
            </a:r>
            <a:r>
              <a:rPr lang="en-US" sz="2800" i="1" dirty="0">
                <a:latin typeface="Courier New" pitchFamily="49" charset="0"/>
                <a:cs typeface="Courier New" pitchFamily="49" charset="0"/>
              </a:rPr>
              <a:t>string 2</a:t>
            </a:r>
            <a:r>
              <a:rPr lang="en-US" sz="2800" dirty="0">
                <a:latin typeface="Courier New" pitchFamily="49" charset="0"/>
                <a:cs typeface="Courier New" pitchFamily="49" charset="0"/>
              </a:rPr>
              <a:t>)</a:t>
            </a:r>
          </a:p>
          <a:p>
            <a:endParaRPr lang="en-US" sz="2800" dirty="0">
              <a:latin typeface="Courier New" pitchFamily="49" charset="0"/>
              <a:cs typeface="Courier New" pitchFamily="49" charset="0"/>
            </a:endParaRPr>
          </a:p>
          <a:p>
            <a:r>
              <a:rPr lang="en-US" sz="2800" dirty="0" err="1">
                <a:latin typeface="Courier New" pitchFamily="49" charset="0"/>
                <a:cs typeface="Courier New" pitchFamily="49" charset="0"/>
              </a:rPr>
              <a:t>strlen</a:t>
            </a:r>
            <a:r>
              <a:rPr lang="en-US" sz="2800" dirty="0">
                <a:latin typeface="Courier New" pitchFamily="49" charset="0"/>
                <a:cs typeface="Courier New" pitchFamily="49" charset="0"/>
              </a:rPr>
              <a:t>(</a:t>
            </a:r>
            <a:r>
              <a:rPr lang="en-US" sz="2800" i="1" dirty="0">
                <a:latin typeface="Courier New" pitchFamily="49" charset="0"/>
                <a:cs typeface="Courier New" pitchFamily="49" charset="0"/>
              </a:rPr>
              <a:t>string</a:t>
            </a:r>
            <a:r>
              <a:rPr lang="en-US" sz="2800" dirty="0">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dirty="0"/>
              <a:t>String Manipulation (&lt;</a:t>
            </a:r>
            <a:r>
              <a:rPr lang="en-US" dirty="0" err="1"/>
              <a:t>string.h</a:t>
            </a:r>
            <a:r>
              <a:rPr lang="en-US" dirty="0"/>
              <a:t>&gt;)</a:t>
            </a:r>
          </a:p>
        </p:txBody>
      </p:sp>
      <p:sp>
        <p:nvSpPr>
          <p:cNvPr id="9" name="Rectangle 8"/>
          <p:cNvSpPr/>
          <p:nvPr/>
        </p:nvSpPr>
        <p:spPr>
          <a:xfrm>
            <a:off x="467810" y="4187493"/>
            <a:ext cx="3870959" cy="1109472"/>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800" b="1" dirty="0">
                <a:solidFill>
                  <a:schemeClr val="tx1"/>
                </a:solidFill>
                <a:latin typeface="Courier New" pitchFamily="49" charset="0"/>
                <a:cs typeface="Courier New" pitchFamily="49" charset="0"/>
              </a:rPr>
              <a:t>-1</a:t>
            </a:r>
          </a:p>
          <a:p>
            <a:r>
              <a:rPr lang="en-US" sz="1800" b="1" dirty="0">
                <a:solidFill>
                  <a:schemeClr val="tx1"/>
                </a:solidFill>
                <a:latin typeface="Courier New" pitchFamily="49" charset="0"/>
                <a:cs typeface="Courier New" pitchFamily="49" charset="0"/>
              </a:rPr>
              <a:t>1</a:t>
            </a:r>
          </a:p>
          <a:p>
            <a:r>
              <a:rPr lang="en-US" sz="1800" b="1" dirty="0">
                <a:solidFill>
                  <a:schemeClr val="tx1"/>
                </a:solidFill>
                <a:latin typeface="Courier New" pitchFamily="49" charset="0"/>
                <a:cs typeface="Courier New" pitchFamily="49" charset="0"/>
              </a:rPr>
              <a:t>0</a:t>
            </a:r>
          </a:p>
        </p:txBody>
      </p:sp>
      <p:sp>
        <p:nvSpPr>
          <p:cNvPr id="4" name="Date Placeholder 3"/>
          <p:cNvSpPr>
            <a:spLocks noGrp="1"/>
          </p:cNvSpPr>
          <p:nvPr>
            <p:ph type="dt" sz="half" idx="11"/>
          </p:nvPr>
        </p:nvSpPr>
        <p:spPr/>
        <p:txBody>
          <a:bodyPr/>
          <a:lstStyle/>
          <a:p>
            <a:r>
              <a:rPr lang="en-US"/>
              <a:t>08/12/20</a:t>
            </a:r>
            <a:endParaRPr lang="en-US" dirty="0"/>
          </a:p>
        </p:txBody>
      </p:sp>
      <p:sp>
        <p:nvSpPr>
          <p:cNvPr id="5" name="Footer Placeholder 4"/>
          <p:cNvSpPr>
            <a:spLocks noGrp="1"/>
          </p:cNvSpPr>
          <p:nvPr>
            <p:ph type="ftr" sz="quarter" idx="12"/>
          </p:nvPr>
        </p:nvSpPr>
        <p:spPr/>
        <p:txBody>
          <a:bodyPr/>
          <a:lstStyle/>
          <a:p>
            <a:r>
              <a:rPr lang="en-US"/>
              <a:t>1.06</a:t>
            </a:r>
            <a:endParaRPr lang="en-US" dirty="0"/>
          </a:p>
        </p:txBody>
      </p:sp>
      <p:sp>
        <p:nvSpPr>
          <p:cNvPr id="6" name="Slide Number Placeholder 5"/>
          <p:cNvSpPr>
            <a:spLocks noGrp="1"/>
          </p:cNvSpPr>
          <p:nvPr>
            <p:ph type="sldNum" sz="quarter" idx="13"/>
          </p:nvPr>
        </p:nvSpPr>
        <p:spPr/>
        <p:txBody>
          <a:bodyPr/>
          <a:lstStyle/>
          <a:p>
            <a:fld id="{09403468-DB72-479F-892F-6F801EC9BA84}" type="slidenum">
              <a:rPr lang="en-US" smtClean="0"/>
              <a:pPr/>
              <a:t>14</a:t>
            </a:fld>
            <a:endParaRPr lang="en-US" dirty="0"/>
          </a:p>
        </p:txBody>
      </p:sp>
      <p:sp>
        <p:nvSpPr>
          <p:cNvPr id="7" name="TextBox 6">
            <a:extLst>
              <a:ext uri="{FF2B5EF4-FFF2-40B4-BE49-F238E27FC236}">
                <a16:creationId xmlns:a16="http://schemas.microsoft.com/office/drawing/2014/main" id="{4C5E5715-B18B-4394-A45C-993C7BDC58A6}"/>
              </a:ext>
            </a:extLst>
          </p:cNvPr>
          <p:cNvSpPr txBox="1"/>
          <p:nvPr/>
        </p:nvSpPr>
        <p:spPr>
          <a:xfrm>
            <a:off x="1130060" y="4339087"/>
            <a:ext cx="2898476" cy="584775"/>
          </a:xfrm>
          <a:prstGeom prst="rect">
            <a:avLst/>
          </a:prstGeom>
          <a:noFill/>
        </p:spPr>
        <p:txBody>
          <a:bodyPr wrap="square" rtlCol="0">
            <a:spAutoFit/>
          </a:bodyPr>
          <a:lstStyle/>
          <a:p>
            <a:r>
              <a:rPr lang="en-US" sz="1600" dirty="0">
                <a:latin typeface="+mn-lt"/>
                <a:ea typeface="Cambria" panose="02040503050406030204" pitchFamily="18" charset="0"/>
              </a:rPr>
              <a:t>Note: the 1 is not relevant, only whether it is &gt; or &lt; 0</a:t>
            </a:r>
          </a:p>
        </p:txBody>
      </p:sp>
    </p:spTree>
    <p:extLst>
      <p:ext uri="{BB962C8B-B14F-4D97-AF65-F5344CB8AC3E}">
        <p14:creationId xmlns:p14="http://schemas.microsoft.com/office/powerpoint/2010/main" val="1629448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3"/>
          <p:cNvSpPr txBox="1">
            <a:spLocks/>
          </p:cNvSpPr>
          <p:nvPr/>
        </p:nvSpPr>
        <p:spPr>
          <a:xfrm>
            <a:off x="439045" y="1566689"/>
            <a:ext cx="5266429" cy="3604021"/>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a:spcBef>
                <a:spcPct val="0"/>
              </a:spcBef>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string.h</a:t>
            </a:r>
            <a:r>
              <a:rPr lang="en-US" sz="1600" b="1" dirty="0">
                <a:latin typeface="Courier New" pitchFamily="49" charset="0"/>
                <a:cs typeface="Courier New" pitchFamily="49" charset="0"/>
              </a:rPr>
              <a:t>&gt;</a:t>
            </a:r>
          </a:p>
          <a:p>
            <a:pPr>
              <a:spcBef>
                <a:spcPct val="0"/>
              </a:spcBef>
              <a:buNone/>
            </a:pPr>
            <a:endParaRPr lang="en-US" sz="1600" b="1" dirty="0">
              <a:latin typeface="Courier New" pitchFamily="49" charset="0"/>
              <a:cs typeface="Courier New" pitchFamily="49" charset="0"/>
            </a:endParaRPr>
          </a:p>
          <a:p>
            <a:pPr>
              <a:spcBef>
                <a:spcPct val="0"/>
              </a:spcBef>
              <a:buNone/>
            </a:pP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main()</a:t>
            </a:r>
          </a:p>
          <a:p>
            <a:pPr>
              <a:spcBef>
                <a:spcPct val="0"/>
              </a:spcBef>
              <a:buNone/>
            </a:pPr>
            <a:r>
              <a:rPr lang="en-US" sz="1600" b="1" dirty="0">
                <a:latin typeface="Courier New" pitchFamily="49" charset="0"/>
                <a:cs typeface="Courier New" pitchFamily="49" charset="0"/>
              </a:rPr>
              <a:t>{</a:t>
            </a:r>
          </a:p>
          <a:p>
            <a:pPr>
              <a:spcBef>
                <a:spcPct val="0"/>
              </a:spcBef>
              <a:buNone/>
            </a:pPr>
            <a:r>
              <a:rPr lang="en-US" sz="1600" b="1" dirty="0">
                <a:latin typeface="Courier New" pitchFamily="49" charset="0"/>
                <a:cs typeface="Courier New" pitchFamily="49" charset="0"/>
              </a:rPr>
              <a:t>   char salsa[20] = "Richard J. Freuler";</a:t>
            </a:r>
          </a:p>
          <a:p>
            <a:pPr>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len</a:t>
            </a:r>
            <a:r>
              <a:rPr lang="en-US" sz="1600" b="1" dirty="0">
                <a:latin typeface="Courier New" pitchFamily="49" charset="0"/>
                <a:cs typeface="Courier New" pitchFamily="49" charset="0"/>
              </a:rPr>
              <a:t>, k ;</a:t>
            </a:r>
          </a:p>
          <a:p>
            <a:pPr>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len</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strlen</a:t>
            </a:r>
            <a:r>
              <a:rPr lang="en-US" sz="1600" b="1" dirty="0">
                <a:latin typeface="Courier New" pitchFamily="49" charset="0"/>
                <a:cs typeface="Courier New" pitchFamily="49" charset="0"/>
              </a:rPr>
              <a:t> (salsa) ;</a:t>
            </a:r>
          </a:p>
          <a:p>
            <a:pPr>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 ("%d\n", </a:t>
            </a:r>
            <a:r>
              <a:rPr lang="en-US" sz="1600" b="1" dirty="0" err="1">
                <a:latin typeface="Courier New" pitchFamily="49" charset="0"/>
                <a:cs typeface="Courier New" pitchFamily="49" charset="0"/>
              </a:rPr>
              <a:t>len</a:t>
            </a:r>
            <a:r>
              <a:rPr lang="en-US" sz="1600" b="1" dirty="0">
                <a:latin typeface="Courier New" pitchFamily="49" charset="0"/>
                <a:cs typeface="Courier New" pitchFamily="49" charset="0"/>
              </a:rPr>
              <a:t> ) ;</a:t>
            </a:r>
          </a:p>
          <a:p>
            <a:pPr>
              <a:buNone/>
            </a:pPr>
            <a:r>
              <a:rPr lang="en-US" sz="1600" b="1" dirty="0">
                <a:latin typeface="Courier New" pitchFamily="49" charset="0"/>
                <a:cs typeface="Courier New" pitchFamily="49" charset="0"/>
              </a:rPr>
              <a:t>   for (k = 0 ; k &lt; </a:t>
            </a:r>
            <a:r>
              <a:rPr lang="en-US" sz="1600" b="1" dirty="0" err="1">
                <a:latin typeface="Courier New" pitchFamily="49" charset="0"/>
                <a:cs typeface="Courier New" pitchFamily="49" charset="0"/>
              </a:rPr>
              <a:t>len</a:t>
            </a:r>
            <a:r>
              <a:rPr lang="en-US" sz="1600" b="1" dirty="0">
                <a:latin typeface="Courier New" pitchFamily="49" charset="0"/>
                <a:cs typeface="Courier New" pitchFamily="49" charset="0"/>
              </a:rPr>
              <a:t> ;  k++)  </a:t>
            </a:r>
          </a:p>
          <a:p>
            <a:pPr>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 ("%c", salsa[k]);</a:t>
            </a:r>
          </a:p>
          <a:p>
            <a:pPr>
              <a:spcBef>
                <a:spcPct val="0"/>
              </a:spcBef>
              <a:buNone/>
            </a:pPr>
            <a:r>
              <a:rPr lang="en-US" sz="1600" b="1" dirty="0">
                <a:latin typeface="Courier New" pitchFamily="49" charset="0"/>
                <a:cs typeface="Courier New" pitchFamily="49" charset="0"/>
              </a:rPr>
              <a:t>}</a:t>
            </a:r>
          </a:p>
          <a:p>
            <a:pPr>
              <a:spcBef>
                <a:spcPct val="0"/>
              </a:spcBef>
              <a:buNone/>
            </a:pPr>
            <a:endParaRPr lang="en-US" sz="900" dirty="0">
              <a:latin typeface="Courier New" pitchFamily="49" charset="0"/>
              <a:cs typeface="Courier New" pitchFamily="49" charset="0"/>
            </a:endParaRPr>
          </a:p>
          <a:p>
            <a:pPr marL="0" indent="4763">
              <a:spcBef>
                <a:spcPct val="0"/>
              </a:spcBef>
              <a:buNone/>
              <a:tabLst>
                <a:tab pos="457200" algn="l"/>
              </a:tabLst>
            </a:pPr>
            <a:endParaRPr lang="en-US" sz="900" b="1" dirty="0">
              <a:latin typeface="Courier New"/>
              <a:cs typeface="Courier New" pitchFamily="49" charset="0"/>
            </a:endParaRPr>
          </a:p>
        </p:txBody>
      </p:sp>
      <p:sp>
        <p:nvSpPr>
          <p:cNvPr id="12292" name="Rectangle 2"/>
          <p:cNvSpPr>
            <a:spLocks noGrp="1" noChangeArrowheads="1"/>
          </p:cNvSpPr>
          <p:nvPr>
            <p:ph type="title"/>
          </p:nvPr>
        </p:nvSpPr>
        <p:spPr/>
        <p:txBody>
          <a:bodyPr/>
          <a:lstStyle/>
          <a:p>
            <a:pPr eaLnBrk="1" hangingPunct="1"/>
            <a:r>
              <a:rPr lang="en-US"/>
              <a:t>Arrays, Strings, and Pointers </a:t>
            </a:r>
          </a:p>
        </p:txBody>
      </p:sp>
      <p:sp>
        <p:nvSpPr>
          <p:cNvPr id="12" name="Content Placeholder 3"/>
          <p:cNvSpPr txBox="1">
            <a:spLocks/>
          </p:cNvSpPr>
          <p:nvPr/>
        </p:nvSpPr>
        <p:spPr>
          <a:xfrm>
            <a:off x="5934074" y="1573127"/>
            <a:ext cx="2801363" cy="3597582"/>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90000"/>
              </a:lnSpc>
              <a:buNone/>
            </a:pPr>
            <a:r>
              <a:rPr lang="en-US" sz="1600" dirty="0">
                <a:latin typeface="Courier New" pitchFamily="49" charset="0"/>
                <a:cs typeface="Courier New" pitchFamily="49" charset="0"/>
              </a:rPr>
              <a:t>/*Program Output */</a:t>
            </a:r>
          </a:p>
          <a:p>
            <a:pPr marL="0" indent="0">
              <a:lnSpc>
                <a:spcPct val="90000"/>
              </a:lnSpc>
              <a:buNone/>
            </a:pPr>
            <a:r>
              <a:rPr lang="en-US" sz="1600" dirty="0">
                <a:latin typeface="Courier New" pitchFamily="49" charset="0"/>
                <a:cs typeface="Courier New" pitchFamily="49" charset="0"/>
              </a:rPr>
              <a:t>18</a:t>
            </a:r>
          </a:p>
          <a:p>
            <a:pPr marL="0" indent="0">
              <a:lnSpc>
                <a:spcPct val="90000"/>
              </a:lnSpc>
              <a:buNone/>
            </a:pPr>
            <a:r>
              <a:rPr lang="en-US" sz="1600" dirty="0" err="1">
                <a:latin typeface="Courier New" pitchFamily="49" charset="0"/>
                <a:cs typeface="Courier New" pitchFamily="49" charset="0"/>
              </a:rPr>
              <a:t>RichardJ</a:t>
            </a:r>
            <a:r>
              <a:rPr lang="en-US" sz="1600" dirty="0">
                <a:latin typeface="Courier New" pitchFamily="49" charset="0"/>
                <a:cs typeface="Courier New" pitchFamily="49" charset="0"/>
              </a:rPr>
              <a:t>.Freuler</a:t>
            </a:r>
          </a:p>
        </p:txBody>
      </p:sp>
      <p:grpSp>
        <p:nvGrpSpPr>
          <p:cNvPr id="3" name="Group 2"/>
          <p:cNvGrpSpPr/>
          <p:nvPr/>
        </p:nvGrpSpPr>
        <p:grpSpPr>
          <a:xfrm>
            <a:off x="6695103" y="2381131"/>
            <a:ext cx="885648" cy="952738"/>
            <a:chOff x="5453063" y="1875915"/>
            <a:chExt cx="915635" cy="952738"/>
          </a:xfrm>
        </p:grpSpPr>
        <p:sp>
          <p:nvSpPr>
            <p:cNvPr id="12295" name="TextBox 6"/>
            <p:cNvSpPr txBox="1">
              <a:spLocks noChangeArrowheads="1"/>
            </p:cNvSpPr>
            <p:nvPr/>
          </p:nvSpPr>
          <p:spPr bwMode="auto">
            <a:xfrm>
              <a:off x="5453063" y="2459321"/>
              <a:ext cx="915635" cy="3693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a:latin typeface="Arial" charset="0"/>
                  <a:cs typeface="Arial" charset="0"/>
                </a:rPr>
                <a:t>blanks</a:t>
              </a:r>
            </a:p>
          </p:txBody>
        </p:sp>
        <p:cxnSp>
          <p:nvCxnSpPr>
            <p:cNvPr id="12296" name="Straight Arrow Connector 8"/>
            <p:cNvCxnSpPr>
              <a:cxnSpLocks noChangeShapeType="1"/>
            </p:cNvCxnSpPr>
            <p:nvPr/>
          </p:nvCxnSpPr>
          <p:spPr bwMode="auto">
            <a:xfrm rot="16200000" flipV="1">
              <a:off x="5487590" y="2073162"/>
              <a:ext cx="583406" cy="188912"/>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2297" name="Straight Arrow Connector 10"/>
            <p:cNvCxnSpPr>
              <a:cxnSpLocks noChangeShapeType="1"/>
            </p:cNvCxnSpPr>
            <p:nvPr/>
          </p:nvCxnSpPr>
          <p:spPr bwMode="auto">
            <a:xfrm rot="5400000" flipH="1" flipV="1">
              <a:off x="5693965" y="2112849"/>
              <a:ext cx="583406" cy="109538"/>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grpSp>
      <p:sp>
        <p:nvSpPr>
          <p:cNvPr id="6" name="Date Placeholder 5"/>
          <p:cNvSpPr>
            <a:spLocks noGrp="1"/>
          </p:cNvSpPr>
          <p:nvPr>
            <p:ph type="dt" sz="half" idx="14"/>
          </p:nvPr>
        </p:nvSpPr>
        <p:spPr/>
        <p:txBody>
          <a:bodyPr/>
          <a:lstStyle/>
          <a:p>
            <a:r>
              <a:rPr lang="en-US"/>
              <a:t>08/12/20</a:t>
            </a:r>
            <a:endParaRPr lang="en-US" dirty="0"/>
          </a:p>
        </p:txBody>
      </p:sp>
      <p:sp>
        <p:nvSpPr>
          <p:cNvPr id="7" name="Footer Placeholder 6"/>
          <p:cNvSpPr>
            <a:spLocks noGrp="1"/>
          </p:cNvSpPr>
          <p:nvPr>
            <p:ph type="ftr" sz="quarter" idx="15"/>
          </p:nvPr>
        </p:nvSpPr>
        <p:spPr/>
        <p:txBody>
          <a:bodyPr/>
          <a:lstStyle/>
          <a:p>
            <a:r>
              <a:rPr lang="en-US"/>
              <a:t>1.06</a:t>
            </a:r>
            <a:endParaRPr lang="en-US" dirty="0"/>
          </a:p>
        </p:txBody>
      </p:sp>
      <p:sp>
        <p:nvSpPr>
          <p:cNvPr id="8" name="Slide Number Placeholder 7"/>
          <p:cNvSpPr>
            <a:spLocks noGrp="1"/>
          </p:cNvSpPr>
          <p:nvPr>
            <p:ph type="sldNum" sz="quarter" idx="16"/>
          </p:nvPr>
        </p:nvSpPr>
        <p:spPr/>
        <p:txBody>
          <a:bodyPr/>
          <a:lstStyle/>
          <a:p>
            <a:fld id="{09403468-DB72-479F-892F-6F801EC9BA84}"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r>
              <a:rPr lang="en-US" dirty="0"/>
              <a:t>What is a string?</a:t>
            </a:r>
          </a:p>
          <a:p>
            <a:r>
              <a:rPr lang="en-US" dirty="0"/>
              <a:t>Strings and pointers</a:t>
            </a:r>
          </a:p>
          <a:p>
            <a:r>
              <a:rPr lang="en-US" dirty="0"/>
              <a:t>Declaring and initializing strings</a:t>
            </a:r>
          </a:p>
          <a:p>
            <a:r>
              <a:rPr lang="en-US" dirty="0"/>
              <a:t>String input and output</a:t>
            </a:r>
          </a:p>
          <a:p>
            <a:r>
              <a:rPr lang="en-US" dirty="0"/>
              <a:t>String manipulation</a:t>
            </a:r>
          </a:p>
          <a:p>
            <a:pPr lvl="2"/>
            <a:r>
              <a:rPr lang="en-US" b="1" dirty="0" err="1">
                <a:latin typeface="Courier New" panose="02070309020205020404" pitchFamily="49" charset="0"/>
                <a:cs typeface="Courier New" panose="02070309020205020404" pitchFamily="49" charset="0"/>
              </a:rPr>
              <a:t>strcpy</a:t>
            </a:r>
            <a:r>
              <a:rPr lang="en-US" b="1" dirty="0">
                <a:latin typeface="Courier New" panose="02070309020205020404" pitchFamily="49" charset="0"/>
                <a:cs typeface="Courier New" panose="02070309020205020404" pitchFamily="49" charset="0"/>
              </a:rPr>
              <a:t>()</a:t>
            </a:r>
          </a:p>
          <a:p>
            <a:pPr lvl="2"/>
            <a:r>
              <a:rPr lang="en-US" b="1" dirty="0" err="1">
                <a:latin typeface="Courier New" panose="02070309020205020404" pitchFamily="49" charset="0"/>
                <a:cs typeface="Courier New" panose="02070309020205020404" pitchFamily="49" charset="0"/>
              </a:rPr>
              <a:t>strcat</a:t>
            </a:r>
            <a:r>
              <a:rPr lang="en-US" b="1" dirty="0">
                <a:latin typeface="Courier New" panose="02070309020205020404" pitchFamily="49" charset="0"/>
                <a:cs typeface="Courier New" panose="02070309020205020404" pitchFamily="49" charset="0"/>
              </a:rPr>
              <a:t>()</a:t>
            </a:r>
          </a:p>
          <a:p>
            <a:pPr lvl="2"/>
            <a:r>
              <a:rPr lang="en-US" b="1" dirty="0" err="1">
                <a:latin typeface="Courier New" panose="02070309020205020404" pitchFamily="49" charset="0"/>
                <a:cs typeface="Courier New" panose="02070309020205020404" pitchFamily="49" charset="0"/>
              </a:rPr>
              <a:t>strlen</a:t>
            </a:r>
            <a:r>
              <a:rPr lang="en-US" b="1" dirty="0">
                <a:latin typeface="Courier New" panose="02070309020205020404" pitchFamily="49" charset="0"/>
                <a:cs typeface="Courier New" panose="02070309020205020404" pitchFamily="49" charset="0"/>
              </a:rPr>
              <a:t>()</a:t>
            </a:r>
          </a:p>
          <a:p>
            <a:pPr lvl="2"/>
            <a:r>
              <a:rPr lang="en-US" b="1" dirty="0" err="1">
                <a:latin typeface="Courier New" panose="02070309020205020404" pitchFamily="49" charset="0"/>
                <a:cs typeface="Courier New" panose="02070309020205020404" pitchFamily="49" charset="0"/>
              </a:rPr>
              <a:t>strcmp</a:t>
            </a:r>
            <a:r>
              <a:rPr lang="en-US" b="1" dirty="0">
                <a:latin typeface="Courier New" panose="02070309020205020404" pitchFamily="49" charset="0"/>
                <a:cs typeface="Courier New" panose="02070309020205020404" pitchFamily="49" charset="0"/>
              </a:rPr>
              <a:t>()</a:t>
            </a:r>
          </a:p>
          <a:p>
            <a:endParaRPr lang="en-US" dirty="0"/>
          </a:p>
          <a:p>
            <a:endParaRPr lang="en-US" dirty="0"/>
          </a:p>
        </p:txBody>
      </p:sp>
      <p:sp>
        <p:nvSpPr>
          <p:cNvPr id="2" name="Title 1"/>
          <p:cNvSpPr>
            <a:spLocks noGrp="1"/>
          </p:cNvSpPr>
          <p:nvPr>
            <p:ph type="title"/>
          </p:nvPr>
        </p:nvSpPr>
        <p:spPr/>
        <p:txBody>
          <a:bodyPr/>
          <a:lstStyle/>
          <a:p>
            <a:r>
              <a:rPr lang="en-US" dirty="0"/>
              <a:t>Summary</a:t>
            </a:r>
          </a:p>
        </p:txBody>
      </p:sp>
      <p:sp>
        <p:nvSpPr>
          <p:cNvPr id="7" name="Date Placeholder 6"/>
          <p:cNvSpPr>
            <a:spLocks noGrp="1"/>
          </p:cNvSpPr>
          <p:nvPr>
            <p:ph type="dt" sz="half" idx="14"/>
          </p:nvPr>
        </p:nvSpPr>
        <p:spPr/>
        <p:txBody>
          <a:bodyPr/>
          <a:lstStyle/>
          <a:p>
            <a:r>
              <a:rPr lang="en-US"/>
              <a:t>08/12/20</a:t>
            </a:r>
            <a:endParaRPr lang="en-US" dirty="0"/>
          </a:p>
        </p:txBody>
      </p:sp>
      <p:sp>
        <p:nvSpPr>
          <p:cNvPr id="8" name="Footer Placeholder 7"/>
          <p:cNvSpPr>
            <a:spLocks noGrp="1"/>
          </p:cNvSpPr>
          <p:nvPr>
            <p:ph type="ftr" sz="quarter" idx="15"/>
          </p:nvPr>
        </p:nvSpPr>
        <p:spPr/>
        <p:txBody>
          <a:bodyPr/>
          <a:lstStyle/>
          <a:p>
            <a:r>
              <a:rPr lang="en-US"/>
              <a:t>1.06</a:t>
            </a:r>
            <a:endParaRPr lang="en-US" dirty="0"/>
          </a:p>
        </p:txBody>
      </p:sp>
      <p:sp>
        <p:nvSpPr>
          <p:cNvPr id="9" name="Slide Number Placeholder 8"/>
          <p:cNvSpPr>
            <a:spLocks noGrp="1"/>
          </p:cNvSpPr>
          <p:nvPr>
            <p:ph type="sldNum" sz="quarter" idx="16"/>
          </p:nvPr>
        </p:nvSpPr>
        <p:spPr/>
        <p:txBody>
          <a:bodyPr/>
          <a:lstStyle/>
          <a:p>
            <a:fld id="{09403468-DB72-479F-892F-6F801EC9BA84}" type="slidenum">
              <a:rPr lang="en-US" smtClean="0"/>
              <a:pPr/>
              <a:t>16</a:t>
            </a:fld>
            <a:endParaRPr lang="en-US" dirty="0"/>
          </a:p>
        </p:txBody>
      </p:sp>
    </p:spTree>
    <p:extLst>
      <p:ext uri="{BB962C8B-B14F-4D97-AF65-F5344CB8AC3E}">
        <p14:creationId xmlns:p14="http://schemas.microsoft.com/office/powerpoint/2010/main" val="496958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6" name="Date Placeholder 5"/>
          <p:cNvSpPr>
            <a:spLocks noGrp="1"/>
          </p:cNvSpPr>
          <p:nvPr>
            <p:ph type="dt" sz="half" idx="14"/>
          </p:nvPr>
        </p:nvSpPr>
        <p:spPr/>
        <p:txBody>
          <a:bodyPr/>
          <a:lstStyle/>
          <a:p>
            <a:r>
              <a:rPr lang="en-US"/>
              <a:t>08/12/20</a:t>
            </a:r>
            <a:endParaRPr lang="en-US" dirty="0"/>
          </a:p>
        </p:txBody>
      </p:sp>
      <p:sp>
        <p:nvSpPr>
          <p:cNvPr id="7" name="Footer Placeholder 6"/>
          <p:cNvSpPr>
            <a:spLocks noGrp="1"/>
          </p:cNvSpPr>
          <p:nvPr>
            <p:ph type="ftr" sz="quarter" idx="15"/>
          </p:nvPr>
        </p:nvSpPr>
        <p:spPr/>
        <p:txBody>
          <a:bodyPr/>
          <a:lstStyle/>
          <a:p>
            <a:r>
              <a:rPr lang="en-US"/>
              <a:t>1.06</a:t>
            </a:r>
            <a:endParaRPr lang="en-US" dirty="0"/>
          </a:p>
        </p:txBody>
      </p:sp>
      <p:sp>
        <p:nvSpPr>
          <p:cNvPr id="8" name="Slide Number Placeholder 7"/>
          <p:cNvSpPr>
            <a:spLocks noGrp="1"/>
          </p:cNvSpPr>
          <p:nvPr>
            <p:ph type="sldNum" sz="quarter" idx="16"/>
          </p:nvPr>
        </p:nvSpPr>
        <p:spPr/>
        <p:txBody>
          <a:bodyPr/>
          <a:lstStyle/>
          <a:p>
            <a:fld id="{09403468-DB72-479F-892F-6F801EC9BA84}" type="slidenum">
              <a:rPr lang="en-US" smtClean="0"/>
              <a:pPr/>
              <a:t>17</a:t>
            </a:fld>
            <a:endParaRPr lang="en-US" dirty="0"/>
          </a:p>
        </p:txBody>
      </p:sp>
    </p:spTree>
    <p:extLst>
      <p:ext uri="{BB962C8B-B14F-4D97-AF65-F5344CB8AC3E}">
        <p14:creationId xmlns:p14="http://schemas.microsoft.com/office/powerpoint/2010/main" val="191848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r>
              <a:rPr lang="en-US" dirty="0"/>
              <a:t>Preparation and Concepts</a:t>
            </a:r>
          </a:p>
          <a:p>
            <a:r>
              <a:rPr lang="en-US" dirty="0"/>
              <a:t>What is a string?</a:t>
            </a:r>
          </a:p>
          <a:p>
            <a:r>
              <a:rPr lang="en-US" dirty="0"/>
              <a:t>Strings and pointers</a:t>
            </a:r>
          </a:p>
          <a:p>
            <a:r>
              <a:rPr lang="en-US" dirty="0"/>
              <a:t>Declaring and initializing strings</a:t>
            </a:r>
          </a:p>
          <a:p>
            <a:r>
              <a:rPr lang="en-US" dirty="0"/>
              <a:t>String input and output</a:t>
            </a:r>
          </a:p>
          <a:p>
            <a:r>
              <a:rPr lang="en-US" dirty="0"/>
              <a:t>String manipulation</a:t>
            </a:r>
          </a:p>
          <a:p>
            <a:r>
              <a:rPr lang="en-US" dirty="0"/>
              <a:t>String sorting</a:t>
            </a:r>
          </a:p>
          <a:p>
            <a:r>
              <a:rPr lang="en-US" dirty="0"/>
              <a:t>Summary</a:t>
            </a:r>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Agenda</a:t>
            </a:r>
          </a:p>
        </p:txBody>
      </p:sp>
      <p:sp>
        <p:nvSpPr>
          <p:cNvPr id="7" name="Date Placeholder 6"/>
          <p:cNvSpPr>
            <a:spLocks noGrp="1"/>
          </p:cNvSpPr>
          <p:nvPr>
            <p:ph type="dt" sz="half" idx="14"/>
          </p:nvPr>
        </p:nvSpPr>
        <p:spPr/>
        <p:txBody>
          <a:bodyPr/>
          <a:lstStyle/>
          <a:p>
            <a:r>
              <a:rPr lang="en-US"/>
              <a:t>08/12/20</a:t>
            </a:r>
            <a:endParaRPr lang="en-US" dirty="0"/>
          </a:p>
        </p:txBody>
      </p:sp>
      <p:sp>
        <p:nvSpPr>
          <p:cNvPr id="8" name="Footer Placeholder 7"/>
          <p:cNvSpPr>
            <a:spLocks noGrp="1"/>
          </p:cNvSpPr>
          <p:nvPr>
            <p:ph type="ftr" sz="quarter" idx="15"/>
          </p:nvPr>
        </p:nvSpPr>
        <p:spPr/>
        <p:txBody>
          <a:bodyPr/>
          <a:lstStyle/>
          <a:p>
            <a:r>
              <a:rPr lang="en-US"/>
              <a:t>1.06</a:t>
            </a:r>
            <a:endParaRPr lang="en-US" dirty="0"/>
          </a:p>
        </p:txBody>
      </p:sp>
      <p:sp>
        <p:nvSpPr>
          <p:cNvPr id="9" name="Slide Number Placeholder 8"/>
          <p:cNvSpPr>
            <a:spLocks noGrp="1"/>
          </p:cNvSpPr>
          <p:nvPr>
            <p:ph type="sldNum" sz="quarter" idx="16"/>
          </p:nvPr>
        </p:nvSpPr>
        <p:spPr/>
        <p:txBody>
          <a:bodyPr/>
          <a:lstStyle/>
          <a:p>
            <a:fld id="{09403468-DB72-479F-892F-6F801EC9BA84}" type="slidenum">
              <a:rPr lang="en-US" smtClean="0"/>
              <a:pPr/>
              <a:t>2</a:t>
            </a:fld>
            <a:endParaRPr lang="en-US" dirty="0"/>
          </a:p>
        </p:txBody>
      </p:sp>
    </p:spTree>
    <p:extLst>
      <p:ext uri="{BB962C8B-B14F-4D97-AF65-F5344CB8AC3E}">
        <p14:creationId xmlns:p14="http://schemas.microsoft.com/office/powerpoint/2010/main" val="427775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marL="0" indent="0">
              <a:buNone/>
            </a:pPr>
            <a:r>
              <a:rPr lang="en-US" sz="2400" dirty="0"/>
              <a:t>Assignment:</a:t>
            </a:r>
          </a:p>
          <a:p>
            <a:pPr lvl="1"/>
            <a:r>
              <a:rPr lang="en-US" sz="2000" dirty="0"/>
              <a:t>Read C: How to Program </a:t>
            </a:r>
          </a:p>
          <a:p>
            <a:pPr lvl="1"/>
            <a:r>
              <a:rPr lang="en-US" sz="2000" dirty="0"/>
              <a:t>Watch the video: </a:t>
            </a:r>
            <a:r>
              <a:rPr lang="en-US" dirty="0"/>
              <a:t>PRE</a:t>
            </a:r>
            <a:r>
              <a:rPr lang="en-US" sz="2000" dirty="0"/>
              <a:t>_30_Strings_VIDEO</a:t>
            </a:r>
          </a:p>
          <a:p>
            <a:pPr lvl="1"/>
            <a:endParaRPr lang="en-US" sz="2000" dirty="0"/>
          </a:p>
          <a:p>
            <a:pPr marL="0" indent="0">
              <a:buNone/>
            </a:pPr>
            <a:r>
              <a:rPr lang="en-US" sz="2400" dirty="0"/>
              <a:t>Understand the following:</a:t>
            </a:r>
          </a:p>
          <a:p>
            <a:pPr lvl="1"/>
            <a:r>
              <a:rPr lang="en-US" sz="2000" dirty="0"/>
              <a:t>Null character and its effect on the required string/character array length</a:t>
            </a:r>
          </a:p>
          <a:p>
            <a:pPr lvl="1"/>
            <a:r>
              <a:rPr lang="en-US" sz="2000" dirty="0"/>
              <a:t>Functions to compare and manipulate strings</a:t>
            </a:r>
          </a:p>
          <a:p>
            <a:endParaRPr lang="en-US" dirty="0"/>
          </a:p>
        </p:txBody>
      </p:sp>
      <p:sp>
        <p:nvSpPr>
          <p:cNvPr id="2" name="Title 1"/>
          <p:cNvSpPr>
            <a:spLocks noGrp="1"/>
          </p:cNvSpPr>
          <p:nvPr>
            <p:ph type="title"/>
          </p:nvPr>
        </p:nvSpPr>
        <p:spPr/>
        <p:txBody>
          <a:bodyPr/>
          <a:lstStyle/>
          <a:p>
            <a:r>
              <a:rPr lang="en-US" dirty="0"/>
              <a:t>Preparation</a:t>
            </a:r>
          </a:p>
        </p:txBody>
      </p:sp>
      <p:sp>
        <p:nvSpPr>
          <p:cNvPr id="7" name="Date Placeholder 6"/>
          <p:cNvSpPr>
            <a:spLocks noGrp="1"/>
          </p:cNvSpPr>
          <p:nvPr>
            <p:ph type="dt" sz="half" idx="14"/>
          </p:nvPr>
        </p:nvSpPr>
        <p:spPr/>
        <p:txBody>
          <a:bodyPr/>
          <a:lstStyle/>
          <a:p>
            <a:r>
              <a:rPr lang="en-US"/>
              <a:t>08/12/20</a:t>
            </a:r>
            <a:endParaRPr lang="en-US" dirty="0"/>
          </a:p>
        </p:txBody>
      </p:sp>
      <p:sp>
        <p:nvSpPr>
          <p:cNvPr id="8" name="Footer Placeholder 7"/>
          <p:cNvSpPr>
            <a:spLocks noGrp="1"/>
          </p:cNvSpPr>
          <p:nvPr>
            <p:ph type="ftr" sz="quarter" idx="15"/>
          </p:nvPr>
        </p:nvSpPr>
        <p:spPr/>
        <p:txBody>
          <a:bodyPr/>
          <a:lstStyle/>
          <a:p>
            <a:r>
              <a:rPr lang="en-US"/>
              <a:t>1.06</a:t>
            </a:r>
            <a:endParaRPr lang="en-US" dirty="0"/>
          </a:p>
        </p:txBody>
      </p:sp>
      <p:sp>
        <p:nvSpPr>
          <p:cNvPr id="9" name="Slide Number Placeholder 8"/>
          <p:cNvSpPr>
            <a:spLocks noGrp="1"/>
          </p:cNvSpPr>
          <p:nvPr>
            <p:ph type="sldNum" sz="quarter" idx="16"/>
          </p:nvPr>
        </p:nvSpPr>
        <p:spPr/>
        <p:txBody>
          <a:bodyPr/>
          <a:lstStyle/>
          <a:p>
            <a:fld id="{09403468-DB72-479F-892F-6F801EC9BA84}" type="slidenum">
              <a:rPr lang="en-US" smtClean="0"/>
              <a:pPr/>
              <a:t>3</a:t>
            </a:fld>
            <a:endParaRPr lang="en-US" dirty="0"/>
          </a:p>
        </p:txBody>
      </p:sp>
    </p:spTree>
    <p:extLst>
      <p:ext uri="{BB962C8B-B14F-4D97-AF65-F5344CB8AC3E}">
        <p14:creationId xmlns:p14="http://schemas.microsoft.com/office/powerpoint/2010/main" val="95734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Concept Comprehension</a:t>
            </a:r>
          </a:p>
        </p:txBody>
      </p:sp>
      <p:graphicFrame>
        <p:nvGraphicFramePr>
          <p:cNvPr id="5" name="Chart 4"/>
          <p:cNvGraphicFramePr>
            <a:graphicFrameLocks/>
          </p:cNvGraphicFramePr>
          <p:nvPr>
            <p:extLst>
              <p:ext uri="{D42A27DB-BD31-4B8C-83A1-F6EECF244321}">
                <p14:modId xmlns:p14="http://schemas.microsoft.com/office/powerpoint/2010/main" val="2796044312"/>
              </p:ext>
            </p:extLst>
          </p:nvPr>
        </p:nvGraphicFramePr>
        <p:xfrm>
          <a:off x="439046" y="1525334"/>
          <a:ext cx="4173682" cy="37960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2995546850"/>
              </p:ext>
            </p:extLst>
          </p:nvPr>
        </p:nvGraphicFramePr>
        <p:xfrm>
          <a:off x="4513118" y="1525334"/>
          <a:ext cx="4173682" cy="3796080"/>
        </p:xfrm>
        <a:graphic>
          <a:graphicData uri="http://schemas.openxmlformats.org/drawingml/2006/chart">
            <c:chart xmlns:c="http://schemas.openxmlformats.org/drawingml/2006/chart" xmlns:r="http://schemas.openxmlformats.org/officeDocument/2006/relationships" r:id="rId4"/>
          </a:graphicData>
        </a:graphic>
      </p:graphicFrame>
      <p:sp>
        <p:nvSpPr>
          <p:cNvPr id="7" name="Date Placeholder 6"/>
          <p:cNvSpPr>
            <a:spLocks noGrp="1"/>
          </p:cNvSpPr>
          <p:nvPr>
            <p:ph type="dt" sz="half" idx="14"/>
          </p:nvPr>
        </p:nvSpPr>
        <p:spPr/>
        <p:txBody>
          <a:bodyPr/>
          <a:lstStyle/>
          <a:p>
            <a:r>
              <a:rPr lang="en-US"/>
              <a:t>08/12/20</a:t>
            </a:r>
            <a:endParaRPr lang="en-US" dirty="0"/>
          </a:p>
        </p:txBody>
      </p:sp>
      <p:sp>
        <p:nvSpPr>
          <p:cNvPr id="9" name="Footer Placeholder 8"/>
          <p:cNvSpPr>
            <a:spLocks noGrp="1"/>
          </p:cNvSpPr>
          <p:nvPr>
            <p:ph type="ftr" sz="quarter" idx="15"/>
          </p:nvPr>
        </p:nvSpPr>
        <p:spPr/>
        <p:txBody>
          <a:bodyPr/>
          <a:lstStyle/>
          <a:p>
            <a:r>
              <a:rPr lang="en-US"/>
              <a:t>1.06</a:t>
            </a:r>
            <a:endParaRPr lang="en-US" dirty="0"/>
          </a:p>
        </p:txBody>
      </p:sp>
      <p:sp>
        <p:nvSpPr>
          <p:cNvPr id="10" name="Slide Number Placeholder 9"/>
          <p:cNvSpPr>
            <a:spLocks noGrp="1"/>
          </p:cNvSpPr>
          <p:nvPr>
            <p:ph type="sldNum" sz="quarter" idx="16"/>
          </p:nvPr>
        </p:nvSpPr>
        <p:spPr/>
        <p:txBody>
          <a:bodyPr/>
          <a:lstStyle/>
          <a:p>
            <a:fld id="{09403468-DB72-479F-892F-6F801EC9BA84}" type="slidenum">
              <a:rPr lang="en-US" smtClean="0"/>
              <a:pPr/>
              <a:t>4</a:t>
            </a:fld>
            <a:endParaRPr lang="en-US" dirty="0"/>
          </a:p>
        </p:txBody>
      </p:sp>
    </p:spTree>
    <p:extLst>
      <p:ext uri="{BB962C8B-B14F-4D97-AF65-F5344CB8AC3E}">
        <p14:creationId xmlns:p14="http://schemas.microsoft.com/office/powerpoint/2010/main" val="32074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r>
              <a:rPr lang="en-US" dirty="0"/>
              <a:t>Character</a:t>
            </a:r>
          </a:p>
          <a:p>
            <a:pPr lvl="2"/>
            <a:r>
              <a:rPr lang="en-US" dirty="0">
                <a:latin typeface="Courier New" pitchFamily="49" charset="0"/>
                <a:cs typeface="Courier New" pitchFamily="49" charset="0"/>
              </a:rPr>
              <a:t>char </a:t>
            </a:r>
            <a:r>
              <a:rPr lang="en-US" dirty="0" err="1">
                <a:latin typeface="Courier New" pitchFamily="49" charset="0"/>
                <a:cs typeface="Courier New" pitchFamily="49" charset="0"/>
              </a:rPr>
              <a:t>onechar</a:t>
            </a:r>
            <a:r>
              <a:rPr lang="en-US" dirty="0">
                <a:latin typeface="Courier New" pitchFamily="49" charset="0"/>
                <a:cs typeface="Courier New" pitchFamily="49" charset="0"/>
              </a:rPr>
              <a:t> = 'z';</a:t>
            </a:r>
          </a:p>
          <a:p>
            <a:r>
              <a:rPr lang="en-US" dirty="0">
                <a:latin typeface="+mj-lt"/>
                <a:cs typeface="Courier New" pitchFamily="49" charset="0"/>
              </a:rPr>
              <a:t>String</a:t>
            </a:r>
          </a:p>
          <a:p>
            <a:pPr lvl="2"/>
            <a:r>
              <a:rPr lang="en-US" dirty="0">
                <a:latin typeface="+mj-lt"/>
                <a:cs typeface="Courier New" pitchFamily="49" charset="0"/>
              </a:rPr>
              <a:t>array of characters</a:t>
            </a:r>
          </a:p>
          <a:p>
            <a:pPr lvl="2"/>
            <a:r>
              <a:rPr lang="en-US" dirty="0">
                <a:latin typeface="Courier New" pitchFamily="49" charset="0"/>
                <a:cs typeface="Courier New" pitchFamily="49" charset="0"/>
              </a:rPr>
              <a:t>char </a:t>
            </a:r>
            <a:r>
              <a:rPr lang="en-US" dirty="0" err="1">
                <a:latin typeface="Courier New" pitchFamily="49" charset="0"/>
                <a:cs typeface="Courier New" pitchFamily="49" charset="0"/>
              </a:rPr>
              <a:t>morethanone</a:t>
            </a:r>
            <a:r>
              <a:rPr lang="en-US" dirty="0">
                <a:latin typeface="Courier New" pitchFamily="49" charset="0"/>
                <a:cs typeface="Courier New" pitchFamily="49" charset="0"/>
              </a:rPr>
              <a:t>[6] = "</a:t>
            </a:r>
            <a:r>
              <a:rPr lang="en-US" dirty="0" err="1">
                <a:latin typeface="Courier New" pitchFamily="49" charset="0"/>
                <a:cs typeface="Courier New" pitchFamily="49" charset="0"/>
              </a:rPr>
              <a:t>abcde</a:t>
            </a:r>
            <a:r>
              <a:rPr lang="en-US" dirty="0">
                <a:latin typeface="Courier New" pitchFamily="49" charset="0"/>
                <a:cs typeface="Courier New" pitchFamily="49" charset="0"/>
              </a:rPr>
              <a:t>"</a:t>
            </a:r>
          </a:p>
          <a:p>
            <a:pPr lvl="2"/>
            <a:r>
              <a:rPr lang="en-US" dirty="0">
                <a:latin typeface="+mj-lt"/>
                <a:cs typeface="Courier New" pitchFamily="49" charset="0"/>
              </a:rPr>
              <a:t>null character</a:t>
            </a:r>
          </a:p>
        </p:txBody>
      </p:sp>
      <p:sp>
        <p:nvSpPr>
          <p:cNvPr id="2" name="Title 1"/>
          <p:cNvSpPr>
            <a:spLocks noGrp="1"/>
          </p:cNvSpPr>
          <p:nvPr>
            <p:ph type="title"/>
          </p:nvPr>
        </p:nvSpPr>
        <p:spPr/>
        <p:txBody>
          <a:bodyPr/>
          <a:lstStyle/>
          <a:p>
            <a:r>
              <a:rPr lang="en-US" dirty="0"/>
              <a:t>What are character strings?</a:t>
            </a:r>
          </a:p>
        </p:txBody>
      </p:sp>
      <p:sp>
        <p:nvSpPr>
          <p:cNvPr id="7" name="Date Placeholder 6"/>
          <p:cNvSpPr>
            <a:spLocks noGrp="1"/>
          </p:cNvSpPr>
          <p:nvPr>
            <p:ph type="dt" sz="half" idx="14"/>
          </p:nvPr>
        </p:nvSpPr>
        <p:spPr/>
        <p:txBody>
          <a:bodyPr/>
          <a:lstStyle/>
          <a:p>
            <a:r>
              <a:rPr lang="en-US"/>
              <a:t>08/12/20</a:t>
            </a:r>
            <a:endParaRPr lang="en-US" dirty="0"/>
          </a:p>
        </p:txBody>
      </p:sp>
      <p:sp>
        <p:nvSpPr>
          <p:cNvPr id="8" name="Footer Placeholder 7"/>
          <p:cNvSpPr>
            <a:spLocks noGrp="1"/>
          </p:cNvSpPr>
          <p:nvPr>
            <p:ph type="ftr" sz="quarter" idx="15"/>
          </p:nvPr>
        </p:nvSpPr>
        <p:spPr/>
        <p:txBody>
          <a:bodyPr/>
          <a:lstStyle/>
          <a:p>
            <a:r>
              <a:rPr lang="en-US"/>
              <a:t>1.06</a:t>
            </a:r>
            <a:endParaRPr lang="en-US" dirty="0"/>
          </a:p>
        </p:txBody>
      </p:sp>
      <p:sp>
        <p:nvSpPr>
          <p:cNvPr id="9" name="Slide Number Placeholder 8"/>
          <p:cNvSpPr>
            <a:spLocks noGrp="1"/>
          </p:cNvSpPr>
          <p:nvPr>
            <p:ph type="sldNum" sz="quarter" idx="16"/>
          </p:nvPr>
        </p:nvSpPr>
        <p:spPr/>
        <p:txBody>
          <a:bodyPr/>
          <a:lstStyle/>
          <a:p>
            <a:fld id="{09403468-DB72-479F-892F-6F801EC9BA84}" type="slidenum">
              <a:rPr lang="en-US" smtClean="0"/>
              <a:pPr/>
              <a:t>5</a:t>
            </a:fld>
            <a:endParaRPr lang="en-US" dirty="0"/>
          </a:p>
        </p:txBody>
      </p:sp>
    </p:spTree>
    <p:extLst>
      <p:ext uri="{BB962C8B-B14F-4D97-AF65-F5344CB8AC3E}">
        <p14:creationId xmlns:p14="http://schemas.microsoft.com/office/powerpoint/2010/main" val="81892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Pointers &amp; Strings </a:t>
            </a:r>
          </a:p>
        </p:txBody>
      </p:sp>
      <p:graphicFrame>
        <p:nvGraphicFramePr>
          <p:cNvPr id="25" name="Content Placeholder 6"/>
          <p:cNvGraphicFramePr>
            <a:graphicFrameLocks noGrp="1"/>
          </p:cNvGraphicFramePr>
          <p:nvPr>
            <p:ph idx="4294967295"/>
            <p:extLst>
              <p:ext uri="{D42A27DB-BD31-4B8C-83A1-F6EECF244321}">
                <p14:modId xmlns:p14="http://schemas.microsoft.com/office/powerpoint/2010/main" val="962739917"/>
              </p:ext>
            </p:extLst>
          </p:nvPr>
        </p:nvGraphicFramePr>
        <p:xfrm>
          <a:off x="440520" y="1690687"/>
          <a:ext cx="5532120" cy="981075"/>
        </p:xfrm>
        <a:graphic>
          <a:graphicData uri="http://schemas.openxmlformats.org/drawingml/2006/table">
            <a:tbl>
              <a:tblPr firstRow="1" bandRow="1">
                <a:tableStyleId>{5940675A-B579-460E-94D1-54222C63F5DA}</a:tableStyleId>
              </a:tblPr>
              <a:tblGrid>
                <a:gridCol w="614680">
                  <a:extLst>
                    <a:ext uri="{9D8B030D-6E8A-4147-A177-3AD203B41FA5}">
                      <a16:colId xmlns:a16="http://schemas.microsoft.com/office/drawing/2014/main" val="20000"/>
                    </a:ext>
                  </a:extLst>
                </a:gridCol>
                <a:gridCol w="614680">
                  <a:extLst>
                    <a:ext uri="{9D8B030D-6E8A-4147-A177-3AD203B41FA5}">
                      <a16:colId xmlns:a16="http://schemas.microsoft.com/office/drawing/2014/main" val="20001"/>
                    </a:ext>
                  </a:extLst>
                </a:gridCol>
                <a:gridCol w="614680">
                  <a:extLst>
                    <a:ext uri="{9D8B030D-6E8A-4147-A177-3AD203B41FA5}">
                      <a16:colId xmlns:a16="http://schemas.microsoft.com/office/drawing/2014/main" val="20002"/>
                    </a:ext>
                  </a:extLst>
                </a:gridCol>
                <a:gridCol w="614680">
                  <a:extLst>
                    <a:ext uri="{9D8B030D-6E8A-4147-A177-3AD203B41FA5}">
                      <a16:colId xmlns:a16="http://schemas.microsoft.com/office/drawing/2014/main" val="20003"/>
                    </a:ext>
                  </a:extLst>
                </a:gridCol>
                <a:gridCol w="614680">
                  <a:extLst>
                    <a:ext uri="{9D8B030D-6E8A-4147-A177-3AD203B41FA5}">
                      <a16:colId xmlns:a16="http://schemas.microsoft.com/office/drawing/2014/main" val="20004"/>
                    </a:ext>
                  </a:extLst>
                </a:gridCol>
                <a:gridCol w="614680">
                  <a:extLst>
                    <a:ext uri="{9D8B030D-6E8A-4147-A177-3AD203B41FA5}">
                      <a16:colId xmlns:a16="http://schemas.microsoft.com/office/drawing/2014/main" val="20005"/>
                    </a:ext>
                  </a:extLst>
                </a:gridCol>
                <a:gridCol w="614680">
                  <a:extLst>
                    <a:ext uri="{9D8B030D-6E8A-4147-A177-3AD203B41FA5}">
                      <a16:colId xmlns:a16="http://schemas.microsoft.com/office/drawing/2014/main" val="20006"/>
                    </a:ext>
                  </a:extLst>
                </a:gridCol>
                <a:gridCol w="614680">
                  <a:extLst>
                    <a:ext uri="{9D8B030D-6E8A-4147-A177-3AD203B41FA5}">
                      <a16:colId xmlns:a16="http://schemas.microsoft.com/office/drawing/2014/main" val="20007"/>
                    </a:ext>
                  </a:extLst>
                </a:gridCol>
                <a:gridCol w="614680">
                  <a:extLst>
                    <a:ext uri="{9D8B030D-6E8A-4147-A177-3AD203B41FA5}">
                      <a16:colId xmlns:a16="http://schemas.microsoft.com/office/drawing/2014/main" val="20008"/>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610235">
                <a:tc>
                  <a:txBody>
                    <a:bodyPr/>
                    <a:lstStyle/>
                    <a:p>
                      <a:r>
                        <a:rPr lang="en-US" dirty="0"/>
                        <a:t>5111</a:t>
                      </a:r>
                    </a:p>
                  </a:txBody>
                  <a:tcPr vert="vert270"/>
                </a:tc>
                <a:tc>
                  <a:txBody>
                    <a:bodyPr/>
                    <a:lstStyle/>
                    <a:p>
                      <a:r>
                        <a:rPr lang="en-US" dirty="0"/>
                        <a:t>5112</a:t>
                      </a:r>
                    </a:p>
                  </a:txBody>
                  <a:tcPr vert="vert270"/>
                </a:tc>
                <a:tc>
                  <a:txBody>
                    <a:bodyPr/>
                    <a:lstStyle/>
                    <a:p>
                      <a:r>
                        <a:rPr lang="en-US" dirty="0"/>
                        <a:t>5113</a:t>
                      </a:r>
                    </a:p>
                  </a:txBody>
                  <a:tcPr vert="vert270"/>
                </a:tc>
                <a:tc>
                  <a:txBody>
                    <a:bodyPr/>
                    <a:lstStyle/>
                    <a:p>
                      <a:r>
                        <a:rPr lang="en-US" dirty="0"/>
                        <a:t>5114</a:t>
                      </a:r>
                    </a:p>
                  </a:txBody>
                  <a:tcPr vert="vert270"/>
                </a:tc>
                <a:tc>
                  <a:txBody>
                    <a:bodyPr/>
                    <a:lstStyle/>
                    <a:p>
                      <a:r>
                        <a:rPr lang="en-US" dirty="0"/>
                        <a:t>5115</a:t>
                      </a:r>
                    </a:p>
                  </a:txBody>
                  <a:tcPr vert="vert270"/>
                </a:tc>
                <a:tc>
                  <a:txBody>
                    <a:bodyPr/>
                    <a:lstStyle/>
                    <a:p>
                      <a:r>
                        <a:rPr lang="en-US" dirty="0"/>
                        <a:t>5116</a:t>
                      </a:r>
                    </a:p>
                  </a:txBody>
                  <a:tcPr vert="vert270"/>
                </a:tc>
                <a:tc>
                  <a:txBody>
                    <a:bodyPr/>
                    <a:lstStyle/>
                    <a:p>
                      <a:r>
                        <a:rPr lang="en-US" dirty="0"/>
                        <a:t>5117</a:t>
                      </a:r>
                    </a:p>
                  </a:txBody>
                  <a:tcPr vert="vert270"/>
                </a:tc>
                <a:tc>
                  <a:txBody>
                    <a:bodyPr/>
                    <a:lstStyle/>
                    <a:p>
                      <a:r>
                        <a:rPr lang="en-US" dirty="0"/>
                        <a:t>5118</a:t>
                      </a:r>
                    </a:p>
                  </a:txBody>
                  <a:tcPr vert="vert270"/>
                </a:tc>
                <a:tc>
                  <a:txBody>
                    <a:bodyPr/>
                    <a:lstStyle/>
                    <a:p>
                      <a:r>
                        <a:rPr lang="en-US" dirty="0"/>
                        <a:t>5119</a:t>
                      </a:r>
                    </a:p>
                  </a:txBody>
                  <a:tcPr vert="vert270"/>
                </a:tc>
                <a:extLst>
                  <a:ext uri="{0D108BD9-81ED-4DB2-BD59-A6C34878D82A}">
                    <a16:rowId xmlns:a16="http://schemas.microsoft.com/office/drawing/2014/main" val="10001"/>
                  </a:ext>
                </a:extLst>
              </a:tr>
            </a:tbl>
          </a:graphicData>
        </a:graphic>
      </p:graphicFrame>
      <p:graphicFrame>
        <p:nvGraphicFramePr>
          <p:cNvPr id="28" name="Content Placeholder 6"/>
          <p:cNvGraphicFramePr>
            <a:graphicFrameLocks/>
          </p:cNvGraphicFramePr>
          <p:nvPr>
            <p:extLst>
              <p:ext uri="{D42A27DB-BD31-4B8C-83A1-F6EECF244321}">
                <p14:modId xmlns:p14="http://schemas.microsoft.com/office/powerpoint/2010/main" val="2304228732"/>
              </p:ext>
            </p:extLst>
          </p:nvPr>
        </p:nvGraphicFramePr>
        <p:xfrm>
          <a:off x="3503760" y="1690687"/>
          <a:ext cx="2468881" cy="370840"/>
        </p:xfrm>
        <a:graphic>
          <a:graphicData uri="http://schemas.openxmlformats.org/drawingml/2006/table">
            <a:tbl>
              <a:tblPr firstRow="1" bandRow="1">
                <a:tableStyleId>{5940675A-B579-460E-94D1-54222C63F5DA}</a:tableStyleId>
              </a:tblPr>
              <a:tblGrid>
                <a:gridCol w="624375">
                  <a:extLst>
                    <a:ext uri="{9D8B030D-6E8A-4147-A177-3AD203B41FA5}">
                      <a16:colId xmlns:a16="http://schemas.microsoft.com/office/drawing/2014/main" val="20000"/>
                    </a:ext>
                  </a:extLst>
                </a:gridCol>
                <a:gridCol w="615315">
                  <a:extLst>
                    <a:ext uri="{9D8B030D-6E8A-4147-A177-3AD203B41FA5}">
                      <a16:colId xmlns:a16="http://schemas.microsoft.com/office/drawing/2014/main" val="20001"/>
                    </a:ext>
                  </a:extLst>
                </a:gridCol>
                <a:gridCol w="614363">
                  <a:extLst>
                    <a:ext uri="{9D8B030D-6E8A-4147-A177-3AD203B41FA5}">
                      <a16:colId xmlns:a16="http://schemas.microsoft.com/office/drawing/2014/main" val="20002"/>
                    </a:ext>
                  </a:extLst>
                </a:gridCol>
                <a:gridCol w="614828">
                  <a:extLst>
                    <a:ext uri="{9D8B030D-6E8A-4147-A177-3AD203B41FA5}">
                      <a16:colId xmlns:a16="http://schemas.microsoft.com/office/drawing/2014/main" val="20003"/>
                    </a:ext>
                  </a:extLst>
                </a:gridCol>
              </a:tblGrid>
              <a:tr h="370840">
                <a:tc>
                  <a:txBody>
                    <a:bodyPr/>
                    <a:lstStyle/>
                    <a:p>
                      <a:r>
                        <a:rPr lang="en-US" b="1" dirty="0">
                          <a:latin typeface="Courier New" pitchFamily="49" charset="0"/>
                          <a:cs typeface="Courier New" pitchFamily="49" charset="0"/>
                        </a:rPr>
                        <a:t>h</a:t>
                      </a:r>
                    </a:p>
                  </a:txBody>
                  <a:tcPr>
                    <a:solidFill>
                      <a:schemeClr val="accent2">
                        <a:lumMod val="60000"/>
                        <a:lumOff val="40000"/>
                      </a:schemeClr>
                    </a:solidFill>
                  </a:tcPr>
                </a:tc>
                <a:tc>
                  <a:txBody>
                    <a:bodyPr/>
                    <a:lstStyle/>
                    <a:p>
                      <a:r>
                        <a:rPr lang="en-US" b="1" dirty="0">
                          <a:latin typeface="Courier New" pitchFamily="49" charset="0"/>
                          <a:cs typeface="Courier New" pitchFamily="49" charset="0"/>
                        </a:rPr>
                        <a:t>i</a:t>
                      </a:r>
                    </a:p>
                  </a:txBody>
                  <a:tcPr>
                    <a:solidFill>
                      <a:schemeClr val="accent2">
                        <a:lumMod val="60000"/>
                        <a:lumOff val="40000"/>
                      </a:schemeClr>
                    </a:solidFill>
                  </a:tcPr>
                </a:tc>
                <a:tc>
                  <a:txBody>
                    <a:bodyPr/>
                    <a:lstStyle/>
                    <a:p>
                      <a:r>
                        <a:rPr lang="en-US" b="1" dirty="0">
                          <a:latin typeface="Courier New" pitchFamily="49" charset="0"/>
                          <a:cs typeface="Courier New" pitchFamily="49" charset="0"/>
                        </a:rPr>
                        <a:t>\0</a:t>
                      </a:r>
                    </a:p>
                  </a:txBody>
                  <a:tcPr>
                    <a:solidFill>
                      <a:schemeClr val="accent2">
                        <a:lumMod val="60000"/>
                        <a:lumOff val="40000"/>
                      </a:schemeClr>
                    </a:solidFill>
                  </a:tcPr>
                </a:tc>
                <a:tc>
                  <a:txBody>
                    <a:bodyPr/>
                    <a:lstStyle/>
                    <a:p>
                      <a:endParaRPr lang="en-US" b="1" dirty="0">
                        <a:latin typeface="Courier New" pitchFamily="49" charset="0"/>
                        <a:cs typeface="Courier New" pitchFamily="49" charset="0"/>
                      </a:endParaRPr>
                    </a:p>
                  </a:txBody>
                  <a:tcPr>
                    <a:solidFill>
                      <a:schemeClr val="accent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33" name="Content Placeholder 6"/>
          <p:cNvGraphicFramePr>
            <a:graphicFrameLocks/>
          </p:cNvGraphicFramePr>
          <p:nvPr>
            <p:extLst>
              <p:ext uri="{D42A27DB-BD31-4B8C-83A1-F6EECF244321}">
                <p14:modId xmlns:p14="http://schemas.microsoft.com/office/powerpoint/2010/main" val="625377590"/>
              </p:ext>
            </p:extLst>
          </p:nvPr>
        </p:nvGraphicFramePr>
        <p:xfrm>
          <a:off x="440520" y="1690687"/>
          <a:ext cx="3072385" cy="370840"/>
        </p:xfrm>
        <a:graphic>
          <a:graphicData uri="http://schemas.openxmlformats.org/drawingml/2006/table">
            <a:tbl>
              <a:tblPr firstRow="1" bandRow="1">
                <a:tableStyleId>{5940675A-B579-460E-94D1-54222C63F5DA}</a:tableStyleId>
              </a:tblPr>
              <a:tblGrid>
                <a:gridCol w="614477">
                  <a:extLst>
                    <a:ext uri="{9D8B030D-6E8A-4147-A177-3AD203B41FA5}">
                      <a16:colId xmlns:a16="http://schemas.microsoft.com/office/drawing/2014/main" val="20000"/>
                    </a:ext>
                  </a:extLst>
                </a:gridCol>
                <a:gridCol w="614477">
                  <a:extLst>
                    <a:ext uri="{9D8B030D-6E8A-4147-A177-3AD203B41FA5}">
                      <a16:colId xmlns:a16="http://schemas.microsoft.com/office/drawing/2014/main" val="20001"/>
                    </a:ext>
                  </a:extLst>
                </a:gridCol>
                <a:gridCol w="614477">
                  <a:extLst>
                    <a:ext uri="{9D8B030D-6E8A-4147-A177-3AD203B41FA5}">
                      <a16:colId xmlns:a16="http://schemas.microsoft.com/office/drawing/2014/main" val="20002"/>
                    </a:ext>
                  </a:extLst>
                </a:gridCol>
                <a:gridCol w="614477">
                  <a:extLst>
                    <a:ext uri="{9D8B030D-6E8A-4147-A177-3AD203B41FA5}">
                      <a16:colId xmlns:a16="http://schemas.microsoft.com/office/drawing/2014/main" val="20003"/>
                    </a:ext>
                  </a:extLst>
                </a:gridCol>
                <a:gridCol w="614477">
                  <a:extLst>
                    <a:ext uri="{9D8B030D-6E8A-4147-A177-3AD203B41FA5}">
                      <a16:colId xmlns:a16="http://schemas.microsoft.com/office/drawing/2014/main" val="20004"/>
                    </a:ext>
                  </a:extLst>
                </a:gridCol>
              </a:tblGrid>
              <a:tr h="370840">
                <a:tc>
                  <a:txBody>
                    <a:bodyPr/>
                    <a:lstStyle/>
                    <a:p>
                      <a:r>
                        <a:rPr lang="en-US" b="1" dirty="0">
                          <a:latin typeface="Courier New" pitchFamily="49" charset="0"/>
                          <a:cs typeface="Courier New" pitchFamily="49" charset="0"/>
                        </a:rPr>
                        <a:t>c</a:t>
                      </a:r>
                    </a:p>
                  </a:txBody>
                  <a:tcPr>
                    <a:solidFill>
                      <a:schemeClr val="accent1">
                        <a:lumMod val="60000"/>
                        <a:lumOff val="40000"/>
                      </a:schemeClr>
                    </a:solidFill>
                  </a:tcPr>
                </a:tc>
                <a:tc>
                  <a:txBody>
                    <a:bodyPr/>
                    <a:lstStyle/>
                    <a:p>
                      <a:r>
                        <a:rPr lang="en-US" b="1" dirty="0">
                          <a:latin typeface="Courier New" pitchFamily="49" charset="0"/>
                          <a:cs typeface="Courier New" pitchFamily="49" charset="0"/>
                        </a:rPr>
                        <a:t>a</a:t>
                      </a:r>
                    </a:p>
                  </a:txBody>
                  <a:tcPr>
                    <a:solidFill>
                      <a:schemeClr val="accent1">
                        <a:lumMod val="60000"/>
                        <a:lumOff val="40000"/>
                      </a:schemeClr>
                    </a:solidFill>
                  </a:tcPr>
                </a:tc>
                <a:tc>
                  <a:txBody>
                    <a:bodyPr/>
                    <a:lstStyle/>
                    <a:p>
                      <a:r>
                        <a:rPr lang="en-US" b="1" dirty="0">
                          <a:latin typeface="Courier New" pitchFamily="49" charset="0"/>
                          <a:cs typeface="Courier New" pitchFamily="49" charset="0"/>
                        </a:rPr>
                        <a:t>t</a:t>
                      </a:r>
                    </a:p>
                  </a:txBody>
                  <a:tcPr>
                    <a:solidFill>
                      <a:schemeClr val="accent1">
                        <a:lumMod val="60000"/>
                        <a:lumOff val="40000"/>
                      </a:schemeClr>
                    </a:solidFill>
                  </a:tcPr>
                </a:tc>
                <a:tc>
                  <a:txBody>
                    <a:bodyPr/>
                    <a:lstStyle/>
                    <a:p>
                      <a:r>
                        <a:rPr lang="en-US" b="1" dirty="0">
                          <a:latin typeface="Courier New" pitchFamily="49" charset="0"/>
                          <a:cs typeface="Courier New" pitchFamily="49" charset="0"/>
                        </a:rPr>
                        <a:t>\n</a:t>
                      </a:r>
                    </a:p>
                  </a:txBody>
                  <a:tcPr>
                    <a:solidFill>
                      <a:schemeClr val="accent1">
                        <a:lumMod val="60000"/>
                        <a:lumOff val="40000"/>
                      </a:schemeClr>
                    </a:solidFill>
                  </a:tcPr>
                </a:tc>
                <a:tc>
                  <a:txBody>
                    <a:bodyPr/>
                    <a:lstStyle/>
                    <a:p>
                      <a:r>
                        <a:rPr lang="en-US" b="1" dirty="0">
                          <a:latin typeface="Courier New" pitchFamily="49" charset="0"/>
                          <a:cs typeface="Courier New" pitchFamily="49" charset="0"/>
                        </a:rPr>
                        <a:t>\0</a:t>
                      </a:r>
                    </a:p>
                  </a:txBody>
                  <a:tcPr>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34" name="Rectangle 3"/>
          <p:cNvSpPr txBox="1">
            <a:spLocks noChangeArrowheads="1"/>
          </p:cNvSpPr>
          <p:nvPr/>
        </p:nvSpPr>
        <p:spPr>
          <a:xfrm>
            <a:off x="457200" y="3451818"/>
            <a:ext cx="5562600" cy="990418"/>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b="1" dirty="0">
                <a:solidFill>
                  <a:schemeClr val="accent1">
                    <a:lumMod val="75000"/>
                  </a:schemeClr>
                </a:solidFill>
                <a:latin typeface="Courier New" pitchFamily="49" charset="0"/>
                <a:cs typeface="Courier New" pitchFamily="49" charset="0"/>
              </a:rPr>
              <a:t>char f[5]="cat\n";</a:t>
            </a:r>
          </a:p>
          <a:p>
            <a:pPr marL="0" indent="0">
              <a:buNone/>
            </a:pPr>
            <a:r>
              <a:rPr lang="en-US" sz="2500" b="1" dirty="0">
                <a:solidFill>
                  <a:schemeClr val="accent2">
                    <a:lumMod val="75000"/>
                  </a:schemeClr>
                </a:solidFill>
                <a:latin typeface="Courier New" pitchFamily="49" charset="0"/>
                <a:cs typeface="Courier New" pitchFamily="49" charset="0"/>
              </a:rPr>
              <a:t>char g[4]={'h', '</a:t>
            </a:r>
            <a:r>
              <a:rPr lang="en-US" sz="2500" b="1" dirty="0" err="1">
                <a:solidFill>
                  <a:schemeClr val="accent2">
                    <a:lumMod val="75000"/>
                  </a:schemeClr>
                </a:solidFill>
                <a:latin typeface="Courier New" pitchFamily="49" charset="0"/>
                <a:cs typeface="Courier New" pitchFamily="49" charset="0"/>
              </a:rPr>
              <a:t>i</a:t>
            </a:r>
            <a:r>
              <a:rPr lang="en-US" sz="2500" b="1" dirty="0">
                <a:solidFill>
                  <a:schemeClr val="accent2">
                    <a:lumMod val="75000"/>
                  </a:schemeClr>
                </a:solidFill>
                <a:latin typeface="Courier New" pitchFamily="49" charset="0"/>
                <a:cs typeface="Courier New" pitchFamily="49" charset="0"/>
              </a:rPr>
              <a:t>', '\0'};</a:t>
            </a:r>
          </a:p>
        </p:txBody>
      </p:sp>
      <p:sp>
        <p:nvSpPr>
          <p:cNvPr id="36" name="TextBox 35"/>
          <p:cNvSpPr txBox="1"/>
          <p:nvPr/>
        </p:nvSpPr>
        <p:spPr>
          <a:xfrm>
            <a:off x="6453557" y="1320509"/>
            <a:ext cx="2281881" cy="2677656"/>
          </a:xfrm>
          <a:prstGeom prst="rect">
            <a:avLst/>
          </a:prstGeom>
          <a:noFill/>
        </p:spPr>
        <p:txBody>
          <a:bodyPr wrap="square" rtlCol="0">
            <a:spAutoFit/>
          </a:bodyPr>
          <a:lstStyle/>
          <a:p>
            <a:r>
              <a:rPr lang="en-US" dirty="0">
                <a:latin typeface="Courier New" pitchFamily="49" charset="0"/>
                <a:cs typeface="Courier New" pitchFamily="49" charset="0"/>
              </a:rPr>
              <a:t>f = 5111</a:t>
            </a:r>
          </a:p>
          <a:p>
            <a:r>
              <a:rPr lang="en-US" dirty="0">
                <a:latin typeface="Courier New" pitchFamily="49" charset="0"/>
                <a:cs typeface="Courier New" pitchFamily="49" charset="0"/>
              </a:rPr>
              <a:t>f[0] = 'c'</a:t>
            </a:r>
          </a:p>
          <a:p>
            <a:r>
              <a:rPr lang="en-US" dirty="0">
                <a:latin typeface="Courier New" pitchFamily="49" charset="0"/>
                <a:cs typeface="Courier New" pitchFamily="49" charset="0"/>
              </a:rPr>
              <a:t>&amp;f[0]= 5111</a:t>
            </a:r>
          </a:p>
          <a:p>
            <a:r>
              <a:rPr lang="en-US" dirty="0">
                <a:latin typeface="Courier New" pitchFamily="49" charset="0"/>
                <a:cs typeface="Courier New" pitchFamily="49" charset="0"/>
              </a:rPr>
              <a:t>f[2] = 't'</a:t>
            </a:r>
          </a:p>
          <a:p>
            <a:r>
              <a:rPr lang="en-US" dirty="0">
                <a:latin typeface="Courier New" pitchFamily="49" charset="0"/>
                <a:cs typeface="Courier New" pitchFamily="49" charset="0"/>
              </a:rPr>
              <a:t>&amp;f[2]= 5113</a:t>
            </a:r>
          </a:p>
          <a:p>
            <a:r>
              <a:rPr lang="en-US" dirty="0">
                <a:latin typeface="Courier New" pitchFamily="49" charset="0"/>
                <a:cs typeface="Courier New" pitchFamily="49" charset="0"/>
              </a:rPr>
              <a:t>g = 5116</a:t>
            </a:r>
          </a:p>
          <a:p>
            <a:r>
              <a:rPr lang="en-US" dirty="0">
                <a:latin typeface="Courier New" pitchFamily="49" charset="0"/>
                <a:cs typeface="Courier New" pitchFamily="49" charset="0"/>
              </a:rPr>
              <a:t>g[1] = '</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p>
        </p:txBody>
      </p:sp>
      <p:sp>
        <p:nvSpPr>
          <p:cNvPr id="39" name="Rectangle 38"/>
          <p:cNvSpPr/>
          <p:nvPr/>
        </p:nvSpPr>
        <p:spPr>
          <a:xfrm>
            <a:off x="7208108" y="1342768"/>
            <a:ext cx="914400" cy="36439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7772400" y="1714436"/>
            <a:ext cx="914400" cy="36439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7772400" y="2078831"/>
            <a:ext cx="914400" cy="36439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7772400" y="2443226"/>
            <a:ext cx="914400" cy="36439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7772400" y="2807621"/>
            <a:ext cx="914400" cy="36439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7158681" y="3172016"/>
            <a:ext cx="914400" cy="36439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7772400" y="3536410"/>
            <a:ext cx="914400" cy="36439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flipV="1">
            <a:off x="724930" y="2671764"/>
            <a:ext cx="0" cy="50025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7" name="Straight Arrow Connector 46"/>
          <p:cNvCxnSpPr/>
          <p:nvPr/>
        </p:nvCxnSpPr>
        <p:spPr>
          <a:xfrm flipV="1">
            <a:off x="3814118" y="2675366"/>
            <a:ext cx="0" cy="50025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8" name="Straight Arrow Connector 47"/>
          <p:cNvCxnSpPr/>
          <p:nvPr/>
        </p:nvCxnSpPr>
        <p:spPr>
          <a:xfrm flipV="1">
            <a:off x="1960605" y="2671764"/>
            <a:ext cx="0" cy="50025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9" name="Rectangle 48"/>
          <p:cNvSpPr/>
          <p:nvPr/>
        </p:nvSpPr>
        <p:spPr>
          <a:xfrm>
            <a:off x="370496" y="1655942"/>
            <a:ext cx="749643" cy="438536"/>
          </a:xfrm>
          <a:prstGeom prst="rect">
            <a:avLst/>
          </a:prstGeom>
          <a:noFill/>
          <a:ln w="3810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0" name="Rectangle 49"/>
          <p:cNvSpPr/>
          <p:nvPr/>
        </p:nvSpPr>
        <p:spPr>
          <a:xfrm>
            <a:off x="1602259" y="1655942"/>
            <a:ext cx="749643" cy="438536"/>
          </a:xfrm>
          <a:prstGeom prst="rect">
            <a:avLst/>
          </a:prstGeom>
          <a:noFill/>
          <a:ln w="3810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1" name="Rectangle 50"/>
          <p:cNvSpPr/>
          <p:nvPr/>
        </p:nvSpPr>
        <p:spPr>
          <a:xfrm>
            <a:off x="4053015" y="1655942"/>
            <a:ext cx="749643" cy="438536"/>
          </a:xfrm>
          <a:prstGeom prst="rect">
            <a:avLst/>
          </a:prstGeom>
          <a:noFill/>
          <a:ln w="3810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Date Placeholder 5"/>
          <p:cNvSpPr>
            <a:spLocks noGrp="1"/>
          </p:cNvSpPr>
          <p:nvPr>
            <p:ph type="dt" sz="half" idx="14"/>
          </p:nvPr>
        </p:nvSpPr>
        <p:spPr/>
        <p:txBody>
          <a:bodyPr/>
          <a:lstStyle/>
          <a:p>
            <a:r>
              <a:rPr lang="en-US"/>
              <a:t>08/12/20</a:t>
            </a:r>
            <a:endParaRPr lang="en-US" dirty="0"/>
          </a:p>
        </p:txBody>
      </p:sp>
      <p:sp>
        <p:nvSpPr>
          <p:cNvPr id="7" name="Footer Placeholder 6"/>
          <p:cNvSpPr>
            <a:spLocks noGrp="1"/>
          </p:cNvSpPr>
          <p:nvPr>
            <p:ph type="ftr" sz="quarter" idx="15"/>
          </p:nvPr>
        </p:nvSpPr>
        <p:spPr/>
        <p:txBody>
          <a:bodyPr/>
          <a:lstStyle/>
          <a:p>
            <a:r>
              <a:rPr lang="en-US"/>
              <a:t>1.06</a:t>
            </a:r>
            <a:endParaRPr lang="en-US" dirty="0"/>
          </a:p>
        </p:txBody>
      </p:sp>
      <p:sp>
        <p:nvSpPr>
          <p:cNvPr id="8" name="Slide Number Placeholder 7"/>
          <p:cNvSpPr>
            <a:spLocks noGrp="1"/>
          </p:cNvSpPr>
          <p:nvPr>
            <p:ph type="sldNum" sz="quarter" idx="16"/>
          </p:nvPr>
        </p:nvSpPr>
        <p:spPr/>
        <p:txBody>
          <a:bodyPr/>
          <a:lstStyle/>
          <a:p>
            <a:fld id="{09403468-DB72-479F-892F-6F801EC9BA84}" type="slidenum">
              <a:rPr lang="en-US" smtClean="0"/>
              <a:pPr/>
              <a:t>6</a:t>
            </a:fld>
            <a:endParaRPr lang="en-US" dirty="0"/>
          </a:p>
        </p:txBody>
      </p:sp>
    </p:spTree>
    <p:extLst>
      <p:ext uri="{BB962C8B-B14F-4D97-AF65-F5344CB8AC3E}">
        <p14:creationId xmlns:p14="http://schemas.microsoft.com/office/powerpoint/2010/main" val="138392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xEl>
                                              <p:pRg st="1" end="1"/>
                                            </p:txEl>
                                          </p:spTgt>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4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xEl>
                                              <p:pRg st="2" end="2"/>
                                            </p:txEl>
                                          </p:spTgt>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4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6">
                                            <p:txEl>
                                              <p:pRg st="3" end="3"/>
                                            </p:txEl>
                                          </p:spTgt>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xEl>
                                              <p:pRg st="4" end="4"/>
                                            </p:txEl>
                                          </p:spTgt>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5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6">
                                            <p:txEl>
                                              <p:pRg st="5" end="5"/>
                                            </p:txEl>
                                          </p:spTgt>
                                        </p:tgtEl>
                                        <p:attrNameLst>
                                          <p:attrName>style.visibility</p:attrName>
                                        </p:attrNameLst>
                                      </p:cBhvr>
                                      <p:to>
                                        <p:strVal val="visible"/>
                                      </p:to>
                                    </p:set>
                                  </p:childTnLst>
                                </p:cTn>
                              </p:par>
                              <p:par>
                                <p:cTn id="81" presetID="1" presetClass="exit" presetSubtype="0" fill="hold" nodeType="withEffect">
                                  <p:stCondLst>
                                    <p:cond delay="0"/>
                                  </p:stCondLst>
                                  <p:childTnLst>
                                    <p:set>
                                      <p:cBhvr>
                                        <p:cTn id="82" dur="1" fill="hold">
                                          <p:stCondLst>
                                            <p:cond delay="0"/>
                                          </p:stCondLst>
                                        </p:cTn>
                                        <p:tgtEl>
                                          <p:spTgt spid="4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44"/>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6">
                                            <p:txEl>
                                              <p:pRg st="6" end="6"/>
                                            </p:txEl>
                                          </p:spTgt>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47"/>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45"/>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49" grpId="0" animBg="1"/>
      <p:bldP spid="49" grpId="1" animBg="1"/>
      <p:bldP spid="50" grpId="0" animBg="1"/>
      <p:bldP spid="50" grpId="1"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3"/>
          </p:nvPr>
        </p:nvSpPr>
        <p:spPr/>
        <p:txBody>
          <a:bodyPr>
            <a:noAutofit/>
          </a:bodyPr>
          <a:lstStyle/>
          <a:p>
            <a:pPr eaLnBrk="1" hangingPunct="1">
              <a:lnSpc>
                <a:spcPct val="90000"/>
              </a:lnSpc>
              <a:buFontTx/>
              <a:buNone/>
            </a:pPr>
            <a:r>
              <a:rPr lang="en-US" sz="1800" b="1" dirty="0">
                <a:latin typeface="Courier New"/>
              </a:rPr>
              <a:t>char color [ ] = "scarlet" ;</a:t>
            </a:r>
          </a:p>
          <a:p>
            <a:pPr eaLnBrk="1" hangingPunct="1">
              <a:lnSpc>
                <a:spcPct val="90000"/>
              </a:lnSpc>
              <a:buFontTx/>
              <a:buNone/>
            </a:pPr>
            <a:r>
              <a:rPr lang="en-US" sz="2500" dirty="0"/>
              <a:t>			or</a:t>
            </a:r>
          </a:p>
          <a:p>
            <a:pPr eaLnBrk="1" hangingPunct="1">
              <a:lnSpc>
                <a:spcPct val="90000"/>
              </a:lnSpc>
              <a:buFontTx/>
              <a:buNone/>
            </a:pPr>
            <a:r>
              <a:rPr lang="en-US" sz="1800" b="1" dirty="0">
                <a:latin typeface="Courier New"/>
              </a:rPr>
              <a:t>char *</a:t>
            </a:r>
            <a:r>
              <a:rPr lang="en-US" sz="1800" b="1" dirty="0" err="1">
                <a:latin typeface="Courier New"/>
              </a:rPr>
              <a:t>colorPtr</a:t>
            </a:r>
            <a:r>
              <a:rPr lang="en-US" sz="1800" b="1" dirty="0">
                <a:latin typeface="Courier New"/>
              </a:rPr>
              <a:t> = "scarlet" ;</a:t>
            </a:r>
          </a:p>
          <a:p>
            <a:pPr eaLnBrk="1" hangingPunct="1">
              <a:lnSpc>
                <a:spcPct val="90000"/>
              </a:lnSpc>
              <a:buFontTx/>
              <a:buNone/>
            </a:pPr>
            <a:r>
              <a:rPr lang="en-US" sz="2500" dirty="0"/>
              <a:t>			or</a:t>
            </a:r>
          </a:p>
          <a:p>
            <a:pPr eaLnBrk="1" hangingPunct="1">
              <a:lnSpc>
                <a:spcPct val="90000"/>
              </a:lnSpc>
              <a:buFontTx/>
              <a:buNone/>
            </a:pPr>
            <a:r>
              <a:rPr lang="en-US" sz="1800" b="1" dirty="0">
                <a:latin typeface="Courier New"/>
              </a:rPr>
              <a:t>char color [8] = {'s', 'c', 'a', 'r', 'l', 'e', 't', '\0'};</a:t>
            </a:r>
          </a:p>
          <a:p>
            <a:pPr eaLnBrk="1" hangingPunct="1">
              <a:lnSpc>
                <a:spcPct val="90000"/>
              </a:lnSpc>
              <a:buFontTx/>
              <a:buNone/>
            </a:pPr>
            <a:endParaRPr lang="en-US" sz="1800" dirty="0">
              <a:latin typeface="Courier New"/>
            </a:endParaRPr>
          </a:p>
          <a:p>
            <a:pPr eaLnBrk="1" hangingPunct="1">
              <a:lnSpc>
                <a:spcPct val="90000"/>
              </a:lnSpc>
            </a:pPr>
            <a:r>
              <a:rPr lang="en-US" sz="2500" dirty="0"/>
              <a:t>NOTE:  Allowance must always be made for the terminating null character.</a:t>
            </a:r>
          </a:p>
        </p:txBody>
      </p:sp>
      <p:sp>
        <p:nvSpPr>
          <p:cNvPr id="5124" name="Rectangle 2"/>
          <p:cNvSpPr>
            <a:spLocks noGrp="1" noChangeArrowheads="1"/>
          </p:cNvSpPr>
          <p:nvPr>
            <p:ph type="title"/>
          </p:nvPr>
        </p:nvSpPr>
        <p:spPr/>
        <p:txBody>
          <a:bodyPr/>
          <a:lstStyle/>
          <a:p>
            <a:pPr eaLnBrk="1" hangingPunct="1"/>
            <a:r>
              <a:rPr lang="en-US" dirty="0"/>
              <a:t>Declaring &amp; Initializing</a:t>
            </a:r>
          </a:p>
        </p:txBody>
      </p:sp>
      <p:sp>
        <p:nvSpPr>
          <p:cNvPr id="5" name="Date Placeholder 4"/>
          <p:cNvSpPr>
            <a:spLocks noGrp="1"/>
          </p:cNvSpPr>
          <p:nvPr>
            <p:ph type="dt" sz="half" idx="14"/>
          </p:nvPr>
        </p:nvSpPr>
        <p:spPr/>
        <p:txBody>
          <a:bodyPr/>
          <a:lstStyle/>
          <a:p>
            <a:r>
              <a:rPr lang="en-US"/>
              <a:t>08/12/20</a:t>
            </a:r>
            <a:endParaRPr lang="en-US" dirty="0"/>
          </a:p>
        </p:txBody>
      </p:sp>
      <p:sp>
        <p:nvSpPr>
          <p:cNvPr id="6" name="Footer Placeholder 5"/>
          <p:cNvSpPr>
            <a:spLocks noGrp="1"/>
          </p:cNvSpPr>
          <p:nvPr>
            <p:ph type="ftr" sz="quarter" idx="15"/>
          </p:nvPr>
        </p:nvSpPr>
        <p:spPr/>
        <p:txBody>
          <a:bodyPr/>
          <a:lstStyle/>
          <a:p>
            <a:r>
              <a:rPr lang="en-US"/>
              <a:t>1.06</a:t>
            </a:r>
            <a:endParaRPr lang="en-US" dirty="0"/>
          </a:p>
        </p:txBody>
      </p:sp>
      <p:sp>
        <p:nvSpPr>
          <p:cNvPr id="7" name="Slide Number Placeholder 6"/>
          <p:cNvSpPr>
            <a:spLocks noGrp="1"/>
          </p:cNvSpPr>
          <p:nvPr>
            <p:ph type="sldNum" sz="quarter" idx="16"/>
          </p:nvPr>
        </p:nvSpPr>
        <p:spPr/>
        <p:txBody>
          <a:bodyPr/>
          <a:lstStyle/>
          <a:p>
            <a:fld id="{09403468-DB72-479F-892F-6F801EC9BA84}"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r>
              <a:rPr lang="en-US" sz="2400" dirty="0">
                <a:latin typeface="Courier New" pitchFamily="49" charset="0"/>
                <a:cs typeface="Courier New" pitchFamily="49" charset="0"/>
              </a:rPr>
              <a:t>gets(</a:t>
            </a:r>
            <a:r>
              <a:rPr lang="en-US" sz="2400" i="1" dirty="0">
                <a:latin typeface="Courier New" pitchFamily="49" charset="0"/>
                <a:cs typeface="Courier New" pitchFamily="49" charset="0"/>
              </a:rPr>
              <a:t>string name</a:t>
            </a:r>
            <a:r>
              <a:rPr lang="en-US" sz="2400" dirty="0">
                <a:latin typeface="Courier New" pitchFamily="49" charset="0"/>
                <a:cs typeface="Courier New" pitchFamily="49" charset="0"/>
              </a:rPr>
              <a:t>)</a:t>
            </a:r>
          </a:p>
          <a:p>
            <a:r>
              <a:rPr lang="en-US" sz="2400" dirty="0" err="1">
                <a:latin typeface="Courier New" pitchFamily="49" charset="0"/>
                <a:cs typeface="Courier New" pitchFamily="49" charset="0"/>
              </a:rPr>
              <a:t>fgets</a:t>
            </a:r>
            <a:r>
              <a:rPr lang="en-US" sz="2400" dirty="0">
                <a:latin typeface="Courier New" pitchFamily="49" charset="0"/>
                <a:cs typeface="Courier New" pitchFamily="49" charset="0"/>
              </a:rPr>
              <a:t>(</a:t>
            </a:r>
            <a:r>
              <a:rPr lang="en-US" sz="2400" i="1" dirty="0">
                <a:latin typeface="Courier New" pitchFamily="49" charset="0"/>
                <a:cs typeface="Courier New" pitchFamily="49" charset="0"/>
              </a:rPr>
              <a:t>string name, </a:t>
            </a:r>
            <a:r>
              <a:rPr lang="en-US" i="1" dirty="0">
                <a:latin typeface="Courier New" pitchFamily="49" charset="0"/>
                <a:cs typeface="Courier New" pitchFamily="49" charset="0"/>
              </a:rPr>
              <a:t>max</a:t>
            </a:r>
            <a:r>
              <a:rPr lang="en-US" sz="2400" i="1" dirty="0">
                <a:latin typeface="Courier New" pitchFamily="49" charset="0"/>
                <a:cs typeface="Courier New" pitchFamily="49" charset="0"/>
              </a:rPr>
              <a:t> characters, stream</a:t>
            </a:r>
            <a:r>
              <a:rPr lang="en-US" sz="2400" dirty="0">
                <a:latin typeface="Courier New" pitchFamily="49" charset="0"/>
                <a:cs typeface="Courier New" pitchFamily="49" charset="0"/>
              </a:rPr>
              <a:t>)</a:t>
            </a:r>
            <a:r>
              <a:rPr lang="en-US" sz="2400" i="1" dirty="0">
                <a:latin typeface="Courier New" pitchFamily="49" charset="0"/>
                <a:cs typeface="Courier New" pitchFamily="49" charset="0"/>
              </a:rPr>
              <a:t> </a:t>
            </a:r>
            <a:endParaRPr lang="en-US" sz="2400" dirty="0">
              <a:latin typeface="Courier New" pitchFamily="49" charset="0"/>
              <a:cs typeface="Courier New" pitchFamily="49" charset="0"/>
            </a:endParaRPr>
          </a:p>
        </p:txBody>
      </p:sp>
      <p:sp>
        <p:nvSpPr>
          <p:cNvPr id="2" name="Title 1"/>
          <p:cNvSpPr>
            <a:spLocks noGrp="1"/>
          </p:cNvSpPr>
          <p:nvPr>
            <p:ph type="title"/>
          </p:nvPr>
        </p:nvSpPr>
        <p:spPr/>
        <p:txBody>
          <a:bodyPr>
            <a:normAutofit/>
          </a:bodyPr>
          <a:lstStyle/>
          <a:p>
            <a:r>
              <a:rPr lang="en-US" dirty="0"/>
              <a:t>String input from keyboard (&lt;</a:t>
            </a:r>
            <a:r>
              <a:rPr lang="en-US" dirty="0" err="1"/>
              <a:t>stdio.h</a:t>
            </a:r>
            <a:r>
              <a:rPr lang="en-US" dirty="0"/>
              <a:t>&gt;)</a:t>
            </a:r>
          </a:p>
        </p:txBody>
      </p:sp>
      <p:sp>
        <p:nvSpPr>
          <p:cNvPr id="8" name="Oval 7"/>
          <p:cNvSpPr/>
          <p:nvPr/>
        </p:nvSpPr>
        <p:spPr>
          <a:xfrm>
            <a:off x="1115510" y="1520076"/>
            <a:ext cx="3200400" cy="58841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 name="Straight Connector 9"/>
          <p:cNvCxnSpPr>
            <a:stCxn id="8" idx="3"/>
            <a:endCxn id="8" idx="7"/>
          </p:cNvCxnSpPr>
          <p:nvPr/>
        </p:nvCxnSpPr>
        <p:spPr>
          <a:xfrm flipV="1">
            <a:off x="1584198" y="1606247"/>
            <a:ext cx="2263024" cy="416073"/>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1" name="Rectangle 1027"/>
          <p:cNvSpPr txBox="1">
            <a:spLocks noChangeArrowheads="1"/>
          </p:cNvSpPr>
          <p:nvPr/>
        </p:nvSpPr>
        <p:spPr>
          <a:xfrm>
            <a:off x="490538" y="2562225"/>
            <a:ext cx="8147050" cy="2262188"/>
          </a:xfrm>
          <a:prstGeom prst="rect">
            <a:avLst/>
          </a:prstGeom>
          <a:solidFill>
            <a:schemeClr val="accent1">
              <a:lumMod val="20000"/>
              <a:lumOff val="8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latin typeface="Courier New"/>
              </a:rPr>
              <a:t># include &lt;</a:t>
            </a:r>
            <a:r>
              <a:rPr lang="en-US" sz="1800" b="1" dirty="0" err="1">
                <a:latin typeface="Courier New"/>
              </a:rPr>
              <a:t>stdio.h</a:t>
            </a:r>
            <a:r>
              <a:rPr lang="en-US" sz="1800" b="1" dirty="0">
                <a:latin typeface="Courier New"/>
              </a:rPr>
              <a:t>&gt;</a:t>
            </a:r>
          </a:p>
          <a:p>
            <a:pPr marL="0" indent="0">
              <a:buNone/>
            </a:pPr>
            <a:r>
              <a:rPr lang="en-US" sz="1800" b="1" dirty="0">
                <a:latin typeface="Courier New"/>
              </a:rPr>
              <a:t>…</a:t>
            </a:r>
          </a:p>
          <a:p>
            <a:pPr marL="0" indent="0">
              <a:buNone/>
            </a:pPr>
            <a:r>
              <a:rPr lang="en-US" sz="1800" b="1" dirty="0">
                <a:latin typeface="Courier New"/>
              </a:rPr>
              <a:t>char </a:t>
            </a:r>
            <a:r>
              <a:rPr lang="en-US" sz="1800" b="1" dirty="0" err="1">
                <a:latin typeface="Courier New"/>
              </a:rPr>
              <a:t>first_name</a:t>
            </a:r>
            <a:r>
              <a:rPr lang="en-US" sz="1800" b="1" dirty="0">
                <a:latin typeface="Courier New"/>
              </a:rPr>
              <a:t>[20];</a:t>
            </a:r>
          </a:p>
          <a:p>
            <a:pPr marL="0" indent="0">
              <a:buNone/>
            </a:pPr>
            <a:r>
              <a:rPr lang="en-US" sz="1800" b="1" dirty="0" err="1">
                <a:latin typeface="Courier New"/>
              </a:rPr>
              <a:t>printf</a:t>
            </a:r>
            <a:r>
              <a:rPr lang="en-US" sz="1800" b="1" dirty="0">
                <a:latin typeface="Courier New"/>
              </a:rPr>
              <a:t>("Please enter your first name:");</a:t>
            </a:r>
          </a:p>
          <a:p>
            <a:pPr marL="0" indent="0">
              <a:buNone/>
            </a:pPr>
            <a:r>
              <a:rPr lang="en-US" sz="1800" b="1" dirty="0" err="1">
                <a:latin typeface="Courier New"/>
              </a:rPr>
              <a:t>fgets</a:t>
            </a:r>
            <a:r>
              <a:rPr lang="en-US" sz="1800" b="1" dirty="0">
                <a:latin typeface="Courier New"/>
              </a:rPr>
              <a:t>(</a:t>
            </a:r>
            <a:r>
              <a:rPr lang="en-US" sz="1800" b="1" dirty="0" err="1">
                <a:latin typeface="Courier New"/>
              </a:rPr>
              <a:t>first_name</a:t>
            </a:r>
            <a:r>
              <a:rPr lang="en-US" sz="1800" b="1" dirty="0">
                <a:latin typeface="Courier New"/>
              </a:rPr>
              <a:t>, 20, </a:t>
            </a:r>
            <a:r>
              <a:rPr lang="en-US" sz="1800" b="1" dirty="0" err="1">
                <a:latin typeface="Courier New"/>
              </a:rPr>
              <a:t>stdin</a:t>
            </a:r>
            <a:r>
              <a:rPr lang="en-US" sz="1800" b="1" dirty="0">
                <a:latin typeface="Courier New"/>
              </a:rPr>
              <a:t>); //this reads in up to 19</a:t>
            </a:r>
          </a:p>
          <a:p>
            <a:pPr marL="0" indent="0">
              <a:buNone/>
            </a:pPr>
            <a:r>
              <a:rPr lang="en-US" sz="1800" b="1" dirty="0">
                <a:latin typeface="Courier New"/>
              </a:rPr>
              <a:t>									//characters including '\n'</a:t>
            </a:r>
          </a:p>
          <a:p>
            <a:pPr marL="0" indent="0">
              <a:buNone/>
            </a:pPr>
            <a:r>
              <a:rPr lang="en-US" sz="1800" b="1" dirty="0">
                <a:latin typeface="Courier New"/>
              </a:rPr>
              <a:t>…</a:t>
            </a:r>
          </a:p>
        </p:txBody>
      </p:sp>
      <p:sp>
        <p:nvSpPr>
          <p:cNvPr id="7" name="Date Placeholder 6"/>
          <p:cNvSpPr>
            <a:spLocks noGrp="1"/>
          </p:cNvSpPr>
          <p:nvPr>
            <p:ph type="dt" sz="half" idx="14"/>
          </p:nvPr>
        </p:nvSpPr>
        <p:spPr/>
        <p:txBody>
          <a:bodyPr/>
          <a:lstStyle/>
          <a:p>
            <a:r>
              <a:rPr lang="en-US"/>
              <a:t>08/12/20</a:t>
            </a:r>
            <a:endParaRPr lang="en-US" dirty="0"/>
          </a:p>
        </p:txBody>
      </p:sp>
      <p:sp>
        <p:nvSpPr>
          <p:cNvPr id="9" name="Footer Placeholder 8"/>
          <p:cNvSpPr>
            <a:spLocks noGrp="1"/>
          </p:cNvSpPr>
          <p:nvPr>
            <p:ph type="ftr" sz="quarter" idx="15"/>
          </p:nvPr>
        </p:nvSpPr>
        <p:spPr/>
        <p:txBody>
          <a:bodyPr/>
          <a:lstStyle/>
          <a:p>
            <a:r>
              <a:rPr lang="en-US"/>
              <a:t>1.06</a:t>
            </a:r>
            <a:endParaRPr lang="en-US" dirty="0"/>
          </a:p>
        </p:txBody>
      </p:sp>
      <p:sp>
        <p:nvSpPr>
          <p:cNvPr id="12" name="Slide Number Placeholder 11"/>
          <p:cNvSpPr>
            <a:spLocks noGrp="1"/>
          </p:cNvSpPr>
          <p:nvPr>
            <p:ph type="sldNum" sz="quarter" idx="16"/>
          </p:nvPr>
        </p:nvSpPr>
        <p:spPr/>
        <p:txBody>
          <a:bodyPr/>
          <a:lstStyle/>
          <a:p>
            <a:fld id="{09403468-DB72-479F-892F-6F801EC9BA84}" type="slidenum">
              <a:rPr lang="en-US" smtClean="0"/>
              <a:pPr/>
              <a:t>8</a:t>
            </a:fld>
            <a:endParaRPr lang="en-US" dirty="0"/>
          </a:p>
        </p:txBody>
      </p:sp>
    </p:spTree>
    <p:extLst>
      <p:ext uri="{BB962C8B-B14F-4D97-AF65-F5344CB8AC3E}">
        <p14:creationId xmlns:p14="http://schemas.microsoft.com/office/powerpoint/2010/main" val="62938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1027"/>
          <p:cNvSpPr>
            <a:spLocks noGrp="1" noChangeArrowheads="1"/>
          </p:cNvSpPr>
          <p:nvPr>
            <p:ph idx="13"/>
          </p:nvPr>
        </p:nvSpPr>
        <p:spPr/>
        <p:txBody>
          <a:bodyPr>
            <a:normAutofit/>
          </a:bodyPr>
          <a:lstStyle/>
          <a:p>
            <a:pPr eaLnBrk="1" hangingPunct="1">
              <a:lnSpc>
                <a:spcPct val="114000"/>
              </a:lnSpc>
              <a:spcBef>
                <a:spcPct val="0"/>
              </a:spcBef>
            </a:pPr>
            <a:r>
              <a:rPr lang="en-US" dirty="0"/>
              <a:t>The </a:t>
            </a:r>
            <a:r>
              <a:rPr lang="en-US" dirty="0">
                <a:solidFill>
                  <a:srgbClr val="C00000"/>
                </a:solidFill>
              </a:rPr>
              <a:t>gets </a:t>
            </a:r>
            <a:r>
              <a:rPr lang="en-US" dirty="0"/>
              <a:t>function simply reads characters into the string “</a:t>
            </a:r>
            <a:r>
              <a:rPr lang="en-US" dirty="0">
                <a:solidFill>
                  <a:srgbClr val="C00000"/>
                </a:solidFill>
              </a:rPr>
              <a:t>s</a:t>
            </a:r>
            <a:r>
              <a:rPr lang="en-US" dirty="0"/>
              <a:t>” until a newline character is encountered.</a:t>
            </a:r>
          </a:p>
          <a:p>
            <a:pPr marL="717550" lvl="2" indent="-373063">
              <a:lnSpc>
                <a:spcPct val="114000"/>
              </a:lnSpc>
              <a:spcBef>
                <a:spcPct val="0"/>
              </a:spcBef>
            </a:pPr>
            <a:r>
              <a:rPr lang="en-US" sz="2100" dirty="0"/>
              <a:t>The character string “</a:t>
            </a:r>
            <a:r>
              <a:rPr lang="en-US" sz="2100" dirty="0">
                <a:solidFill>
                  <a:srgbClr val="C00000"/>
                </a:solidFill>
              </a:rPr>
              <a:t>s</a:t>
            </a:r>
            <a:r>
              <a:rPr lang="en-US" sz="2100" dirty="0"/>
              <a:t>” is usually a fixed length.</a:t>
            </a:r>
          </a:p>
          <a:p>
            <a:pPr marL="717550" lvl="2" indent="-373063">
              <a:lnSpc>
                <a:spcPct val="114000"/>
              </a:lnSpc>
              <a:spcBef>
                <a:spcPct val="0"/>
              </a:spcBef>
            </a:pPr>
            <a:r>
              <a:rPr lang="en-US" sz="2100" dirty="0"/>
              <a:t>If more characters are entered than can be held in the string, a “buffer overflow” occurs.</a:t>
            </a:r>
          </a:p>
          <a:p>
            <a:pPr lvl="1">
              <a:lnSpc>
                <a:spcPct val="114000"/>
              </a:lnSpc>
              <a:spcBef>
                <a:spcPct val="0"/>
              </a:spcBef>
            </a:pPr>
            <a:endParaRPr lang="en-US" dirty="0"/>
          </a:p>
          <a:p>
            <a:pPr eaLnBrk="1" hangingPunct="1">
              <a:lnSpc>
                <a:spcPct val="114000"/>
              </a:lnSpc>
              <a:spcBef>
                <a:spcPct val="0"/>
              </a:spcBef>
            </a:pPr>
            <a:r>
              <a:rPr lang="en-US" dirty="0"/>
              <a:t>Carefully crafted, intentional buffer overflows are often used to “hack” into a computer system.</a:t>
            </a:r>
          </a:p>
        </p:txBody>
      </p:sp>
      <p:sp>
        <p:nvSpPr>
          <p:cNvPr id="7172" name="Rectangle 1026"/>
          <p:cNvSpPr>
            <a:spLocks noGrp="1" noChangeArrowheads="1"/>
          </p:cNvSpPr>
          <p:nvPr>
            <p:ph type="title"/>
          </p:nvPr>
        </p:nvSpPr>
        <p:spPr/>
        <p:txBody>
          <a:bodyPr/>
          <a:lstStyle/>
          <a:p>
            <a:pPr eaLnBrk="1" hangingPunct="1"/>
            <a:r>
              <a:rPr lang="en-US" dirty="0"/>
              <a:t>Do not use </a:t>
            </a:r>
            <a:r>
              <a:rPr lang="en-US" dirty="0">
                <a:latin typeface="Courier New" pitchFamily="49" charset="0"/>
                <a:cs typeface="Courier New" pitchFamily="49" charset="0"/>
              </a:rPr>
              <a:t>gets()</a:t>
            </a:r>
            <a:endParaRPr lang="en-US" dirty="0"/>
          </a:p>
        </p:txBody>
      </p:sp>
      <p:sp>
        <p:nvSpPr>
          <p:cNvPr id="5" name="Date Placeholder 4"/>
          <p:cNvSpPr>
            <a:spLocks noGrp="1"/>
          </p:cNvSpPr>
          <p:nvPr>
            <p:ph type="dt" sz="half" idx="14"/>
          </p:nvPr>
        </p:nvSpPr>
        <p:spPr/>
        <p:txBody>
          <a:bodyPr/>
          <a:lstStyle/>
          <a:p>
            <a:r>
              <a:rPr lang="en-US"/>
              <a:t>08/12/20</a:t>
            </a:r>
            <a:endParaRPr lang="en-US" dirty="0"/>
          </a:p>
        </p:txBody>
      </p:sp>
      <p:sp>
        <p:nvSpPr>
          <p:cNvPr id="6" name="Footer Placeholder 5"/>
          <p:cNvSpPr>
            <a:spLocks noGrp="1"/>
          </p:cNvSpPr>
          <p:nvPr>
            <p:ph type="ftr" sz="quarter" idx="15"/>
          </p:nvPr>
        </p:nvSpPr>
        <p:spPr/>
        <p:txBody>
          <a:bodyPr/>
          <a:lstStyle/>
          <a:p>
            <a:r>
              <a:rPr lang="en-US"/>
              <a:t>1.06</a:t>
            </a:r>
            <a:endParaRPr lang="en-US" dirty="0"/>
          </a:p>
        </p:txBody>
      </p:sp>
      <p:sp>
        <p:nvSpPr>
          <p:cNvPr id="7" name="Slide Number Placeholder 6"/>
          <p:cNvSpPr>
            <a:spLocks noGrp="1"/>
          </p:cNvSpPr>
          <p:nvPr>
            <p:ph type="sldNum" sz="quarter" idx="16"/>
          </p:nvPr>
        </p:nvSpPr>
        <p:spPr/>
        <p:txBody>
          <a:bodyPr/>
          <a:lstStyle/>
          <a:p>
            <a:fld id="{09403468-DB72-479F-892F-6F801EC9BA84}" type="slidenum">
              <a:rPr lang="en-US" smtClean="0"/>
              <a:pPr/>
              <a:t>9</a:t>
            </a:fld>
            <a:endParaRPr lang="en-US" dirty="0"/>
          </a:p>
        </p:txBody>
      </p:sp>
    </p:spTree>
  </p:cSld>
  <p:clrMapOvr>
    <a:masterClrMapping/>
  </p:clrMapOvr>
</p:sld>
</file>

<file path=ppt/theme/theme1.xml><?xml version="1.0" encoding="utf-8"?>
<a:theme xmlns:a="http://schemas.openxmlformats.org/drawingml/2006/main" name="FEH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EHTheme" id="{45291539-22AB-4D20-BF52-7B912B9B76AD}" vid="{864F0430-3615-478D-8C5C-40828E0CB5B9}"/>
    </a:ext>
  </a:extLst>
</a:theme>
</file>

<file path=ppt/theme/theme2.xml><?xml version="1.0" encoding="utf-8"?>
<a:theme xmlns:a="http://schemas.openxmlformats.org/drawingml/2006/main" name="Content Slid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c30f48a2-eeff-415d-9285-106639d6222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7A563FCA3D2545B035119565194B96" ma:contentTypeVersion="12" ma:contentTypeDescription="Create a new document." ma:contentTypeScope="" ma:versionID="c64cbb91725d29aa6b25dea2743486fc">
  <xsd:schema xmlns:xsd="http://www.w3.org/2001/XMLSchema" xmlns:xs="http://www.w3.org/2001/XMLSchema" xmlns:p="http://schemas.microsoft.com/office/2006/metadata/properties" xmlns:ns2="c30f48a2-eeff-415d-9285-106639d62221" xmlns:ns3="81f1d1a0-454d-4351-960b-6397756b8cd7" targetNamespace="http://schemas.microsoft.com/office/2006/metadata/properties" ma:root="true" ma:fieldsID="8cfad55bb13adb2d46832e9d269c5b5d" ns2:_="" ns3:_="">
    <xsd:import namespace="c30f48a2-eeff-415d-9285-106639d62221"/>
    <xsd:import namespace="81f1d1a0-454d-4351-960b-6397756b8c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f48a2-eeff-415d-9285-106639d6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f1d1a0-454d-4351-960b-6397756b8cd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800CAD-5308-4359-9492-74D1F7F8F5D8}">
  <ds:schemaRefs>
    <ds:schemaRef ds:uri="http://schemas.microsoft.com/office/2006/metadata/properties"/>
    <ds:schemaRef ds:uri="http://schemas.microsoft.com/office/infopath/2007/PartnerControls"/>
    <ds:schemaRef ds:uri="c30f48a2-eeff-415d-9285-106639d62221"/>
  </ds:schemaRefs>
</ds:datastoreItem>
</file>

<file path=customXml/itemProps2.xml><?xml version="1.0" encoding="utf-8"?>
<ds:datastoreItem xmlns:ds="http://schemas.openxmlformats.org/officeDocument/2006/customXml" ds:itemID="{60B53F8D-FFA9-48A2-BFB9-5B1A691FFED2}">
  <ds:schemaRefs>
    <ds:schemaRef ds:uri="http://schemas.microsoft.com/sharepoint/v3/contenttype/forms"/>
  </ds:schemaRefs>
</ds:datastoreItem>
</file>

<file path=customXml/itemProps3.xml><?xml version="1.0" encoding="utf-8"?>
<ds:datastoreItem xmlns:ds="http://schemas.openxmlformats.org/officeDocument/2006/customXml" ds:itemID="{33E740DC-B75E-4380-B9BA-2DA0F5B1D1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0f48a2-eeff-415d-9285-106639d62221"/>
    <ds:schemaRef ds:uri="81f1d1a0-454d-4351-960b-6397756b8c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FEHTheme</Template>
  <TotalTime>14251</TotalTime>
  <Words>1603</Words>
  <Application>Microsoft Office PowerPoint</Application>
  <PresentationFormat>On-screen Show (16:10)</PresentationFormat>
  <Paragraphs>315</Paragraphs>
  <Slides>17</Slides>
  <Notes>9</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FEHTheme</vt:lpstr>
      <vt:lpstr>Content Slide</vt:lpstr>
      <vt:lpstr>Strings in C</vt:lpstr>
      <vt:lpstr>Agenda</vt:lpstr>
      <vt:lpstr>Preparation</vt:lpstr>
      <vt:lpstr>Concept Comprehension</vt:lpstr>
      <vt:lpstr>What are character strings?</vt:lpstr>
      <vt:lpstr>Visualizing Pointers &amp; Strings </vt:lpstr>
      <vt:lpstr>Declaring &amp; Initializing</vt:lpstr>
      <vt:lpstr>String input from keyboard (&lt;stdio.h&gt;)</vt:lpstr>
      <vt:lpstr>Do not use gets()</vt:lpstr>
      <vt:lpstr>String input from file (&lt;stdio.h&gt;)</vt:lpstr>
      <vt:lpstr>String Output (&lt;stdio.h&gt;)</vt:lpstr>
      <vt:lpstr>String Manipulation (&lt;string.h&gt;)</vt:lpstr>
      <vt:lpstr>String Manipulation (&lt;string.h&gt;)</vt:lpstr>
      <vt:lpstr>String Manipulation (&lt;string.h&gt;)</vt:lpstr>
      <vt:lpstr>Arrays, Strings, and Pointers </vt:lpstr>
      <vt:lpstr>Summary</vt:lpstr>
      <vt:lpstr>Questions?</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Characters and Strings</dc:title>
  <dc:creator>Rick Freuler;clingan.3</dc:creator>
  <cp:lastModifiedBy>Schmitz, Peter D.</cp:lastModifiedBy>
  <cp:revision>199</cp:revision>
  <cp:lastPrinted>2000-06-09T15:50:14Z</cp:lastPrinted>
  <dcterms:created xsi:type="dcterms:W3CDTF">1998-10-15T13:40:15Z</dcterms:created>
  <dcterms:modified xsi:type="dcterms:W3CDTF">2023-10-04T20:41:39Z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d_Signature">
    <vt:bool>false</vt:bool>
  </property>
  <property fmtid="{D5CDD505-2E9C-101B-9397-08002B2CF9AE}" pid="3" name="xd_ProgID">
    <vt:lpwstr/>
  </property>
  <property fmtid="{D5CDD505-2E9C-101B-9397-08002B2CF9AE}" pid="4" name="ContentTypeId">
    <vt:lpwstr>0x010100237A563FCA3D2545B035119565194B96</vt:lpwstr>
  </property>
  <property fmtid="{D5CDD505-2E9C-101B-9397-08002B2CF9AE}" pid="5" name="_SourceUrl">
    <vt:lpwstr/>
  </property>
  <property fmtid="{D5CDD505-2E9C-101B-9397-08002B2CF9AE}" pid="6" name="_SharedFileIndex">
    <vt:lpwstr/>
  </property>
  <property fmtid="{D5CDD505-2E9C-101B-9397-08002B2CF9AE}" pid="7" name="TemplateUrl">
    <vt:lpwstr/>
  </property>
  <property fmtid="{D5CDD505-2E9C-101B-9397-08002B2CF9AE}" pid="8" name="ComplianceAssetId">
    <vt:lpwstr/>
  </property>
  <property fmtid="{D5CDD505-2E9C-101B-9397-08002B2CF9AE}" pid="9" name="_ExtendedDescription">
    <vt:lpwstr/>
  </property>
</Properties>
</file>