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5.xml" ContentType="application/vnd.openxmlformats-officedocument.presentationml.notesSlid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3.xml" ContentType="application/vnd.openxmlformats-officedocument.theme+xml"/>
  <Override PartName="/ppt/theme/theme4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77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4" r:id="rId4"/>
    <p:sldId id="268" r:id="rId5"/>
    <p:sldId id="267" r:id="rId6"/>
    <p:sldId id="261" r:id="rId7"/>
    <p:sldId id="259" r:id="rId8"/>
    <p:sldId id="270" r:id="rId9"/>
    <p:sldId id="265" r:id="rId10"/>
    <p:sldId id="266" r:id="rId11"/>
    <p:sldId id="269" r:id="rId1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743" autoAdjust="0"/>
  </p:normalViewPr>
  <p:slideViewPr>
    <p:cSldViewPr snapToGrid="0" snapToObjects="1">
      <p:cViewPr varScale="1">
        <p:scale>
          <a:sx n="104" d="100"/>
          <a:sy n="104" d="100"/>
        </p:scale>
        <p:origin x="1746" y="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customXml" Target="../customXml/item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glory\feprojects\FEH\Development\Development%20Team%20Folders\janini.7\Copy%20of%20Content%20Topics%20Survey%20Results%20AU%202013-2014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glory\feprojects\FEH\Development\Development%20Team%20Folders\janini.7\Copy%20of%20Content%20Topics%20Survey%20Results%20AU%202013-201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PRE</a:t>
            </a:r>
            <a:r>
              <a:rPr lang="en-US" baseline="0" dirty="0"/>
              <a:t> </a:t>
            </a:r>
            <a:r>
              <a:rPr lang="en-US" baseline="0" dirty="0" smtClean="0"/>
              <a:t>34-1  </a:t>
            </a:r>
            <a:endParaRPr lang="en-US" baseline="0" dirty="0"/>
          </a:p>
          <a:p>
            <a:pPr>
              <a:defRPr/>
            </a:pPr>
            <a:r>
              <a:rPr lang="en-US" baseline="0" dirty="0"/>
              <a:t>Understand the Best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1"/>
          <c:order val="1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Sheet1!$E$322:$E$324</c:f>
              <c:strCache>
                <c:ptCount val="3"/>
                <c:pt idx="0">
                  <c:v>How to use typedef</c:v>
                </c:pt>
                <c:pt idx="1">
                  <c:v>How to access struct elements</c:v>
                </c:pt>
                <c:pt idx="2">
                  <c:v>How to assign vales to struct elements</c:v>
                </c:pt>
              </c:strCache>
            </c:strRef>
          </c:cat>
          <c:val>
            <c:numRef>
              <c:f>Sheet1!$G$322:$G$324</c:f>
              <c:numCache>
                <c:formatCode>General</c:formatCode>
                <c:ptCount val="3"/>
                <c:pt idx="0">
                  <c:v>163</c:v>
                </c:pt>
                <c:pt idx="1">
                  <c:v>109</c:v>
                </c:pt>
                <c:pt idx="2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11-44A2-8402-DB9C54060D82}"/>
            </c:ext>
          </c:extLst>
        </c:ser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Sheet1!$E$322:$E$324</c:f>
              <c:strCache>
                <c:ptCount val="3"/>
                <c:pt idx="0">
                  <c:v>How to use typedef</c:v>
                </c:pt>
                <c:pt idx="1">
                  <c:v>How to access struct elements</c:v>
                </c:pt>
                <c:pt idx="2">
                  <c:v>How to assign vales to struct elements</c:v>
                </c:pt>
              </c:strCache>
            </c:strRef>
          </c:cat>
          <c:val>
            <c:numRef>
              <c:f>Sheet1!$F$3:$F$5</c:f>
              <c:numCache>
                <c:formatCode>General</c:formatCode>
                <c:ptCount val="3"/>
                <c:pt idx="0">
                  <c:v>203</c:v>
                </c:pt>
                <c:pt idx="1">
                  <c:v>140</c:v>
                </c:pt>
                <c:pt idx="2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11-44A2-8402-DB9C54060D8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333333333333333"/>
          <c:y val="0.29233012540099157"/>
          <c:w val="0.34166666666666667"/>
          <c:h val="0.62896617089530471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PRE</a:t>
            </a:r>
            <a:r>
              <a:rPr lang="en-US" baseline="0" dirty="0"/>
              <a:t> </a:t>
            </a:r>
            <a:r>
              <a:rPr lang="en-US" baseline="0" dirty="0" smtClean="0"/>
              <a:t>34-1   </a:t>
            </a:r>
            <a:endParaRPr lang="en-US" baseline="0" dirty="0"/>
          </a:p>
          <a:p>
            <a:pPr>
              <a:defRPr/>
            </a:pPr>
            <a:r>
              <a:rPr lang="en-US" baseline="0" dirty="0"/>
              <a:t>Questions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1"/>
          <c:order val="1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Sheet1!$E$322:$E$324</c:f>
              <c:strCache>
                <c:ptCount val="3"/>
                <c:pt idx="0">
                  <c:v>How to use typedef</c:v>
                </c:pt>
                <c:pt idx="1">
                  <c:v>How to access struct elements</c:v>
                </c:pt>
                <c:pt idx="2">
                  <c:v>How to assign vales to struct elements</c:v>
                </c:pt>
              </c:strCache>
            </c:strRef>
          </c:cat>
          <c:val>
            <c:numRef>
              <c:f>Sheet1!$G$325:$G$327</c:f>
              <c:numCache>
                <c:formatCode>General</c:formatCode>
                <c:ptCount val="3"/>
                <c:pt idx="0">
                  <c:v>112</c:v>
                </c:pt>
                <c:pt idx="1">
                  <c:v>101</c:v>
                </c:pt>
                <c:pt idx="2">
                  <c:v>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2C-451A-887C-8478D54C0EE8}"/>
            </c:ext>
          </c:extLst>
        </c:ser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Sheet1!$E$322:$E$324</c:f>
              <c:strCache>
                <c:ptCount val="3"/>
                <c:pt idx="0">
                  <c:v>How to use typedef</c:v>
                </c:pt>
                <c:pt idx="1">
                  <c:v>How to access struct elements</c:v>
                </c:pt>
                <c:pt idx="2">
                  <c:v>How to assign vales to struct elements</c:v>
                </c:pt>
              </c:strCache>
            </c:strRef>
          </c:cat>
          <c:val>
            <c:numRef>
              <c:f>Sheet1!$F$3:$F$5</c:f>
              <c:numCache>
                <c:formatCode>General</c:formatCode>
                <c:ptCount val="3"/>
                <c:pt idx="0">
                  <c:v>203</c:v>
                </c:pt>
                <c:pt idx="1">
                  <c:v>140</c:v>
                </c:pt>
                <c:pt idx="2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2C-451A-887C-8478D54C0EE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333333333333333"/>
          <c:y val="0.29233012540099157"/>
          <c:w val="0.34166666666666667"/>
          <c:h val="0.62896617089530471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326F2-504A-7041-8A4C-5AF876B70ACD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2D187-79AE-D647-91CA-D720F230C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476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4E348-7EDC-454D-BA30-0207C96DB0F1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FC75C-9E93-9C44-9762-0C2EEEEDD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389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Instructor:</a:t>
            </a:r>
          </a:p>
          <a:p>
            <a:endParaRPr lang="en-US" dirty="0" smtClean="0"/>
          </a:p>
          <a:p>
            <a:r>
              <a:rPr lang="en-US" dirty="0" smtClean="0"/>
              <a:t>The topics covered</a:t>
            </a:r>
            <a:r>
              <a:rPr lang="en-US" baseline="0" dirty="0" smtClean="0"/>
              <a:t> in today’s class include: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Typedef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How to use </a:t>
            </a:r>
            <a:r>
              <a:rPr lang="en-US" baseline="0" dirty="0" err="1" smtClean="0"/>
              <a:t>typedef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structs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FC75C-9E93-9C44-9762-0C2EEEEDD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76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Instructor:</a:t>
            </a:r>
          </a:p>
          <a:p>
            <a:r>
              <a:rPr lang="en-US" dirty="0" smtClean="0"/>
              <a:t>This</a:t>
            </a:r>
            <a:r>
              <a:rPr lang="en-US" baseline="0" dirty="0" smtClean="0"/>
              <a:t> slide is to serve as a reminder regarding the specific assignments students completed as preparation for today’s class.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Assignment: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Read C: How to Program pgs. </a:t>
            </a:r>
            <a:r>
              <a:rPr lang="en-US" sz="2000" dirty="0" smtClean="0"/>
              <a:t>411-412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FC75C-9E93-9C44-9762-0C2EEEEDD1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17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Instructor:</a:t>
            </a:r>
          </a:p>
          <a:p>
            <a:r>
              <a:rPr lang="en-US" dirty="0" smtClean="0"/>
              <a:t>Concept Comprehension pie</a:t>
            </a:r>
            <a:r>
              <a:rPr lang="en-US" baseline="0" dirty="0" smtClean="0"/>
              <a:t> charts come from PRE B34-1 2014. Results have been consistent year to year.</a:t>
            </a:r>
          </a:p>
          <a:p>
            <a:endParaRPr lang="en-US" baseline="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 an opportunity to ask students about the things they understand the best and the least from the preparation material. This is the second day discussing </a:t>
            </a:r>
            <a:r>
              <a:rPr lang="en-US" baseline="0" dirty="0" err="1" smtClean="0"/>
              <a:t>structs</a:t>
            </a:r>
            <a:r>
              <a:rPr lang="en-US" baseline="0" dirty="0" smtClean="0"/>
              <a:t> and students still have questions about how to access and how to assign values to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 elements.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Potential questions to ask: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What was tricky about assigning values to </a:t>
            </a:r>
            <a:r>
              <a:rPr lang="en-US" baseline="0" dirty="0" err="1" smtClean="0"/>
              <a:t>structs</a:t>
            </a:r>
            <a:r>
              <a:rPr lang="en-US" baseline="0" dirty="0" smtClean="0"/>
              <a:t>?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What are the three notations for accessing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elemets</a:t>
            </a:r>
            <a:r>
              <a:rPr lang="en-US" baseline="0" dirty="0" smtClean="0"/>
              <a:t>?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What’s special about using the dot operator?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 smtClean="0"/>
              <a:t>Consider starting this class with a “1 minute paper”. Have students get out a piece of paper and provide students with a prompt. They have 1 minute to complete the prompt.  As the instructor, you could collect the papers and quickly address a few of them or ask for the class to share what they wrote.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 smtClean="0"/>
              <a:t>Possible prompts: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Write down everything you can remember about </a:t>
            </a:r>
            <a:r>
              <a:rPr lang="en-US" baseline="0" dirty="0" err="1" smtClean="0"/>
              <a:t>structs</a:t>
            </a:r>
            <a:r>
              <a:rPr lang="en-US" baseline="0" dirty="0" smtClean="0"/>
              <a:t> in 1 minute.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Write down the aspect of </a:t>
            </a:r>
            <a:r>
              <a:rPr lang="en-US" baseline="0" dirty="0" err="1" smtClean="0"/>
              <a:t>structs</a:t>
            </a:r>
            <a:r>
              <a:rPr lang="en-US" baseline="0" dirty="0" smtClean="0"/>
              <a:t> that remains the “muddiest” to you in 1 minute.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FC75C-9E93-9C44-9762-0C2EEEEDD1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65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Instructor:</a:t>
            </a:r>
          </a:p>
          <a:p>
            <a:r>
              <a:rPr lang="en-US" dirty="0" smtClean="0"/>
              <a:t>This slide</a:t>
            </a:r>
            <a:r>
              <a:rPr lang="en-US" baseline="0" dirty="0" smtClean="0"/>
              <a:t> is review, however students still have questions about accessing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 members so spend some time reviewing this material.</a:t>
            </a:r>
          </a:p>
          <a:p>
            <a:endParaRPr lang="en-US" dirty="0" smtClean="0"/>
          </a:p>
          <a:p>
            <a:r>
              <a:rPr lang="en-US" dirty="0" smtClean="0"/>
              <a:t>You can</a:t>
            </a:r>
            <a:r>
              <a:rPr lang="en-US" baseline="0" dirty="0" smtClean="0"/>
              <a:t> use the structure member operator to access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 members. Maybe you are doing this to assign a value to a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 member or assigning the value of the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 member to another variable. It is important to point out that the dot operator on its own will only work when you have access to the initial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, rather than the pointer. </a:t>
            </a:r>
          </a:p>
          <a:p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</a:t>
            </a:r>
            <a:r>
              <a:rPr lang="en-US" baseline="0" dirty="0" smtClean="0"/>
              <a:t> access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 members through pointers as well. Either of the structure pointer operator or the structure member operator may be used with the pointer variable to access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 members. You should be familiar with these two different notations.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FC75C-9E93-9C44-9762-0C2EEEEDD1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65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200" dirty="0" smtClean="0">
                <a:cs typeface="Times New Roman" pitchFamily="18" charset="0"/>
              </a:rPr>
              <a:t>The C language provides a facility called </a:t>
            </a:r>
            <a:r>
              <a:rPr lang="en-US" sz="1200" i="1" dirty="0" err="1" smtClean="0">
                <a:solidFill>
                  <a:srgbClr val="C00000"/>
                </a:solidFill>
                <a:cs typeface="Times New Roman" pitchFamily="18" charset="0"/>
              </a:rPr>
              <a:t>typedef</a:t>
            </a:r>
            <a:r>
              <a:rPr lang="en-US" sz="1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1200" dirty="0" smtClean="0">
                <a:cs typeface="Times New Roman" pitchFamily="18" charset="0"/>
              </a:rPr>
              <a:t>for creating synonyms for previously defined data type names.   </a:t>
            </a:r>
          </a:p>
          <a:p>
            <a:pPr>
              <a:lnSpc>
                <a:spcPct val="90000"/>
              </a:lnSpc>
            </a:pPr>
            <a:endParaRPr lang="en-US" sz="12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cs typeface="Times New Roman" pitchFamily="18" charset="0"/>
              </a:rPr>
              <a:t>For example:</a:t>
            </a:r>
            <a:r>
              <a:rPr lang="en-US" sz="1050" dirty="0" smtClean="0">
                <a:latin typeface="Courier New"/>
                <a:cs typeface="Times New Roman" pitchFamily="18" charset="0"/>
              </a:rPr>
              <a:t>	</a:t>
            </a:r>
          </a:p>
          <a:p>
            <a:pPr>
              <a:lnSpc>
                <a:spcPct val="90000"/>
              </a:lnSpc>
              <a:buNone/>
            </a:pPr>
            <a:r>
              <a:rPr lang="en-US" sz="1200" dirty="0" smtClean="0">
                <a:cs typeface="Times New Roman" pitchFamily="18" charset="0"/>
              </a:rPr>
              <a:t>The name </a:t>
            </a:r>
            <a:r>
              <a:rPr lang="en-US" sz="1200" i="1" dirty="0" smtClean="0">
                <a:solidFill>
                  <a:srgbClr val="C00000"/>
                </a:solidFill>
                <a:cs typeface="Times New Roman" pitchFamily="18" charset="0"/>
              </a:rPr>
              <a:t>Length</a:t>
            </a:r>
            <a:r>
              <a:rPr lang="en-US" sz="1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1200" dirty="0" smtClean="0">
                <a:cs typeface="Times New Roman" pitchFamily="18" charset="0"/>
              </a:rPr>
              <a:t>is a synonym (or alias) for the data type </a:t>
            </a:r>
            <a:r>
              <a:rPr lang="en-US" sz="1200" i="1" dirty="0" smtClean="0">
                <a:solidFill>
                  <a:srgbClr val="C00000"/>
                </a:solidFill>
                <a:cs typeface="Times New Roman" pitchFamily="18" charset="0"/>
              </a:rPr>
              <a:t>int</a:t>
            </a:r>
            <a:r>
              <a:rPr lang="en-US" sz="1200" i="1" dirty="0" smtClean="0">
                <a:cs typeface="Times New Roman" pitchFamily="18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sz="1200" dirty="0" smtClean="0">
                <a:cs typeface="Times New Roman" pitchFamily="18" charset="0"/>
              </a:rPr>
              <a:t>The data “type”</a:t>
            </a:r>
            <a:r>
              <a:rPr lang="en-US" sz="1200" i="1" dirty="0" smtClean="0">
                <a:cs typeface="Times New Roman" pitchFamily="18" charset="0"/>
              </a:rPr>
              <a:t> </a:t>
            </a:r>
            <a:r>
              <a:rPr lang="en-US" sz="1200" dirty="0" smtClean="0">
                <a:cs typeface="Times New Roman" pitchFamily="18" charset="0"/>
              </a:rPr>
              <a:t>name </a:t>
            </a:r>
            <a:r>
              <a:rPr lang="en-US" sz="1200" i="1" dirty="0" smtClean="0">
                <a:solidFill>
                  <a:srgbClr val="C00000"/>
                </a:solidFill>
                <a:cs typeface="Times New Roman" pitchFamily="18" charset="0"/>
              </a:rPr>
              <a:t>Length</a:t>
            </a:r>
            <a:r>
              <a:rPr lang="en-US" sz="1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1200" dirty="0" smtClean="0">
                <a:cs typeface="Times New Roman" pitchFamily="18" charset="0"/>
              </a:rPr>
              <a:t>can now be used in declarations in exactly the same way that the data type </a:t>
            </a:r>
            <a:r>
              <a:rPr lang="en-US" sz="1200" i="1" dirty="0" err="1" smtClean="0">
                <a:solidFill>
                  <a:srgbClr val="C00000"/>
                </a:solidFill>
                <a:cs typeface="Times New Roman" pitchFamily="18" charset="0"/>
              </a:rPr>
              <a:t>int</a:t>
            </a:r>
            <a:r>
              <a:rPr lang="en-US" sz="1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1200" dirty="0" smtClean="0">
                <a:cs typeface="Times New Roman" pitchFamily="18" charset="0"/>
              </a:rPr>
              <a:t>can be used.</a:t>
            </a:r>
          </a:p>
          <a:p>
            <a:pPr>
              <a:lnSpc>
                <a:spcPct val="90000"/>
              </a:lnSpc>
              <a:buNone/>
            </a:pPr>
            <a:r>
              <a:rPr lang="en-US" sz="1050" dirty="0" smtClean="0">
                <a:latin typeface="Courier New"/>
                <a:cs typeface="Times New Roman" pitchFamily="18" charset="0"/>
              </a:rPr>
              <a:t>		</a:t>
            </a:r>
            <a:endParaRPr lang="en-US" sz="1050" dirty="0" smtClean="0">
              <a:latin typeface="Courier New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FC75C-9E93-9C44-9762-0C2EEEEDD1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99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Instructor:</a:t>
            </a:r>
          </a:p>
          <a:p>
            <a:r>
              <a:rPr lang="en-US" dirty="0" smtClean="0"/>
              <a:t>Often, </a:t>
            </a:r>
            <a:r>
              <a:rPr lang="en-US" dirty="0" err="1" smtClean="0"/>
              <a:t>typedef</a:t>
            </a:r>
            <a:r>
              <a:rPr lang="en-US" baseline="0" dirty="0" smtClean="0"/>
              <a:t> is used in combination with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 to declare a synonym (or an alias) for a structure.</a:t>
            </a:r>
          </a:p>
          <a:p>
            <a:endParaRPr lang="en-US" baseline="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Point out the 2 </a:t>
            </a:r>
            <a:r>
              <a:rPr lang="en-US" baseline="0" dirty="0" err="1" smtClean="0"/>
              <a:t>structs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cbus_crew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la_galaxy</a:t>
            </a:r>
            <a:r>
              <a:rPr lang="en-US" baseline="0" dirty="0" smtClean="0"/>
              <a:t>. These 2 </a:t>
            </a:r>
            <a:r>
              <a:rPr lang="en-US" baseline="0" dirty="0" err="1" smtClean="0"/>
              <a:t>structs</a:t>
            </a:r>
            <a:r>
              <a:rPr lang="en-US" baseline="0" dirty="0" smtClean="0"/>
              <a:t> are declared in the main function, the first one using the alias and the second using the format we are familiar with.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aseline="0" dirty="0" smtClean="0"/>
              <a:t>Instead of declaring a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 in the main function by typing “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 sport </a:t>
            </a:r>
            <a:r>
              <a:rPr lang="en-US" baseline="0" dirty="0" err="1" smtClean="0"/>
              <a:t>cbus_crew</a:t>
            </a:r>
            <a:r>
              <a:rPr lang="en-US" baseline="0" dirty="0" smtClean="0"/>
              <a:t>” you can use the alias, “Soccer”, in replace of “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 sport”.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 discussed with your class previously about reserving space in memory when creating a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 as a global variable, you can mention that when using </a:t>
            </a:r>
            <a:r>
              <a:rPr lang="en-US" baseline="0" dirty="0" err="1" smtClean="0"/>
              <a:t>typedef</a:t>
            </a:r>
            <a:r>
              <a:rPr lang="en-US" baseline="0" dirty="0" smtClean="0"/>
              <a:t>, no space is reserved in memory though this setup may appear similar to the students.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FC75C-9E93-9C44-9762-0C2EEEEDD1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06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Instructor:</a:t>
            </a:r>
          </a:p>
          <a:p>
            <a:r>
              <a:rPr lang="en-US" dirty="0" smtClean="0"/>
              <a:t>This</a:t>
            </a:r>
            <a:r>
              <a:rPr lang="en-US" baseline="0" dirty="0" smtClean="0"/>
              <a:t> slide, along with the next, shows how </a:t>
            </a:r>
            <a:r>
              <a:rPr lang="en-US" baseline="0" dirty="0" err="1" smtClean="0"/>
              <a:t>typedef</a:t>
            </a:r>
            <a:r>
              <a:rPr lang="en-US" baseline="0" dirty="0" smtClean="0"/>
              <a:t> was used to create the alias “FILE” which we have seen a lot in our programs. These are hidden slides that you may choose to share with your class but are not required.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FC75C-9E93-9C44-9762-0C2EEEEDD1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61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FC75C-9E93-9C44-9762-0C2EEEEDD1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85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920685"/>
            <a:ext cx="7886700" cy="74463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sz="373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3665316"/>
            <a:ext cx="7842250" cy="586752"/>
          </a:xfrm>
          <a:prstGeom prst="rect">
            <a:avLst/>
          </a:prstGeom>
        </p:spPr>
        <p:txBody>
          <a:bodyPr anchor="ctr"/>
          <a:lstStyle>
            <a:lvl1pPr algn="ctr">
              <a:defRPr sz="293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Optional subhead would go here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07/12/17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1.03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01CCC17-2CCC-4218-B23A-B86FAA8A22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5096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769951"/>
            <a:ext cx="9144000" cy="4945053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Full slide picture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868543" y="1196753"/>
            <a:ext cx="3998890" cy="1533562"/>
          </a:xfrm>
          <a:prstGeom prst="rect">
            <a:avLst/>
          </a:prstGeom>
          <a:ln w="28575" cmpd="sng">
            <a:solidFill>
              <a:srgbClr val="636D6E"/>
            </a:solidFill>
          </a:ln>
          <a:effectLst/>
        </p:spPr>
        <p:txBody>
          <a:bodyPr/>
          <a:lstStyle>
            <a:lvl1pPr marL="48595">
              <a:lnSpc>
                <a:spcPts val="1827"/>
              </a:lnSpc>
              <a:spcBef>
                <a:spcPts val="0"/>
              </a:spcBef>
              <a:defRPr sz="1063" b="1">
                <a:solidFill>
                  <a:srgbClr val="636D6E"/>
                </a:solidFill>
              </a:defRPr>
            </a:lvl1pPr>
            <a:lvl2pPr marL="48595" indent="97188">
              <a:spcBef>
                <a:spcPts val="106"/>
              </a:spcBef>
              <a:spcAft>
                <a:spcPts val="0"/>
              </a:spcAft>
              <a:buClr>
                <a:srgbClr val="BB0000"/>
              </a:buClr>
              <a:buFont typeface="Arial"/>
              <a:buChar char="•"/>
              <a:defRPr sz="850">
                <a:solidFill>
                  <a:srgbClr val="636D6E"/>
                </a:solidFill>
              </a:defRPr>
            </a:lvl2pPr>
            <a:lvl3pPr marL="48595" indent="97188">
              <a:spcBef>
                <a:spcPts val="106"/>
              </a:spcBef>
              <a:spcAft>
                <a:spcPts val="0"/>
              </a:spcAft>
              <a:buClr>
                <a:srgbClr val="BB0000"/>
              </a:buClr>
              <a:defRPr sz="850">
                <a:solidFill>
                  <a:srgbClr val="636D6E"/>
                </a:solidFill>
              </a:defRPr>
            </a:lvl3pPr>
            <a:lvl5pPr marL="267270" indent="0">
              <a:spcBef>
                <a:spcPts val="186"/>
              </a:spcBef>
              <a:buFont typeface="Arial"/>
              <a:buNone/>
              <a:defRPr sz="957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07/12/17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1.03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AA870AE-3DE6-4DDD-B8EF-CBEF1857EE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4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769951"/>
            <a:ext cx="3883850" cy="4945053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BFBFBF"/>
                </a:solidFill>
              </a:defRPr>
            </a:lvl1pPr>
          </a:lstStyle>
          <a:p>
            <a:r>
              <a:rPr lang="en-US" dirty="0" smtClean="0"/>
              <a:t>½ slide picture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4137609" y="1525323"/>
            <a:ext cx="4701503" cy="377163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>
              <a:lnSpc>
                <a:spcPts val="1827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marL="0">
              <a:spcBef>
                <a:spcPts val="319"/>
              </a:spcBef>
              <a:defRPr sz="1276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defRPr sz="1063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267270" indent="0">
              <a:spcBef>
                <a:spcPts val="186"/>
              </a:spcBef>
              <a:buNone/>
              <a:defRPr sz="85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92" y="877472"/>
            <a:ext cx="4642822" cy="5300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871"/>
              </a:lnSpc>
              <a:spcBef>
                <a:spcPts val="0"/>
              </a:spcBef>
              <a:defRPr sz="85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319"/>
              </a:spcBef>
              <a:defRPr sz="127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1063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267270" indent="0">
              <a:spcBef>
                <a:spcPts val="186"/>
              </a:spcBef>
              <a:buNone/>
              <a:defRPr sz="85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TOPIC TITLE HERE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07/12/17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1.03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AA870AE-3DE6-4DDD-B8EF-CBEF1857EE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86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92" y="877472"/>
            <a:ext cx="4642822" cy="5300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871"/>
              </a:lnSpc>
              <a:spcBef>
                <a:spcPts val="0"/>
              </a:spcBef>
              <a:defRPr sz="85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319"/>
              </a:spcBef>
              <a:defRPr sz="127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1063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267270" indent="0">
              <a:spcBef>
                <a:spcPts val="186"/>
              </a:spcBef>
              <a:buNone/>
              <a:defRPr sz="85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TOPIC TITLE HERE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1400403" y="1525323"/>
            <a:ext cx="6527582" cy="377163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ctr">
              <a:lnSpc>
                <a:spcPts val="1827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marL="0">
              <a:spcBef>
                <a:spcPts val="319"/>
              </a:spcBef>
              <a:defRPr sz="1276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defRPr sz="1063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267270" indent="0">
              <a:spcBef>
                <a:spcPts val="186"/>
              </a:spcBef>
              <a:buNone/>
              <a:defRPr sz="8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07/12/17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1.03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AA870AE-3DE6-4DDD-B8EF-CBEF1857EE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461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75356"/>
            <a:ext cx="8001000" cy="122502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238500"/>
            <a:ext cx="7315200" cy="7437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– additional reference information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07/12/17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1.03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CC17-2CCC-4218-B23A-B86FAA8A22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9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07/12/17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1.03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CC17-2CCC-4218-B23A-B86FAA8A22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05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07/12/17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CC17-2CCC-4218-B23A-B86FAA8A22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3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hrase-Word Slide WHI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51758" y="1445438"/>
            <a:ext cx="7194020" cy="368112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l">
              <a:lnSpc>
                <a:spcPts val="4465"/>
              </a:lnSpc>
              <a:spcBef>
                <a:spcPts val="0"/>
              </a:spcBef>
              <a:defRPr sz="4252" b="1" baseline="0">
                <a:solidFill>
                  <a:srgbClr val="BB0000"/>
                </a:solidFill>
              </a:defRPr>
            </a:lvl1pPr>
            <a:lvl2pPr marL="0">
              <a:spcBef>
                <a:spcPts val="319"/>
              </a:spcBef>
              <a:defRPr sz="127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1063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267270" indent="0">
              <a:spcBef>
                <a:spcPts val="186"/>
              </a:spcBef>
              <a:buNone/>
              <a:defRPr sz="85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BIG WORD BIG PHRASE</a:t>
            </a:r>
            <a:br>
              <a:rPr lang="en-US" dirty="0" smtClean="0"/>
            </a:br>
            <a:r>
              <a:rPr lang="en-US" dirty="0" smtClean="0"/>
              <a:t>SLIDE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07/12/17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1.03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AA870AE-3DE6-4DDD-B8EF-CBEF1857EE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95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hrase-Word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58476"/>
            <a:ext cx="9144000" cy="4956528"/>
          </a:xfrm>
          <a:prstGeom prst="rect">
            <a:avLst/>
          </a:prstGeom>
          <a:solidFill>
            <a:srgbClr val="B70F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7">
              <a:solidFill>
                <a:srgbClr val="BB00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51758" y="1445438"/>
            <a:ext cx="7194020" cy="3681126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algn="l">
              <a:lnSpc>
                <a:spcPts val="4465"/>
              </a:lnSpc>
              <a:spcBef>
                <a:spcPts val="0"/>
              </a:spcBef>
              <a:defRPr sz="4252" b="1" baseline="0">
                <a:solidFill>
                  <a:schemeClr val="bg1"/>
                </a:solidFill>
              </a:defRPr>
            </a:lvl1pPr>
            <a:lvl2pPr marL="0">
              <a:spcBef>
                <a:spcPts val="319"/>
              </a:spcBef>
              <a:defRPr sz="127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1063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267270" indent="0">
              <a:spcBef>
                <a:spcPts val="186"/>
              </a:spcBef>
              <a:buNone/>
              <a:defRPr sz="85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BIG WORD</a:t>
            </a:r>
          </a:p>
          <a:p>
            <a:pPr lvl="0"/>
            <a:r>
              <a:rPr lang="en-US" dirty="0" smtClean="0"/>
              <a:t>BIG PHRASE</a:t>
            </a:r>
            <a:br>
              <a:rPr lang="en-US" dirty="0" smtClean="0"/>
            </a:br>
            <a:r>
              <a:rPr lang="en-US" dirty="0" smtClean="0"/>
              <a:t>SLIDE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07/12/17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1.03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AA870AE-3DE6-4DDD-B8EF-CBEF1857EE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92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39046" y="1578015"/>
            <a:ext cx="8229600" cy="3718944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marL="342900" indent="-342900" algn="l" defTabSz="269969" rtl="0" eaLnBrk="1" latinLnBrk="0" hangingPunct="1">
              <a:spcBef>
                <a:spcPts val="437"/>
              </a:spcBef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>
              <a:spcBef>
                <a:spcPts val="393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>
              <a:spcBef>
                <a:spcPts val="393"/>
              </a:spcBef>
              <a:buFont typeface="Arial" panose="020B0604020202020204" pitchFamily="34" charset="0"/>
              <a:buChar char="─"/>
              <a:tabLst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2900" indent="0">
              <a:defRPr sz="1620">
                <a:solidFill>
                  <a:schemeClr val="tx1"/>
                </a:solidFill>
              </a:defRPr>
            </a:lvl4pPr>
            <a:lvl5pPr marL="395678" indent="0">
              <a:spcBef>
                <a:spcPts val="186"/>
              </a:spcBef>
              <a:buNone/>
              <a:defRPr sz="85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 smtClean="0"/>
              <a:t>level</a:t>
            </a:r>
            <a:endParaRPr lang="en-US" dirty="0" smtClean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39046" y="877471"/>
            <a:ext cx="8296392" cy="647863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07/12/17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1.03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AA870AE-3DE6-4DDD-B8EF-CBEF1857EE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37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658810" y="1525329"/>
            <a:ext cx="4038600" cy="3771636"/>
          </a:xfrm>
          <a:prstGeom prst="rect">
            <a:avLst/>
          </a:prstGeom>
        </p:spPr>
        <p:txBody>
          <a:bodyPr/>
          <a:lstStyle>
            <a:lvl1pPr marL="0" indent="0" algn="l" defTabSz="242972" rtl="0" eaLnBrk="1" latinLnBrk="0" hangingPunct="1">
              <a:spcBef>
                <a:spcPts val="263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0" indent="0" algn="l" defTabSz="242972" rtl="0" eaLnBrk="1" latinLnBrk="0" hangingPunct="1">
              <a:spcBef>
                <a:spcPts val="263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algn="l" defTabSz="242972" rtl="0" eaLnBrk="1" latinLnBrk="0" hangingPunct="1">
              <a:defRPr lang="en-US" sz="1418" kern="1200" dirty="0" smtClean="0">
                <a:solidFill>
                  <a:srgbClr val="BB0000"/>
                </a:solidFill>
                <a:latin typeface="+mn-lt"/>
                <a:ea typeface="+mn-ea"/>
                <a:cs typeface="+mn-cs"/>
              </a:defRPr>
            </a:lvl3pPr>
            <a:lvl4pPr marL="224977" indent="0" algn="l" defTabSz="242972" rtl="0" eaLnBrk="1" latinLnBrk="0" hangingPunct="1">
              <a:spcBef>
                <a:spcPts val="263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115" b="1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algn="l" defTabSz="242972" rtl="0" eaLnBrk="1" latinLnBrk="0" hangingPunct="1">
              <a:defRPr lang="en-US" sz="1418" kern="1200" dirty="0">
                <a:solidFill>
                  <a:srgbClr val="BB0000"/>
                </a:solidFill>
                <a:latin typeface="+mn-lt"/>
                <a:ea typeface="+mn-ea"/>
                <a:cs typeface="+mn-cs"/>
              </a:defRPr>
            </a:lvl5pPr>
            <a:lvl6pPr>
              <a:defRPr sz="1063"/>
            </a:lvl6pPr>
            <a:lvl7pPr>
              <a:defRPr sz="1063"/>
            </a:lvl7pPr>
            <a:lvl8pPr>
              <a:defRPr sz="1063"/>
            </a:lvl8pPr>
            <a:lvl9pPr>
              <a:defRPr sz="106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046" y="1525329"/>
            <a:ext cx="4038600" cy="3771636"/>
          </a:xfrm>
          <a:prstGeom prst="rect">
            <a:avLst/>
          </a:prstGeom>
        </p:spPr>
        <p:txBody>
          <a:bodyPr/>
          <a:lstStyle>
            <a:lvl1pPr marL="224977" indent="-224977" algn="l" defTabSz="242972" rtl="0" eaLnBrk="1" latinLnBrk="0" hangingPunct="1">
              <a:spcBef>
                <a:spcPts val="393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1010" indent="-301010" algn="l" defTabSz="242972" rtl="0" eaLnBrk="1" latinLnBrk="0" hangingPunct="1">
              <a:spcBef>
                <a:spcPts val="393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3904" indent="-298928" algn="l" defTabSz="242972" rtl="0" eaLnBrk="1" latinLnBrk="0" hangingPunct="1">
              <a:buFont typeface="Arial" panose="020B0604020202020204" pitchFamily="34" charset="0"/>
              <a:buChar char="─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0995" indent="-226019" algn="l" defTabSz="242972" rtl="0" eaLnBrk="1" latinLnBrk="0" hangingPunct="1">
              <a:spcBef>
                <a:spcPts val="393"/>
              </a:spcBef>
              <a:spcAft>
                <a:spcPts val="0"/>
              </a:spcAft>
              <a:buFont typeface="Arial" panose="020B0604020202020204" pitchFamily="34" charset="0"/>
              <a:buChar char="─"/>
              <a:defRPr lang="en-US" sz="1312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 defTabSz="242972" rtl="0" eaLnBrk="1" latinLnBrk="0" hangingPunct="1">
              <a:defRPr lang="en-US" sz="1418" kern="1200" dirty="0">
                <a:solidFill>
                  <a:srgbClr val="BB0000"/>
                </a:solidFill>
                <a:latin typeface="+mn-lt"/>
                <a:ea typeface="+mn-ea"/>
                <a:cs typeface="+mn-cs"/>
              </a:defRPr>
            </a:lvl5pPr>
            <a:lvl6pPr>
              <a:defRPr sz="1063"/>
            </a:lvl6pPr>
            <a:lvl7pPr>
              <a:defRPr sz="1063"/>
            </a:lvl7pPr>
            <a:lvl8pPr>
              <a:defRPr sz="1063"/>
            </a:lvl8pPr>
            <a:lvl9pPr>
              <a:defRPr sz="1063"/>
            </a:lvl9pPr>
          </a:lstStyle>
          <a:p>
            <a:pPr marL="342900" lvl="0" indent="-342900" algn="l" defTabSz="269969" rtl="0" eaLnBrk="1" latinLnBrk="0" hangingPunct="1">
              <a:spcBef>
                <a:spcPts val="437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Click to edit Master text styles</a:t>
            </a:r>
          </a:p>
          <a:p>
            <a:pPr marL="342900" lvl="1" indent="-342900" algn="l" defTabSz="269969" rtl="0" eaLnBrk="1" latinLnBrk="0" hangingPunct="1">
              <a:spcBef>
                <a:spcPts val="437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342900" lvl="2" indent="-342900" algn="l" defTabSz="269969" rtl="0" eaLnBrk="1" latinLnBrk="0" hangingPunct="1">
              <a:spcBef>
                <a:spcPts val="437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439046" y="877471"/>
            <a:ext cx="8296392" cy="647863"/>
          </a:xfrm>
          <a:prstGeom prst="rect">
            <a:avLst/>
          </a:prstGeom>
        </p:spPr>
        <p:txBody>
          <a:bodyPr anchor="ctr"/>
          <a:lstStyle>
            <a:lvl1pPr algn="l" defTabSz="242972" rtl="0" eaLnBrk="1" latinLnBrk="0" hangingPunct="1">
              <a:spcBef>
                <a:spcPct val="0"/>
              </a:spcBef>
              <a:buNone/>
              <a:defRPr lang="en-US" sz="263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07/12/17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1.03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A870AE-3DE6-4DDD-B8EF-CBEF1857EE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3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881011" y="4477227"/>
            <a:ext cx="3392206" cy="9116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ct val="110000"/>
              </a:lnSpc>
              <a:spcBef>
                <a:spcPts val="0"/>
              </a:spcBef>
              <a:defRPr sz="1276" baseline="-25000">
                <a:solidFill>
                  <a:srgbClr val="BB0000"/>
                </a:solidFill>
              </a:defRPr>
            </a:lvl1pPr>
            <a:lvl2pPr marL="0">
              <a:spcBef>
                <a:spcPts val="319"/>
              </a:spcBef>
              <a:defRPr sz="127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1063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267270" indent="0">
              <a:spcBef>
                <a:spcPts val="186"/>
              </a:spcBef>
              <a:buNone/>
              <a:defRPr sz="85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algn="r">
              <a:lnSpc>
                <a:spcPct val="110000"/>
              </a:lnSpc>
            </a:pPr>
            <a:r>
              <a:rPr lang="en-US" sz="1276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– </a:t>
            </a:r>
            <a:r>
              <a:rPr lang="en-US" sz="1276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Firstandlast</a:t>
            </a:r>
            <a:r>
              <a:rPr lang="en-US" sz="1276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Name</a:t>
            </a:r>
          </a:p>
          <a:p>
            <a:pPr algn="r">
              <a:lnSpc>
                <a:spcPct val="110000"/>
              </a:lnSpc>
            </a:pPr>
            <a:r>
              <a:rPr lang="en-US" sz="957" dirty="0" smtClean="0">
                <a:solidFill>
                  <a:schemeClr val="tx1">
                    <a:lumMod val="60000"/>
                    <a:lumOff val="40000"/>
                  </a:schemeClr>
                </a:solidFill>
                <a:cs typeface="Arial"/>
              </a:rPr>
              <a:t>   Optional title line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935496" y="1342941"/>
            <a:ext cx="7200384" cy="315831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/>
          <a:lstStyle>
            <a:lvl1pPr algn="ctr">
              <a:defRPr lang="en-US" sz="1701" b="0" smtClean="0">
                <a:solidFill>
                  <a:srgbClr val="BB0032"/>
                </a:solidFill>
                <a:cs typeface="Arial"/>
              </a:defRPr>
            </a:lvl1pPr>
          </a:lstStyle>
          <a:p>
            <a:pPr lvl="0"/>
            <a:r>
              <a:rPr lang="en-US" sz="3455" b="0" dirty="0" smtClean="0">
                <a:solidFill>
                  <a:srgbClr val="BB0032"/>
                </a:solidFill>
                <a:latin typeface="+mj-lt"/>
                <a:cs typeface="Arial"/>
              </a:rPr>
              <a:t>“Notable quotes</a:t>
            </a:r>
            <a:br>
              <a:rPr lang="en-US" sz="3455" b="0" dirty="0" smtClean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3455" b="0" dirty="0" smtClean="0">
                <a:solidFill>
                  <a:srgbClr val="BB0032"/>
                </a:solidFill>
                <a:latin typeface="+mj-lt"/>
                <a:cs typeface="Arial"/>
              </a:rPr>
              <a:t>goes right here,</a:t>
            </a:r>
            <a:br>
              <a:rPr lang="en-US" sz="3455" b="0" dirty="0" smtClean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3455" b="0" dirty="0" smtClean="0">
                <a:solidFill>
                  <a:srgbClr val="BB0032"/>
                </a:solidFill>
                <a:latin typeface="+mj-lt"/>
                <a:cs typeface="Arial"/>
              </a:rPr>
              <a:t>yes right here.”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smtClean="0"/>
              <a:t>07/12/17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1.03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AA870AE-3DE6-4DDD-B8EF-CBEF1857EE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7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478708"/>
            <a:ext cx="9144000" cy="2469006"/>
          </a:xfrm>
          <a:prstGeom prst="rect">
            <a:avLst/>
          </a:prstGeom>
          <a:solidFill>
            <a:srgbClr val="B70F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7"/>
          </a:p>
        </p:txBody>
      </p:sp>
      <p:pic>
        <p:nvPicPr>
          <p:cNvPr id="5" name="Picture 4" descr="OSU-Engineering-Horiz-RGBHEX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586" y="1342140"/>
            <a:ext cx="4800600" cy="76480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07/12/17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1.03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1CCC17-2CCC-4218-B23A-B86FAA8A22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1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iming>
    <p:tnLst>
      <p:par>
        <p:cTn id="1" dur="indefinite" restart="never" nodeType="tmRoot"/>
      </p:par>
    </p:tnLst>
  </p:timing>
  <p:hf hdr="0"/>
  <p:txStyles>
    <p:titleStyle>
      <a:lvl1pPr algn="ctr" defTabSz="242972" rtl="0" eaLnBrk="1" latinLnBrk="0" hangingPunct="1">
        <a:spcBef>
          <a:spcPct val="0"/>
        </a:spcBef>
        <a:buNone/>
        <a:defRPr sz="23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42972" rtl="0" eaLnBrk="1" latinLnBrk="0" hangingPunct="1">
        <a:spcBef>
          <a:spcPct val="20000"/>
        </a:spcBef>
        <a:buFont typeface="Arial"/>
        <a:buNone/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394831" indent="-151858" algn="l" defTabSz="242972" rtl="0" eaLnBrk="1" latinLnBrk="0" hangingPunct="1">
        <a:spcBef>
          <a:spcPct val="20000"/>
        </a:spcBef>
        <a:buFont typeface="Arial"/>
        <a:buChar char="–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607431" indent="-121486" algn="l" defTabSz="242972" rtl="0" eaLnBrk="1" latinLnBrk="0" hangingPunct="1">
        <a:spcBef>
          <a:spcPct val="20000"/>
        </a:spcBef>
        <a:buFont typeface="Arial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850404" indent="-121486" algn="l" defTabSz="242972" rtl="0" eaLnBrk="1" latinLnBrk="0" hangingPunct="1">
        <a:spcBef>
          <a:spcPct val="20000"/>
        </a:spcBef>
        <a:buFont typeface="Arial"/>
        <a:buChar char="–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93375" indent="-121486" algn="l" defTabSz="242972" rtl="0" eaLnBrk="1" latinLnBrk="0" hangingPunct="1">
        <a:spcBef>
          <a:spcPct val="20000"/>
        </a:spcBef>
        <a:buFont typeface="Arial"/>
        <a:buChar char="»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36349" indent="-121486" algn="l" defTabSz="242972" rtl="0" eaLnBrk="1" latinLnBrk="0" hangingPunct="1">
        <a:spcBef>
          <a:spcPct val="20000"/>
        </a:spcBef>
        <a:buFont typeface="Arial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579321" indent="-121486" algn="l" defTabSz="242972" rtl="0" eaLnBrk="1" latinLnBrk="0" hangingPunct="1">
        <a:spcBef>
          <a:spcPct val="20000"/>
        </a:spcBef>
        <a:buFont typeface="Arial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22293" indent="-121486" algn="l" defTabSz="242972" rtl="0" eaLnBrk="1" latinLnBrk="0" hangingPunct="1">
        <a:spcBef>
          <a:spcPct val="20000"/>
        </a:spcBef>
        <a:buFont typeface="Arial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065266" indent="-121486" algn="l" defTabSz="242972" rtl="0" eaLnBrk="1" latinLnBrk="0" hangingPunct="1">
        <a:spcBef>
          <a:spcPct val="20000"/>
        </a:spcBef>
        <a:buFont typeface="Arial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1pPr>
      <a:lvl2pPr marL="242972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2pPr>
      <a:lvl3pPr marL="485945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3pPr>
      <a:lvl4pPr marL="728917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4pPr>
      <a:lvl5pPr marL="971891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5pPr>
      <a:lvl6pPr marL="1214862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6pPr>
      <a:lvl7pPr marL="1457834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7pPr>
      <a:lvl8pPr marL="1700807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8pPr>
      <a:lvl9pPr marL="1943779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"/>
            <a:ext cx="9144000" cy="758472"/>
          </a:xfrm>
          <a:prstGeom prst="rect">
            <a:avLst/>
          </a:prstGeom>
          <a:solidFill>
            <a:srgbClr val="B70F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7"/>
          </a:p>
        </p:txBody>
      </p:sp>
      <p:pic>
        <p:nvPicPr>
          <p:cNvPr id="6" name="Picture 5" descr="OSU-Engineering-K-Horiz-RGBHEX white.eps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17" y="176341"/>
            <a:ext cx="2438400" cy="39272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573888" y="115857"/>
            <a:ext cx="3392206" cy="557343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marL="0" indent="0" algn="r" defTabSz="457200" rtl="0" eaLnBrk="1" latinLnBrk="0" hangingPunct="1">
              <a:lnSpc>
                <a:spcPts val="1640"/>
              </a:lnSpc>
              <a:spcBef>
                <a:spcPts val="0"/>
              </a:spcBef>
              <a:buFont typeface="Arial"/>
              <a:buNone/>
              <a:defRPr sz="13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02920" indent="0" algn="l" defTabSz="457200" rtl="0" eaLnBrk="1" latinLnBrk="0" hangingPunct="1">
              <a:spcBef>
                <a:spcPts val="350"/>
              </a:spcBef>
              <a:buFont typeface="Arial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/>
              <a:t>Department of Engineering Education</a:t>
            </a:r>
          </a:p>
          <a:p>
            <a:r>
              <a:rPr lang="en-US" sz="1050" dirty="0" smtClean="0"/>
              <a:t>ENGR 1281H</a:t>
            </a:r>
            <a:endParaRPr lang="en-US" sz="105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07/12/17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1.03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AA870AE-3DE6-4DDD-B8EF-CBEF1857EE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33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78" r:id="rId3"/>
    <p:sldLayoutId id="2147483679" r:id="rId4"/>
    <p:sldLayoutId id="2147483682" r:id="rId5"/>
    <p:sldLayoutId id="2147483683" r:id="rId6"/>
    <p:sldLayoutId id="2147483684" r:id="rId7"/>
    <p:sldLayoutId id="2147483685" r:id="rId8"/>
  </p:sldLayoutIdLst>
  <p:timing>
    <p:tnLst>
      <p:par>
        <p:cTn id="1" dur="indefinite" restart="never" nodeType="tmRoot"/>
      </p:par>
    </p:tnLst>
  </p:timing>
  <p:hf hdr="0"/>
  <p:txStyles>
    <p:titleStyle>
      <a:lvl1pPr algn="ctr" defTabSz="242972" rtl="0" eaLnBrk="1" latinLnBrk="0" hangingPunct="1">
        <a:spcBef>
          <a:spcPct val="0"/>
        </a:spcBef>
        <a:buNone/>
        <a:defRPr sz="23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42972" rtl="0" eaLnBrk="1" latinLnBrk="0" hangingPunct="1">
        <a:spcBef>
          <a:spcPct val="20000"/>
        </a:spcBef>
        <a:buFont typeface="Arial"/>
        <a:buNone/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242972" indent="0" algn="l" defTabSz="242972" rtl="0" eaLnBrk="1" latinLnBrk="0" hangingPunct="1">
        <a:spcBef>
          <a:spcPct val="20000"/>
        </a:spcBef>
        <a:buFont typeface="Arial"/>
        <a:buNone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121486" algn="l" defTabSz="242972" rtl="0" eaLnBrk="1" latinLnBrk="0" hangingPunct="1">
        <a:spcBef>
          <a:spcPts val="266"/>
        </a:spcBef>
        <a:buFont typeface="Arial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291568" indent="0" algn="l" defTabSz="242972" rtl="0" eaLnBrk="1" latinLnBrk="0" hangingPunct="1">
        <a:spcBef>
          <a:spcPts val="0"/>
        </a:spcBef>
        <a:buFont typeface="Arial"/>
        <a:buNone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93375" indent="-121486" algn="l" defTabSz="242972" rtl="0" eaLnBrk="1" latinLnBrk="0" hangingPunct="1">
        <a:spcBef>
          <a:spcPct val="20000"/>
        </a:spcBef>
        <a:buFont typeface="Arial"/>
        <a:buChar char="»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36349" indent="-121486" algn="l" defTabSz="242972" rtl="0" eaLnBrk="1" latinLnBrk="0" hangingPunct="1">
        <a:spcBef>
          <a:spcPct val="20000"/>
        </a:spcBef>
        <a:buFont typeface="Arial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579321" indent="-121486" algn="l" defTabSz="242972" rtl="0" eaLnBrk="1" latinLnBrk="0" hangingPunct="1">
        <a:spcBef>
          <a:spcPct val="20000"/>
        </a:spcBef>
        <a:buFont typeface="Arial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22293" indent="-121486" algn="l" defTabSz="242972" rtl="0" eaLnBrk="1" latinLnBrk="0" hangingPunct="1">
        <a:spcBef>
          <a:spcPct val="20000"/>
        </a:spcBef>
        <a:buFont typeface="Arial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065266" indent="-121486" algn="l" defTabSz="242972" rtl="0" eaLnBrk="1" latinLnBrk="0" hangingPunct="1">
        <a:spcBef>
          <a:spcPct val="20000"/>
        </a:spcBef>
        <a:buFont typeface="Arial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1pPr>
      <a:lvl2pPr marL="242972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2pPr>
      <a:lvl3pPr marL="485945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3pPr>
      <a:lvl4pPr marL="728917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4pPr>
      <a:lvl5pPr marL="971891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5pPr>
      <a:lvl6pPr marL="1214862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6pPr>
      <a:lvl7pPr marL="1457834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7pPr>
      <a:lvl8pPr marL="1700807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8pPr>
      <a:lvl9pPr marL="1943779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r>
              <a:rPr lang="en-US" dirty="0" smtClean="0"/>
              <a:t> </a:t>
            </a:r>
            <a:r>
              <a:rPr lang="en-US" dirty="0" smtClean="0"/>
              <a:t>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Class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1415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cs typeface="Courier New" panose="02070309020205020404" pitchFamily="49" charset="0"/>
              </a:rPr>
              <a:t>Review of </a:t>
            </a:r>
            <a:r>
              <a:rPr lang="en-US" dirty="0" err="1" smtClean="0">
                <a:cs typeface="Courier New" panose="02070309020205020404" pitchFamily="49" charset="0"/>
              </a:rPr>
              <a:t>structs</a:t>
            </a:r>
            <a:endParaRPr lang="en-US" dirty="0" smtClean="0"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ypedef</a:t>
            </a:r>
            <a:r>
              <a:rPr lang="en-US" dirty="0" smtClean="0"/>
              <a:t> &amp; </a:t>
            </a:r>
            <a:r>
              <a:rPr lang="en-US" dirty="0" err="1"/>
              <a:t>s</a:t>
            </a:r>
            <a:r>
              <a:rPr lang="en-US" dirty="0" err="1" smtClean="0"/>
              <a:t>tructs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Questions?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628650" y="5297488"/>
            <a:ext cx="2057400" cy="303212"/>
          </a:xfrm>
        </p:spPr>
        <p:txBody>
          <a:bodyPr/>
          <a:lstStyle/>
          <a:p>
            <a:r>
              <a:rPr lang="en-US" smtClean="0"/>
              <a:t>07/12/17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028950" y="5297488"/>
            <a:ext cx="3086100" cy="303212"/>
          </a:xfrm>
        </p:spPr>
        <p:txBody>
          <a:bodyPr/>
          <a:lstStyle/>
          <a:p>
            <a:r>
              <a:rPr lang="en-US" smtClean="0"/>
              <a:t>1.03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6457950" y="5297488"/>
            <a:ext cx="2057400" cy="303212"/>
          </a:xfrm>
        </p:spPr>
        <p:txBody>
          <a:bodyPr/>
          <a:lstStyle/>
          <a:p>
            <a:fld id="{7AA870AE-3DE6-4DDD-B8EF-CBEF1857EE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Preparation and Concepts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Accessing </a:t>
            </a:r>
            <a:r>
              <a:rPr lang="en-US" dirty="0" err="1" smtClean="0"/>
              <a:t>Struct</a:t>
            </a:r>
            <a:r>
              <a:rPr lang="en-US" dirty="0" smtClean="0"/>
              <a:t> Members (Review)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ypedef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ypedef</a:t>
            </a:r>
            <a:r>
              <a:rPr lang="en-US" dirty="0" smtClean="0"/>
              <a:t> &amp; </a:t>
            </a:r>
            <a:r>
              <a:rPr lang="en-US" dirty="0" err="1" smtClean="0"/>
              <a:t>Structs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Summary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628650" y="5297488"/>
            <a:ext cx="2057400" cy="303212"/>
          </a:xfrm>
        </p:spPr>
        <p:txBody>
          <a:bodyPr/>
          <a:lstStyle/>
          <a:p>
            <a:r>
              <a:rPr lang="en-US" smtClean="0"/>
              <a:t>07/12/17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028950" y="5297488"/>
            <a:ext cx="3086100" cy="303212"/>
          </a:xfrm>
        </p:spPr>
        <p:txBody>
          <a:bodyPr/>
          <a:lstStyle/>
          <a:p>
            <a:r>
              <a:rPr lang="en-US" smtClean="0"/>
              <a:t>1.03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6457950" y="5297488"/>
            <a:ext cx="2057400" cy="303212"/>
          </a:xfrm>
        </p:spPr>
        <p:txBody>
          <a:bodyPr/>
          <a:lstStyle/>
          <a:p>
            <a:fld id="{7AA870AE-3DE6-4DDD-B8EF-CBEF1857EE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6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Assignment:</a:t>
            </a:r>
          </a:p>
          <a:p>
            <a:pPr lvl="1"/>
            <a:r>
              <a:rPr lang="en-US" sz="2000" dirty="0"/>
              <a:t>Read C: How to </a:t>
            </a:r>
            <a:r>
              <a:rPr lang="en-US" sz="2000" dirty="0" smtClean="0"/>
              <a:t>Program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Understand the following:</a:t>
            </a:r>
          </a:p>
          <a:p>
            <a:pPr lvl="1"/>
            <a:r>
              <a:rPr lang="en-US" sz="2000" dirty="0"/>
              <a:t>How to use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/>
              <a:t>How to access and assign values to </a:t>
            </a:r>
            <a:r>
              <a:rPr lang="en-US" sz="2000" dirty="0" err="1"/>
              <a:t>struct</a:t>
            </a:r>
            <a:r>
              <a:rPr lang="en-US" sz="2000" dirty="0"/>
              <a:t> elements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628650" y="5297488"/>
            <a:ext cx="2057400" cy="303212"/>
          </a:xfrm>
        </p:spPr>
        <p:txBody>
          <a:bodyPr/>
          <a:lstStyle/>
          <a:p>
            <a:r>
              <a:rPr lang="en-US" smtClean="0"/>
              <a:t>07/12/17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028950" y="5297488"/>
            <a:ext cx="3086100" cy="303212"/>
          </a:xfrm>
        </p:spPr>
        <p:txBody>
          <a:bodyPr/>
          <a:lstStyle/>
          <a:p>
            <a:r>
              <a:rPr lang="en-US" smtClean="0"/>
              <a:t>1.03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6457950" y="5297488"/>
            <a:ext cx="2057400" cy="303212"/>
          </a:xfrm>
        </p:spPr>
        <p:txBody>
          <a:bodyPr/>
          <a:lstStyle/>
          <a:p>
            <a:fld id="{7AA870AE-3DE6-4DDD-B8EF-CBEF1857EE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2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Comprehension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9751163"/>
              </p:ext>
            </p:extLst>
          </p:nvPr>
        </p:nvGraphicFramePr>
        <p:xfrm>
          <a:off x="319777" y="1647441"/>
          <a:ext cx="4173682" cy="3099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8211133"/>
              </p:ext>
            </p:extLst>
          </p:nvPr>
        </p:nvGraphicFramePr>
        <p:xfrm>
          <a:off x="4493459" y="1647441"/>
          <a:ext cx="4173682" cy="3099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628650" y="5297488"/>
            <a:ext cx="2057400" cy="303212"/>
          </a:xfrm>
        </p:spPr>
        <p:txBody>
          <a:bodyPr/>
          <a:lstStyle/>
          <a:p>
            <a:r>
              <a:rPr lang="en-US" smtClean="0"/>
              <a:t>07/12/17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3028950" y="5297488"/>
            <a:ext cx="3086100" cy="303212"/>
          </a:xfrm>
        </p:spPr>
        <p:txBody>
          <a:bodyPr/>
          <a:lstStyle/>
          <a:p>
            <a:r>
              <a:rPr lang="en-US" smtClean="0"/>
              <a:t>1.03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6457950" y="5297488"/>
            <a:ext cx="2057400" cy="303212"/>
          </a:xfrm>
        </p:spPr>
        <p:txBody>
          <a:bodyPr/>
          <a:lstStyle/>
          <a:p>
            <a:fld id="{7AA870AE-3DE6-4DDD-B8EF-CBEF1857EE89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04937" y="3823172"/>
            <a:ext cx="1388522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How to assign</a:t>
            </a:r>
          </a:p>
          <a:p>
            <a:r>
              <a:rPr lang="en-US" sz="1400" dirty="0" smtClean="0"/>
              <a:t>values to </a:t>
            </a:r>
            <a:r>
              <a:rPr lang="en-US" sz="1400" dirty="0" err="1" smtClean="0"/>
              <a:t>struct</a:t>
            </a:r>
            <a:endParaRPr lang="en-US" sz="1400" dirty="0" smtClean="0"/>
          </a:p>
          <a:p>
            <a:r>
              <a:rPr lang="en-US" sz="1400" dirty="0" smtClean="0"/>
              <a:t>elements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278619" y="3823172"/>
            <a:ext cx="1388522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How to assign</a:t>
            </a:r>
          </a:p>
          <a:p>
            <a:r>
              <a:rPr lang="en-US" sz="1400" dirty="0" smtClean="0"/>
              <a:t>values to </a:t>
            </a:r>
            <a:r>
              <a:rPr lang="en-US" sz="1400" dirty="0" err="1" smtClean="0"/>
              <a:t>struct</a:t>
            </a:r>
            <a:endParaRPr lang="en-US" sz="1400" dirty="0" smtClean="0"/>
          </a:p>
          <a:p>
            <a:r>
              <a:rPr lang="en-US" sz="1400" dirty="0" smtClean="0"/>
              <a:t>elements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2689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cs typeface="Times New Roman" pitchFamily="18" charset="0"/>
              </a:rPr>
              <a:t>Structure member operator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cs typeface="Times New Roman" pitchFamily="18" charset="0"/>
              </a:rPr>
              <a:t>aka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“.”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Structure pointer operator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+mj-lt"/>
                <a:cs typeface="Times New Roman" pitchFamily="18" charset="0"/>
              </a:rPr>
              <a:t>aka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“-&gt;”</a:t>
            </a:r>
            <a:endParaRPr lang="en-US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+mj-lt"/>
                <a:cs typeface="Times New Roman" pitchFamily="18" charset="0"/>
              </a:rPr>
              <a:t>Structure member operator with pointer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aka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“(*pointer).”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Accessing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Members (Review)</a:t>
            </a:r>
            <a:endParaRPr lang="en-US" sz="28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27418" y="1478460"/>
            <a:ext cx="4069992" cy="38653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 )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student_records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/>
                <a:cs typeface="Times New Roman" pitchFamily="18" charset="0"/>
              </a:rPr>
              <a:t>struct</a:t>
            </a:r>
            <a:r>
              <a:rPr lang="en-US" sz="1400" b="1" dirty="0">
                <a:latin typeface="Courier New"/>
                <a:cs typeface="Times New Roman" pitchFamily="18" charset="0"/>
              </a:rPr>
              <a:t> </a:t>
            </a:r>
            <a:r>
              <a:rPr lang="en-US" sz="1400" b="1" dirty="0" err="1">
                <a:latin typeface="Courier New"/>
                <a:cs typeface="Times New Roman" pitchFamily="18" charset="0"/>
              </a:rPr>
              <a:t>student_records</a:t>
            </a:r>
            <a:r>
              <a:rPr lang="en-US" sz="1400" b="1" dirty="0">
                <a:latin typeface="Courier New"/>
                <a:cs typeface="Times New Roman" pitchFamily="18" charset="0"/>
              </a:rPr>
              <a:t> *</a:t>
            </a:r>
            <a:r>
              <a:rPr lang="en-US" sz="1400" b="1" dirty="0" err="1">
                <a:latin typeface="Courier New"/>
                <a:cs typeface="Times New Roman" pitchFamily="18" charset="0"/>
              </a:rPr>
              <a:t>myptr</a:t>
            </a:r>
            <a:r>
              <a:rPr lang="en-US" sz="1400" b="1" dirty="0">
                <a:latin typeface="Courier New"/>
                <a:cs typeface="Times New Roman" pitchFamily="18" charset="0"/>
              </a:rPr>
              <a:t>; </a:t>
            </a:r>
          </a:p>
          <a:p>
            <a:pPr>
              <a:buNone/>
            </a:pPr>
            <a:r>
              <a:rPr lang="en-US" sz="1400" b="1" dirty="0">
                <a:latin typeface="Courier New"/>
                <a:cs typeface="Times New Roman" pitchFamily="18" charset="0"/>
              </a:rPr>
              <a:t>		</a:t>
            </a:r>
          </a:p>
          <a:p>
            <a:pPr>
              <a:buNone/>
            </a:pPr>
            <a:r>
              <a:rPr lang="en-US" sz="1400" b="1" dirty="0">
                <a:latin typeface="Courier New"/>
                <a:cs typeface="Times New Roman" pitchFamily="18" charset="0"/>
              </a:rPr>
              <a:t>		</a:t>
            </a:r>
            <a:r>
              <a:rPr lang="en-US" sz="1400" b="1" dirty="0" err="1">
                <a:latin typeface="Courier New"/>
                <a:cs typeface="Times New Roman" pitchFamily="18" charset="0"/>
              </a:rPr>
              <a:t>myptr</a:t>
            </a:r>
            <a:r>
              <a:rPr lang="en-US" sz="1400" b="1" dirty="0">
                <a:latin typeface="Courier New"/>
                <a:cs typeface="Times New Roman" pitchFamily="18" charset="0"/>
              </a:rPr>
              <a:t> = &amp;</a:t>
            </a:r>
            <a:r>
              <a:rPr lang="en-US" sz="1400" b="1" dirty="0" err="1">
                <a:latin typeface="Courier New"/>
                <a:cs typeface="Times New Roman" pitchFamily="18" charset="0"/>
              </a:rPr>
              <a:t>feh</a:t>
            </a:r>
            <a:r>
              <a:rPr lang="en-US" sz="1400" b="1" dirty="0">
                <a:latin typeface="Courier New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1400" b="1" dirty="0">
                <a:latin typeface="Courier New"/>
                <a:cs typeface="Times New Roman" pitchFamily="18" charset="0"/>
              </a:rPr>
              <a:t>		</a:t>
            </a:r>
            <a:r>
              <a:rPr lang="en-US" sz="1400" b="1" dirty="0" smtClean="0">
                <a:latin typeface="Courier New"/>
                <a:cs typeface="Times New Roman" pitchFamily="18" charset="0"/>
              </a:rPr>
              <a:t>…</a:t>
            </a:r>
          </a:p>
          <a:p>
            <a:pPr>
              <a:buNone/>
            </a:pPr>
            <a:endParaRPr lang="en-US" sz="1400" b="1" dirty="0">
              <a:latin typeface="Courier New"/>
              <a:cs typeface="Times New Roman" pitchFamily="18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/>
                <a:cs typeface="Times New Roman" pitchFamily="18" charset="0"/>
              </a:rPr>
              <a:t>		</a:t>
            </a:r>
            <a:r>
              <a:rPr lang="en-US" sz="1400" b="1" dirty="0" err="1" smtClean="0">
                <a:solidFill>
                  <a:srgbClr val="C00000"/>
                </a:solidFill>
                <a:latin typeface="Courier New"/>
                <a:cs typeface="Times New Roman" pitchFamily="18" charset="0"/>
              </a:rPr>
              <a:t>feh.gpa</a:t>
            </a:r>
            <a:r>
              <a:rPr lang="en-US" sz="1400" b="1" dirty="0" smtClean="0">
                <a:solidFill>
                  <a:srgbClr val="C00000"/>
                </a:solidFill>
                <a:latin typeface="Courier New"/>
                <a:cs typeface="Times New Roman" pitchFamily="18" charset="0"/>
              </a:rPr>
              <a:t> = 3.9;</a:t>
            </a:r>
            <a:endParaRPr lang="en-US" sz="1400" b="1" dirty="0">
              <a:solidFill>
                <a:srgbClr val="C00000"/>
              </a:solidFill>
              <a:latin typeface="Courier New"/>
              <a:cs typeface="Times New Roman" pitchFamily="18" charset="0"/>
            </a:endParaRPr>
          </a:p>
          <a:p>
            <a:pPr>
              <a:buNone/>
            </a:pPr>
            <a:r>
              <a:rPr lang="en-US" sz="1400" b="1" dirty="0">
                <a:latin typeface="Courier New"/>
                <a:cs typeface="Times New Roman" pitchFamily="18" charset="0"/>
              </a:rPr>
              <a:t>	</a:t>
            </a:r>
            <a:r>
              <a:rPr lang="en-US" sz="1400" b="1" dirty="0">
                <a:solidFill>
                  <a:srgbClr val="C00000"/>
                </a:solidFill>
                <a:latin typeface="Courier New"/>
                <a:cs typeface="Times New Roman" pitchFamily="18" charset="0"/>
              </a:rPr>
              <a:t>	</a:t>
            </a:r>
            <a:r>
              <a:rPr lang="en-US" sz="1400" b="1" dirty="0" err="1">
                <a:solidFill>
                  <a:srgbClr val="C00000"/>
                </a:solidFill>
                <a:latin typeface="Courier New"/>
                <a:cs typeface="Times New Roman" pitchFamily="18" charset="0"/>
              </a:rPr>
              <a:t>myptr</a:t>
            </a:r>
            <a:r>
              <a:rPr lang="en-US" sz="1400" b="1" dirty="0">
                <a:solidFill>
                  <a:srgbClr val="C00000"/>
                </a:solidFill>
                <a:latin typeface="Courier New"/>
                <a:cs typeface="Times New Roman" pitchFamily="18" charset="0"/>
              </a:rPr>
              <a:t> -&gt; </a:t>
            </a:r>
            <a:r>
              <a:rPr lang="en-US" sz="1400" b="1" dirty="0" err="1">
                <a:solidFill>
                  <a:srgbClr val="C00000"/>
                </a:solidFill>
                <a:latin typeface="Courier New"/>
                <a:cs typeface="Times New Roman" pitchFamily="18" charset="0"/>
              </a:rPr>
              <a:t>gpa</a:t>
            </a:r>
            <a:r>
              <a:rPr lang="en-US" sz="1400" b="1" dirty="0">
                <a:solidFill>
                  <a:srgbClr val="C00000"/>
                </a:solidFill>
                <a:latin typeface="Courier New"/>
                <a:cs typeface="Times New Roman" pitchFamily="18" charset="0"/>
              </a:rPr>
              <a:t> = 3.4;</a:t>
            </a:r>
          </a:p>
          <a:p>
            <a:pPr>
              <a:buNone/>
            </a:pPr>
            <a:r>
              <a:rPr lang="en-US" sz="1400" b="1" dirty="0">
                <a:solidFill>
                  <a:srgbClr val="C00000"/>
                </a:solidFill>
                <a:latin typeface="Courier New"/>
                <a:cs typeface="Times New Roman" pitchFamily="18" charset="0"/>
              </a:rPr>
              <a:t>	</a:t>
            </a:r>
            <a:r>
              <a:rPr lang="en-US" sz="1400" b="1" dirty="0" smtClean="0">
                <a:solidFill>
                  <a:srgbClr val="C00000"/>
                </a:solidFill>
                <a:latin typeface="Courier New"/>
                <a:cs typeface="Times New Roman" pitchFamily="18" charset="0"/>
              </a:rPr>
              <a:t>(*</a:t>
            </a:r>
            <a:r>
              <a:rPr lang="en-US" sz="1400" b="1" dirty="0" err="1">
                <a:solidFill>
                  <a:srgbClr val="C00000"/>
                </a:solidFill>
                <a:latin typeface="Courier New"/>
                <a:cs typeface="Times New Roman" pitchFamily="18" charset="0"/>
              </a:rPr>
              <a:t>myptr</a:t>
            </a:r>
            <a:r>
              <a:rPr lang="en-US" sz="1400" b="1" dirty="0">
                <a:solidFill>
                  <a:srgbClr val="C00000"/>
                </a:solidFill>
                <a:latin typeface="Courier New"/>
                <a:cs typeface="Times New Roman" pitchFamily="18" charset="0"/>
              </a:rPr>
              <a:t>).</a:t>
            </a:r>
            <a:r>
              <a:rPr lang="en-US" sz="1400" b="1" dirty="0" err="1">
                <a:solidFill>
                  <a:srgbClr val="C00000"/>
                </a:solidFill>
                <a:latin typeface="Courier New"/>
                <a:cs typeface="Times New Roman" pitchFamily="18" charset="0"/>
              </a:rPr>
              <a:t>gpa</a:t>
            </a:r>
            <a:r>
              <a:rPr lang="en-US" sz="1400" b="1" dirty="0">
                <a:solidFill>
                  <a:srgbClr val="C00000"/>
                </a:solidFill>
                <a:latin typeface="Courier New"/>
                <a:cs typeface="Times New Roman" pitchFamily="18" charset="0"/>
              </a:rPr>
              <a:t> = 3.8;</a:t>
            </a:r>
            <a:endParaRPr lang="en-US" sz="1400" b="1" dirty="0">
              <a:solidFill>
                <a:srgbClr val="C00000"/>
              </a:solidFill>
              <a:latin typeface="Courier New"/>
            </a:endParaRPr>
          </a:p>
          <a:p>
            <a:pPr marL="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None/>
            </a:pPr>
            <a:r>
              <a:rPr lang="en-US" sz="1800" b="1" dirty="0">
                <a:latin typeface="Courier New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1800" b="1" dirty="0">
                <a:latin typeface="Courier New"/>
                <a:cs typeface="Times New Roman" pitchFamily="18" charset="0"/>
              </a:rPr>
              <a:t>	</a:t>
            </a:r>
            <a:endParaRPr lang="en-US" sz="1800" b="1" dirty="0">
              <a:latin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628650" y="5297488"/>
            <a:ext cx="2057400" cy="303212"/>
          </a:xfrm>
        </p:spPr>
        <p:txBody>
          <a:bodyPr/>
          <a:lstStyle/>
          <a:p>
            <a:r>
              <a:rPr lang="en-US" smtClean="0"/>
              <a:t>07/12/17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028950" y="5297488"/>
            <a:ext cx="3086100" cy="303212"/>
          </a:xfrm>
        </p:spPr>
        <p:txBody>
          <a:bodyPr/>
          <a:lstStyle/>
          <a:p>
            <a:r>
              <a:rPr lang="en-US" smtClean="0"/>
              <a:t>1.03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6457950" y="5297488"/>
            <a:ext cx="2057400" cy="303212"/>
          </a:xfrm>
        </p:spPr>
        <p:txBody>
          <a:bodyPr/>
          <a:lstStyle/>
          <a:p>
            <a:fld id="{7AA870AE-3DE6-4DDD-B8EF-CBEF1857EE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1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809" y="1525329"/>
            <a:ext cx="4099221" cy="3771636"/>
          </a:xfrm>
        </p:spPr>
        <p:txBody>
          <a:bodyPr>
            <a:noAutofit/>
          </a:bodyPr>
          <a:lstStyle/>
          <a:p>
            <a:r>
              <a:rPr lang="en-US" dirty="0" smtClean="0">
                <a:cs typeface="Times New Roman" pitchFamily="18" charset="0"/>
              </a:rPr>
              <a:t>Create a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synonym 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for previously defined data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types</a:t>
            </a:r>
          </a:p>
          <a:p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Ex: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Times New Roman" pitchFamily="18" charset="0"/>
              </a:rPr>
              <a:t> 	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is a synonym (or alias) for the data type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i="1" dirty="0">
                <a:solidFill>
                  <a:schemeClr val="tx1"/>
                </a:solidFill>
                <a:cs typeface="Times New Roman" pitchFamily="18" charset="0"/>
              </a:rPr>
              <a:t>. 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>
                <a:latin typeface="Courier New"/>
                <a:cs typeface="Times New Roman" pitchFamily="18" charset="0"/>
              </a:rPr>
              <a:t>		</a:t>
            </a:r>
            <a:endParaRPr lang="en-US" sz="1800" dirty="0">
              <a:latin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Creating an Alias</a:t>
            </a:r>
            <a:endParaRPr lang="en-US" sz="28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59163" y="1525329"/>
            <a:ext cx="4057261" cy="2669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sz="1800" b="1" dirty="0" err="1" smtClean="0">
                <a:latin typeface="Courier New"/>
                <a:cs typeface="Times New Roman" pitchFamily="18" charset="0"/>
              </a:rPr>
              <a:t>int</a:t>
            </a:r>
            <a:r>
              <a:rPr lang="en-US" sz="1800" b="1" dirty="0" smtClean="0">
                <a:latin typeface="Courier New"/>
                <a:cs typeface="Times New Roman" pitchFamily="18" charset="0"/>
              </a:rPr>
              <a:t> main ()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 smtClean="0">
                <a:latin typeface="Courier New"/>
                <a:cs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>
                <a:latin typeface="Courier New"/>
                <a:cs typeface="Times New Roman" pitchFamily="18" charset="0"/>
              </a:rPr>
              <a:t>	</a:t>
            </a:r>
            <a:r>
              <a:rPr lang="en-US" sz="1800" b="1" dirty="0" err="1" smtClean="0">
                <a:solidFill>
                  <a:srgbClr val="C00000"/>
                </a:solidFill>
                <a:latin typeface="Courier New"/>
                <a:cs typeface="Times New Roman" pitchFamily="18" charset="0"/>
              </a:rPr>
              <a:t>typedef</a:t>
            </a:r>
            <a:r>
              <a:rPr lang="en-US" sz="1800" b="1" dirty="0" smtClean="0">
                <a:latin typeface="Courier New"/>
                <a:cs typeface="Times New Roman" pitchFamily="18" charset="0"/>
              </a:rPr>
              <a:t>  </a:t>
            </a:r>
            <a:r>
              <a:rPr lang="en-US" sz="1800" b="1" dirty="0" err="1">
                <a:latin typeface="Courier New"/>
                <a:cs typeface="Times New Roman" pitchFamily="18" charset="0"/>
              </a:rPr>
              <a:t>int</a:t>
            </a:r>
            <a:r>
              <a:rPr lang="en-US" sz="1800" b="1" dirty="0">
                <a:latin typeface="Courier New"/>
                <a:cs typeface="Times New Roman" pitchFamily="18" charset="0"/>
              </a:rPr>
              <a:t>  Length;</a:t>
            </a:r>
          </a:p>
          <a:p>
            <a:pPr>
              <a:lnSpc>
                <a:spcPct val="90000"/>
              </a:lnSpc>
              <a:buNone/>
            </a:pPr>
            <a:endParaRPr lang="en-US" sz="1800" b="1" dirty="0">
              <a:latin typeface="Courier New"/>
              <a:cs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800" b="1" dirty="0" smtClean="0">
                <a:latin typeface="Courier New"/>
                <a:cs typeface="Times New Roman" pitchFamily="18" charset="0"/>
              </a:rPr>
              <a:t>	Length   </a:t>
            </a:r>
            <a:r>
              <a:rPr lang="en-US" sz="1800" b="1" dirty="0">
                <a:latin typeface="Courier New"/>
                <a:cs typeface="Times New Roman" pitchFamily="18" charset="0"/>
              </a:rPr>
              <a:t>a, b, </a:t>
            </a:r>
            <a:r>
              <a:rPr lang="en-US" sz="1800" b="1" dirty="0" err="1">
                <a:latin typeface="Courier New"/>
                <a:cs typeface="Times New Roman" pitchFamily="18" charset="0"/>
              </a:rPr>
              <a:t>len</a:t>
            </a:r>
            <a:r>
              <a:rPr lang="en-US" sz="1800" b="1" dirty="0">
                <a:latin typeface="Courier New"/>
                <a:cs typeface="Times New Roman" pitchFamily="18" charset="0"/>
              </a:rPr>
              <a:t> ;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 smtClean="0">
                <a:latin typeface="Courier New"/>
                <a:cs typeface="Times New Roman" pitchFamily="18" charset="0"/>
              </a:rPr>
              <a:t>	Length   </a:t>
            </a:r>
            <a:r>
              <a:rPr lang="en-US" sz="1800" b="1" dirty="0">
                <a:latin typeface="Courier New"/>
                <a:cs typeface="Times New Roman" pitchFamily="18" charset="0"/>
              </a:rPr>
              <a:t>numbers[10] </a:t>
            </a:r>
            <a:r>
              <a:rPr lang="en-US" sz="1800" b="1" dirty="0" smtClean="0">
                <a:latin typeface="Courier New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>
                <a:latin typeface="Courier New"/>
                <a:cs typeface="Times New Roman" pitchFamily="18" charset="0"/>
              </a:rPr>
              <a:t>	</a:t>
            </a:r>
            <a:r>
              <a:rPr lang="en-US" sz="1800" b="1" dirty="0" smtClean="0">
                <a:latin typeface="Courier New"/>
                <a:cs typeface="Times New Roman" pitchFamily="18" charset="0"/>
              </a:rPr>
              <a:t>…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>
                <a:latin typeface="Courier New"/>
                <a:cs typeface="Times New Roman" pitchFamily="18" charset="0"/>
              </a:rPr>
              <a:t>}</a:t>
            </a:r>
            <a:r>
              <a:rPr lang="en-US" sz="1800" b="1" dirty="0" smtClean="0">
                <a:latin typeface="Courier New"/>
              </a:rPr>
              <a:t> </a:t>
            </a:r>
            <a:endParaRPr lang="en-US" sz="1800" b="1" dirty="0">
              <a:latin typeface="Courier New"/>
            </a:endParaRPr>
          </a:p>
          <a:p>
            <a:pPr>
              <a:lnSpc>
                <a:spcPct val="90000"/>
              </a:lnSpc>
              <a:buNone/>
            </a:pPr>
            <a:endParaRPr lang="en-US" sz="1800" b="1" dirty="0">
              <a:latin typeface="Courier New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628650" y="5297488"/>
            <a:ext cx="2057400" cy="303212"/>
          </a:xfrm>
        </p:spPr>
        <p:txBody>
          <a:bodyPr/>
          <a:lstStyle/>
          <a:p>
            <a:r>
              <a:rPr lang="en-US" smtClean="0"/>
              <a:t>07/12/17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028950" y="5297488"/>
            <a:ext cx="3086100" cy="303212"/>
          </a:xfrm>
        </p:spPr>
        <p:txBody>
          <a:bodyPr/>
          <a:lstStyle/>
          <a:p>
            <a:r>
              <a:rPr lang="en-US" smtClean="0"/>
              <a:t>1.03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6457950" y="5297488"/>
            <a:ext cx="2057400" cy="303212"/>
          </a:xfrm>
        </p:spPr>
        <p:txBody>
          <a:bodyPr/>
          <a:lstStyle/>
          <a:p>
            <a:fld id="{7AA870AE-3DE6-4DDD-B8EF-CBEF1857EE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6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Use </a:t>
            </a:r>
            <a:r>
              <a:rPr lang="en-US" sz="24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with a </a:t>
            </a:r>
            <a:r>
              <a:rPr lang="en-US" sz="2400" dirty="0" err="1">
                <a:solidFill>
                  <a:srgbClr val="C00000"/>
                </a:solidFill>
                <a:cs typeface="Times New Roman" pitchFamily="18" charset="0"/>
              </a:rPr>
              <a:t>struct</a:t>
            </a:r>
            <a:r>
              <a:rPr lang="en-US" sz="2400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to </a:t>
            </a:r>
            <a:r>
              <a:rPr lang="en-US" sz="2400" dirty="0" smtClean="0">
                <a:cs typeface="Times New Roman" pitchFamily="18" charset="0"/>
              </a:rPr>
              <a:t>create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an alias for the structure</a:t>
            </a:r>
            <a:endParaRPr lang="en-US" sz="2400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Soccer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is now an alias for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sport</a:t>
            </a:r>
            <a:endParaRPr lang="en-US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4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Using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800" dirty="0" smtClean="0"/>
              <a:t> with </a:t>
            </a:r>
            <a:r>
              <a:rPr lang="en-US" sz="2800" dirty="0" err="1" smtClean="0"/>
              <a:t>structs</a:t>
            </a:r>
            <a:endParaRPr lang="en-US" sz="28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27418" y="1525334"/>
            <a:ext cx="4069992" cy="3772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400" b="1" dirty="0" err="1" smtClean="0">
                <a:latin typeface="Courier New"/>
                <a:cs typeface="Times New Roman" pitchFamily="18" charset="0"/>
              </a:rPr>
              <a:t>typedef</a:t>
            </a:r>
            <a:r>
              <a:rPr lang="en-US" sz="1400" b="1" dirty="0" smtClean="0">
                <a:latin typeface="Courier New"/>
                <a:cs typeface="Times New Roman" pitchFamily="18" charset="0"/>
              </a:rPr>
              <a:t> </a:t>
            </a:r>
            <a:r>
              <a:rPr lang="en-US" sz="1400" b="1" dirty="0" err="1">
                <a:latin typeface="Courier New"/>
                <a:cs typeface="Times New Roman" pitchFamily="18" charset="0"/>
              </a:rPr>
              <a:t>struct</a:t>
            </a:r>
            <a:r>
              <a:rPr lang="en-US" sz="1400" b="1" dirty="0">
                <a:latin typeface="Courier New"/>
                <a:cs typeface="Times New Roman" pitchFamily="18" charset="0"/>
              </a:rPr>
              <a:t> </a:t>
            </a:r>
            <a:r>
              <a:rPr lang="en-US" sz="1400" b="1" dirty="0" smtClean="0">
                <a:latin typeface="Courier New"/>
                <a:cs typeface="Times New Roman" pitchFamily="18" charset="0"/>
              </a:rPr>
              <a:t>sport  </a:t>
            </a:r>
            <a:endParaRPr lang="en-US" sz="1400" b="1" dirty="0">
              <a:latin typeface="Courier New"/>
              <a:cs typeface="Times New Roman" pitchFamily="18" charset="0"/>
            </a:endParaRPr>
          </a:p>
          <a:p>
            <a:pPr>
              <a:buNone/>
            </a:pPr>
            <a:r>
              <a:rPr lang="en-US" sz="1400" b="1" dirty="0">
                <a:latin typeface="Courier New"/>
                <a:cs typeface="Times New Roman" pitchFamily="18" charset="0"/>
              </a:rPr>
              <a:t>	{</a:t>
            </a:r>
          </a:p>
          <a:p>
            <a:pPr>
              <a:buNone/>
            </a:pPr>
            <a:r>
              <a:rPr lang="en-US" sz="1400" b="1" dirty="0">
                <a:latin typeface="Courier New"/>
                <a:cs typeface="Times New Roman" pitchFamily="18" charset="0"/>
              </a:rPr>
              <a:t>	   </a:t>
            </a:r>
            <a:r>
              <a:rPr lang="en-US" sz="1400" b="1" dirty="0" err="1">
                <a:latin typeface="Courier New"/>
                <a:cs typeface="Times New Roman" pitchFamily="18" charset="0"/>
              </a:rPr>
              <a:t>int</a:t>
            </a:r>
            <a:r>
              <a:rPr lang="en-US" sz="1400" b="1" dirty="0">
                <a:latin typeface="Courier New"/>
                <a:cs typeface="Times New Roman" pitchFamily="18" charset="0"/>
              </a:rPr>
              <a:t> </a:t>
            </a:r>
            <a:r>
              <a:rPr lang="en-US" sz="1400" b="1" dirty="0" smtClean="0">
                <a:latin typeface="Courier New"/>
                <a:cs typeface="Times New Roman" pitchFamily="18" charset="0"/>
              </a:rPr>
              <a:t>goal </a:t>
            </a:r>
            <a:r>
              <a:rPr lang="en-US" sz="1400" b="1" dirty="0">
                <a:latin typeface="Courier New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1400" b="1" dirty="0">
                <a:latin typeface="Courier New"/>
                <a:cs typeface="Times New Roman" pitchFamily="18" charset="0"/>
              </a:rPr>
              <a:t>	   char </a:t>
            </a:r>
            <a:r>
              <a:rPr lang="en-US" sz="1400" b="1" dirty="0" smtClean="0">
                <a:latin typeface="Courier New"/>
                <a:cs typeface="Times New Roman" pitchFamily="18" charset="0"/>
              </a:rPr>
              <a:t>goalie; </a:t>
            </a:r>
            <a:endParaRPr lang="en-US" sz="1400" b="1" dirty="0">
              <a:latin typeface="Courier New"/>
              <a:cs typeface="Times New Roman" pitchFamily="18" charset="0"/>
            </a:endParaRPr>
          </a:p>
          <a:p>
            <a:pPr>
              <a:buNone/>
            </a:pPr>
            <a:r>
              <a:rPr lang="en-US" sz="1400" b="1" dirty="0">
                <a:latin typeface="Courier New"/>
                <a:cs typeface="Times New Roman" pitchFamily="18" charset="0"/>
              </a:rPr>
              <a:t>	   char </a:t>
            </a:r>
            <a:r>
              <a:rPr lang="en-US" sz="1400" b="1" dirty="0" smtClean="0">
                <a:latin typeface="Courier New"/>
                <a:cs typeface="Times New Roman" pitchFamily="18" charset="0"/>
              </a:rPr>
              <a:t>player[20</a:t>
            </a:r>
            <a:r>
              <a:rPr lang="en-US" sz="1400" b="1" dirty="0">
                <a:latin typeface="Courier New"/>
                <a:cs typeface="Times New Roman" pitchFamily="18" charset="0"/>
              </a:rPr>
              <a:t>] ;</a:t>
            </a:r>
          </a:p>
          <a:p>
            <a:pPr>
              <a:buNone/>
            </a:pPr>
            <a:r>
              <a:rPr lang="en-US" sz="1400" b="1" dirty="0">
                <a:latin typeface="Courier New"/>
                <a:cs typeface="Times New Roman" pitchFamily="18" charset="0"/>
              </a:rPr>
              <a:t>	} </a:t>
            </a:r>
            <a:r>
              <a:rPr lang="en-US" sz="1400" b="1" dirty="0" smtClean="0">
                <a:latin typeface="Courier New"/>
                <a:cs typeface="Times New Roman" pitchFamily="18" charset="0"/>
              </a:rPr>
              <a:t>Soccer ;</a:t>
            </a:r>
          </a:p>
          <a:p>
            <a:pPr>
              <a:buNone/>
            </a:pPr>
            <a:endParaRPr lang="en-US" sz="1400" b="1" dirty="0">
              <a:latin typeface="Courier New"/>
              <a:cs typeface="Times New Roman" pitchFamily="18" charset="0"/>
            </a:endParaRPr>
          </a:p>
          <a:p>
            <a:pPr>
              <a:buNone/>
            </a:pPr>
            <a:r>
              <a:rPr lang="en-US" sz="1400" b="1" dirty="0" err="1" smtClean="0">
                <a:latin typeface="Courier New"/>
                <a:cs typeface="Times New Roman" pitchFamily="18" charset="0"/>
              </a:rPr>
              <a:t>int</a:t>
            </a:r>
            <a:r>
              <a:rPr lang="en-US" sz="1400" b="1" dirty="0" smtClean="0">
                <a:latin typeface="Courier New"/>
                <a:cs typeface="Times New Roman" pitchFamily="18" charset="0"/>
              </a:rPr>
              <a:t> main ()</a:t>
            </a:r>
          </a:p>
          <a:p>
            <a:pPr>
              <a:buNone/>
            </a:pPr>
            <a:r>
              <a:rPr lang="en-US" sz="1400" b="1" dirty="0" smtClean="0">
                <a:latin typeface="Courier New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1400" b="1" dirty="0">
                <a:latin typeface="Courier New"/>
                <a:cs typeface="Times New Roman" pitchFamily="18" charset="0"/>
              </a:rPr>
              <a:t>	</a:t>
            </a:r>
            <a:r>
              <a:rPr lang="en-US" sz="1400" b="1" dirty="0" err="1" smtClean="0">
                <a:latin typeface="Courier New"/>
                <a:cs typeface="Times New Roman" pitchFamily="18" charset="0"/>
              </a:rPr>
              <a:t>int</a:t>
            </a:r>
            <a:r>
              <a:rPr lang="en-US" sz="1400" b="1" dirty="0" smtClean="0">
                <a:latin typeface="Courier New"/>
                <a:cs typeface="Times New Roman" pitchFamily="18" charset="0"/>
              </a:rPr>
              <a:t> wins, losses;</a:t>
            </a:r>
          </a:p>
          <a:p>
            <a:pPr>
              <a:buNone/>
            </a:pPr>
            <a:r>
              <a:rPr lang="en-US" sz="1400" b="1" dirty="0">
                <a:latin typeface="Courier New"/>
                <a:cs typeface="Times New Roman" pitchFamily="18" charset="0"/>
              </a:rPr>
              <a:t>	</a:t>
            </a:r>
            <a:r>
              <a:rPr lang="en-US" sz="1400" b="1" dirty="0" smtClean="0">
                <a:solidFill>
                  <a:srgbClr val="C00000"/>
                </a:solidFill>
                <a:latin typeface="Courier New"/>
                <a:cs typeface="Times New Roman" pitchFamily="18" charset="0"/>
              </a:rPr>
              <a:t>Soccer </a:t>
            </a:r>
            <a:r>
              <a:rPr lang="en-US" sz="1400" b="1" dirty="0" err="1" smtClean="0">
                <a:solidFill>
                  <a:srgbClr val="C00000"/>
                </a:solidFill>
                <a:latin typeface="Courier New"/>
                <a:cs typeface="Times New Roman" pitchFamily="18" charset="0"/>
              </a:rPr>
              <a:t>cbus_crew</a:t>
            </a:r>
            <a:r>
              <a:rPr lang="en-US" sz="1400" b="1" dirty="0" smtClean="0">
                <a:solidFill>
                  <a:srgbClr val="C00000"/>
                </a:solidFill>
                <a:latin typeface="Courier New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1400" b="1" dirty="0">
                <a:latin typeface="Courier New"/>
                <a:cs typeface="Times New Roman" pitchFamily="18" charset="0"/>
              </a:rPr>
              <a:t>	</a:t>
            </a:r>
            <a:r>
              <a:rPr lang="en-US" sz="1400" b="1" dirty="0" err="1" smtClean="0">
                <a:latin typeface="Courier New"/>
                <a:cs typeface="Times New Roman" pitchFamily="18" charset="0"/>
              </a:rPr>
              <a:t>struct</a:t>
            </a:r>
            <a:r>
              <a:rPr lang="en-US" sz="1400" b="1" dirty="0" smtClean="0">
                <a:latin typeface="Courier New"/>
                <a:cs typeface="Times New Roman" pitchFamily="18" charset="0"/>
              </a:rPr>
              <a:t> sport </a:t>
            </a:r>
            <a:r>
              <a:rPr lang="en-US" sz="1400" b="1" dirty="0" err="1" smtClean="0">
                <a:latin typeface="Courier New"/>
                <a:cs typeface="Times New Roman" pitchFamily="18" charset="0"/>
              </a:rPr>
              <a:t>la_galaxy</a:t>
            </a:r>
            <a:r>
              <a:rPr lang="en-US" sz="1400" b="1" dirty="0" smtClean="0">
                <a:latin typeface="Courier New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1400" b="1" dirty="0" smtClean="0">
                <a:latin typeface="Courier New"/>
                <a:cs typeface="Times New Roman" pitchFamily="18" charset="0"/>
              </a:rPr>
              <a:t>	…</a:t>
            </a:r>
          </a:p>
          <a:p>
            <a:pPr>
              <a:buNone/>
            </a:pPr>
            <a:r>
              <a:rPr lang="en-US" sz="1400" b="1" dirty="0" smtClean="0">
                <a:latin typeface="Courier New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sz="1800" b="1" dirty="0">
              <a:latin typeface="Courier New"/>
              <a:cs typeface="Times New Roman" pitchFamily="18" charset="0"/>
            </a:endParaRPr>
          </a:p>
          <a:p>
            <a:pPr>
              <a:buNone/>
            </a:pPr>
            <a:endParaRPr lang="en-US" sz="1800" b="1" dirty="0">
              <a:latin typeface="Courier New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>
                <a:latin typeface="Courier New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1800" b="1" dirty="0">
                <a:latin typeface="Courier New"/>
                <a:cs typeface="Times New Roman" pitchFamily="18" charset="0"/>
              </a:rPr>
              <a:t>	</a:t>
            </a:r>
            <a:endParaRPr lang="en-US" sz="1800" b="1" dirty="0">
              <a:latin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628650" y="5297488"/>
            <a:ext cx="2057400" cy="303212"/>
          </a:xfrm>
        </p:spPr>
        <p:txBody>
          <a:bodyPr/>
          <a:lstStyle/>
          <a:p>
            <a:r>
              <a:rPr lang="en-US" smtClean="0"/>
              <a:t>07/12/17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028950" y="5297488"/>
            <a:ext cx="3086100" cy="303212"/>
          </a:xfrm>
        </p:spPr>
        <p:txBody>
          <a:bodyPr/>
          <a:lstStyle/>
          <a:p>
            <a:r>
              <a:rPr lang="en-US" smtClean="0"/>
              <a:t>1.03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6457950" y="5297488"/>
            <a:ext cx="2057400" cy="303212"/>
          </a:xfrm>
        </p:spPr>
        <p:txBody>
          <a:bodyPr/>
          <a:lstStyle/>
          <a:p>
            <a:fld id="{7AA870AE-3DE6-4DDD-B8EF-CBEF1857EE89}" type="slidenum">
              <a:rPr lang="en-US" smtClean="0"/>
              <a:t>7</a:t>
            </a:fld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823473" y="3738965"/>
            <a:ext cx="2009423" cy="982134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9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400" dirty="0">
                <a:solidFill>
                  <a:schemeClr val="tx1"/>
                </a:solidFill>
                <a:cs typeface="Times New Roman" pitchFamily="18" charset="0"/>
              </a:rPr>
              <a:t>Now we know that </a:t>
            </a:r>
            <a:r>
              <a:rPr lang="en-US" sz="3200" i="1" dirty="0" err="1">
                <a:solidFill>
                  <a:srgbClr val="C00000"/>
                </a:solidFill>
                <a:cs typeface="Times New Roman" pitchFamily="18" charset="0"/>
              </a:rPr>
              <a:t>typedef</a:t>
            </a:r>
            <a:r>
              <a:rPr lang="en-US" sz="3400" dirty="0">
                <a:solidFill>
                  <a:schemeClr val="tx1"/>
                </a:solidFill>
                <a:cs typeface="Times New Roman" pitchFamily="18" charset="0"/>
              </a:rPr>
              <a:t> is used in combination with </a:t>
            </a:r>
            <a:r>
              <a:rPr lang="en-US" sz="3200" i="1" dirty="0" err="1">
                <a:solidFill>
                  <a:srgbClr val="C00000"/>
                </a:solidFill>
                <a:cs typeface="Times New Roman" pitchFamily="18" charset="0"/>
              </a:rPr>
              <a:t>struct</a:t>
            </a:r>
            <a:r>
              <a:rPr lang="en-US" sz="3400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3400" dirty="0">
                <a:solidFill>
                  <a:schemeClr val="tx1"/>
                </a:solidFill>
                <a:cs typeface="Times New Roman" pitchFamily="18" charset="0"/>
              </a:rPr>
              <a:t>to declare a synonym (or an alias) for a structure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3400" b="1" dirty="0">
              <a:solidFill>
                <a:schemeClr val="tx1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Consider, for example, this use of </a:t>
            </a:r>
            <a:r>
              <a:rPr lang="en-US" sz="3200" i="1" dirty="0" err="1" smtClean="0">
                <a:solidFill>
                  <a:srgbClr val="C00000"/>
                </a:solidFill>
                <a:cs typeface="Times New Roman" pitchFamily="18" charset="0"/>
              </a:rPr>
              <a:t>typedef</a:t>
            </a:r>
            <a:r>
              <a:rPr lang="en-US" sz="3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with a </a:t>
            </a:r>
            <a:r>
              <a:rPr lang="en-US" sz="3200" i="1" dirty="0" err="1">
                <a:solidFill>
                  <a:srgbClr val="C00000"/>
                </a:solidFill>
                <a:cs typeface="Times New Roman" pitchFamily="18" charset="0"/>
              </a:rPr>
              <a:t>struct</a:t>
            </a:r>
            <a:r>
              <a:rPr lang="en-US" sz="3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header file </a:t>
            </a:r>
            <a:r>
              <a:rPr lang="en-US" sz="3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3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Typedef</a:t>
            </a:r>
            <a:r>
              <a:rPr lang="en-US" dirty="0"/>
              <a:t> &amp; </a:t>
            </a:r>
            <a:r>
              <a:rPr lang="en-US" dirty="0" err="1" smtClean="0"/>
              <a:t>Struct</a:t>
            </a:r>
            <a:r>
              <a:rPr lang="en-US" dirty="0" smtClean="0"/>
              <a:t> used in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62630" y="1525329"/>
            <a:ext cx="4034780" cy="37716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b="1" dirty="0">
                <a:latin typeface="Courier New"/>
                <a:cs typeface="Times New Roman" pitchFamily="18" charset="0"/>
              </a:rPr>
              <a:t>/* Define a file structure */</a:t>
            </a:r>
          </a:p>
          <a:p>
            <a:pPr>
              <a:buNone/>
            </a:pPr>
            <a:endParaRPr lang="en-US" sz="1800" b="1" dirty="0">
              <a:latin typeface="Courier New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 err="1">
                <a:latin typeface="Courier New"/>
                <a:cs typeface="Times New Roman" pitchFamily="18" charset="0"/>
              </a:rPr>
              <a:t>typedef</a:t>
            </a:r>
            <a:r>
              <a:rPr lang="en-US" sz="1800" b="1" dirty="0">
                <a:latin typeface="Courier New"/>
                <a:cs typeface="Times New Roman" pitchFamily="18" charset="0"/>
              </a:rPr>
              <a:t> </a:t>
            </a:r>
            <a:r>
              <a:rPr lang="en-US" sz="1800" b="1" dirty="0" err="1">
                <a:latin typeface="Courier New"/>
                <a:cs typeface="Times New Roman" pitchFamily="18" charset="0"/>
              </a:rPr>
              <a:t>struct</a:t>
            </a:r>
            <a:r>
              <a:rPr lang="en-US" sz="1800" b="1" dirty="0">
                <a:latin typeface="Courier New"/>
                <a:cs typeface="Times New Roman" pitchFamily="18" charset="0"/>
              </a:rPr>
              <a:t> _</a:t>
            </a:r>
            <a:r>
              <a:rPr lang="en-US" sz="1800" b="1" dirty="0" err="1">
                <a:latin typeface="Courier New"/>
                <a:cs typeface="Times New Roman" pitchFamily="18" charset="0"/>
              </a:rPr>
              <a:t>IO_FILE</a:t>
            </a:r>
            <a:r>
              <a:rPr lang="en-US" sz="1800" b="1" dirty="0">
                <a:latin typeface="Courier New"/>
                <a:cs typeface="Times New Roman" pitchFamily="18" charset="0"/>
              </a:rPr>
              <a:t>  </a:t>
            </a:r>
          </a:p>
          <a:p>
            <a:pPr>
              <a:buNone/>
            </a:pPr>
            <a:r>
              <a:rPr lang="en-US" sz="1800" b="1" dirty="0">
                <a:latin typeface="Courier New"/>
                <a:cs typeface="Times New Roman" pitchFamily="18" charset="0"/>
              </a:rPr>
              <a:t>	{</a:t>
            </a:r>
          </a:p>
          <a:p>
            <a:pPr>
              <a:buNone/>
            </a:pPr>
            <a:r>
              <a:rPr lang="en-US" sz="1800" b="1" dirty="0">
                <a:latin typeface="Courier New"/>
                <a:cs typeface="Times New Roman" pitchFamily="18" charset="0"/>
              </a:rPr>
              <a:t>	...</a:t>
            </a:r>
          </a:p>
          <a:p>
            <a:pPr>
              <a:buNone/>
            </a:pPr>
            <a:r>
              <a:rPr lang="en-US" sz="1800" b="1" dirty="0">
                <a:latin typeface="Courier New"/>
                <a:cs typeface="Times New Roman" pitchFamily="18" charset="0"/>
              </a:rPr>
              <a:t>	/* A bunch of stuff */</a:t>
            </a:r>
          </a:p>
          <a:p>
            <a:pPr>
              <a:buNone/>
            </a:pPr>
            <a:r>
              <a:rPr lang="en-US" sz="1800" b="1" dirty="0">
                <a:latin typeface="Courier New"/>
                <a:cs typeface="Times New Roman" pitchFamily="18" charset="0"/>
              </a:rPr>
              <a:t>	...</a:t>
            </a:r>
          </a:p>
          <a:p>
            <a:pPr>
              <a:buNone/>
            </a:pPr>
            <a:r>
              <a:rPr lang="en-US" sz="1800" b="1" dirty="0">
                <a:latin typeface="Courier New"/>
                <a:cs typeface="Times New Roman" pitchFamily="18" charset="0"/>
              </a:rPr>
              <a:t>	} FILE ;</a:t>
            </a:r>
          </a:p>
          <a:p>
            <a:pPr>
              <a:buNone/>
            </a:pPr>
            <a:endParaRPr lang="en-US" sz="1800" b="1" dirty="0">
              <a:latin typeface="Courier New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>
                <a:latin typeface="Courier New"/>
                <a:cs typeface="Times New Roman" pitchFamily="18" charset="0"/>
              </a:rPr>
              <a:t>/* The "alias" is FILE  </a:t>
            </a:r>
            <a:r>
              <a:rPr lang="en-US" sz="1800" b="1" dirty="0" smtClean="0">
                <a:latin typeface="Courier New"/>
                <a:cs typeface="Times New Roman" pitchFamily="18" charset="0"/>
              </a:rPr>
              <a:t>*/</a:t>
            </a:r>
            <a:endParaRPr lang="en-US" sz="1800" b="1" dirty="0">
              <a:latin typeface="Courier New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628650" y="5297488"/>
            <a:ext cx="2057400" cy="303212"/>
          </a:xfrm>
        </p:spPr>
        <p:txBody>
          <a:bodyPr/>
          <a:lstStyle/>
          <a:p>
            <a:r>
              <a:rPr lang="en-US" smtClean="0"/>
              <a:t>07/12/17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028950" y="5297488"/>
            <a:ext cx="3086100" cy="303212"/>
          </a:xfrm>
        </p:spPr>
        <p:txBody>
          <a:bodyPr/>
          <a:lstStyle/>
          <a:p>
            <a:r>
              <a:rPr lang="en-US" smtClean="0"/>
              <a:t>1.03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6457950" y="5297488"/>
            <a:ext cx="2057400" cy="303212"/>
          </a:xfrm>
        </p:spPr>
        <p:txBody>
          <a:bodyPr/>
          <a:lstStyle/>
          <a:p>
            <a:fld id="{7AA870AE-3DE6-4DDD-B8EF-CBEF1857EE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6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300" dirty="0">
                <a:solidFill>
                  <a:schemeClr val="tx1"/>
                </a:solidFill>
                <a:cs typeface="Times New Roman" pitchFamily="18" charset="0"/>
              </a:rPr>
              <a:t>Declare </a:t>
            </a:r>
            <a:r>
              <a:rPr lang="en-US" sz="2300" dirty="0" err="1">
                <a:solidFill>
                  <a:srgbClr val="C00000"/>
                </a:solidFill>
                <a:cs typeface="Times New Roman" pitchFamily="18" charset="0"/>
              </a:rPr>
              <a:t>my_file_ptr</a:t>
            </a:r>
            <a:r>
              <a:rPr lang="en-US" sz="2300" dirty="0">
                <a:solidFill>
                  <a:schemeClr val="tx1"/>
                </a:solidFill>
                <a:cs typeface="Times New Roman" pitchFamily="18" charset="0"/>
              </a:rPr>
              <a:t> as a pointer variable that points to a type </a:t>
            </a:r>
            <a:r>
              <a:rPr lang="en-US" sz="2300" dirty="0" err="1">
                <a:solidFill>
                  <a:srgbClr val="C00000"/>
                </a:solidFill>
                <a:cs typeface="Times New Roman" pitchFamily="18" charset="0"/>
              </a:rPr>
              <a:t>struct</a:t>
            </a:r>
            <a:r>
              <a:rPr lang="en-US" sz="2300" dirty="0">
                <a:solidFill>
                  <a:srgbClr val="C00000"/>
                </a:solidFill>
                <a:cs typeface="Times New Roman" pitchFamily="18" charset="0"/>
              </a:rPr>
              <a:t>  _IO_FILE </a:t>
            </a:r>
            <a:r>
              <a:rPr lang="en-US" sz="2300" dirty="0">
                <a:solidFill>
                  <a:schemeClr val="tx1"/>
                </a:solidFill>
                <a:cs typeface="Times New Roman" pitchFamily="18" charset="0"/>
              </a:rPr>
              <a:t>structure using the alias “FILE</a:t>
            </a:r>
            <a:r>
              <a:rPr lang="en-US" sz="2300" dirty="0" smtClean="0">
                <a:solidFill>
                  <a:schemeClr val="tx1"/>
                </a:solidFill>
                <a:cs typeface="Times New Roman" pitchFamily="18" charset="0"/>
              </a:rPr>
              <a:t>”</a:t>
            </a:r>
          </a:p>
          <a:p>
            <a:endParaRPr lang="en-US" sz="2300" dirty="0">
              <a:solidFill>
                <a:schemeClr val="tx1"/>
              </a:solidFill>
            </a:endParaRPr>
          </a:p>
          <a:p>
            <a:r>
              <a:rPr lang="en-US" sz="2300" dirty="0">
                <a:solidFill>
                  <a:schemeClr val="tx1"/>
                </a:solidFill>
              </a:rPr>
              <a:t>Space in memory is reserved</a:t>
            </a:r>
          </a:p>
          <a:p>
            <a:endParaRPr lang="en-US" dirty="0"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Creation of a </a:t>
            </a:r>
            <a:r>
              <a:rPr lang="en-US" dirty="0" smtClean="0"/>
              <a:t>file pointer variable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59163" y="1525334"/>
            <a:ext cx="4038247" cy="2669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b="1" dirty="0">
              <a:solidFill>
                <a:prstClr val="black"/>
              </a:solidFill>
              <a:latin typeface="Courier New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2000" b="1" dirty="0">
                <a:solidFill>
                  <a:prstClr val="black"/>
                </a:solidFill>
                <a:latin typeface="Courier New"/>
                <a:cs typeface="Times New Roman" pitchFamily="18" charset="0"/>
              </a:rPr>
              <a:t>FILE  *</a:t>
            </a:r>
            <a:r>
              <a:rPr lang="en-US" sz="2000" b="1" dirty="0" err="1">
                <a:solidFill>
                  <a:prstClr val="black"/>
                </a:solidFill>
                <a:latin typeface="Courier New"/>
                <a:cs typeface="Times New Roman" pitchFamily="18" charset="0"/>
              </a:rPr>
              <a:t>my_file_ptr</a:t>
            </a:r>
            <a:r>
              <a:rPr lang="en-US" sz="2000" b="1" dirty="0">
                <a:solidFill>
                  <a:prstClr val="black"/>
                </a:solidFill>
                <a:latin typeface="Courier New"/>
                <a:cs typeface="Times New Roman" pitchFamily="18" charset="0"/>
              </a:rPr>
              <a:t> ; </a:t>
            </a:r>
          </a:p>
          <a:p>
            <a:pPr marL="0" indent="0" algn="ctr">
              <a:buNone/>
            </a:pPr>
            <a:endParaRPr lang="en-US" sz="2000" b="1" dirty="0">
              <a:solidFill>
                <a:prstClr val="black"/>
              </a:solidFill>
              <a:latin typeface="Courier New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628650" y="5297488"/>
            <a:ext cx="2057400" cy="303212"/>
          </a:xfrm>
        </p:spPr>
        <p:txBody>
          <a:bodyPr/>
          <a:lstStyle/>
          <a:p>
            <a:r>
              <a:rPr lang="en-US" smtClean="0"/>
              <a:t>07/12/17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028950" y="5297488"/>
            <a:ext cx="3086100" cy="303212"/>
          </a:xfrm>
        </p:spPr>
        <p:txBody>
          <a:bodyPr/>
          <a:lstStyle/>
          <a:p>
            <a:r>
              <a:rPr lang="en-US" smtClean="0"/>
              <a:t>1.03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6457950" y="5297488"/>
            <a:ext cx="2057400" cy="303212"/>
          </a:xfrm>
        </p:spPr>
        <p:txBody>
          <a:bodyPr/>
          <a:lstStyle/>
          <a:p>
            <a:fld id="{7AA870AE-3DE6-4DDD-B8EF-CBEF1857EE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6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H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EHTheme" id="{4A7303E0-F07C-437B-9F91-E050A8CF9094}" vid="{2BAE3AD8-F9CC-42B0-90B5-1EFFCF31AD85}"/>
    </a:ext>
  </a:extLst>
</a:theme>
</file>

<file path=ppt/theme/theme2.xml><?xml version="1.0" encoding="utf-8"?>
<a:theme xmlns:a="http://schemas.openxmlformats.org/drawingml/2006/main" name="Content Slid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7A563FCA3D2545B035119565194B96" ma:contentTypeVersion="12" ma:contentTypeDescription="Create a new document." ma:contentTypeScope="" ma:versionID="c64cbb91725d29aa6b25dea2743486fc">
  <xsd:schema xmlns:xsd="http://www.w3.org/2001/XMLSchema" xmlns:xs="http://www.w3.org/2001/XMLSchema" xmlns:p="http://schemas.microsoft.com/office/2006/metadata/properties" xmlns:ns2="c30f48a2-eeff-415d-9285-106639d62221" xmlns:ns3="81f1d1a0-454d-4351-960b-6397756b8cd7" targetNamespace="http://schemas.microsoft.com/office/2006/metadata/properties" ma:root="true" ma:fieldsID="8cfad55bb13adb2d46832e9d269c5b5d" ns2:_="" ns3:_="">
    <xsd:import namespace="c30f48a2-eeff-415d-9285-106639d62221"/>
    <xsd:import namespace="81f1d1a0-454d-4351-960b-6397756b8c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0f48a2-eeff-415d-9285-106639d622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f1d1a0-454d-4351-960b-6397756b8cd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15CC8D-C816-4168-A631-F28D82E7E7B6}"/>
</file>

<file path=customXml/itemProps2.xml><?xml version="1.0" encoding="utf-8"?>
<ds:datastoreItem xmlns:ds="http://schemas.openxmlformats.org/officeDocument/2006/customXml" ds:itemID="{965ED1A0-41D8-489D-AB25-C959F6389B7F}"/>
</file>

<file path=customXml/itemProps3.xml><?xml version="1.0" encoding="utf-8"?>
<ds:datastoreItem xmlns:ds="http://schemas.openxmlformats.org/officeDocument/2006/customXml" ds:itemID="{ADE22809-B70B-4B28-AAE8-8C66AFF305E2}"/>
</file>

<file path=docProps/app.xml><?xml version="1.0" encoding="utf-8"?>
<Properties xmlns="http://schemas.openxmlformats.org/officeDocument/2006/extended-properties" xmlns:vt="http://schemas.openxmlformats.org/officeDocument/2006/docPropsVTypes">
  <Template>FEHTheme</Template>
  <TotalTime>368</TotalTime>
  <Words>873</Words>
  <Application>Microsoft Office PowerPoint</Application>
  <PresentationFormat>On-screen Show (16:10)</PresentationFormat>
  <Paragraphs>190</Paragraphs>
  <Slides>10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Times New Roman</vt:lpstr>
      <vt:lpstr>FEHTheme</vt:lpstr>
      <vt:lpstr>Content Slide</vt:lpstr>
      <vt:lpstr>Structs 2.0</vt:lpstr>
      <vt:lpstr>Agenda</vt:lpstr>
      <vt:lpstr>Preparation</vt:lpstr>
      <vt:lpstr>Concept Comprehension</vt:lpstr>
      <vt:lpstr>Accessing Struct Members (Review)</vt:lpstr>
      <vt:lpstr>Creating an Alias</vt:lpstr>
      <vt:lpstr>Using typedef with structs</vt:lpstr>
      <vt:lpstr>Typedef &amp; Struct used in &lt;stdio.h&gt;</vt:lpstr>
      <vt:lpstr>Creation of a file pointer variable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Mary Burl</dc:creator>
  <cp:lastModifiedBy>Paul Alan Clingan</cp:lastModifiedBy>
  <cp:revision>32</cp:revision>
  <dcterms:created xsi:type="dcterms:W3CDTF">2012-07-06T23:41:24Z</dcterms:created>
  <dcterms:modified xsi:type="dcterms:W3CDTF">2017-07-12T16:50:41Z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0x010100237A563FCA3D2545B035119565194B96</vt:lpwstr>
  </property>
</Properties>
</file>