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3" r:id="rId11"/>
    <p:sldId id="264" r:id="rId12"/>
    <p:sldId id="262" r:id="rId13"/>
    <p:sldId id="265" r:id="rId14"/>
    <p:sldId id="267" r:id="rId15"/>
    <p:sldId id="266" r:id="rId16"/>
    <p:sldId id="268" r:id="rId17"/>
    <p:sldId id="277" r:id="rId18"/>
    <p:sldId id="269" r:id="rId19"/>
    <p:sldId id="270"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36" autoAdjust="0"/>
    <p:restoredTop sz="94660"/>
  </p:normalViewPr>
  <p:slideViewPr>
    <p:cSldViewPr>
      <p:cViewPr varScale="1">
        <p:scale>
          <a:sx n="157" d="100"/>
          <a:sy n="157" d="100"/>
        </p:scale>
        <p:origin x="84" y="2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4/15/2019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4/15/2019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4/15/2019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4/15/2019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4/15/2019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4/15/2019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4/15/2019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4/15/2019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4/15/2019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4/15/2019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4/15/2019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4/15/2019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&amp; Encryption</a:t>
            </a:r>
            <a:endParaRPr dirty="0"/>
          </a:p>
        </p:txBody>
      </p:sp>
      <p:sp>
        <p:nvSpPr>
          <p:cNvPr id="3" name="Subtitle 2"/>
          <p:cNvSpPr>
            <a:spLocks noGrp="1"/>
          </p:cNvSpPr>
          <p:nvPr>
            <p:ph type="subTitle" idx="1"/>
          </p:nvPr>
        </p:nvSpPr>
        <p:spPr/>
        <p:txBody>
          <a:bodyPr/>
          <a:lstStyle/>
          <a:p>
            <a:r>
              <a:rPr lang="en-US" dirty="0"/>
              <a:t>Introduction to Security</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1A1D-2161-423E-B4F5-B328050821F1}"/>
              </a:ext>
            </a:extLst>
          </p:cNvPr>
          <p:cNvSpPr>
            <a:spLocks noGrp="1"/>
          </p:cNvSpPr>
          <p:nvPr>
            <p:ph type="title"/>
          </p:nvPr>
        </p:nvSpPr>
        <p:spPr/>
        <p:txBody>
          <a:bodyPr/>
          <a:lstStyle/>
          <a:p>
            <a:r>
              <a:rPr lang="en-US" dirty="0"/>
              <a:t>Caesar Cipher</a:t>
            </a:r>
          </a:p>
        </p:txBody>
      </p:sp>
      <p:sp>
        <p:nvSpPr>
          <p:cNvPr id="3" name="Content Placeholder 2">
            <a:extLst>
              <a:ext uri="{FF2B5EF4-FFF2-40B4-BE49-F238E27FC236}">
                <a16:creationId xmlns:a16="http://schemas.microsoft.com/office/drawing/2014/main" id="{1ECE8C46-1242-4485-A30E-705A4A1CD2C5}"/>
              </a:ext>
            </a:extLst>
          </p:cNvPr>
          <p:cNvSpPr>
            <a:spLocks noGrp="1"/>
          </p:cNvSpPr>
          <p:nvPr>
            <p:ph idx="1"/>
          </p:nvPr>
        </p:nvSpPr>
        <p:spPr/>
        <p:txBody>
          <a:bodyPr/>
          <a:lstStyle/>
          <a:p>
            <a:r>
              <a:rPr lang="en-US" dirty="0"/>
              <a:t>The Caesar Cipher is one of the earliest ciphers that have been known to transport messages between people back in the early days of Julius Caesar’s rule of Rome.</a:t>
            </a:r>
          </a:p>
          <a:p>
            <a:r>
              <a:rPr lang="en-US" dirty="0"/>
              <a:t>The key is shifting the letters by 3. So a-&gt;d, b-&gt;e, …, and z-&gt;c. It was a pretty easy cipher to understand and use but back in the day. People that read and could write were few in number,  so it worked for secret orders.</a:t>
            </a:r>
          </a:p>
          <a:p>
            <a:r>
              <a:rPr lang="en-US" dirty="0"/>
              <a:t>Nowadays, it would be quite easy to decipher “</a:t>
            </a:r>
            <a:r>
              <a:rPr lang="en-US" dirty="0" err="1"/>
              <a:t>Khoor</a:t>
            </a:r>
            <a:r>
              <a:rPr lang="en-US" dirty="0"/>
              <a:t> </a:t>
            </a:r>
            <a:r>
              <a:rPr lang="en-US" dirty="0" err="1"/>
              <a:t>Zruog</a:t>
            </a:r>
            <a:r>
              <a:rPr lang="en-US" dirty="0"/>
              <a:t>”. (Hello World, if you were interested in knowing.)</a:t>
            </a:r>
          </a:p>
        </p:txBody>
      </p:sp>
    </p:spTree>
    <p:extLst>
      <p:ext uri="{BB962C8B-B14F-4D97-AF65-F5344CB8AC3E}">
        <p14:creationId xmlns:p14="http://schemas.microsoft.com/office/powerpoint/2010/main" val="147069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43F3-683E-49E7-B9D0-DDA2D0947548}"/>
              </a:ext>
            </a:extLst>
          </p:cNvPr>
          <p:cNvSpPr>
            <a:spLocks noGrp="1"/>
          </p:cNvSpPr>
          <p:nvPr>
            <p:ph type="title"/>
          </p:nvPr>
        </p:nvSpPr>
        <p:spPr/>
        <p:txBody>
          <a:bodyPr/>
          <a:lstStyle/>
          <a:p>
            <a:r>
              <a:rPr lang="en-US" dirty="0"/>
              <a:t>Caesar Cipher Example</a:t>
            </a:r>
          </a:p>
        </p:txBody>
      </p:sp>
      <p:sp>
        <p:nvSpPr>
          <p:cNvPr id="3" name="Content Placeholder 2">
            <a:extLst>
              <a:ext uri="{FF2B5EF4-FFF2-40B4-BE49-F238E27FC236}">
                <a16:creationId xmlns:a16="http://schemas.microsoft.com/office/drawing/2014/main" id="{7636BF3B-9E7F-4D54-8291-84846B911834}"/>
              </a:ext>
            </a:extLst>
          </p:cNvPr>
          <p:cNvSpPr>
            <a:spLocks noGrp="1"/>
          </p:cNvSpPr>
          <p:nvPr>
            <p:ph idx="1"/>
          </p:nvPr>
        </p:nvSpPr>
        <p:spPr/>
        <p:txBody>
          <a:bodyPr/>
          <a:lstStyle/>
          <a:p>
            <a:r>
              <a:rPr lang="en-US" dirty="0"/>
              <a:t>So let’s take a look at how this works. Keep in mind that the 3 letter shift is not always used, it is simply the standard that Julius Caesar used in his time. </a:t>
            </a:r>
          </a:p>
          <a:p>
            <a:r>
              <a:rPr lang="en-US" dirty="0"/>
              <a:t>As you can see each letter is changed and substituted with a different letter in the alphabet. The top row is your plaintext and the bottom row is now your ciphertext.</a:t>
            </a:r>
          </a:p>
        </p:txBody>
      </p:sp>
      <p:graphicFrame>
        <p:nvGraphicFramePr>
          <p:cNvPr id="4" name="Table 3">
            <a:extLst>
              <a:ext uri="{FF2B5EF4-FFF2-40B4-BE49-F238E27FC236}">
                <a16:creationId xmlns:a16="http://schemas.microsoft.com/office/drawing/2014/main" id="{E60394D1-03E8-4C28-B317-0F0CB0CAAC03}"/>
              </a:ext>
            </a:extLst>
          </p:cNvPr>
          <p:cNvGraphicFramePr>
            <a:graphicFrameLocks noGrp="1"/>
          </p:cNvGraphicFramePr>
          <p:nvPr>
            <p:extLst>
              <p:ext uri="{D42A27DB-BD31-4B8C-83A1-F6EECF244321}">
                <p14:modId xmlns:p14="http://schemas.microsoft.com/office/powerpoint/2010/main" val="1741609314"/>
              </p:ext>
            </p:extLst>
          </p:nvPr>
        </p:nvGraphicFramePr>
        <p:xfrm>
          <a:off x="1828800" y="3886200"/>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331366135"/>
                    </a:ext>
                  </a:extLst>
                </a:gridCol>
                <a:gridCol w="812800">
                  <a:extLst>
                    <a:ext uri="{9D8B030D-6E8A-4147-A177-3AD203B41FA5}">
                      <a16:colId xmlns:a16="http://schemas.microsoft.com/office/drawing/2014/main" val="285723829"/>
                    </a:ext>
                  </a:extLst>
                </a:gridCol>
                <a:gridCol w="812800">
                  <a:extLst>
                    <a:ext uri="{9D8B030D-6E8A-4147-A177-3AD203B41FA5}">
                      <a16:colId xmlns:a16="http://schemas.microsoft.com/office/drawing/2014/main" val="3027492592"/>
                    </a:ext>
                  </a:extLst>
                </a:gridCol>
                <a:gridCol w="812800">
                  <a:extLst>
                    <a:ext uri="{9D8B030D-6E8A-4147-A177-3AD203B41FA5}">
                      <a16:colId xmlns:a16="http://schemas.microsoft.com/office/drawing/2014/main" val="1312147175"/>
                    </a:ext>
                  </a:extLst>
                </a:gridCol>
                <a:gridCol w="812800">
                  <a:extLst>
                    <a:ext uri="{9D8B030D-6E8A-4147-A177-3AD203B41FA5}">
                      <a16:colId xmlns:a16="http://schemas.microsoft.com/office/drawing/2014/main" val="2571467739"/>
                    </a:ext>
                  </a:extLst>
                </a:gridCol>
                <a:gridCol w="812800">
                  <a:extLst>
                    <a:ext uri="{9D8B030D-6E8A-4147-A177-3AD203B41FA5}">
                      <a16:colId xmlns:a16="http://schemas.microsoft.com/office/drawing/2014/main" val="102160252"/>
                    </a:ext>
                  </a:extLst>
                </a:gridCol>
                <a:gridCol w="812800">
                  <a:extLst>
                    <a:ext uri="{9D8B030D-6E8A-4147-A177-3AD203B41FA5}">
                      <a16:colId xmlns:a16="http://schemas.microsoft.com/office/drawing/2014/main" val="2187019259"/>
                    </a:ext>
                  </a:extLst>
                </a:gridCol>
                <a:gridCol w="812800">
                  <a:extLst>
                    <a:ext uri="{9D8B030D-6E8A-4147-A177-3AD203B41FA5}">
                      <a16:colId xmlns:a16="http://schemas.microsoft.com/office/drawing/2014/main" val="2838177189"/>
                    </a:ext>
                  </a:extLst>
                </a:gridCol>
                <a:gridCol w="812800">
                  <a:extLst>
                    <a:ext uri="{9D8B030D-6E8A-4147-A177-3AD203B41FA5}">
                      <a16:colId xmlns:a16="http://schemas.microsoft.com/office/drawing/2014/main" val="1499305050"/>
                    </a:ext>
                  </a:extLst>
                </a:gridCol>
                <a:gridCol w="812800">
                  <a:extLst>
                    <a:ext uri="{9D8B030D-6E8A-4147-A177-3AD203B41FA5}">
                      <a16:colId xmlns:a16="http://schemas.microsoft.com/office/drawing/2014/main" val="2202717144"/>
                    </a:ext>
                  </a:extLst>
                </a:gridCol>
              </a:tblGrid>
              <a:tr h="370840">
                <a:tc>
                  <a:txBody>
                    <a:bodyPr/>
                    <a:lstStyle/>
                    <a:p>
                      <a:pPr algn="ctr"/>
                      <a:r>
                        <a:rPr lang="en-US" dirty="0"/>
                        <a:t>H</a:t>
                      </a:r>
                    </a:p>
                  </a:txBody>
                  <a:tcPr/>
                </a:tc>
                <a:tc>
                  <a:txBody>
                    <a:bodyPr/>
                    <a:lstStyle/>
                    <a:p>
                      <a:pPr algn="ctr"/>
                      <a:r>
                        <a:rPr lang="en-US" dirty="0"/>
                        <a:t>E</a:t>
                      </a:r>
                    </a:p>
                  </a:txBody>
                  <a:tcPr/>
                </a:tc>
                <a:tc>
                  <a:txBody>
                    <a:bodyPr/>
                    <a:lstStyle/>
                    <a:p>
                      <a:pPr algn="ctr"/>
                      <a:r>
                        <a:rPr lang="en-US" dirty="0"/>
                        <a:t>L</a:t>
                      </a:r>
                    </a:p>
                  </a:txBody>
                  <a:tcPr/>
                </a:tc>
                <a:tc>
                  <a:txBody>
                    <a:bodyPr/>
                    <a:lstStyle/>
                    <a:p>
                      <a:pPr algn="ctr"/>
                      <a:r>
                        <a:rPr lang="en-US" dirty="0"/>
                        <a:t>L</a:t>
                      </a:r>
                    </a:p>
                  </a:txBody>
                  <a:tcPr/>
                </a:tc>
                <a:tc>
                  <a:txBody>
                    <a:bodyPr/>
                    <a:lstStyle/>
                    <a:p>
                      <a:pPr algn="ctr"/>
                      <a:r>
                        <a:rPr lang="en-US" dirty="0"/>
                        <a:t>O</a:t>
                      </a:r>
                    </a:p>
                  </a:txBody>
                  <a:tcPr/>
                </a:tc>
                <a:tc>
                  <a:txBody>
                    <a:bodyPr/>
                    <a:lstStyle/>
                    <a:p>
                      <a:pPr algn="ctr"/>
                      <a:r>
                        <a:rPr lang="en-US" dirty="0"/>
                        <a:t>W</a:t>
                      </a:r>
                    </a:p>
                  </a:txBody>
                  <a:tcPr/>
                </a:tc>
                <a:tc>
                  <a:txBody>
                    <a:bodyPr/>
                    <a:lstStyle/>
                    <a:p>
                      <a:pPr algn="ctr"/>
                      <a:r>
                        <a:rPr lang="en-US" dirty="0"/>
                        <a:t>O</a:t>
                      </a:r>
                    </a:p>
                  </a:txBody>
                  <a:tcPr/>
                </a:tc>
                <a:tc>
                  <a:txBody>
                    <a:bodyPr/>
                    <a:lstStyle/>
                    <a:p>
                      <a:pPr algn="ctr"/>
                      <a:r>
                        <a:rPr lang="en-US" dirty="0"/>
                        <a:t>R</a:t>
                      </a:r>
                    </a:p>
                  </a:txBody>
                  <a:tcPr/>
                </a:tc>
                <a:tc>
                  <a:txBody>
                    <a:bodyPr/>
                    <a:lstStyle/>
                    <a:p>
                      <a:pPr algn="ctr"/>
                      <a:r>
                        <a:rPr lang="en-US" dirty="0"/>
                        <a:t>L</a:t>
                      </a:r>
                    </a:p>
                  </a:txBody>
                  <a:tcPr/>
                </a:tc>
                <a:tc>
                  <a:txBody>
                    <a:bodyPr/>
                    <a:lstStyle/>
                    <a:p>
                      <a:pPr algn="ctr"/>
                      <a:r>
                        <a:rPr lang="en-US" dirty="0"/>
                        <a:t>D</a:t>
                      </a:r>
                    </a:p>
                  </a:txBody>
                  <a:tcPr/>
                </a:tc>
                <a:extLst>
                  <a:ext uri="{0D108BD9-81ED-4DB2-BD59-A6C34878D82A}">
                    <a16:rowId xmlns:a16="http://schemas.microsoft.com/office/drawing/2014/main" val="4178766397"/>
                  </a:ext>
                </a:extLst>
              </a:tr>
              <a:tr h="370840">
                <a:tc>
                  <a:txBody>
                    <a:bodyPr/>
                    <a:lstStyle/>
                    <a:p>
                      <a:pPr algn="ctr"/>
                      <a:r>
                        <a:rPr lang="en-US" dirty="0"/>
                        <a:t>K</a:t>
                      </a:r>
                    </a:p>
                  </a:txBody>
                  <a:tcPr/>
                </a:tc>
                <a:tc>
                  <a:txBody>
                    <a:bodyPr/>
                    <a:lstStyle/>
                    <a:p>
                      <a:pPr algn="ctr"/>
                      <a:r>
                        <a:rPr lang="en-US" dirty="0"/>
                        <a:t>H</a:t>
                      </a:r>
                    </a:p>
                  </a:txBody>
                  <a:tcPr/>
                </a:tc>
                <a:tc>
                  <a:txBody>
                    <a:bodyPr/>
                    <a:lstStyle/>
                    <a:p>
                      <a:pPr algn="ctr"/>
                      <a:r>
                        <a:rPr lang="en-US" dirty="0"/>
                        <a:t>O</a:t>
                      </a:r>
                    </a:p>
                  </a:txBody>
                  <a:tcPr/>
                </a:tc>
                <a:tc>
                  <a:txBody>
                    <a:bodyPr/>
                    <a:lstStyle/>
                    <a:p>
                      <a:pPr algn="ctr"/>
                      <a:r>
                        <a:rPr lang="en-US" dirty="0"/>
                        <a:t>O</a:t>
                      </a:r>
                    </a:p>
                  </a:txBody>
                  <a:tcPr/>
                </a:tc>
                <a:tc>
                  <a:txBody>
                    <a:bodyPr/>
                    <a:lstStyle/>
                    <a:p>
                      <a:pPr algn="ctr"/>
                      <a:r>
                        <a:rPr lang="en-US" dirty="0"/>
                        <a:t>R</a:t>
                      </a:r>
                    </a:p>
                  </a:txBody>
                  <a:tcPr/>
                </a:tc>
                <a:tc>
                  <a:txBody>
                    <a:bodyPr/>
                    <a:lstStyle/>
                    <a:p>
                      <a:pPr algn="ctr"/>
                      <a:r>
                        <a:rPr lang="en-US" dirty="0"/>
                        <a:t>Z</a:t>
                      </a:r>
                    </a:p>
                  </a:txBody>
                  <a:tcPr/>
                </a:tc>
                <a:tc>
                  <a:txBody>
                    <a:bodyPr/>
                    <a:lstStyle/>
                    <a:p>
                      <a:pPr algn="ctr"/>
                      <a:r>
                        <a:rPr lang="en-US" dirty="0"/>
                        <a:t>R</a:t>
                      </a:r>
                    </a:p>
                  </a:txBody>
                  <a:tcPr/>
                </a:tc>
                <a:tc>
                  <a:txBody>
                    <a:bodyPr/>
                    <a:lstStyle/>
                    <a:p>
                      <a:pPr algn="ctr"/>
                      <a:r>
                        <a:rPr lang="en-US" dirty="0"/>
                        <a:t>U</a:t>
                      </a:r>
                    </a:p>
                  </a:txBody>
                  <a:tcPr/>
                </a:tc>
                <a:tc>
                  <a:txBody>
                    <a:bodyPr/>
                    <a:lstStyle/>
                    <a:p>
                      <a:pPr algn="ctr"/>
                      <a:r>
                        <a:rPr lang="en-US" dirty="0"/>
                        <a:t>O</a:t>
                      </a:r>
                    </a:p>
                  </a:txBody>
                  <a:tcPr/>
                </a:tc>
                <a:tc>
                  <a:txBody>
                    <a:bodyPr/>
                    <a:lstStyle/>
                    <a:p>
                      <a:pPr algn="ctr"/>
                      <a:r>
                        <a:rPr lang="en-US" dirty="0"/>
                        <a:t>G</a:t>
                      </a:r>
                    </a:p>
                  </a:txBody>
                  <a:tcPr/>
                </a:tc>
                <a:extLst>
                  <a:ext uri="{0D108BD9-81ED-4DB2-BD59-A6C34878D82A}">
                    <a16:rowId xmlns:a16="http://schemas.microsoft.com/office/drawing/2014/main" val="573625562"/>
                  </a:ext>
                </a:extLst>
              </a:tr>
            </a:tbl>
          </a:graphicData>
        </a:graphic>
      </p:graphicFrame>
    </p:spTree>
    <p:extLst>
      <p:ext uri="{BB962C8B-B14F-4D97-AF65-F5344CB8AC3E}">
        <p14:creationId xmlns:p14="http://schemas.microsoft.com/office/powerpoint/2010/main" val="100597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B764-C592-4CE3-96C4-0D56B27380CD}"/>
              </a:ext>
            </a:extLst>
          </p:cNvPr>
          <p:cNvSpPr>
            <a:spLocks noGrp="1"/>
          </p:cNvSpPr>
          <p:nvPr>
            <p:ph type="title"/>
          </p:nvPr>
        </p:nvSpPr>
        <p:spPr/>
        <p:txBody>
          <a:bodyPr/>
          <a:lstStyle/>
          <a:p>
            <a:r>
              <a:rPr lang="en-US" dirty="0"/>
              <a:t>Rail Fence Cipher</a:t>
            </a:r>
          </a:p>
        </p:txBody>
      </p:sp>
      <p:sp>
        <p:nvSpPr>
          <p:cNvPr id="3" name="Content Placeholder 2">
            <a:extLst>
              <a:ext uri="{FF2B5EF4-FFF2-40B4-BE49-F238E27FC236}">
                <a16:creationId xmlns:a16="http://schemas.microsoft.com/office/drawing/2014/main" id="{8DE49C36-B4E0-473C-9875-BDB29E3E1B65}"/>
              </a:ext>
            </a:extLst>
          </p:cNvPr>
          <p:cNvSpPr>
            <a:spLocks noGrp="1"/>
          </p:cNvSpPr>
          <p:nvPr>
            <p:ph idx="1"/>
          </p:nvPr>
        </p:nvSpPr>
        <p:spPr/>
        <p:txBody>
          <a:bodyPr/>
          <a:lstStyle/>
          <a:p>
            <a:r>
              <a:rPr lang="en-US" dirty="0"/>
              <a:t>This is another cipher that was developed for messages but is seen as extremely weak. </a:t>
            </a:r>
          </a:p>
          <a:p>
            <a:r>
              <a:rPr lang="en-US" dirty="0"/>
              <a:t>The idea is to create a Rail, like a train track and place the message that you want to hide in between the two columns. This would then jumble the letters and make them swap locations. </a:t>
            </a:r>
          </a:p>
          <a:p>
            <a:r>
              <a:rPr lang="en-US" dirty="0"/>
              <a:t>Hence, “HLOWRDEL OL” would be “Hello World” encrypted.</a:t>
            </a:r>
          </a:p>
          <a:p>
            <a:endParaRPr lang="en-US" dirty="0"/>
          </a:p>
        </p:txBody>
      </p:sp>
      <p:graphicFrame>
        <p:nvGraphicFramePr>
          <p:cNvPr id="4" name="Table 3">
            <a:extLst>
              <a:ext uri="{FF2B5EF4-FFF2-40B4-BE49-F238E27FC236}">
                <a16:creationId xmlns:a16="http://schemas.microsoft.com/office/drawing/2014/main" id="{1018E773-9CE9-46A1-A620-4A0389541188}"/>
              </a:ext>
            </a:extLst>
          </p:cNvPr>
          <p:cNvGraphicFramePr>
            <a:graphicFrameLocks noGrp="1"/>
          </p:cNvGraphicFramePr>
          <p:nvPr>
            <p:extLst>
              <p:ext uri="{D42A27DB-BD31-4B8C-83A1-F6EECF244321}">
                <p14:modId xmlns:p14="http://schemas.microsoft.com/office/powerpoint/2010/main" val="288061907"/>
              </p:ext>
            </p:extLst>
          </p:nvPr>
        </p:nvGraphicFramePr>
        <p:xfrm>
          <a:off x="1828800" y="4495800"/>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164784148"/>
                    </a:ext>
                  </a:extLst>
                </a:gridCol>
                <a:gridCol w="1354667">
                  <a:extLst>
                    <a:ext uri="{9D8B030D-6E8A-4147-A177-3AD203B41FA5}">
                      <a16:colId xmlns:a16="http://schemas.microsoft.com/office/drawing/2014/main" val="3560889159"/>
                    </a:ext>
                  </a:extLst>
                </a:gridCol>
                <a:gridCol w="1354667">
                  <a:extLst>
                    <a:ext uri="{9D8B030D-6E8A-4147-A177-3AD203B41FA5}">
                      <a16:colId xmlns:a16="http://schemas.microsoft.com/office/drawing/2014/main" val="3706121047"/>
                    </a:ext>
                  </a:extLst>
                </a:gridCol>
                <a:gridCol w="1354667">
                  <a:extLst>
                    <a:ext uri="{9D8B030D-6E8A-4147-A177-3AD203B41FA5}">
                      <a16:colId xmlns:a16="http://schemas.microsoft.com/office/drawing/2014/main" val="4207243015"/>
                    </a:ext>
                  </a:extLst>
                </a:gridCol>
                <a:gridCol w="1354667">
                  <a:extLst>
                    <a:ext uri="{9D8B030D-6E8A-4147-A177-3AD203B41FA5}">
                      <a16:colId xmlns:a16="http://schemas.microsoft.com/office/drawing/2014/main" val="727311345"/>
                    </a:ext>
                  </a:extLst>
                </a:gridCol>
                <a:gridCol w="1354667">
                  <a:extLst>
                    <a:ext uri="{9D8B030D-6E8A-4147-A177-3AD203B41FA5}">
                      <a16:colId xmlns:a16="http://schemas.microsoft.com/office/drawing/2014/main" val="2162364811"/>
                    </a:ext>
                  </a:extLst>
                </a:gridCol>
              </a:tblGrid>
              <a:tr h="370840">
                <a:tc>
                  <a:txBody>
                    <a:bodyPr/>
                    <a:lstStyle/>
                    <a:p>
                      <a:pPr algn="ctr"/>
                      <a:r>
                        <a:rPr lang="en-US" dirty="0"/>
                        <a:t>H</a:t>
                      </a:r>
                    </a:p>
                  </a:txBody>
                  <a:tcPr/>
                </a:tc>
                <a:tc>
                  <a:txBody>
                    <a:bodyPr/>
                    <a:lstStyle/>
                    <a:p>
                      <a:pPr algn="ctr"/>
                      <a:r>
                        <a:rPr lang="en-US" dirty="0"/>
                        <a:t>L</a:t>
                      </a:r>
                    </a:p>
                  </a:txBody>
                  <a:tcPr/>
                </a:tc>
                <a:tc>
                  <a:txBody>
                    <a:bodyPr/>
                    <a:lstStyle/>
                    <a:p>
                      <a:pPr algn="ctr"/>
                      <a:r>
                        <a:rPr lang="en-US" dirty="0"/>
                        <a:t>O</a:t>
                      </a:r>
                    </a:p>
                  </a:txBody>
                  <a:tcPr/>
                </a:tc>
                <a:tc>
                  <a:txBody>
                    <a:bodyPr/>
                    <a:lstStyle/>
                    <a:p>
                      <a:pPr algn="ctr"/>
                      <a:r>
                        <a:rPr lang="en-US" dirty="0"/>
                        <a:t>W</a:t>
                      </a:r>
                    </a:p>
                  </a:txBody>
                  <a:tcPr/>
                </a:tc>
                <a:tc>
                  <a:txBody>
                    <a:bodyPr/>
                    <a:lstStyle/>
                    <a:p>
                      <a:pPr algn="ctr"/>
                      <a:r>
                        <a:rPr lang="en-US" dirty="0"/>
                        <a:t>R</a:t>
                      </a:r>
                    </a:p>
                  </a:txBody>
                  <a:tcPr/>
                </a:tc>
                <a:tc>
                  <a:txBody>
                    <a:bodyPr/>
                    <a:lstStyle/>
                    <a:p>
                      <a:pPr algn="ctr"/>
                      <a:r>
                        <a:rPr lang="en-US" dirty="0"/>
                        <a:t>D</a:t>
                      </a:r>
                    </a:p>
                  </a:txBody>
                  <a:tcPr/>
                </a:tc>
                <a:extLst>
                  <a:ext uri="{0D108BD9-81ED-4DB2-BD59-A6C34878D82A}">
                    <a16:rowId xmlns:a16="http://schemas.microsoft.com/office/drawing/2014/main" val="555490866"/>
                  </a:ext>
                </a:extLst>
              </a:tr>
              <a:tr h="370840">
                <a:tc>
                  <a:txBody>
                    <a:bodyPr/>
                    <a:lstStyle/>
                    <a:p>
                      <a:pPr algn="ctr"/>
                      <a:r>
                        <a:rPr lang="en-US" dirty="0"/>
                        <a:t>E</a:t>
                      </a:r>
                    </a:p>
                  </a:txBody>
                  <a:tcPr/>
                </a:tc>
                <a:tc>
                  <a:txBody>
                    <a:bodyPr/>
                    <a:lstStyle/>
                    <a:p>
                      <a:pPr algn="ctr"/>
                      <a:r>
                        <a:rPr lang="en-US" dirty="0"/>
                        <a:t>L</a:t>
                      </a:r>
                    </a:p>
                  </a:txBody>
                  <a:tcPr/>
                </a:tc>
                <a:tc>
                  <a:txBody>
                    <a:bodyPr/>
                    <a:lstStyle/>
                    <a:p>
                      <a:pPr algn="ctr"/>
                      <a:endParaRPr lang="en-US" dirty="0"/>
                    </a:p>
                  </a:txBody>
                  <a:tcPr/>
                </a:tc>
                <a:tc>
                  <a:txBody>
                    <a:bodyPr/>
                    <a:lstStyle/>
                    <a:p>
                      <a:pPr algn="ctr"/>
                      <a:r>
                        <a:rPr lang="en-US" dirty="0"/>
                        <a:t>O</a:t>
                      </a:r>
                    </a:p>
                  </a:txBody>
                  <a:tcPr/>
                </a:tc>
                <a:tc>
                  <a:txBody>
                    <a:bodyPr/>
                    <a:lstStyle/>
                    <a:p>
                      <a:pPr algn="ctr"/>
                      <a:r>
                        <a:rPr lang="en-US" dirty="0"/>
                        <a:t>L</a:t>
                      </a:r>
                    </a:p>
                  </a:txBody>
                  <a:tcPr/>
                </a:tc>
                <a:tc>
                  <a:txBody>
                    <a:bodyPr/>
                    <a:lstStyle/>
                    <a:p>
                      <a:pPr algn="ctr"/>
                      <a:endParaRPr lang="en-US" dirty="0"/>
                    </a:p>
                  </a:txBody>
                  <a:tcPr/>
                </a:tc>
                <a:extLst>
                  <a:ext uri="{0D108BD9-81ED-4DB2-BD59-A6C34878D82A}">
                    <a16:rowId xmlns:a16="http://schemas.microsoft.com/office/drawing/2014/main" val="947347156"/>
                  </a:ext>
                </a:extLst>
              </a:tr>
            </a:tbl>
          </a:graphicData>
        </a:graphic>
      </p:graphicFrame>
    </p:spTree>
    <p:extLst>
      <p:ext uri="{BB962C8B-B14F-4D97-AF65-F5344CB8AC3E}">
        <p14:creationId xmlns:p14="http://schemas.microsoft.com/office/powerpoint/2010/main" val="206902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5BBE-AE30-451E-B80F-52F04C1FBDE1}"/>
              </a:ext>
            </a:extLst>
          </p:cNvPr>
          <p:cNvSpPr>
            <a:spLocks noGrp="1"/>
          </p:cNvSpPr>
          <p:nvPr>
            <p:ph type="title"/>
          </p:nvPr>
        </p:nvSpPr>
        <p:spPr>
          <a:xfrm>
            <a:off x="1524000" y="457200"/>
            <a:ext cx="9144000" cy="1143000"/>
          </a:xfrm>
        </p:spPr>
        <p:txBody>
          <a:bodyPr/>
          <a:lstStyle/>
          <a:p>
            <a:r>
              <a:rPr lang="en-US" dirty="0"/>
              <a:t>Rail Fence Cipher Example</a:t>
            </a:r>
          </a:p>
        </p:txBody>
      </p:sp>
      <p:sp>
        <p:nvSpPr>
          <p:cNvPr id="3" name="Content Placeholder 2">
            <a:extLst>
              <a:ext uri="{FF2B5EF4-FFF2-40B4-BE49-F238E27FC236}">
                <a16:creationId xmlns:a16="http://schemas.microsoft.com/office/drawing/2014/main" id="{327E5934-09C7-4114-80D0-60F44A07609D}"/>
              </a:ext>
            </a:extLst>
          </p:cNvPr>
          <p:cNvSpPr>
            <a:spLocks noGrp="1"/>
          </p:cNvSpPr>
          <p:nvPr>
            <p:ph idx="1"/>
          </p:nvPr>
        </p:nvSpPr>
        <p:spPr/>
        <p:txBody>
          <a:bodyPr/>
          <a:lstStyle/>
          <a:p>
            <a:r>
              <a:rPr lang="en-US" dirty="0"/>
              <a:t>Now lets look at how the Rail Fence Cipher works.</a:t>
            </a:r>
          </a:p>
          <a:p>
            <a:r>
              <a:rPr lang="en-US" dirty="0"/>
              <a:t>We begin by selecting the number of columns we want our rail to be. In this case we will be using 2.</a:t>
            </a:r>
          </a:p>
          <a:p>
            <a:r>
              <a:rPr lang="en-US" dirty="0"/>
              <a:t>We fill in each box with one letter</a:t>
            </a:r>
            <a:br>
              <a:rPr lang="en-US" dirty="0"/>
            </a:br>
            <a:r>
              <a:rPr lang="en-US" dirty="0"/>
              <a:t>until we finish our message.</a:t>
            </a:r>
          </a:p>
          <a:p>
            <a:r>
              <a:rPr lang="en-US" dirty="0"/>
              <a:t>Then we take each string of letters by</a:t>
            </a:r>
            <a:br>
              <a:rPr lang="en-US" dirty="0"/>
            </a:br>
            <a:r>
              <a:rPr lang="en-US" dirty="0"/>
              <a:t>columns and write it out.</a:t>
            </a:r>
          </a:p>
          <a:p>
            <a:r>
              <a:rPr lang="en-US" dirty="0"/>
              <a:t>Hello World is now </a:t>
            </a:r>
            <a:r>
              <a:rPr lang="en-US" dirty="0" err="1"/>
              <a:t>HloWrdel</a:t>
            </a:r>
            <a:r>
              <a:rPr lang="en-US" dirty="0"/>
              <a:t> </a:t>
            </a:r>
            <a:r>
              <a:rPr lang="en-US" dirty="0" err="1"/>
              <a:t>ol</a:t>
            </a:r>
            <a:endParaRPr lang="en-US" dirty="0"/>
          </a:p>
        </p:txBody>
      </p:sp>
      <p:graphicFrame>
        <p:nvGraphicFramePr>
          <p:cNvPr id="4" name="Table 3">
            <a:extLst>
              <a:ext uri="{FF2B5EF4-FFF2-40B4-BE49-F238E27FC236}">
                <a16:creationId xmlns:a16="http://schemas.microsoft.com/office/drawing/2014/main" id="{E2EA24EC-E166-487B-9C68-0EAD4BA476E5}"/>
              </a:ext>
            </a:extLst>
          </p:cNvPr>
          <p:cNvGraphicFramePr>
            <a:graphicFrameLocks noGrp="1"/>
          </p:cNvGraphicFramePr>
          <p:nvPr>
            <p:extLst>
              <p:ext uri="{D42A27DB-BD31-4B8C-83A1-F6EECF244321}">
                <p14:modId xmlns:p14="http://schemas.microsoft.com/office/powerpoint/2010/main" val="1234876029"/>
              </p:ext>
            </p:extLst>
          </p:nvPr>
        </p:nvGraphicFramePr>
        <p:xfrm>
          <a:off x="6400800" y="3429000"/>
          <a:ext cx="4064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74196621"/>
                    </a:ext>
                  </a:extLst>
                </a:gridCol>
                <a:gridCol w="2032000">
                  <a:extLst>
                    <a:ext uri="{9D8B030D-6E8A-4147-A177-3AD203B41FA5}">
                      <a16:colId xmlns:a16="http://schemas.microsoft.com/office/drawing/2014/main" val="2506047188"/>
                    </a:ext>
                  </a:extLst>
                </a:gridCol>
              </a:tblGrid>
              <a:tr h="370840">
                <a:tc>
                  <a:txBody>
                    <a:bodyPr/>
                    <a:lstStyle/>
                    <a:p>
                      <a:pPr algn="ctr"/>
                      <a:r>
                        <a:rPr lang="en-US" dirty="0"/>
                        <a:t>H</a:t>
                      </a:r>
                    </a:p>
                  </a:txBody>
                  <a:tcPr/>
                </a:tc>
                <a:tc>
                  <a:txBody>
                    <a:bodyPr/>
                    <a:lstStyle/>
                    <a:p>
                      <a:pPr algn="ctr"/>
                      <a:r>
                        <a:rPr lang="en-US" dirty="0"/>
                        <a:t>E</a:t>
                      </a:r>
                    </a:p>
                  </a:txBody>
                  <a:tcPr/>
                </a:tc>
                <a:extLst>
                  <a:ext uri="{0D108BD9-81ED-4DB2-BD59-A6C34878D82A}">
                    <a16:rowId xmlns:a16="http://schemas.microsoft.com/office/drawing/2014/main" val="3750746570"/>
                  </a:ext>
                </a:extLst>
              </a:tr>
              <a:tr h="370840">
                <a:tc>
                  <a:txBody>
                    <a:bodyPr/>
                    <a:lstStyle/>
                    <a:p>
                      <a:pPr algn="ctr"/>
                      <a:r>
                        <a:rPr lang="en-US" dirty="0"/>
                        <a:t>L</a:t>
                      </a:r>
                    </a:p>
                  </a:txBody>
                  <a:tcPr/>
                </a:tc>
                <a:tc>
                  <a:txBody>
                    <a:bodyPr/>
                    <a:lstStyle/>
                    <a:p>
                      <a:pPr algn="ctr"/>
                      <a:r>
                        <a:rPr lang="en-US" dirty="0"/>
                        <a:t>L</a:t>
                      </a:r>
                    </a:p>
                  </a:txBody>
                  <a:tcPr/>
                </a:tc>
                <a:extLst>
                  <a:ext uri="{0D108BD9-81ED-4DB2-BD59-A6C34878D82A}">
                    <a16:rowId xmlns:a16="http://schemas.microsoft.com/office/drawing/2014/main" val="747193394"/>
                  </a:ext>
                </a:extLst>
              </a:tr>
              <a:tr h="370840">
                <a:tc>
                  <a:txBody>
                    <a:bodyPr/>
                    <a:lstStyle/>
                    <a:p>
                      <a:pPr algn="ctr"/>
                      <a:r>
                        <a:rPr lang="en-US" dirty="0"/>
                        <a:t>O</a:t>
                      </a:r>
                    </a:p>
                  </a:txBody>
                  <a:tcPr/>
                </a:tc>
                <a:tc>
                  <a:txBody>
                    <a:bodyPr/>
                    <a:lstStyle/>
                    <a:p>
                      <a:pPr algn="ctr"/>
                      <a:endParaRPr lang="en-US" dirty="0"/>
                    </a:p>
                  </a:txBody>
                  <a:tcPr/>
                </a:tc>
                <a:extLst>
                  <a:ext uri="{0D108BD9-81ED-4DB2-BD59-A6C34878D82A}">
                    <a16:rowId xmlns:a16="http://schemas.microsoft.com/office/drawing/2014/main" val="2145522824"/>
                  </a:ext>
                </a:extLst>
              </a:tr>
              <a:tr h="370840">
                <a:tc>
                  <a:txBody>
                    <a:bodyPr/>
                    <a:lstStyle/>
                    <a:p>
                      <a:pPr algn="ctr"/>
                      <a:r>
                        <a:rPr lang="en-US" dirty="0"/>
                        <a:t>W</a:t>
                      </a:r>
                    </a:p>
                  </a:txBody>
                  <a:tcPr/>
                </a:tc>
                <a:tc>
                  <a:txBody>
                    <a:bodyPr/>
                    <a:lstStyle/>
                    <a:p>
                      <a:pPr algn="ctr"/>
                      <a:r>
                        <a:rPr lang="en-US" dirty="0"/>
                        <a:t>O</a:t>
                      </a:r>
                    </a:p>
                  </a:txBody>
                  <a:tcPr/>
                </a:tc>
                <a:extLst>
                  <a:ext uri="{0D108BD9-81ED-4DB2-BD59-A6C34878D82A}">
                    <a16:rowId xmlns:a16="http://schemas.microsoft.com/office/drawing/2014/main" val="2783826168"/>
                  </a:ext>
                </a:extLst>
              </a:tr>
              <a:tr h="370840">
                <a:tc>
                  <a:txBody>
                    <a:bodyPr/>
                    <a:lstStyle/>
                    <a:p>
                      <a:pPr algn="ctr"/>
                      <a:r>
                        <a:rPr lang="en-US" dirty="0"/>
                        <a:t>R</a:t>
                      </a:r>
                    </a:p>
                  </a:txBody>
                  <a:tcPr/>
                </a:tc>
                <a:tc>
                  <a:txBody>
                    <a:bodyPr/>
                    <a:lstStyle/>
                    <a:p>
                      <a:pPr algn="ctr"/>
                      <a:r>
                        <a:rPr lang="en-US" dirty="0"/>
                        <a:t>L</a:t>
                      </a:r>
                    </a:p>
                  </a:txBody>
                  <a:tcPr/>
                </a:tc>
                <a:extLst>
                  <a:ext uri="{0D108BD9-81ED-4DB2-BD59-A6C34878D82A}">
                    <a16:rowId xmlns:a16="http://schemas.microsoft.com/office/drawing/2014/main" val="2156818063"/>
                  </a:ext>
                </a:extLst>
              </a:tr>
              <a:tr h="370840">
                <a:tc>
                  <a:txBody>
                    <a:bodyPr/>
                    <a:lstStyle/>
                    <a:p>
                      <a:pPr algn="ctr"/>
                      <a:r>
                        <a:rPr lang="en-US" dirty="0"/>
                        <a:t>D</a:t>
                      </a:r>
                    </a:p>
                  </a:txBody>
                  <a:tcPr/>
                </a:tc>
                <a:tc>
                  <a:txBody>
                    <a:bodyPr/>
                    <a:lstStyle/>
                    <a:p>
                      <a:pPr algn="ctr"/>
                      <a:endParaRPr lang="en-US" dirty="0"/>
                    </a:p>
                  </a:txBody>
                  <a:tcPr/>
                </a:tc>
                <a:extLst>
                  <a:ext uri="{0D108BD9-81ED-4DB2-BD59-A6C34878D82A}">
                    <a16:rowId xmlns:a16="http://schemas.microsoft.com/office/drawing/2014/main" val="360179207"/>
                  </a:ext>
                </a:extLst>
              </a:tr>
            </a:tbl>
          </a:graphicData>
        </a:graphic>
      </p:graphicFrame>
    </p:spTree>
    <p:extLst>
      <p:ext uri="{BB962C8B-B14F-4D97-AF65-F5344CB8AC3E}">
        <p14:creationId xmlns:p14="http://schemas.microsoft.com/office/powerpoint/2010/main" val="1911166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68F1-5A03-4790-BF93-B5DACEF9353A}"/>
              </a:ext>
            </a:extLst>
          </p:cNvPr>
          <p:cNvSpPr>
            <a:spLocks noGrp="1"/>
          </p:cNvSpPr>
          <p:nvPr>
            <p:ph type="title"/>
          </p:nvPr>
        </p:nvSpPr>
        <p:spPr/>
        <p:txBody>
          <a:bodyPr/>
          <a:lstStyle/>
          <a:p>
            <a:r>
              <a:rPr lang="en-US" dirty="0"/>
              <a:t>Cipher Types</a:t>
            </a:r>
          </a:p>
        </p:txBody>
      </p:sp>
      <p:sp>
        <p:nvSpPr>
          <p:cNvPr id="3" name="Content Placeholder 2">
            <a:extLst>
              <a:ext uri="{FF2B5EF4-FFF2-40B4-BE49-F238E27FC236}">
                <a16:creationId xmlns:a16="http://schemas.microsoft.com/office/drawing/2014/main" id="{8B5D090C-267A-4C21-9773-DD6352DC6606}"/>
              </a:ext>
            </a:extLst>
          </p:cNvPr>
          <p:cNvSpPr>
            <a:spLocks noGrp="1"/>
          </p:cNvSpPr>
          <p:nvPr>
            <p:ph idx="1"/>
          </p:nvPr>
        </p:nvSpPr>
        <p:spPr/>
        <p:txBody>
          <a:bodyPr/>
          <a:lstStyle/>
          <a:p>
            <a:r>
              <a:rPr lang="en-US" dirty="0"/>
              <a:t>Have you noticed the differences between the two ciphers?</a:t>
            </a:r>
          </a:p>
          <a:p>
            <a:r>
              <a:rPr lang="en-US" dirty="0"/>
              <a:t>One of them substitutes the message with other letters…</a:t>
            </a:r>
          </a:p>
          <a:p>
            <a:r>
              <a:rPr lang="en-US" dirty="0"/>
              <a:t>The other one shifts the plaintext letters around…</a:t>
            </a:r>
          </a:p>
          <a:p>
            <a:r>
              <a:rPr lang="en-US" dirty="0"/>
              <a:t>We call these two types of Ciphers, Substitution and Transposition.</a:t>
            </a:r>
          </a:p>
          <a:p>
            <a:r>
              <a:rPr lang="en-US" dirty="0"/>
              <a:t>Most modern Ciphers use both techniques when they encrypt the message.</a:t>
            </a:r>
          </a:p>
        </p:txBody>
      </p:sp>
    </p:spTree>
    <p:extLst>
      <p:ext uri="{BB962C8B-B14F-4D97-AF65-F5344CB8AC3E}">
        <p14:creationId xmlns:p14="http://schemas.microsoft.com/office/powerpoint/2010/main" val="421218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D1CF-EB39-45CB-9D3E-7062913D949E}"/>
              </a:ext>
            </a:extLst>
          </p:cNvPr>
          <p:cNvSpPr>
            <a:spLocks noGrp="1"/>
          </p:cNvSpPr>
          <p:nvPr>
            <p:ph type="title"/>
          </p:nvPr>
        </p:nvSpPr>
        <p:spPr/>
        <p:txBody>
          <a:bodyPr/>
          <a:lstStyle/>
          <a:p>
            <a:r>
              <a:rPr lang="en-US" dirty="0"/>
              <a:t>One Time Pad</a:t>
            </a:r>
          </a:p>
        </p:txBody>
      </p:sp>
      <p:sp>
        <p:nvSpPr>
          <p:cNvPr id="3" name="Content Placeholder 2">
            <a:extLst>
              <a:ext uri="{FF2B5EF4-FFF2-40B4-BE49-F238E27FC236}">
                <a16:creationId xmlns:a16="http://schemas.microsoft.com/office/drawing/2014/main" id="{66DDDD92-A069-4B7A-8C39-1C04A9582D1F}"/>
              </a:ext>
            </a:extLst>
          </p:cNvPr>
          <p:cNvSpPr>
            <a:spLocks noGrp="1"/>
          </p:cNvSpPr>
          <p:nvPr>
            <p:ph idx="1"/>
          </p:nvPr>
        </p:nvSpPr>
        <p:spPr>
          <a:xfrm>
            <a:off x="1524000" y="1828800"/>
            <a:ext cx="9144000" cy="4267200"/>
          </a:xfrm>
        </p:spPr>
        <p:txBody>
          <a:bodyPr/>
          <a:lstStyle/>
          <a:p>
            <a:r>
              <a:rPr lang="en-US" dirty="0"/>
              <a:t>One Time Pads are one of the most secure forms of protecting information. </a:t>
            </a:r>
          </a:p>
          <a:p>
            <a:r>
              <a:rPr lang="en-US" dirty="0"/>
              <a:t>Why? Well it is because of how the OTP works to keep the message secret. </a:t>
            </a:r>
          </a:p>
          <a:p>
            <a:r>
              <a:rPr lang="en-US" dirty="0"/>
              <a:t>The Pad makes a key that is as long as the message and then does a substitution on it to create its ciphertext.</a:t>
            </a:r>
          </a:p>
          <a:p>
            <a:r>
              <a:rPr lang="en-US" dirty="0"/>
              <a:t>Hello World is changed to Bubba </a:t>
            </a:r>
            <a:r>
              <a:rPr lang="en-US" dirty="0" err="1"/>
              <a:t>Jangl</a:t>
            </a:r>
            <a:r>
              <a:rPr lang="en-US" dirty="0"/>
              <a:t> with a key of </a:t>
            </a:r>
            <a:r>
              <a:rPr lang="en-US" dirty="0" err="1"/>
              <a:t>Tpppl</a:t>
            </a:r>
            <a:r>
              <a:rPr lang="en-US" dirty="0"/>
              <a:t> </a:t>
            </a:r>
            <a:r>
              <a:rPr lang="en-US" dirty="0" err="1"/>
              <a:t>Mlvua</a:t>
            </a:r>
            <a:endParaRPr lang="en-US" dirty="0"/>
          </a:p>
        </p:txBody>
      </p:sp>
    </p:spTree>
    <p:extLst>
      <p:ext uri="{BB962C8B-B14F-4D97-AF65-F5344CB8AC3E}">
        <p14:creationId xmlns:p14="http://schemas.microsoft.com/office/powerpoint/2010/main" val="22772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D6BE-1587-49F1-8364-90AB177617F9}"/>
              </a:ext>
            </a:extLst>
          </p:cNvPr>
          <p:cNvSpPr>
            <a:spLocks noGrp="1"/>
          </p:cNvSpPr>
          <p:nvPr>
            <p:ph type="title"/>
          </p:nvPr>
        </p:nvSpPr>
        <p:spPr/>
        <p:txBody>
          <a:bodyPr/>
          <a:lstStyle/>
          <a:p>
            <a:r>
              <a:rPr lang="en-US" dirty="0"/>
              <a:t>One Time Pad Example</a:t>
            </a:r>
          </a:p>
        </p:txBody>
      </p:sp>
      <p:sp>
        <p:nvSpPr>
          <p:cNvPr id="3" name="Content Placeholder 2">
            <a:extLst>
              <a:ext uri="{FF2B5EF4-FFF2-40B4-BE49-F238E27FC236}">
                <a16:creationId xmlns:a16="http://schemas.microsoft.com/office/drawing/2014/main" id="{B42BB78C-08D4-4D4F-9AE0-B0114F8537F7}"/>
              </a:ext>
            </a:extLst>
          </p:cNvPr>
          <p:cNvSpPr>
            <a:spLocks noGrp="1"/>
          </p:cNvSpPr>
          <p:nvPr>
            <p:ph idx="1"/>
          </p:nvPr>
        </p:nvSpPr>
        <p:spPr/>
        <p:txBody>
          <a:bodyPr/>
          <a:lstStyle/>
          <a:p>
            <a:r>
              <a:rPr lang="en-US" dirty="0"/>
              <a:t>Alright time to break down how the One Time Pad works.</a:t>
            </a:r>
          </a:p>
          <a:p>
            <a:r>
              <a:rPr lang="en-US" dirty="0"/>
              <a:t>We take the message “Hello World” and the key “TPPPL MLVUA”</a:t>
            </a:r>
          </a:p>
          <a:p>
            <a:r>
              <a:rPr lang="en-US" dirty="0"/>
              <a:t>We add the numerical values of the letters together to get the new letter. If it goes over 26, we just subtract 26 from the total and look for the corresponding letter.</a:t>
            </a:r>
          </a:p>
          <a:p>
            <a:r>
              <a:rPr lang="en-US" dirty="0"/>
              <a:t>So H = 8, T =20, and H+T= 28. 28 is over 26, so we subtract 26, 28-26 = 2. B is equal to 2.</a:t>
            </a:r>
          </a:p>
        </p:txBody>
      </p:sp>
      <p:graphicFrame>
        <p:nvGraphicFramePr>
          <p:cNvPr id="4" name="Table 3">
            <a:extLst>
              <a:ext uri="{FF2B5EF4-FFF2-40B4-BE49-F238E27FC236}">
                <a16:creationId xmlns:a16="http://schemas.microsoft.com/office/drawing/2014/main" id="{034B4FD0-65D2-41EB-B5E5-F234DA74B58F}"/>
              </a:ext>
            </a:extLst>
          </p:cNvPr>
          <p:cNvGraphicFramePr>
            <a:graphicFrameLocks noGrp="1"/>
          </p:cNvGraphicFramePr>
          <p:nvPr>
            <p:extLst>
              <p:ext uri="{D42A27DB-BD31-4B8C-83A1-F6EECF244321}">
                <p14:modId xmlns:p14="http://schemas.microsoft.com/office/powerpoint/2010/main" val="1780441816"/>
              </p:ext>
            </p:extLst>
          </p:nvPr>
        </p:nvGraphicFramePr>
        <p:xfrm>
          <a:off x="1905000" y="4800600"/>
          <a:ext cx="8128000" cy="11125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679601877"/>
                    </a:ext>
                  </a:extLst>
                </a:gridCol>
                <a:gridCol w="812800">
                  <a:extLst>
                    <a:ext uri="{9D8B030D-6E8A-4147-A177-3AD203B41FA5}">
                      <a16:colId xmlns:a16="http://schemas.microsoft.com/office/drawing/2014/main" val="2485651787"/>
                    </a:ext>
                  </a:extLst>
                </a:gridCol>
                <a:gridCol w="812800">
                  <a:extLst>
                    <a:ext uri="{9D8B030D-6E8A-4147-A177-3AD203B41FA5}">
                      <a16:colId xmlns:a16="http://schemas.microsoft.com/office/drawing/2014/main" val="600863343"/>
                    </a:ext>
                  </a:extLst>
                </a:gridCol>
                <a:gridCol w="812800">
                  <a:extLst>
                    <a:ext uri="{9D8B030D-6E8A-4147-A177-3AD203B41FA5}">
                      <a16:colId xmlns:a16="http://schemas.microsoft.com/office/drawing/2014/main" val="4197900500"/>
                    </a:ext>
                  </a:extLst>
                </a:gridCol>
                <a:gridCol w="812800">
                  <a:extLst>
                    <a:ext uri="{9D8B030D-6E8A-4147-A177-3AD203B41FA5}">
                      <a16:colId xmlns:a16="http://schemas.microsoft.com/office/drawing/2014/main" val="3262997717"/>
                    </a:ext>
                  </a:extLst>
                </a:gridCol>
                <a:gridCol w="812800">
                  <a:extLst>
                    <a:ext uri="{9D8B030D-6E8A-4147-A177-3AD203B41FA5}">
                      <a16:colId xmlns:a16="http://schemas.microsoft.com/office/drawing/2014/main" val="3746863161"/>
                    </a:ext>
                  </a:extLst>
                </a:gridCol>
                <a:gridCol w="812800">
                  <a:extLst>
                    <a:ext uri="{9D8B030D-6E8A-4147-A177-3AD203B41FA5}">
                      <a16:colId xmlns:a16="http://schemas.microsoft.com/office/drawing/2014/main" val="1427759235"/>
                    </a:ext>
                  </a:extLst>
                </a:gridCol>
                <a:gridCol w="812800">
                  <a:extLst>
                    <a:ext uri="{9D8B030D-6E8A-4147-A177-3AD203B41FA5}">
                      <a16:colId xmlns:a16="http://schemas.microsoft.com/office/drawing/2014/main" val="965006942"/>
                    </a:ext>
                  </a:extLst>
                </a:gridCol>
                <a:gridCol w="812800">
                  <a:extLst>
                    <a:ext uri="{9D8B030D-6E8A-4147-A177-3AD203B41FA5}">
                      <a16:colId xmlns:a16="http://schemas.microsoft.com/office/drawing/2014/main" val="2592806004"/>
                    </a:ext>
                  </a:extLst>
                </a:gridCol>
                <a:gridCol w="812800">
                  <a:extLst>
                    <a:ext uri="{9D8B030D-6E8A-4147-A177-3AD203B41FA5}">
                      <a16:colId xmlns:a16="http://schemas.microsoft.com/office/drawing/2014/main" val="376464310"/>
                    </a:ext>
                  </a:extLst>
                </a:gridCol>
              </a:tblGrid>
              <a:tr h="370840">
                <a:tc>
                  <a:txBody>
                    <a:bodyPr/>
                    <a:lstStyle/>
                    <a:p>
                      <a:pPr algn="ctr"/>
                      <a:r>
                        <a:rPr lang="en-US" dirty="0"/>
                        <a:t>H</a:t>
                      </a:r>
                    </a:p>
                  </a:txBody>
                  <a:tcPr/>
                </a:tc>
                <a:tc>
                  <a:txBody>
                    <a:bodyPr/>
                    <a:lstStyle/>
                    <a:p>
                      <a:pPr algn="ctr"/>
                      <a:r>
                        <a:rPr lang="en-US" dirty="0"/>
                        <a:t>E</a:t>
                      </a:r>
                    </a:p>
                  </a:txBody>
                  <a:tcPr/>
                </a:tc>
                <a:tc>
                  <a:txBody>
                    <a:bodyPr/>
                    <a:lstStyle/>
                    <a:p>
                      <a:pPr algn="ctr"/>
                      <a:r>
                        <a:rPr lang="en-US" dirty="0"/>
                        <a:t>L</a:t>
                      </a:r>
                    </a:p>
                  </a:txBody>
                  <a:tcPr/>
                </a:tc>
                <a:tc>
                  <a:txBody>
                    <a:bodyPr/>
                    <a:lstStyle/>
                    <a:p>
                      <a:pPr algn="ctr"/>
                      <a:r>
                        <a:rPr lang="en-US" dirty="0"/>
                        <a:t>L</a:t>
                      </a:r>
                    </a:p>
                  </a:txBody>
                  <a:tcPr/>
                </a:tc>
                <a:tc>
                  <a:txBody>
                    <a:bodyPr/>
                    <a:lstStyle/>
                    <a:p>
                      <a:pPr algn="ctr"/>
                      <a:r>
                        <a:rPr lang="en-US" dirty="0"/>
                        <a:t>O</a:t>
                      </a:r>
                    </a:p>
                  </a:txBody>
                  <a:tcPr/>
                </a:tc>
                <a:tc>
                  <a:txBody>
                    <a:bodyPr/>
                    <a:lstStyle/>
                    <a:p>
                      <a:pPr algn="ctr"/>
                      <a:r>
                        <a:rPr lang="en-US" dirty="0"/>
                        <a:t>W</a:t>
                      </a:r>
                    </a:p>
                  </a:txBody>
                  <a:tcPr/>
                </a:tc>
                <a:tc>
                  <a:txBody>
                    <a:bodyPr/>
                    <a:lstStyle/>
                    <a:p>
                      <a:pPr algn="ctr"/>
                      <a:r>
                        <a:rPr lang="en-US" dirty="0"/>
                        <a:t>O</a:t>
                      </a:r>
                    </a:p>
                  </a:txBody>
                  <a:tcPr/>
                </a:tc>
                <a:tc>
                  <a:txBody>
                    <a:bodyPr/>
                    <a:lstStyle/>
                    <a:p>
                      <a:pPr algn="ctr"/>
                      <a:r>
                        <a:rPr lang="en-US" dirty="0"/>
                        <a:t>R</a:t>
                      </a:r>
                    </a:p>
                  </a:txBody>
                  <a:tcPr/>
                </a:tc>
                <a:tc>
                  <a:txBody>
                    <a:bodyPr/>
                    <a:lstStyle/>
                    <a:p>
                      <a:pPr algn="ctr"/>
                      <a:r>
                        <a:rPr lang="en-US" dirty="0"/>
                        <a:t>L</a:t>
                      </a:r>
                    </a:p>
                  </a:txBody>
                  <a:tcPr/>
                </a:tc>
                <a:tc>
                  <a:txBody>
                    <a:bodyPr/>
                    <a:lstStyle/>
                    <a:p>
                      <a:pPr algn="ctr"/>
                      <a:r>
                        <a:rPr lang="en-US" dirty="0"/>
                        <a:t>D</a:t>
                      </a:r>
                    </a:p>
                  </a:txBody>
                  <a:tcPr/>
                </a:tc>
                <a:extLst>
                  <a:ext uri="{0D108BD9-81ED-4DB2-BD59-A6C34878D82A}">
                    <a16:rowId xmlns:a16="http://schemas.microsoft.com/office/drawing/2014/main" val="1320719498"/>
                  </a:ext>
                </a:extLst>
              </a:tr>
              <a:tr h="370840">
                <a:tc>
                  <a:txBody>
                    <a:bodyPr/>
                    <a:lstStyle/>
                    <a:p>
                      <a:pPr algn="ctr"/>
                      <a:r>
                        <a:rPr lang="en-US" dirty="0"/>
                        <a:t>T</a:t>
                      </a:r>
                    </a:p>
                  </a:txBody>
                  <a:tcPr/>
                </a:tc>
                <a:tc>
                  <a:txBody>
                    <a:bodyPr/>
                    <a:lstStyle/>
                    <a:p>
                      <a:pPr algn="ctr"/>
                      <a:r>
                        <a:rPr lang="en-US" dirty="0"/>
                        <a:t>P</a:t>
                      </a:r>
                    </a:p>
                  </a:txBody>
                  <a:tcPr/>
                </a:tc>
                <a:tc>
                  <a:txBody>
                    <a:bodyPr/>
                    <a:lstStyle/>
                    <a:p>
                      <a:pPr algn="ctr"/>
                      <a:r>
                        <a:rPr lang="en-US" dirty="0"/>
                        <a:t>P</a:t>
                      </a:r>
                    </a:p>
                  </a:txBody>
                  <a:tcPr/>
                </a:tc>
                <a:tc>
                  <a:txBody>
                    <a:bodyPr/>
                    <a:lstStyle/>
                    <a:p>
                      <a:pPr algn="ctr"/>
                      <a:r>
                        <a:rPr lang="en-US" dirty="0"/>
                        <a:t>P</a:t>
                      </a:r>
                    </a:p>
                  </a:txBody>
                  <a:tcPr/>
                </a:tc>
                <a:tc>
                  <a:txBody>
                    <a:bodyPr/>
                    <a:lstStyle/>
                    <a:p>
                      <a:pPr algn="ctr"/>
                      <a:r>
                        <a:rPr lang="en-US" dirty="0"/>
                        <a:t>L</a:t>
                      </a:r>
                    </a:p>
                  </a:txBody>
                  <a:tcPr/>
                </a:tc>
                <a:tc>
                  <a:txBody>
                    <a:bodyPr/>
                    <a:lstStyle/>
                    <a:p>
                      <a:pPr algn="ctr"/>
                      <a:r>
                        <a:rPr lang="en-US" dirty="0"/>
                        <a:t>M</a:t>
                      </a:r>
                    </a:p>
                  </a:txBody>
                  <a:tcPr/>
                </a:tc>
                <a:tc>
                  <a:txBody>
                    <a:bodyPr/>
                    <a:lstStyle/>
                    <a:p>
                      <a:pPr algn="ctr"/>
                      <a:r>
                        <a:rPr lang="en-US" dirty="0"/>
                        <a:t>L</a:t>
                      </a:r>
                    </a:p>
                  </a:txBody>
                  <a:tcPr/>
                </a:tc>
                <a:tc>
                  <a:txBody>
                    <a:bodyPr/>
                    <a:lstStyle/>
                    <a:p>
                      <a:pPr algn="ctr"/>
                      <a:r>
                        <a:rPr lang="en-US" dirty="0"/>
                        <a:t>V</a:t>
                      </a:r>
                    </a:p>
                  </a:txBody>
                  <a:tcPr/>
                </a:tc>
                <a:tc>
                  <a:txBody>
                    <a:bodyPr/>
                    <a:lstStyle/>
                    <a:p>
                      <a:pPr algn="ctr"/>
                      <a:r>
                        <a:rPr lang="en-US" dirty="0"/>
                        <a:t>U</a:t>
                      </a:r>
                    </a:p>
                  </a:txBody>
                  <a:tcPr/>
                </a:tc>
                <a:tc>
                  <a:txBody>
                    <a:bodyPr/>
                    <a:lstStyle/>
                    <a:p>
                      <a:pPr algn="ctr"/>
                      <a:r>
                        <a:rPr lang="en-US" dirty="0"/>
                        <a:t>A</a:t>
                      </a:r>
                    </a:p>
                  </a:txBody>
                  <a:tcPr/>
                </a:tc>
                <a:extLst>
                  <a:ext uri="{0D108BD9-81ED-4DB2-BD59-A6C34878D82A}">
                    <a16:rowId xmlns:a16="http://schemas.microsoft.com/office/drawing/2014/main" val="1288873938"/>
                  </a:ext>
                </a:extLst>
              </a:tr>
              <a:tr h="370840">
                <a:tc>
                  <a:txBody>
                    <a:bodyPr/>
                    <a:lstStyle/>
                    <a:p>
                      <a:pPr algn="ctr"/>
                      <a:r>
                        <a:rPr lang="en-US" dirty="0"/>
                        <a:t>B</a:t>
                      </a:r>
                    </a:p>
                  </a:txBody>
                  <a:tcPr/>
                </a:tc>
                <a:tc>
                  <a:txBody>
                    <a:bodyPr/>
                    <a:lstStyle/>
                    <a:p>
                      <a:pPr algn="ctr"/>
                      <a:r>
                        <a:rPr lang="en-US" dirty="0"/>
                        <a:t>U</a:t>
                      </a:r>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J</a:t>
                      </a:r>
                    </a:p>
                  </a:txBody>
                  <a:tcPr/>
                </a:tc>
                <a:tc>
                  <a:txBody>
                    <a:bodyPr/>
                    <a:lstStyle/>
                    <a:p>
                      <a:pPr algn="ctr"/>
                      <a:r>
                        <a:rPr lang="en-US" dirty="0"/>
                        <a:t>A</a:t>
                      </a:r>
                    </a:p>
                  </a:txBody>
                  <a:tcPr/>
                </a:tc>
                <a:tc>
                  <a:txBody>
                    <a:bodyPr/>
                    <a:lstStyle/>
                    <a:p>
                      <a:pPr algn="ctr"/>
                      <a:r>
                        <a:rPr lang="en-US" dirty="0"/>
                        <a:t>N</a:t>
                      </a:r>
                    </a:p>
                  </a:txBody>
                  <a:tcPr/>
                </a:tc>
                <a:tc>
                  <a:txBody>
                    <a:bodyPr/>
                    <a:lstStyle/>
                    <a:p>
                      <a:pPr algn="ctr"/>
                      <a:r>
                        <a:rPr lang="en-US" dirty="0"/>
                        <a:t>G</a:t>
                      </a:r>
                    </a:p>
                  </a:txBody>
                  <a:tcPr/>
                </a:tc>
                <a:tc>
                  <a:txBody>
                    <a:bodyPr/>
                    <a:lstStyle/>
                    <a:p>
                      <a:pPr algn="ctr"/>
                      <a:r>
                        <a:rPr lang="en-US" dirty="0"/>
                        <a:t>L</a:t>
                      </a:r>
                    </a:p>
                  </a:txBody>
                  <a:tcPr/>
                </a:tc>
                <a:extLst>
                  <a:ext uri="{0D108BD9-81ED-4DB2-BD59-A6C34878D82A}">
                    <a16:rowId xmlns:a16="http://schemas.microsoft.com/office/drawing/2014/main" val="1565712170"/>
                  </a:ext>
                </a:extLst>
              </a:tr>
            </a:tbl>
          </a:graphicData>
        </a:graphic>
      </p:graphicFrame>
    </p:spTree>
    <p:extLst>
      <p:ext uri="{BB962C8B-B14F-4D97-AF65-F5344CB8AC3E}">
        <p14:creationId xmlns:p14="http://schemas.microsoft.com/office/powerpoint/2010/main" val="2215358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C05B-A7E7-4144-A042-C51EAA2400CF}"/>
              </a:ext>
            </a:extLst>
          </p:cNvPr>
          <p:cNvSpPr>
            <a:spLocks noGrp="1"/>
          </p:cNvSpPr>
          <p:nvPr>
            <p:ph type="title"/>
          </p:nvPr>
        </p:nvSpPr>
        <p:spPr/>
        <p:txBody>
          <a:bodyPr/>
          <a:lstStyle/>
          <a:p>
            <a:r>
              <a:rPr lang="en-US" dirty="0"/>
              <a:t>Encryption Activity</a:t>
            </a:r>
          </a:p>
        </p:txBody>
      </p:sp>
      <p:sp>
        <p:nvSpPr>
          <p:cNvPr id="3" name="Content Placeholder 2">
            <a:extLst>
              <a:ext uri="{FF2B5EF4-FFF2-40B4-BE49-F238E27FC236}">
                <a16:creationId xmlns:a16="http://schemas.microsoft.com/office/drawing/2014/main" id="{B20790CE-6FE1-447C-8B19-511D7832AA78}"/>
              </a:ext>
            </a:extLst>
          </p:cNvPr>
          <p:cNvSpPr>
            <a:spLocks noGrp="1"/>
          </p:cNvSpPr>
          <p:nvPr>
            <p:ph idx="1"/>
          </p:nvPr>
        </p:nvSpPr>
        <p:spPr/>
        <p:txBody>
          <a:bodyPr/>
          <a:lstStyle/>
          <a:p>
            <a:r>
              <a:rPr lang="en-US" dirty="0"/>
              <a:t>The One Time Pad is the main encryption technique that we will be working with.</a:t>
            </a:r>
          </a:p>
          <a:p>
            <a:r>
              <a:rPr lang="en-US" dirty="0"/>
              <a:t>You’ll be able to see it work in action as it creates keys for your messages.</a:t>
            </a:r>
          </a:p>
          <a:p>
            <a:r>
              <a:rPr lang="en-US" dirty="0"/>
              <a:t>First try to get familiar with the interface and the different features of the One Time Pad software.</a:t>
            </a:r>
          </a:p>
          <a:p>
            <a:r>
              <a:rPr lang="en-US" dirty="0"/>
              <a:t>If it breaks, it breaks but don’t worry just reload it and launch it again.</a:t>
            </a:r>
          </a:p>
          <a:p>
            <a:r>
              <a:rPr lang="en-US" dirty="0"/>
              <a:t>Try to see if you can encrypt some messages and decrypt them with the key </a:t>
            </a:r>
          </a:p>
          <a:p>
            <a:r>
              <a:rPr lang="en-US" dirty="0"/>
              <a:t>Then we’ll give you guys a few encrypted messages, and your goal will be solve them as quickly as you can. The order that you try to decrypt them does matter, so just keep </a:t>
            </a:r>
            <a:r>
              <a:rPr lang="en-US"/>
              <a:t>an eye out.</a:t>
            </a:r>
            <a:endParaRPr lang="en-US" dirty="0"/>
          </a:p>
        </p:txBody>
      </p:sp>
    </p:spTree>
    <p:extLst>
      <p:ext uri="{BB962C8B-B14F-4D97-AF65-F5344CB8AC3E}">
        <p14:creationId xmlns:p14="http://schemas.microsoft.com/office/powerpoint/2010/main" val="156273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D17E-EC67-4A95-9811-0A30619595E4}"/>
              </a:ext>
            </a:extLst>
          </p:cNvPr>
          <p:cNvSpPr>
            <a:spLocks noGrp="1"/>
          </p:cNvSpPr>
          <p:nvPr>
            <p:ph type="title"/>
          </p:nvPr>
        </p:nvSpPr>
        <p:spPr>
          <a:xfrm>
            <a:off x="1524000" y="990600"/>
            <a:ext cx="9144000" cy="609600"/>
          </a:xfrm>
        </p:spPr>
        <p:txBody>
          <a:bodyPr/>
          <a:lstStyle/>
          <a:p>
            <a:r>
              <a:rPr lang="en-US" dirty="0"/>
              <a:t>What is Security?</a:t>
            </a:r>
          </a:p>
        </p:txBody>
      </p:sp>
      <p:sp>
        <p:nvSpPr>
          <p:cNvPr id="3" name="Content Placeholder 2">
            <a:extLst>
              <a:ext uri="{FF2B5EF4-FFF2-40B4-BE49-F238E27FC236}">
                <a16:creationId xmlns:a16="http://schemas.microsoft.com/office/drawing/2014/main" id="{628B093B-AD2D-4BFE-ABF3-AAC1606117F4}"/>
              </a:ext>
            </a:extLst>
          </p:cNvPr>
          <p:cNvSpPr>
            <a:spLocks noGrp="1"/>
          </p:cNvSpPr>
          <p:nvPr>
            <p:ph idx="1"/>
          </p:nvPr>
        </p:nvSpPr>
        <p:spPr>
          <a:xfrm>
            <a:off x="1524000" y="1828800"/>
            <a:ext cx="9144000" cy="4648200"/>
          </a:xfrm>
        </p:spPr>
        <p:txBody>
          <a:bodyPr/>
          <a:lstStyle/>
          <a:p>
            <a:pPr marL="0" indent="0">
              <a:buNone/>
            </a:pPr>
            <a:r>
              <a:rPr lang="en-US" dirty="0">
                <a:solidFill>
                  <a:schemeClr val="tx1"/>
                </a:solidFill>
              </a:rPr>
              <a:t>What does Security mean to you?</a:t>
            </a:r>
          </a:p>
          <a:p>
            <a:pPr marL="0" indent="0">
              <a:buNone/>
            </a:pPr>
            <a:r>
              <a:rPr lang="en-US" dirty="0">
                <a:solidFill>
                  <a:schemeClr val="tx1"/>
                </a:solidFill>
              </a:rPr>
              <a:t>A few examples: </a:t>
            </a:r>
          </a:p>
          <a:p>
            <a:r>
              <a:rPr lang="en-US" dirty="0">
                <a:solidFill>
                  <a:schemeClr val="tx1"/>
                </a:solidFill>
              </a:rPr>
              <a:t>Doors</a:t>
            </a:r>
          </a:p>
          <a:p>
            <a:r>
              <a:rPr lang="en-US" dirty="0">
                <a:solidFill>
                  <a:schemeClr val="tx1"/>
                </a:solidFill>
              </a:rPr>
              <a:t>Lockers</a:t>
            </a:r>
          </a:p>
          <a:p>
            <a:r>
              <a:rPr lang="en-US" dirty="0">
                <a:solidFill>
                  <a:schemeClr val="tx1"/>
                </a:solidFill>
              </a:rPr>
              <a:t>Security Cameras</a:t>
            </a:r>
          </a:p>
          <a:p>
            <a:r>
              <a:rPr lang="en-US" dirty="0">
                <a:solidFill>
                  <a:schemeClr val="tx1"/>
                </a:solidFill>
              </a:rPr>
              <a:t>Lock codes</a:t>
            </a:r>
          </a:p>
          <a:p>
            <a:r>
              <a:rPr lang="en-US" dirty="0">
                <a:solidFill>
                  <a:schemeClr val="tx1"/>
                </a:solidFill>
              </a:rPr>
              <a:t>Fingerprints</a:t>
            </a:r>
          </a:p>
          <a:p>
            <a:pPr marL="0" indent="0">
              <a:buNone/>
            </a:pPr>
            <a:r>
              <a:rPr lang="en-US" dirty="0">
                <a:solidFill>
                  <a:schemeClr val="tx1"/>
                </a:solidFill>
              </a:rPr>
              <a:t>Notice the last few examples? They are ways that people lock their phones, so that other people don’t have access to them.</a:t>
            </a:r>
          </a:p>
        </p:txBody>
      </p:sp>
    </p:spTree>
    <p:extLst>
      <p:ext uri="{BB962C8B-B14F-4D97-AF65-F5344CB8AC3E}">
        <p14:creationId xmlns:p14="http://schemas.microsoft.com/office/powerpoint/2010/main" val="69836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2067-BAC4-4FD7-90D5-1EDFE91216B2}"/>
              </a:ext>
            </a:extLst>
          </p:cNvPr>
          <p:cNvSpPr>
            <a:spLocks noGrp="1"/>
          </p:cNvSpPr>
          <p:nvPr>
            <p:ph type="title"/>
          </p:nvPr>
        </p:nvSpPr>
        <p:spPr/>
        <p:txBody>
          <a:bodyPr/>
          <a:lstStyle/>
          <a:p>
            <a:r>
              <a:rPr lang="en-US" dirty="0"/>
              <a:t>Definition of Security</a:t>
            </a:r>
          </a:p>
        </p:txBody>
      </p:sp>
      <p:sp>
        <p:nvSpPr>
          <p:cNvPr id="3" name="Content Placeholder 2">
            <a:extLst>
              <a:ext uri="{FF2B5EF4-FFF2-40B4-BE49-F238E27FC236}">
                <a16:creationId xmlns:a16="http://schemas.microsoft.com/office/drawing/2014/main" id="{643DCF05-4908-4796-95CB-CC9BDE137CFF}"/>
              </a:ext>
            </a:extLst>
          </p:cNvPr>
          <p:cNvSpPr>
            <a:spLocks noGrp="1"/>
          </p:cNvSpPr>
          <p:nvPr>
            <p:ph idx="1"/>
          </p:nvPr>
        </p:nvSpPr>
        <p:spPr/>
        <p:txBody>
          <a:bodyPr/>
          <a:lstStyle/>
          <a:p>
            <a:r>
              <a:rPr lang="en-US" dirty="0"/>
              <a:t>According to Merriam-Webster, an online dictionary, Security is the state of being free from danger.</a:t>
            </a:r>
          </a:p>
          <a:p>
            <a:r>
              <a:rPr lang="en-US" dirty="0"/>
              <a:t>What does this mean?</a:t>
            </a:r>
            <a:br>
              <a:rPr lang="en-US" dirty="0"/>
            </a:br>
            <a:r>
              <a:rPr lang="en-US" dirty="0"/>
              <a:t>Going back to the phone analogy, we are free to take our phone and hand it to someone. Then not worrying about them seeing our pictures or messing with our apps.</a:t>
            </a:r>
          </a:p>
          <a:p>
            <a:r>
              <a:rPr lang="en-US" dirty="0"/>
              <a:t>We are safe from them interfering with our phone and changing our background. XD</a:t>
            </a:r>
          </a:p>
          <a:p>
            <a:r>
              <a:rPr lang="en-US" dirty="0"/>
              <a:t>For the purposes of this module we will be interested in computer security and what that means.</a:t>
            </a:r>
          </a:p>
        </p:txBody>
      </p:sp>
    </p:spTree>
    <p:extLst>
      <p:ext uri="{BB962C8B-B14F-4D97-AF65-F5344CB8AC3E}">
        <p14:creationId xmlns:p14="http://schemas.microsoft.com/office/powerpoint/2010/main" val="130378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D1D3-02C9-4959-91F4-07594ECAC5AA}"/>
              </a:ext>
            </a:extLst>
          </p:cNvPr>
          <p:cNvSpPr>
            <a:spLocks noGrp="1"/>
          </p:cNvSpPr>
          <p:nvPr>
            <p:ph type="title"/>
          </p:nvPr>
        </p:nvSpPr>
        <p:spPr/>
        <p:txBody>
          <a:bodyPr/>
          <a:lstStyle/>
          <a:p>
            <a:r>
              <a:rPr lang="en-US" dirty="0"/>
              <a:t>Problems with Security</a:t>
            </a:r>
          </a:p>
        </p:txBody>
      </p:sp>
      <p:sp>
        <p:nvSpPr>
          <p:cNvPr id="3" name="Content Placeholder 2">
            <a:extLst>
              <a:ext uri="{FF2B5EF4-FFF2-40B4-BE49-F238E27FC236}">
                <a16:creationId xmlns:a16="http://schemas.microsoft.com/office/drawing/2014/main" id="{FE14BC86-239B-4A9D-88D6-70BE1B3D6C11}"/>
              </a:ext>
            </a:extLst>
          </p:cNvPr>
          <p:cNvSpPr>
            <a:spLocks noGrp="1"/>
          </p:cNvSpPr>
          <p:nvPr>
            <p:ph idx="1"/>
          </p:nvPr>
        </p:nvSpPr>
        <p:spPr/>
        <p:txBody>
          <a:bodyPr/>
          <a:lstStyle/>
          <a:p>
            <a:r>
              <a:rPr lang="en-US" dirty="0"/>
              <a:t>If you have ever had to reset your password to anything. You might be thinking that it is annoying to follow the guidelines for the new password. However, most passwords can be typically cracked within a few seconds – a few days. </a:t>
            </a:r>
          </a:p>
          <a:p>
            <a:r>
              <a:rPr lang="en-US" dirty="0"/>
              <a:t>For example, in 2018 common passwords were: 123456, password, 111111, sunshine, and even 0000. </a:t>
            </a:r>
          </a:p>
          <a:p>
            <a:r>
              <a:rPr lang="en-US" dirty="0"/>
              <a:t>There are many reasons why people choose weak passwords, convenience, “only have it for a feature”(Touch/Face ID), “Who is even interested in my information”, or simply don’t care.</a:t>
            </a:r>
          </a:p>
          <a:p>
            <a:r>
              <a:rPr lang="en-US" dirty="0"/>
              <a:t>Hopefully after this module, you will start to understand why you might have to rethink your passwords.</a:t>
            </a:r>
          </a:p>
        </p:txBody>
      </p:sp>
    </p:spTree>
    <p:extLst>
      <p:ext uri="{BB962C8B-B14F-4D97-AF65-F5344CB8AC3E}">
        <p14:creationId xmlns:p14="http://schemas.microsoft.com/office/powerpoint/2010/main" val="257867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4391-9BCD-4536-AA26-DE39EA306B4C}"/>
              </a:ext>
            </a:extLst>
          </p:cNvPr>
          <p:cNvSpPr>
            <a:spLocks noGrp="1"/>
          </p:cNvSpPr>
          <p:nvPr>
            <p:ph type="title"/>
          </p:nvPr>
        </p:nvSpPr>
        <p:spPr/>
        <p:txBody>
          <a:bodyPr/>
          <a:lstStyle/>
          <a:p>
            <a:r>
              <a:rPr lang="en-US" dirty="0"/>
              <a:t>Computer Security</a:t>
            </a:r>
          </a:p>
        </p:txBody>
      </p:sp>
      <p:sp>
        <p:nvSpPr>
          <p:cNvPr id="3" name="Content Placeholder 2">
            <a:extLst>
              <a:ext uri="{FF2B5EF4-FFF2-40B4-BE49-F238E27FC236}">
                <a16:creationId xmlns:a16="http://schemas.microsoft.com/office/drawing/2014/main" id="{D9AF43B5-8015-4A09-B359-F751C43F8FD7}"/>
              </a:ext>
            </a:extLst>
          </p:cNvPr>
          <p:cNvSpPr>
            <a:spLocks noGrp="1"/>
          </p:cNvSpPr>
          <p:nvPr>
            <p:ph idx="1"/>
          </p:nvPr>
        </p:nvSpPr>
        <p:spPr/>
        <p:txBody>
          <a:bodyPr/>
          <a:lstStyle/>
          <a:p>
            <a:r>
              <a:rPr lang="en-US" dirty="0"/>
              <a:t>Computer security is a wide field and if we spent the time talking about everything, we would end up being here for a few years.</a:t>
            </a:r>
          </a:p>
          <a:p>
            <a:r>
              <a:rPr lang="en-US" dirty="0"/>
              <a:t>For now this will introduce you to a high level view of the topic and then let you play with a few toys that will introduce a few concepts to you in a more interactive way.</a:t>
            </a:r>
          </a:p>
          <a:p>
            <a:r>
              <a:rPr lang="en-US" dirty="0"/>
              <a:t>By the end of this module, we’ll set you free on a mission to find information in a black box that was left behind by one of our operatives.</a:t>
            </a:r>
          </a:p>
          <a:p>
            <a:r>
              <a:rPr lang="en-US" dirty="0"/>
              <a:t>Now should you accept we’ll begin with a crash course in encryption.</a:t>
            </a:r>
          </a:p>
        </p:txBody>
      </p:sp>
    </p:spTree>
    <p:extLst>
      <p:ext uri="{BB962C8B-B14F-4D97-AF65-F5344CB8AC3E}">
        <p14:creationId xmlns:p14="http://schemas.microsoft.com/office/powerpoint/2010/main" val="63548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&amp; Encryption</a:t>
            </a:r>
            <a:endParaRPr dirty="0"/>
          </a:p>
        </p:txBody>
      </p:sp>
      <p:sp>
        <p:nvSpPr>
          <p:cNvPr id="3" name="Subtitle 2"/>
          <p:cNvSpPr>
            <a:spLocks noGrp="1"/>
          </p:cNvSpPr>
          <p:nvPr>
            <p:ph type="subTitle" idx="1"/>
          </p:nvPr>
        </p:nvSpPr>
        <p:spPr/>
        <p:txBody>
          <a:bodyPr/>
          <a:lstStyle/>
          <a:p>
            <a:r>
              <a:rPr lang="en-US" dirty="0"/>
              <a:t>Introduction to Encryption</a:t>
            </a:r>
            <a:endParaRPr dirty="0"/>
          </a:p>
        </p:txBody>
      </p:sp>
    </p:spTree>
    <p:extLst>
      <p:ext uri="{BB962C8B-B14F-4D97-AF65-F5344CB8AC3E}">
        <p14:creationId xmlns:p14="http://schemas.microsoft.com/office/powerpoint/2010/main" val="105864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86E5-7179-4264-8CA5-9362D960E224}"/>
              </a:ext>
            </a:extLst>
          </p:cNvPr>
          <p:cNvSpPr>
            <a:spLocks noGrp="1"/>
          </p:cNvSpPr>
          <p:nvPr>
            <p:ph type="title"/>
          </p:nvPr>
        </p:nvSpPr>
        <p:spPr/>
        <p:txBody>
          <a:bodyPr/>
          <a:lstStyle/>
          <a:p>
            <a:r>
              <a:rPr lang="en-US" dirty="0"/>
              <a:t>What is Encryption?</a:t>
            </a:r>
          </a:p>
        </p:txBody>
      </p:sp>
      <p:sp>
        <p:nvSpPr>
          <p:cNvPr id="3" name="Content Placeholder 2">
            <a:extLst>
              <a:ext uri="{FF2B5EF4-FFF2-40B4-BE49-F238E27FC236}">
                <a16:creationId xmlns:a16="http://schemas.microsoft.com/office/drawing/2014/main" id="{4B7FBE60-4E27-4BBF-95E6-8955C3E527F9}"/>
              </a:ext>
            </a:extLst>
          </p:cNvPr>
          <p:cNvSpPr>
            <a:spLocks noGrp="1"/>
          </p:cNvSpPr>
          <p:nvPr>
            <p:ph idx="1"/>
          </p:nvPr>
        </p:nvSpPr>
        <p:spPr/>
        <p:txBody>
          <a:bodyPr/>
          <a:lstStyle/>
          <a:p>
            <a:r>
              <a:rPr lang="en-US" dirty="0"/>
              <a:t>Have you ever wondered what that little lock is next to the address of the web browser? Probably not but if you have it will say connection is secure and something about a certificate being valid.</a:t>
            </a:r>
          </a:p>
          <a:p>
            <a:r>
              <a:rPr lang="en-US" dirty="0"/>
              <a:t>Basically this small lock is saying that your connection with that website is secured with ENCRYPTION! And no one else should be able to view the information that you send to it and what it sends back. (This doesn’t always work in practice but </a:t>
            </a:r>
            <a:r>
              <a:rPr lang="en-US" dirty="0" err="1"/>
              <a:t>shhh</a:t>
            </a:r>
            <a:r>
              <a:rPr lang="en-US" dirty="0"/>
              <a:t>)</a:t>
            </a:r>
          </a:p>
          <a:p>
            <a:r>
              <a:rPr lang="en-US" dirty="0"/>
              <a:t> Encryption is a magic thing, it takes what you say and converts it in a way that is difficult for someone to understand. Then once it arrives to the other person it reverts it back to what you said for them.</a:t>
            </a:r>
          </a:p>
        </p:txBody>
      </p:sp>
    </p:spTree>
    <p:extLst>
      <p:ext uri="{BB962C8B-B14F-4D97-AF65-F5344CB8AC3E}">
        <p14:creationId xmlns:p14="http://schemas.microsoft.com/office/powerpoint/2010/main" val="340215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8AFA-0AF2-40AD-AD78-7D4670BC0672}"/>
              </a:ext>
            </a:extLst>
          </p:cNvPr>
          <p:cNvSpPr>
            <a:spLocks noGrp="1"/>
          </p:cNvSpPr>
          <p:nvPr>
            <p:ph type="title"/>
          </p:nvPr>
        </p:nvSpPr>
        <p:spPr/>
        <p:txBody>
          <a:bodyPr/>
          <a:lstStyle/>
          <a:p>
            <a:r>
              <a:rPr lang="en-US" dirty="0"/>
              <a:t>What is Encryption? Continued</a:t>
            </a:r>
          </a:p>
        </p:txBody>
      </p:sp>
      <p:sp>
        <p:nvSpPr>
          <p:cNvPr id="3" name="Content Placeholder 2">
            <a:extLst>
              <a:ext uri="{FF2B5EF4-FFF2-40B4-BE49-F238E27FC236}">
                <a16:creationId xmlns:a16="http://schemas.microsoft.com/office/drawing/2014/main" id="{50638D34-B73D-4706-AC07-9ADB42332F49}"/>
              </a:ext>
            </a:extLst>
          </p:cNvPr>
          <p:cNvSpPr>
            <a:spLocks noGrp="1"/>
          </p:cNvSpPr>
          <p:nvPr>
            <p:ph idx="1"/>
          </p:nvPr>
        </p:nvSpPr>
        <p:spPr/>
        <p:txBody>
          <a:bodyPr/>
          <a:lstStyle/>
          <a:p>
            <a:r>
              <a:rPr lang="en-US" dirty="0"/>
              <a:t>Encryption relies on three things to work: a key, a message, and a way to hide that message with the key.</a:t>
            </a:r>
          </a:p>
          <a:p>
            <a:r>
              <a:rPr lang="en-US" dirty="0"/>
              <a:t>The way to hide the message with the key is called a Cipher. Ciphers have existed for a long time and in the next few slides you’ll see a few.</a:t>
            </a:r>
          </a:p>
          <a:p>
            <a:r>
              <a:rPr lang="en-US" dirty="0"/>
              <a:t>Now a key can be anything, it can be numbers, symbols, letters, but nowadays most modern keys are made by the computer for computers.</a:t>
            </a:r>
          </a:p>
          <a:p>
            <a:r>
              <a:rPr lang="en-US" dirty="0"/>
              <a:t>Then the message is just a message, for our examples we will be using “Hello World”. A common convention for any thing that you are trying for the first time in the computer science world.  </a:t>
            </a:r>
          </a:p>
          <a:p>
            <a:r>
              <a:rPr lang="en-US" dirty="0"/>
              <a:t>For the people that will be talking to each other will be Alice and Bob. Also a bit of computer science history with them too.</a:t>
            </a:r>
          </a:p>
        </p:txBody>
      </p:sp>
    </p:spTree>
    <p:extLst>
      <p:ext uri="{BB962C8B-B14F-4D97-AF65-F5344CB8AC3E}">
        <p14:creationId xmlns:p14="http://schemas.microsoft.com/office/powerpoint/2010/main" val="140843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2344-DB2C-4B77-924F-2A926F0A401B}"/>
              </a:ext>
            </a:extLst>
          </p:cNvPr>
          <p:cNvSpPr>
            <a:spLocks noGrp="1"/>
          </p:cNvSpPr>
          <p:nvPr>
            <p:ph type="title"/>
          </p:nvPr>
        </p:nvSpPr>
        <p:spPr/>
        <p:txBody>
          <a:bodyPr/>
          <a:lstStyle/>
          <a:p>
            <a:r>
              <a:rPr lang="en-US" dirty="0"/>
              <a:t>Ciphers</a:t>
            </a:r>
          </a:p>
        </p:txBody>
      </p:sp>
      <p:sp>
        <p:nvSpPr>
          <p:cNvPr id="3" name="Content Placeholder 2">
            <a:extLst>
              <a:ext uri="{FF2B5EF4-FFF2-40B4-BE49-F238E27FC236}">
                <a16:creationId xmlns:a16="http://schemas.microsoft.com/office/drawing/2014/main" id="{1BDE2E82-ED0C-425F-A7AF-FB618486B560}"/>
              </a:ext>
            </a:extLst>
          </p:cNvPr>
          <p:cNvSpPr>
            <a:spLocks noGrp="1"/>
          </p:cNvSpPr>
          <p:nvPr>
            <p:ph idx="1"/>
          </p:nvPr>
        </p:nvSpPr>
        <p:spPr/>
        <p:txBody>
          <a:bodyPr/>
          <a:lstStyle/>
          <a:p>
            <a:r>
              <a:rPr lang="en-US" dirty="0"/>
              <a:t>The main ciphers we’ll be looking at will be:</a:t>
            </a:r>
          </a:p>
          <a:p>
            <a:pPr lvl="1"/>
            <a:r>
              <a:rPr lang="en-US" dirty="0"/>
              <a:t>The Caesar Cipher</a:t>
            </a:r>
          </a:p>
          <a:p>
            <a:pPr lvl="1"/>
            <a:r>
              <a:rPr lang="en-US" dirty="0"/>
              <a:t>Rail Fence Cipher</a:t>
            </a:r>
          </a:p>
          <a:p>
            <a:pPr lvl="1"/>
            <a:r>
              <a:rPr lang="en-US" dirty="0"/>
              <a:t>One Time Pad</a:t>
            </a:r>
          </a:p>
          <a:p>
            <a:pPr marL="365760" lvl="1" indent="0">
              <a:buNone/>
            </a:pPr>
            <a:r>
              <a:rPr lang="en-US" dirty="0"/>
              <a:t>After this we’ll get into our first activity :D</a:t>
            </a:r>
          </a:p>
        </p:txBody>
      </p:sp>
    </p:spTree>
    <p:extLst>
      <p:ext uri="{BB962C8B-B14F-4D97-AF65-F5344CB8AC3E}">
        <p14:creationId xmlns:p14="http://schemas.microsoft.com/office/powerpoint/2010/main" val="403112889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4098515-0C12-46CF-BC7C-69B4A13CD5FA}">
  <ds:schemaRefs>
    <ds:schemaRef ds:uri="http://purl.org/dc/terms/"/>
    <ds:schemaRef ds:uri="4873beb7-5857-4685-be1f-d57550cc96cc"/>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765</TotalTime>
  <Words>1376</Words>
  <Application>Microsoft Office PowerPoint</Application>
  <PresentationFormat>Widescreen</PresentationFormat>
  <Paragraphs>154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Candara</vt:lpstr>
      <vt:lpstr>Consolas</vt:lpstr>
      <vt:lpstr>Tech Computer 16x9</vt:lpstr>
      <vt:lpstr>Security &amp; Encryption</vt:lpstr>
      <vt:lpstr>What is Security?</vt:lpstr>
      <vt:lpstr>Definition of Security</vt:lpstr>
      <vt:lpstr>Problems with Security</vt:lpstr>
      <vt:lpstr>Computer Security</vt:lpstr>
      <vt:lpstr>Security &amp; Encryption</vt:lpstr>
      <vt:lpstr>What is Encryption?</vt:lpstr>
      <vt:lpstr>What is Encryption? Continued</vt:lpstr>
      <vt:lpstr>Ciphers</vt:lpstr>
      <vt:lpstr>Caesar Cipher</vt:lpstr>
      <vt:lpstr>Caesar Cipher Example</vt:lpstr>
      <vt:lpstr>Rail Fence Cipher</vt:lpstr>
      <vt:lpstr>Rail Fence Cipher Example</vt:lpstr>
      <vt:lpstr>Cipher Types</vt:lpstr>
      <vt:lpstr>One Time Pad</vt:lpstr>
      <vt:lpstr>One Time Pad Example</vt:lpstr>
      <vt:lpstr>Encryption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Thu Hoang</dc:creator>
  <cp:lastModifiedBy>Sergio Ortega-Rojas</cp:lastModifiedBy>
  <cp:revision>67</cp:revision>
  <dcterms:created xsi:type="dcterms:W3CDTF">2019-02-20T04:52:45Z</dcterms:created>
  <dcterms:modified xsi:type="dcterms:W3CDTF">2019-04-16T06:43:55Z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