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7" r:id="rId9"/>
    <p:sldId id="265" r:id="rId10"/>
    <p:sldId id="264" r:id="rId11"/>
    <p:sldId id="266" r:id="rId12"/>
    <p:sldId id="268" r:id="rId13"/>
    <p:sldId id="270" r:id="rId14"/>
    <p:sldId id="261" r:id="rId15"/>
  </p:sldIdLst>
  <p:sldSz cx="10077450" cy="5668963"/>
  <p:notesSz cx="6858000" cy="9144000"/>
  <p:defaultTextStyle>
    <a:defPPr>
      <a:defRPr lang="en-US"/>
    </a:defPPr>
    <a:lvl1pPr marL="0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1pPr>
    <a:lvl2pPr marL="377867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2pPr>
    <a:lvl3pPr marL="755733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3pPr>
    <a:lvl4pPr marL="1133599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4pPr>
    <a:lvl5pPr marL="1511465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5pPr>
    <a:lvl6pPr marL="1889332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6pPr>
    <a:lvl7pPr marL="2267198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7pPr>
    <a:lvl8pPr marL="2645064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8pPr>
    <a:lvl9pPr marL="3022931" algn="l" defTabSz="755733" rtl="0" eaLnBrk="1" latinLnBrk="0" hangingPunct="1">
      <a:defRPr sz="14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600" y="756"/>
      </p:cViewPr>
      <p:guideLst/>
    </p:cSldViewPr>
  </p:slideViewPr>
  <p:outlineViewPr>
    <p:cViewPr>
      <p:scale>
        <a:sx n="33" d="100"/>
        <a:sy n="33" d="100"/>
      </p:scale>
      <p:origin x="0" y="-27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E848-2952-4B3A-979A-B005864D8D38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F62AB-7F52-4A80-9716-D1D9D32B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F62AB-7F52-4A80-9716-D1D9D32B8D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F62AB-7F52-4A80-9716-D1D9D32B8D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81" y="927768"/>
            <a:ext cx="7558088" cy="1973639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2977518"/>
            <a:ext cx="7558088" cy="136868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22" indent="0" algn="ctr">
              <a:buNone/>
              <a:defRPr sz="1653"/>
            </a:lvl2pPr>
            <a:lvl3pPr marL="755843" indent="0" algn="ctr">
              <a:buNone/>
              <a:defRPr sz="1488"/>
            </a:lvl3pPr>
            <a:lvl4pPr marL="1133765" indent="0" algn="ctr">
              <a:buNone/>
              <a:defRPr sz="1323"/>
            </a:lvl4pPr>
            <a:lvl5pPr marL="1511686" indent="0" algn="ctr">
              <a:buNone/>
              <a:defRPr sz="1323"/>
            </a:lvl5pPr>
            <a:lvl6pPr marL="1889608" indent="0" algn="ctr">
              <a:buNone/>
              <a:defRPr sz="1323"/>
            </a:lvl6pPr>
            <a:lvl7pPr marL="2267529" indent="0" algn="ctr">
              <a:buNone/>
              <a:defRPr sz="1323"/>
            </a:lvl7pPr>
            <a:lvl8pPr marL="2645451" indent="0" algn="ctr">
              <a:buNone/>
              <a:defRPr sz="1323"/>
            </a:lvl8pPr>
            <a:lvl9pPr marL="3023372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5" y="301820"/>
            <a:ext cx="2172950" cy="48041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301820"/>
            <a:ext cx="6392882" cy="48041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3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413305"/>
            <a:ext cx="8691801" cy="235813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3793744"/>
            <a:ext cx="8691801" cy="124008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7922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1509099"/>
            <a:ext cx="4282916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1509099"/>
            <a:ext cx="4282916" cy="359690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301820"/>
            <a:ext cx="8691801" cy="1095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389683"/>
            <a:ext cx="4263233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070746"/>
            <a:ext cx="4263233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09" y="1389683"/>
            <a:ext cx="4284229" cy="68106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09" y="2070746"/>
            <a:ext cx="4284229" cy="3045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6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8" y="377931"/>
            <a:ext cx="325024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816226"/>
            <a:ext cx="5101709" cy="4028638"/>
          </a:xfrm>
        </p:spPr>
        <p:txBody>
          <a:bodyPr/>
          <a:lstStyle>
            <a:lvl1pPr>
              <a:defRPr sz="2645"/>
            </a:lvl1pPr>
            <a:lvl2pPr>
              <a:defRPr sz="2314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8" y="1700689"/>
            <a:ext cx="325024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8" y="377931"/>
            <a:ext cx="3250240" cy="1322758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816226"/>
            <a:ext cx="5101709" cy="4028638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22" indent="0">
              <a:buNone/>
              <a:defRPr sz="2314"/>
            </a:lvl2pPr>
            <a:lvl3pPr marL="755843" indent="0">
              <a:buNone/>
              <a:defRPr sz="1984"/>
            </a:lvl3pPr>
            <a:lvl4pPr marL="1133765" indent="0">
              <a:buNone/>
              <a:defRPr sz="1653"/>
            </a:lvl4pPr>
            <a:lvl5pPr marL="1511686" indent="0">
              <a:buNone/>
              <a:defRPr sz="1653"/>
            </a:lvl5pPr>
            <a:lvl6pPr marL="1889608" indent="0">
              <a:buNone/>
              <a:defRPr sz="1653"/>
            </a:lvl6pPr>
            <a:lvl7pPr marL="2267529" indent="0">
              <a:buNone/>
              <a:defRPr sz="1653"/>
            </a:lvl7pPr>
            <a:lvl8pPr marL="2645451" indent="0">
              <a:buNone/>
              <a:defRPr sz="1653"/>
            </a:lvl8pPr>
            <a:lvl9pPr marL="3023372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8" y="1700689"/>
            <a:ext cx="3250240" cy="3150737"/>
          </a:xfrm>
        </p:spPr>
        <p:txBody>
          <a:bodyPr/>
          <a:lstStyle>
            <a:lvl1pPr marL="0" indent="0">
              <a:buNone/>
              <a:defRPr sz="1323"/>
            </a:lvl1pPr>
            <a:lvl2pPr marL="377922" indent="0">
              <a:buNone/>
              <a:defRPr sz="1157"/>
            </a:lvl2pPr>
            <a:lvl3pPr marL="755843" indent="0">
              <a:buNone/>
              <a:defRPr sz="992"/>
            </a:lvl3pPr>
            <a:lvl4pPr marL="1133765" indent="0">
              <a:buNone/>
              <a:defRPr sz="827"/>
            </a:lvl4pPr>
            <a:lvl5pPr marL="1511686" indent="0">
              <a:buNone/>
              <a:defRPr sz="827"/>
            </a:lvl5pPr>
            <a:lvl6pPr marL="1889608" indent="0">
              <a:buNone/>
              <a:defRPr sz="827"/>
            </a:lvl6pPr>
            <a:lvl7pPr marL="2267529" indent="0">
              <a:buNone/>
              <a:defRPr sz="827"/>
            </a:lvl7pPr>
            <a:lvl8pPr marL="2645451" indent="0">
              <a:buNone/>
              <a:defRPr sz="827"/>
            </a:lvl8pPr>
            <a:lvl9pPr marL="3023372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6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91801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1509099"/>
            <a:ext cx="8691801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5254289"/>
            <a:ext cx="2267426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72DA-D9E3-46CC-9C9F-33C73D7B1EC1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5254289"/>
            <a:ext cx="3401139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5254289"/>
            <a:ext cx="2267426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3899-F08B-491C-9F7C-C1F79E4E7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843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61" indent="-188961" algn="l" defTabSz="75584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882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804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725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647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568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490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411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333" indent="-188961" algn="l" defTabSz="75584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75584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atteryuniversity.com/learn/article/what_is_the_c_rate" TargetMode="External"/><Relationship Id="rId2" Type="http://schemas.openxmlformats.org/officeDocument/2006/relationships/hyperlink" Target="https://learn.adafruit.com/all-about-batter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obotshop.com/community/blog/show/drive-motor-sizing-tool" TargetMode="External"/><Relationship Id="rId5" Type="http://schemas.openxmlformats.org/officeDocument/2006/relationships/hyperlink" Target="http://web.mit.edu/evt/summary_battery_specifications.pdf" TargetMode="External"/><Relationship Id="rId4" Type="http://schemas.openxmlformats.org/officeDocument/2006/relationships/hyperlink" Target="https://batteryuniversity.com/index.php/learn/article/bu_503_how_to_calculate_battery_runti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37" y="745791"/>
            <a:ext cx="6123981" cy="342979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259681" y="4175580"/>
            <a:ext cx="7558088" cy="1202843"/>
          </a:xfrm>
          <a:prstGeom prst="rect">
            <a:avLst/>
          </a:prstGeom>
        </p:spPr>
        <p:txBody>
          <a:bodyPr vert="horz" lIns="75581" tIns="37790" rIns="75581" bIns="377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984" dirty="0"/>
          </a:p>
          <a:p>
            <a:r>
              <a:rPr lang="en-US" sz="3306" dirty="0" smtClean="0"/>
              <a:t>Powering A Mercury Bot</a:t>
            </a:r>
            <a:endParaRPr lang="en-US" sz="3306" dirty="0"/>
          </a:p>
        </p:txBody>
      </p:sp>
    </p:spTree>
    <p:extLst>
      <p:ext uri="{BB962C8B-B14F-4D97-AF65-F5344CB8AC3E}">
        <p14:creationId xmlns:p14="http://schemas.microsoft.com/office/powerpoint/2010/main" val="416054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5900"/>
                </a:solidFill>
              </a:rPr>
              <a:t>Battery </a:t>
            </a:r>
            <a:r>
              <a:rPr lang="en-US" b="1" dirty="0" smtClean="0">
                <a:solidFill>
                  <a:srgbClr val="D95900"/>
                </a:solidFill>
              </a:rPr>
              <a:t>Capacity</a:t>
            </a:r>
            <a:endParaRPr lang="en-US" b="1" dirty="0">
              <a:solidFill>
                <a:srgbClr val="D9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825" y="1509194"/>
                <a:ext cx="8691801" cy="38629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C Rate – Time to discharge cell to cut off voltage</a:t>
                </a:r>
              </a:p>
              <a:p>
                <a:pPr lvl="1"/>
                <a:r>
                  <a:rPr lang="en-US" sz="2070" dirty="0" smtClean="0"/>
                  <a:t>Units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7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7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7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70" dirty="0" smtClean="0"/>
              </a:p>
              <a:p>
                <a:pPr lvl="2"/>
                <a:r>
                  <a:rPr lang="en-US" sz="1739" dirty="0" smtClean="0"/>
                  <a:t>1hr = 1C </a:t>
                </a:r>
              </a:p>
              <a:p>
                <a:pPr lvl="2"/>
                <a:r>
                  <a:rPr lang="en-US" sz="1739" dirty="0" smtClean="0"/>
                  <a:t>0.5hr = 2C</a:t>
                </a:r>
              </a:p>
              <a:p>
                <a:pPr lvl="2"/>
                <a:r>
                  <a:rPr lang="en-US" sz="1739" dirty="0" smtClean="0"/>
                  <a:t>5hr = 0.2C</a:t>
                </a:r>
              </a:p>
              <a:p>
                <a:r>
                  <a:rPr lang="en-US" sz="2400" dirty="0" smtClean="0"/>
                  <a:t>Multiply by capacity to get amount of time a battery can supply a given current until discharged (around 1V for NiMH)</a:t>
                </a:r>
              </a:p>
              <a:p>
                <a:r>
                  <a:rPr lang="en-US" sz="2400" dirty="0" smtClean="0"/>
                  <a:t>Example: 1000 </a:t>
                </a:r>
                <a:r>
                  <a:rPr lang="en-US" sz="2400" dirty="0" err="1" smtClean="0"/>
                  <a:t>mAh</a:t>
                </a:r>
                <a:r>
                  <a:rPr lang="en-US" sz="2400" dirty="0" smtClean="0"/>
                  <a:t> at 2C (30 minute discharge time):</a:t>
                </a:r>
              </a:p>
              <a:p>
                <a:pPr marL="0" indent="0"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𝑚𝐴h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825" y="1509194"/>
                <a:ext cx="8691801" cy="3862906"/>
              </a:xfrm>
              <a:blipFill rotWithShape="0">
                <a:blip r:embed="rId2"/>
                <a:stretch>
                  <a:fillRect l="-982" t="-3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81525" y="2376487"/>
            <a:ext cx="65" cy="228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Battery Selection</a:t>
            </a:r>
            <a:endParaRPr lang="en-US" b="1" dirty="0">
              <a:solidFill>
                <a:srgbClr val="D959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709141"/>
              </p:ext>
            </p:extLst>
          </p:nvPr>
        </p:nvGraphicFramePr>
        <p:xfrm>
          <a:off x="692825" y="1509713"/>
          <a:ext cx="88773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11834640" imgH="4850640" progId="Photoshop.Image.10">
                  <p:embed/>
                </p:oleObj>
              </mc:Choice>
              <mc:Fallback>
                <p:oleObj name="Image" r:id="rId3" imgW="11834640" imgH="485064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825" y="1509713"/>
                        <a:ext cx="8877300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1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Battery Selection</a:t>
            </a:r>
            <a:endParaRPr lang="en-US" b="1" dirty="0">
              <a:solidFill>
                <a:srgbClr val="D959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78225"/>
              </p:ext>
            </p:extLst>
          </p:nvPr>
        </p:nvGraphicFramePr>
        <p:xfrm>
          <a:off x="1437481" y="1397557"/>
          <a:ext cx="7278688" cy="411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9371160" imgH="5304600" progId="Photoshop.Image.10">
                  <p:embed/>
                </p:oleObj>
              </mc:Choice>
              <mc:Fallback>
                <p:oleObj name="Image" r:id="rId3" imgW="9371160" imgH="530460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7481" y="1397557"/>
                        <a:ext cx="7278688" cy="4119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55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5900"/>
                </a:solidFill>
              </a:rPr>
              <a:t>Battery </a:t>
            </a:r>
            <a:r>
              <a:rPr lang="en-US" b="1" dirty="0" smtClean="0">
                <a:solidFill>
                  <a:srgbClr val="D95900"/>
                </a:solidFill>
              </a:rPr>
              <a:t>Capacity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2C for 4600 </a:t>
            </a:r>
            <a:r>
              <a:rPr lang="en-US" sz="2400" dirty="0" err="1" smtClean="0"/>
              <a:t>mAh</a:t>
            </a:r>
            <a:r>
              <a:rPr lang="en-US" sz="2400" dirty="0" smtClean="0"/>
              <a:t> battery</a:t>
            </a:r>
          </a:p>
          <a:p>
            <a:pPr lvl="1"/>
            <a:r>
              <a:rPr lang="en-US" sz="2400" dirty="0" smtClean="0"/>
              <a:t>9.2A &gt; 8.7A</a:t>
            </a:r>
          </a:p>
          <a:p>
            <a:pPr lvl="1"/>
            <a:r>
              <a:rPr lang="en-US" sz="2400" smtClean="0"/>
              <a:t>It’s good!</a:t>
            </a:r>
            <a:endParaRPr lang="en-US" sz="2400" dirty="0" smtClean="0"/>
          </a:p>
          <a:p>
            <a:pPr lvl="1"/>
            <a:endParaRPr lang="en-US" sz="207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81525" y="2376487"/>
            <a:ext cx="65" cy="2289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5" y="1602430"/>
            <a:ext cx="5591175" cy="38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References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All About Batteries</a:t>
            </a:r>
          </a:p>
          <a:p>
            <a:pPr marL="377921" lvl="1" indent="0">
              <a:buNone/>
            </a:pPr>
            <a:r>
              <a:rPr lang="en-US" sz="1400" dirty="0">
                <a:hlinkClick r:id="rId2"/>
              </a:rPr>
              <a:t>https://learn.adafruit.com/all-about-batteries</a:t>
            </a:r>
            <a:r>
              <a:rPr lang="en-US" sz="1400" dirty="0" smtClean="0">
                <a:hlinkClick r:id="rId2"/>
              </a:rPr>
              <a:t>/</a:t>
            </a:r>
            <a:endParaRPr lang="en-US" sz="1400" dirty="0" smtClean="0"/>
          </a:p>
          <a:p>
            <a:pPr marL="377921" lvl="1" indent="0">
              <a:buNone/>
            </a:pPr>
            <a:endParaRPr lang="en-US" sz="1400" dirty="0"/>
          </a:p>
          <a:p>
            <a:r>
              <a:rPr lang="en-US" sz="1800" dirty="0" smtClean="0"/>
              <a:t>What is C-Rate</a:t>
            </a:r>
          </a:p>
          <a:p>
            <a:pPr marL="377921" lvl="1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batteryuniversity.com/learn/article/what_is_the_c_rate</a:t>
            </a:r>
            <a:endParaRPr lang="en-US" sz="1400" dirty="0" smtClean="0"/>
          </a:p>
          <a:p>
            <a:pPr marL="377921" lvl="1" indent="0">
              <a:buNone/>
            </a:pPr>
            <a:endParaRPr lang="en-US" sz="1400" dirty="0" smtClean="0"/>
          </a:p>
          <a:p>
            <a:r>
              <a:rPr lang="en-US" sz="1800" dirty="0" smtClean="0"/>
              <a:t>How to Calculate Battery Run-time</a:t>
            </a:r>
          </a:p>
          <a:p>
            <a:pPr marL="377921" lvl="1" indent="0">
              <a:buNone/>
            </a:pPr>
            <a:r>
              <a:rPr lang="en-US" sz="1400" dirty="0">
                <a:hlinkClick r:id="rId4"/>
              </a:rPr>
              <a:t>https://batteryuniversity.com/index.php/learn/article/bu_503_how_to_calculate_battery_runtime</a:t>
            </a:r>
            <a:endParaRPr lang="en-US" sz="1400" dirty="0"/>
          </a:p>
          <a:p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Guide to Understanding Battery </a:t>
            </a:r>
            <a:r>
              <a:rPr lang="en-US" sz="1800" dirty="0" smtClean="0"/>
              <a:t>Specifications</a:t>
            </a:r>
          </a:p>
          <a:p>
            <a:pPr marL="377921" lvl="1" indent="0">
              <a:buNone/>
            </a:pPr>
            <a:r>
              <a:rPr lang="en-US" sz="1400" dirty="0">
                <a:hlinkClick r:id="rId5"/>
              </a:rPr>
              <a:t>http://</a:t>
            </a:r>
            <a:r>
              <a:rPr lang="en-US" sz="1400" dirty="0" smtClean="0">
                <a:hlinkClick r:id="rId5"/>
              </a:rPr>
              <a:t>web.mit.edu/evt/summary_battery_specifications.pdf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730" dirty="0" smtClean="0"/>
              <a:t>Drive Motor Sizing Tool </a:t>
            </a:r>
          </a:p>
          <a:p>
            <a:pPr marL="377921" lvl="1" indent="0">
              <a:buNone/>
            </a:pPr>
            <a:r>
              <a:rPr lang="en-US" sz="1400" dirty="0">
                <a:hlinkClick r:id="rId6"/>
              </a:rPr>
              <a:t>https://www.robotshop.com/community/blog/show/drive-motor-sizing-tool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58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D95900"/>
                </a:solidFill>
              </a:rPr>
              <a:t>Batteries </a:t>
            </a:r>
            <a:br>
              <a:rPr lang="en-US" sz="3200" b="1" dirty="0" smtClean="0">
                <a:solidFill>
                  <a:srgbClr val="D95900"/>
                </a:solidFill>
              </a:rPr>
            </a:br>
            <a:r>
              <a:rPr lang="en-US" sz="3200" b="1" dirty="0" smtClean="0">
                <a:solidFill>
                  <a:srgbClr val="D95900"/>
                </a:solidFill>
              </a:rPr>
              <a:t>The Energy Source of Champions!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>
            <a:normAutofit/>
          </a:bodyPr>
          <a:lstStyle/>
          <a:p>
            <a:r>
              <a:rPr lang="en-US" sz="2800" dirty="0"/>
              <a:t>Fact: every Mercury </a:t>
            </a:r>
            <a:r>
              <a:rPr lang="en-US" sz="2800" dirty="0" smtClean="0"/>
              <a:t>bot has been powered by batteries</a:t>
            </a:r>
            <a:endParaRPr lang="en-US" sz="2800" dirty="0"/>
          </a:p>
          <a:p>
            <a:r>
              <a:rPr lang="en-US" sz="2800" dirty="0" smtClean="0"/>
              <a:t>Battery selection is of primary </a:t>
            </a:r>
            <a:r>
              <a:rPr lang="en-US" sz="2800" dirty="0"/>
              <a:t>importance</a:t>
            </a:r>
          </a:p>
          <a:p>
            <a:pPr lvl="1"/>
            <a:r>
              <a:rPr lang="en-US" sz="2400" dirty="0" smtClean="0"/>
              <a:t>Strongly </a:t>
            </a:r>
            <a:r>
              <a:rPr lang="en-US" sz="2400" dirty="0" smtClean="0"/>
              <a:t>influences (-</a:t>
            </a:r>
            <a:r>
              <a:rPr lang="en-US" sz="2400" dirty="0" err="1" smtClean="0"/>
              <a:t>ed</a:t>
            </a:r>
            <a:r>
              <a:rPr lang="en-US" sz="2400" dirty="0" smtClean="0"/>
              <a:t> by) motor selection in single battery bots</a:t>
            </a:r>
          </a:p>
          <a:p>
            <a:r>
              <a:rPr lang="en-US" sz="2730" dirty="0" smtClean="0"/>
              <a:t>Battery Selection Can Effect</a:t>
            </a:r>
          </a:p>
          <a:p>
            <a:pPr lvl="1"/>
            <a:r>
              <a:rPr lang="en-US" sz="2400" dirty="0" smtClean="0"/>
              <a:t>Computing platform</a:t>
            </a:r>
          </a:p>
          <a:p>
            <a:pPr lvl="1"/>
            <a:r>
              <a:rPr lang="en-US" sz="2400" dirty="0" smtClean="0"/>
              <a:t>Motor and servo performance</a:t>
            </a:r>
          </a:p>
          <a:p>
            <a:pPr lvl="1"/>
            <a:r>
              <a:rPr lang="en-US" sz="2400" dirty="0" smtClean="0"/>
              <a:t>Sensor performance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22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A Few Things to Consider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/>
          <a:lstStyle/>
          <a:p>
            <a:r>
              <a:rPr lang="en-US" sz="2400" dirty="0"/>
              <a:t>Cost</a:t>
            </a:r>
          </a:p>
          <a:p>
            <a:r>
              <a:rPr lang="en-US" sz="2400" dirty="0" smtClean="0"/>
              <a:t>Voltage</a:t>
            </a:r>
            <a:endParaRPr lang="en-US" sz="2400" dirty="0"/>
          </a:p>
          <a:p>
            <a:r>
              <a:rPr lang="en-US" sz="2400" dirty="0"/>
              <a:t>Required run time</a:t>
            </a:r>
          </a:p>
          <a:p>
            <a:r>
              <a:rPr lang="en-US" sz="2400" dirty="0" smtClean="0"/>
              <a:t>Charging complexity</a:t>
            </a:r>
          </a:p>
          <a:p>
            <a:r>
              <a:rPr lang="en-US" sz="2400" dirty="0" smtClean="0"/>
              <a:t>Capacity</a:t>
            </a:r>
            <a:endParaRPr lang="en-US" sz="2400" dirty="0"/>
          </a:p>
          <a:p>
            <a:r>
              <a:rPr lang="en-US" sz="2400" dirty="0" smtClean="0"/>
              <a:t>Weight</a:t>
            </a:r>
          </a:p>
          <a:p>
            <a:r>
              <a:rPr lang="en-US" sz="2400" dirty="0" smtClean="0"/>
              <a:t>The efficiency of electronics attached to the battery</a:t>
            </a:r>
            <a:endParaRPr lang="en-US" sz="2400" dirty="0"/>
          </a:p>
          <a:p>
            <a:r>
              <a:rPr lang="en-US" sz="2400" dirty="0" smtClean="0"/>
              <a:t>The worst case!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Power System Diagram</a:t>
            </a:r>
            <a:endParaRPr lang="en-US" b="1" dirty="0">
              <a:solidFill>
                <a:srgbClr val="D959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34" y="1088709"/>
            <a:ext cx="8068782" cy="4437696"/>
          </a:xfrm>
        </p:spPr>
      </p:pic>
    </p:spTree>
    <p:extLst>
      <p:ext uri="{BB962C8B-B14F-4D97-AF65-F5344CB8AC3E}">
        <p14:creationId xmlns:p14="http://schemas.microsoft.com/office/powerpoint/2010/main" val="196510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Current Consumption: Electronics</a:t>
            </a:r>
            <a:endParaRPr lang="en-US" b="1" dirty="0">
              <a:solidFill>
                <a:srgbClr val="D959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893" y="1749423"/>
            <a:ext cx="5299664" cy="338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Current Consumption: Servos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/>
          <a:lstStyle/>
          <a:p>
            <a:r>
              <a:rPr lang="en-US" dirty="0" smtClean="0"/>
              <a:t>Not generally specified</a:t>
            </a:r>
          </a:p>
          <a:p>
            <a:r>
              <a:rPr lang="en-US" dirty="0"/>
              <a:t>Analog servos usually </a:t>
            </a:r>
            <a:r>
              <a:rPr lang="en-US" dirty="0" smtClean="0"/>
              <a:t>require </a:t>
            </a:r>
            <a:r>
              <a:rPr lang="en-US" dirty="0"/>
              <a:t>less current than </a:t>
            </a:r>
            <a:r>
              <a:rPr lang="en-US" dirty="0" smtClean="0"/>
              <a:t>digital when in motion</a:t>
            </a:r>
            <a:endParaRPr lang="en-US" dirty="0"/>
          </a:p>
          <a:p>
            <a:pPr lvl="1"/>
            <a:r>
              <a:rPr lang="en-US" dirty="0" smtClean="0"/>
              <a:t>Correspondingly lower performance</a:t>
            </a:r>
          </a:p>
          <a:p>
            <a:r>
              <a:rPr lang="en-US" dirty="0" smtClean="0"/>
              <a:t>Rule of thumb: standard servo stall current ~1A</a:t>
            </a:r>
          </a:p>
          <a:p>
            <a:pPr lvl="1"/>
            <a:r>
              <a:rPr lang="en-US" dirty="0" smtClean="0"/>
              <a:t>More likely to stall than motors during testing</a:t>
            </a:r>
          </a:p>
          <a:p>
            <a:r>
              <a:rPr lang="en-US" dirty="0" smtClean="0"/>
              <a:t>2 servos = 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Current Consumption: Motors</a:t>
            </a:r>
            <a:endParaRPr lang="en-US" b="1" dirty="0">
              <a:solidFill>
                <a:srgbClr val="D959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825" y="1509194"/>
            <a:ext cx="8691801" cy="38629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Typical Mercury Bot </a:t>
            </a:r>
          </a:p>
          <a:p>
            <a:pPr lvl="1"/>
            <a:r>
              <a:rPr lang="en-US" sz="2140" dirty="0" smtClean="0"/>
              <a:t>Weighs 15 </a:t>
            </a:r>
            <a:r>
              <a:rPr lang="en-US" sz="2140" dirty="0" err="1" smtClean="0"/>
              <a:t>lbs</a:t>
            </a:r>
            <a:endParaRPr lang="en-US" sz="2140" dirty="0" smtClean="0"/>
          </a:p>
          <a:p>
            <a:pPr lvl="1"/>
            <a:r>
              <a:rPr lang="en-US" sz="2470" dirty="0" smtClean="0"/>
              <a:t>Expected to climb a 30° incline @ 1m/s</a:t>
            </a:r>
            <a:r>
              <a:rPr lang="en-US" sz="2470" baseline="30000" dirty="0" smtClean="0"/>
              <a:t>2</a:t>
            </a:r>
            <a:endParaRPr lang="en-US" sz="2139" baseline="30000" dirty="0" smtClean="0"/>
          </a:p>
          <a:p>
            <a:pPr lvl="1"/>
            <a:r>
              <a:rPr lang="en-US" sz="2470" dirty="0" smtClean="0"/>
              <a:t>Has four 2.78” </a:t>
            </a:r>
            <a:r>
              <a:rPr lang="en-US" sz="2470" dirty="0" smtClean="0"/>
              <a:t>dia. wheels</a:t>
            </a:r>
            <a:endParaRPr lang="en-US" sz="2470" dirty="0" smtClean="0"/>
          </a:p>
          <a:p>
            <a:pPr lvl="1"/>
            <a:r>
              <a:rPr lang="en-US" sz="2470" dirty="0" smtClean="0"/>
              <a:t>Moves at </a:t>
            </a:r>
            <a:r>
              <a:rPr lang="en-US" sz="2470" dirty="0" smtClean="0"/>
              <a:t>1m</a:t>
            </a:r>
            <a:r>
              <a:rPr lang="en-US" sz="2470" dirty="0" smtClean="0"/>
              <a:t>/s</a:t>
            </a:r>
            <a:endParaRPr lang="en-US" sz="2470" dirty="0" smtClean="0"/>
          </a:p>
          <a:p>
            <a:pPr lvl="1"/>
            <a:r>
              <a:rPr lang="en-US" sz="2470" dirty="0" smtClean="0"/>
              <a:t>Operates around 30 min between charging</a:t>
            </a:r>
          </a:p>
          <a:p>
            <a:r>
              <a:rPr lang="en-US" sz="2800" dirty="0" smtClean="0"/>
              <a:t>BoE</a:t>
            </a:r>
            <a:r>
              <a:rPr lang="en-US" sz="2800" baseline="30000" dirty="0" smtClean="0"/>
              <a:t>*</a:t>
            </a:r>
            <a:r>
              <a:rPr lang="en-US" sz="2800" dirty="0" smtClean="0"/>
              <a:t> </a:t>
            </a:r>
            <a:r>
              <a:rPr lang="en-US" sz="2800" dirty="0" smtClean="0"/>
              <a:t>per Motor </a:t>
            </a:r>
            <a:r>
              <a:rPr lang="en-US" sz="2800" dirty="0" smtClean="0"/>
              <a:t>Torque</a:t>
            </a:r>
            <a:r>
              <a:rPr lang="en-US" sz="2800" dirty="0" smtClean="0"/>
              <a:t>, </a:t>
            </a:r>
            <a:r>
              <a:rPr lang="en-US" sz="2800" dirty="0" smtClean="0"/>
              <a:t>Current @ 65% eff.</a:t>
            </a:r>
            <a:endParaRPr lang="en-US" sz="2800" baseline="30000" dirty="0" smtClean="0"/>
          </a:p>
          <a:p>
            <a:pPr lvl="1"/>
            <a:r>
              <a:rPr lang="en-US" sz="2400" dirty="0" smtClean="0"/>
              <a:t>80 </a:t>
            </a:r>
            <a:r>
              <a:rPr lang="en-US" sz="2400" dirty="0" err="1" smtClean="0"/>
              <a:t>oz</a:t>
            </a:r>
            <a:r>
              <a:rPr lang="en-US" sz="2400" dirty="0" smtClean="0"/>
              <a:t>-in, where </a:t>
            </a:r>
            <a:r>
              <a:rPr lang="en-US" sz="2400" dirty="0" smtClean="0"/>
              <a:t>stall torque 320 – 400 </a:t>
            </a:r>
            <a:r>
              <a:rPr lang="en-US" sz="2400" dirty="0" err="1" smtClean="0"/>
              <a:t>oz</a:t>
            </a:r>
            <a:r>
              <a:rPr lang="en-US" sz="2400" dirty="0" smtClean="0"/>
              <a:t>-in</a:t>
            </a:r>
            <a:endParaRPr lang="en-US" sz="2400" dirty="0" smtClean="0"/>
          </a:p>
          <a:p>
            <a:pPr lvl="1"/>
            <a:r>
              <a:rPr lang="en-US" sz="2400" dirty="0" smtClean="0"/>
              <a:t>1.3 A</a:t>
            </a:r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57452" y="5254289"/>
            <a:ext cx="5981844" cy="301820"/>
          </a:xfrm>
        </p:spPr>
        <p:txBody>
          <a:bodyPr/>
          <a:lstStyle/>
          <a:p>
            <a:pPr algn="l"/>
            <a:r>
              <a:rPr lang="en-US" dirty="0"/>
              <a:t>* https://www.robotshop.com/community/blog/show/drive-motor-sizing-tool</a:t>
            </a:r>
          </a:p>
        </p:txBody>
      </p:sp>
    </p:spTree>
    <p:extLst>
      <p:ext uri="{BB962C8B-B14F-4D97-AF65-F5344CB8AC3E}">
        <p14:creationId xmlns:p14="http://schemas.microsoft.com/office/powerpoint/2010/main" val="20932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Some Good Motors</a:t>
            </a:r>
            <a:endParaRPr lang="en-US" b="1" dirty="0">
              <a:solidFill>
                <a:srgbClr val="D959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93390"/>
              </p:ext>
            </p:extLst>
          </p:nvPr>
        </p:nvGraphicFramePr>
        <p:xfrm>
          <a:off x="193532" y="1666876"/>
          <a:ext cx="9690386" cy="3438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11022120" imgH="3911040" progId="Photoshop.Image.10">
                  <p:embed/>
                </p:oleObj>
              </mc:Choice>
              <mc:Fallback>
                <p:oleObj name="Image" r:id="rId4" imgW="11022120" imgH="3911040" progId="Photoshop.Image.1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532" y="1666876"/>
                        <a:ext cx="9690386" cy="3438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2825" y="5223809"/>
            <a:ext cx="3401139" cy="301820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rgbClr val="FF0000"/>
                </a:solidFill>
              </a:rPr>
              <a:t>*Don't forget to fuse properly!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2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D95900"/>
                </a:solidFill>
              </a:rPr>
              <a:t>Total Current Consumption</a:t>
            </a:r>
            <a:endParaRPr lang="en-US" b="1" dirty="0">
              <a:solidFill>
                <a:srgbClr val="D9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825" y="1509194"/>
                <a:ext cx="8691801" cy="386290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𝑒𝑙𝑒𝑐𝑡𝑟𝑜𝑛𝑖𝑐𝑠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𝑠𝑒𝑟𝑣𝑜𝑠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𝑚𝑜𝑡𝑜𝑟𝑠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=1.5+2+4(1.3)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8.7</m:t>
                    </m:r>
                  </m:oMath>
                </a14:m>
                <a:r>
                  <a:rPr lang="en-US" sz="3600" dirty="0" smtClean="0"/>
                  <a:t>A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825" y="1509194"/>
                <a:ext cx="8691801" cy="386290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810</TotalTime>
  <Words>270</Words>
  <Application>Microsoft Office PowerPoint</Application>
  <PresentationFormat>Custom</PresentationFormat>
  <Paragraphs>80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Adobe Photoshop Image</vt:lpstr>
      <vt:lpstr>PowerPoint Presentation</vt:lpstr>
      <vt:lpstr>Batteries  The Energy Source of Champions!</vt:lpstr>
      <vt:lpstr>A Few Things to Consider</vt:lpstr>
      <vt:lpstr>Power System Diagram</vt:lpstr>
      <vt:lpstr>Current Consumption: Electronics</vt:lpstr>
      <vt:lpstr>Current Consumption: Servos</vt:lpstr>
      <vt:lpstr>Current Consumption: Motors</vt:lpstr>
      <vt:lpstr>Some Good Motors</vt:lpstr>
      <vt:lpstr>Total Current Consumption</vt:lpstr>
      <vt:lpstr>Battery Capacity</vt:lpstr>
      <vt:lpstr>Battery Selection</vt:lpstr>
      <vt:lpstr>Battery Selection</vt:lpstr>
      <vt:lpstr>Battery Capacity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38</cp:revision>
  <dcterms:created xsi:type="dcterms:W3CDTF">2019-08-31T03:58:21Z</dcterms:created>
  <dcterms:modified xsi:type="dcterms:W3CDTF">2019-09-12T00:21:10Z</dcterms:modified>
</cp:coreProperties>
</file>