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4G6EuH1VXikRUff3TSa6CSFh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682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41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4012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0cb208d2_1_71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  <p:sp>
        <p:nvSpPr>
          <p:cNvPr id="71" name="Google Shape;71;g610cb208d2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300" cy="377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0cb208d2_1_7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610cb208d2_1_71:notes"/>
          <p:cNvSpPr txBox="1">
            <a:spLocks noGrp="1"/>
          </p:cNvSpPr>
          <p:nvPr>
            <p:ph type="sldNum" idx="3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4012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4012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0cb208d2_1_80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  <p:sp>
        <p:nvSpPr>
          <p:cNvPr id="102" name="Google Shape;102;g610cb208d2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300" cy="377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0cb208d2_1_8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610cb208d2_1_80:notes"/>
          <p:cNvSpPr txBox="1">
            <a:spLocks noGrp="1"/>
          </p:cNvSpPr>
          <p:nvPr>
            <p:ph type="sldNum" idx="3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610cb208d2_1_264"/>
          <p:cNvSpPr txBox="1">
            <a:spLocks noGrp="1"/>
          </p:cNvSpPr>
          <p:nvPr>
            <p:ph type="ctrTitle"/>
          </p:nvPr>
        </p:nvSpPr>
        <p:spPr>
          <a:xfrm>
            <a:off x="343637" y="820871"/>
            <a:ext cx="9393300" cy="2262900"/>
          </a:xfrm>
          <a:prstGeom prst="rect">
            <a:avLst/>
          </a:prstGeom>
        </p:spPr>
        <p:txBody>
          <a:bodyPr spcFirstLastPara="1" wrap="square" lIns="100800" tIns="100800" rIns="100800" bIns="100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endParaRPr/>
          </a:p>
        </p:txBody>
      </p:sp>
      <p:sp>
        <p:nvSpPr>
          <p:cNvPr id="16" name="Google Shape;16;g610cb208d2_1_264"/>
          <p:cNvSpPr txBox="1">
            <a:spLocks noGrp="1"/>
          </p:cNvSpPr>
          <p:nvPr>
            <p:ph type="subTitle" idx="1"/>
          </p:nvPr>
        </p:nvSpPr>
        <p:spPr>
          <a:xfrm>
            <a:off x="343628" y="3124535"/>
            <a:ext cx="9393300" cy="8739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7" name="Google Shape;17;g610cb208d2_1_264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10cb208d2_1_299"/>
          <p:cNvSpPr txBox="1">
            <a:spLocks noGrp="1"/>
          </p:cNvSpPr>
          <p:nvPr>
            <p:ph type="title" hasCustomPrompt="1"/>
          </p:nvPr>
        </p:nvSpPr>
        <p:spPr>
          <a:xfrm>
            <a:off x="343628" y="1219469"/>
            <a:ext cx="9393300" cy="2164800"/>
          </a:xfrm>
          <a:prstGeom prst="rect">
            <a:avLst/>
          </a:prstGeom>
        </p:spPr>
        <p:txBody>
          <a:bodyPr spcFirstLastPara="1" wrap="square" lIns="100800" tIns="100800" rIns="100800" bIns="100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>
            <a:r>
              <a:t>xx%</a:t>
            </a:r>
          </a:p>
        </p:txBody>
      </p:sp>
      <p:sp>
        <p:nvSpPr>
          <p:cNvPr id="51" name="Google Shape;51;g610cb208d2_1_299"/>
          <p:cNvSpPr txBox="1">
            <a:spLocks noGrp="1"/>
          </p:cNvSpPr>
          <p:nvPr>
            <p:ph type="body" idx="1"/>
          </p:nvPr>
        </p:nvSpPr>
        <p:spPr>
          <a:xfrm>
            <a:off x="343628" y="3475231"/>
            <a:ext cx="9393300" cy="14340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23850" algn="ctr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800"/>
              </a:spcBef>
              <a:spcAft>
                <a:spcPts val="18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610cb208d2_1_299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10cb208d2_1_303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610cb208d2_1_268"/>
          <p:cNvSpPr txBox="1">
            <a:spLocks noGrp="1"/>
          </p:cNvSpPr>
          <p:nvPr>
            <p:ph type="title"/>
          </p:nvPr>
        </p:nvSpPr>
        <p:spPr>
          <a:xfrm>
            <a:off x="343628" y="2371246"/>
            <a:ext cx="9393300" cy="9282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" name="Google Shape;20;g610cb208d2_1_268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610cb208d2_1_271"/>
          <p:cNvSpPr txBox="1">
            <a:spLocks noGrp="1"/>
          </p:cNvSpPr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610cb208d2_1_271"/>
          <p:cNvSpPr txBox="1">
            <a:spLocks noGrp="1"/>
          </p:cNvSpPr>
          <p:nvPr>
            <p:ph type="body" idx="1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23850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800"/>
              </a:spcBef>
              <a:spcAft>
                <a:spcPts val="18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610cb208d2_1_271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10cb208d2_1_275"/>
          <p:cNvSpPr txBox="1">
            <a:spLocks noGrp="1"/>
          </p:cNvSpPr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10cb208d2_1_275"/>
          <p:cNvSpPr txBox="1">
            <a:spLocks noGrp="1"/>
          </p:cNvSpPr>
          <p:nvPr>
            <p:ph type="body" idx="1"/>
          </p:nvPr>
        </p:nvSpPr>
        <p:spPr>
          <a:xfrm>
            <a:off x="343628" y="1270568"/>
            <a:ext cx="4409700" cy="3766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800"/>
              </a:spcBef>
              <a:spcAft>
                <a:spcPts val="18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8" name="Google Shape;28;g610cb208d2_1_275"/>
          <p:cNvSpPr txBox="1">
            <a:spLocks noGrp="1"/>
          </p:cNvSpPr>
          <p:nvPr>
            <p:ph type="body" idx="2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800"/>
              </a:spcBef>
              <a:spcAft>
                <a:spcPts val="18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9" name="Google Shape;29;g610cb208d2_1_275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10cb208d2_1_280"/>
          <p:cNvSpPr txBox="1">
            <a:spLocks noGrp="1"/>
          </p:cNvSpPr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610cb208d2_1_280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610cb208d2_1_283"/>
          <p:cNvSpPr txBox="1">
            <a:spLocks noGrp="1"/>
          </p:cNvSpPr>
          <p:nvPr>
            <p:ph type="title"/>
          </p:nvPr>
        </p:nvSpPr>
        <p:spPr>
          <a:xfrm>
            <a:off x="343628" y="612532"/>
            <a:ext cx="3095700" cy="833100"/>
          </a:xfrm>
          <a:prstGeom prst="rect">
            <a:avLst/>
          </a:prstGeom>
        </p:spPr>
        <p:txBody>
          <a:bodyPr spcFirstLastPara="1" wrap="square" lIns="100800" tIns="100800" rIns="100800" bIns="1008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5" name="Google Shape;35;g610cb208d2_1_283"/>
          <p:cNvSpPr txBox="1">
            <a:spLocks noGrp="1"/>
          </p:cNvSpPr>
          <p:nvPr>
            <p:ph type="body" idx="1"/>
          </p:nvPr>
        </p:nvSpPr>
        <p:spPr>
          <a:xfrm>
            <a:off x="343628" y="1531991"/>
            <a:ext cx="3095700" cy="35052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800"/>
              </a:spcBef>
              <a:spcAft>
                <a:spcPts val="18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g610cb208d2_1_283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0cb208d2_1_287"/>
          <p:cNvSpPr txBox="1">
            <a:spLocks noGrp="1"/>
          </p:cNvSpPr>
          <p:nvPr>
            <p:ph type="title"/>
          </p:nvPr>
        </p:nvSpPr>
        <p:spPr>
          <a:xfrm>
            <a:off x="540467" y="496276"/>
            <a:ext cx="7020000" cy="45099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" name="Google Shape;39;g610cb208d2_1_287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10cb208d2_1_290"/>
          <p:cNvSpPr/>
          <p:nvPr/>
        </p:nvSpPr>
        <p:spPr>
          <a:xfrm>
            <a:off x="5040313" y="-138"/>
            <a:ext cx="5040300" cy="567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610cb208d2_1_290"/>
          <p:cNvSpPr txBox="1">
            <a:spLocks noGrp="1"/>
          </p:cNvSpPr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spcFirstLastPara="1" wrap="square" lIns="100800" tIns="100800" rIns="100800" bIns="100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43" name="Google Shape;43;g610cb208d2_1_290"/>
          <p:cNvSpPr txBox="1">
            <a:spLocks noGrp="1"/>
          </p:cNvSpPr>
          <p:nvPr>
            <p:ph type="subTitle" idx="1"/>
          </p:nvPr>
        </p:nvSpPr>
        <p:spPr>
          <a:xfrm>
            <a:off x="292695" y="3090304"/>
            <a:ext cx="4459500" cy="13617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4" name="Google Shape;44;g610cb208d2_1_290"/>
          <p:cNvSpPr txBox="1">
            <a:spLocks noGrp="1"/>
          </p:cNvSpPr>
          <p:nvPr>
            <p:ph type="body" idx="2"/>
          </p:nvPr>
        </p:nvSpPr>
        <p:spPr>
          <a:xfrm>
            <a:off x="5445456" y="798270"/>
            <a:ext cx="4230000" cy="40737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23850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800"/>
              </a:spcBef>
              <a:spcAft>
                <a:spcPts val="18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610cb208d2_1_290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0cb208d2_1_296"/>
          <p:cNvSpPr txBox="1">
            <a:spLocks noGrp="1"/>
          </p:cNvSpPr>
          <p:nvPr>
            <p:ph type="body" idx="1"/>
          </p:nvPr>
        </p:nvSpPr>
        <p:spPr>
          <a:xfrm>
            <a:off x="343628" y="4664078"/>
            <a:ext cx="6613200" cy="6672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610cb208d2_1_296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610cb208d2_1_260"/>
          <p:cNvSpPr txBox="1">
            <a:spLocks noGrp="1"/>
          </p:cNvSpPr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100800" rIns="100800" bIns="100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10cb208d2_1_260"/>
          <p:cNvSpPr txBox="1">
            <a:spLocks noGrp="1"/>
          </p:cNvSpPr>
          <p:nvPr>
            <p:ph type="body" idx="1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100800" rIns="100800" bIns="10080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610cb208d2_1_260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100800" rIns="100800" bIns="100800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rcury.okstate.edu/content/mercury-challen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rcury.okstate.edu/content/osu-team-signu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504763" y="3789819"/>
            <a:ext cx="9071100" cy="1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0000"/>
                </a:solidFill>
              </a:rPr>
              <a:t>Information Session - August 28, 2019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200" y="652050"/>
            <a:ext cx="5890251" cy="32838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503237" y="193250"/>
            <a:ext cx="9071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10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D95900"/>
                </a:solidFill>
              </a:rPr>
              <a:t>Officer Intro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70975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32131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President: </a:t>
            </a:r>
            <a:r>
              <a:rPr lang="en-US" sz="2400">
                <a:solidFill>
                  <a:srgbClr val="000000"/>
                </a:solidFill>
              </a:rPr>
              <a:t>Collin Thornton</a:t>
            </a:r>
            <a:endParaRPr sz="240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Vice President: </a:t>
            </a:r>
            <a:r>
              <a:rPr lang="en-US" sz="2400">
                <a:solidFill>
                  <a:srgbClr val="000000"/>
                </a:solidFill>
              </a:rPr>
              <a:t>Fernando Cavazos</a:t>
            </a:r>
            <a:endParaRPr sz="240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Treasurer: Joel Quarnstrom </a:t>
            </a:r>
            <a:endParaRPr sz="240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</a:rPr>
              <a:t>Mechanical Lead: Hunter Yell</a:t>
            </a:r>
            <a:endParaRPr sz="2400">
              <a:solidFill>
                <a:srgbClr val="000000"/>
              </a:solidFill>
            </a:endParaRPr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</a:rPr>
              <a:t>Electrical Lead: Lauren Brown</a:t>
            </a:r>
            <a:endParaRPr sz="2400">
              <a:solidFill>
                <a:srgbClr val="000000"/>
              </a:solidFill>
            </a:endParaRPr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</a:rPr>
              <a:t>CEAT StuCo Rep: Matthew Petty</a:t>
            </a:r>
            <a:endParaRPr sz="2400"/>
          </a:p>
        </p:txBody>
      </p:sp>
      <p:sp>
        <p:nvSpPr>
          <p:cNvPr id="68" name="Google Shape;68;p2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0cb208d2_1_71"/>
          <p:cNvSpPr txBox="1">
            <a:spLocks noGrp="1"/>
          </p:cNvSpPr>
          <p:nvPr>
            <p:ph type="title"/>
          </p:nvPr>
        </p:nvSpPr>
        <p:spPr>
          <a:xfrm>
            <a:off x="343625" y="237675"/>
            <a:ext cx="9393300" cy="8847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D95900"/>
                </a:solidFill>
              </a:rPr>
              <a:t>Advisors</a:t>
            </a:r>
            <a:endParaRPr sz="4400" b="1">
              <a:solidFill>
                <a:srgbClr val="D95900"/>
              </a:solidFill>
            </a:endParaRPr>
          </a:p>
        </p:txBody>
      </p:sp>
      <p:sp>
        <p:nvSpPr>
          <p:cNvPr id="76" name="Google Shape;76;g610cb208d2_1_71"/>
          <p:cNvSpPr txBox="1">
            <a:spLocks noGrp="1"/>
          </p:cNvSpPr>
          <p:nvPr>
            <p:ph type="body" idx="1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</a:rPr>
              <a:t>Faculty Advisor: Dr. Jeffrey Callicoat</a:t>
            </a:r>
            <a:endParaRPr sz="2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</a:rPr>
              <a:t>Co-Advisor: Dr. He Bai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77" name="Google Shape;77;g610cb208d2_1_71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10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D95900"/>
                </a:solidFill>
              </a:rPr>
              <a:t>Fall 2019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502925" y="1327150"/>
            <a:ext cx="9071100" cy="3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32131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Meetings on Wednesday evenings</a:t>
            </a:r>
            <a:endParaRPr sz="2400"/>
          </a:p>
          <a:p>
            <a:pPr marL="863600" marR="0" lvl="1" indent="-2794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 sz="2400">
                <a:solidFill>
                  <a:srgbClr val="000000"/>
                </a:solidFill>
              </a:rPr>
              <a:t>Tutorials on systems critical to competition</a:t>
            </a:r>
            <a:endParaRPr sz="2400">
              <a:solidFill>
                <a:srgbClr val="000000"/>
              </a:solidFill>
            </a:endParaRPr>
          </a:p>
          <a:p>
            <a:pPr marL="508000" marR="0" lvl="0" indent="-3429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</a:rPr>
              <a:t>Design Teams</a:t>
            </a:r>
            <a:endParaRPr sz="2400"/>
          </a:p>
          <a:p>
            <a:pPr marL="863600" marR="0" lvl="1" indent="-2794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 sz="2400">
                <a:solidFill>
                  <a:srgbClr val="000000"/>
                </a:solidFill>
              </a:rPr>
              <a:t>Minimum of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rgbClr val="000000"/>
                </a:solidFill>
              </a:rPr>
              <a:t> participants per team</a:t>
            </a:r>
            <a:endParaRPr sz="2400">
              <a:solidFill>
                <a:srgbClr val="000000"/>
              </a:solidFill>
            </a:endParaRPr>
          </a:p>
          <a:p>
            <a:pPr marL="1511300" marR="0" lvl="2" indent="-3429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US" sz="2400">
                <a:solidFill>
                  <a:srgbClr val="000000"/>
                </a:solidFill>
              </a:rPr>
              <a:t>Team leader, robot handler, robot operator, technical assistant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10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D95900"/>
                </a:solidFill>
              </a:rPr>
              <a:t>Funding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502920" y="1327150"/>
            <a:ext cx="90711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32131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>
                <a:solidFill>
                  <a:srgbClr val="000000"/>
                </a:solidFill>
              </a:rPr>
              <a:t>Design presentations take place in the weeks before the semester ends</a:t>
            </a:r>
            <a:endParaRPr sz="2400">
              <a:solidFill>
                <a:srgbClr val="000000"/>
              </a:solidFill>
            </a:endParaRPr>
          </a:p>
          <a:p>
            <a:pPr marL="1003300" marR="0" lvl="1" indent="-330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2400">
                <a:solidFill>
                  <a:srgbClr val="000000"/>
                </a:solidFill>
              </a:rPr>
              <a:t>Teams must present a detailed project overview, inclusive of a project timeline, that fully justifies system cost</a:t>
            </a:r>
            <a:endParaRPr sz="2400">
              <a:solidFill>
                <a:srgbClr val="000000"/>
              </a:solidFill>
            </a:endParaRPr>
          </a:p>
          <a:p>
            <a:pPr marL="5080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2400">
                <a:solidFill>
                  <a:srgbClr val="000000"/>
                </a:solidFill>
              </a:rPr>
              <a:t>Parts lists will be submitted to the officer team</a:t>
            </a:r>
            <a:endParaRPr sz="2400">
              <a:solidFill>
                <a:srgbClr val="000000"/>
              </a:solidFill>
            </a:endParaRPr>
          </a:p>
          <a:p>
            <a:pPr marL="5080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2400">
                <a:solidFill>
                  <a:srgbClr val="000000"/>
                </a:solidFill>
              </a:rPr>
              <a:t>Funds will be disbursed at organization’s discretion</a:t>
            </a:r>
            <a:endParaRPr sz="2400">
              <a:solidFill>
                <a:srgbClr val="000000"/>
              </a:solidFill>
            </a:endParaRPr>
          </a:p>
          <a:p>
            <a:pPr marL="50800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5080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</a:rPr>
              <a:t>Keep in mind that a major part of engineering is reducing costs</a:t>
            </a:r>
            <a:endParaRPr sz="2400" b="1"/>
          </a:p>
        </p:txBody>
      </p:sp>
      <p:sp>
        <p:nvSpPr>
          <p:cNvPr id="91" name="Google Shape;91;p5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71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10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D95900"/>
                </a:solidFill>
              </a:rPr>
              <a:t>Competition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70975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32131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1800" u="sng" dirty="0">
                <a:solidFill>
                  <a:srgbClr val="D95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https://mercury.okstate.edu/content/mercury-challenge</a:t>
            </a:r>
            <a:endParaRPr sz="1800" dirty="0">
              <a:solidFill>
                <a:srgbClr val="D95900"/>
              </a:solidFill>
            </a:endParaRPr>
          </a:p>
          <a:p>
            <a:pPr marL="50800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31800" marR="0" lvl="0" indent="-32131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dirty="0">
                <a:solidFill>
                  <a:srgbClr val="000000"/>
                </a:solidFill>
              </a:rPr>
              <a:t>A room will be provided on campus for the operators</a:t>
            </a:r>
            <a:endParaRPr sz="2400" dirty="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Autonomous Section</a:t>
            </a:r>
            <a:endParaRPr sz="2400" dirty="0"/>
          </a:p>
          <a:p>
            <a:pPr marL="863600" marR="0" lvl="1" indent="-2794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 sz="2400" dirty="0">
                <a:solidFill>
                  <a:srgbClr val="000000"/>
                </a:solidFill>
              </a:rPr>
              <a:t>Invites control theory centric problem solving</a:t>
            </a:r>
            <a:endParaRPr sz="2400" dirty="0"/>
          </a:p>
          <a:p>
            <a:pPr marL="863600" marR="0" lvl="1" indent="-2794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 sz="2400" dirty="0">
                <a:solidFill>
                  <a:srgbClr val="000000"/>
                </a:solidFill>
              </a:rPr>
              <a:t>Relevant to real-world applications</a:t>
            </a:r>
            <a:endParaRPr sz="2400" dirty="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Bypasses</a:t>
            </a:r>
            <a:endParaRPr sz="2400" dirty="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Variable scoring in sections - related to difficulty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275" y="2315563"/>
            <a:ext cx="1904025" cy="246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0cb208d2_1_80"/>
          <p:cNvSpPr txBox="1">
            <a:spLocks noGrp="1"/>
          </p:cNvSpPr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</p:spPr>
        <p:txBody>
          <a:bodyPr spcFirstLastPara="1" wrap="square" lIns="100800" tIns="100800" rIns="100800" bIns="1008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D95900"/>
                </a:solidFill>
              </a:rPr>
              <a:t>Competition Field Overview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107" name="Google Shape;107;g610cb208d2_1_80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610cb208d2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986" y="1224575"/>
            <a:ext cx="4760649" cy="35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10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D95900"/>
                </a:solidFill>
              </a:rPr>
              <a:t>Tutorial Sessions</a:t>
            </a:r>
            <a:endParaRPr b="1">
              <a:solidFill>
                <a:srgbClr val="D95900"/>
              </a:solidFill>
            </a:endParaRPr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70975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431800" marR="0" lvl="0" indent="-32131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 4: Dr.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Callicoat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Overview of engineering design</a:t>
            </a:r>
            <a:endParaRPr sz="2400" dirty="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 11: Fernando – </a:t>
            </a:r>
            <a:r>
              <a:rPr lang="en-US" sz="2400" dirty="0">
                <a:solidFill>
                  <a:srgbClr val="000000"/>
                </a:solidFill>
              </a:rPr>
              <a:t>Powering Mercury Robots</a:t>
            </a:r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dirty="0">
                <a:solidFill>
                  <a:srgbClr val="000000"/>
                </a:solidFill>
              </a:rPr>
              <a:t>Sep 16: ABB – Industry Info Session</a:t>
            </a:r>
            <a:endParaRPr sz="2400" dirty="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 18: </a:t>
            </a:r>
            <a:r>
              <a:rPr lang="en-US" sz="2400" dirty="0">
                <a:solidFill>
                  <a:srgbClr val="000000"/>
                </a:solidFill>
              </a:rPr>
              <a:t>TBD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Networking w/ </a:t>
            </a:r>
            <a:r>
              <a:rPr lang="en-US" sz="2400" dirty="0">
                <a:solidFill>
                  <a:srgbClr val="000000"/>
                </a:solidFill>
              </a:rPr>
              <a:t>ESP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8266</a:t>
            </a:r>
            <a:endParaRPr sz="2400" dirty="0"/>
          </a:p>
          <a:p>
            <a:pPr marL="431800" marR="0" lvl="0" indent="-32131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to follow</a:t>
            </a:r>
            <a:endParaRPr sz="2400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709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10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D95900"/>
                </a:solidFill>
              </a:rPr>
              <a:t>Team Formation</a:t>
            </a:r>
            <a:endParaRPr sz="4400" b="1" i="0" u="none" dirty="0">
              <a:solidFill>
                <a:srgbClr val="D95900"/>
              </a:solidFill>
            </a:endParaRP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70975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marL="389890" indent="-342900">
              <a:lnSpc>
                <a:spcPct val="93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rgbClr val="D95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https://mercury.okstate.edu/content/osu-team-signups</a:t>
            </a:r>
            <a:endParaRPr lang="en-US" dirty="0">
              <a:solidFill>
                <a:srgbClr val="D95900"/>
              </a:solidFill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spcFirstLastPara="1" wrap="square" lIns="100800" tIns="100800" rIns="100800" bIns="1008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505C3-BFC8-4562-8111-E78350D6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53" y="1973580"/>
            <a:ext cx="1977741" cy="256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9279</TotalTime>
  <Words>255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Times New Roman</vt:lpstr>
      <vt:lpstr>Simple Light</vt:lpstr>
      <vt:lpstr>PowerPoint Presentation</vt:lpstr>
      <vt:lpstr>Officer Intro</vt:lpstr>
      <vt:lpstr>Advisors</vt:lpstr>
      <vt:lpstr>Fall 2019</vt:lpstr>
      <vt:lpstr>Funding</vt:lpstr>
      <vt:lpstr>Competition</vt:lpstr>
      <vt:lpstr>Competition Field Overview</vt:lpstr>
      <vt:lpstr>Tutorial Sessions</vt:lpstr>
      <vt:lpstr>Team 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Collin Thornton</cp:lastModifiedBy>
  <cp:revision>4</cp:revision>
  <dcterms:created xsi:type="dcterms:W3CDTF">2019-08-25T22:31:16Z</dcterms:created>
  <dcterms:modified xsi:type="dcterms:W3CDTF">2019-09-05T05:44:34Z</dcterms:modified>
</cp:coreProperties>
</file>