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1"/>
  </p:notesMasterIdLst>
  <p:sldIdLst>
    <p:sldId id="287" r:id="rId2"/>
    <p:sldId id="274" r:id="rId3"/>
    <p:sldId id="275" r:id="rId4"/>
    <p:sldId id="293" r:id="rId5"/>
    <p:sldId id="276" r:id="rId6"/>
    <p:sldId id="294" r:id="rId7"/>
    <p:sldId id="308" r:id="rId8"/>
    <p:sldId id="309" r:id="rId9"/>
    <p:sldId id="306" r:id="rId10"/>
    <p:sldId id="310" r:id="rId11"/>
    <p:sldId id="311" r:id="rId12"/>
    <p:sldId id="312" r:id="rId13"/>
    <p:sldId id="313" r:id="rId14"/>
    <p:sldId id="314" r:id="rId15"/>
    <p:sldId id="299" r:id="rId16"/>
    <p:sldId id="283" r:id="rId17"/>
    <p:sldId id="282" r:id="rId18"/>
    <p:sldId id="315" r:id="rId19"/>
    <p:sldId id="301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83479" autoAdjust="0"/>
  </p:normalViewPr>
  <p:slideViewPr>
    <p:cSldViewPr>
      <p:cViewPr varScale="1">
        <p:scale>
          <a:sx n="96" d="100"/>
          <a:sy n="96" d="100"/>
        </p:scale>
        <p:origin x="20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8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53D840F3-14B4-4E3A-9CDC-37E8C3C1A9FA}" type="datetimeFigureOut">
              <a:rPr lang="en-US"/>
              <a:pPr>
                <a:defRPr/>
              </a:pPr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478748F8-1B67-41D0-9609-EAE764F26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8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62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1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68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83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89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40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6906D-D7F0-433A-B336-779B68908B8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41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1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7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4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0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40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20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748F8-1B67-41D0-9609-EAE764F2692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6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pic>
        <p:nvPicPr>
          <p:cNvPr id="8" name="Picture 11" descr="primary_OS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061075"/>
            <a:ext cx="10001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AC494-4469-41B9-8389-A814E8B2A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556FE-4987-42BC-8045-2F5CD8947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CF05B-216B-408B-B10A-B2DBAD404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26050-E269-41CC-9CDF-AB619092C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905000"/>
            <a:ext cx="3429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0" y="4038600"/>
            <a:ext cx="3429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DE3A5-E3D4-443C-8A56-BE28B0AC1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12958-0EFE-4D25-A2A6-32EC482A0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BB8D-DADE-4438-BF5F-922F46FB9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CAF60-764A-44DD-A6D5-69FC46A3B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C0B0F-8B81-42CA-953D-77BCAE9FD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5CBB2-4AE3-432C-92BF-06F477BE4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CED49-57E1-43D3-92D4-657031E8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BAC5-57E1-4281-99FC-17B255D53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F6BF1-2381-497F-A4B3-D9BC503D2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5E606-B8B2-46FA-AB6F-3FA5E31DB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F2B6D-EC9C-492B-8E9C-5DBD773A2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B29F112B-5081-4E80-A19A-91B705510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pic>
        <p:nvPicPr>
          <p:cNvPr id="1035" name="Picture 11" descr="primary_OSU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24800" y="6061075"/>
            <a:ext cx="10001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600200"/>
            <a:ext cx="6629400" cy="1752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Helvetica" pitchFamily="34" charset="0"/>
              </a:rPr>
              <a:t>OSU Mercury Robotics</a:t>
            </a:r>
            <a:br>
              <a:rPr lang="en-US" sz="3600" dirty="0">
                <a:latin typeface="Helvetica" pitchFamily="34" charset="0"/>
              </a:rPr>
            </a:br>
            <a:endParaRPr lang="en-US" sz="3600" dirty="0">
              <a:latin typeface="Helvetica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38300" y="3512128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</a:t>
            </a:r>
            <a:r>
              <a:rPr kumimoji="0" lang="en-US" sz="2400" b="0" i="0" u="none" strike="noStrike" kern="1200" cap="all" spc="200" normalizeH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ENGINEERING Design Cycle</a:t>
            </a: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Matrix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9" y="1600200"/>
            <a:ext cx="8005562" cy="2778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778954"/>
            <a:ext cx="3505200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Scale for Weight Values:</a:t>
            </a:r>
          </a:p>
          <a:p>
            <a:pPr defTabSz="463550">
              <a:spcBef>
                <a:spcPts val="300"/>
              </a:spcBef>
            </a:pPr>
            <a:r>
              <a:rPr lang="en-US" dirty="0"/>
              <a:t>4	Critical importance</a:t>
            </a:r>
          </a:p>
          <a:p>
            <a:pPr defTabSz="463550">
              <a:spcBef>
                <a:spcPts val="300"/>
              </a:spcBef>
            </a:pPr>
            <a:r>
              <a:rPr lang="en-US" dirty="0"/>
              <a:t>3	High importance</a:t>
            </a:r>
          </a:p>
          <a:p>
            <a:pPr defTabSz="463550">
              <a:spcBef>
                <a:spcPts val="300"/>
              </a:spcBef>
            </a:pPr>
            <a:r>
              <a:rPr lang="en-US" dirty="0"/>
              <a:t>2	Medium importance</a:t>
            </a:r>
          </a:p>
          <a:p>
            <a:pPr defTabSz="463550">
              <a:spcBef>
                <a:spcPts val="300"/>
              </a:spcBef>
            </a:pPr>
            <a:r>
              <a:rPr lang="en-US" dirty="0"/>
              <a:t>1	Low importance</a:t>
            </a:r>
          </a:p>
          <a:p>
            <a:pPr defTabSz="463550">
              <a:spcBef>
                <a:spcPts val="300"/>
              </a:spcBef>
            </a:pPr>
            <a:r>
              <a:rPr lang="en-US" dirty="0"/>
              <a:t>0	Minimum importance</a:t>
            </a:r>
          </a:p>
        </p:txBody>
      </p:sp>
    </p:spTree>
    <p:extLst>
      <p:ext uri="{BB962C8B-B14F-4D97-AF65-F5344CB8AC3E}">
        <p14:creationId xmlns:p14="http://schemas.microsoft.com/office/powerpoint/2010/main" val="23813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Matrix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4778954"/>
            <a:ext cx="3845819" cy="19466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Scale for Raw Scores:</a:t>
            </a:r>
          </a:p>
          <a:p>
            <a:pPr defTabSz="395288">
              <a:spcBef>
                <a:spcPts val="300"/>
              </a:spcBef>
            </a:pPr>
            <a:r>
              <a:rPr lang="en-US" dirty="0"/>
              <a:t>4	Far exceeds requirement</a:t>
            </a:r>
          </a:p>
          <a:p>
            <a:pPr defTabSz="395288">
              <a:spcBef>
                <a:spcPts val="300"/>
              </a:spcBef>
            </a:pPr>
            <a:r>
              <a:rPr lang="en-US" dirty="0"/>
              <a:t>3	Exceeds requirement</a:t>
            </a:r>
          </a:p>
          <a:p>
            <a:pPr defTabSz="395288">
              <a:spcBef>
                <a:spcPts val="300"/>
              </a:spcBef>
            </a:pPr>
            <a:r>
              <a:rPr lang="en-US" dirty="0"/>
              <a:t>2	Meets requirement</a:t>
            </a:r>
          </a:p>
          <a:p>
            <a:pPr defTabSz="395288">
              <a:spcBef>
                <a:spcPts val="300"/>
              </a:spcBef>
            </a:pPr>
            <a:r>
              <a:rPr lang="en-US" dirty="0"/>
              <a:t>1	Minor deficiencies</a:t>
            </a:r>
          </a:p>
          <a:p>
            <a:pPr defTabSz="395288">
              <a:spcBef>
                <a:spcPts val="300"/>
              </a:spcBef>
            </a:pPr>
            <a:r>
              <a:rPr lang="en-US" dirty="0"/>
              <a:t>0	Does not meet requirement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778954"/>
            <a:ext cx="3505200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Scale for Weight Values:</a:t>
            </a:r>
          </a:p>
          <a:p>
            <a:pPr defTabSz="463550">
              <a:spcBef>
                <a:spcPts val="300"/>
              </a:spcBef>
            </a:pPr>
            <a:r>
              <a:rPr lang="en-US" dirty="0"/>
              <a:t>4	Critical importance</a:t>
            </a:r>
          </a:p>
          <a:p>
            <a:pPr defTabSz="463550">
              <a:spcBef>
                <a:spcPts val="300"/>
              </a:spcBef>
            </a:pPr>
            <a:r>
              <a:rPr lang="en-US" dirty="0"/>
              <a:t>3	High importance</a:t>
            </a:r>
          </a:p>
          <a:p>
            <a:pPr defTabSz="463550">
              <a:spcBef>
                <a:spcPts val="300"/>
              </a:spcBef>
            </a:pPr>
            <a:r>
              <a:rPr lang="en-US" dirty="0"/>
              <a:t>2	Medium importance</a:t>
            </a:r>
          </a:p>
          <a:p>
            <a:pPr defTabSz="463550">
              <a:spcBef>
                <a:spcPts val="300"/>
              </a:spcBef>
            </a:pPr>
            <a:r>
              <a:rPr lang="en-US" dirty="0"/>
              <a:t>1	Low importance</a:t>
            </a:r>
          </a:p>
          <a:p>
            <a:pPr defTabSz="463550">
              <a:spcBef>
                <a:spcPts val="300"/>
              </a:spcBef>
            </a:pPr>
            <a:r>
              <a:rPr lang="en-US" dirty="0"/>
              <a:t>0	Minimum importance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5419" y="1600200"/>
            <a:ext cx="8005562" cy="2778125"/>
            <a:chOff x="645419" y="1600200"/>
            <a:chExt cx="8005562" cy="27781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419" y="1600200"/>
              <a:ext cx="8005562" cy="277812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286000" y="2514600"/>
              <a:ext cx="609600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1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2514600"/>
              <a:ext cx="685800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700" dirty="0"/>
                <a:t>3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1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1159" y="2514600"/>
              <a:ext cx="685800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700" dirty="0"/>
                <a:t>1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3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3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5270" y="2514600"/>
              <a:ext cx="685800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700" dirty="0"/>
                <a:t>0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3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79381" y="2514600"/>
              <a:ext cx="685800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3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3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Matrix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4778954"/>
            <a:ext cx="3845819" cy="19466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Scale for Raw Scores:</a:t>
            </a:r>
          </a:p>
          <a:p>
            <a:pPr defTabSz="395288">
              <a:spcBef>
                <a:spcPts val="300"/>
              </a:spcBef>
            </a:pPr>
            <a:r>
              <a:rPr lang="en-US" dirty="0"/>
              <a:t>4	Far exceeds requirement</a:t>
            </a:r>
          </a:p>
          <a:p>
            <a:pPr defTabSz="395288">
              <a:spcBef>
                <a:spcPts val="300"/>
              </a:spcBef>
            </a:pPr>
            <a:r>
              <a:rPr lang="en-US" dirty="0"/>
              <a:t>3	Exceeds requirement</a:t>
            </a:r>
          </a:p>
          <a:p>
            <a:pPr defTabSz="395288">
              <a:spcBef>
                <a:spcPts val="300"/>
              </a:spcBef>
            </a:pPr>
            <a:r>
              <a:rPr lang="en-US" dirty="0"/>
              <a:t>2	Meets requirement</a:t>
            </a:r>
          </a:p>
          <a:p>
            <a:pPr defTabSz="395288">
              <a:spcBef>
                <a:spcPts val="300"/>
              </a:spcBef>
            </a:pPr>
            <a:r>
              <a:rPr lang="en-US" dirty="0"/>
              <a:t>1	Minor deficiencies</a:t>
            </a:r>
          </a:p>
          <a:p>
            <a:pPr defTabSz="395288">
              <a:spcBef>
                <a:spcPts val="300"/>
              </a:spcBef>
            </a:pPr>
            <a:r>
              <a:rPr lang="en-US" dirty="0"/>
              <a:t>0	Does not meet requirement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778954"/>
            <a:ext cx="3505200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Scale for Weight Values:</a:t>
            </a:r>
          </a:p>
          <a:p>
            <a:pPr defTabSz="463550">
              <a:spcBef>
                <a:spcPts val="300"/>
              </a:spcBef>
            </a:pPr>
            <a:r>
              <a:rPr lang="en-US" dirty="0"/>
              <a:t>4	Critical importance</a:t>
            </a:r>
          </a:p>
          <a:p>
            <a:pPr defTabSz="463550">
              <a:spcBef>
                <a:spcPts val="300"/>
              </a:spcBef>
            </a:pPr>
            <a:r>
              <a:rPr lang="en-US" dirty="0"/>
              <a:t>3	High importance</a:t>
            </a:r>
          </a:p>
          <a:p>
            <a:pPr defTabSz="463550">
              <a:spcBef>
                <a:spcPts val="300"/>
              </a:spcBef>
            </a:pPr>
            <a:r>
              <a:rPr lang="en-US" dirty="0"/>
              <a:t>2	Medium importance</a:t>
            </a:r>
          </a:p>
          <a:p>
            <a:pPr defTabSz="463550">
              <a:spcBef>
                <a:spcPts val="300"/>
              </a:spcBef>
            </a:pPr>
            <a:r>
              <a:rPr lang="en-US" dirty="0"/>
              <a:t>1	Low importance</a:t>
            </a:r>
          </a:p>
          <a:p>
            <a:pPr defTabSz="463550">
              <a:spcBef>
                <a:spcPts val="300"/>
              </a:spcBef>
            </a:pPr>
            <a:r>
              <a:rPr lang="en-US" dirty="0"/>
              <a:t>0	Minimum importance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5419" y="1600200"/>
            <a:ext cx="8005562" cy="2778125"/>
            <a:chOff x="645419" y="1600200"/>
            <a:chExt cx="8005562" cy="27781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419" y="1600200"/>
              <a:ext cx="8005562" cy="277812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286000" y="2514600"/>
              <a:ext cx="609600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1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2514600"/>
              <a:ext cx="685800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700" dirty="0"/>
                <a:t>3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1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1159" y="2514600"/>
              <a:ext cx="685800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700" dirty="0"/>
                <a:t>1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3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3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5270" y="2514600"/>
              <a:ext cx="685800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700" dirty="0"/>
                <a:t>0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3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79381" y="2514600"/>
              <a:ext cx="685800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3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3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1876" y="2514600"/>
              <a:ext cx="609600" cy="1854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1.5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3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14.5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41076" y="2514600"/>
              <a:ext cx="685800" cy="1854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700" dirty="0"/>
                <a:t>3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1.5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6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18.5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7035" y="2514600"/>
              <a:ext cx="685800" cy="1854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700" dirty="0"/>
                <a:t>1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4.5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3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8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3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19.5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51146" y="2514600"/>
              <a:ext cx="685800" cy="1854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700" dirty="0"/>
                <a:t>0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4.5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12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24.5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15257" y="2514600"/>
              <a:ext cx="685800" cy="1854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4.5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2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6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6</a:t>
              </a:r>
            </a:p>
            <a:p>
              <a:pPr algn="ctr">
                <a:spcBef>
                  <a:spcPts val="300"/>
                </a:spcBef>
              </a:pPr>
              <a:r>
                <a:rPr lang="en-US" sz="1700" dirty="0"/>
                <a:t>20.5</a:t>
              </a:r>
            </a:p>
          </p:txBody>
        </p:sp>
      </p:grpSp>
      <p:sp>
        <p:nvSpPr>
          <p:cNvPr id="4" name="Oval 3"/>
          <p:cNvSpPr/>
          <p:nvPr/>
        </p:nvSpPr>
        <p:spPr bwMode="auto">
          <a:xfrm>
            <a:off x="6533026" y="3971920"/>
            <a:ext cx="914400" cy="45720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015270" y="2505229"/>
            <a:ext cx="1264111" cy="35559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Multiply 4"/>
          <p:cNvSpPr/>
          <p:nvPr/>
        </p:nvSpPr>
        <p:spPr bwMode="auto">
          <a:xfrm>
            <a:off x="6514633" y="3920625"/>
            <a:ext cx="964324" cy="548876"/>
          </a:xfrm>
          <a:prstGeom prst="mathMultiply">
            <a:avLst>
              <a:gd name="adj1" fmla="val 12792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834588" y="3976120"/>
            <a:ext cx="914400" cy="457200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5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33600"/>
            <a:ext cx="7096125" cy="3248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152" y="5659050"/>
            <a:ext cx="518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 https://www.infonautics.ch/blog/decision-matrix/</a:t>
            </a:r>
          </a:p>
        </p:txBody>
      </p:sp>
    </p:spTree>
    <p:extLst>
      <p:ext uri="{BB962C8B-B14F-4D97-AF65-F5344CB8AC3E}">
        <p14:creationId xmlns:p14="http://schemas.microsoft.com/office/powerpoint/2010/main" val="26189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7800"/>
            <a:ext cx="7281862" cy="46675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6115373"/>
            <a:ext cx="518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http://deseng.ryerson.ca/~fil/t/oldT/concept/evaluation1.html </a:t>
            </a:r>
          </a:p>
        </p:txBody>
      </p:sp>
    </p:spTree>
    <p:extLst>
      <p:ext uri="{BB962C8B-B14F-4D97-AF65-F5344CB8AC3E}">
        <p14:creationId xmlns:p14="http://schemas.microsoft.com/office/powerpoint/2010/main" val="21361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4BF001-52B6-4E4C-8005-C6B8D8C3A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191544"/>
            <a:ext cx="3052763" cy="2285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6000"/>
            <a:ext cx="7315200" cy="4800600"/>
          </a:xfrm>
        </p:spPr>
        <p:txBody>
          <a:bodyPr/>
          <a:lstStyle/>
          <a:p>
            <a:r>
              <a:rPr lang="en-US" dirty="0"/>
              <a:t>Modeling / analysis / simulation</a:t>
            </a:r>
          </a:p>
          <a:p>
            <a:r>
              <a:rPr lang="en-US" dirty="0"/>
              <a:t>Create a working prototype (if practical)</a:t>
            </a:r>
          </a:p>
          <a:p>
            <a:pPr lvl="1"/>
            <a:r>
              <a:rPr lang="en-US" sz="2400" dirty="0"/>
              <a:t>Needs to function, doesn’t have to be pretty.</a:t>
            </a:r>
          </a:p>
          <a:p>
            <a:pPr lvl="1"/>
            <a:r>
              <a:rPr lang="en-US" sz="2400" dirty="0"/>
              <a:t>Use materials that are easy to work with.</a:t>
            </a:r>
          </a:p>
          <a:p>
            <a:pPr lvl="1"/>
            <a:r>
              <a:rPr lang="en-US" sz="2400" dirty="0"/>
              <a:t>Later prototypes may come very close to final design.</a:t>
            </a:r>
          </a:p>
          <a:p>
            <a:r>
              <a:rPr lang="en-US" dirty="0"/>
              <a:t>Document throughout the process</a:t>
            </a:r>
          </a:p>
          <a:p>
            <a:pPr lvl="1"/>
            <a:r>
              <a:rPr lang="en-US" sz="2400" dirty="0"/>
              <a:t>What worked, what didn’t work, design modifications,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7010400" cy="4114800"/>
          </a:xfrm>
        </p:spPr>
        <p:txBody>
          <a:bodyPr/>
          <a:lstStyle/>
          <a:p>
            <a:r>
              <a:rPr lang="en-US" dirty="0"/>
              <a:t>Test thoroughly!</a:t>
            </a:r>
          </a:p>
          <a:p>
            <a:r>
              <a:rPr lang="en-US" dirty="0"/>
              <a:t>Does it work?  </a:t>
            </a:r>
          </a:p>
          <a:p>
            <a:r>
              <a:rPr lang="en-US" dirty="0"/>
              <a:t>Meets all technical specifications?</a:t>
            </a:r>
          </a:p>
          <a:p>
            <a:r>
              <a:rPr lang="en-US" dirty="0"/>
              <a:t>Assess performance in different conditions and scenarios.</a:t>
            </a:r>
          </a:p>
          <a:p>
            <a:r>
              <a:rPr lang="en-US" dirty="0"/>
              <a:t>Repeat the design cycle if problems are discovered.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Cycle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295" y="1598198"/>
            <a:ext cx="4092806" cy="3050002"/>
          </a:xfrm>
        </p:spPr>
        <p:txBody>
          <a:bodyPr/>
          <a:lstStyle/>
          <a:p>
            <a:r>
              <a:rPr lang="en-US" dirty="0"/>
              <a:t>Design is an  iterative process!</a:t>
            </a:r>
          </a:p>
          <a:p>
            <a:r>
              <a:rPr lang="en-US" dirty="0"/>
              <a:t>Final product may be completely different than what was initially envisioned.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962876" y="381000"/>
            <a:ext cx="4130750" cy="3649493"/>
            <a:chOff x="1898979" y="1143000"/>
            <a:chExt cx="5163387" cy="4561819"/>
          </a:xfrm>
        </p:grpSpPr>
        <p:pic>
          <p:nvPicPr>
            <p:cNvPr id="5" name="Picture 2" descr="C:\Users\James\AppData\Local\Microsoft\Windows\Temporary Internet Files\Content.IE5\P7RB3YWB\MC90007871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001" y="1219200"/>
              <a:ext cx="376996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rc 5"/>
            <p:cNvSpPr/>
            <p:nvPr/>
          </p:nvSpPr>
          <p:spPr>
            <a:xfrm>
              <a:off x="3352799" y="1726098"/>
              <a:ext cx="3047998" cy="2312501"/>
            </a:xfrm>
            <a:prstGeom prst="arc">
              <a:avLst>
                <a:gd name="adj1" fmla="val 16895755"/>
                <a:gd name="adj2" fmla="val 21586640"/>
              </a:avLst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en-US" sz="2400" dirty="0"/>
            </a:p>
          </p:txBody>
        </p:sp>
        <p:pic>
          <p:nvPicPr>
            <p:cNvPr id="7" name="Picture 3" descr="C:\Users\James\AppData\Local\Microsoft\Windows\Temporary Internet Files\Content.IE5\P7RB3YWB\MC900155825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197" y="2971800"/>
              <a:ext cx="766447" cy="924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C:\Users\James\AppData\Local\Microsoft\Windows\Temporary Internet Files\Content.IE5\P7RB3YWB\MC90005944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398" y="4775173"/>
              <a:ext cx="847199" cy="916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 descr="C:\Users\James\AppData\Local\Microsoft\Windows\Temporary Internet Files\Content.IE5\3I31VNFD\MC900078826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199" y="3124200"/>
              <a:ext cx="1122600" cy="640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C:\Users\James\Documents\JKidd\Resources &amp; Info\spiral_outward_for_web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6527" y="1828799"/>
              <a:ext cx="3286123" cy="3410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owchart: Summing Junction 10"/>
            <p:cNvSpPr/>
            <p:nvPr/>
          </p:nvSpPr>
          <p:spPr>
            <a:xfrm>
              <a:off x="4602478" y="3611879"/>
              <a:ext cx="274320" cy="27432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algn="ctr"/>
              <a:endParaRPr lang="en-US" sz="900" dirty="0"/>
            </a:p>
          </p:txBody>
        </p:sp>
        <p:sp>
          <p:nvSpPr>
            <p:cNvPr id="12" name="Arc 11"/>
            <p:cNvSpPr/>
            <p:nvPr/>
          </p:nvSpPr>
          <p:spPr>
            <a:xfrm rot="5618290">
              <a:off x="3765224" y="2583450"/>
              <a:ext cx="3047999" cy="2312501"/>
            </a:xfrm>
            <a:prstGeom prst="arc">
              <a:avLst>
                <a:gd name="adj1" fmla="val 16695248"/>
                <a:gd name="adj2" fmla="val 21492098"/>
              </a:avLst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13" name="Arc 12"/>
            <p:cNvSpPr/>
            <p:nvPr/>
          </p:nvSpPr>
          <p:spPr>
            <a:xfrm rot="17134540">
              <a:off x="2619031" y="2095982"/>
              <a:ext cx="3047999" cy="2312501"/>
            </a:xfrm>
            <a:prstGeom prst="arc">
              <a:avLst>
                <a:gd name="adj1" fmla="val 16200000"/>
                <a:gd name="adj2" fmla="val 21462544"/>
              </a:avLst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14" name="Arc 13"/>
            <p:cNvSpPr/>
            <p:nvPr/>
          </p:nvSpPr>
          <p:spPr>
            <a:xfrm rot="11173344">
              <a:off x="2931653" y="2869097"/>
              <a:ext cx="3047998" cy="2312501"/>
            </a:xfrm>
            <a:prstGeom prst="arc">
              <a:avLst>
                <a:gd name="adj1" fmla="val 16607947"/>
                <a:gd name="adj2" fmla="val 21462544"/>
              </a:avLst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5397" y="1143000"/>
              <a:ext cx="981600" cy="5232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200" dirty="0"/>
                <a:t>Problem Analysis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52713" y="3870444"/>
              <a:ext cx="120965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200" dirty="0"/>
                <a:t>Design Generation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6527" y="5181599"/>
              <a:ext cx="1373070" cy="5232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200" dirty="0"/>
                <a:t>Design Realization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98979" y="2600980"/>
              <a:ext cx="1147549" cy="5232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200" dirty="0"/>
                <a:t>Design Evaluation</a:t>
              </a: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560664" y="4559440"/>
            <a:ext cx="7503618" cy="180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l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r>
              <a:rPr lang="en-US" sz="2400" kern="0" dirty="0"/>
              <a:t>Prepare for failure –</a:t>
            </a:r>
          </a:p>
          <a:p>
            <a:pPr lvl="2"/>
            <a:r>
              <a:rPr lang="en-US" sz="2000" kern="0" dirty="0"/>
              <a:t>Don’t be discouraged!  Failure is a normal part of the design process, and it is how we learn the most!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482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/>
          <a:stretch/>
        </p:blipFill>
        <p:spPr>
          <a:xfrm>
            <a:off x="0" y="177755"/>
            <a:ext cx="9144000" cy="65383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2286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are looking for perfect safety you will do well to sit on a fence and watch the birds; but if you really wish to learn you must mount a machine and become acquainted with its tricks by actual trial. </a:t>
            </a:r>
            <a:br>
              <a:rPr lang="en-US" sz="2400" dirty="0"/>
            </a:br>
            <a:r>
              <a:rPr lang="en-US" sz="2400" b="1" dirty="0"/>
              <a:t>Wilbur Wright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022-ADAE-4C54-845C-1F34E84F136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are looking for perfect safety you will do well to sit on a fence and watch the birds; but if you really wish to learn you must mount a machine and become acquainted with its tricks by actual trial. </a:t>
            </a:r>
            <a:br>
              <a:rPr lang="en-US" sz="2400" dirty="0"/>
            </a:br>
            <a:r>
              <a:rPr lang="en-US" sz="2400" b="1" dirty="0"/>
              <a:t>Wilbur Wright</a:t>
            </a:r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65125"/>
          </a:xfrm>
        </p:spPr>
        <p:txBody>
          <a:bodyPr/>
          <a:lstStyle/>
          <a:p>
            <a:r>
              <a:rPr lang="en-US" dirty="0"/>
              <a:t>ENGR 1332 Fall 2015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022-ADAE-4C54-845C-1F34E84F1363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482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053" y="405420"/>
            <a:ext cx="5706947" cy="53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239000" cy="1527175"/>
          </a:xfrm>
        </p:spPr>
        <p:txBody>
          <a:bodyPr/>
          <a:lstStyle/>
          <a:p>
            <a:r>
              <a:rPr lang="en-US" sz="4000" dirty="0"/>
              <a:t>The Engineering Design Cycle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events from idea generation to finished product</a:t>
            </a:r>
          </a:p>
          <a:p>
            <a:endParaRPr lang="en-US" dirty="0"/>
          </a:p>
          <a:p>
            <a:r>
              <a:rPr lang="en-US" dirty="0"/>
              <a:t>Flow chart representation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AAFFOQX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609600"/>
            <a:ext cx="5410200" cy="5814648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7982" y="6424248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 </a:t>
            </a:r>
            <a:r>
              <a:rPr lang="en-US" sz="1200" dirty="0" err="1"/>
              <a:t>Horenstein</a:t>
            </a:r>
            <a:r>
              <a:rPr lang="en-US" sz="1200" dirty="0"/>
              <a:t>, </a:t>
            </a:r>
            <a:r>
              <a:rPr lang="en-US" sz="1200" i="1" dirty="0"/>
              <a:t>Design Concepts for Engineers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280" y="111441"/>
            <a:ext cx="7010400" cy="958263"/>
          </a:xfrm>
        </p:spPr>
        <p:txBody>
          <a:bodyPr/>
          <a:lstStyle/>
          <a:p>
            <a:r>
              <a:rPr lang="en-US" dirty="0"/>
              <a:t>A simpler representation</a:t>
            </a: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156813" y="991919"/>
            <a:ext cx="6894768" cy="5355093"/>
            <a:chOff x="1898979" y="1143000"/>
            <a:chExt cx="5873416" cy="4561819"/>
          </a:xfrm>
        </p:grpSpPr>
        <p:pic>
          <p:nvPicPr>
            <p:cNvPr id="18" name="Picture 2" descr="C:\Users\James\AppData\Local\Microsoft\Windows\Temporary Internet Files\Content.IE5\P7RB3YWB\MC90007871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001" y="1219200"/>
              <a:ext cx="376996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c 18"/>
            <p:cNvSpPr/>
            <p:nvPr/>
          </p:nvSpPr>
          <p:spPr>
            <a:xfrm>
              <a:off x="3352799" y="1726098"/>
              <a:ext cx="3047998" cy="2312501"/>
            </a:xfrm>
            <a:prstGeom prst="arc">
              <a:avLst>
                <a:gd name="adj1" fmla="val 16895755"/>
                <a:gd name="adj2" fmla="val 21586640"/>
              </a:avLst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en-US" sz="2400" dirty="0"/>
            </a:p>
          </p:txBody>
        </p:sp>
        <p:pic>
          <p:nvPicPr>
            <p:cNvPr id="20" name="Picture 3" descr="C:\Users\James\AppData\Local\Microsoft\Windows\Temporary Internet Files\Content.IE5\P7RB3YWB\MC900155825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197" y="2971800"/>
              <a:ext cx="766447" cy="924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C:\Users\James\AppData\Local\Microsoft\Windows\Temporary Internet Files\Content.IE5\P7RB3YWB\MC90005944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398" y="4775173"/>
              <a:ext cx="847199" cy="916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" descr="C:\Users\James\AppData\Local\Microsoft\Windows\Temporary Internet Files\Content.IE5\3I31VNFD\MC900078826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199" y="3124200"/>
              <a:ext cx="1122600" cy="640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9" descr="C:\Users\James\Documents\JKidd\Resources &amp; Info\spiral_outward_for_web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6527" y="1828799"/>
              <a:ext cx="3286123" cy="3410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Flowchart: Summing Junction 23"/>
            <p:cNvSpPr/>
            <p:nvPr/>
          </p:nvSpPr>
          <p:spPr>
            <a:xfrm>
              <a:off x="4602478" y="3611879"/>
              <a:ext cx="274320" cy="27432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en-US" sz="900" dirty="0"/>
            </a:p>
          </p:txBody>
        </p:sp>
        <p:sp>
          <p:nvSpPr>
            <p:cNvPr id="25" name="Arc 24"/>
            <p:cNvSpPr/>
            <p:nvPr/>
          </p:nvSpPr>
          <p:spPr>
            <a:xfrm rot="5618290">
              <a:off x="3765224" y="2583450"/>
              <a:ext cx="3047999" cy="2312501"/>
            </a:xfrm>
            <a:prstGeom prst="arc">
              <a:avLst>
                <a:gd name="adj1" fmla="val 16695248"/>
                <a:gd name="adj2" fmla="val 21492098"/>
              </a:avLst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26" name="Arc 25"/>
            <p:cNvSpPr/>
            <p:nvPr/>
          </p:nvSpPr>
          <p:spPr>
            <a:xfrm rot="17134540">
              <a:off x="2619031" y="2095982"/>
              <a:ext cx="3047999" cy="2312501"/>
            </a:xfrm>
            <a:prstGeom prst="arc">
              <a:avLst>
                <a:gd name="adj1" fmla="val 16200000"/>
                <a:gd name="adj2" fmla="val 21462544"/>
              </a:avLst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27" name="Arc 26"/>
            <p:cNvSpPr/>
            <p:nvPr/>
          </p:nvSpPr>
          <p:spPr>
            <a:xfrm rot="11173344">
              <a:off x="2931653" y="2869097"/>
              <a:ext cx="3047998" cy="2312501"/>
            </a:xfrm>
            <a:prstGeom prst="arc">
              <a:avLst>
                <a:gd name="adj1" fmla="val 16607947"/>
                <a:gd name="adj2" fmla="val 21462544"/>
              </a:avLst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05397" y="1143000"/>
              <a:ext cx="981600" cy="52322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r>
                <a:rPr lang="en-US" dirty="0"/>
                <a:t>Problem Analysis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24846" y="2449115"/>
              <a:ext cx="1147549" cy="5232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/>
                <a:t>Design Generation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2049" y="5181599"/>
              <a:ext cx="1147549" cy="52322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r>
                <a:rPr lang="en-US" dirty="0"/>
                <a:t>Design Realization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98979" y="2600980"/>
              <a:ext cx="1147549" cy="5232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/>
                <a:t>Design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3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39696"/>
            <a:ext cx="7505700" cy="3399104"/>
          </a:xfrm>
        </p:spPr>
        <p:txBody>
          <a:bodyPr/>
          <a:lstStyle/>
          <a:p>
            <a:r>
              <a:rPr lang="en-US" sz="2400" dirty="0"/>
              <a:t>Critical first step</a:t>
            </a:r>
          </a:p>
          <a:p>
            <a:r>
              <a:rPr lang="en-US" sz="2400" dirty="0"/>
              <a:t>What is the problem we are trying to solve?</a:t>
            </a:r>
          </a:p>
          <a:p>
            <a:r>
              <a:rPr lang="en-US" sz="2400" dirty="0"/>
              <a:t>What are our objectives in the design?</a:t>
            </a:r>
          </a:p>
          <a:p>
            <a:r>
              <a:rPr lang="en-US" sz="2400" dirty="0"/>
              <a:t>What are the constraints?</a:t>
            </a:r>
          </a:p>
          <a:p>
            <a:r>
              <a:rPr lang="en-US" sz="2400" dirty="0"/>
              <a:t>Have to have vs. nice to have</a:t>
            </a:r>
          </a:p>
          <a:p>
            <a:r>
              <a:rPr lang="en-US" sz="2400" dirty="0"/>
              <a:t>Do research – How have similar problems (or parts of the problem) been solved?  What off-the-shelf components can help us?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447800"/>
            <a:ext cx="742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9588" indent="-339725" defTabSz="744538">
              <a:buFont typeface="Wingdings" panose="05000000000000000000" pitchFamily="2" charset="2"/>
              <a:buChar char="v"/>
            </a:pPr>
            <a:r>
              <a:rPr lang="en-US" sz="2400" b="1" i="1" dirty="0"/>
              <a:t>Goal:  </a:t>
            </a:r>
            <a:r>
              <a:rPr lang="en-US" sz="2400" dirty="0"/>
              <a:t>Clear and complete statement of problem 		to be solved.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7150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4263"/>
            <a:r>
              <a:rPr lang="en-US" sz="2800" dirty="0">
                <a:solidFill>
                  <a:srgbClr val="0070C0"/>
                </a:solidFill>
              </a:rPr>
              <a:t>Note: Invest the time here!! 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Don’t solve the “wrong” problem!!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10400" cy="791379"/>
          </a:xfrm>
        </p:spPr>
        <p:txBody>
          <a:bodyPr/>
          <a:lstStyle/>
          <a:p>
            <a:r>
              <a:rPr lang="en-US" i="1" dirty="0"/>
              <a:t>Problem Analysis,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81878"/>
            <a:ext cx="7488865" cy="5723721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400" b="1" i="1" dirty="0"/>
              <a:t>Process</a:t>
            </a:r>
            <a:r>
              <a:rPr lang="en-US" sz="2400" dirty="0"/>
              <a:t>:</a:t>
            </a:r>
          </a:p>
          <a:p>
            <a:r>
              <a:rPr lang="en-US" sz="2400" dirty="0"/>
              <a:t>Clearly state the problem as given to us.</a:t>
            </a:r>
          </a:p>
          <a:p>
            <a:endParaRPr lang="en-US" sz="1600" dirty="0"/>
          </a:p>
          <a:p>
            <a:r>
              <a:rPr lang="en-US" sz="2400" dirty="0"/>
              <a:t>Identify all </a:t>
            </a:r>
            <a:r>
              <a:rPr lang="en-US" sz="2400" b="1" dirty="0"/>
              <a:t>given requirements</a:t>
            </a:r>
          </a:p>
          <a:p>
            <a:pPr marL="690563" lvl="2"/>
            <a:r>
              <a:rPr lang="en-US" sz="2000" dirty="0"/>
              <a:t>Safety requirements, communications requirements, etc.</a:t>
            </a:r>
          </a:p>
          <a:p>
            <a:pPr marL="690563" lvl="2"/>
            <a:endParaRPr lang="en-US" sz="1600" dirty="0"/>
          </a:p>
          <a:p>
            <a:r>
              <a:rPr lang="en-US" sz="2400" dirty="0"/>
              <a:t>Identify additional requirements that emerge from the contest objectives, track, etc. (</a:t>
            </a:r>
            <a:r>
              <a:rPr lang="en-US" sz="2400" b="1" dirty="0"/>
              <a:t>“Derived” </a:t>
            </a:r>
            <a:r>
              <a:rPr lang="en-US" sz="2400" b="1" dirty="0" err="1"/>
              <a:t>rqmts</a:t>
            </a:r>
            <a:r>
              <a:rPr lang="en-US" sz="2400" b="1" dirty="0"/>
              <a:t>.</a:t>
            </a:r>
            <a:r>
              <a:rPr lang="en-US" sz="2400" dirty="0"/>
              <a:t>)</a:t>
            </a:r>
          </a:p>
          <a:p>
            <a:endParaRPr lang="en-US" sz="1600" dirty="0"/>
          </a:p>
          <a:p>
            <a:r>
              <a:rPr lang="en-US" sz="2400" dirty="0"/>
              <a:t>Prioritize from most to least important</a:t>
            </a:r>
          </a:p>
          <a:p>
            <a:endParaRPr lang="en-US" sz="1600" dirty="0"/>
          </a:p>
          <a:p>
            <a:r>
              <a:rPr lang="en-US" sz="2400" dirty="0"/>
              <a:t>Translate to Technical Requirements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451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1"/>
            <a:ext cx="7010400" cy="1028700"/>
          </a:xfrm>
        </p:spPr>
        <p:txBody>
          <a:bodyPr/>
          <a:lstStyle/>
          <a:p>
            <a:r>
              <a:rPr lang="en-US" dirty="0"/>
              <a:t>Design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69" y="1981200"/>
            <a:ext cx="7551331" cy="4572000"/>
          </a:xfrm>
        </p:spPr>
        <p:txBody>
          <a:bodyPr/>
          <a:lstStyle/>
          <a:p>
            <a:r>
              <a:rPr lang="en-US" dirty="0"/>
              <a:t>Techniques include:</a:t>
            </a:r>
          </a:p>
          <a:p>
            <a:pPr lvl="1"/>
            <a:r>
              <a:rPr lang="en-US" sz="2400" dirty="0"/>
              <a:t>Brainstorming (individual &amp; group)</a:t>
            </a:r>
          </a:p>
          <a:p>
            <a:pPr lvl="2"/>
            <a:r>
              <a:rPr lang="en-US" sz="2000" dirty="0"/>
              <a:t>Some “guidelines”</a:t>
            </a:r>
          </a:p>
          <a:p>
            <a:pPr lvl="3"/>
            <a:r>
              <a:rPr lang="en-US" dirty="0"/>
              <a:t>No holding back – any idea, any time</a:t>
            </a:r>
          </a:p>
          <a:p>
            <a:pPr lvl="3"/>
            <a:r>
              <a:rPr lang="en-US" dirty="0"/>
              <a:t>No boundaries – no idea is “too crazy”</a:t>
            </a:r>
          </a:p>
          <a:p>
            <a:pPr lvl="3"/>
            <a:r>
              <a:rPr lang="en-US" dirty="0"/>
              <a:t>No criticizing – don’t critique until the final discussion</a:t>
            </a:r>
          </a:p>
          <a:p>
            <a:pPr lvl="3"/>
            <a:r>
              <a:rPr lang="en-US" dirty="0"/>
              <a:t>No dismissing – don’t discount an idea</a:t>
            </a:r>
          </a:p>
          <a:p>
            <a:pPr lvl="3"/>
            <a:r>
              <a:rPr lang="en-US" dirty="0"/>
              <a:t>No limit – one more idea is always good</a:t>
            </a:r>
          </a:p>
          <a:p>
            <a:pPr lvl="3"/>
            <a:r>
              <a:rPr lang="en-US" dirty="0"/>
              <a:t>No restrictions – draw from any field of experience</a:t>
            </a:r>
          </a:p>
          <a:p>
            <a:pPr lvl="3"/>
            <a:r>
              <a:rPr lang="en-US" dirty="0"/>
              <a:t>No shame – no one should ever be made to feel embarrassed about an idea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309134" y="1066800"/>
            <a:ext cx="742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9588" indent="-339725" defTabSz="744538">
              <a:buFont typeface="Wingdings" panose="05000000000000000000" pitchFamily="2" charset="2"/>
              <a:buChar char="v"/>
            </a:pPr>
            <a:r>
              <a:rPr lang="en-US" sz="2400" b="1" i="1" dirty="0"/>
              <a:t>Goal:  </a:t>
            </a:r>
            <a:r>
              <a:rPr lang="en-US" sz="2400" dirty="0"/>
              <a:t>Come up with multiple candidate solutions for the problem and select “best” to carry forward.</a:t>
            </a:r>
          </a:p>
        </p:txBody>
      </p:sp>
    </p:spTree>
    <p:extLst>
      <p:ext uri="{BB962C8B-B14F-4D97-AF65-F5344CB8AC3E}">
        <p14:creationId xmlns:p14="http://schemas.microsoft.com/office/powerpoint/2010/main" val="35155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1"/>
            <a:ext cx="7010400" cy="1028700"/>
          </a:xfrm>
        </p:spPr>
        <p:txBody>
          <a:bodyPr/>
          <a:lstStyle/>
          <a:p>
            <a:r>
              <a:rPr lang="en-US" dirty="0"/>
              <a:t>Design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69" y="1981200"/>
            <a:ext cx="7170331" cy="4572000"/>
          </a:xfrm>
        </p:spPr>
        <p:txBody>
          <a:bodyPr/>
          <a:lstStyle/>
          <a:p>
            <a:r>
              <a:rPr lang="en-US" dirty="0"/>
              <a:t>Techniques include </a:t>
            </a:r>
            <a:r>
              <a:rPr lang="en-US" i="1" dirty="0"/>
              <a:t>(cont.):</a:t>
            </a:r>
          </a:p>
          <a:p>
            <a:pPr lvl="1"/>
            <a:r>
              <a:rPr lang="en-US" sz="2400" dirty="0"/>
              <a:t>Benchmarking</a:t>
            </a:r>
          </a:p>
          <a:p>
            <a:pPr lvl="2"/>
            <a:r>
              <a:rPr lang="en-US" sz="2000" dirty="0"/>
              <a:t>How have other people solved the problem?      (Don’t reinvent the wheel!)</a:t>
            </a:r>
          </a:p>
          <a:p>
            <a:pPr lvl="2"/>
            <a:endParaRPr lang="en-US" sz="1200" dirty="0"/>
          </a:p>
          <a:p>
            <a:pPr lvl="1"/>
            <a:r>
              <a:rPr lang="en-US" sz="2400" dirty="0"/>
              <a:t>Back of Envelope analysis </a:t>
            </a:r>
          </a:p>
          <a:p>
            <a:pPr lvl="2"/>
            <a:r>
              <a:rPr lang="en-US" sz="2000" dirty="0"/>
              <a:t>Quick check using very simplified model to estimate performance</a:t>
            </a:r>
          </a:p>
          <a:p>
            <a:pPr lvl="2"/>
            <a:endParaRPr lang="en-US" sz="1200" dirty="0"/>
          </a:p>
          <a:p>
            <a:pPr lvl="1"/>
            <a:r>
              <a:rPr lang="en-US" sz="2400" dirty="0"/>
              <a:t>Tradeoff Analysis </a:t>
            </a:r>
          </a:p>
          <a:p>
            <a:pPr lvl="2"/>
            <a:r>
              <a:rPr lang="en-US" sz="2000" dirty="0"/>
              <a:t>Which idea will work “best”?</a:t>
            </a:r>
          </a:p>
          <a:p>
            <a:pPr lvl="2"/>
            <a:r>
              <a:rPr lang="en-US" sz="2000" dirty="0"/>
              <a:t>Weighted decision matrices can be helpful!</a:t>
            </a:r>
          </a:p>
          <a:p>
            <a:pPr marL="914400" lvl="2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309134" y="1066800"/>
            <a:ext cx="742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9588" indent="-339725" defTabSz="744538">
              <a:buFont typeface="Wingdings" panose="05000000000000000000" pitchFamily="2" charset="2"/>
              <a:buChar char="v"/>
            </a:pPr>
            <a:r>
              <a:rPr lang="en-US" sz="2400" b="1" i="1" dirty="0"/>
              <a:t>Goal:  </a:t>
            </a:r>
            <a:r>
              <a:rPr lang="en-US" sz="2400" dirty="0"/>
              <a:t>Come up with multiple candidate solutions for the problem and select “best” to carry forward.</a:t>
            </a:r>
          </a:p>
        </p:txBody>
      </p:sp>
    </p:spTree>
    <p:extLst>
      <p:ext uri="{BB962C8B-B14F-4D97-AF65-F5344CB8AC3E}">
        <p14:creationId xmlns:p14="http://schemas.microsoft.com/office/powerpoint/2010/main" val="266210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Generation</a:t>
            </a:r>
            <a:br>
              <a:rPr lang="en-US" dirty="0"/>
            </a:br>
            <a:r>
              <a:rPr lang="en-US" sz="3600" i="1" dirty="0"/>
              <a:t>Weighted Decision Matrices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7674"/>
            <a:ext cx="7924800" cy="4911725"/>
          </a:xfrm>
        </p:spPr>
        <p:txBody>
          <a:bodyPr/>
          <a:lstStyle/>
          <a:p>
            <a:r>
              <a:rPr lang="en-US" sz="2800" dirty="0"/>
              <a:t>To make confident and rational decisions when you have multiple options and multiple factors to take into account.</a:t>
            </a:r>
          </a:p>
          <a:p>
            <a:pPr lvl="1"/>
            <a:r>
              <a:rPr lang="en-US" sz="2200" dirty="0"/>
              <a:t>Step 1:  List each option as a column heading and each factor/criteria as a row.</a:t>
            </a:r>
          </a:p>
          <a:p>
            <a:pPr lvl="1"/>
            <a:r>
              <a:rPr lang="en-US" sz="2200" dirty="0"/>
              <a:t>Step 2:  Assign a “weight” to each criteria based on its relative importance.</a:t>
            </a:r>
          </a:p>
          <a:p>
            <a:pPr lvl="1"/>
            <a:r>
              <a:rPr lang="en-US" sz="2200" dirty="0"/>
              <a:t>Step 3:  Work through the table, giving a </a:t>
            </a:r>
            <a:r>
              <a:rPr lang="en-US" sz="2200" i="1" dirty="0"/>
              <a:t>raw score </a:t>
            </a:r>
            <a:r>
              <a:rPr lang="en-US" sz="2200" dirty="0"/>
              <a:t>to each option for each criteria.</a:t>
            </a:r>
          </a:p>
          <a:p>
            <a:pPr lvl="1"/>
            <a:r>
              <a:rPr lang="en-US" sz="2200" dirty="0"/>
              <a:t>Step 4:  Multiply raw scores by weights.</a:t>
            </a:r>
          </a:p>
          <a:p>
            <a:pPr lvl="1"/>
            <a:r>
              <a:rPr lang="en-US" sz="2200" dirty="0"/>
              <a:t>Step 5:  Add up the </a:t>
            </a:r>
            <a:r>
              <a:rPr lang="en-US" sz="2200" i="1" dirty="0"/>
              <a:t>weighted scores </a:t>
            </a:r>
            <a:r>
              <a:rPr lang="en-US" sz="2200" dirty="0"/>
              <a:t>for each option and look for the highest.</a:t>
            </a:r>
          </a:p>
        </p:txBody>
      </p:sp>
    </p:spTree>
    <p:extLst>
      <p:ext uri="{BB962C8B-B14F-4D97-AF65-F5344CB8AC3E}">
        <p14:creationId xmlns:p14="http://schemas.microsoft.com/office/powerpoint/2010/main" val="10168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SU Template">
  <a:themeElements>
    <a:clrScheme name="OSU Template 12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D95900"/>
      </a:accent1>
      <a:accent2>
        <a:srgbClr val="F27D00"/>
      </a:accent2>
      <a:accent3>
        <a:srgbClr val="FFFFFF"/>
      </a:accent3>
      <a:accent4>
        <a:srgbClr val="000000"/>
      </a:accent4>
      <a:accent5>
        <a:srgbClr val="E9B5AA"/>
      </a:accent5>
      <a:accent6>
        <a:srgbClr val="DB7100"/>
      </a:accent6>
      <a:hlink>
        <a:srgbClr val="336699"/>
      </a:hlink>
      <a:folHlink>
        <a:srgbClr val="808080"/>
      </a:folHlink>
    </a:clrScheme>
    <a:fontScheme name="OSU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SU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 Template 11">
        <a:dk1>
          <a:srgbClr val="000000"/>
        </a:dk1>
        <a:lt1>
          <a:srgbClr val="F27D00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7BFAA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 Template 12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D95900"/>
        </a:accent1>
        <a:accent2>
          <a:srgbClr val="F27D00"/>
        </a:accent2>
        <a:accent3>
          <a:srgbClr val="FFFFFF"/>
        </a:accent3>
        <a:accent4>
          <a:srgbClr val="000000"/>
        </a:accent4>
        <a:accent5>
          <a:srgbClr val="E9B5AA"/>
        </a:accent5>
        <a:accent6>
          <a:srgbClr val="DB71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 Template</Template>
  <TotalTime>4462</TotalTime>
  <Words>844</Words>
  <Application>Microsoft Office PowerPoint</Application>
  <PresentationFormat>On-screen Show (4:3)</PresentationFormat>
  <Paragraphs>228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Times New Roman</vt:lpstr>
      <vt:lpstr>Wingdings</vt:lpstr>
      <vt:lpstr>OSU Template</vt:lpstr>
      <vt:lpstr>OSU Mercury Robotics </vt:lpstr>
      <vt:lpstr>The Engineering Design Cycle</vt:lpstr>
      <vt:lpstr>PowerPoint Presentation</vt:lpstr>
      <vt:lpstr>A simpler representation</vt:lpstr>
      <vt:lpstr>Problem Analysis</vt:lpstr>
      <vt:lpstr>Problem Analysis, cont.</vt:lpstr>
      <vt:lpstr>Design Generation</vt:lpstr>
      <vt:lpstr>Design Generation</vt:lpstr>
      <vt:lpstr>Design Generation Weighted Decision Matrices</vt:lpstr>
      <vt:lpstr>Decision Matrix Example</vt:lpstr>
      <vt:lpstr>Decision Matrix Example</vt:lpstr>
      <vt:lpstr>Decision Matrix Example</vt:lpstr>
      <vt:lpstr>Another Example</vt:lpstr>
      <vt:lpstr>Another Example</vt:lpstr>
      <vt:lpstr>Design Realization</vt:lpstr>
      <vt:lpstr>Design Evaluation</vt:lpstr>
      <vt:lpstr>The Design Cycle</vt:lpstr>
      <vt:lpstr>PowerPoint Presentation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the next generation of engineers</dc:title>
  <dc:creator>Kevin Moore</dc:creator>
  <cp:lastModifiedBy>Callicoat, Jeffrey</cp:lastModifiedBy>
  <cp:revision>381</cp:revision>
  <cp:lastPrinted>2019-09-05T00:40:54Z</cp:lastPrinted>
  <dcterms:created xsi:type="dcterms:W3CDTF">2007-04-26T03:08:51Z</dcterms:created>
  <dcterms:modified xsi:type="dcterms:W3CDTF">2019-09-05T00:46:50Z</dcterms:modified>
</cp:coreProperties>
</file>