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CBB60D-5D60-4645-9468-0EF845F3A8AC}">
  <a:tblStyle styleId="{19CBB60D-5D60-4645-9468-0EF845F3A8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en/service/terms/#usag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Spring 2018 Final Presentation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Merrill, Andrew Ekstedt, and Scott Russell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025" y="190830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Basic scheme</a:t>
            </a:r>
            <a:endParaRPr/>
          </a:p>
        </p:txBody>
      </p:sp>
      <p:graphicFrame>
        <p:nvGraphicFramePr>
          <p:cNvPr id="142" name="Shape 142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{2}world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Basic scheme</a:t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1fa74619e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5501749b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2750ecd1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90999a17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73918274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182aaab1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88bbe190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b1004918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Packed scheme</a:t>
            </a:r>
            <a:endParaRPr/>
          </a:p>
        </p:txBody>
      </p:sp>
      <p:graphicFrame>
        <p:nvGraphicFramePr>
          <p:cNvPr id="154" name="Shape 154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{1}</a:t>
                      </a: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7250"/>
                <a:gridCol w="2300800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1fa74619e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5501749bc1746293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2750ecd1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90999a17008ab142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73918274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182aaab105a05abd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Pointer scheme</a:t>
            </a:r>
            <a:endParaRPr/>
          </a:p>
        </p:txBody>
      </p:sp>
      <p:graphicFrame>
        <p:nvGraphicFramePr>
          <p:cNvPr id="166" name="Shape 166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Pointer scheme</a:t>
            </a:r>
            <a:endParaRPr/>
          </a:p>
        </p:txBody>
      </p:sp>
      <p:graphicFrame>
        <p:nvGraphicFramePr>
          <p:cNvPr id="172" name="Shape 172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5240750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4" name="Shape 174"/>
          <p:cNvCxnSpPr/>
          <p:nvPr/>
        </p:nvCxnSpPr>
        <p:spPr>
          <a:xfrm>
            <a:off x="3776575" y="1815375"/>
            <a:ext cx="13845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3776575" y="1815375"/>
            <a:ext cx="14106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3776575" y="2165775"/>
            <a:ext cx="1401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Pointer scheme</a:t>
            </a:r>
            <a:endParaRPr/>
          </a:p>
        </p:txBody>
      </p:sp>
      <p:graphicFrame>
        <p:nvGraphicFramePr>
          <p:cNvPr id="182" name="Shape 182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5240750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11,1,18,19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21,34,54,6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Shape 184"/>
          <p:cNvCxnSpPr/>
          <p:nvPr/>
        </p:nvCxnSpPr>
        <p:spPr>
          <a:xfrm>
            <a:off x="3776575" y="1815375"/>
            <a:ext cx="13845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Shape 185"/>
          <p:cNvCxnSpPr/>
          <p:nvPr/>
        </p:nvCxnSpPr>
        <p:spPr>
          <a:xfrm flipH="1" rot="10800000">
            <a:off x="3776575" y="1815375"/>
            <a:ext cx="14106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3776575" y="2165775"/>
            <a:ext cx="1401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3785325" y="1832800"/>
            <a:ext cx="1349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x="3776575" y="1815275"/>
            <a:ext cx="1375800" cy="15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Pointer scheme</a:t>
            </a:r>
            <a:endParaRPr/>
          </a:p>
        </p:txBody>
      </p:sp>
      <p:graphicFrame>
        <p:nvGraphicFramePr>
          <p:cNvPr id="194" name="Shape 194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1fa74619e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baababababab</a:t>
                      </a: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2750ecd1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0a1b2c3d4e5f...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73918274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8188aa9a9911...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Shape 195"/>
          <p:cNvGraphicFramePr/>
          <p:nvPr/>
        </p:nvGraphicFramePr>
        <p:xfrm>
          <a:off x="5240750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5501749bc174...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90999a170089...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182aaab105a0...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a210</a:t>
                      </a:r>
                      <a:r>
                        <a:rPr lang="en"/>
                        <a:t>34b54c68</a:t>
                      </a: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r>
                        <a:rPr lang="en"/>
                        <a:t>3012381aab...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 / Demos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DSSE / Search Webpage Demo (AE)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(SM)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 recap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 - Code status and complications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Lvl2 - expected expansion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 (SR)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xtras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 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optimizations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10450" y="341025"/>
            <a:ext cx="81231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Secret Bunny Team: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Preserving Cloud &amp; Email Encryption</a:t>
            </a:r>
            <a:endParaRPr b="0" i="0" sz="3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300" y="1690950"/>
            <a:ext cx="1917445" cy="2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685375" y="2486125"/>
            <a:ext cx="2446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50500" y="1149050"/>
            <a:ext cx="8070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Software testing completed on two systems: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28800" y="2012000"/>
            <a:ext cx="4135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MacBook Pro 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2.2 GHz Intel Core i7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Ram: 8 GB 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OS X 10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64600" y="2011988"/>
            <a:ext cx="40137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 startAt="2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Dell Inspiron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2.0 GHz Intel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Core i5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Ram: 4 GB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Windows 10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79650" y="4642400"/>
            <a:ext cx="106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scott was here :)</a:t>
            </a:r>
            <a:endParaRPr sz="600"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Hardware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637" y="1244975"/>
            <a:ext cx="6028726" cy="3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00" y="1249825"/>
            <a:ext cx="5930400" cy="35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00" y="1023975"/>
            <a:ext cx="6393600" cy="38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62" y="1118500"/>
            <a:ext cx="559247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69" y="1205125"/>
            <a:ext cx="5809662" cy="3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Results: Continued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redux 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 ✔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 to Cash-DSSE: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packed ✔, pointer ✔,  2-level pointer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☹️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Database 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 Size Comparison ✔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7972" l="1990" r="-1990" t="22028"/>
          <a:stretch/>
        </p:blipFill>
        <p:spPr>
          <a:xfrm>
            <a:off x="-251250" y="-685800"/>
            <a:ext cx="7578874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type="title"/>
          </p:nvPr>
        </p:nvSpPr>
        <p:spPr>
          <a:xfrm>
            <a:off x="3360775" y="8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Future!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35025" y="1163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Pointer Benchmarking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Level 2 pointer Optimization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Large Dataset Comparison (Wikipedia Plain Text dataset)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650" y="87338"/>
            <a:ext cx="1917445" cy="27426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st="409575">
              <a:srgbClr val="000000">
                <a:alpha val="52000"/>
              </a:srgbClr>
            </a:outerShdw>
            <a:reflection blurRad="0" dir="5400000" dist="390525" endA="0" endPos="81000" fadeDir="5400012" kx="0" rotWithShape="0" algn="bl" stA="77000" stPos="0" sy="-100000" ky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i="0" lang="en" sz="3000" u="none" cap="none" strike="noStrike">
                <a:solidFill>
                  <a:schemeClr val="accent3"/>
                </a:solidFill>
              </a:rPr>
              <a:t>Privacy Preserving Cloud &amp; Email Encryption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16825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”Privacy Preserving Cloud, Email and Password Manager” Capstone project is a research-oriented project that aims to implement the DSSE scheme proposed by David Cash.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85625" y="3472875"/>
            <a:ext cx="2344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CC0 Creative Commons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attribution required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423" y="1264413"/>
            <a:ext cx="3687199" cy="22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Equifax breach -&gt; what happens if someone breaches google drive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searchable encryption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encrypted data on a server and be able to efficiently search it without the server knowing about 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comparing how fast encryption algorithms can search through an encrypted database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/ Expo pitch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</a:t>
            </a:r>
            <a:r>
              <a:rPr lang="en"/>
              <a:t>accomplished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Researched searchable encryption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Cash-DSSE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Search, add, update, delete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Optimization </a:t>
            </a:r>
            <a:r>
              <a:rPr lang="en"/>
              <a:t>variants of Cash-DSSE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Basic, packed, pointer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and medium-size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against IM-DSSE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demo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Presented at Expo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00" y="0"/>
            <a:ext cx="6888573" cy="5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recap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 Cash-DSSE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Client/Server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Optimizations: packed, pointer, 2-level pointer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against IM-DSSE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1460725" y="156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{19CBB60D-5D60-4645-9468-0EF845F3A8AC}</a:tableStyleId>
              </a:tblPr>
              <a:tblGrid>
                <a:gridCol w="1549425"/>
                <a:gridCol w="1549425"/>
              </a:tblGrid>
              <a:tr h="409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goodbye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