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14" d="100"/>
          <a:sy n="14" d="100"/>
        </p:scale>
        <p:origin x="84" y="16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r>
              <a:rPr lang="en-US" dirty="0"/>
              <a:t>Template for Future Benchmark</a:t>
            </a:r>
            <a:r>
              <a:rPr lang="en-US" baseline="0" dirty="0"/>
              <a:t> Data</a:t>
            </a:r>
            <a:endParaRPr lang="en-US" dirty="0"/>
          </a:p>
        </c:rich>
      </c:tx>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D68-4A91-B938-B3E741BDAD0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D68-4A91-B938-B3E741BDAD09}"/>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D68-4A91-B938-B3E741BDAD09}"/>
            </c:ext>
          </c:extLst>
        </c:ser>
        <c:dLbls>
          <c:showLegendKey val="0"/>
          <c:showVal val="0"/>
          <c:showCatName val="0"/>
          <c:showSerName val="0"/>
          <c:showPercent val="0"/>
          <c:showBubbleSize val="0"/>
        </c:dLbls>
        <c:gapWidth val="219"/>
        <c:overlap val="-27"/>
        <c:axId val="551169192"/>
        <c:axId val="551170504"/>
      </c:barChart>
      <c:catAx>
        <c:axId val="551169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70504"/>
        <c:crosses val="autoZero"/>
        <c:auto val="1"/>
        <c:lblAlgn val="ctr"/>
        <c:lblOffset val="100"/>
        <c:noMultiLvlLbl val="0"/>
      </c:catAx>
      <c:valAx>
        <c:axId val="551170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69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2/14/2018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4935201" y="-188034"/>
            <a:ext cx="14246352"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7200" b="1" dirty="0"/>
              <a:t>Privacy-Preserving Cloud, Email and Password Systems</a:t>
            </a:r>
          </a:p>
        </p:txBody>
      </p:sp>
      <p:sp>
        <p:nvSpPr>
          <p:cNvPr id="5" name="Text Box 123"/>
          <p:cNvSpPr txBox="1">
            <a:spLocks noChangeArrowheads="1"/>
          </p:cNvSpPr>
          <p:nvPr/>
        </p:nvSpPr>
        <p:spPr bwMode="auto">
          <a:xfrm>
            <a:off x="5599177" y="2438400"/>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Andrew </a:t>
            </a:r>
            <a:r>
              <a:rPr lang="en-US" sz="4000" dirty="0" err="1">
                <a:solidFill>
                  <a:schemeClr val="bg1"/>
                </a:solidFill>
                <a:latin typeface="+mn-lt"/>
              </a:rPr>
              <a:t>Ekstedt</a:t>
            </a:r>
            <a:r>
              <a:rPr lang="en-US" sz="4000" dirty="0">
                <a:solidFill>
                  <a:schemeClr val="bg1"/>
                </a:solidFill>
                <a:latin typeface="+mn-lt"/>
              </a:rPr>
              <a:t>, Scott Merrill, Scott Russell</a:t>
            </a:r>
          </a:p>
          <a:p>
            <a:pPr algn="ctr" eaLnBrk="1" hangingPunct="1"/>
            <a:r>
              <a:rPr lang="en-US" sz="4000" dirty="0">
                <a:solidFill>
                  <a:schemeClr val="bg1"/>
                </a:solidFill>
                <a:latin typeface="+mn-lt"/>
              </a:rPr>
              <a:t>Sponsored by: Attila Yavuz with Thang Hoang</a:t>
            </a:r>
          </a:p>
        </p:txBody>
      </p:sp>
      <p:sp>
        <p:nvSpPr>
          <p:cNvPr id="26" name="TextBox 25"/>
          <p:cNvSpPr txBox="1"/>
          <p:nvPr/>
        </p:nvSpPr>
        <p:spPr>
          <a:xfrm>
            <a:off x="29181552" y="28886394"/>
            <a:ext cx="12268200" cy="4413006"/>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2000" dirty="0"/>
              <a:t>[1] D. Cash, J. Jaeger, S. </a:t>
            </a:r>
            <a:r>
              <a:rPr lang="en-US" sz="2000" dirty="0" err="1"/>
              <a:t>Jarecki</a:t>
            </a:r>
            <a:r>
              <a:rPr lang="en-US" sz="2000" dirty="0"/>
              <a:t>, C. </a:t>
            </a:r>
            <a:r>
              <a:rPr lang="en-US" sz="2000" dirty="0" err="1"/>
              <a:t>Jutla</a:t>
            </a:r>
            <a:r>
              <a:rPr lang="en-US" sz="2000" dirty="0"/>
              <a:t>, H. </a:t>
            </a:r>
            <a:r>
              <a:rPr lang="en-US" sz="2000" dirty="0" err="1"/>
              <a:t>Krawczyk</a:t>
            </a:r>
            <a:r>
              <a:rPr lang="en-US" sz="2000" dirty="0"/>
              <a:t>, M.-C. Rou, and M. Steiner, “Dynamic searchable encryption in very-large databases: Data structures and implementation,” Cryptology </a:t>
            </a:r>
            <a:r>
              <a:rPr lang="en-US" sz="2000" dirty="0" err="1"/>
              <a:t>ePrint</a:t>
            </a:r>
            <a:r>
              <a:rPr lang="en-US" sz="2000" dirty="0"/>
              <a:t> Archive, Report 2014/853, 2014. [Online]. Available: https://eprint.iacr.org/2014/853 </a:t>
            </a:r>
          </a:p>
          <a:p>
            <a:pPr marL="342842" indent="-342842">
              <a:buFont typeface="+mj-lt"/>
              <a:buAutoNum type="arabicPeriod"/>
            </a:pPr>
            <a:r>
              <a:rPr lang="en-US" sz="2000" dirty="0"/>
              <a:t>[2] A. A. Yavuz and J. Guajardo, “Dynamic searchable symmetric encryption with minimal leakage and efficient updates on commodity hardware,” Selected Areas in Cryptography (SAC) 2015, Sackville, New Brunswick, Canada, August 2015, http://web.engr.oregonstate. </a:t>
            </a:r>
            <a:r>
              <a:rPr lang="en-US" sz="2000" dirty="0" err="1"/>
              <a:t>edu</a:t>
            </a:r>
            <a:r>
              <a:rPr lang="en-US" sz="2000" dirty="0"/>
              <a:t>/∼</a:t>
            </a:r>
            <a:r>
              <a:rPr lang="en-US" sz="2000" dirty="0" err="1"/>
              <a:t>yavuza</a:t>
            </a:r>
            <a:r>
              <a:rPr lang="en-US" sz="2000" dirty="0"/>
              <a:t>/Yavuz DSSE SAC2015.pdf.</a:t>
            </a:r>
          </a:p>
          <a:p>
            <a:pPr marL="342842" indent="-342842">
              <a:buFont typeface="+mj-lt"/>
              <a:buAutoNum type="arabicPeriod"/>
            </a:pPr>
            <a:r>
              <a:rPr lang="en-US" sz="2000" dirty="0"/>
              <a:t> [3] “</a:t>
            </a:r>
            <a:r>
              <a:rPr lang="en-US" sz="2000" dirty="0" err="1"/>
              <a:t>Libtomcrypt</a:t>
            </a:r>
            <a:r>
              <a:rPr lang="en-US" sz="2000" dirty="0"/>
              <a:t>.” [Online]. Available: http://www.libtom.net/LibTomCrypt/ </a:t>
            </a:r>
          </a:p>
          <a:p>
            <a:pPr marL="342842" indent="-342842">
              <a:buFont typeface="+mj-lt"/>
              <a:buAutoNum type="arabicPeriod"/>
            </a:pPr>
            <a:r>
              <a:rPr lang="en-US" sz="2000" dirty="0"/>
              <a:t>[4]T. Hoang, “IM-DSSE: Dynamic Searchable Symmetric Encryption with Incidence Matrix (IM),” 2017. [Online]. Available: https://github.com/thanghoang/IM-DSSE </a:t>
            </a:r>
          </a:p>
          <a:p>
            <a:pPr marL="342842" indent="-342842">
              <a:buFont typeface="+mj-lt"/>
              <a:buAutoNum type="arabicPeriod"/>
            </a:pPr>
            <a:r>
              <a:rPr lang="en-US" sz="2000" dirty="0"/>
              <a:t>[5] T. </a:t>
            </a:r>
            <a:r>
              <a:rPr lang="en-US" sz="2000" dirty="0" err="1"/>
              <a:t>Moataz</a:t>
            </a:r>
            <a:r>
              <a:rPr lang="en-US" sz="2000" dirty="0"/>
              <a:t>, S. Kamara, and S. Zhao, “</a:t>
            </a:r>
            <a:r>
              <a:rPr lang="en-US" sz="2000" dirty="0" err="1"/>
              <a:t>Clusion</a:t>
            </a:r>
            <a:r>
              <a:rPr lang="en-US" sz="2000" dirty="0"/>
              <a:t>: A searchable encryption library from the Encrypted Systems Lab @ Brown University.” 2017.</a:t>
            </a:r>
          </a:p>
        </p:txBody>
      </p:sp>
      <p:sp>
        <p:nvSpPr>
          <p:cNvPr id="27" name="TextBox 26"/>
          <p:cNvSpPr txBox="1"/>
          <p:nvPr/>
        </p:nvSpPr>
        <p:spPr>
          <a:xfrm>
            <a:off x="29266662" y="27477720"/>
            <a:ext cx="4677667" cy="746346"/>
          </a:xfrm>
          <a:prstGeom prst="rect">
            <a:avLst/>
          </a:prstGeom>
          <a:noFill/>
        </p:spPr>
        <p:txBody>
          <a:bodyPr wrap="none" lIns="68568" tIns="34284" rIns="68568" bIns="34284" rtlCol="0">
            <a:spAutoFit/>
          </a:bodyPr>
          <a:lstStyle/>
          <a:p>
            <a:r>
              <a:rPr lang="en-US" sz="4400" b="1" dirty="0"/>
              <a:t>Primary References</a:t>
            </a:r>
          </a:p>
        </p:txBody>
      </p:sp>
      <p:sp>
        <p:nvSpPr>
          <p:cNvPr id="10" name="Text Box 189"/>
          <p:cNvSpPr txBox="1">
            <a:spLocks noChangeArrowheads="1"/>
          </p:cNvSpPr>
          <p:nvPr/>
        </p:nvSpPr>
        <p:spPr bwMode="auto">
          <a:xfrm>
            <a:off x="1463040" y="5486400"/>
            <a:ext cx="13167360" cy="840225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400" dirty="0">
                <a:latin typeface="Times New Roman" panose="02020603050405020304" pitchFamily="18" charset="0"/>
                <a:cs typeface="Times New Roman" panose="02020603050405020304" pitchFamily="18" charset="0"/>
              </a:rPr>
              <a:t>Storage service offered by cloud providers bring vast benefits to human society. However, this service also brings privacy concerns to the users. </a:t>
            </a:r>
          </a:p>
          <a:p>
            <a:pPr eaLnBrk="1" hangingPunct="1"/>
            <a:endParaRPr lang="en-US" sz="4400" dirty="0">
              <a:latin typeface="Times New Roman" panose="02020603050405020304" pitchFamily="18" charset="0"/>
              <a:cs typeface="Times New Roman" panose="02020603050405020304" pitchFamily="18" charset="0"/>
            </a:endParaRPr>
          </a:p>
          <a:p>
            <a:pPr eaLnBrk="1" hangingPunct="1"/>
            <a:r>
              <a:rPr lang="en-US" sz="4400" dirty="0">
                <a:latin typeface="Times New Roman" panose="02020603050405020304" pitchFamily="18" charset="0"/>
                <a:cs typeface="Times New Roman" panose="02020603050405020304" pitchFamily="18" charset="0"/>
              </a:rPr>
              <a:t>While the data privacy can be preserved by using standard encryption, it also prevents the user from querying the data on the cloud and thereby, invalidating the benefit of using cloud services. </a:t>
            </a:r>
          </a:p>
          <a:p>
            <a:pPr eaLnBrk="1" hangingPunct="1"/>
            <a:endParaRPr lang="en-US" sz="4400" dirty="0">
              <a:latin typeface="Times New Roman" panose="02020603050405020304" pitchFamily="18" charset="0"/>
              <a:cs typeface="Times New Roman" panose="02020603050405020304" pitchFamily="18" charset="0"/>
            </a:endParaRPr>
          </a:p>
          <a:p>
            <a:pPr eaLnBrk="1" hangingPunct="1"/>
            <a:r>
              <a:rPr lang="en-US" sz="4400" dirty="0">
                <a:latin typeface="Times New Roman" panose="02020603050405020304" pitchFamily="18" charset="0"/>
                <a:cs typeface="Times New Roman" panose="02020603050405020304" pitchFamily="18" charset="0"/>
              </a:rPr>
              <a:t>Thus, there is a need to develop a new cryptographic primitive that allows the user to query data outsourced to the cloud, while preserving its privacy. </a:t>
            </a:r>
          </a:p>
        </p:txBody>
      </p:sp>
      <p:sp>
        <p:nvSpPr>
          <p:cNvPr id="32" name="Rectangle 31"/>
          <p:cNvSpPr/>
          <p:nvPr/>
        </p:nvSpPr>
        <p:spPr>
          <a:xfrm>
            <a:off x="1463040" y="4800600"/>
            <a:ext cx="13167360" cy="6858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Motivation</a:t>
            </a:r>
          </a:p>
        </p:txBody>
      </p:sp>
      <p:sp>
        <p:nvSpPr>
          <p:cNvPr id="15" name="Text Box 194"/>
          <p:cNvSpPr txBox="1">
            <a:spLocks noChangeArrowheads="1"/>
          </p:cNvSpPr>
          <p:nvPr/>
        </p:nvSpPr>
        <p:spPr bwMode="auto">
          <a:xfrm>
            <a:off x="15316200" y="18976883"/>
            <a:ext cx="13167360" cy="963336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Times New Roman" panose="02020603050405020304" pitchFamily="18" charset="0"/>
                <a:cs typeface="Times New Roman" panose="02020603050405020304" pitchFamily="18" charset="0"/>
              </a:rPr>
              <a:t>We are comparing three different DSSE Algorithms against each other for our benchmarking.</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dirty="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Clusion</a:t>
            </a:r>
            <a:r>
              <a:rPr lang="en-US" sz="3200" dirty="0">
                <a:latin typeface="Times New Roman" panose="02020603050405020304" pitchFamily="18" charset="0"/>
                <a:cs typeface="Times New Roman" panose="02020603050405020304" pitchFamily="18" charset="0"/>
              </a:rPr>
              <a:t>: A Java Implementation of the Cash-DSSE Algorithm. This is primarily used as a comparison between the same algorithm, but different languages. </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dirty="0">
                <a:latin typeface="Times New Roman" panose="02020603050405020304" pitchFamily="18" charset="0"/>
                <a:cs typeface="Times New Roman" panose="02020603050405020304" pitchFamily="18" charset="0"/>
              </a:rPr>
              <a:t>2. IM-DSSE: is a C++ implementation of a indexed matrix data structure.</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dirty="0">
                <a:latin typeface="Times New Roman" panose="02020603050405020304" pitchFamily="18" charset="0"/>
                <a:cs typeface="Times New Roman" panose="02020603050405020304" pitchFamily="18" charset="0"/>
              </a:rPr>
              <a:t>3. Our Cash-DSSE Implementation: Using C++ with the same algorithm as the </a:t>
            </a:r>
            <a:r>
              <a:rPr lang="en-US" sz="3200" dirty="0" err="1">
                <a:latin typeface="Times New Roman" panose="02020603050405020304" pitchFamily="18" charset="0"/>
                <a:cs typeface="Times New Roman" panose="02020603050405020304" pitchFamily="18" charset="0"/>
              </a:rPr>
              <a:t>Clusion</a:t>
            </a:r>
            <a:r>
              <a:rPr lang="en-US" sz="3200" dirty="0">
                <a:latin typeface="Times New Roman" panose="02020603050405020304" pitchFamily="18" charset="0"/>
                <a:cs typeface="Times New Roman" panose="02020603050405020304" pitchFamily="18" charset="0"/>
              </a:rPr>
              <a:t> to benchmark against.</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dirty="0">
                <a:latin typeface="Times New Roman" panose="02020603050405020304" pitchFamily="18" charset="0"/>
                <a:cs typeface="Times New Roman" panose="02020603050405020304" pitchFamily="18" charset="0"/>
              </a:rPr>
              <a:t>The Two Metrics for Benchmarking:</a:t>
            </a:r>
          </a:p>
          <a:p>
            <a:pPr eaLnBrk="1" hangingPunct="1"/>
            <a:endParaRPr lang="en-US" sz="3200" dirty="0">
              <a:latin typeface="Times New Roman" panose="02020603050405020304" pitchFamily="18" charset="0"/>
              <a:cs typeface="Times New Roman" panose="02020603050405020304" pitchFamily="18" charset="0"/>
            </a:endParaRPr>
          </a:p>
          <a:p>
            <a:pPr marL="514350" indent="-514350" eaLnBrk="1" hangingPunct="1">
              <a:buAutoNum type="arabicPeriod"/>
            </a:pPr>
            <a:r>
              <a:rPr lang="en-US" sz="3200" dirty="0">
                <a:latin typeface="Times New Roman" panose="02020603050405020304" pitchFamily="18" charset="0"/>
                <a:cs typeface="Times New Roman" panose="02020603050405020304" pitchFamily="18" charset="0"/>
              </a:rPr>
              <a:t>Round-Trip Delay: Testing for RTD take are preform on a slow (WIFI secure network) vs a fast (Wired Ethernet Connection) to compare how both speeds affect the bottleneck of these algorithms.</a:t>
            </a:r>
          </a:p>
          <a:p>
            <a:pPr marL="514350" indent="-514350" eaLnBrk="1" hangingPunct="1">
              <a:buAutoNum type="arabicPeriod"/>
            </a:pPr>
            <a:endParaRPr lang="en-US" sz="3200" dirty="0">
              <a:latin typeface="Times New Roman" panose="02020603050405020304" pitchFamily="18" charset="0"/>
              <a:cs typeface="Times New Roman" panose="02020603050405020304" pitchFamily="18" charset="0"/>
            </a:endParaRPr>
          </a:p>
          <a:p>
            <a:pPr marL="514350" indent="-514350" eaLnBrk="1" hangingPunct="1">
              <a:buAutoNum type="arabicPeriod"/>
            </a:pPr>
            <a:r>
              <a:rPr lang="en-US" sz="3200" dirty="0">
                <a:latin typeface="Times New Roman" panose="02020603050405020304" pitchFamily="18" charset="0"/>
                <a:cs typeface="Times New Roman" panose="02020603050405020304" pitchFamily="18" charset="0"/>
              </a:rPr>
              <a:t>Index Size: The Size of the Encrypted index in Bytes.</a:t>
            </a:r>
          </a:p>
        </p:txBody>
      </p:sp>
      <p:sp>
        <p:nvSpPr>
          <p:cNvPr id="13" name="Text Box 192"/>
          <p:cNvSpPr txBox="1">
            <a:spLocks noChangeArrowheads="1"/>
          </p:cNvSpPr>
          <p:nvPr/>
        </p:nvSpPr>
        <p:spPr bwMode="auto">
          <a:xfrm>
            <a:off x="15361920" y="1228938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Times New Roman" panose="02020603050405020304" pitchFamily="18" charset="0"/>
                <a:cs typeface="Times New Roman" panose="02020603050405020304" pitchFamily="18" charset="0"/>
              </a:rPr>
              <a:t>Symmetric Searchable Encryption (SSE): </a:t>
            </a:r>
            <a:r>
              <a:rPr lang="en-US" sz="3200" dirty="0">
                <a:latin typeface="Times New Roman" panose="02020603050405020304" pitchFamily="18" charset="0"/>
                <a:cs typeface="Times New Roman" panose="02020603050405020304" pitchFamily="18" charset="0"/>
              </a:rPr>
              <a:t>The SSE module provides functions to create, search, add, and delete documents to an encrypted search index.</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b="1" dirty="0">
                <a:latin typeface="Times New Roman" panose="02020603050405020304" pitchFamily="18" charset="0"/>
                <a:cs typeface="Times New Roman" panose="02020603050405020304" pitchFamily="18" charset="0"/>
              </a:rPr>
              <a:t>Cloud Storage: </a:t>
            </a:r>
            <a:r>
              <a:rPr lang="en-US" sz="3200" dirty="0">
                <a:latin typeface="Times New Roman" panose="02020603050405020304" pitchFamily="18" charset="0"/>
                <a:cs typeface="Times New Roman" panose="02020603050405020304" pitchFamily="18" charset="0"/>
              </a:rPr>
              <a:t>We are using Amazon S3 as our Cloud Storage Database. This Cloud Storage database is encrypted using the scheme explained by David Cash. This is also implemented as a Storage Only Server.</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b="1" dirty="0">
                <a:latin typeface="Times New Roman" panose="02020603050405020304" pitchFamily="18" charset="0"/>
                <a:cs typeface="Times New Roman" panose="02020603050405020304" pitchFamily="18" charset="0"/>
              </a:rPr>
              <a:t>Email Daemon: </a:t>
            </a:r>
            <a:r>
              <a:rPr lang="en-US" sz="3200" dirty="0">
                <a:latin typeface="Times New Roman" panose="02020603050405020304" pitchFamily="18" charset="0"/>
                <a:cs typeface="Times New Roman" panose="02020603050405020304" pitchFamily="18" charset="0"/>
              </a:rPr>
              <a:t>Using and Open Source POP3 Library this Daemon is able to update the client every minute. We did not implement a IMAP protocol simply because we do not need synchronization across devices as we are hosting the client on a single computer.</a:t>
            </a:r>
          </a:p>
        </p:txBody>
      </p:sp>
      <p:sp>
        <p:nvSpPr>
          <p:cNvPr id="34" name="Rectangle 33"/>
          <p:cNvSpPr/>
          <p:nvPr/>
        </p:nvSpPr>
        <p:spPr>
          <a:xfrm>
            <a:off x="15361920" y="11603580"/>
            <a:ext cx="13167360" cy="6858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Core Components</a:t>
            </a:r>
          </a:p>
        </p:txBody>
      </p:sp>
      <p:sp>
        <p:nvSpPr>
          <p:cNvPr id="12" name="Text Box 191"/>
          <p:cNvSpPr txBox="1">
            <a:spLocks noChangeArrowheads="1"/>
          </p:cNvSpPr>
          <p:nvPr/>
        </p:nvSpPr>
        <p:spPr bwMode="auto">
          <a:xfrm>
            <a:off x="1463040" y="21613545"/>
            <a:ext cx="13167360" cy="421649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Times New Roman" panose="02020603050405020304" pitchFamily="18" charset="0"/>
                <a:cs typeface="Times New Roman" panose="02020603050405020304" pitchFamily="18" charset="0"/>
              </a:rPr>
              <a:t>We will be comparing the different algorithms here. Discussing pros and cons of each, explaining how our implementation differed from those already implemented. It is important to also point out any abnormalities in our comparison.</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dirty="0">
                <a:latin typeface="Times New Roman" panose="02020603050405020304" pitchFamily="18" charset="0"/>
                <a:cs typeface="Times New Roman" panose="02020603050405020304" pitchFamily="18" charset="0"/>
              </a:rPr>
              <a:t>This section will also discuss how our benchmarks align to the motivation behind the project. Being a focus on the research and comparison of different algorithms.</a:t>
            </a:r>
          </a:p>
        </p:txBody>
      </p:sp>
      <p:sp>
        <p:nvSpPr>
          <p:cNvPr id="35" name="Rectangle 34"/>
          <p:cNvSpPr/>
          <p:nvPr/>
        </p:nvSpPr>
        <p:spPr>
          <a:xfrm>
            <a:off x="1463040" y="20927745"/>
            <a:ext cx="13167360" cy="6858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Algorithm Comparison</a:t>
            </a:r>
          </a:p>
        </p:txBody>
      </p:sp>
      <p:sp>
        <p:nvSpPr>
          <p:cNvPr id="14" name="Text Box 193"/>
          <p:cNvSpPr txBox="1">
            <a:spLocks noChangeArrowheads="1"/>
          </p:cNvSpPr>
          <p:nvPr/>
        </p:nvSpPr>
        <p:spPr bwMode="auto">
          <a:xfrm>
            <a:off x="29260800" y="18633984"/>
            <a:ext cx="1316736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Times New Roman" panose="02020603050405020304" pitchFamily="18" charset="0"/>
                <a:cs typeface="Times New Roman" panose="02020603050405020304" pitchFamily="18" charset="0"/>
              </a:rPr>
              <a:t>The conclusion will discuss what we learned throughout the process. Including how we would change our research and implementation if we redid the project. It will focus on what did as well as things we want to do in the future if we wish to further pursue this project.</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dirty="0">
                <a:latin typeface="Times New Roman" panose="02020603050405020304" pitchFamily="18" charset="0"/>
                <a:cs typeface="Times New Roman" panose="02020603050405020304" pitchFamily="18" charset="0"/>
              </a:rPr>
              <a:t>The conclusion should give a clear result from the research and benchmarking. Therefore we should determine, from our testing and research, which of the three algorithms we compared had the best overall speed, security, and usability based on benchmarking. </a:t>
            </a:r>
          </a:p>
          <a:p>
            <a:pPr eaLnBrk="1" hangingPunct="1"/>
            <a:endParaRPr lang="en-US" sz="3200" dirty="0">
              <a:latin typeface="Times New Roman" panose="02020603050405020304" pitchFamily="18" charset="0"/>
              <a:cs typeface="Times New Roman" panose="02020603050405020304" pitchFamily="18" charset="0"/>
            </a:endParaRPr>
          </a:p>
          <a:p>
            <a:pPr eaLnBrk="1" hangingPunct="1"/>
            <a:r>
              <a:rPr lang="en-US" sz="3200" dirty="0">
                <a:latin typeface="Times New Roman" panose="02020603050405020304" pitchFamily="18" charset="0"/>
                <a:cs typeface="Times New Roman" panose="02020603050405020304" pitchFamily="18" charset="0"/>
              </a:rPr>
              <a:t>End.</a:t>
            </a:r>
          </a:p>
        </p:txBody>
      </p:sp>
      <p:sp>
        <p:nvSpPr>
          <p:cNvPr id="36" name="Rectangle 35"/>
          <p:cNvSpPr/>
          <p:nvPr/>
        </p:nvSpPr>
        <p:spPr>
          <a:xfrm>
            <a:off x="29260800" y="17948183"/>
            <a:ext cx="13167360" cy="6858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45" name="Rectangle 44"/>
          <p:cNvSpPr/>
          <p:nvPr/>
        </p:nvSpPr>
        <p:spPr>
          <a:xfrm>
            <a:off x="15316200" y="18291083"/>
            <a:ext cx="13167360" cy="6858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Benchmarks</a:t>
            </a:r>
          </a:p>
        </p:txBody>
      </p:sp>
      <p:graphicFrame>
        <p:nvGraphicFramePr>
          <p:cNvPr id="7" name="Chart 6">
            <a:extLst>
              <a:ext uri="{FF2B5EF4-FFF2-40B4-BE49-F238E27FC236}">
                <a16:creationId xmlns:a16="http://schemas.microsoft.com/office/drawing/2014/main" id="{24AC25FB-400E-4CEF-951E-E7350303D7BE}"/>
              </a:ext>
            </a:extLst>
          </p:cNvPr>
          <p:cNvGraphicFramePr/>
          <p:nvPr>
            <p:extLst>
              <p:ext uri="{D42A27DB-BD31-4B8C-83A1-F6EECF244321}">
                <p14:modId xmlns:p14="http://schemas.microsoft.com/office/powerpoint/2010/main" val="4228504079"/>
              </p:ext>
            </p:extLst>
          </p:nvPr>
        </p:nvGraphicFramePr>
        <p:xfrm>
          <a:off x="29260800" y="4800600"/>
          <a:ext cx="13167360" cy="6872062"/>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descr="http://communications.oregonstate.edu/sites/communications.oregonstate.edu/files/osu-primarylogo-2-compressor.jpg">
            <a:extLst>
              <a:ext uri="{FF2B5EF4-FFF2-40B4-BE49-F238E27FC236}">
                <a16:creationId xmlns:a16="http://schemas.microsoft.com/office/drawing/2014/main" id="{3A7A17A0-2934-45A2-833E-59C53831B7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6151840"/>
            <a:ext cx="6629400" cy="26517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3F61DCA-7DFB-45CE-95A3-7741BC3D63E1}"/>
              </a:ext>
            </a:extLst>
          </p:cNvPr>
          <p:cNvSpPr txBox="1"/>
          <p:nvPr/>
        </p:nvSpPr>
        <p:spPr>
          <a:xfrm>
            <a:off x="32842200" y="1369166"/>
            <a:ext cx="10191417" cy="1323439"/>
          </a:xfrm>
          <a:prstGeom prst="rect">
            <a:avLst/>
          </a:prstGeom>
          <a:noFill/>
        </p:spPr>
        <p:txBody>
          <a:bodyPr wrap="square" rtlCol="0">
            <a:spAutoFit/>
          </a:bodyPr>
          <a:lstStyle/>
          <a:p>
            <a:pPr algn="r"/>
            <a:r>
              <a:rPr lang="en-US" sz="8000" dirty="0"/>
              <a:t>Group 38</a:t>
            </a:r>
          </a:p>
        </p:txBody>
      </p:sp>
      <p:pic>
        <p:nvPicPr>
          <p:cNvPr id="1028" name="Picture 4" descr="https://ichef.bbci.co.uk/news/660/cpsprodpb/1E41/production/_95354770_gettyimages-524882074.jpg">
            <a:extLst>
              <a:ext uri="{FF2B5EF4-FFF2-40B4-BE49-F238E27FC236}">
                <a16:creationId xmlns:a16="http://schemas.microsoft.com/office/drawing/2014/main" id="{15CA2A27-710F-4481-8ED7-27B54CF2F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3515" y="4859368"/>
            <a:ext cx="9817485" cy="65301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cking, Cybercrime, Cybersecurity, Electronic World">
            <a:extLst>
              <a:ext uri="{FF2B5EF4-FFF2-40B4-BE49-F238E27FC236}">
                <a16:creationId xmlns:a16="http://schemas.microsoft.com/office/drawing/2014/main" id="{F5850AC4-0308-4604-830F-133A537F1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4828" y="11872098"/>
            <a:ext cx="10594571" cy="5959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B1EA983-7A2D-4A19-822D-801343B84970}"/>
              </a:ext>
            </a:extLst>
          </p:cNvPr>
          <p:cNvSpPr/>
          <p:nvPr/>
        </p:nvSpPr>
        <p:spPr>
          <a:xfrm>
            <a:off x="2819400" y="2900836"/>
            <a:ext cx="11008848" cy="1200329"/>
          </a:xfrm>
          <a:prstGeom prst="rect">
            <a:avLst/>
          </a:prstGeom>
        </p:spPr>
        <p:txBody>
          <a:bodyPr wrap="none">
            <a:spAutoFit/>
          </a:bodyPr>
          <a:lstStyle/>
          <a:p>
            <a:pPr algn="r"/>
            <a:r>
              <a:rPr lang="en-US" sz="7200" dirty="0"/>
              <a:t>The Secret          Bunny Team</a:t>
            </a:r>
          </a:p>
        </p:txBody>
      </p:sp>
      <p:pic>
        <p:nvPicPr>
          <p:cNvPr id="18" name="Picture 17">
            <a:extLst>
              <a:ext uri="{FF2B5EF4-FFF2-40B4-BE49-F238E27FC236}">
                <a16:creationId xmlns:a16="http://schemas.microsoft.com/office/drawing/2014/main" id="{E0028371-C8B1-4F90-B654-2B26D0A39A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551" y="-1"/>
            <a:ext cx="2803049" cy="4009425"/>
          </a:xfrm>
          <a:prstGeom prst="rect">
            <a:avLst/>
          </a:prstGeom>
        </p:spPr>
      </p:pic>
      <p:pic>
        <p:nvPicPr>
          <p:cNvPr id="8" name="Picture 7">
            <a:extLst>
              <a:ext uri="{FF2B5EF4-FFF2-40B4-BE49-F238E27FC236}">
                <a16:creationId xmlns:a16="http://schemas.microsoft.com/office/drawing/2014/main" id="{652C4ED6-9F79-4723-B848-3B8019B522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6976" y="14554200"/>
            <a:ext cx="11008848" cy="6192478"/>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3205</TotalTime>
  <Words>771</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Scott Russell</cp:lastModifiedBy>
  <cp:revision>125</cp:revision>
  <cp:lastPrinted>2017-11-03T00:56:36Z</cp:lastPrinted>
  <dcterms:created xsi:type="dcterms:W3CDTF">2013-02-10T21:14:48Z</dcterms:created>
  <dcterms:modified xsi:type="dcterms:W3CDTF">2018-02-14T22:42:35Z</dcterms:modified>
</cp:coreProperties>
</file>