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Lst>
  <p:sldSz cy="32918400" cx="43891200"/>
  <p:notesSz cx="6858000" cy="9144000"/>
  <p:embeddedFontLst>
    <p:embeddedFont>
      <p:font typeface="Rufin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ufina-regular.fntdata"/><Relationship Id="rId8" Type="http://schemas.openxmlformats.org/officeDocument/2006/relationships/font" Target="fonts/Rufin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Shape 3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4800" u="none" cap="none" strike="noStrike">
              <a:solidFill>
                <a:schemeClr val="dk1"/>
              </a:solidFill>
              <a:latin typeface="Arial"/>
              <a:ea typeface="Arial"/>
              <a:cs typeface="Arial"/>
              <a:sym typeface="Arial"/>
            </a:endParaRPr>
          </a:p>
        </p:txBody>
      </p:sp>
      <p:sp>
        <p:nvSpPr>
          <p:cNvPr id="34" name="Shape 3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Arial"/>
                <a:ea typeface="Arial"/>
                <a:cs typeface="Arial"/>
                <a:sym typeface="Arial"/>
              </a:rPr>
              <a:t>‹#›</a:t>
            </a:fld>
            <a:endParaRPr b="0" i="0"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Shape 29"/>
          <p:cNvSpPr/>
          <p:nvPr>
            <p:ph idx="2" type="pic"/>
          </p:nvPr>
        </p:nvSpPr>
        <p:spPr>
          <a:xfrm>
            <a:off x="12304713" y="9976466"/>
            <a:ext cx="19243675" cy="12045642"/>
          </a:xfrm>
          <a:prstGeom prst="rect">
            <a:avLst/>
          </a:prstGeom>
          <a:noFill/>
          <a:ln>
            <a:noFill/>
          </a:ln>
        </p:spPr>
        <p:txBody>
          <a:bodyPr anchorCtr="0" anchor="t" bIns="91425" lIns="91425" spcFirstLastPara="1" rIns="91425" wrap="square" tIns="91425"/>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Shape 30"/>
          <p:cNvSpPr/>
          <p:nvPr>
            <p:ph idx="3" type="pic"/>
          </p:nvPr>
        </p:nvSpPr>
        <p:spPr>
          <a:xfrm>
            <a:off x="33934400" y="22022108"/>
            <a:ext cx="7994507" cy="9101138"/>
          </a:xfrm>
          <a:prstGeom prst="rect">
            <a:avLst/>
          </a:prstGeom>
          <a:noFill/>
          <a:ln>
            <a:noFill/>
          </a:ln>
        </p:spPr>
        <p:txBody>
          <a:bodyPr anchorCtr="0" anchor="t" bIns="91425" lIns="91425" spcFirstLastPara="1" rIns="91425" wrap="square" tIns="91425"/>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Shape 1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Shape 12"/>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Shape 13"/>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a:p>
        </p:txBody>
      </p:sp>
      <p:sp>
        <p:nvSpPr>
          <p:cNvPr id="14" name="Shape 14"/>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Shape 15"/>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Shape 16"/>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Shape 17"/>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18" name="Shape 18"/>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Shape 19"/>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0" name="Shape 20"/>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Shape 2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2" name="Shape 22"/>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Shape 23"/>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a:p>
        </p:txBody>
      </p:sp>
      <p:cxnSp>
        <p:nvCxnSpPr>
          <p:cNvPr id="24" name="Shape 24"/>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Shape 25"/>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Shape 26"/>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Shape 27"/>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Shape 36"/>
          <p:cNvSpPr txBox="1"/>
          <p:nvPr/>
        </p:nvSpPr>
        <p:spPr>
          <a:xfrm>
            <a:off x="11908675" y="26213599"/>
            <a:ext cx="9418200" cy="748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800"/>
              </a:spcBef>
              <a:spcAft>
                <a:spcPts val="0"/>
              </a:spcAft>
              <a:buClr>
                <a:schemeClr val="dk1"/>
              </a:buClr>
              <a:buSzPts val="3600"/>
              <a:buFont typeface="Verdana"/>
              <a:buNone/>
            </a:pPr>
            <a:r>
              <a:rPr b="1" lang="en-US" sz="3600">
                <a:solidFill>
                  <a:schemeClr val="dk1"/>
                </a:solidFill>
                <a:latin typeface="Verdana"/>
                <a:ea typeface="Verdana"/>
                <a:cs typeface="Verdana"/>
                <a:sym typeface="Verdana"/>
              </a:rPr>
              <a:t>Unique Keyword Search</a:t>
            </a:r>
            <a:r>
              <a:rPr b="1" i="0" lang="en-US" sz="3600" u="none" cap="none" strike="noStrike">
                <a:solidFill>
                  <a:schemeClr val="dk1"/>
                </a:solidFill>
                <a:latin typeface="Verdana"/>
                <a:ea typeface="Verdana"/>
                <a:cs typeface="Verdana"/>
                <a:sym typeface="Verdana"/>
              </a:rPr>
              <a:t>: </a:t>
            </a:r>
            <a:r>
              <a:rPr b="0" i="0" lang="en-US" sz="3600" u="none" cap="none" strike="noStrike">
                <a:solidFill>
                  <a:schemeClr val="dk1"/>
                </a:solidFill>
                <a:latin typeface="Verdana"/>
                <a:ea typeface="Verdana"/>
                <a:cs typeface="Verdana"/>
                <a:sym typeface="Verdana"/>
              </a:rPr>
              <a:t>How long a search request takes to fulfill from the time it leaves the client to the time the server responds. (</a:t>
            </a:r>
            <a:r>
              <a:rPr lang="en-US" sz="3600">
                <a:solidFill>
                  <a:schemeClr val="dk1"/>
                </a:solidFill>
                <a:latin typeface="Verdana"/>
                <a:ea typeface="Verdana"/>
                <a:cs typeface="Verdana"/>
                <a:sym typeface="Verdana"/>
              </a:rPr>
              <a:t>Data collected from 100 aggregated runs)</a:t>
            </a:r>
            <a:endParaRPr b="0" i="0" sz="3600" u="none" cap="none" strike="noStrike">
              <a:solidFill>
                <a:schemeClr val="dk1"/>
              </a:solidFill>
              <a:latin typeface="Verdana"/>
              <a:ea typeface="Verdana"/>
              <a:cs typeface="Verdana"/>
              <a:sym typeface="Verdana"/>
            </a:endParaRPr>
          </a:p>
          <a:p>
            <a:pPr indent="-457200" lvl="0" marL="457200" marR="0" rtl="0" algn="l">
              <a:lnSpc>
                <a:spcPct val="100000"/>
              </a:lnSpc>
              <a:spcBef>
                <a:spcPts val="800"/>
              </a:spcBef>
              <a:spcAft>
                <a:spcPts val="0"/>
              </a:spcAft>
              <a:buClr>
                <a:schemeClr val="dk1"/>
              </a:buClr>
              <a:buSzPts val="3600"/>
              <a:buFont typeface="Verdana"/>
              <a:buNone/>
            </a:pPr>
            <a:r>
              <a:t/>
            </a:r>
            <a:endParaRPr b="1" sz="3600">
              <a:solidFill>
                <a:schemeClr val="dk1"/>
              </a:solidFill>
              <a:latin typeface="Verdana"/>
              <a:ea typeface="Verdana"/>
              <a:cs typeface="Verdana"/>
              <a:sym typeface="Verdana"/>
            </a:endParaRPr>
          </a:p>
          <a:p>
            <a:pPr indent="-457200" lvl="0" marL="457200" marR="0" rtl="0" algn="l">
              <a:lnSpc>
                <a:spcPct val="100000"/>
              </a:lnSpc>
              <a:spcBef>
                <a:spcPts val="800"/>
              </a:spcBef>
              <a:spcAft>
                <a:spcPts val="0"/>
              </a:spcAft>
              <a:buClr>
                <a:schemeClr val="dk1"/>
              </a:buClr>
              <a:buSzPts val="3600"/>
              <a:buFont typeface="Verdana"/>
              <a:buNone/>
            </a:pPr>
            <a:r>
              <a:rPr b="1" lang="en-US" sz="3600">
                <a:solidFill>
                  <a:schemeClr val="dk1"/>
                </a:solidFill>
                <a:latin typeface="Verdana"/>
                <a:ea typeface="Verdana"/>
                <a:cs typeface="Verdana"/>
                <a:sym typeface="Verdana"/>
              </a:rPr>
              <a:t>Build Time</a:t>
            </a:r>
            <a:r>
              <a:rPr b="1" i="0" lang="en-US" sz="3600" u="none" cap="none" strike="noStrike">
                <a:solidFill>
                  <a:schemeClr val="dk1"/>
                </a:solidFill>
                <a:latin typeface="Verdana"/>
                <a:ea typeface="Verdana"/>
                <a:cs typeface="Verdana"/>
                <a:sym typeface="Verdana"/>
              </a:rPr>
              <a:t>: </a:t>
            </a:r>
            <a:r>
              <a:rPr lang="en-US" sz="3600">
                <a:solidFill>
                  <a:schemeClr val="dk1"/>
                </a:solidFill>
                <a:latin typeface="Verdana"/>
                <a:ea typeface="Verdana"/>
                <a:cs typeface="Verdana"/>
                <a:sym typeface="Verdana"/>
              </a:rPr>
              <a:t>We also looked how long it took to build IM-DSSE at differing database file sizes.</a:t>
            </a:r>
            <a:endParaRPr b="0" i="0" sz="3600" u="none" cap="none" strike="noStrike">
              <a:solidFill>
                <a:schemeClr val="dk1"/>
              </a:solidFill>
              <a:latin typeface="Verdana"/>
              <a:ea typeface="Verdana"/>
              <a:cs typeface="Verdana"/>
              <a:sym typeface="Verdana"/>
            </a:endParaRPr>
          </a:p>
        </p:txBody>
      </p:sp>
      <p:sp>
        <p:nvSpPr>
          <p:cNvPr id="37" name="Shape 37"/>
          <p:cNvSpPr txBox="1"/>
          <p:nvPr/>
        </p:nvSpPr>
        <p:spPr>
          <a:xfrm>
            <a:off x="22617792" y="25061742"/>
            <a:ext cx="9469800" cy="6771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E05529"/>
              </a:buClr>
              <a:buSzPts val="4800"/>
              <a:buFont typeface="Arial"/>
              <a:buNone/>
            </a:pPr>
            <a:r>
              <a:rPr b="0" i="0" lang="en-US" sz="4800" u="none" cap="none" strike="noStrike">
                <a:solidFill>
                  <a:srgbClr val="E05529"/>
                </a:solidFill>
                <a:latin typeface="Arial"/>
                <a:ea typeface="Arial"/>
                <a:cs typeface="Arial"/>
                <a:sym typeface="Arial"/>
              </a:rPr>
              <a:t>A</a:t>
            </a:r>
            <a:r>
              <a:rPr b="0" i="0" lang="en-US" sz="4800" u="none" cap="none" strike="noStrike">
                <a:solidFill>
                  <a:srgbClr val="E05529"/>
                </a:solidFill>
                <a:latin typeface="Arial"/>
                <a:ea typeface="Arial"/>
                <a:cs typeface="Arial"/>
                <a:sym typeface="Arial"/>
              </a:rPr>
              <a:t>LGORITHMS </a:t>
            </a:r>
            <a:endParaRPr b="0" i="0" sz="4800" u="none" cap="none" strike="noStrike">
              <a:solidFill>
                <a:schemeClr val="dk1"/>
              </a:solidFill>
              <a:latin typeface="Arial"/>
              <a:ea typeface="Arial"/>
              <a:cs typeface="Arial"/>
              <a:sym typeface="Arial"/>
            </a:endParaRPr>
          </a:p>
        </p:txBody>
      </p:sp>
      <p:sp>
        <p:nvSpPr>
          <p:cNvPr id="38" name="Shape 38"/>
          <p:cNvSpPr txBox="1"/>
          <p:nvPr/>
        </p:nvSpPr>
        <p:spPr>
          <a:xfrm>
            <a:off x="22417892" y="26061198"/>
            <a:ext cx="9418200" cy="7481400"/>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Verdana"/>
                <a:ea typeface="Verdana"/>
                <a:cs typeface="Verdana"/>
                <a:sym typeface="Verdana"/>
              </a:rPr>
              <a:t>Cash-DSSE</a:t>
            </a:r>
            <a:r>
              <a:rPr b="0" i="0" lang="en-US" sz="3600" u="none" cap="none" strike="noStrike">
                <a:solidFill>
                  <a:schemeClr val="dk1"/>
                </a:solidFill>
                <a:latin typeface="Verdana"/>
                <a:ea typeface="Verdana"/>
                <a:cs typeface="Verdana"/>
                <a:sym typeface="Verdana"/>
              </a:rPr>
              <a:t>: Designed by David Cash. [1]. It stores the encrypted index in a hash table-like structure. We implemented this algorithm in C++ with the libtomcrypt library [3].</a:t>
            </a:r>
            <a:br>
              <a:rPr b="0" i="0" lang="en-US" sz="3600" u="none" cap="none" strike="noStrike">
                <a:solidFill>
                  <a:schemeClr val="dk1"/>
                </a:solidFill>
                <a:latin typeface="Verdana"/>
                <a:ea typeface="Verdana"/>
                <a:cs typeface="Verdana"/>
                <a:sym typeface="Verdana"/>
              </a:rPr>
            </a:br>
            <a:endParaRPr b="0" i="0" sz="3600" u="none" cap="none" strike="noStrike">
              <a:solidFill>
                <a:schemeClr val="dk1"/>
              </a:solidFill>
              <a:latin typeface="Verdana"/>
              <a:ea typeface="Verdana"/>
              <a:cs typeface="Verdana"/>
              <a:sym typeface="Verdana"/>
            </a:endParaRPr>
          </a:p>
          <a:p>
            <a:pPr indent="-457200" lvl="0" marL="457200" marR="0" rtl="0" algn="l">
              <a:lnSpc>
                <a:spcPct val="100000"/>
              </a:lnSpc>
              <a:spcBef>
                <a:spcPts val="800"/>
              </a:spcBef>
              <a:spcAft>
                <a:spcPts val="0"/>
              </a:spcAft>
              <a:buClr>
                <a:schemeClr val="dk1"/>
              </a:buClr>
              <a:buSzPts val="3600"/>
              <a:buFont typeface="Arial"/>
              <a:buNone/>
            </a:pPr>
            <a:r>
              <a:rPr b="1" i="0" lang="en-US" sz="3600" u="none" cap="none" strike="noStrike">
                <a:solidFill>
                  <a:schemeClr val="dk1"/>
                </a:solidFill>
                <a:latin typeface="Verdana"/>
                <a:ea typeface="Verdana"/>
                <a:cs typeface="Verdana"/>
                <a:sym typeface="Verdana"/>
              </a:rPr>
              <a:t>IM-DSSE</a:t>
            </a:r>
            <a:r>
              <a:rPr b="0" i="0" lang="en-US" sz="3600" u="none" cap="none" strike="noStrike">
                <a:solidFill>
                  <a:schemeClr val="dk1"/>
                </a:solidFill>
                <a:latin typeface="Verdana"/>
                <a:ea typeface="Verdana"/>
                <a:cs typeface="Verdana"/>
                <a:sym typeface="Verdana"/>
              </a:rPr>
              <a:t>: Designed by Attila Yavuz [2], and previously implemented by Thang Hoang [4]. It represents the encrypted index as a </a:t>
            </a:r>
            <a:r>
              <a:rPr lang="en-US" sz="3600">
                <a:solidFill>
                  <a:schemeClr val="dk1"/>
                </a:solidFill>
                <a:latin typeface="Verdana"/>
                <a:ea typeface="Verdana"/>
                <a:cs typeface="Verdana"/>
                <a:sym typeface="Verdana"/>
              </a:rPr>
              <a:t>B</a:t>
            </a:r>
            <a:r>
              <a:rPr b="0" i="0" lang="en-US" sz="3600" u="none" cap="none" strike="noStrike">
                <a:solidFill>
                  <a:schemeClr val="dk1"/>
                </a:solidFill>
                <a:latin typeface="Verdana"/>
                <a:ea typeface="Verdana"/>
                <a:cs typeface="Verdana"/>
                <a:sym typeface="Verdana"/>
              </a:rPr>
              <a:t>it </a:t>
            </a:r>
            <a:r>
              <a:rPr lang="en-US" sz="3600">
                <a:solidFill>
                  <a:schemeClr val="dk1"/>
                </a:solidFill>
                <a:latin typeface="Verdana"/>
                <a:ea typeface="Verdana"/>
                <a:cs typeface="Verdana"/>
                <a:sym typeface="Verdana"/>
              </a:rPr>
              <a:t>M</a:t>
            </a:r>
            <a:r>
              <a:rPr b="0" i="0" lang="en-US" sz="3600" u="none" cap="none" strike="noStrike">
                <a:solidFill>
                  <a:schemeClr val="dk1"/>
                </a:solidFill>
                <a:latin typeface="Verdana"/>
                <a:ea typeface="Verdana"/>
                <a:cs typeface="Verdana"/>
                <a:sym typeface="Verdana"/>
              </a:rPr>
              <a:t>atrix.</a:t>
            </a:r>
            <a:endParaRPr/>
          </a:p>
          <a:p>
            <a:pPr indent="-457200" lvl="0" marL="457200" marR="0" rtl="0" algn="l">
              <a:lnSpc>
                <a:spcPct val="100000"/>
              </a:lnSpc>
              <a:spcBef>
                <a:spcPts val="800"/>
              </a:spcBef>
              <a:spcAft>
                <a:spcPts val="0"/>
              </a:spcAft>
              <a:buClr>
                <a:schemeClr val="dk1"/>
              </a:buClr>
              <a:buSzPts val="3600"/>
              <a:buFont typeface="Arial"/>
              <a:buNone/>
            </a:pPr>
            <a:r>
              <a:t/>
            </a:r>
            <a:endParaRPr b="0" i="0" sz="3600" u="none" cap="none" strike="noStrike">
              <a:solidFill>
                <a:schemeClr val="dk1"/>
              </a:solidFill>
              <a:latin typeface="Verdana"/>
              <a:ea typeface="Verdana"/>
              <a:cs typeface="Verdana"/>
              <a:sym typeface="Verdana"/>
            </a:endParaRPr>
          </a:p>
          <a:p>
            <a:pPr indent="-457200" lvl="0" marL="457200" marR="0" rtl="0" algn="l">
              <a:lnSpc>
                <a:spcPct val="100000"/>
              </a:lnSpc>
              <a:spcBef>
                <a:spcPts val="800"/>
              </a:spcBef>
              <a:spcAft>
                <a:spcPts val="0"/>
              </a:spcAft>
              <a:buClr>
                <a:schemeClr val="dk1"/>
              </a:buClr>
              <a:buSzPts val="3600"/>
              <a:buFont typeface="Arial"/>
              <a:buNone/>
            </a:pPr>
            <a:r>
              <a:t/>
            </a:r>
            <a:endParaRPr b="0" i="0" sz="3600" u="none" cap="none" strike="noStrike">
              <a:solidFill>
                <a:schemeClr val="dk1"/>
              </a:solidFill>
              <a:latin typeface="Verdana"/>
              <a:ea typeface="Verdana"/>
              <a:cs typeface="Verdana"/>
              <a:sym typeface="Verdana"/>
            </a:endParaRPr>
          </a:p>
          <a:p>
            <a:pPr indent="0" lvl="0" marL="0" marR="0" rtl="0" algn="l">
              <a:lnSpc>
                <a:spcPct val="91666"/>
              </a:lnSpc>
              <a:spcBef>
                <a:spcPts val="800"/>
              </a:spcBef>
              <a:spcAft>
                <a:spcPts val="0"/>
              </a:spcAft>
              <a:buClr>
                <a:schemeClr val="dk1"/>
              </a:buClr>
              <a:buSzPts val="3600"/>
              <a:buFont typeface="Arial"/>
              <a:buNone/>
            </a:pPr>
            <a:r>
              <a:t/>
            </a:r>
            <a:endParaRPr b="0" i="0" sz="3600" u="none" cap="none" strike="noStrike">
              <a:solidFill>
                <a:schemeClr val="dk1"/>
              </a:solidFill>
              <a:latin typeface="Verdana"/>
              <a:ea typeface="Verdana"/>
              <a:cs typeface="Verdana"/>
              <a:sym typeface="Verdana"/>
            </a:endParaRPr>
          </a:p>
        </p:txBody>
      </p:sp>
      <p:sp>
        <p:nvSpPr>
          <p:cNvPr id="39" name="Shape 39"/>
          <p:cNvSpPr txBox="1"/>
          <p:nvPr/>
        </p:nvSpPr>
        <p:spPr>
          <a:xfrm>
            <a:off x="1105955" y="6645842"/>
            <a:ext cx="9485962" cy="977190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3800"/>
              <a:buFont typeface="Arial"/>
              <a:buNone/>
            </a:pPr>
            <a:r>
              <a:rPr b="0" i="0" lang="en-US" sz="3800" u="none" cap="none" strike="noStrike">
                <a:solidFill>
                  <a:schemeClr val="lt1"/>
                </a:solidFill>
                <a:latin typeface="Verdana"/>
                <a:ea typeface="Verdana"/>
                <a:cs typeface="Verdana"/>
                <a:sym typeface="Verdana"/>
              </a:rPr>
              <a:t>Storage service offered by cloud providers bring vast benefits to human society. However, this service also brings privacy concerns t</a:t>
            </a:r>
            <a:r>
              <a:rPr lang="en-US" sz="3800">
                <a:solidFill>
                  <a:schemeClr val="lt1"/>
                </a:solidFill>
                <a:latin typeface="Verdana"/>
                <a:ea typeface="Verdana"/>
                <a:cs typeface="Verdana"/>
                <a:sym typeface="Verdana"/>
              </a:rPr>
              <a:t>o</a:t>
            </a:r>
            <a:r>
              <a:rPr b="0" i="0" lang="en-US" sz="3800" u="none" cap="none" strike="noStrike">
                <a:solidFill>
                  <a:schemeClr val="lt1"/>
                </a:solidFill>
                <a:latin typeface="Verdana"/>
                <a:ea typeface="Verdana"/>
                <a:cs typeface="Verdana"/>
                <a:sym typeface="Verdana"/>
              </a:rPr>
              <a:t> users. </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2600"/>
              </a:spcBef>
              <a:spcAft>
                <a:spcPts val="0"/>
              </a:spcAft>
              <a:buClr>
                <a:schemeClr val="lt1"/>
              </a:buClr>
              <a:buSzPts val="3800"/>
              <a:buFont typeface="Arial"/>
              <a:buNone/>
            </a:pPr>
            <a:r>
              <a:rPr b="0" i="0" lang="en-US" sz="3800" u="none" cap="none" strike="noStrike">
                <a:solidFill>
                  <a:schemeClr val="lt1"/>
                </a:solidFill>
                <a:latin typeface="Verdana"/>
                <a:ea typeface="Verdana"/>
                <a:cs typeface="Verdana"/>
                <a:sym typeface="Verdana"/>
              </a:rPr>
              <a:t>While the data privacy can be preserved by using standard encryption, it also prevents the user from querying the data on the cloud and thereby, invalidating the benefit of using cloud services. </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2600"/>
              </a:spcBef>
              <a:spcAft>
                <a:spcPts val="0"/>
              </a:spcAft>
              <a:buClr>
                <a:schemeClr val="lt1"/>
              </a:buClr>
              <a:buSzPts val="3800"/>
              <a:buFont typeface="Arial"/>
              <a:buNone/>
            </a:pPr>
            <a:r>
              <a:rPr b="0" i="0" lang="en-US" sz="3800" u="none" cap="none" strike="noStrike">
                <a:solidFill>
                  <a:schemeClr val="lt1"/>
                </a:solidFill>
                <a:latin typeface="Verdana"/>
                <a:ea typeface="Verdana"/>
                <a:cs typeface="Verdana"/>
                <a:sym typeface="Verdana"/>
              </a:rPr>
              <a:t>Thus, there is a need to develop a new cryptographic primitive that allows the user to query data outsourced to the cloud, while preserving its privacy. </a:t>
            </a:r>
            <a:endParaRPr b="0" i="0" sz="3800" u="none" cap="none" strike="noStrike">
              <a:solidFill>
                <a:schemeClr val="dk1"/>
              </a:solidFill>
              <a:latin typeface="Arial"/>
              <a:ea typeface="Arial"/>
              <a:cs typeface="Arial"/>
              <a:sym typeface="Arial"/>
            </a:endParaRPr>
          </a:p>
          <a:p>
            <a:pPr indent="-215900" lvl="0" marL="457200" marR="0" rtl="0" algn="l">
              <a:lnSpc>
                <a:spcPct val="100000"/>
              </a:lnSpc>
              <a:spcBef>
                <a:spcPts val="2600"/>
              </a:spcBef>
              <a:spcAft>
                <a:spcPts val="0"/>
              </a:spcAft>
              <a:buClr>
                <a:schemeClr val="dk1"/>
              </a:buClr>
              <a:buSzPts val="3800"/>
              <a:buFont typeface="Arial"/>
              <a:buNone/>
            </a:pPr>
            <a:r>
              <a:t/>
            </a:r>
            <a:endParaRPr b="0" i="0" sz="3800" u="none" cap="none" strike="noStrike">
              <a:solidFill>
                <a:schemeClr val="lt1"/>
              </a:solidFill>
              <a:latin typeface="Verdana"/>
              <a:ea typeface="Verdana"/>
              <a:cs typeface="Verdana"/>
              <a:sym typeface="Verdana"/>
            </a:endParaRPr>
          </a:p>
        </p:txBody>
      </p:sp>
      <p:sp>
        <p:nvSpPr>
          <p:cNvPr id="40" name="Shape 40"/>
          <p:cNvSpPr txBox="1"/>
          <p:nvPr/>
        </p:nvSpPr>
        <p:spPr>
          <a:xfrm>
            <a:off x="12292000" y="2854338"/>
            <a:ext cx="19544100" cy="40095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E05529"/>
              </a:buClr>
              <a:buSzPts val="12500"/>
              <a:buFont typeface="Impact"/>
              <a:buNone/>
            </a:pPr>
            <a:r>
              <a:rPr b="0" i="0" lang="en-US" sz="12500" u="none" cap="none" strike="noStrike">
                <a:solidFill>
                  <a:srgbClr val="E05529"/>
                </a:solidFill>
                <a:latin typeface="Impact"/>
                <a:ea typeface="Impact"/>
                <a:cs typeface="Impact"/>
                <a:sym typeface="Impact"/>
              </a:rPr>
              <a:t>PRIVACY-PRESERVING CLOUD &amp; EMAIL ENCRYPTION</a:t>
            </a:r>
            <a:endParaRPr b="0" i="0" sz="12500" u="none" cap="none" strike="noStrike">
              <a:solidFill>
                <a:schemeClr val="dk1"/>
              </a:solidFill>
              <a:latin typeface="Arial"/>
              <a:ea typeface="Arial"/>
              <a:cs typeface="Arial"/>
              <a:sym typeface="Arial"/>
            </a:endParaRPr>
          </a:p>
        </p:txBody>
      </p:sp>
      <p:sp>
        <p:nvSpPr>
          <p:cNvPr id="41" name="Shape 41"/>
          <p:cNvSpPr txBox="1"/>
          <p:nvPr/>
        </p:nvSpPr>
        <p:spPr>
          <a:xfrm>
            <a:off x="12343450" y="6838950"/>
            <a:ext cx="19544100" cy="2395200"/>
          </a:xfrm>
          <a:prstGeom prst="rect">
            <a:avLst/>
          </a:prstGeom>
          <a:noFill/>
          <a:ln>
            <a:noFill/>
          </a:ln>
        </p:spPr>
        <p:txBody>
          <a:bodyPr anchorCtr="0" anchor="t" bIns="0" lIns="0" spcFirstLastPara="1" rIns="0" wrap="square" tIns="0">
            <a:noAutofit/>
          </a:bodyPr>
          <a:lstStyle/>
          <a:p>
            <a:pPr indent="0" lvl="0" marL="0" marR="0" rtl="0" algn="ctr">
              <a:lnSpc>
                <a:spcPct val="130909"/>
              </a:lnSpc>
              <a:spcBef>
                <a:spcPts val="0"/>
              </a:spcBef>
              <a:spcAft>
                <a:spcPts val="0"/>
              </a:spcAft>
              <a:buClr>
                <a:schemeClr val="dk1"/>
              </a:buClr>
              <a:buSzPts val="6600"/>
              <a:buFont typeface="Arial"/>
              <a:buNone/>
            </a:pPr>
            <a:r>
              <a:rPr b="0" i="0" lang="en-US" sz="6600" u="none" cap="none" strike="noStrike">
                <a:solidFill>
                  <a:schemeClr val="dk1"/>
                </a:solidFill>
                <a:latin typeface="Georgia"/>
                <a:ea typeface="Georgia"/>
                <a:cs typeface="Georgia"/>
                <a:sym typeface="Georgia"/>
              </a:rPr>
              <a:t>Andrew Ekstedt, Scott Merrill, Scott Russell</a:t>
            </a:r>
            <a:br>
              <a:rPr b="0" i="0" lang="en-US" sz="6600" u="none" cap="none" strike="noStrike">
                <a:solidFill>
                  <a:schemeClr val="dk1"/>
                </a:solidFill>
                <a:latin typeface="Rufina"/>
                <a:ea typeface="Rufina"/>
                <a:cs typeface="Rufina"/>
                <a:sym typeface="Rufina"/>
              </a:rPr>
            </a:br>
            <a:r>
              <a:rPr b="0" i="0" lang="en-US" sz="6600" u="none" cap="none" strike="noStrike">
                <a:solidFill>
                  <a:schemeClr val="dk1"/>
                </a:solidFill>
                <a:latin typeface="Georgia"/>
                <a:ea typeface="Georgia"/>
                <a:cs typeface="Georgia"/>
                <a:sym typeface="Georgia"/>
              </a:rPr>
              <a:t>Sponsored by: Attila Yavuz with Thang Hoang</a:t>
            </a:r>
            <a:endParaRPr b="0" i="0" sz="6600" u="none" cap="none" strike="noStrike">
              <a:solidFill>
                <a:schemeClr val="dk1"/>
              </a:solidFill>
              <a:latin typeface="Rufina"/>
              <a:ea typeface="Rufina"/>
              <a:cs typeface="Rufina"/>
              <a:sym typeface="Rufina"/>
            </a:endParaRPr>
          </a:p>
          <a:p>
            <a:pPr indent="0" lvl="0" marL="0" marR="0" rtl="0" algn="l">
              <a:lnSpc>
                <a:spcPct val="130303"/>
              </a:lnSpc>
              <a:spcBef>
                <a:spcPts val="4800"/>
              </a:spcBef>
              <a:spcAft>
                <a:spcPts val="0"/>
              </a:spcAft>
              <a:buClr>
                <a:schemeClr val="dk1"/>
              </a:buClr>
              <a:buSzPts val="6600"/>
              <a:buFont typeface="Arial"/>
              <a:buNone/>
            </a:pPr>
            <a:r>
              <a:t/>
            </a:r>
            <a:endParaRPr b="0" i="0" sz="6600" u="none" cap="none" strike="noStrike">
              <a:solidFill>
                <a:schemeClr val="dk1"/>
              </a:solidFill>
              <a:latin typeface="Georgia"/>
              <a:ea typeface="Georgia"/>
              <a:cs typeface="Georgia"/>
              <a:sym typeface="Georgia"/>
            </a:endParaRPr>
          </a:p>
        </p:txBody>
      </p:sp>
      <p:sp>
        <p:nvSpPr>
          <p:cNvPr id="42" name="Shape 42"/>
          <p:cNvSpPr txBox="1"/>
          <p:nvPr/>
        </p:nvSpPr>
        <p:spPr>
          <a:xfrm>
            <a:off x="33181969" y="6637621"/>
            <a:ext cx="9574754" cy="8268930"/>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chemeClr val="dk1"/>
              </a:buClr>
              <a:buSzPts val="3800"/>
              <a:buFont typeface="Arial"/>
              <a:buChar char="•"/>
            </a:pPr>
            <a:r>
              <a:rPr b="0" i="0" lang="en-US" sz="3800" u="none" cap="none" strike="noStrike">
                <a:solidFill>
                  <a:schemeClr val="dk1"/>
                </a:solidFill>
                <a:latin typeface="Verdana"/>
                <a:ea typeface="Verdana"/>
                <a:cs typeface="Verdana"/>
                <a:sym typeface="Verdana"/>
              </a:rPr>
              <a:t>Searchable encryption preserves privacy by preventing the server from learning anything about the stored documents or the user’s search queries.</a:t>
            </a:r>
            <a:endParaRPr/>
          </a:p>
          <a:p>
            <a:pPr indent="-457200" lvl="0" marL="457200" marR="0" rtl="0" algn="l">
              <a:lnSpc>
                <a:spcPct val="100000"/>
              </a:lnSpc>
              <a:spcBef>
                <a:spcPts val="2600"/>
              </a:spcBef>
              <a:spcAft>
                <a:spcPts val="0"/>
              </a:spcAft>
              <a:buClr>
                <a:schemeClr val="dk1"/>
              </a:buClr>
              <a:buSzPts val="3800"/>
              <a:buFont typeface="Arial"/>
              <a:buChar char="•"/>
            </a:pPr>
            <a:r>
              <a:rPr b="0" i="0" lang="en-US" sz="3800" u="none" cap="none" strike="noStrike">
                <a:solidFill>
                  <a:schemeClr val="dk1"/>
                </a:solidFill>
                <a:latin typeface="Verdana"/>
                <a:ea typeface="Verdana"/>
                <a:cs typeface="Verdana"/>
                <a:sym typeface="Verdana"/>
              </a:rPr>
              <a:t>Our benchmarks show that Cash-DSSE performs well and easily scales up to large data sets, returning results in mere milliseconds. We think searchable encryption could potentially be deployed in consumer cloud applications.</a:t>
            </a:r>
            <a:endParaRPr/>
          </a:p>
          <a:p>
            <a:pPr indent="-215900" lvl="0" marL="457200" marR="0" rtl="0" algn="l">
              <a:lnSpc>
                <a:spcPct val="100000"/>
              </a:lnSpc>
              <a:spcBef>
                <a:spcPts val="2600"/>
              </a:spcBef>
              <a:spcAft>
                <a:spcPts val="0"/>
              </a:spcAft>
              <a:buClr>
                <a:schemeClr val="dk1"/>
              </a:buClr>
              <a:buSzPts val="3800"/>
              <a:buFont typeface="Arial"/>
              <a:buNone/>
            </a:pPr>
            <a:r>
              <a:t/>
            </a:r>
            <a:endParaRPr b="0" i="0" sz="3800" u="none" cap="none" strike="noStrike">
              <a:solidFill>
                <a:schemeClr val="dk1"/>
              </a:solidFill>
              <a:latin typeface="Verdana"/>
              <a:ea typeface="Verdana"/>
              <a:cs typeface="Verdana"/>
              <a:sym typeface="Verdana"/>
            </a:endParaRPr>
          </a:p>
        </p:txBody>
      </p:sp>
      <p:sp>
        <p:nvSpPr>
          <p:cNvPr id="43" name="Shape 43"/>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lang="en-US" sz="5400">
                <a:solidFill>
                  <a:schemeClr val="lt1"/>
                </a:solidFill>
                <a:latin typeface="Impact"/>
                <a:ea typeface="Impact"/>
                <a:cs typeface="Impact"/>
                <a:sym typeface="Impact"/>
              </a:rPr>
              <a:t>CS</a:t>
            </a:r>
            <a:r>
              <a:rPr b="0" i="0" lang="en-US" sz="5400" u="none" cap="none" strike="noStrike">
                <a:solidFill>
                  <a:schemeClr val="lt1"/>
                </a:solidFill>
                <a:latin typeface="Impact"/>
                <a:ea typeface="Impact"/>
                <a:cs typeface="Impact"/>
                <a:sym typeface="Impact"/>
              </a:rPr>
              <a:t>38</a:t>
            </a:r>
            <a:endParaRPr b="0" i="0" sz="5400" u="none" cap="none" strike="noStrike">
              <a:solidFill>
                <a:schemeClr val="lt1"/>
              </a:solidFill>
              <a:latin typeface="Impact"/>
              <a:ea typeface="Impact"/>
              <a:cs typeface="Impact"/>
              <a:sym typeface="Impact"/>
            </a:endParaRPr>
          </a:p>
        </p:txBody>
      </p:sp>
      <p:pic>
        <p:nvPicPr>
          <p:cNvPr id="44" name="Shape 44"/>
          <p:cNvPicPr preferRelativeResize="0"/>
          <p:nvPr/>
        </p:nvPicPr>
        <p:blipFill rotWithShape="1">
          <a:blip r:embed="rId3">
            <a:alphaModFix/>
          </a:blip>
          <a:srcRect b="0" l="0" r="0" t="0"/>
          <a:stretch/>
        </p:blipFill>
        <p:spPr>
          <a:xfrm>
            <a:off x="33194563" y="21793508"/>
            <a:ext cx="9485962" cy="5335853"/>
          </a:xfrm>
          <a:prstGeom prst="rect">
            <a:avLst/>
          </a:prstGeom>
          <a:noFill/>
          <a:ln>
            <a:noFill/>
          </a:ln>
        </p:spPr>
      </p:pic>
      <p:sp>
        <p:nvSpPr>
          <p:cNvPr id="45" name="Shape 45"/>
          <p:cNvSpPr/>
          <p:nvPr/>
        </p:nvSpPr>
        <p:spPr>
          <a:xfrm>
            <a:off x="32739047" y="4259148"/>
            <a:ext cx="10320554" cy="110799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6600" u="none" cap="none" strike="noStrike">
                <a:solidFill>
                  <a:schemeClr val="dk1"/>
                </a:solidFill>
                <a:latin typeface="Calibri"/>
                <a:ea typeface="Calibri"/>
                <a:cs typeface="Calibri"/>
                <a:sym typeface="Calibri"/>
              </a:rPr>
              <a:t>The Secret           Bunny Team</a:t>
            </a:r>
            <a:endParaRPr/>
          </a:p>
        </p:txBody>
      </p:sp>
      <p:pic>
        <p:nvPicPr>
          <p:cNvPr id="46" name="Shape 46"/>
          <p:cNvPicPr preferRelativeResize="0"/>
          <p:nvPr/>
        </p:nvPicPr>
        <p:blipFill rotWithShape="1">
          <a:blip r:embed="rId4">
            <a:alphaModFix/>
          </a:blip>
          <a:srcRect b="0" l="0" r="0" t="0"/>
          <a:stretch/>
        </p:blipFill>
        <p:spPr>
          <a:xfrm>
            <a:off x="36078728" y="1358817"/>
            <a:ext cx="2803049" cy="4009425"/>
          </a:xfrm>
          <a:prstGeom prst="rect">
            <a:avLst/>
          </a:prstGeom>
          <a:noFill/>
          <a:ln>
            <a:noFill/>
          </a:ln>
        </p:spPr>
      </p:pic>
      <p:sp>
        <p:nvSpPr>
          <p:cNvPr id="47" name="Shape 47"/>
          <p:cNvSpPr txBox="1"/>
          <p:nvPr/>
        </p:nvSpPr>
        <p:spPr>
          <a:xfrm>
            <a:off x="1051325" y="17551550"/>
            <a:ext cx="9486000" cy="868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800" u="sng">
                <a:solidFill>
                  <a:schemeClr val="lt1"/>
                </a:solidFill>
                <a:latin typeface="Verdana"/>
                <a:ea typeface="Verdana"/>
                <a:cs typeface="Verdana"/>
                <a:sym typeface="Verdana"/>
              </a:rPr>
              <a:t>IM-DSSE Bit Matrix:</a:t>
            </a:r>
            <a:endParaRPr u="sng"/>
          </a:p>
          <a:p>
            <a:pPr indent="0" lvl="0" marL="0" marR="0" rtl="0" algn="l">
              <a:spcBef>
                <a:spcPts val="0"/>
              </a:spcBef>
              <a:spcAft>
                <a:spcPts val="0"/>
              </a:spcAft>
              <a:buNone/>
            </a:pPr>
            <a:r>
              <a:rPr lang="en-US" sz="3800">
                <a:solidFill>
                  <a:schemeClr val="lt1"/>
                </a:solidFill>
                <a:latin typeface="Verdana"/>
                <a:ea typeface="Verdana"/>
                <a:cs typeface="Verdana"/>
                <a:sym typeface="Verdana"/>
              </a:rPr>
              <a:t>Files and keywords are built into a 2-D Bit Matrix designed to be both an efficient and space-saving DSSE scheme. </a:t>
            </a:r>
            <a:endParaRPr sz="3800">
              <a:solidFill>
                <a:schemeClr val="lt1"/>
              </a:solidFill>
              <a:latin typeface="Verdana"/>
              <a:ea typeface="Verdana"/>
              <a:cs typeface="Verdana"/>
              <a:sym typeface="Verdana"/>
            </a:endParaRPr>
          </a:p>
          <a:p>
            <a:pPr indent="0" lvl="0" marL="0" marR="0" rtl="0" algn="l">
              <a:spcBef>
                <a:spcPts val="0"/>
              </a:spcBef>
              <a:spcAft>
                <a:spcPts val="0"/>
              </a:spcAft>
              <a:buNone/>
            </a:pPr>
            <a:r>
              <a:t/>
            </a:r>
            <a:endParaRPr sz="3800">
              <a:solidFill>
                <a:schemeClr val="lt1"/>
              </a:solidFill>
              <a:latin typeface="Verdana"/>
              <a:ea typeface="Verdana"/>
              <a:cs typeface="Verdana"/>
              <a:sym typeface="Verdana"/>
            </a:endParaRPr>
          </a:p>
          <a:p>
            <a:pPr indent="0" lvl="0" marL="0" marR="0" rtl="0" algn="l">
              <a:spcBef>
                <a:spcPts val="0"/>
              </a:spcBef>
              <a:spcAft>
                <a:spcPts val="0"/>
              </a:spcAft>
              <a:buNone/>
            </a:pPr>
            <a:r>
              <a:rPr lang="en-US" sz="3800" u="sng">
                <a:solidFill>
                  <a:schemeClr val="lt1"/>
                </a:solidFill>
                <a:latin typeface="Verdana"/>
                <a:ea typeface="Verdana"/>
                <a:cs typeface="Verdana"/>
                <a:sym typeface="Verdana"/>
              </a:rPr>
              <a:t>David Cash Basic:</a:t>
            </a:r>
            <a:endParaRPr sz="3800" u="sng">
              <a:solidFill>
                <a:schemeClr val="lt1"/>
              </a:solidFill>
              <a:latin typeface="Verdana"/>
              <a:ea typeface="Verdana"/>
              <a:cs typeface="Verdana"/>
              <a:sym typeface="Verdana"/>
            </a:endParaRPr>
          </a:p>
          <a:p>
            <a:pPr indent="0" lvl="0" marL="0" marR="0" rtl="0" algn="l">
              <a:spcBef>
                <a:spcPts val="0"/>
              </a:spcBef>
              <a:spcAft>
                <a:spcPts val="0"/>
              </a:spcAft>
              <a:buNone/>
            </a:pPr>
            <a:r>
              <a:rPr lang="en-US" sz="3800">
                <a:solidFill>
                  <a:schemeClr val="lt1"/>
                </a:solidFill>
                <a:latin typeface="Verdana"/>
                <a:ea typeface="Verdana"/>
                <a:cs typeface="Verdana"/>
                <a:sym typeface="Verdana"/>
              </a:rPr>
              <a:t>A key-value pair data structure which maps the files and the words they contains into a database.</a:t>
            </a:r>
            <a:endParaRPr sz="3800">
              <a:solidFill>
                <a:schemeClr val="lt1"/>
              </a:solidFill>
              <a:latin typeface="Verdana"/>
              <a:ea typeface="Verdana"/>
              <a:cs typeface="Verdana"/>
              <a:sym typeface="Verdana"/>
            </a:endParaRPr>
          </a:p>
          <a:p>
            <a:pPr indent="0" lvl="0" marL="0" marR="0" rtl="0" algn="l">
              <a:spcBef>
                <a:spcPts val="0"/>
              </a:spcBef>
              <a:spcAft>
                <a:spcPts val="0"/>
              </a:spcAft>
              <a:buNone/>
            </a:pPr>
            <a:r>
              <a:t/>
            </a:r>
            <a:endParaRPr sz="3800">
              <a:solidFill>
                <a:schemeClr val="lt1"/>
              </a:solidFill>
              <a:latin typeface="Verdana"/>
              <a:ea typeface="Verdana"/>
              <a:cs typeface="Verdana"/>
              <a:sym typeface="Verdana"/>
            </a:endParaRPr>
          </a:p>
          <a:p>
            <a:pPr indent="0" lvl="0" marL="0" marR="0" rtl="0" algn="l">
              <a:spcBef>
                <a:spcPts val="0"/>
              </a:spcBef>
              <a:spcAft>
                <a:spcPts val="0"/>
              </a:spcAft>
              <a:buNone/>
            </a:pPr>
            <a:r>
              <a:rPr lang="en-US" sz="3800" u="sng">
                <a:solidFill>
                  <a:schemeClr val="lt1"/>
                </a:solidFill>
                <a:latin typeface="Verdana"/>
                <a:ea typeface="Verdana"/>
                <a:cs typeface="Verdana"/>
                <a:sym typeface="Verdana"/>
              </a:rPr>
              <a:t>David Cash piPack:</a:t>
            </a:r>
            <a:endParaRPr sz="3800" u="sng">
              <a:solidFill>
                <a:schemeClr val="lt1"/>
              </a:solidFill>
              <a:latin typeface="Verdana"/>
              <a:ea typeface="Verdana"/>
              <a:cs typeface="Verdana"/>
              <a:sym typeface="Verdana"/>
            </a:endParaRPr>
          </a:p>
          <a:p>
            <a:pPr indent="0" lvl="0" marL="0" marR="0" rtl="0" algn="l">
              <a:spcBef>
                <a:spcPts val="0"/>
              </a:spcBef>
              <a:spcAft>
                <a:spcPts val="0"/>
              </a:spcAft>
              <a:buNone/>
            </a:pPr>
            <a:r>
              <a:rPr lang="en-US" sz="3800">
                <a:solidFill>
                  <a:schemeClr val="lt1"/>
                </a:solidFill>
                <a:latin typeface="Verdana"/>
                <a:ea typeface="Verdana"/>
                <a:cs typeface="Verdana"/>
                <a:sym typeface="Verdana"/>
              </a:rPr>
              <a:t>An expansion of the David Cash Basic which compacts multiple files into the key-value pair to improve efficiency. </a:t>
            </a:r>
            <a:endParaRPr sz="3800">
              <a:solidFill>
                <a:schemeClr val="lt1"/>
              </a:solidFill>
              <a:latin typeface="Verdana"/>
              <a:ea typeface="Verdana"/>
              <a:cs typeface="Verdana"/>
              <a:sym typeface="Verdana"/>
            </a:endParaRPr>
          </a:p>
          <a:p>
            <a:pPr indent="0" lvl="0" marL="0" marR="0" rtl="0" algn="l">
              <a:spcBef>
                <a:spcPts val="0"/>
              </a:spcBef>
              <a:spcAft>
                <a:spcPts val="0"/>
              </a:spcAft>
              <a:buNone/>
            </a:pPr>
            <a:r>
              <a:t/>
            </a:r>
            <a:endParaRPr sz="3800">
              <a:solidFill>
                <a:schemeClr val="lt1"/>
              </a:solidFill>
              <a:latin typeface="Verdana"/>
              <a:ea typeface="Verdana"/>
              <a:cs typeface="Verdana"/>
              <a:sym typeface="Verdana"/>
            </a:endParaRPr>
          </a:p>
        </p:txBody>
      </p:sp>
      <p:sp>
        <p:nvSpPr>
          <p:cNvPr id="48" name="Shape 48"/>
          <p:cNvSpPr/>
          <p:nvPr/>
        </p:nvSpPr>
        <p:spPr>
          <a:xfrm>
            <a:off x="738648" y="16330952"/>
            <a:ext cx="10343481" cy="964166"/>
          </a:xfrm>
          <a:prstGeom prst="rect">
            <a:avLst/>
          </a:prstGeom>
          <a:solidFill>
            <a:srgbClr val="5D5912"/>
          </a:solidFill>
          <a:ln cap="flat" cmpd="sng" w="12700">
            <a:solidFill>
              <a:srgbClr val="5D5912"/>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Arial"/>
                <a:ea typeface="Arial"/>
                <a:cs typeface="Arial"/>
                <a:sym typeface="Arial"/>
              </a:rPr>
              <a:t>Algorithm Comparison</a:t>
            </a:r>
            <a:endParaRPr/>
          </a:p>
        </p:txBody>
      </p:sp>
      <p:sp>
        <p:nvSpPr>
          <p:cNvPr id="49" name="Shape 49"/>
          <p:cNvSpPr/>
          <p:nvPr/>
        </p:nvSpPr>
        <p:spPr>
          <a:xfrm>
            <a:off x="725111" y="5504068"/>
            <a:ext cx="10343481" cy="917963"/>
          </a:xfrm>
          <a:prstGeom prst="rect">
            <a:avLst/>
          </a:prstGeom>
          <a:solidFill>
            <a:srgbClr val="5D5912"/>
          </a:solidFill>
          <a:ln cap="flat" cmpd="sng" w="12700">
            <a:solidFill>
              <a:srgbClr val="5D5912"/>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Arial"/>
                <a:ea typeface="Arial"/>
                <a:cs typeface="Arial"/>
                <a:sym typeface="Arial"/>
              </a:rPr>
              <a:t>Motivation</a:t>
            </a:r>
            <a:endParaRPr/>
          </a:p>
        </p:txBody>
      </p:sp>
      <p:sp>
        <p:nvSpPr>
          <p:cNvPr id="50" name="Shape 50"/>
          <p:cNvSpPr/>
          <p:nvPr/>
        </p:nvSpPr>
        <p:spPr>
          <a:xfrm>
            <a:off x="32809069" y="5524501"/>
            <a:ext cx="10320554" cy="897530"/>
          </a:xfrm>
          <a:prstGeom prst="rect">
            <a:avLst/>
          </a:prstGeom>
          <a:solidFill>
            <a:srgbClr val="7F7F7F"/>
          </a:solidFill>
          <a:ln cap="flat" cmpd="sng" w="12700">
            <a:solidFill>
              <a:schemeClr val="lt2"/>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Verdana"/>
                <a:ea typeface="Verdana"/>
                <a:cs typeface="Verdana"/>
                <a:sym typeface="Verdana"/>
              </a:rPr>
              <a:t>Conclusion</a:t>
            </a:r>
            <a:endParaRPr/>
          </a:p>
        </p:txBody>
      </p:sp>
      <p:sp>
        <p:nvSpPr>
          <p:cNvPr id="51" name="Shape 51"/>
          <p:cNvSpPr/>
          <p:nvPr/>
        </p:nvSpPr>
        <p:spPr>
          <a:xfrm>
            <a:off x="32809069" y="14529411"/>
            <a:ext cx="10320600" cy="897600"/>
          </a:xfrm>
          <a:prstGeom prst="rect">
            <a:avLst/>
          </a:prstGeom>
          <a:solidFill>
            <a:srgbClr val="7F7F7F"/>
          </a:solidFill>
          <a:ln cap="flat" cmpd="sng" w="12700">
            <a:solidFill>
              <a:schemeClr val="lt2"/>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Arial"/>
                <a:ea typeface="Arial"/>
                <a:cs typeface="Arial"/>
                <a:sym typeface="Arial"/>
              </a:rPr>
              <a:t>References</a:t>
            </a:r>
            <a:endParaRPr/>
          </a:p>
        </p:txBody>
      </p:sp>
      <p:sp>
        <p:nvSpPr>
          <p:cNvPr id="52" name="Shape 52"/>
          <p:cNvSpPr txBox="1"/>
          <p:nvPr/>
        </p:nvSpPr>
        <p:spPr>
          <a:xfrm>
            <a:off x="33111947" y="15778116"/>
            <a:ext cx="9574800" cy="6001500"/>
          </a:xfrm>
          <a:prstGeom prst="rect">
            <a:avLst/>
          </a:prstGeom>
          <a:noFill/>
          <a:ln>
            <a:noFill/>
          </a:ln>
        </p:spPr>
        <p:txBody>
          <a:bodyPr anchorCtr="0" anchor="t" bIns="45700" lIns="91425" spcFirstLastPara="1" rIns="91425" wrap="square" tIns="45700">
            <a:noAutofit/>
          </a:bodyPr>
          <a:lstStyle/>
          <a:p>
            <a:pPr indent="-342842" lvl="0" marL="342842" marR="0" rtl="0" algn="l">
              <a:spcBef>
                <a:spcPts val="0"/>
              </a:spcBef>
              <a:spcAft>
                <a:spcPts val="0"/>
              </a:spcAft>
              <a:buClr>
                <a:schemeClr val="dk1"/>
              </a:buClr>
              <a:buSzPts val="2400"/>
              <a:buFont typeface="Calibri"/>
              <a:buAutoNum type="arabicPeriod"/>
            </a:pPr>
            <a:r>
              <a:rPr lang="en-US" sz="2400">
                <a:solidFill>
                  <a:schemeClr val="dk1"/>
                </a:solidFill>
                <a:latin typeface="Arial"/>
                <a:ea typeface="Arial"/>
                <a:cs typeface="Arial"/>
                <a:sym typeface="Arial"/>
              </a:rPr>
              <a:t>D. Cash, J. Jaeger, S. Jarecki, C. Jutla, H. Krawczyk, M.-C. Rou, and M. Steiner, “Dynamic searchable encryption in very-large databases: Data structures and implementation,” Cryptology ePrint Archive, Report 2014/853, 2014. [Online]. Available: https://eprint.iacr.org/2014/853 </a:t>
            </a:r>
            <a:endParaRPr/>
          </a:p>
          <a:p>
            <a:pPr indent="-342842" lvl="0" marL="342842" marR="0" rtl="0" algn="l">
              <a:spcBef>
                <a:spcPts val="0"/>
              </a:spcBef>
              <a:spcAft>
                <a:spcPts val="0"/>
              </a:spcAft>
              <a:buClr>
                <a:schemeClr val="dk1"/>
              </a:buClr>
              <a:buSzPts val="2400"/>
              <a:buFont typeface="Calibri"/>
              <a:buAutoNum type="arabicPeriod"/>
            </a:pPr>
            <a:r>
              <a:rPr lang="en-US" sz="2400">
                <a:solidFill>
                  <a:schemeClr val="dk1"/>
                </a:solidFill>
                <a:latin typeface="Arial"/>
                <a:ea typeface="Arial"/>
                <a:cs typeface="Arial"/>
                <a:sym typeface="Arial"/>
              </a:rPr>
              <a:t>A. A. Yavuz and J. Guajardo, “Dynamic searchable symmetric encryption with minimal leakage and efficient updates on commodity hardware,” Selected Areas in Cryptography (SAC) 2015, Sackville, New Brunswick, Canada, August 2015, http://web.engr.oregonstate. edu/∼yavuza/Yavuz DSSE SAC2015.pdf.</a:t>
            </a:r>
            <a:endParaRPr/>
          </a:p>
          <a:p>
            <a:pPr indent="-342842" lvl="0" marL="342842" marR="0" rtl="0" algn="l">
              <a:spcBef>
                <a:spcPts val="0"/>
              </a:spcBef>
              <a:spcAft>
                <a:spcPts val="0"/>
              </a:spcAft>
              <a:buClr>
                <a:schemeClr val="dk1"/>
              </a:buClr>
              <a:buSzPts val="2400"/>
              <a:buFont typeface="Calibri"/>
              <a:buAutoNum type="arabicPeriod"/>
            </a:pPr>
            <a:r>
              <a:rPr lang="en-US" sz="2400">
                <a:solidFill>
                  <a:schemeClr val="dk1"/>
                </a:solidFill>
                <a:latin typeface="Arial"/>
                <a:ea typeface="Arial"/>
                <a:cs typeface="Arial"/>
                <a:sym typeface="Arial"/>
              </a:rPr>
              <a:t>“Libtomcrypt.” [Online]. Available: http://www.libtom.net/LibTomCrypt/ </a:t>
            </a:r>
            <a:endParaRPr/>
          </a:p>
          <a:p>
            <a:pPr indent="-342842" lvl="0" marL="342842" marR="0" rtl="0" algn="l">
              <a:spcBef>
                <a:spcPts val="0"/>
              </a:spcBef>
              <a:spcAft>
                <a:spcPts val="0"/>
              </a:spcAft>
              <a:buClr>
                <a:schemeClr val="dk1"/>
              </a:buClr>
              <a:buSzPts val="2400"/>
              <a:buFont typeface="Calibri"/>
              <a:buAutoNum type="arabicPeriod"/>
            </a:pPr>
            <a:r>
              <a:rPr lang="en-US" sz="2400">
                <a:solidFill>
                  <a:schemeClr val="dk1"/>
                </a:solidFill>
                <a:latin typeface="Arial"/>
                <a:ea typeface="Arial"/>
                <a:cs typeface="Arial"/>
                <a:sym typeface="Arial"/>
              </a:rPr>
              <a:t>T. Hoang, “IM-DSSE: Dynamic Searchable Symmetric Encryption with Incidence Matrix (IM),” 2017. [Online]. Available: https://github.com/thanghoang/IM-DSSE </a:t>
            </a:r>
            <a:endParaRPr/>
          </a:p>
        </p:txBody>
      </p:sp>
      <p:sp>
        <p:nvSpPr>
          <p:cNvPr id="53" name="Shape 53"/>
          <p:cNvSpPr txBox="1"/>
          <p:nvPr/>
        </p:nvSpPr>
        <p:spPr>
          <a:xfrm>
            <a:off x="11493324" y="25178627"/>
            <a:ext cx="9418200" cy="6771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E05529"/>
              </a:buClr>
              <a:buSzPts val="4800"/>
              <a:buFont typeface="Arial"/>
              <a:buNone/>
            </a:pPr>
            <a:r>
              <a:rPr b="0" lang="en-US" sz="4800" u="none" cap="none">
                <a:solidFill>
                  <a:srgbClr val="E05529"/>
                </a:solidFill>
                <a:latin typeface="Arial"/>
                <a:ea typeface="Arial"/>
                <a:cs typeface="Arial"/>
                <a:sym typeface="Arial"/>
              </a:rPr>
              <a:t>METRICS</a:t>
            </a:r>
            <a:endParaRPr b="0" sz="4800" u="none" cap="none">
              <a:solidFill>
                <a:schemeClr val="dk1"/>
              </a:solidFill>
              <a:latin typeface="Arial"/>
              <a:ea typeface="Arial"/>
              <a:cs typeface="Arial"/>
              <a:sym typeface="Arial"/>
            </a:endParaRPr>
          </a:p>
        </p:txBody>
      </p:sp>
      <p:pic>
        <p:nvPicPr>
          <p:cNvPr id="54" name="Shape 54"/>
          <p:cNvPicPr preferRelativeResize="0"/>
          <p:nvPr/>
        </p:nvPicPr>
        <p:blipFill>
          <a:blip r:embed="rId5">
            <a:alphaModFix/>
          </a:blip>
          <a:stretch>
            <a:fillRect/>
          </a:stretch>
        </p:blipFill>
        <p:spPr>
          <a:xfrm>
            <a:off x="11457475" y="10633725"/>
            <a:ext cx="9418200" cy="5335850"/>
          </a:xfrm>
          <a:prstGeom prst="rect">
            <a:avLst/>
          </a:prstGeom>
          <a:noFill/>
          <a:ln>
            <a:noFill/>
          </a:ln>
        </p:spPr>
      </p:pic>
      <p:pic>
        <p:nvPicPr>
          <p:cNvPr id="55" name="Shape 55"/>
          <p:cNvPicPr preferRelativeResize="0"/>
          <p:nvPr/>
        </p:nvPicPr>
        <p:blipFill>
          <a:blip r:embed="rId6">
            <a:alphaModFix/>
          </a:blip>
          <a:stretch>
            <a:fillRect/>
          </a:stretch>
        </p:blipFill>
        <p:spPr>
          <a:xfrm>
            <a:off x="22643599" y="17279738"/>
            <a:ext cx="9418201" cy="5666275"/>
          </a:xfrm>
          <a:prstGeom prst="rect">
            <a:avLst/>
          </a:prstGeom>
          <a:noFill/>
          <a:ln>
            <a:noFill/>
          </a:ln>
        </p:spPr>
      </p:pic>
      <p:pic>
        <p:nvPicPr>
          <p:cNvPr id="56" name="Shape 56"/>
          <p:cNvPicPr preferRelativeResize="0"/>
          <p:nvPr/>
        </p:nvPicPr>
        <p:blipFill>
          <a:blip r:embed="rId7">
            <a:alphaModFix/>
          </a:blip>
          <a:stretch>
            <a:fillRect/>
          </a:stretch>
        </p:blipFill>
        <p:spPr>
          <a:xfrm>
            <a:off x="11457475" y="17173118"/>
            <a:ext cx="9418200" cy="5650920"/>
          </a:xfrm>
          <a:prstGeom prst="rect">
            <a:avLst/>
          </a:prstGeom>
          <a:noFill/>
          <a:ln>
            <a:noFill/>
          </a:ln>
        </p:spPr>
      </p:pic>
      <p:pic>
        <p:nvPicPr>
          <p:cNvPr id="57" name="Shape 57"/>
          <p:cNvPicPr preferRelativeResize="0"/>
          <p:nvPr/>
        </p:nvPicPr>
        <p:blipFill>
          <a:blip r:embed="rId8">
            <a:alphaModFix/>
          </a:blip>
          <a:stretch>
            <a:fillRect/>
          </a:stretch>
        </p:blipFill>
        <p:spPr>
          <a:xfrm>
            <a:off x="22643600" y="10434738"/>
            <a:ext cx="9418200" cy="5650920"/>
          </a:xfrm>
          <a:prstGeom prst="rect">
            <a:avLst/>
          </a:prstGeom>
          <a:noFill/>
          <a:ln>
            <a:noFill/>
          </a:ln>
        </p:spPr>
      </p:pic>
      <p:sp>
        <p:nvSpPr>
          <p:cNvPr id="58" name="Shape 58"/>
          <p:cNvSpPr txBox="1"/>
          <p:nvPr/>
        </p:nvSpPr>
        <p:spPr>
          <a:xfrm>
            <a:off x="11816375" y="15956450"/>
            <a:ext cx="9141600" cy="1107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3600">
                <a:latin typeface="Verdana"/>
                <a:ea typeface="Verdana"/>
                <a:cs typeface="Verdana"/>
                <a:sym typeface="Verdana"/>
              </a:rPr>
              <a:t>Medium Dataset testing from 1000-40000 files.</a:t>
            </a:r>
            <a:endParaRPr sz="3600">
              <a:latin typeface="Verdana"/>
              <a:ea typeface="Verdana"/>
              <a:cs typeface="Verdana"/>
              <a:sym typeface="Verdana"/>
            </a:endParaRPr>
          </a:p>
        </p:txBody>
      </p:sp>
      <p:sp>
        <p:nvSpPr>
          <p:cNvPr id="59" name="Shape 59"/>
          <p:cNvSpPr txBox="1"/>
          <p:nvPr/>
        </p:nvSpPr>
        <p:spPr>
          <a:xfrm>
            <a:off x="11631625" y="22932800"/>
            <a:ext cx="9141600" cy="179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Verdana"/>
                <a:ea typeface="Verdana"/>
                <a:cs typeface="Verdana"/>
                <a:sym typeface="Verdana"/>
              </a:rPr>
              <a:t>Comparison of Basic Cash scheme vs piPack, there is limited overhead involved between the two.</a:t>
            </a:r>
            <a:endParaRPr sz="3600">
              <a:latin typeface="Verdana"/>
              <a:ea typeface="Verdana"/>
              <a:cs typeface="Verdana"/>
              <a:sym typeface="Verdana"/>
            </a:endParaRPr>
          </a:p>
        </p:txBody>
      </p:sp>
      <p:sp>
        <p:nvSpPr>
          <p:cNvPr id="60" name="Shape 60"/>
          <p:cNvSpPr txBox="1"/>
          <p:nvPr/>
        </p:nvSpPr>
        <p:spPr>
          <a:xfrm>
            <a:off x="22578463" y="16032650"/>
            <a:ext cx="9141600" cy="110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Verdana"/>
                <a:ea typeface="Verdana"/>
                <a:cs typeface="Verdana"/>
                <a:sym typeface="Verdana"/>
              </a:rPr>
              <a:t>It becomes very expensive to build IM-DSSE locally as file size increases.</a:t>
            </a:r>
            <a:endParaRPr sz="3600">
              <a:latin typeface="Verdana"/>
              <a:ea typeface="Verdana"/>
              <a:cs typeface="Verdana"/>
              <a:sym typeface="Verdana"/>
            </a:endParaRPr>
          </a:p>
        </p:txBody>
      </p:sp>
      <p:sp>
        <p:nvSpPr>
          <p:cNvPr id="61" name="Shape 61"/>
          <p:cNvSpPr txBox="1"/>
          <p:nvPr/>
        </p:nvSpPr>
        <p:spPr>
          <a:xfrm>
            <a:off x="22781900" y="22932800"/>
            <a:ext cx="9141600" cy="218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Verdana"/>
                <a:ea typeface="Verdana"/>
                <a:cs typeface="Verdana"/>
                <a:sym typeface="Verdana"/>
              </a:rPr>
              <a:t>Small testing has very limited overhead for both forms of David Cash’s scheme relative to IM-DSSE</a:t>
            </a:r>
            <a:endParaRPr sz="3600">
              <a:latin typeface="Verdana"/>
              <a:ea typeface="Verdana"/>
              <a:cs typeface="Verdana"/>
              <a:sym typeface="Verdana"/>
            </a:endParaRPr>
          </a:p>
        </p:txBody>
      </p:sp>
      <p:sp>
        <p:nvSpPr>
          <p:cNvPr id="62" name="Shape 62"/>
          <p:cNvSpPr txBox="1"/>
          <p:nvPr/>
        </p:nvSpPr>
        <p:spPr>
          <a:xfrm>
            <a:off x="33157925" y="27188275"/>
            <a:ext cx="9486000" cy="239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Scott Russell, Scott Merrill, Andrew Ekstedt</a:t>
            </a:r>
            <a:endParaRPr sz="3600"/>
          </a:p>
          <a:p>
            <a:pPr indent="0" lvl="0" marL="0">
              <a:spcBef>
                <a:spcPts val="0"/>
              </a:spcBef>
              <a:spcAft>
                <a:spcPts val="0"/>
              </a:spcAft>
              <a:buClr>
                <a:schemeClr val="dk1"/>
              </a:buClr>
              <a:buSzPts val="1100"/>
              <a:buFont typeface="Arial"/>
              <a:buNone/>
            </a:pPr>
            <a:r>
              <a:rPr lang="en-US" sz="3600">
                <a:solidFill>
                  <a:schemeClr val="dk1"/>
                </a:solidFill>
              </a:rPr>
              <a:t>(From left to right)</a:t>
            </a:r>
            <a:endParaRPr sz="3600"/>
          </a:p>
        </p:txBody>
      </p:sp>
      <p:sp>
        <p:nvSpPr>
          <p:cNvPr id="63" name="Shape 63"/>
          <p:cNvSpPr txBox="1"/>
          <p:nvPr/>
        </p:nvSpPr>
        <p:spPr>
          <a:xfrm>
            <a:off x="33111925" y="28521050"/>
            <a:ext cx="9574800" cy="110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latin typeface="Verdana"/>
                <a:ea typeface="Verdana"/>
                <a:cs typeface="Verdana"/>
                <a:sym typeface="Verdana"/>
              </a:rPr>
              <a:t>Software testing completed on two systems: (aggregate data take from averages of both)</a:t>
            </a:r>
            <a:endParaRPr sz="3000">
              <a:latin typeface="Verdana"/>
              <a:ea typeface="Verdana"/>
              <a:cs typeface="Verdana"/>
              <a:sym typeface="Verdana"/>
            </a:endParaRPr>
          </a:p>
          <a:p>
            <a:pPr indent="0" lvl="0" marL="0">
              <a:spcBef>
                <a:spcPts val="0"/>
              </a:spcBef>
              <a:spcAft>
                <a:spcPts val="0"/>
              </a:spcAft>
              <a:buNone/>
            </a:pPr>
            <a:r>
              <a:t/>
            </a:r>
            <a:endParaRPr sz="3000">
              <a:latin typeface="Verdana"/>
              <a:ea typeface="Verdana"/>
              <a:cs typeface="Verdana"/>
              <a:sym typeface="Verdana"/>
            </a:endParaRPr>
          </a:p>
        </p:txBody>
      </p:sp>
      <p:sp>
        <p:nvSpPr>
          <p:cNvPr id="64" name="Shape 64"/>
          <p:cNvSpPr txBox="1"/>
          <p:nvPr/>
        </p:nvSpPr>
        <p:spPr>
          <a:xfrm>
            <a:off x="33111925" y="29642400"/>
            <a:ext cx="5011200" cy="218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2400">
                <a:solidFill>
                  <a:schemeClr val="dk1"/>
                </a:solidFill>
                <a:latin typeface="Verdana"/>
                <a:ea typeface="Verdana"/>
                <a:cs typeface="Verdana"/>
                <a:sym typeface="Verdana"/>
              </a:rPr>
              <a:t>1: </a:t>
            </a:r>
            <a:r>
              <a:rPr b="1" lang="en-US" sz="2400">
                <a:solidFill>
                  <a:srgbClr val="24292E"/>
                </a:solidFill>
                <a:latin typeface="Verdana"/>
                <a:ea typeface="Verdana"/>
                <a:cs typeface="Verdana"/>
                <a:sym typeface="Verdana"/>
              </a:rPr>
              <a:t>MacBook Pro (15-inch, Early 2011)</a:t>
            </a:r>
            <a:br>
              <a:rPr b="1" lang="en-US" sz="2400">
                <a:solidFill>
                  <a:srgbClr val="24292E"/>
                </a:solidFill>
                <a:latin typeface="Verdana"/>
                <a:ea typeface="Verdana"/>
                <a:cs typeface="Verdana"/>
                <a:sym typeface="Verdana"/>
              </a:rPr>
            </a:br>
            <a:r>
              <a:rPr b="1" lang="en-US" sz="2400">
                <a:solidFill>
                  <a:srgbClr val="24292E"/>
                </a:solidFill>
                <a:latin typeface="Verdana"/>
                <a:ea typeface="Verdana"/>
                <a:cs typeface="Verdana"/>
                <a:sym typeface="Verdana"/>
              </a:rPr>
              <a:t>Processor 2.2 GHz Intel Core i7</a:t>
            </a:r>
            <a:br>
              <a:rPr b="1" lang="en-US" sz="2400">
                <a:solidFill>
                  <a:srgbClr val="24292E"/>
                </a:solidFill>
                <a:latin typeface="Verdana"/>
                <a:ea typeface="Verdana"/>
                <a:cs typeface="Verdana"/>
                <a:sym typeface="Verdana"/>
              </a:rPr>
            </a:br>
            <a:r>
              <a:rPr b="1" lang="en-US" sz="2400">
                <a:solidFill>
                  <a:srgbClr val="24292E"/>
                </a:solidFill>
                <a:latin typeface="Verdana"/>
                <a:ea typeface="Verdana"/>
                <a:cs typeface="Verdana"/>
                <a:sym typeface="Verdana"/>
              </a:rPr>
              <a:t>8 GB 1333 MHz DDR3</a:t>
            </a:r>
            <a:endParaRPr b="1"/>
          </a:p>
        </p:txBody>
      </p:sp>
      <p:sp>
        <p:nvSpPr>
          <p:cNvPr id="65" name="Shape 65"/>
          <p:cNvSpPr txBox="1"/>
          <p:nvPr/>
        </p:nvSpPr>
        <p:spPr>
          <a:xfrm>
            <a:off x="37953150" y="30079900"/>
            <a:ext cx="3969300" cy="179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 name="Shape 66"/>
          <p:cNvSpPr txBox="1"/>
          <p:nvPr/>
        </p:nvSpPr>
        <p:spPr>
          <a:xfrm>
            <a:off x="38032275" y="29642400"/>
            <a:ext cx="4611600" cy="218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latin typeface="Verdana"/>
                <a:ea typeface="Verdana"/>
                <a:cs typeface="Verdana"/>
                <a:sym typeface="Verdana"/>
              </a:rPr>
              <a:t>2. Dell Inspiron 15-3567 </a:t>
            </a:r>
            <a:endParaRPr b="1" sz="2400">
              <a:latin typeface="Verdana"/>
              <a:ea typeface="Verdana"/>
              <a:cs typeface="Verdana"/>
              <a:sym typeface="Verdana"/>
            </a:endParaRPr>
          </a:p>
          <a:p>
            <a:pPr indent="0" lvl="0" marL="0">
              <a:spcBef>
                <a:spcPts val="0"/>
              </a:spcBef>
              <a:spcAft>
                <a:spcPts val="0"/>
              </a:spcAft>
              <a:buNone/>
            </a:pPr>
            <a:r>
              <a:rPr b="1" lang="en-US" sz="2400">
                <a:latin typeface="Verdana"/>
                <a:ea typeface="Verdana"/>
                <a:cs typeface="Verdana"/>
                <a:sym typeface="Verdana"/>
              </a:rPr>
              <a:t>Intel Core I3-6006U</a:t>
            </a:r>
            <a:endParaRPr b="1" sz="2400">
              <a:latin typeface="Verdana"/>
              <a:ea typeface="Verdana"/>
              <a:cs typeface="Verdana"/>
              <a:sym typeface="Verdana"/>
            </a:endParaRPr>
          </a:p>
          <a:p>
            <a:pPr indent="0" lvl="0" marL="0">
              <a:spcBef>
                <a:spcPts val="0"/>
              </a:spcBef>
              <a:spcAft>
                <a:spcPts val="0"/>
              </a:spcAft>
              <a:buNone/>
            </a:pPr>
            <a:r>
              <a:rPr b="1" lang="en-US" sz="2400">
                <a:latin typeface="Verdana"/>
                <a:ea typeface="Verdana"/>
                <a:cs typeface="Verdana"/>
                <a:sym typeface="Verdana"/>
              </a:rPr>
              <a:t>2.00GHZ</a:t>
            </a:r>
            <a:endParaRPr b="1" sz="2400">
              <a:latin typeface="Verdana"/>
              <a:ea typeface="Verdana"/>
              <a:cs typeface="Verdana"/>
              <a:sym typeface="Verdana"/>
            </a:endParaRPr>
          </a:p>
          <a:p>
            <a:pPr indent="0" lvl="0" marL="0">
              <a:spcBef>
                <a:spcPts val="0"/>
              </a:spcBef>
              <a:spcAft>
                <a:spcPts val="0"/>
              </a:spcAft>
              <a:buNone/>
            </a:pPr>
            <a:r>
              <a:rPr b="1" lang="en-US" sz="2400">
                <a:latin typeface="Verdana"/>
                <a:ea typeface="Verdana"/>
                <a:cs typeface="Verdana"/>
                <a:sym typeface="Verdana"/>
              </a:rPr>
              <a:t>4.0 GB Ram</a:t>
            </a:r>
            <a:endParaRPr b="1" sz="2400">
              <a:latin typeface="Verdana"/>
              <a:ea typeface="Verdana"/>
              <a:cs typeface="Verdana"/>
              <a:sym typeface="Verdana"/>
            </a:endParaRPr>
          </a:p>
          <a:p>
            <a:pPr indent="0" lvl="0" marL="0">
              <a:spcBef>
                <a:spcPts val="0"/>
              </a:spcBef>
              <a:spcAft>
                <a:spcPts val="0"/>
              </a:spcAft>
              <a:buNone/>
            </a:pPr>
            <a:r>
              <a:rPr b="1" lang="en-US" sz="2400">
                <a:latin typeface="Verdana"/>
                <a:ea typeface="Verdana"/>
                <a:cs typeface="Verdana"/>
                <a:sym typeface="Verdana"/>
              </a:rPr>
              <a:t>Windows 10</a:t>
            </a:r>
            <a:endParaRPr b="1" sz="2400">
              <a:latin typeface="Verdana"/>
              <a:ea typeface="Verdana"/>
              <a:cs typeface="Verdana"/>
              <a:sym typeface="Verdana"/>
            </a:endParaRPr>
          </a:p>
        </p:txBody>
      </p:sp>
      <p:sp>
        <p:nvSpPr>
          <p:cNvPr id="67" name="Shape 67"/>
          <p:cNvSpPr txBox="1"/>
          <p:nvPr/>
        </p:nvSpPr>
        <p:spPr>
          <a:xfrm>
            <a:off x="1105950" y="2773325"/>
            <a:ext cx="8862600" cy="2751300"/>
          </a:xfrm>
          <a:prstGeom prst="rect">
            <a:avLst/>
          </a:prstGeom>
          <a:noFill/>
          <a:ln>
            <a:noFill/>
          </a:ln>
        </p:spPr>
        <p:txBody>
          <a:bodyPr anchorCtr="0" anchor="t" bIns="91425" lIns="91425" spcFirstLastPara="1" rIns="91425" wrap="square" tIns="91425">
            <a:noAutofit/>
          </a:bodyPr>
          <a:lstStyle/>
          <a:p>
            <a:pPr indent="-457200" lvl="0" marL="457200" rtl="0">
              <a:spcBef>
                <a:spcPts val="0"/>
              </a:spcBef>
              <a:spcAft>
                <a:spcPts val="0"/>
              </a:spcAft>
              <a:buClr>
                <a:schemeClr val="dk1"/>
              </a:buClr>
              <a:buSzPts val="3600"/>
              <a:buFont typeface="Verdana"/>
              <a:buNone/>
            </a:pPr>
            <a:r>
              <a:rPr b="1" lang="en-US" sz="3600">
                <a:solidFill>
                  <a:srgbClr val="FFFFFF"/>
                </a:solidFill>
                <a:latin typeface="Verdana"/>
                <a:ea typeface="Verdana"/>
                <a:cs typeface="Verdana"/>
                <a:sym typeface="Verdana"/>
              </a:rPr>
              <a:t>Symmetric Searchable Encryption (SSE): </a:t>
            </a:r>
            <a:r>
              <a:rPr lang="en-US" sz="3600">
                <a:solidFill>
                  <a:srgbClr val="FFFFFF"/>
                </a:solidFill>
                <a:latin typeface="Verdana"/>
                <a:ea typeface="Verdana"/>
                <a:cs typeface="Verdana"/>
                <a:sym typeface="Verdana"/>
              </a:rPr>
              <a:t>provides functions to create, search, add, and delete documents in an encrypted index.</a:t>
            </a:r>
            <a:endParaRPr>
              <a:solidFill>
                <a:srgbClr val="FFFFFF"/>
              </a:solidFill>
            </a:endParaRPr>
          </a:p>
        </p:txBody>
      </p:sp>
      <p:sp>
        <p:nvSpPr>
          <p:cNvPr id="68" name="Shape 68"/>
          <p:cNvSpPr txBox="1"/>
          <p:nvPr/>
        </p:nvSpPr>
        <p:spPr>
          <a:xfrm>
            <a:off x="11068600" y="9234150"/>
            <a:ext cx="21740400" cy="1107900"/>
          </a:xfrm>
          <a:prstGeom prst="rect">
            <a:avLst/>
          </a:prstGeom>
          <a:solidFill>
            <a:srgbClr val="D9D9D9"/>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6000">
                <a:solidFill>
                  <a:schemeClr val="dk1"/>
                </a:solidFill>
              </a:rPr>
              <a:t>BENCHMARKING DATA</a:t>
            </a:r>
            <a:endParaRPr sz="6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