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7" r:id="rId2"/>
    <p:sldId id="258" r:id="rId3"/>
    <p:sldId id="259" r:id="rId4"/>
    <p:sldId id="260" r:id="rId5"/>
  </p:sldIdLst>
  <p:sldSz cx="121920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97187"/>
            <a:ext cx="9144000" cy="254677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42174"/>
            <a:ext cx="9144000" cy="176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538C-C398-4B3D-BF65-FC3074EAB274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4F3F7-883C-40E4-A531-EA252359F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59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538C-C398-4B3D-BF65-FC3074EAB274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4F3F7-883C-40E4-A531-EA252359F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92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89467"/>
            <a:ext cx="2628900" cy="619929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89467"/>
            <a:ext cx="7734300" cy="619929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538C-C398-4B3D-BF65-FC3074EAB274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4F3F7-883C-40E4-A531-EA252359F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01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5F2C0-30F8-DAE1-A01A-A77FC53744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C36402-0D38-2FE6-DABB-84869F8B0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© 2023, Amazon Web Services, Inc. or its affiliates.</a:t>
            </a:r>
          </a:p>
        </p:txBody>
      </p:sp>
    </p:spTree>
    <p:extLst>
      <p:ext uri="{BB962C8B-B14F-4D97-AF65-F5344CB8AC3E}">
        <p14:creationId xmlns:p14="http://schemas.microsoft.com/office/powerpoint/2010/main" val="263136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538C-C398-4B3D-BF65-FC3074EAB274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4F3F7-883C-40E4-A531-EA252359F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8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823721"/>
            <a:ext cx="10515600" cy="304291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895428"/>
            <a:ext cx="10515600" cy="160019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538C-C398-4B3D-BF65-FC3074EAB274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4F3F7-883C-40E4-A531-EA252359F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80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47333"/>
            <a:ext cx="5181600" cy="464142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47333"/>
            <a:ext cx="5181600" cy="464142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538C-C398-4B3D-BF65-FC3074EAB274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4F3F7-883C-40E4-A531-EA252359F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838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89467"/>
            <a:ext cx="10515600" cy="14139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793241"/>
            <a:ext cx="5157787" cy="87883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672080"/>
            <a:ext cx="5157787" cy="393022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93241"/>
            <a:ext cx="5183188" cy="87883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672080"/>
            <a:ext cx="5183188" cy="393022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538C-C398-4B3D-BF65-FC3074EAB274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4F3F7-883C-40E4-A531-EA252359F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795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538C-C398-4B3D-BF65-FC3074EAB274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4F3F7-883C-40E4-A531-EA252359F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538C-C398-4B3D-BF65-FC3074EAB274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4F3F7-883C-40E4-A531-EA252359F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168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87680"/>
            <a:ext cx="3932237" cy="17068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053254"/>
            <a:ext cx="6172200" cy="519853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194560"/>
            <a:ext cx="3932237" cy="40656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538C-C398-4B3D-BF65-FC3074EAB274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4F3F7-883C-40E4-A531-EA252359F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10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87680"/>
            <a:ext cx="3932237" cy="17068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053254"/>
            <a:ext cx="6172200" cy="519853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194560"/>
            <a:ext cx="3932237" cy="40656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538C-C398-4B3D-BF65-FC3074EAB274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4F3F7-883C-40E4-A531-EA252359F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305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89467"/>
            <a:ext cx="1051560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947333"/>
            <a:ext cx="1051560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780107"/>
            <a:ext cx="27432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B538C-C398-4B3D-BF65-FC3074EAB274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780107"/>
            <a:ext cx="41148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780107"/>
            <a:ext cx="27432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4F3F7-883C-40E4-A531-EA252359F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66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.png"/><Relationship Id="rId18" Type="http://schemas.openxmlformats.org/officeDocument/2006/relationships/image" Target="../media/image7.png"/><Relationship Id="rId3" Type="http://schemas.openxmlformats.org/officeDocument/2006/relationships/image" Target="../media/image8.svg"/><Relationship Id="rId12" Type="http://schemas.openxmlformats.org/officeDocument/2006/relationships/image" Target="../media/image3.png"/><Relationship Id="rId17" Type="http://schemas.openxmlformats.org/officeDocument/2006/relationships/image" Target="../media/image1233.svg"/><Relationship Id="rId2" Type="http://schemas.openxmlformats.org/officeDocument/2006/relationships/image" Target="../media/image1.png"/><Relationship Id="rId16" Type="http://schemas.openxmlformats.org/officeDocument/2006/relationships/image" Target="../media/image6.png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11" Type="http://schemas.openxmlformats.org/officeDocument/2006/relationships/image" Target="../media/image10.svg"/><Relationship Id="rId5" Type="http://schemas.openxmlformats.org/officeDocument/2006/relationships/image" Target="../media/image993.svg"/><Relationship Id="rId15" Type="http://schemas.openxmlformats.org/officeDocument/2006/relationships/image" Target="../media/image1231.svg"/><Relationship Id="rId19" Type="http://schemas.openxmlformats.org/officeDocument/2006/relationships/image" Target="../media/image1411.svg"/><Relationship Id="rId31" Type="http://schemas.openxmlformats.org/officeDocument/2006/relationships/image" Target="../media/image35.svg"/><Relationship Id="rId4" Type="http://schemas.openxmlformats.org/officeDocument/2006/relationships/image" Target="../media/image2.png"/><Relationship Id="rId9" Type="http://schemas.openxmlformats.org/officeDocument/2006/relationships/image" Target="../media/image997.svg"/><Relationship Id="rId1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1.png"/><Relationship Id="rId26" Type="http://schemas.openxmlformats.org/officeDocument/2006/relationships/image" Target="../media/image16.png"/><Relationship Id="rId39" Type="http://schemas.openxmlformats.org/officeDocument/2006/relationships/image" Target="../media/image1073.svg"/><Relationship Id="rId3" Type="http://schemas.openxmlformats.org/officeDocument/2006/relationships/image" Target="../media/image8.svg"/><Relationship Id="rId21" Type="http://schemas.openxmlformats.org/officeDocument/2006/relationships/image" Target="../media/image31.svg"/><Relationship Id="rId42" Type="http://schemas.openxmlformats.org/officeDocument/2006/relationships/image" Target="../media/image21.png"/><Relationship Id="rId17" Type="http://schemas.openxmlformats.org/officeDocument/2006/relationships/image" Target="../media/image414.svg"/><Relationship Id="rId7" Type="http://schemas.openxmlformats.org/officeDocument/2006/relationships/image" Target="../media/image327.svg"/><Relationship Id="rId25" Type="http://schemas.openxmlformats.org/officeDocument/2006/relationships/image" Target="../media/image991.svg"/><Relationship Id="rId38" Type="http://schemas.openxmlformats.org/officeDocument/2006/relationships/image" Target="../media/image18.png"/><Relationship Id="rId2" Type="http://schemas.openxmlformats.org/officeDocument/2006/relationships/image" Target="../media/image1.png"/><Relationship Id="rId16" Type="http://schemas.openxmlformats.org/officeDocument/2006/relationships/image" Target="../media/image10.png"/><Relationship Id="rId20" Type="http://schemas.openxmlformats.org/officeDocument/2006/relationships/image" Target="../media/image13.png"/><Relationship Id="rId41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24" Type="http://schemas.openxmlformats.org/officeDocument/2006/relationships/image" Target="../media/image15.png"/><Relationship Id="rId37" Type="http://schemas.openxmlformats.org/officeDocument/2006/relationships/image" Target="../media/image285.svg"/><Relationship Id="rId40" Type="http://schemas.openxmlformats.org/officeDocument/2006/relationships/image" Target="../media/image19.png"/><Relationship Id="rId15" Type="http://schemas.openxmlformats.org/officeDocument/2006/relationships/image" Target="../media/image75.svg"/><Relationship Id="rId23" Type="http://schemas.openxmlformats.org/officeDocument/2006/relationships/image" Target="../media/image528.svg"/><Relationship Id="rId36" Type="http://schemas.openxmlformats.org/officeDocument/2006/relationships/image" Target="../media/image17.png"/><Relationship Id="rId19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image" Target="../media/image329.svg"/><Relationship Id="rId22" Type="http://schemas.openxmlformats.org/officeDocument/2006/relationships/image" Target="../media/image14.png"/><Relationship Id="rId35" Type="http://schemas.openxmlformats.org/officeDocument/2006/relationships/image" Target="../media/image1023.svg"/></Relationships>
</file>

<file path=ppt/slides/_rels/slide3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1.png"/><Relationship Id="rId26" Type="http://schemas.openxmlformats.org/officeDocument/2006/relationships/image" Target="../media/image16.png"/><Relationship Id="rId39" Type="http://schemas.openxmlformats.org/officeDocument/2006/relationships/image" Target="../media/image1073.svg"/><Relationship Id="rId21" Type="http://schemas.openxmlformats.org/officeDocument/2006/relationships/image" Target="../media/image31.svg"/><Relationship Id="rId42" Type="http://schemas.openxmlformats.org/officeDocument/2006/relationships/image" Target="../media/image20.png"/><Relationship Id="rId47" Type="http://schemas.openxmlformats.org/officeDocument/2006/relationships/image" Target="../media/image1233.svg"/><Relationship Id="rId50" Type="http://schemas.openxmlformats.org/officeDocument/2006/relationships/image" Target="../media/image8.png"/><Relationship Id="rId17" Type="http://schemas.openxmlformats.org/officeDocument/2006/relationships/image" Target="../media/image414.svg"/><Relationship Id="rId7" Type="http://schemas.openxmlformats.org/officeDocument/2006/relationships/image" Target="../media/image327.svg"/><Relationship Id="rId25" Type="http://schemas.openxmlformats.org/officeDocument/2006/relationships/image" Target="../media/image991.svg"/><Relationship Id="rId38" Type="http://schemas.openxmlformats.org/officeDocument/2006/relationships/image" Target="../media/image18.png"/><Relationship Id="rId46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0.png"/><Relationship Id="rId20" Type="http://schemas.openxmlformats.org/officeDocument/2006/relationships/image" Target="../media/image13.png"/><Relationship Id="rId41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24" Type="http://schemas.openxmlformats.org/officeDocument/2006/relationships/image" Target="../media/image15.png"/><Relationship Id="rId37" Type="http://schemas.openxmlformats.org/officeDocument/2006/relationships/image" Target="../media/image285.svg"/><Relationship Id="rId40" Type="http://schemas.openxmlformats.org/officeDocument/2006/relationships/image" Target="../media/image22.png"/><Relationship Id="rId11" Type="http://schemas.openxmlformats.org/officeDocument/2006/relationships/image" Target="../media/image10.svg"/><Relationship Id="rId45" Type="http://schemas.openxmlformats.org/officeDocument/2006/relationships/image" Target="../media/image1231.svg"/><Relationship Id="rId53" Type="http://schemas.openxmlformats.org/officeDocument/2006/relationships/image" Target="../media/image21.png"/><Relationship Id="rId15" Type="http://schemas.openxmlformats.org/officeDocument/2006/relationships/image" Target="../media/image75.svg"/><Relationship Id="rId23" Type="http://schemas.openxmlformats.org/officeDocument/2006/relationships/image" Target="../media/image528.svg"/><Relationship Id="rId36" Type="http://schemas.openxmlformats.org/officeDocument/2006/relationships/image" Target="../media/image17.png"/><Relationship Id="rId49" Type="http://schemas.openxmlformats.org/officeDocument/2006/relationships/image" Target="../media/image1411.svg"/><Relationship Id="rId19" Type="http://schemas.openxmlformats.org/officeDocument/2006/relationships/image" Target="../media/image12.png"/><Relationship Id="rId44" Type="http://schemas.openxmlformats.org/officeDocument/2006/relationships/image" Target="../media/image5.png"/><Relationship Id="rId31" Type="http://schemas.openxmlformats.org/officeDocument/2006/relationships/image" Target="../media/image35.svg"/><Relationship Id="rId52" Type="http://schemas.openxmlformats.org/officeDocument/2006/relationships/image" Target="../media/image1427.svg"/><Relationship Id="rId4" Type="http://schemas.openxmlformats.org/officeDocument/2006/relationships/image" Target="../media/image9.png"/><Relationship Id="rId9" Type="http://schemas.openxmlformats.org/officeDocument/2006/relationships/image" Target="../media/image329.svg"/><Relationship Id="rId22" Type="http://schemas.openxmlformats.org/officeDocument/2006/relationships/image" Target="../media/image14.png"/><Relationship Id="rId35" Type="http://schemas.openxmlformats.org/officeDocument/2006/relationships/image" Target="../media/image1023.svg"/><Relationship Id="rId43" Type="http://schemas.openxmlformats.org/officeDocument/2006/relationships/image" Target="../media/image2.png"/><Relationship Id="rId48" Type="http://schemas.openxmlformats.org/officeDocument/2006/relationships/image" Target="../media/image7.png"/><Relationship Id="rId51" Type="http://schemas.openxmlformats.org/officeDocument/2006/relationships/image" Target="../media/image23.png"/><Relationship Id="rId3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3">
            <a:extLst>
              <a:ext uri="{FF2B5EF4-FFF2-40B4-BE49-F238E27FC236}">
                <a16:creationId xmlns:a16="http://schemas.microsoft.com/office/drawing/2014/main" id="{FA28F6E9-D239-8B4D-A150-C5C733F5BE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56621" y="685169"/>
            <a:ext cx="5562587" cy="1325563"/>
          </a:xfrm>
          <a:solidFill>
            <a:schemeClr val="tx1"/>
          </a:solidFill>
        </p:spPr>
        <p:txBody>
          <a:bodyPr/>
          <a:lstStyle/>
          <a:p>
            <a:r>
              <a:rPr lang="en-US" altLang="en-US" dirty="0" smtClean="0">
                <a:solidFill>
                  <a:schemeClr val="bg1"/>
                </a:solidFill>
              </a:rPr>
              <a:t>Frontend Architecture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10FD16-28D2-F5E0-4166-2301FDDE14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FF8AEA-758D-A341-A931-520D2F6E5DA7}"/>
              </a:ext>
            </a:extLst>
          </p:cNvPr>
          <p:cNvSpPr/>
          <p:nvPr/>
        </p:nvSpPr>
        <p:spPr>
          <a:xfrm>
            <a:off x="3184537" y="1917292"/>
            <a:ext cx="7588845" cy="3868737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56333" name="TextBox 15">
            <a:extLst>
              <a:ext uri="{FF2B5EF4-FFF2-40B4-BE49-F238E27FC236}">
                <a16:creationId xmlns:a16="http://schemas.microsoft.com/office/drawing/2014/main" id="{5091CE68-9670-9F4F-ABD5-8F5A67D0B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217" y="5045422"/>
            <a:ext cx="15065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C82136FF-1B96-E442-BED3-EF2632D5F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198603" y="1915701"/>
            <a:ext cx="381000" cy="381000"/>
          </a:xfrm>
          <a:prstGeom prst="rect">
            <a:avLst/>
          </a:prstGeom>
        </p:spPr>
      </p:pic>
      <p:pic>
        <p:nvPicPr>
          <p:cNvPr id="7" name="Graphic 23">
            <a:extLst>
              <a:ext uri="{FF2B5EF4-FFF2-40B4-BE49-F238E27FC236}">
                <a16:creationId xmlns:a16="http://schemas.microsoft.com/office/drawing/2014/main" id="{5FEADC81-49E1-C5C5-CA9F-21E7F7C9E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rcRect/>
          <a:stretch/>
        </p:blipFill>
        <p:spPr bwMode="auto">
          <a:xfrm flipH="1">
            <a:off x="833186" y="454853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Graphic 21">
            <a:extLst>
              <a:ext uri="{FF2B5EF4-FFF2-40B4-BE49-F238E27FC236}">
                <a16:creationId xmlns:a16="http://schemas.microsoft.com/office/drawing/2014/main" id="{4320B773-4CEB-E940-A9DD-79DF6FCDE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9319819" y="341519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12">
            <a:extLst>
              <a:ext uri="{FF2B5EF4-FFF2-40B4-BE49-F238E27FC236}">
                <a16:creationId xmlns:a16="http://schemas.microsoft.com/office/drawing/2014/main" id="{5CC1F16D-CB68-B24B-90B1-3A527B9AF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107" y="4177193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altLang="en-US" sz="1200" dirty="0" err="1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CloudFormation</a:t>
            </a:r>
            <a:endParaRPr lang="en-US" altLang="en-US" sz="1200" dirty="0">
              <a:solidFill>
                <a:schemeClr val="bg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28">
            <a:extLst>
              <a:ext uri="{FF2B5EF4-FFF2-40B4-BE49-F238E27FC236}">
                <a16:creationId xmlns:a16="http://schemas.microsoft.com/office/drawing/2014/main" id="{46B9ACB1-F673-CF4F-A45E-E7E307CB72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71988" y="2901620"/>
            <a:ext cx="11874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Template</a:t>
            </a:r>
          </a:p>
        </p:txBody>
      </p:sp>
      <p:pic>
        <p:nvPicPr>
          <p:cNvPr id="32" name="Graphic 37">
            <a:extLst>
              <a:ext uri="{FF2B5EF4-FFF2-40B4-BE49-F238E27FC236}">
                <a16:creationId xmlns:a16="http://schemas.microsoft.com/office/drawing/2014/main" id="{27810018-A4E4-514B-7E66-A284DE440FB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37815" y="2490122"/>
            <a:ext cx="457200" cy="457200"/>
          </a:xfrm>
          <a:prstGeom prst="rect">
            <a:avLst/>
          </a:prstGeom>
        </p:spPr>
      </p:pic>
      <p:pic>
        <p:nvPicPr>
          <p:cNvPr id="35" name="Graphic 21">
            <a:extLst>
              <a:ext uri="{FF2B5EF4-FFF2-40B4-BE49-F238E27FC236}">
                <a16:creationId xmlns:a16="http://schemas.microsoft.com/office/drawing/2014/main" id="{2274BF0C-7782-4E49-BA18-B61AFF72E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3814330" y="437675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Graphic 19">
            <a:extLst>
              <a:ext uri="{FF2B5EF4-FFF2-40B4-BE49-F238E27FC236}">
                <a16:creationId xmlns:a16="http://schemas.microsoft.com/office/drawing/2014/main" id="{3D31A7E6-E28F-CB4B-987D-DBFDBFD50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rcRect/>
          <a:stretch/>
        </p:blipFill>
        <p:spPr bwMode="auto">
          <a:xfrm>
            <a:off x="5529001" y="4378105"/>
            <a:ext cx="754233" cy="754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11">
            <a:extLst>
              <a:ext uri="{FF2B5EF4-FFF2-40B4-BE49-F238E27FC236}">
                <a16:creationId xmlns:a16="http://schemas.microsoft.com/office/drawing/2014/main" id="{2C8EDBA0-A1A3-C44F-A7D1-E699A9A21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6343" y="5130204"/>
            <a:ext cx="166907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err="1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CloudFront</a:t>
            </a:r>
            <a:endParaRPr lang="en-US" altLang="en-US" sz="1200" dirty="0">
              <a:solidFill>
                <a:schemeClr val="bg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12">
            <a:extLst>
              <a:ext uri="{FF2B5EF4-FFF2-40B4-BE49-F238E27FC236}">
                <a16:creationId xmlns:a16="http://schemas.microsoft.com/office/drawing/2014/main" id="{CCB91AC5-C76C-F545-8ADD-956FB2612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3774" y="5138757"/>
            <a:ext cx="1046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Route 53</a:t>
            </a:r>
          </a:p>
        </p:txBody>
      </p:sp>
      <p:pic>
        <p:nvPicPr>
          <p:cNvPr id="39" name="Graphic 20">
            <a:extLst>
              <a:ext uri="{FF2B5EF4-FFF2-40B4-BE49-F238E27FC236}">
                <a16:creationId xmlns:a16="http://schemas.microsoft.com/office/drawing/2014/main" id="{5BC224FA-8AAD-5F48-A313-53A316DE9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96DAC541-7B7A-43D3-8B79-37D633B846F1}">
                <asvg:svgBlip xmlns="" xmlns:asvg="http://schemas.microsoft.com/office/drawing/2016/SVG/main" r:embed="rId19"/>
              </a:ext>
            </a:extLst>
          </a:blip>
          <a:srcRect/>
          <a:stretch/>
        </p:blipFill>
        <p:spPr bwMode="auto">
          <a:xfrm>
            <a:off x="5539263" y="253389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12">
            <a:extLst>
              <a:ext uri="{FF2B5EF4-FFF2-40B4-BE49-F238E27FC236}">
                <a16:creationId xmlns:a16="http://schemas.microsoft.com/office/drawing/2014/main" id="{11A98FDF-C6C9-8147-A4D3-F17F9B35B0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9960" y="3295894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Certificate Manager (ACM)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A20F2F0-0321-C84B-B39F-CE77CC71337B}"/>
              </a:ext>
            </a:extLst>
          </p:cNvPr>
          <p:cNvSpPr/>
          <p:nvPr/>
        </p:nvSpPr>
        <p:spPr>
          <a:xfrm>
            <a:off x="3600797" y="2370082"/>
            <a:ext cx="4687082" cy="3164046"/>
          </a:xfrm>
          <a:prstGeom prst="rect">
            <a:avLst/>
          </a:prstGeom>
          <a:noFill/>
          <a:ln w="15875">
            <a:solidFill>
              <a:srgbClr val="7D899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FFEF710-4D1A-F972-427F-BBFD127B1F8D}"/>
              </a:ext>
            </a:extLst>
          </p:cNvPr>
          <p:cNvCxnSpPr/>
          <p:nvPr/>
        </p:nvCxnSpPr>
        <p:spPr>
          <a:xfrm flipH="1" flipV="1">
            <a:off x="5938162" y="3495727"/>
            <a:ext cx="3801" cy="932635"/>
          </a:xfrm>
          <a:prstGeom prst="straightConnector1">
            <a:avLst/>
          </a:prstGeom>
          <a:ln w="15875">
            <a:solidFill>
              <a:srgbClr val="9BA7B6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9">
            <a:extLst>
              <a:ext uri="{FF2B5EF4-FFF2-40B4-BE49-F238E27FC236}">
                <a16:creationId xmlns:a16="http://schemas.microsoft.com/office/drawing/2014/main" id="{5B6C5DC4-5A01-E14D-BEE5-909FCF8B0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4620" y="5132868"/>
            <a:ext cx="22399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 Bucket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D31047E-7DC0-5DC2-3AF0-33949925F426}"/>
              </a:ext>
            </a:extLst>
          </p:cNvPr>
          <p:cNvGrpSpPr>
            <a:grpSpLocks/>
          </p:cNvGrpSpPr>
          <p:nvPr/>
        </p:nvGrpSpPr>
        <p:grpSpPr bwMode="auto">
          <a:xfrm>
            <a:off x="8396485" y="2370082"/>
            <a:ext cx="747030" cy="3164046"/>
            <a:chOff x="2684662" y="1051134"/>
            <a:chExt cx="1483636" cy="331243"/>
          </a:xfrm>
        </p:grpSpPr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850FA019-290D-9670-9445-5089C71A684C}"/>
                </a:ext>
              </a:extLst>
            </p:cNvPr>
            <p:cNvSpPr/>
            <p:nvPr/>
          </p:nvSpPr>
          <p:spPr>
            <a:xfrm>
              <a:off x="2684662" y="1051134"/>
              <a:ext cx="915570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58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48848264-83CA-EF2E-295C-B6A20E77F71E}"/>
                </a:ext>
              </a:extLst>
            </p:cNvPr>
            <p:cNvCxnSpPr>
              <a:cxnSpLocks/>
            </p:cNvCxnSpPr>
            <p:nvPr/>
          </p:nvCxnSpPr>
          <p:spPr>
            <a:xfrm>
              <a:off x="3595472" y="1215963"/>
              <a:ext cx="572826" cy="0"/>
            </a:xfrm>
            <a:prstGeom prst="straightConnector1">
              <a:avLst/>
            </a:prstGeom>
            <a:ln w="15875">
              <a:solidFill>
                <a:schemeClr val="accent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FFEF710-4D1A-F972-427F-BBFD127B1F8D}"/>
              </a:ext>
            </a:extLst>
          </p:cNvPr>
          <p:cNvCxnSpPr/>
          <p:nvPr/>
        </p:nvCxnSpPr>
        <p:spPr>
          <a:xfrm flipV="1">
            <a:off x="9660527" y="2960385"/>
            <a:ext cx="5888" cy="457780"/>
          </a:xfrm>
          <a:prstGeom prst="straightConnector1">
            <a:avLst/>
          </a:prstGeom>
          <a:ln w="15875">
            <a:solidFill>
              <a:srgbClr val="9BA7B6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Graphic 173104">
            <a:extLst>
              <a:ext uri="{FF2B5EF4-FFF2-40B4-BE49-F238E27FC236}">
                <a16:creationId xmlns:a16="http://schemas.microsoft.com/office/drawing/2014/main" id="{7E9683CE-569E-7E02-3439-6CB3D02BC4B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=""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7269460" y="4293108"/>
            <a:ext cx="890810" cy="890810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38BB410-EB8B-4ED7-6C12-2B2A12583BEB}"/>
              </a:ext>
            </a:extLst>
          </p:cNvPr>
          <p:cNvCxnSpPr/>
          <p:nvPr/>
        </p:nvCxnSpPr>
        <p:spPr>
          <a:xfrm>
            <a:off x="1447889" y="4817654"/>
            <a:ext cx="2311200" cy="0"/>
          </a:xfrm>
          <a:prstGeom prst="straightConnector1">
            <a:avLst/>
          </a:prstGeom>
          <a:ln w="15875">
            <a:solidFill>
              <a:srgbClr val="9BA7B6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38BB410-EB8B-4ED7-6C12-2B2A12583BEB}"/>
              </a:ext>
            </a:extLst>
          </p:cNvPr>
          <p:cNvCxnSpPr/>
          <p:nvPr/>
        </p:nvCxnSpPr>
        <p:spPr>
          <a:xfrm>
            <a:off x="4585067" y="4800235"/>
            <a:ext cx="893969" cy="0"/>
          </a:xfrm>
          <a:prstGeom prst="straightConnector1">
            <a:avLst/>
          </a:prstGeom>
          <a:ln w="15875">
            <a:solidFill>
              <a:srgbClr val="9BA7B6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38BB410-EB8B-4ED7-6C12-2B2A12583BEB}"/>
              </a:ext>
            </a:extLst>
          </p:cNvPr>
          <p:cNvCxnSpPr/>
          <p:nvPr/>
        </p:nvCxnSpPr>
        <p:spPr>
          <a:xfrm>
            <a:off x="6370326" y="4795879"/>
            <a:ext cx="893969" cy="0"/>
          </a:xfrm>
          <a:prstGeom prst="straightConnector1">
            <a:avLst/>
          </a:prstGeom>
          <a:ln w="15875">
            <a:solidFill>
              <a:srgbClr val="9BA7B6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3">
            <a:extLst>
              <a:ext uri="{FF2B5EF4-FFF2-40B4-BE49-F238E27FC236}">
                <a16:creationId xmlns:a16="http://schemas.microsoft.com/office/drawing/2014/main" id="{8FF51CC8-33C3-4E47-BDCA-1E64EC1DCD4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 flipV="1">
            <a:off x="6739223" y="3746633"/>
            <a:ext cx="379945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00" b="1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Converted all the resources to my </a:t>
            </a:r>
            <a:r>
              <a:rPr lang="en-US" altLang="en-US" sz="1300" b="1" dirty="0" err="1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CloudFormation</a:t>
            </a:r>
            <a:r>
              <a:rPr lang="en-US" altLang="en-US" sz="1300" b="1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template</a:t>
            </a:r>
          </a:p>
        </p:txBody>
      </p:sp>
    </p:spTree>
    <p:extLst>
      <p:ext uri="{BB962C8B-B14F-4D97-AF65-F5344CB8AC3E}">
        <p14:creationId xmlns:p14="http://schemas.microsoft.com/office/powerpoint/2010/main" val="239722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6FF8AEA-758D-A341-A931-520D2F6E5DA7}"/>
              </a:ext>
            </a:extLst>
          </p:cNvPr>
          <p:cNvSpPr/>
          <p:nvPr/>
        </p:nvSpPr>
        <p:spPr>
          <a:xfrm>
            <a:off x="2073630" y="1030523"/>
            <a:ext cx="8348778" cy="5919555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C82136FF-1B96-E442-BED3-EF2632D5F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080695" y="1041565"/>
            <a:ext cx="381000" cy="381000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38BB410-EB8B-4ED7-6C12-2B2A12583BEB}"/>
              </a:ext>
            </a:extLst>
          </p:cNvPr>
          <p:cNvCxnSpPr/>
          <p:nvPr/>
        </p:nvCxnSpPr>
        <p:spPr>
          <a:xfrm>
            <a:off x="3613417" y="3100705"/>
            <a:ext cx="893969" cy="0"/>
          </a:xfrm>
          <a:prstGeom prst="straightConnector1">
            <a:avLst/>
          </a:prstGeom>
          <a:ln w="15875">
            <a:solidFill>
              <a:srgbClr val="9BA7B6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B8C11523-E1A0-B042-9CE6-8749F7FA207A}"/>
              </a:ext>
            </a:extLst>
          </p:cNvPr>
          <p:cNvSpPr/>
          <p:nvPr/>
        </p:nvSpPr>
        <p:spPr>
          <a:xfrm>
            <a:off x="2311201" y="1563776"/>
            <a:ext cx="4764306" cy="4516162"/>
          </a:xfrm>
          <a:prstGeom prst="rect">
            <a:avLst/>
          </a:prstGeom>
          <a:noFill/>
          <a:ln w="15875">
            <a:solidFill>
              <a:srgbClr val="8C4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Back-end</a:t>
            </a:r>
          </a:p>
        </p:txBody>
      </p:sp>
      <p:pic>
        <p:nvPicPr>
          <p:cNvPr id="51" name="Graphic 33">
            <a:extLst>
              <a:ext uri="{FF2B5EF4-FFF2-40B4-BE49-F238E27FC236}">
                <a16:creationId xmlns:a16="http://schemas.microsoft.com/office/drawing/2014/main" id="{740A4891-73B5-6E4D-91A1-60BAD9F170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rcRect/>
          <a:stretch/>
        </p:blipFill>
        <p:spPr>
          <a:xfrm>
            <a:off x="2307392" y="1563535"/>
            <a:ext cx="381000" cy="381000"/>
          </a:xfrm>
          <a:prstGeom prst="rect">
            <a:avLst/>
          </a:prstGeom>
        </p:spPr>
      </p:pic>
      <p:sp>
        <p:nvSpPr>
          <p:cNvPr id="55" name="TextBox 17">
            <a:extLst>
              <a:ext uri="{FF2B5EF4-FFF2-40B4-BE49-F238E27FC236}">
                <a16:creationId xmlns:a16="http://schemas.microsoft.com/office/drawing/2014/main" id="{70E93A9B-B3E0-D24E-9DFE-BE9C66CA3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4157" y="4266569"/>
            <a:ext cx="127977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POST function</a:t>
            </a:r>
          </a:p>
        </p:txBody>
      </p:sp>
      <p:pic>
        <p:nvPicPr>
          <p:cNvPr id="56" name="Graphic 13">
            <a:extLst>
              <a:ext uri="{FF2B5EF4-FFF2-40B4-BE49-F238E27FC236}">
                <a16:creationId xmlns:a16="http://schemas.microsoft.com/office/drawing/2014/main" id="{E2B9011C-C7EB-AD4B-85D7-DC979571C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rcRect/>
          <a:stretch/>
        </p:blipFill>
        <p:spPr bwMode="auto">
          <a:xfrm>
            <a:off x="4502785" y="37871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TextBox 16">
            <a:extLst>
              <a:ext uri="{FF2B5EF4-FFF2-40B4-BE49-F238E27FC236}">
                <a16:creationId xmlns:a16="http://schemas.microsoft.com/office/drawing/2014/main" id="{099D59F3-19A5-4E47-9AA1-612D0AD90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2349" y="3370569"/>
            <a:ext cx="12486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GET Endpoint</a:t>
            </a:r>
          </a:p>
        </p:txBody>
      </p:sp>
      <p:pic>
        <p:nvPicPr>
          <p:cNvPr id="59" name="Graphic 6">
            <a:extLst>
              <a:ext uri="{FF2B5EF4-FFF2-40B4-BE49-F238E27FC236}">
                <a16:creationId xmlns:a16="http://schemas.microsoft.com/office/drawing/2014/main" id="{FD960BCD-0D1F-914A-B9E9-229CD74E3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/>
        </p:blipFill>
        <p:spPr bwMode="auto">
          <a:xfrm>
            <a:off x="3179074" y="291336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16">
            <a:extLst>
              <a:ext uri="{FF2B5EF4-FFF2-40B4-BE49-F238E27FC236}">
                <a16:creationId xmlns:a16="http://schemas.microsoft.com/office/drawing/2014/main" id="{099D59F3-19A5-4E47-9AA1-612D0AD90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7747" y="4315063"/>
            <a:ext cx="13873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POST Endpoint</a:t>
            </a:r>
          </a:p>
        </p:txBody>
      </p:sp>
      <p:pic>
        <p:nvPicPr>
          <p:cNvPr id="66" name="Graphic 6">
            <a:extLst>
              <a:ext uri="{FF2B5EF4-FFF2-40B4-BE49-F238E27FC236}">
                <a16:creationId xmlns:a16="http://schemas.microsoft.com/office/drawing/2014/main" id="{FD960BCD-0D1F-914A-B9E9-229CD74E3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/>
        </p:blipFill>
        <p:spPr bwMode="auto">
          <a:xfrm>
            <a:off x="3210360" y="383790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Box 17">
            <a:extLst>
              <a:ext uri="{FF2B5EF4-FFF2-40B4-BE49-F238E27FC236}">
                <a16:creationId xmlns:a16="http://schemas.microsoft.com/office/drawing/2014/main" id="{70E93A9B-B3E0-D24E-9DFE-BE9C66CA3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3797" y="5203193"/>
            <a:ext cx="136207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Slack function</a:t>
            </a:r>
          </a:p>
        </p:txBody>
      </p:sp>
      <p:pic>
        <p:nvPicPr>
          <p:cNvPr id="70" name="Graphic 13">
            <a:extLst>
              <a:ext uri="{FF2B5EF4-FFF2-40B4-BE49-F238E27FC236}">
                <a16:creationId xmlns:a16="http://schemas.microsoft.com/office/drawing/2014/main" id="{E2B9011C-C7EB-AD4B-85D7-DC979571C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rcRect/>
          <a:stretch/>
        </p:blipFill>
        <p:spPr bwMode="auto">
          <a:xfrm>
            <a:off x="4491863" y="472376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TextBox 17">
            <a:extLst>
              <a:ext uri="{FF2B5EF4-FFF2-40B4-BE49-F238E27FC236}">
                <a16:creationId xmlns:a16="http://schemas.microsoft.com/office/drawing/2014/main" id="{70E93A9B-B3E0-D24E-9DFE-BE9C66CA3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0421" y="3352168"/>
            <a:ext cx="136207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GET function</a:t>
            </a:r>
          </a:p>
        </p:txBody>
      </p:sp>
      <p:pic>
        <p:nvPicPr>
          <p:cNvPr id="77" name="Graphic 13">
            <a:extLst>
              <a:ext uri="{FF2B5EF4-FFF2-40B4-BE49-F238E27FC236}">
                <a16:creationId xmlns:a16="http://schemas.microsoft.com/office/drawing/2014/main" id="{E2B9011C-C7EB-AD4B-85D7-DC979571C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rcRect/>
          <a:stretch/>
        </p:blipFill>
        <p:spPr bwMode="auto">
          <a:xfrm>
            <a:off x="4511347" y="28727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CAEA28F1-CCA1-C646-A817-FA82DD736421}"/>
              </a:ext>
            </a:extLst>
          </p:cNvPr>
          <p:cNvSpPr/>
          <p:nvPr/>
        </p:nvSpPr>
        <p:spPr>
          <a:xfrm>
            <a:off x="4140521" y="2217423"/>
            <a:ext cx="1263415" cy="3353963"/>
          </a:xfrm>
          <a:prstGeom prst="rect">
            <a:avLst/>
          </a:prstGeom>
          <a:noFill/>
          <a:ln w="15875">
            <a:solidFill>
              <a:srgbClr val="ED7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Lambda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6CB91DB-2CF5-7A47-B6DB-21B50A1EDCC6}"/>
              </a:ext>
            </a:extLst>
          </p:cNvPr>
          <p:cNvSpPr/>
          <p:nvPr/>
        </p:nvSpPr>
        <p:spPr>
          <a:xfrm>
            <a:off x="2808388" y="2209803"/>
            <a:ext cx="1237345" cy="2513965"/>
          </a:xfrm>
          <a:prstGeom prst="rect">
            <a:avLst/>
          </a:prstGeom>
          <a:noFill/>
          <a:ln w="15875">
            <a:solidFill>
              <a:srgbClr val="E715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 Gateway</a:t>
            </a:r>
          </a:p>
        </p:txBody>
      </p:sp>
      <p:pic>
        <p:nvPicPr>
          <p:cNvPr id="85" name="Graphic 17">
            <a:extLst>
              <a:ext uri="{FF2B5EF4-FFF2-40B4-BE49-F238E27FC236}">
                <a16:creationId xmlns:a16="http://schemas.microsoft.com/office/drawing/2014/main" id="{847A7472-D977-624B-9A30-47A44C4FD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/>
        </p:blipFill>
        <p:spPr bwMode="auto">
          <a:xfrm>
            <a:off x="2801865" y="2203448"/>
            <a:ext cx="381002" cy="381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Graphic 10">
            <a:extLst>
              <a:ext uri="{FF2B5EF4-FFF2-40B4-BE49-F238E27FC236}">
                <a16:creationId xmlns:a16="http://schemas.microsoft.com/office/drawing/2014/main" id="{7249C1EC-5A69-3C4D-9DDF-0DB93BB70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xmlns="" r:embed="rId21"/>
              </a:ext>
            </a:extLst>
          </a:blip>
          <a:srcRect/>
          <a:stretch/>
        </p:blipFill>
        <p:spPr bwMode="auto">
          <a:xfrm>
            <a:off x="4152022" y="2216027"/>
            <a:ext cx="358281" cy="358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38BB410-EB8B-4ED7-6C12-2B2A12583BEB}"/>
              </a:ext>
            </a:extLst>
          </p:cNvPr>
          <p:cNvCxnSpPr/>
          <p:nvPr/>
        </p:nvCxnSpPr>
        <p:spPr>
          <a:xfrm>
            <a:off x="3602999" y="4015105"/>
            <a:ext cx="893969" cy="0"/>
          </a:xfrm>
          <a:prstGeom prst="straightConnector1">
            <a:avLst/>
          </a:prstGeom>
          <a:ln w="15875">
            <a:solidFill>
              <a:srgbClr val="9BA7B6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Graphic 23">
            <a:extLst>
              <a:ext uri="{FF2B5EF4-FFF2-40B4-BE49-F238E27FC236}">
                <a16:creationId xmlns:a16="http://schemas.microsoft.com/office/drawing/2014/main" id="{780C44B0-24CB-0E46-8E63-78BE71121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xmlns="" r:embed="rId23"/>
              </a:ext>
            </a:extLst>
          </a:blip>
          <a:srcRect/>
          <a:stretch/>
        </p:blipFill>
        <p:spPr bwMode="auto">
          <a:xfrm>
            <a:off x="6227548" y="3299821"/>
            <a:ext cx="545539" cy="545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TextBox 19">
            <a:extLst>
              <a:ext uri="{FF2B5EF4-FFF2-40B4-BE49-F238E27FC236}">
                <a16:creationId xmlns:a16="http://schemas.microsoft.com/office/drawing/2014/main" id="{B8854DBD-F3A0-D543-A939-29058EF5F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2901" y="3827466"/>
            <a:ext cx="109319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00" b="1" dirty="0" err="1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DynamoDB</a:t>
            </a:r>
            <a:endParaRPr lang="en-US" altLang="en-US" sz="1300" b="1" dirty="0">
              <a:solidFill>
                <a:schemeClr val="bg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en-US" sz="1300" b="1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Table</a:t>
            </a:r>
          </a:p>
        </p:txBody>
      </p: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1F9E79C4-FB68-F8D6-CD0C-E2648CF71EC1}"/>
              </a:ext>
            </a:extLst>
          </p:cNvPr>
          <p:cNvCxnSpPr>
            <a:cxnSpLocks/>
          </p:cNvCxnSpPr>
          <p:nvPr/>
        </p:nvCxnSpPr>
        <p:spPr>
          <a:xfrm>
            <a:off x="4968547" y="2990942"/>
            <a:ext cx="2890774" cy="976175"/>
          </a:xfrm>
          <a:prstGeom prst="bentConnector3">
            <a:avLst>
              <a:gd name="adj1" fmla="val 77678"/>
            </a:avLst>
          </a:prstGeom>
          <a:ln w="15875">
            <a:solidFill>
              <a:srgbClr val="9BA7B6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1AF0755F-D469-DC31-9AA3-9B28464FFA70}"/>
              </a:ext>
            </a:extLst>
          </p:cNvPr>
          <p:cNvCxnSpPr>
            <a:cxnSpLocks/>
          </p:cNvCxnSpPr>
          <p:nvPr/>
        </p:nvCxnSpPr>
        <p:spPr>
          <a:xfrm>
            <a:off x="4969661" y="4099643"/>
            <a:ext cx="2835251" cy="750570"/>
          </a:xfrm>
          <a:prstGeom prst="bentConnector3">
            <a:avLst>
              <a:gd name="adj1" fmla="val 33874"/>
            </a:avLst>
          </a:prstGeom>
          <a:ln w="15875">
            <a:solidFill>
              <a:srgbClr val="9BA7B6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3D31047E-7DC0-5DC2-3AF0-33949925F426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4968595" y="3136637"/>
            <a:ext cx="1195513" cy="839196"/>
            <a:chOff x="2684662" y="1051134"/>
            <a:chExt cx="1483636" cy="331243"/>
          </a:xfrm>
        </p:grpSpPr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850FA019-290D-9670-9445-5089C71A684C}"/>
                </a:ext>
              </a:extLst>
            </p:cNvPr>
            <p:cNvSpPr/>
            <p:nvPr/>
          </p:nvSpPr>
          <p:spPr>
            <a:xfrm>
              <a:off x="2684662" y="1051134"/>
              <a:ext cx="915570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48848264-83CA-EF2E-295C-B6A20E77F71E}"/>
                </a:ext>
              </a:extLst>
            </p:cNvPr>
            <p:cNvCxnSpPr>
              <a:cxnSpLocks/>
            </p:cNvCxnSpPr>
            <p:nvPr/>
          </p:nvCxnSpPr>
          <p:spPr>
            <a:xfrm>
              <a:off x="3595472" y="1215963"/>
              <a:ext cx="572826" cy="0"/>
            </a:xfrm>
            <a:prstGeom prst="straightConnector1">
              <a:avLst/>
            </a:prstGeom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pic>
        <p:nvPicPr>
          <p:cNvPr id="100" name="Graphic 17">
            <a:extLst>
              <a:ext uri="{FF2B5EF4-FFF2-40B4-BE49-F238E27FC236}">
                <a16:creationId xmlns:a16="http://schemas.microsoft.com/office/drawing/2014/main" id="{443A8EDD-16C2-6848-83A6-4582C7B74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xmlns="" r:embed="rId25"/>
              </a:ext>
            </a:extLst>
          </a:blip>
          <a:srcRect/>
          <a:stretch/>
        </p:blipFill>
        <p:spPr bwMode="auto">
          <a:xfrm>
            <a:off x="7431748" y="2034594"/>
            <a:ext cx="444432" cy="444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" name="TextBox 16">
            <a:extLst>
              <a:ext uri="{FF2B5EF4-FFF2-40B4-BE49-F238E27FC236}">
                <a16:creationId xmlns:a16="http://schemas.microsoft.com/office/drawing/2014/main" id="{CC40AD60-B662-784F-9983-7E935CFCAA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5618" y="3175936"/>
            <a:ext cx="135667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00" b="1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API Latency Alarm</a:t>
            </a:r>
          </a:p>
        </p:txBody>
      </p:sp>
      <p:pic>
        <p:nvPicPr>
          <p:cNvPr id="103" name="Graphic 133123">
            <a:extLst>
              <a:ext uri="{FF2B5EF4-FFF2-40B4-BE49-F238E27FC236}">
                <a16:creationId xmlns:a16="http://schemas.microsoft.com/office/drawing/2014/main" id="{32BAA47A-865D-CF03-41FD-F0AD35D6BB9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xmlns="" r:embed="rId35"/>
              </a:ext>
            </a:extLst>
          </a:blip>
          <a:stretch>
            <a:fillRect/>
          </a:stretch>
        </p:blipFill>
        <p:spPr>
          <a:xfrm>
            <a:off x="7913736" y="2702160"/>
            <a:ext cx="535115" cy="535115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36CB91DB-2CF5-7A47-B6DB-21B50A1EDCC6}"/>
              </a:ext>
            </a:extLst>
          </p:cNvPr>
          <p:cNvSpPr/>
          <p:nvPr/>
        </p:nvSpPr>
        <p:spPr>
          <a:xfrm>
            <a:off x="7433630" y="2034597"/>
            <a:ext cx="1501701" cy="3537125"/>
          </a:xfrm>
          <a:prstGeom prst="rect">
            <a:avLst/>
          </a:prstGeom>
          <a:noFill/>
          <a:ln w="15875">
            <a:solidFill>
              <a:srgbClr val="E715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</a:t>
            </a:r>
          </a:p>
          <a:p>
            <a:pPr>
              <a:defRPr/>
            </a:pPr>
            <a:r>
              <a:rPr lang="en-US" sz="1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CloudWatch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TextBox 16">
            <a:extLst>
              <a:ext uri="{FF2B5EF4-FFF2-40B4-BE49-F238E27FC236}">
                <a16:creationId xmlns:a16="http://schemas.microsoft.com/office/drawing/2014/main" id="{CC40AD60-B662-784F-9983-7E935CFCAA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1748" y="4166093"/>
            <a:ext cx="144053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00" b="1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Error Alarm</a:t>
            </a:r>
          </a:p>
        </p:txBody>
      </p:sp>
      <p:pic>
        <p:nvPicPr>
          <p:cNvPr id="109" name="Graphic 133123">
            <a:extLst>
              <a:ext uri="{FF2B5EF4-FFF2-40B4-BE49-F238E27FC236}">
                <a16:creationId xmlns:a16="http://schemas.microsoft.com/office/drawing/2014/main" id="{32BAA47A-865D-CF03-41FD-F0AD35D6BB9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xmlns="" r:embed="rId35"/>
              </a:ext>
            </a:extLst>
          </a:blip>
          <a:stretch>
            <a:fillRect/>
          </a:stretch>
        </p:blipFill>
        <p:spPr>
          <a:xfrm>
            <a:off x="7859324" y="3676699"/>
            <a:ext cx="535115" cy="535115"/>
          </a:xfrm>
          <a:prstGeom prst="rect">
            <a:avLst/>
          </a:prstGeom>
        </p:spPr>
      </p:pic>
      <p:sp>
        <p:nvSpPr>
          <p:cNvPr id="110" name="TextBox 16">
            <a:extLst>
              <a:ext uri="{FF2B5EF4-FFF2-40B4-BE49-F238E27FC236}">
                <a16:creationId xmlns:a16="http://schemas.microsoft.com/office/drawing/2014/main" id="{CC40AD60-B662-784F-9983-7E935CFCAA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5566" y="5094913"/>
            <a:ext cx="142672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00" b="1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Error Alarm</a:t>
            </a:r>
          </a:p>
        </p:txBody>
      </p:sp>
      <p:pic>
        <p:nvPicPr>
          <p:cNvPr id="111" name="Graphic 133123">
            <a:extLst>
              <a:ext uri="{FF2B5EF4-FFF2-40B4-BE49-F238E27FC236}">
                <a16:creationId xmlns:a16="http://schemas.microsoft.com/office/drawing/2014/main" id="{32BAA47A-865D-CF03-41FD-F0AD35D6BB9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xmlns="" r:embed="rId35"/>
              </a:ext>
            </a:extLst>
          </a:blip>
          <a:stretch>
            <a:fillRect/>
          </a:stretch>
        </p:blipFill>
        <p:spPr>
          <a:xfrm>
            <a:off x="7804912" y="4605518"/>
            <a:ext cx="535115" cy="535115"/>
          </a:xfrm>
          <a:prstGeom prst="rect">
            <a:avLst/>
          </a:prstGeom>
        </p:spPr>
      </p:pic>
      <p:cxnSp>
        <p:nvCxnSpPr>
          <p:cNvPr id="113" name="Elbow Connector 112">
            <a:extLst>
              <a:ext uri="{FF2B5EF4-FFF2-40B4-BE49-F238E27FC236}">
                <a16:creationId xmlns:a16="http://schemas.microsoft.com/office/drawing/2014/main" id="{1F9E79C4-FB68-F8D6-CD0C-E2648CF71EC1}"/>
              </a:ext>
            </a:extLst>
          </p:cNvPr>
          <p:cNvCxnSpPr>
            <a:cxnSpLocks/>
            <a:stCxn id="83" idx="0"/>
            <a:endCxn id="103" idx="1"/>
          </p:cNvCxnSpPr>
          <p:nvPr/>
        </p:nvCxnSpPr>
        <p:spPr>
          <a:xfrm rot="16200000" flipH="1">
            <a:off x="5290440" y="346423"/>
            <a:ext cx="759915" cy="4486675"/>
          </a:xfrm>
          <a:prstGeom prst="bentConnector4">
            <a:avLst>
              <a:gd name="adj1" fmla="val -30082"/>
              <a:gd name="adj2" fmla="val 85937"/>
            </a:avLst>
          </a:prstGeom>
          <a:ln w="15875">
            <a:solidFill>
              <a:srgbClr val="9BA7B6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1" name="Graphic 24">
            <a:extLst>
              <a:ext uri="{FF2B5EF4-FFF2-40B4-BE49-F238E27FC236}">
                <a16:creationId xmlns:a16="http://schemas.microsoft.com/office/drawing/2014/main" id="{3B648519-137D-9249-8386-436FF3FA4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xmlns="" r:embed="rId37"/>
              </a:ext>
            </a:extLst>
          </a:blip>
          <a:srcRect/>
          <a:stretch/>
        </p:blipFill>
        <p:spPr bwMode="auto">
          <a:xfrm>
            <a:off x="9247984" y="3644287"/>
            <a:ext cx="607603" cy="607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" name="TextBox 9">
            <a:extLst>
              <a:ext uri="{FF2B5EF4-FFF2-40B4-BE49-F238E27FC236}">
                <a16:creationId xmlns:a16="http://schemas.microsoft.com/office/drawing/2014/main" id="{1D3673E6-2484-1D47-BA43-93D3869B88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4626" y="4251887"/>
            <a:ext cx="1322086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00" b="1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SNS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21EAE417-A085-F338-7DC7-5DFF25ACCF76}"/>
              </a:ext>
            </a:extLst>
          </p:cNvPr>
          <p:cNvCxnSpPr>
            <a:stCxn id="131" idx="1"/>
            <a:endCxn id="111" idx="3"/>
          </p:cNvCxnSpPr>
          <p:nvPr/>
        </p:nvCxnSpPr>
        <p:spPr>
          <a:xfrm flipH="1">
            <a:off x="8340027" y="3948089"/>
            <a:ext cx="907957" cy="924987"/>
          </a:xfrm>
          <a:prstGeom prst="straightConnector1">
            <a:avLst/>
          </a:prstGeom>
          <a:ln w="15875">
            <a:solidFill>
              <a:srgbClr val="9BA7B6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25561B0C-ACB9-428B-710F-C256B4281764}"/>
              </a:ext>
            </a:extLst>
          </p:cNvPr>
          <p:cNvCxnSpPr>
            <a:cxnSpLocks/>
            <a:stCxn id="103" idx="3"/>
            <a:endCxn id="131" idx="1"/>
          </p:cNvCxnSpPr>
          <p:nvPr/>
        </p:nvCxnSpPr>
        <p:spPr>
          <a:xfrm>
            <a:off x="8448851" y="2969718"/>
            <a:ext cx="799133" cy="978371"/>
          </a:xfrm>
          <a:prstGeom prst="straightConnector1">
            <a:avLst/>
          </a:prstGeom>
          <a:ln w="15875">
            <a:solidFill>
              <a:srgbClr val="9BA7B6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1EB11856-BF96-B4C7-24E8-D3E524E2215F}"/>
              </a:ext>
            </a:extLst>
          </p:cNvPr>
          <p:cNvCxnSpPr>
            <a:cxnSpLocks/>
            <a:stCxn id="109" idx="3"/>
            <a:endCxn id="131" idx="1"/>
          </p:cNvCxnSpPr>
          <p:nvPr/>
        </p:nvCxnSpPr>
        <p:spPr>
          <a:xfrm>
            <a:off x="8394439" y="3944254"/>
            <a:ext cx="853545" cy="3832"/>
          </a:xfrm>
          <a:prstGeom prst="straightConnector1">
            <a:avLst/>
          </a:prstGeom>
          <a:ln w="15875">
            <a:solidFill>
              <a:srgbClr val="9BA7B6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61">
            <a:extLst>
              <a:ext uri="{FF2B5EF4-FFF2-40B4-BE49-F238E27FC236}">
                <a16:creationId xmlns:a16="http://schemas.microsoft.com/office/drawing/2014/main" id="{19A22493-6BD7-0926-68CB-BD884E18F6B7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6865945" y="2217412"/>
            <a:ext cx="700478" cy="4586606"/>
          </a:xfrm>
          <a:prstGeom prst="bentConnector4">
            <a:avLst>
              <a:gd name="adj1" fmla="val 238234"/>
              <a:gd name="adj2" fmla="val 81628"/>
            </a:avLst>
          </a:prstGeom>
          <a:ln w="15875">
            <a:solidFill>
              <a:srgbClr val="9BA7B6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23">
            <a:extLst>
              <a:ext uri="{FF2B5EF4-FFF2-40B4-BE49-F238E27FC236}">
                <a16:creationId xmlns:a16="http://schemas.microsoft.com/office/drawing/2014/main" id="{8FF51CC8-33C3-4E47-BDCA-1E64EC1DC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5797" y="6630964"/>
            <a:ext cx="180872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00" b="1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Parameter Store</a:t>
            </a:r>
          </a:p>
        </p:txBody>
      </p:sp>
      <p:pic>
        <p:nvPicPr>
          <p:cNvPr id="179" name="Graphic 52">
            <a:extLst>
              <a:ext uri="{FF2B5EF4-FFF2-40B4-BE49-F238E27FC236}">
                <a16:creationId xmlns:a16="http://schemas.microsoft.com/office/drawing/2014/main" id="{EB4E6EEC-3560-D4ED-81EA-CE6BCA27788A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xmlns="" r:embed="rId39"/>
              </a:ext>
            </a:extLst>
          </a:blip>
          <a:stretch>
            <a:fillRect/>
          </a:stretch>
        </p:blipFill>
        <p:spPr>
          <a:xfrm>
            <a:off x="2463339" y="6152413"/>
            <a:ext cx="572770" cy="501410"/>
          </a:xfrm>
          <a:prstGeom prst="rect">
            <a:avLst/>
          </a:prstGeom>
        </p:spPr>
      </p:pic>
      <p:pic>
        <p:nvPicPr>
          <p:cNvPr id="56366" name="Picture 56365"/>
          <p:cNvPicPr>
            <a:picLocks noChangeAspect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2738" y="5571384"/>
            <a:ext cx="684340" cy="684340"/>
          </a:xfrm>
          <a:prstGeom prst="rect">
            <a:avLst/>
          </a:prstGeom>
        </p:spPr>
      </p:pic>
      <p:pic>
        <p:nvPicPr>
          <p:cNvPr id="56367" name="Picture 56366"/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856" y="3279127"/>
            <a:ext cx="1264520" cy="1308114"/>
          </a:xfrm>
          <a:prstGeom prst="rect">
            <a:avLst/>
          </a:prstGeom>
        </p:spPr>
      </p:pic>
      <p:sp>
        <p:nvSpPr>
          <p:cNvPr id="197" name="TextBox 26">
            <a:extLst>
              <a:ext uri="{FF2B5EF4-FFF2-40B4-BE49-F238E27FC236}">
                <a16:creationId xmlns:a16="http://schemas.microsoft.com/office/drawing/2014/main" id="{BD5D86F3-252D-514B-AB3E-41713C379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0105" y="5603414"/>
            <a:ext cx="2523688" cy="274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SNS triggers Lambda function</a:t>
            </a:r>
          </a:p>
        </p:txBody>
      </p:sp>
      <p:sp>
        <p:nvSpPr>
          <p:cNvPr id="198" name="Freeform 197">
            <a:extLst>
              <a:ext uri="{FF2B5EF4-FFF2-40B4-BE49-F238E27FC236}">
                <a16:creationId xmlns:a16="http://schemas.microsoft.com/office/drawing/2014/main" id="{89AA09AA-5A40-27C8-7615-106B35B22E37}"/>
              </a:ext>
            </a:extLst>
          </p:cNvPr>
          <p:cNvSpPr/>
          <p:nvPr/>
        </p:nvSpPr>
        <p:spPr>
          <a:xfrm flipV="1">
            <a:off x="3010113" y="5261778"/>
            <a:ext cx="1619207" cy="1102155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ln w="9525" cap="flat" cmpd="sng" algn="ctr">
            <a:solidFill>
              <a:schemeClr val="accent3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9" name="TextBox 26">
            <a:extLst>
              <a:ext uri="{FF2B5EF4-FFF2-40B4-BE49-F238E27FC236}">
                <a16:creationId xmlns:a16="http://schemas.microsoft.com/office/drawing/2014/main" id="{BD5D86F3-252D-514B-AB3E-41713C379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2027" y="6149343"/>
            <a:ext cx="253005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Lambda retrieves </a:t>
            </a:r>
          </a:p>
          <a:p>
            <a:pPr algn="ctr" eaLnBrk="1" hangingPunct="1"/>
            <a:r>
              <a:rPr lang="en-US" altLang="en-US" sz="12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Slack </a:t>
            </a:r>
            <a:r>
              <a:rPr lang="en-US" altLang="en-US" sz="12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webhook</a:t>
            </a:r>
            <a:endParaRPr lang="en-US" altLang="en-US" sz="12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21EAE417-A085-F338-7DC7-5DFF25ACCF76}"/>
              </a:ext>
            </a:extLst>
          </p:cNvPr>
          <p:cNvCxnSpPr>
            <a:stCxn id="56367" idx="1"/>
            <a:endCxn id="131" idx="3"/>
          </p:cNvCxnSpPr>
          <p:nvPr/>
        </p:nvCxnSpPr>
        <p:spPr>
          <a:xfrm flipH="1">
            <a:off x="9855584" y="3933184"/>
            <a:ext cx="818272" cy="14902"/>
          </a:xfrm>
          <a:prstGeom prst="straightConnector1">
            <a:avLst/>
          </a:prstGeom>
          <a:ln w="15875">
            <a:solidFill>
              <a:srgbClr val="9BA7B6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Elbow Connector 246">
            <a:extLst>
              <a:ext uri="{FF2B5EF4-FFF2-40B4-BE49-F238E27FC236}">
                <a16:creationId xmlns:a16="http://schemas.microsoft.com/office/drawing/2014/main" id="{1F9E79C4-FB68-F8D6-CD0C-E2648CF71EC1}"/>
              </a:ext>
            </a:extLst>
          </p:cNvPr>
          <p:cNvCxnSpPr>
            <a:cxnSpLocks/>
            <a:stCxn id="70" idx="3"/>
            <a:endCxn id="56366" idx="1"/>
          </p:cNvCxnSpPr>
          <p:nvPr/>
        </p:nvCxnSpPr>
        <p:spPr>
          <a:xfrm>
            <a:off x="4949066" y="4952368"/>
            <a:ext cx="5903675" cy="961189"/>
          </a:xfrm>
          <a:prstGeom prst="bentConnector3">
            <a:avLst>
              <a:gd name="adj1" fmla="val 10504"/>
            </a:avLst>
          </a:prstGeom>
          <a:ln w="15875">
            <a:solidFill>
              <a:srgbClr val="9BA7B6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Oval 271">
            <a:extLst>
              <a:ext uri="{FF2B5EF4-FFF2-40B4-BE49-F238E27FC236}">
                <a16:creationId xmlns:a16="http://schemas.microsoft.com/office/drawing/2014/main" id="{B2AFB281-45AE-63BB-BC99-9621EEBDB728}"/>
              </a:ext>
            </a:extLst>
          </p:cNvPr>
          <p:cNvSpPr>
            <a:spLocks noChangeAspect="1"/>
          </p:cNvSpPr>
          <p:nvPr/>
        </p:nvSpPr>
        <p:spPr bwMode="auto">
          <a:xfrm>
            <a:off x="6238933" y="5526837"/>
            <a:ext cx="274320" cy="274320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>
              <a:defRPr/>
            </a:pP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73" name="Oval 272">
            <a:extLst>
              <a:ext uri="{FF2B5EF4-FFF2-40B4-BE49-F238E27FC236}">
                <a16:creationId xmlns:a16="http://schemas.microsoft.com/office/drawing/2014/main" id="{04620FDF-00DD-77DE-C95D-4DE39C17EB2C}"/>
              </a:ext>
            </a:extLst>
          </p:cNvPr>
          <p:cNvSpPr>
            <a:spLocks noChangeAspect="1"/>
          </p:cNvSpPr>
          <p:nvPr/>
        </p:nvSpPr>
        <p:spPr bwMode="auto">
          <a:xfrm>
            <a:off x="4516035" y="5709717"/>
            <a:ext cx="274320" cy="274320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>
              <a:defRPr/>
            </a:pPr>
            <a:r>
              <a:rPr lang="en-US" sz="11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74" name="Oval 273">
            <a:extLst>
              <a:ext uri="{FF2B5EF4-FFF2-40B4-BE49-F238E27FC236}">
                <a16:creationId xmlns:a16="http://schemas.microsoft.com/office/drawing/2014/main" id="{06CA2ECE-73A0-9958-2C19-5578035CF0CA}"/>
              </a:ext>
            </a:extLst>
          </p:cNvPr>
          <p:cNvSpPr>
            <a:spLocks noChangeAspect="1"/>
          </p:cNvSpPr>
          <p:nvPr/>
        </p:nvSpPr>
        <p:spPr bwMode="auto">
          <a:xfrm>
            <a:off x="5444897" y="5298237"/>
            <a:ext cx="274320" cy="274320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>
              <a:defRPr/>
            </a:pPr>
            <a:r>
              <a:rPr lang="en-US" sz="11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96" name="TextBox 12">
            <a:extLst>
              <a:ext uri="{FF2B5EF4-FFF2-40B4-BE49-F238E27FC236}">
                <a16:creationId xmlns:a16="http://schemas.microsoft.com/office/drawing/2014/main" id="{5CC1F16D-CB68-B24B-90B1-3A527B9AF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26217" y="4354418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altLang="en-US" sz="1200" dirty="0" smtClean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SAM</a:t>
            </a:r>
            <a:endParaRPr lang="en-US" altLang="en-US" sz="1200" dirty="0">
              <a:solidFill>
                <a:schemeClr val="bg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3D31047E-7DC0-5DC2-3AF0-33949925F42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104101" y="1030523"/>
            <a:ext cx="747030" cy="5892831"/>
            <a:chOff x="2684662" y="1051134"/>
            <a:chExt cx="1483636" cy="331243"/>
          </a:xfrm>
        </p:grpSpPr>
        <p:sp>
          <p:nvSpPr>
            <p:cNvPr id="300" name="Freeform 299">
              <a:extLst>
                <a:ext uri="{FF2B5EF4-FFF2-40B4-BE49-F238E27FC236}">
                  <a16:creationId xmlns:a16="http://schemas.microsoft.com/office/drawing/2014/main" id="{850FA019-290D-9670-9445-5089C71A684C}"/>
                </a:ext>
              </a:extLst>
            </p:cNvPr>
            <p:cNvSpPr/>
            <p:nvPr/>
          </p:nvSpPr>
          <p:spPr>
            <a:xfrm>
              <a:off x="2684662" y="1051134"/>
              <a:ext cx="915570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58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301" name="Straight Arrow Connector 300">
              <a:extLst>
                <a:ext uri="{FF2B5EF4-FFF2-40B4-BE49-F238E27FC236}">
                  <a16:creationId xmlns:a16="http://schemas.microsoft.com/office/drawing/2014/main" id="{48848264-83CA-EF2E-295C-B6A20E77F71E}"/>
                </a:ext>
              </a:extLst>
            </p:cNvPr>
            <p:cNvCxnSpPr>
              <a:cxnSpLocks/>
            </p:cNvCxnSpPr>
            <p:nvPr/>
          </p:nvCxnSpPr>
          <p:spPr>
            <a:xfrm>
              <a:off x="3595472" y="1215963"/>
              <a:ext cx="572826" cy="0"/>
            </a:xfrm>
            <a:prstGeom prst="straightConnector1">
              <a:avLst/>
            </a:prstGeom>
            <a:ln w="15875">
              <a:solidFill>
                <a:schemeClr val="accent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3" name="TextBox 23">
            <a:extLst>
              <a:ext uri="{FF2B5EF4-FFF2-40B4-BE49-F238E27FC236}">
                <a16:creationId xmlns:a16="http://schemas.microsoft.com/office/drawing/2014/main" id="{8FF51CC8-33C3-4E47-BDCA-1E64EC1DCD4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-1103047" y="3824289"/>
            <a:ext cx="537209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00" b="1" dirty="0" smtClean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Redeployed the whole backend and monitoring services using AWS SAM</a:t>
            </a:r>
            <a:endParaRPr lang="en-US" altLang="en-US" sz="1300" b="1" dirty="0">
              <a:solidFill>
                <a:schemeClr val="bg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304" name="Picture 303"/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21" y="3395162"/>
            <a:ext cx="871407" cy="871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02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6FF8AEA-758D-A341-A931-520D2F6E5DA7}"/>
              </a:ext>
            </a:extLst>
          </p:cNvPr>
          <p:cNvSpPr/>
          <p:nvPr/>
        </p:nvSpPr>
        <p:spPr>
          <a:xfrm>
            <a:off x="525846" y="731520"/>
            <a:ext cx="10125304" cy="6515736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C82136FF-1B96-E442-BED3-EF2632D5F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25780" y="724922"/>
            <a:ext cx="381000" cy="381000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38BB410-EB8B-4ED7-6C12-2B2A12583BEB}"/>
              </a:ext>
            </a:extLst>
          </p:cNvPr>
          <p:cNvCxnSpPr/>
          <p:nvPr/>
        </p:nvCxnSpPr>
        <p:spPr>
          <a:xfrm>
            <a:off x="3880117" y="3283585"/>
            <a:ext cx="893969" cy="0"/>
          </a:xfrm>
          <a:prstGeom prst="straightConnector1">
            <a:avLst/>
          </a:prstGeom>
          <a:ln w="15875">
            <a:solidFill>
              <a:srgbClr val="9BA7B6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B8C11523-E1A0-B042-9CE6-8749F7FA207A}"/>
              </a:ext>
            </a:extLst>
          </p:cNvPr>
          <p:cNvSpPr/>
          <p:nvPr/>
        </p:nvSpPr>
        <p:spPr>
          <a:xfrm>
            <a:off x="2711903" y="1746656"/>
            <a:ext cx="4577322" cy="4516162"/>
          </a:xfrm>
          <a:prstGeom prst="rect">
            <a:avLst/>
          </a:prstGeom>
          <a:noFill/>
          <a:ln w="15875">
            <a:solidFill>
              <a:srgbClr val="8C4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Back-end</a:t>
            </a:r>
          </a:p>
        </p:txBody>
      </p:sp>
      <p:pic>
        <p:nvPicPr>
          <p:cNvPr id="51" name="Graphic 33">
            <a:extLst>
              <a:ext uri="{FF2B5EF4-FFF2-40B4-BE49-F238E27FC236}">
                <a16:creationId xmlns:a16="http://schemas.microsoft.com/office/drawing/2014/main" id="{740A4891-73B5-6E4D-91A1-60BAD9F170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rcRect/>
          <a:stretch/>
        </p:blipFill>
        <p:spPr>
          <a:xfrm>
            <a:off x="2718872" y="1746415"/>
            <a:ext cx="381000" cy="381000"/>
          </a:xfrm>
          <a:prstGeom prst="rect">
            <a:avLst/>
          </a:prstGeom>
        </p:spPr>
      </p:pic>
      <p:sp>
        <p:nvSpPr>
          <p:cNvPr id="55" name="TextBox 17">
            <a:extLst>
              <a:ext uri="{FF2B5EF4-FFF2-40B4-BE49-F238E27FC236}">
                <a16:creationId xmlns:a16="http://schemas.microsoft.com/office/drawing/2014/main" id="{70E93A9B-B3E0-D24E-9DFE-BE9C66CA3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5617" y="4449449"/>
            <a:ext cx="127977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POST function</a:t>
            </a:r>
          </a:p>
        </p:txBody>
      </p:sp>
      <p:pic>
        <p:nvPicPr>
          <p:cNvPr id="56" name="Graphic 13">
            <a:extLst>
              <a:ext uri="{FF2B5EF4-FFF2-40B4-BE49-F238E27FC236}">
                <a16:creationId xmlns:a16="http://schemas.microsoft.com/office/drawing/2014/main" id="{E2B9011C-C7EB-AD4B-85D7-DC979571C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rcRect/>
          <a:stretch/>
        </p:blipFill>
        <p:spPr bwMode="auto">
          <a:xfrm>
            <a:off x="4754245" y="39700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TextBox 16">
            <a:extLst>
              <a:ext uri="{FF2B5EF4-FFF2-40B4-BE49-F238E27FC236}">
                <a16:creationId xmlns:a16="http://schemas.microsoft.com/office/drawing/2014/main" id="{099D59F3-19A5-4E47-9AA1-612D0AD90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09" y="3553449"/>
            <a:ext cx="12486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GET Endpoint</a:t>
            </a:r>
          </a:p>
        </p:txBody>
      </p:sp>
      <p:pic>
        <p:nvPicPr>
          <p:cNvPr id="59" name="Graphic 6">
            <a:extLst>
              <a:ext uri="{FF2B5EF4-FFF2-40B4-BE49-F238E27FC236}">
                <a16:creationId xmlns:a16="http://schemas.microsoft.com/office/drawing/2014/main" id="{FD960BCD-0D1F-914A-B9E9-229CD74E3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/>
        </p:blipFill>
        <p:spPr bwMode="auto">
          <a:xfrm>
            <a:off x="3430534" y="309624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16">
            <a:extLst>
              <a:ext uri="{FF2B5EF4-FFF2-40B4-BE49-F238E27FC236}">
                <a16:creationId xmlns:a16="http://schemas.microsoft.com/office/drawing/2014/main" id="{099D59F3-19A5-4E47-9AA1-612D0AD90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9207" y="4497943"/>
            <a:ext cx="13873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POST Endpoint</a:t>
            </a:r>
          </a:p>
        </p:txBody>
      </p:sp>
      <p:pic>
        <p:nvPicPr>
          <p:cNvPr id="66" name="Graphic 6">
            <a:extLst>
              <a:ext uri="{FF2B5EF4-FFF2-40B4-BE49-F238E27FC236}">
                <a16:creationId xmlns:a16="http://schemas.microsoft.com/office/drawing/2014/main" id="{FD960BCD-0D1F-914A-B9E9-229CD74E3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/>
        </p:blipFill>
        <p:spPr bwMode="auto">
          <a:xfrm>
            <a:off x="3461820" y="402078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Box 17">
            <a:extLst>
              <a:ext uri="{FF2B5EF4-FFF2-40B4-BE49-F238E27FC236}">
                <a16:creationId xmlns:a16="http://schemas.microsoft.com/office/drawing/2014/main" id="{70E93A9B-B3E0-D24E-9DFE-BE9C66CA3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5257" y="5386073"/>
            <a:ext cx="136207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Slack function</a:t>
            </a:r>
          </a:p>
        </p:txBody>
      </p:sp>
      <p:pic>
        <p:nvPicPr>
          <p:cNvPr id="70" name="Graphic 13">
            <a:extLst>
              <a:ext uri="{FF2B5EF4-FFF2-40B4-BE49-F238E27FC236}">
                <a16:creationId xmlns:a16="http://schemas.microsoft.com/office/drawing/2014/main" id="{E2B9011C-C7EB-AD4B-85D7-DC979571C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rcRect/>
          <a:stretch/>
        </p:blipFill>
        <p:spPr bwMode="auto">
          <a:xfrm>
            <a:off x="4743323" y="490664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TextBox 17">
            <a:extLst>
              <a:ext uri="{FF2B5EF4-FFF2-40B4-BE49-F238E27FC236}">
                <a16:creationId xmlns:a16="http://schemas.microsoft.com/office/drawing/2014/main" id="{70E93A9B-B3E0-D24E-9DFE-BE9C66CA3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1881" y="3535048"/>
            <a:ext cx="136207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GET function</a:t>
            </a:r>
          </a:p>
        </p:txBody>
      </p:sp>
      <p:pic>
        <p:nvPicPr>
          <p:cNvPr id="77" name="Graphic 13">
            <a:extLst>
              <a:ext uri="{FF2B5EF4-FFF2-40B4-BE49-F238E27FC236}">
                <a16:creationId xmlns:a16="http://schemas.microsoft.com/office/drawing/2014/main" id="{E2B9011C-C7EB-AD4B-85D7-DC979571C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rcRect/>
          <a:stretch/>
        </p:blipFill>
        <p:spPr bwMode="auto">
          <a:xfrm>
            <a:off x="4762807" y="30556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CAEA28F1-CCA1-C646-A817-FA82DD736421}"/>
              </a:ext>
            </a:extLst>
          </p:cNvPr>
          <p:cNvSpPr/>
          <p:nvPr/>
        </p:nvSpPr>
        <p:spPr>
          <a:xfrm>
            <a:off x="4391981" y="2400303"/>
            <a:ext cx="1263415" cy="3353963"/>
          </a:xfrm>
          <a:prstGeom prst="rect">
            <a:avLst/>
          </a:prstGeom>
          <a:noFill/>
          <a:ln w="15875">
            <a:solidFill>
              <a:srgbClr val="ED7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Lambda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6CB91DB-2CF5-7A47-B6DB-21B50A1EDCC6}"/>
              </a:ext>
            </a:extLst>
          </p:cNvPr>
          <p:cNvSpPr/>
          <p:nvPr/>
        </p:nvSpPr>
        <p:spPr>
          <a:xfrm>
            <a:off x="3059848" y="2392683"/>
            <a:ext cx="1237345" cy="2513965"/>
          </a:xfrm>
          <a:prstGeom prst="rect">
            <a:avLst/>
          </a:prstGeom>
          <a:noFill/>
          <a:ln w="15875">
            <a:solidFill>
              <a:srgbClr val="E715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 Gateway</a:t>
            </a:r>
          </a:p>
        </p:txBody>
      </p:sp>
      <p:pic>
        <p:nvPicPr>
          <p:cNvPr id="85" name="Graphic 17">
            <a:extLst>
              <a:ext uri="{FF2B5EF4-FFF2-40B4-BE49-F238E27FC236}">
                <a16:creationId xmlns:a16="http://schemas.microsoft.com/office/drawing/2014/main" id="{847A7472-D977-624B-9A30-47A44C4FD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/>
        </p:blipFill>
        <p:spPr bwMode="auto">
          <a:xfrm>
            <a:off x="3053325" y="2393948"/>
            <a:ext cx="381002" cy="381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Graphic 10">
            <a:extLst>
              <a:ext uri="{FF2B5EF4-FFF2-40B4-BE49-F238E27FC236}">
                <a16:creationId xmlns:a16="http://schemas.microsoft.com/office/drawing/2014/main" id="{7249C1EC-5A69-3C4D-9DDF-0DB93BB70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xmlns="" r:embed="rId21"/>
              </a:ext>
            </a:extLst>
          </a:blip>
          <a:srcRect/>
          <a:stretch/>
        </p:blipFill>
        <p:spPr bwMode="auto">
          <a:xfrm>
            <a:off x="4388242" y="2398907"/>
            <a:ext cx="358281" cy="358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38BB410-EB8B-4ED7-6C12-2B2A12583BEB}"/>
              </a:ext>
            </a:extLst>
          </p:cNvPr>
          <p:cNvCxnSpPr/>
          <p:nvPr/>
        </p:nvCxnSpPr>
        <p:spPr>
          <a:xfrm>
            <a:off x="3884939" y="4197985"/>
            <a:ext cx="893969" cy="0"/>
          </a:xfrm>
          <a:prstGeom prst="straightConnector1">
            <a:avLst/>
          </a:prstGeom>
          <a:ln w="15875">
            <a:solidFill>
              <a:srgbClr val="9BA7B6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Graphic 23">
            <a:extLst>
              <a:ext uri="{FF2B5EF4-FFF2-40B4-BE49-F238E27FC236}">
                <a16:creationId xmlns:a16="http://schemas.microsoft.com/office/drawing/2014/main" id="{780C44B0-24CB-0E46-8E63-78BE71121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xmlns="" r:embed="rId23"/>
              </a:ext>
            </a:extLst>
          </a:blip>
          <a:srcRect/>
          <a:stretch/>
        </p:blipFill>
        <p:spPr bwMode="auto">
          <a:xfrm>
            <a:off x="6479008" y="3482701"/>
            <a:ext cx="545539" cy="545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TextBox 19">
            <a:extLst>
              <a:ext uri="{FF2B5EF4-FFF2-40B4-BE49-F238E27FC236}">
                <a16:creationId xmlns:a16="http://schemas.microsoft.com/office/drawing/2014/main" id="{B8854DBD-F3A0-D543-A939-29058EF5F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361" y="4010346"/>
            <a:ext cx="109319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00" b="1" dirty="0" err="1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DynamoDB</a:t>
            </a:r>
            <a:endParaRPr lang="en-US" altLang="en-US" sz="1300" b="1" dirty="0">
              <a:solidFill>
                <a:schemeClr val="bg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en-US" sz="1300" b="1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Table</a:t>
            </a:r>
          </a:p>
        </p:txBody>
      </p: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1F9E79C4-FB68-F8D6-CD0C-E2648CF71EC1}"/>
              </a:ext>
            </a:extLst>
          </p:cNvPr>
          <p:cNvCxnSpPr>
            <a:cxnSpLocks/>
          </p:cNvCxnSpPr>
          <p:nvPr/>
        </p:nvCxnSpPr>
        <p:spPr>
          <a:xfrm>
            <a:off x="5220007" y="3173822"/>
            <a:ext cx="2890774" cy="976175"/>
          </a:xfrm>
          <a:prstGeom prst="bentConnector3">
            <a:avLst>
              <a:gd name="adj1" fmla="val 77678"/>
            </a:avLst>
          </a:prstGeom>
          <a:ln w="15875">
            <a:solidFill>
              <a:srgbClr val="9BA7B6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1AF0755F-D469-DC31-9AA3-9B28464FFA70}"/>
              </a:ext>
            </a:extLst>
          </p:cNvPr>
          <p:cNvCxnSpPr>
            <a:cxnSpLocks/>
          </p:cNvCxnSpPr>
          <p:nvPr/>
        </p:nvCxnSpPr>
        <p:spPr>
          <a:xfrm>
            <a:off x="5221121" y="4282523"/>
            <a:ext cx="2835251" cy="750570"/>
          </a:xfrm>
          <a:prstGeom prst="bentConnector3">
            <a:avLst>
              <a:gd name="adj1" fmla="val 33874"/>
            </a:avLst>
          </a:prstGeom>
          <a:ln w="15875">
            <a:solidFill>
              <a:srgbClr val="9BA7B6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3D31047E-7DC0-5DC2-3AF0-33949925F426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2513088" y="3320415"/>
            <a:ext cx="884462" cy="923936"/>
            <a:chOff x="2684662" y="1051134"/>
            <a:chExt cx="1483636" cy="331243"/>
          </a:xfrm>
        </p:grpSpPr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850FA019-290D-9670-9445-5089C71A684C}"/>
                </a:ext>
              </a:extLst>
            </p:cNvPr>
            <p:cNvSpPr/>
            <p:nvPr/>
          </p:nvSpPr>
          <p:spPr>
            <a:xfrm>
              <a:off x="2684662" y="1051134"/>
              <a:ext cx="915570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ln w="9525" cap="flat" cmpd="sng" algn="ctr">
              <a:solidFill>
                <a:schemeClr val="accent3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48848264-83CA-EF2E-295C-B6A20E77F71E}"/>
                </a:ext>
              </a:extLst>
            </p:cNvPr>
            <p:cNvCxnSpPr>
              <a:cxnSpLocks/>
            </p:cNvCxnSpPr>
            <p:nvPr/>
          </p:nvCxnSpPr>
          <p:spPr>
            <a:xfrm>
              <a:off x="3595472" y="1215963"/>
              <a:ext cx="572826" cy="0"/>
            </a:xfrm>
            <a:prstGeom prst="straightConnector1">
              <a:avLst/>
            </a:prstGeom>
            <a:ln w="9525" cap="flat" cmpd="sng" algn="ctr">
              <a:solidFill>
                <a:schemeClr val="accent3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pic>
        <p:nvPicPr>
          <p:cNvPr id="100" name="Graphic 17">
            <a:extLst>
              <a:ext uri="{FF2B5EF4-FFF2-40B4-BE49-F238E27FC236}">
                <a16:creationId xmlns:a16="http://schemas.microsoft.com/office/drawing/2014/main" id="{443A8EDD-16C2-6848-83A6-4582C7B74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xmlns="" r:embed="rId25"/>
              </a:ext>
            </a:extLst>
          </a:blip>
          <a:srcRect/>
          <a:stretch/>
        </p:blipFill>
        <p:spPr bwMode="auto">
          <a:xfrm>
            <a:off x="7683208" y="2217474"/>
            <a:ext cx="444432" cy="444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" name="TextBox 16">
            <a:extLst>
              <a:ext uri="{FF2B5EF4-FFF2-40B4-BE49-F238E27FC236}">
                <a16:creationId xmlns:a16="http://schemas.microsoft.com/office/drawing/2014/main" id="{CC40AD60-B662-784F-9983-7E935CFCAA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7078" y="3358816"/>
            <a:ext cx="135667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00" b="1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API Latency Alarm</a:t>
            </a:r>
          </a:p>
        </p:txBody>
      </p:sp>
      <p:pic>
        <p:nvPicPr>
          <p:cNvPr id="103" name="Graphic 133123">
            <a:extLst>
              <a:ext uri="{FF2B5EF4-FFF2-40B4-BE49-F238E27FC236}">
                <a16:creationId xmlns:a16="http://schemas.microsoft.com/office/drawing/2014/main" id="{32BAA47A-865D-CF03-41FD-F0AD35D6BB9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xmlns="" r:embed="rId35"/>
              </a:ext>
            </a:extLst>
          </a:blip>
          <a:stretch>
            <a:fillRect/>
          </a:stretch>
        </p:blipFill>
        <p:spPr>
          <a:xfrm>
            <a:off x="8165196" y="2885040"/>
            <a:ext cx="535115" cy="535115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36CB91DB-2CF5-7A47-B6DB-21B50A1EDCC6}"/>
              </a:ext>
            </a:extLst>
          </p:cNvPr>
          <p:cNvSpPr/>
          <p:nvPr/>
        </p:nvSpPr>
        <p:spPr>
          <a:xfrm>
            <a:off x="7685090" y="2217477"/>
            <a:ext cx="1501701" cy="3537125"/>
          </a:xfrm>
          <a:prstGeom prst="rect">
            <a:avLst/>
          </a:prstGeom>
          <a:noFill/>
          <a:ln w="15875">
            <a:solidFill>
              <a:srgbClr val="E715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</a:t>
            </a:r>
          </a:p>
          <a:p>
            <a:pPr>
              <a:defRPr/>
            </a:pPr>
            <a:r>
              <a:rPr lang="en-US" sz="1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CloudWatch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TextBox 16">
            <a:extLst>
              <a:ext uri="{FF2B5EF4-FFF2-40B4-BE49-F238E27FC236}">
                <a16:creationId xmlns:a16="http://schemas.microsoft.com/office/drawing/2014/main" id="{CC40AD60-B662-784F-9983-7E935CFCAA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208" y="4348973"/>
            <a:ext cx="144053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00" b="1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Error Alarm</a:t>
            </a:r>
          </a:p>
        </p:txBody>
      </p:sp>
      <p:pic>
        <p:nvPicPr>
          <p:cNvPr id="109" name="Graphic 133123">
            <a:extLst>
              <a:ext uri="{FF2B5EF4-FFF2-40B4-BE49-F238E27FC236}">
                <a16:creationId xmlns:a16="http://schemas.microsoft.com/office/drawing/2014/main" id="{32BAA47A-865D-CF03-41FD-F0AD35D6BB9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xmlns="" r:embed="rId35"/>
              </a:ext>
            </a:extLst>
          </a:blip>
          <a:stretch>
            <a:fillRect/>
          </a:stretch>
        </p:blipFill>
        <p:spPr>
          <a:xfrm>
            <a:off x="8110784" y="3859579"/>
            <a:ext cx="535115" cy="535115"/>
          </a:xfrm>
          <a:prstGeom prst="rect">
            <a:avLst/>
          </a:prstGeom>
        </p:spPr>
      </p:pic>
      <p:sp>
        <p:nvSpPr>
          <p:cNvPr id="110" name="TextBox 16">
            <a:extLst>
              <a:ext uri="{FF2B5EF4-FFF2-40B4-BE49-F238E27FC236}">
                <a16:creationId xmlns:a16="http://schemas.microsoft.com/office/drawing/2014/main" id="{CC40AD60-B662-784F-9983-7E935CFCAA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7026" y="5277793"/>
            <a:ext cx="142672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00" b="1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Error Alarm</a:t>
            </a:r>
          </a:p>
        </p:txBody>
      </p:sp>
      <p:pic>
        <p:nvPicPr>
          <p:cNvPr id="111" name="Graphic 133123">
            <a:extLst>
              <a:ext uri="{FF2B5EF4-FFF2-40B4-BE49-F238E27FC236}">
                <a16:creationId xmlns:a16="http://schemas.microsoft.com/office/drawing/2014/main" id="{32BAA47A-865D-CF03-41FD-F0AD35D6BB9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xmlns="" r:embed="rId35"/>
              </a:ext>
            </a:extLst>
          </a:blip>
          <a:stretch>
            <a:fillRect/>
          </a:stretch>
        </p:blipFill>
        <p:spPr>
          <a:xfrm>
            <a:off x="8056372" y="4788398"/>
            <a:ext cx="535115" cy="535115"/>
          </a:xfrm>
          <a:prstGeom prst="rect">
            <a:avLst/>
          </a:prstGeom>
        </p:spPr>
      </p:pic>
      <p:cxnSp>
        <p:nvCxnSpPr>
          <p:cNvPr id="113" name="Elbow Connector 112">
            <a:extLst>
              <a:ext uri="{FF2B5EF4-FFF2-40B4-BE49-F238E27FC236}">
                <a16:creationId xmlns:a16="http://schemas.microsoft.com/office/drawing/2014/main" id="{1F9E79C4-FB68-F8D6-CD0C-E2648CF71EC1}"/>
              </a:ext>
            </a:extLst>
          </p:cNvPr>
          <p:cNvCxnSpPr>
            <a:cxnSpLocks/>
            <a:stCxn id="83" idx="0"/>
            <a:endCxn id="103" idx="1"/>
          </p:cNvCxnSpPr>
          <p:nvPr/>
        </p:nvCxnSpPr>
        <p:spPr>
          <a:xfrm rot="16200000" flipH="1">
            <a:off x="5541900" y="529303"/>
            <a:ext cx="759915" cy="4486675"/>
          </a:xfrm>
          <a:prstGeom prst="bentConnector4">
            <a:avLst>
              <a:gd name="adj1" fmla="val -30082"/>
              <a:gd name="adj2" fmla="val 85937"/>
            </a:avLst>
          </a:prstGeom>
          <a:ln w="15875">
            <a:solidFill>
              <a:srgbClr val="9BA7B6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1" name="Graphic 24">
            <a:extLst>
              <a:ext uri="{FF2B5EF4-FFF2-40B4-BE49-F238E27FC236}">
                <a16:creationId xmlns:a16="http://schemas.microsoft.com/office/drawing/2014/main" id="{3B648519-137D-9249-8386-436FF3FA4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xmlns="" r:embed="rId37"/>
              </a:ext>
            </a:extLst>
          </a:blip>
          <a:srcRect/>
          <a:stretch/>
        </p:blipFill>
        <p:spPr bwMode="auto">
          <a:xfrm>
            <a:off x="9499444" y="3827167"/>
            <a:ext cx="607603" cy="607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" name="TextBox 9">
            <a:extLst>
              <a:ext uri="{FF2B5EF4-FFF2-40B4-BE49-F238E27FC236}">
                <a16:creationId xmlns:a16="http://schemas.microsoft.com/office/drawing/2014/main" id="{1D3673E6-2484-1D47-BA43-93D3869B88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6086" y="4434767"/>
            <a:ext cx="1322086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00" b="1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SNS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21EAE417-A085-F338-7DC7-5DFF25ACCF76}"/>
              </a:ext>
            </a:extLst>
          </p:cNvPr>
          <p:cNvCxnSpPr>
            <a:stCxn id="131" idx="1"/>
            <a:endCxn id="111" idx="3"/>
          </p:cNvCxnSpPr>
          <p:nvPr/>
        </p:nvCxnSpPr>
        <p:spPr>
          <a:xfrm flipH="1">
            <a:off x="8591487" y="4130969"/>
            <a:ext cx="907957" cy="924987"/>
          </a:xfrm>
          <a:prstGeom prst="straightConnector1">
            <a:avLst/>
          </a:prstGeom>
          <a:ln w="15875">
            <a:solidFill>
              <a:srgbClr val="9BA7B6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25561B0C-ACB9-428B-710F-C256B4281764}"/>
              </a:ext>
            </a:extLst>
          </p:cNvPr>
          <p:cNvCxnSpPr>
            <a:cxnSpLocks/>
            <a:stCxn id="103" idx="3"/>
            <a:endCxn id="131" idx="1"/>
          </p:cNvCxnSpPr>
          <p:nvPr/>
        </p:nvCxnSpPr>
        <p:spPr>
          <a:xfrm>
            <a:off x="8700311" y="3152598"/>
            <a:ext cx="799133" cy="978371"/>
          </a:xfrm>
          <a:prstGeom prst="straightConnector1">
            <a:avLst/>
          </a:prstGeom>
          <a:ln w="15875">
            <a:solidFill>
              <a:srgbClr val="9BA7B6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1EB11856-BF96-B4C7-24E8-D3E524E2215F}"/>
              </a:ext>
            </a:extLst>
          </p:cNvPr>
          <p:cNvCxnSpPr>
            <a:cxnSpLocks/>
            <a:stCxn id="109" idx="3"/>
            <a:endCxn id="131" idx="1"/>
          </p:cNvCxnSpPr>
          <p:nvPr/>
        </p:nvCxnSpPr>
        <p:spPr>
          <a:xfrm>
            <a:off x="8645899" y="4127134"/>
            <a:ext cx="853545" cy="3832"/>
          </a:xfrm>
          <a:prstGeom prst="straightConnector1">
            <a:avLst/>
          </a:prstGeom>
          <a:ln w="15875">
            <a:solidFill>
              <a:srgbClr val="9BA7B6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61">
            <a:extLst>
              <a:ext uri="{FF2B5EF4-FFF2-40B4-BE49-F238E27FC236}">
                <a16:creationId xmlns:a16="http://schemas.microsoft.com/office/drawing/2014/main" id="{19A22493-6BD7-0926-68CB-BD884E18F6B7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7117405" y="2400292"/>
            <a:ext cx="700478" cy="4586606"/>
          </a:xfrm>
          <a:prstGeom prst="bentConnector4">
            <a:avLst>
              <a:gd name="adj1" fmla="val 238234"/>
              <a:gd name="adj2" fmla="val 81628"/>
            </a:avLst>
          </a:prstGeom>
          <a:ln w="15875">
            <a:solidFill>
              <a:srgbClr val="9BA7B6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23">
            <a:extLst>
              <a:ext uri="{FF2B5EF4-FFF2-40B4-BE49-F238E27FC236}">
                <a16:creationId xmlns:a16="http://schemas.microsoft.com/office/drawing/2014/main" id="{8FF51CC8-33C3-4E47-BDCA-1E64EC1DC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7257" y="6928144"/>
            <a:ext cx="180872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00" b="1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Parameter Store</a:t>
            </a:r>
          </a:p>
        </p:txBody>
      </p:sp>
      <p:pic>
        <p:nvPicPr>
          <p:cNvPr id="179" name="Graphic 52">
            <a:extLst>
              <a:ext uri="{FF2B5EF4-FFF2-40B4-BE49-F238E27FC236}">
                <a16:creationId xmlns:a16="http://schemas.microsoft.com/office/drawing/2014/main" id="{EB4E6EEC-3560-D4ED-81EA-CE6BCA27788A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xmlns="" r:embed="rId39"/>
              </a:ext>
            </a:extLst>
          </a:blip>
          <a:stretch>
            <a:fillRect/>
          </a:stretch>
        </p:blipFill>
        <p:spPr>
          <a:xfrm>
            <a:off x="2714799" y="6449593"/>
            <a:ext cx="572770" cy="501410"/>
          </a:xfrm>
          <a:prstGeom prst="rect">
            <a:avLst/>
          </a:prstGeom>
        </p:spPr>
      </p:pic>
      <p:pic>
        <p:nvPicPr>
          <p:cNvPr id="56365" name="Picture 56364"/>
          <p:cNvPicPr>
            <a:picLocks noChangeAspect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081" y="38467"/>
            <a:ext cx="514867" cy="514867"/>
          </a:xfrm>
          <a:prstGeom prst="rect">
            <a:avLst/>
          </a:prstGeom>
        </p:spPr>
      </p:pic>
      <p:pic>
        <p:nvPicPr>
          <p:cNvPr id="56366" name="Picture 56365"/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4198" y="5731404"/>
            <a:ext cx="684340" cy="684340"/>
          </a:xfrm>
          <a:prstGeom prst="rect">
            <a:avLst/>
          </a:prstGeom>
        </p:spPr>
      </p:pic>
      <p:pic>
        <p:nvPicPr>
          <p:cNvPr id="56367" name="Picture 56366"/>
          <p:cNvPicPr>
            <a:picLocks noChangeAspect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316" y="3462007"/>
            <a:ext cx="1264520" cy="1308114"/>
          </a:xfrm>
          <a:prstGeom prst="rect">
            <a:avLst/>
          </a:prstGeom>
        </p:spPr>
      </p:pic>
      <p:sp>
        <p:nvSpPr>
          <p:cNvPr id="197" name="TextBox 26">
            <a:extLst>
              <a:ext uri="{FF2B5EF4-FFF2-40B4-BE49-F238E27FC236}">
                <a16:creationId xmlns:a16="http://schemas.microsoft.com/office/drawing/2014/main" id="{BD5D86F3-252D-514B-AB3E-41713C379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1565" y="5786294"/>
            <a:ext cx="2523688" cy="274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SNS triggers Lambda function</a:t>
            </a:r>
          </a:p>
        </p:txBody>
      </p:sp>
      <p:sp>
        <p:nvSpPr>
          <p:cNvPr id="198" name="Freeform 197">
            <a:extLst>
              <a:ext uri="{FF2B5EF4-FFF2-40B4-BE49-F238E27FC236}">
                <a16:creationId xmlns:a16="http://schemas.microsoft.com/office/drawing/2014/main" id="{89AA09AA-5A40-27C8-7615-106B35B22E37}"/>
              </a:ext>
            </a:extLst>
          </p:cNvPr>
          <p:cNvSpPr/>
          <p:nvPr/>
        </p:nvSpPr>
        <p:spPr>
          <a:xfrm flipV="1">
            <a:off x="3261573" y="5363844"/>
            <a:ext cx="1619207" cy="1290071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ln w="9525" cap="flat" cmpd="sng" algn="ctr">
            <a:solidFill>
              <a:schemeClr val="accent3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9" name="TextBox 26">
            <a:extLst>
              <a:ext uri="{FF2B5EF4-FFF2-40B4-BE49-F238E27FC236}">
                <a16:creationId xmlns:a16="http://schemas.microsoft.com/office/drawing/2014/main" id="{BD5D86F3-252D-514B-AB3E-41713C379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6327" y="6446523"/>
            <a:ext cx="253005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Lambda retrieves </a:t>
            </a:r>
          </a:p>
          <a:p>
            <a:pPr algn="ctr" eaLnBrk="1" hangingPunct="1"/>
            <a:r>
              <a:rPr lang="en-US" altLang="en-US" sz="12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Slack </a:t>
            </a:r>
            <a:r>
              <a:rPr lang="en-US" altLang="en-US" sz="12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webhook</a:t>
            </a:r>
            <a:endParaRPr lang="en-US" altLang="en-US" sz="12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21EAE417-A085-F338-7DC7-5DFF25ACCF76}"/>
              </a:ext>
            </a:extLst>
          </p:cNvPr>
          <p:cNvCxnSpPr>
            <a:stCxn id="56367" idx="1"/>
            <a:endCxn id="131" idx="3"/>
          </p:cNvCxnSpPr>
          <p:nvPr/>
        </p:nvCxnSpPr>
        <p:spPr>
          <a:xfrm flipH="1">
            <a:off x="10107044" y="4116064"/>
            <a:ext cx="818272" cy="14902"/>
          </a:xfrm>
          <a:prstGeom prst="straightConnector1">
            <a:avLst/>
          </a:prstGeom>
          <a:ln w="15875">
            <a:solidFill>
              <a:srgbClr val="9BA7B6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Elbow Connector 246">
            <a:extLst>
              <a:ext uri="{FF2B5EF4-FFF2-40B4-BE49-F238E27FC236}">
                <a16:creationId xmlns:a16="http://schemas.microsoft.com/office/drawing/2014/main" id="{1F9E79C4-FB68-F8D6-CD0C-E2648CF71EC1}"/>
              </a:ext>
            </a:extLst>
          </p:cNvPr>
          <p:cNvCxnSpPr>
            <a:cxnSpLocks/>
            <a:stCxn id="70" idx="3"/>
            <a:endCxn id="56366" idx="1"/>
          </p:cNvCxnSpPr>
          <p:nvPr/>
        </p:nvCxnSpPr>
        <p:spPr>
          <a:xfrm>
            <a:off x="5200526" y="5135248"/>
            <a:ext cx="5903675" cy="961189"/>
          </a:xfrm>
          <a:prstGeom prst="bentConnector3">
            <a:avLst>
              <a:gd name="adj1" fmla="val 10504"/>
            </a:avLst>
          </a:prstGeom>
          <a:ln w="15875">
            <a:solidFill>
              <a:srgbClr val="9BA7B6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Oval 271">
            <a:extLst>
              <a:ext uri="{FF2B5EF4-FFF2-40B4-BE49-F238E27FC236}">
                <a16:creationId xmlns:a16="http://schemas.microsoft.com/office/drawing/2014/main" id="{B2AFB281-45AE-63BB-BC99-9621EEBDB728}"/>
              </a:ext>
            </a:extLst>
          </p:cNvPr>
          <p:cNvSpPr>
            <a:spLocks noChangeAspect="1"/>
          </p:cNvSpPr>
          <p:nvPr/>
        </p:nvSpPr>
        <p:spPr bwMode="auto">
          <a:xfrm>
            <a:off x="6490393" y="5709717"/>
            <a:ext cx="274320" cy="274320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>
              <a:defRPr/>
            </a:pP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73" name="Oval 272">
            <a:extLst>
              <a:ext uri="{FF2B5EF4-FFF2-40B4-BE49-F238E27FC236}">
                <a16:creationId xmlns:a16="http://schemas.microsoft.com/office/drawing/2014/main" id="{04620FDF-00DD-77DE-C95D-4DE39C17EB2C}"/>
              </a:ext>
            </a:extLst>
          </p:cNvPr>
          <p:cNvSpPr>
            <a:spLocks noChangeAspect="1"/>
          </p:cNvSpPr>
          <p:nvPr/>
        </p:nvSpPr>
        <p:spPr bwMode="auto">
          <a:xfrm>
            <a:off x="4744635" y="6441237"/>
            <a:ext cx="274320" cy="274320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>
              <a:defRPr/>
            </a:pP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74" name="Oval 273">
            <a:extLst>
              <a:ext uri="{FF2B5EF4-FFF2-40B4-BE49-F238E27FC236}">
                <a16:creationId xmlns:a16="http://schemas.microsoft.com/office/drawing/2014/main" id="{06CA2ECE-73A0-9958-2C19-5578035CF0CA}"/>
              </a:ext>
            </a:extLst>
          </p:cNvPr>
          <p:cNvSpPr>
            <a:spLocks noChangeAspect="1"/>
          </p:cNvSpPr>
          <p:nvPr/>
        </p:nvSpPr>
        <p:spPr bwMode="auto">
          <a:xfrm>
            <a:off x="5696357" y="5481117"/>
            <a:ext cx="274320" cy="274320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>
              <a:defRPr/>
            </a:pPr>
            <a:r>
              <a:rPr lang="en-US" sz="11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68" name="TextBox 15">
            <a:extLst>
              <a:ext uri="{FF2B5EF4-FFF2-40B4-BE49-F238E27FC236}">
                <a16:creationId xmlns:a16="http://schemas.microsoft.com/office/drawing/2014/main" id="{5091CE68-9670-9F4F-ABD5-8F5A67D0B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78883" y="6096980"/>
            <a:ext cx="15065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pic>
        <p:nvPicPr>
          <p:cNvPr id="69" name="Graphic 23">
            <a:extLst>
              <a:ext uri="{FF2B5EF4-FFF2-40B4-BE49-F238E27FC236}">
                <a16:creationId xmlns:a16="http://schemas.microsoft.com/office/drawing/2014/main" id="{5FEADC81-49E1-C5C5-CA9F-21E7F7C9E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3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rcRect/>
          <a:stretch/>
        </p:blipFill>
        <p:spPr bwMode="auto">
          <a:xfrm flipH="1">
            <a:off x="33086" y="548579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Graphic 21">
            <a:extLst>
              <a:ext uri="{FF2B5EF4-FFF2-40B4-BE49-F238E27FC236}">
                <a16:creationId xmlns:a16="http://schemas.microsoft.com/office/drawing/2014/main" id="{2274BF0C-7782-4E49-BA18-B61AFF72E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4">
            <a:extLst>
              <a:ext uri="{96DAC541-7B7A-43D3-8B79-37D633B846F1}">
                <asvg:svgBlip xmlns="" xmlns:asvg="http://schemas.microsoft.com/office/drawing/2016/SVG/main" r:embed="rId45"/>
              </a:ext>
            </a:extLst>
          </a:blip>
          <a:srcRect/>
          <a:stretch/>
        </p:blipFill>
        <p:spPr bwMode="auto">
          <a:xfrm>
            <a:off x="1069036" y="4282531"/>
            <a:ext cx="505864" cy="505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Box 12">
            <a:extLst>
              <a:ext uri="{FF2B5EF4-FFF2-40B4-BE49-F238E27FC236}">
                <a16:creationId xmlns:a16="http://schemas.microsoft.com/office/drawing/2014/main" id="{CCB91AC5-C76C-F545-8ADD-956FB2612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" y="4772997"/>
            <a:ext cx="9678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</a:t>
            </a:r>
          </a:p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Route 53</a:t>
            </a:r>
          </a:p>
        </p:txBody>
      </p:sp>
      <p:pic>
        <p:nvPicPr>
          <p:cNvPr id="73" name="Graphic 19">
            <a:extLst>
              <a:ext uri="{FF2B5EF4-FFF2-40B4-BE49-F238E27FC236}">
                <a16:creationId xmlns:a16="http://schemas.microsoft.com/office/drawing/2014/main" id="{3D31A7E6-E28F-CB4B-987D-DBFDBFD50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6">
            <a:extLst>
              <a:ext uri="{96DAC541-7B7A-43D3-8B79-37D633B846F1}">
                <asvg:svgBlip xmlns="" xmlns:asvg="http://schemas.microsoft.com/office/drawing/2016/SVG/main" r:embed="rId47"/>
              </a:ext>
            </a:extLst>
          </a:blip>
          <a:srcRect/>
          <a:stretch/>
        </p:blipFill>
        <p:spPr bwMode="auto">
          <a:xfrm>
            <a:off x="1069329" y="2818752"/>
            <a:ext cx="505661" cy="505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11">
            <a:extLst>
              <a:ext uri="{FF2B5EF4-FFF2-40B4-BE49-F238E27FC236}">
                <a16:creationId xmlns:a16="http://schemas.microsoft.com/office/drawing/2014/main" id="{2C8EDBA0-A1A3-C44F-A7D1-E699A9A21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66" y="3322716"/>
            <a:ext cx="10872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</a:t>
            </a:r>
          </a:p>
          <a:p>
            <a:pPr algn="ctr" eaLnBrk="1" hangingPunct="1"/>
            <a:r>
              <a:rPr lang="en-US" altLang="en-US" sz="1200" dirty="0" err="1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CloudFront</a:t>
            </a:r>
            <a:endParaRPr lang="en-US" altLang="en-US" sz="1200" dirty="0">
              <a:solidFill>
                <a:schemeClr val="bg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78" name="Graphic 20">
            <a:extLst>
              <a:ext uri="{FF2B5EF4-FFF2-40B4-BE49-F238E27FC236}">
                <a16:creationId xmlns:a16="http://schemas.microsoft.com/office/drawing/2014/main" id="{5BC224FA-8AAD-5F48-A313-53A316DE9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8">
            <a:extLst>
              <a:ext uri="{96DAC541-7B7A-43D3-8B79-37D633B846F1}">
                <asvg:svgBlip xmlns="" xmlns:asvg="http://schemas.microsoft.com/office/drawing/2016/SVG/main" r:embed="rId49"/>
              </a:ext>
            </a:extLst>
          </a:blip>
          <a:srcRect/>
          <a:stretch/>
        </p:blipFill>
        <p:spPr bwMode="auto">
          <a:xfrm>
            <a:off x="1060248" y="1790792"/>
            <a:ext cx="505777" cy="505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TextBox 12">
            <a:extLst>
              <a:ext uri="{FF2B5EF4-FFF2-40B4-BE49-F238E27FC236}">
                <a16:creationId xmlns:a16="http://schemas.microsoft.com/office/drawing/2014/main" id="{11A98FDF-C6C9-8147-A4D3-F17F9B35B0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86" y="2263198"/>
            <a:ext cx="15825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Certificate Manager </a:t>
            </a:r>
          </a:p>
        </p:txBody>
      </p:sp>
      <p:sp>
        <p:nvSpPr>
          <p:cNvPr id="80" name="TextBox 9">
            <a:extLst>
              <a:ext uri="{FF2B5EF4-FFF2-40B4-BE49-F238E27FC236}">
                <a16:creationId xmlns:a16="http://schemas.microsoft.com/office/drawing/2014/main" id="{5B6C5DC4-5A01-E14D-BEE5-909FCF8B0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6176" y="4107194"/>
            <a:ext cx="7355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 Bucket</a:t>
            </a:r>
          </a:p>
        </p:txBody>
      </p:sp>
      <p:pic>
        <p:nvPicPr>
          <p:cNvPr id="82" name="Graphic 173104">
            <a:extLst>
              <a:ext uri="{FF2B5EF4-FFF2-40B4-BE49-F238E27FC236}">
                <a16:creationId xmlns:a16="http://schemas.microsoft.com/office/drawing/2014/main" id="{7E9683CE-569E-7E02-3439-6CB3D02BC4B9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96DAC541-7B7A-43D3-8B79-37D633B846F1}">
                <asvg:svgBlip xmlns=""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2010903" y="3534299"/>
            <a:ext cx="595752" cy="595752"/>
          </a:xfrm>
          <a:prstGeom prst="rect">
            <a:avLst/>
          </a:prstGeom>
        </p:spPr>
      </p:pic>
      <p:grpSp>
        <p:nvGrpSpPr>
          <p:cNvPr id="84" name="Group 83">
            <a:extLst>
              <a:ext uri="{FF2B5EF4-FFF2-40B4-BE49-F238E27FC236}">
                <a16:creationId xmlns:a16="http://schemas.microsoft.com/office/drawing/2014/main" id="{3D31047E-7DC0-5DC2-3AF0-33949925F426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5212435" y="3311897"/>
            <a:ext cx="1195513" cy="839196"/>
            <a:chOff x="2684662" y="1051134"/>
            <a:chExt cx="1483636" cy="331243"/>
          </a:xfrm>
        </p:grpSpPr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850FA019-290D-9670-9445-5089C71A684C}"/>
                </a:ext>
              </a:extLst>
            </p:cNvPr>
            <p:cNvSpPr/>
            <p:nvPr/>
          </p:nvSpPr>
          <p:spPr>
            <a:xfrm>
              <a:off x="2684662" y="1051134"/>
              <a:ext cx="915570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48848264-83CA-EF2E-295C-B6A20E77F71E}"/>
                </a:ext>
              </a:extLst>
            </p:cNvPr>
            <p:cNvCxnSpPr>
              <a:cxnSpLocks/>
            </p:cNvCxnSpPr>
            <p:nvPr/>
          </p:nvCxnSpPr>
          <p:spPr>
            <a:xfrm>
              <a:off x="3595472" y="1215963"/>
              <a:ext cx="572826" cy="0"/>
            </a:xfrm>
            <a:prstGeom prst="straightConnector1">
              <a:avLst/>
            </a:prstGeom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92" name="TextBox 29">
            <a:extLst>
              <a:ext uri="{FF2B5EF4-FFF2-40B4-BE49-F238E27FC236}">
                <a16:creationId xmlns:a16="http://schemas.microsoft.com/office/drawing/2014/main" id="{A72793CC-CF40-214B-819B-BDB0EF3CE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9716" y="1062782"/>
            <a:ext cx="126015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IAM Role</a:t>
            </a:r>
            <a:endParaRPr lang="en-US" altLang="en-US" sz="1200" dirty="0">
              <a:solidFill>
                <a:schemeClr val="bg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3" name="Graphic 37">
            <a:extLst>
              <a:ext uri="{FF2B5EF4-FFF2-40B4-BE49-F238E27FC236}">
                <a16:creationId xmlns:a16="http://schemas.microsoft.com/office/drawing/2014/main" id="{471EB064-0B8F-E863-C1B2-621E1398567A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96DAC541-7B7A-43D3-8B79-37D633B846F1}">
                <asvg:svgBlip xmlns:asvg="http://schemas.microsoft.com/office/drawing/2016/SVG/main" xmlns="" r:embed="rId52"/>
              </a:ext>
            </a:extLst>
          </a:blip>
          <a:stretch>
            <a:fillRect/>
          </a:stretch>
        </p:blipFill>
        <p:spPr>
          <a:xfrm>
            <a:off x="3424652" y="726435"/>
            <a:ext cx="457200" cy="457200"/>
          </a:xfrm>
          <a:prstGeom prst="rect">
            <a:avLst/>
          </a:prstGeom>
        </p:spPr>
      </p:pic>
      <p:sp>
        <p:nvSpPr>
          <p:cNvPr id="94" name="Freeform 93">
            <a:extLst>
              <a:ext uri="{FF2B5EF4-FFF2-40B4-BE49-F238E27FC236}">
                <a16:creationId xmlns:a16="http://schemas.microsoft.com/office/drawing/2014/main" id="{4D4986D9-312E-137B-7D6B-327FCC4DF435}"/>
              </a:ext>
            </a:extLst>
          </p:cNvPr>
          <p:cNvSpPr/>
          <p:nvPr/>
        </p:nvSpPr>
        <p:spPr>
          <a:xfrm rot="10800000" flipH="1" flipV="1">
            <a:off x="1586541" y="3055620"/>
            <a:ext cx="719137" cy="497826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ln w="9525" cap="flat" cmpd="sng" algn="ctr">
            <a:solidFill>
              <a:schemeClr val="accent3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1" name="Freeform 100">
            <a:extLst>
              <a:ext uri="{FF2B5EF4-FFF2-40B4-BE49-F238E27FC236}">
                <a16:creationId xmlns:a16="http://schemas.microsoft.com/office/drawing/2014/main" id="{8695CB42-0C94-4B47-D14F-E11F83F81D1B}"/>
              </a:ext>
            </a:extLst>
          </p:cNvPr>
          <p:cNvSpPr/>
          <p:nvPr/>
        </p:nvSpPr>
        <p:spPr>
          <a:xfrm flipH="1">
            <a:off x="252554" y="4532401"/>
            <a:ext cx="801228" cy="948719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ln w="9525" cap="flat" cmpd="sng" algn="ctr">
            <a:solidFill>
              <a:schemeClr val="accent3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438BB410-EB8B-4ED7-6C12-2B2A12583BEB}"/>
              </a:ext>
            </a:extLst>
          </p:cNvPr>
          <p:cNvCxnSpPr/>
          <p:nvPr/>
        </p:nvCxnSpPr>
        <p:spPr>
          <a:xfrm flipH="1" flipV="1">
            <a:off x="1320910" y="3738661"/>
            <a:ext cx="1061" cy="498153"/>
          </a:xfrm>
          <a:prstGeom prst="straightConnector1">
            <a:avLst/>
          </a:prstGeom>
          <a:ln w="15875">
            <a:solidFill>
              <a:srgbClr val="9BA7B6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FFEF710-4D1A-F972-427F-BBFD127B1F8D}"/>
              </a:ext>
            </a:extLst>
          </p:cNvPr>
          <p:cNvCxnSpPr>
            <a:stCxn id="73" idx="0"/>
            <a:endCxn id="78" idx="2"/>
          </p:cNvCxnSpPr>
          <p:nvPr/>
        </p:nvCxnSpPr>
        <p:spPr>
          <a:xfrm flipH="1" flipV="1">
            <a:off x="1313137" y="2296569"/>
            <a:ext cx="9023" cy="522183"/>
          </a:xfrm>
          <a:prstGeom prst="straightConnector1">
            <a:avLst/>
          </a:prstGeom>
          <a:ln w="15875">
            <a:solidFill>
              <a:srgbClr val="9BA7B6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C828859-0CBB-5243-8F1E-37D4EBB5F3CD}"/>
              </a:ext>
            </a:extLst>
          </p:cNvPr>
          <p:cNvSpPr/>
          <p:nvPr/>
        </p:nvSpPr>
        <p:spPr>
          <a:xfrm>
            <a:off x="871679" y="1746418"/>
            <a:ext cx="1781377" cy="3625765"/>
          </a:xfrm>
          <a:prstGeom prst="rect">
            <a:avLst/>
          </a:prstGeom>
          <a:noFill/>
          <a:ln w="15875">
            <a:solidFill>
              <a:srgbClr val="DD34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algn="r">
              <a:defRPr/>
            </a:pP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Front-end</a:t>
            </a:r>
          </a:p>
        </p:txBody>
      </p:sp>
      <p:sp>
        <p:nvSpPr>
          <p:cNvPr id="115" name="TextBox 15">
            <a:extLst>
              <a:ext uri="{FF2B5EF4-FFF2-40B4-BE49-F238E27FC236}">
                <a16:creationId xmlns:a16="http://schemas.microsoft.com/office/drawing/2014/main" id="{5091CE68-9670-9F4F-ABD5-8F5A67D0B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072" y="532781"/>
            <a:ext cx="15065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 Actions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B8C11523-E1A0-B042-9CE6-8749F7FA207A}"/>
              </a:ext>
            </a:extLst>
          </p:cNvPr>
          <p:cNvSpPr/>
          <p:nvPr/>
        </p:nvSpPr>
        <p:spPr>
          <a:xfrm>
            <a:off x="736905" y="1309057"/>
            <a:ext cx="9670346" cy="5063087"/>
          </a:xfrm>
          <a:prstGeom prst="rect">
            <a:avLst/>
          </a:prstGeom>
          <a:noFill/>
          <a:ln w="15875">
            <a:solidFill>
              <a:srgbClr val="8C4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</a:t>
            </a:r>
            <a:r>
              <a:rPr lang="en-US" sz="13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Serverless</a:t>
            </a:r>
            <a:r>
              <a:rPr lang="en-US" sz="13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Application Model (AWS SAM resources)</a:t>
            </a:r>
            <a:endParaRPr lang="en-US" sz="13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5" name="Picture 124"/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54" y="1292043"/>
            <a:ext cx="392054" cy="392054"/>
          </a:xfrm>
          <a:prstGeom prst="rect">
            <a:avLst/>
          </a:prstGeom>
        </p:spPr>
      </p:pic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1F9E79C4-FB68-F8D6-CD0C-E2648CF71EC1}"/>
              </a:ext>
            </a:extLst>
          </p:cNvPr>
          <p:cNvCxnSpPr>
            <a:cxnSpLocks/>
            <a:endCxn id="93" idx="1"/>
          </p:cNvCxnSpPr>
          <p:nvPr/>
        </p:nvCxnSpPr>
        <p:spPr>
          <a:xfrm>
            <a:off x="1916176" y="411085"/>
            <a:ext cx="1508476" cy="543950"/>
          </a:xfrm>
          <a:prstGeom prst="bentConnector3">
            <a:avLst>
              <a:gd name="adj1" fmla="val 50000"/>
            </a:avLst>
          </a:prstGeom>
          <a:ln w="15875">
            <a:solidFill>
              <a:srgbClr val="9BA7B6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Freeform 127">
            <a:extLst>
              <a:ext uri="{FF2B5EF4-FFF2-40B4-BE49-F238E27FC236}">
                <a16:creationId xmlns:a16="http://schemas.microsoft.com/office/drawing/2014/main" id="{8695CB42-0C94-4B47-D14F-E11F83F81D1B}"/>
              </a:ext>
            </a:extLst>
          </p:cNvPr>
          <p:cNvSpPr/>
          <p:nvPr/>
        </p:nvSpPr>
        <p:spPr>
          <a:xfrm rot="5400000" flipH="1">
            <a:off x="3577402" y="-1384918"/>
            <a:ext cx="986925" cy="4366994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9BA7B6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B2AFB281-45AE-63BB-BC99-9621EEBDB728}"/>
              </a:ext>
            </a:extLst>
          </p:cNvPr>
          <p:cNvSpPr>
            <a:spLocks noChangeAspect="1"/>
          </p:cNvSpPr>
          <p:nvPr/>
        </p:nvSpPr>
        <p:spPr bwMode="auto">
          <a:xfrm>
            <a:off x="2550853" y="581457"/>
            <a:ext cx="274320" cy="274320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04620FDF-00DD-77DE-C95D-4DE39C17EB2C}"/>
              </a:ext>
            </a:extLst>
          </p:cNvPr>
          <p:cNvSpPr>
            <a:spLocks noChangeAspect="1"/>
          </p:cNvSpPr>
          <p:nvPr/>
        </p:nvSpPr>
        <p:spPr bwMode="auto">
          <a:xfrm>
            <a:off x="3959775" y="169977"/>
            <a:ext cx="274320" cy="274320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59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1942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8034</TotalTime>
  <Words>157</Words>
  <Application>Microsoft Office PowerPoint</Application>
  <PresentationFormat>Custom</PresentationFormat>
  <Paragraphs>74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Amazon Ember</vt:lpstr>
      <vt:lpstr>Arial</vt:lpstr>
      <vt:lpstr>Calibri</vt:lpstr>
      <vt:lpstr>Calibri Light</vt:lpstr>
      <vt:lpstr>Office Theme</vt:lpstr>
      <vt:lpstr>Frontend Architecture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Example: Git to S3 Webhooks</dc:title>
  <dc:creator>hp G8</dc:creator>
  <cp:lastModifiedBy>hp G8</cp:lastModifiedBy>
  <cp:revision>81</cp:revision>
  <dcterms:created xsi:type="dcterms:W3CDTF">2024-05-09T23:03:56Z</dcterms:created>
  <dcterms:modified xsi:type="dcterms:W3CDTF">2024-06-10T22:18:11Z</dcterms:modified>
</cp:coreProperties>
</file>