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73" r:id="rId7"/>
    <p:sldId id="260" r:id="rId8"/>
    <p:sldId id="265" r:id="rId9"/>
    <p:sldId id="264" r:id="rId10"/>
    <p:sldId id="266" r:id="rId11"/>
    <p:sldId id="267" r:id="rId12"/>
    <p:sldId id="263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A4E9F-D8B0-4BBA-B373-0C594CA57945}" type="datetimeFigureOut">
              <a:rPr lang="cs-CZ" smtClean="0"/>
              <a:t>21.04.2023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7CA1-512D-4BA9-BF59-BA09F6E001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690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32609-F528-427C-A29F-E2386D57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E3A800-3FBE-419C-BBB2-60C5DCEC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5E216D-67B4-4647-86FD-A86B0E7B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685F-AFE2-412C-B0FC-0FD622D08D5A}" type="datetime1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0124E5-6EF0-4C7F-9BAB-EAF23B27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65672B-D549-410A-84DB-CD870C5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01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615AF0-83CD-4C35-BAD4-B6F1FBC9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E42BA9C-AC32-4D15-A373-7AEA0D23C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03C377-F2E9-44FE-94BD-768E8CD4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ED45-227B-4204-BECA-DBB582EA441A}" type="datetime1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2997A6-9284-4786-9BFA-2047D6A2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511E18-642C-4098-9F98-CAA61192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1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A3AE9D2-F85A-437A-B19E-5953F59E5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43E591F-8F45-456C-903D-F2B4469D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4CB168-DCE0-4A19-87D5-20B8978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C9E7-700C-454B-B03F-CF811D53A7CA}" type="datetime1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57257E-1A9B-4046-B11A-0B86DB3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3EA74D-B11C-4699-81FF-33411EB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2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C06880-BEED-4C2C-8D2A-CFD37133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587824-A256-49B2-9E16-EBF5C7F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557CC7-F560-4747-9171-E8E563BF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4A05-D600-416D-87E6-1665C87912F4}" type="datetime1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ABD23E-A74B-450A-9B44-1A6B7550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E2B1B1-CC27-47E1-8DB8-DD1C6EF4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6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073F80-8B63-4A1B-93ED-1449A952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7B9C214-05DF-424B-BE77-36F1126B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EB1BDC-5007-422B-B435-CD936E52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1BFF9-3C44-460C-AFA0-55910B5564DD}" type="datetime1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342095-3855-4B88-A292-4E7BA2C2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5E593D-A172-4406-B1A8-2507851B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5EFE26-8CA3-4DAF-86D0-14C4222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EB446BB-F519-47E0-A4E9-DF6FC59A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74DE755-61BC-45F2-A3BF-1EF30C8F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ECB742-0617-48CC-B9C1-C100BE71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344E-422C-4C32-9491-AED4657A004D}" type="datetime1">
              <a:rPr lang="cs-CZ" smtClean="0"/>
              <a:t>21.04.2023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6FDB49-02F6-49D6-BC26-DCA9777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291D53A-8AC0-4DCF-A3E9-7F73596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5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E84F1C-72BC-4B8A-81CE-8FA3E92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1CAF71D-3142-48FC-91A1-CB3A1332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F3B4248-3D54-4BD8-B88B-39B237A4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D5A71EB1-1EF1-4CF8-96C9-309B06F4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1709424-8EBF-4290-BD8F-3E205E5A4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527A77C-8CAC-415C-AE61-2998375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116D-35E8-41CC-A53A-490C857A96EF}" type="datetime1">
              <a:rPr lang="cs-CZ" smtClean="0"/>
              <a:t>21.04.2023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BA422E0-F487-4439-9132-4BB1BCF7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E87CE-BC91-4CD4-8CDE-C8B4F7DC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7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74AC0-E5AF-4179-87AF-BA08E0C5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D2D1969-DBD9-4960-B8EE-104AF5F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554E-E3BC-4719-87AE-4A985F76AE2F}" type="datetime1">
              <a:rPr lang="cs-CZ" smtClean="0"/>
              <a:t>21.04.2023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A512979-1393-4895-8260-73D44E2E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DE25C0-335A-4E08-A2B2-9FB0CF5A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4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B0796E-444C-494E-95FE-601C78C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E1B28-34FD-4A90-93D0-8A609E116450}" type="datetime1">
              <a:rPr lang="cs-CZ" smtClean="0"/>
              <a:t>21.04.2023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1918F6-59A3-4DB5-B4EA-ADDC0ED4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B7ADC4-2C8A-41D1-8EEB-A649FAA7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02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12330-4EC1-495E-953A-3A49A39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DE6BE16-E9CC-49E2-B973-8F1185BA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BFB50C3-003F-4D77-9494-56359312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EB9588-9E7E-43BF-8E16-D6EA1DD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4AA9-DAA7-4922-A07F-F7EA4CA1A467}" type="datetime1">
              <a:rPr lang="cs-CZ" smtClean="0"/>
              <a:t>21.04.2023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D604A4-35BC-48CC-BC8D-0081879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3446EA0-4F41-40C0-8228-27BA14B9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3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109364-5DCA-4231-BC8D-C27AD592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A0EAEC-3CEA-4ED2-BED7-0884DDA5E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4A9A0A6-3B68-497E-873B-9F6C2924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D1354-6FD4-45D7-90F1-8733392A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DDED-C92A-4DB7-92FC-E2DE1A8118CC}" type="datetime1">
              <a:rPr lang="cs-CZ" smtClean="0"/>
              <a:t>21.04.2023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EDEC610-DED8-44B3-BFC2-86644B3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559AE0-DFEB-404C-AB38-AD9E1B8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0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D143E27-1BE1-4DFC-9347-F519A443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355B6819-747E-46C8-84DA-5969A9C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4CCBEC-BAC4-4ED6-A6A2-DDA1BDBD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395E-52D9-4448-BEAB-7782F9497FB5}" type="datetime1">
              <a:rPr lang="cs-CZ" smtClean="0"/>
              <a:t>21.04.2023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BD3FA8-F6D2-4ED3-932A-5C6493F2A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00CB80-E33D-4BEC-97F6-EADC24067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58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yas.bajger@osu.c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radovan.zahorik@nkp.cz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sulib/Souborny-katalog---porovnani-ID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eph.nkp.cz/skc/download/skc_910_ola001.tar.gz" TargetMode="External"/><Relationship Id="rId2" Type="http://schemas.openxmlformats.org/officeDocument/2006/relationships/hyperlink" Target="https://aleph.nkp.cz/skc/download/skc_910_%7b%7bsigla%7d%7d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leph.uzei.cz/F/?func=find-c&amp;local_base=UZPI&amp;ccl_term=IDN=" TargetMode="External"/><Relationship Id="rId2" Type="http://schemas.openxmlformats.org/officeDocument/2006/relationships/hyperlink" Target="https://aleph.cvut.cz/F/?func=find-%20c&amp;local_base=CTU01&amp;ccl_term=SYS=%7b%7bsysno%7d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talog.upce.cz/documents/kpw2152091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leph.nkp.cz/skc/download/skc_910_%7b%7bsigla%7d%7d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ulib/Souborny-katalog---porovnani-I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oravianlibrary/MarcMa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leph.nkp.cz/web/skc/%7b%7bsigla%7d%7d/%7b%7bsigla%7d%7dd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32771E3F-C8E5-401A-B5D6-C328365A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549" y="315127"/>
            <a:ext cx="12525487" cy="812292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prstMaterial="clear"/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D3A5402-E0EA-4D50-826E-B8F5929F6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Čistící (a přípravné) tipy </a:t>
            </a:r>
            <a:br>
              <a:rPr lang="cs-CZ" b="1" dirty="0"/>
            </a:br>
            <a:r>
              <a:rPr lang="cs-CZ" b="1" dirty="0"/>
              <a:t>k Soubornému katalogu</a:t>
            </a:r>
            <a:br>
              <a:rPr lang="cs-CZ" dirty="0"/>
            </a:br>
            <a:r>
              <a:rPr lang="cs-CZ" dirty="0"/>
              <a:t>pár skriptů na pomoc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4424ED2-81A3-4ECB-9D8C-3B48EA75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8155"/>
          </a:xfrm>
          <a:effectLst>
            <a:reflection stA="22000" endPos="65000" dist="50800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endParaRPr lang="cs-CZ" dirty="0"/>
          </a:p>
          <a:p>
            <a:r>
              <a:rPr lang="cs-CZ" dirty="0"/>
              <a:t>Setkání Sdružení uživatelů ALEPH, </a:t>
            </a:r>
            <a:r>
              <a:rPr lang="cs-CZ" dirty="0" err="1"/>
              <a:t>Univerzitná</a:t>
            </a:r>
            <a:r>
              <a:rPr lang="cs-CZ" dirty="0"/>
              <a:t> </a:t>
            </a:r>
            <a:r>
              <a:rPr lang="cs-CZ" dirty="0" err="1"/>
              <a:t>knižnica</a:t>
            </a:r>
            <a:r>
              <a:rPr lang="cs-CZ" dirty="0"/>
              <a:t> UPJŠ Košice</a:t>
            </a:r>
          </a:p>
          <a:p>
            <a:r>
              <a:rPr lang="cs-CZ" dirty="0"/>
              <a:t>19.4.2023</a:t>
            </a:r>
          </a:p>
          <a:p>
            <a:endParaRPr lang="cs-CZ" dirty="0"/>
          </a:p>
          <a:p>
            <a:r>
              <a:rPr lang="cs-CZ" i="1" dirty="0"/>
              <a:t>Matyáš F. Bajger, Univ. knihovna Ostravské Univerzity</a:t>
            </a:r>
          </a:p>
          <a:p>
            <a:r>
              <a:rPr lang="cs-CZ" i="1" dirty="0"/>
              <a:t>	</a:t>
            </a:r>
            <a:r>
              <a:rPr lang="cs-CZ" i="1" dirty="0">
                <a:hlinkClick r:id="rId3"/>
              </a:rPr>
              <a:t>matyas.bajger@osu.cz</a:t>
            </a:r>
            <a:endParaRPr lang="cs-CZ" i="1" dirty="0"/>
          </a:p>
          <a:p>
            <a:r>
              <a:rPr lang="cs-CZ" i="1" dirty="0"/>
              <a:t>Radovan Záhořík, Národní knihovna ČR</a:t>
            </a:r>
          </a:p>
          <a:p>
            <a:r>
              <a:rPr lang="cs-CZ" i="1" dirty="0"/>
              <a:t>	</a:t>
            </a:r>
            <a:r>
              <a:rPr lang="sv-SE" i="1" dirty="0">
                <a:hlinkClick r:id="rId4"/>
              </a:rPr>
              <a:t>radovan.zahorik@nkp.cz</a:t>
            </a:r>
            <a:endParaRPr lang="cs-CZ" i="1" dirty="0"/>
          </a:p>
          <a:p>
            <a:endParaRPr lang="cs-CZ" i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A002B5-8BF5-4906-BE18-DAA44C731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6" y="1443878"/>
            <a:ext cx="2235439" cy="1170230"/>
          </a:xfrm>
          <a:prstGeom prst="rect">
            <a:avLst/>
          </a:prstGeom>
        </p:spPr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CE72D5FA-8632-4309-996D-AD4F8C7A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0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94" y="165975"/>
            <a:ext cx="10515600" cy="3463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500" b="1" dirty="0">
                <a:solidFill>
                  <a:schemeClr val="accent2"/>
                </a:solidFill>
              </a:rPr>
              <a:t>A.3</a:t>
            </a:r>
            <a:r>
              <a:rPr lang="cs-CZ" sz="3500" dirty="0"/>
              <a:t> </a:t>
            </a:r>
            <a:r>
              <a:rPr lang="cs-CZ" sz="3500" b="1" dirty="0"/>
              <a:t>pole 910 </a:t>
            </a:r>
            <a:r>
              <a:rPr lang="cs-CZ" sz="3500" dirty="0"/>
              <a:t>- </a:t>
            </a:r>
            <a:r>
              <a:rPr lang="cs-CZ" sz="3500" b="1" dirty="0"/>
              <a:t>duplicitní podpole x v SK </a:t>
            </a:r>
            <a:r>
              <a:rPr lang="cs-CZ" sz="3500" dirty="0"/>
              <a:t>(1/2)</a:t>
            </a:r>
          </a:p>
          <a:p>
            <a:pPr marL="0" indent="0">
              <a:buNone/>
            </a:pPr>
            <a:r>
              <a:rPr lang="cs-CZ" sz="2400" dirty="0"/>
              <a:t>V SK je v poli 910 více než jedno podpole x – lokální ID. Vazba vede na více lokálních záznamů.</a:t>
            </a:r>
          </a:p>
          <a:p>
            <a:pPr marL="0" indent="0">
              <a:buNone/>
            </a:pPr>
            <a:r>
              <a:rPr lang="cs-CZ" sz="2400" i="1" dirty="0"/>
              <a:t>Skript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sk910_duplicitni_podpole_x.sh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Vstup: Kompletní SEQ export BIB báze, pole 910 z SK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701ECD0-A1CA-4FA9-AAC8-F81DFD8A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508250"/>
            <a:ext cx="14886754" cy="4616450"/>
          </a:xfrm>
          <a:prstGeom prst="rect">
            <a:avLst/>
          </a:prstGeom>
        </p:spPr>
      </p:pic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39CBBCE-3953-4B99-9E26-7A7D54B3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06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24" y="191374"/>
            <a:ext cx="11071175" cy="7123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500" b="1" dirty="0">
                <a:solidFill>
                  <a:schemeClr val="accent2"/>
                </a:solidFill>
              </a:rPr>
              <a:t>A.3</a:t>
            </a:r>
            <a:r>
              <a:rPr lang="cs-CZ" sz="3500" dirty="0"/>
              <a:t> </a:t>
            </a:r>
            <a:r>
              <a:rPr lang="cs-CZ" sz="3500" b="1" dirty="0"/>
              <a:t>duplicitní 910 podpole x v SK </a:t>
            </a:r>
            <a:r>
              <a:rPr lang="cs-CZ" sz="3500" dirty="0"/>
              <a:t>(2/2)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Automaticky dohledá případy, kdy je lokálně již jen jedno </a:t>
            </a:r>
            <a:r>
              <a:rPr lang="cs-CZ" sz="2400" dirty="0" err="1">
                <a:cs typeface="Courier New" panose="02070309020205020404" pitchFamily="49" charset="0"/>
              </a:rPr>
              <a:t>IDno</a:t>
            </a:r>
            <a:r>
              <a:rPr lang="cs-CZ" sz="2400" dirty="0">
                <a:cs typeface="Courier New" panose="02070309020205020404" pitchFamily="49" charset="0"/>
              </a:rPr>
              <a:t>/</a:t>
            </a:r>
            <a:r>
              <a:rPr lang="cs-CZ" sz="2400" dirty="0" err="1">
                <a:cs typeface="Courier New" panose="02070309020205020404" pitchFamily="49" charset="0"/>
              </a:rPr>
              <a:t>sysno</a:t>
            </a:r>
            <a:r>
              <a:rPr lang="cs-CZ" sz="2400" dirty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Ostatní označí k ruční opravě.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Tři výstupní soubory: </a:t>
            </a:r>
          </a:p>
          <a:p>
            <a:pPr marL="0" indent="0">
              <a:buNone/>
            </a:pP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are :</a:t>
            </a: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-r-- 1 aleph exlibris  5475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11 14:45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duplicate_sk</a:t>
            </a: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-r-- 1 aleph exlibris 24060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11 14:46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duplicate_sk.multi</a:t>
            </a: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-r-- 1 aleph exlibris   177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11 14:36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duplicate_sk.nomatch</a:t>
            </a: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cs-CZ" sz="2400" b="1" dirty="0" err="1">
                <a:cs typeface="Courier New" panose="02070309020205020404" pitchFamily="49" charset="0"/>
              </a:rPr>
              <a:t>duplicate_sk</a:t>
            </a:r>
            <a:r>
              <a:rPr lang="cs-CZ" sz="2400" dirty="0">
                <a:cs typeface="Courier New" panose="02070309020205020404" pitchFamily="49" charset="0"/>
              </a:rPr>
              <a:t> = jen jeden záznam v lokálním katalogu, soubor s lokálními ID k odstranění ze souborného katalogu. soubor lze poslat do R. Záhoříkovi k odstranění z </a:t>
            </a:r>
            <a:r>
              <a:rPr lang="cs-CZ" sz="2400">
                <a:cs typeface="Courier New" panose="02070309020205020404" pitchFamily="49" charset="0"/>
              </a:rPr>
              <a:t>pole 910 $$x</a:t>
            </a:r>
            <a:endParaRPr lang="cs-CZ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000198151</a:t>
            </a: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000055445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2. </a:t>
            </a:r>
            <a:r>
              <a:rPr lang="cs-CZ" sz="2400" b="1" dirty="0" err="1">
                <a:cs typeface="Courier New" panose="02070309020205020404" pitchFamily="49" charset="0"/>
              </a:rPr>
              <a:t>duplicate_sk.multi</a:t>
            </a:r>
            <a:r>
              <a:rPr lang="cs-CZ" sz="2400" dirty="0">
                <a:cs typeface="Courier New" panose="02070309020205020404" pitchFamily="49" charset="0"/>
              </a:rPr>
              <a:t> = jednomu záznamu v SK odpovídá vice v lokálních datech -&gt; ruční kontrola;</a:t>
            </a:r>
            <a:br>
              <a:rPr lang="cs-CZ" sz="2400" dirty="0">
                <a:cs typeface="Courier New" panose="02070309020205020404" pitchFamily="49" charset="0"/>
              </a:rPr>
            </a:br>
            <a:r>
              <a:rPr lang="cs-CZ" sz="2400" dirty="0">
                <a:cs typeface="Courier New" panose="02070309020205020404" pitchFamily="49" charset="0"/>
              </a:rPr>
              <a:t>		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000186684 910   L $$aOSD001$$x000051833$$x000051876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3. </a:t>
            </a:r>
            <a:r>
              <a:rPr lang="cs-CZ" sz="2400" b="1" dirty="0" err="1">
                <a:cs typeface="Courier New" panose="02070309020205020404" pitchFamily="49" charset="0"/>
              </a:rPr>
              <a:t>duplicate_sk.nomatch</a:t>
            </a:r>
            <a:r>
              <a:rPr lang="cs-CZ" sz="2400" dirty="0">
                <a:cs typeface="Courier New" panose="02070309020205020404" pitchFamily="49" charset="0"/>
              </a:rPr>
              <a:t> = ani jeden záznam (</a:t>
            </a:r>
            <a:r>
              <a:rPr lang="cs-CZ" sz="2400" dirty="0" err="1">
                <a:cs typeface="Courier New" panose="02070309020205020404" pitchFamily="49" charset="0"/>
              </a:rPr>
              <a:t>Idno</a:t>
            </a:r>
            <a:r>
              <a:rPr lang="cs-CZ" sz="2400" dirty="0">
                <a:cs typeface="Courier New" panose="02070309020205020404" pitchFamily="49" charset="0"/>
              </a:rPr>
              <a:t>/</a:t>
            </a:r>
            <a:r>
              <a:rPr lang="cs-CZ" sz="2400" dirty="0" err="1">
                <a:cs typeface="Courier New" panose="02070309020205020404" pitchFamily="49" charset="0"/>
              </a:rPr>
              <a:t>sysno</a:t>
            </a:r>
            <a:r>
              <a:rPr lang="cs-CZ" sz="2400" dirty="0">
                <a:cs typeface="Courier New" panose="02070309020205020404" pitchFamily="49" charset="0"/>
              </a:rPr>
              <a:t>) nenalezen(y) v lokálním katalogu -&gt; ruční kontrola, případné odmazání v SK – záznamy již mohly být odstraněny pomocí A.1 (nadbývá v SK)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74EDCC1-E7EE-4DCB-AB9E-ABCBF252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" y="3775805"/>
            <a:ext cx="403231" cy="506623"/>
          </a:xfrm>
          <a:prstGeom prst="rect">
            <a:avLst/>
          </a:prstGeom>
        </p:spPr>
      </p:pic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6FC4B32-BE44-4A83-AE20-FDF33EE9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524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9B3B891-7F27-4934-977C-F1DB778D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-93981"/>
            <a:ext cx="6172200" cy="409765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096EEA3-B58A-4B93-B1D1-609A55B7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203325"/>
            <a:ext cx="10515600" cy="1325563"/>
          </a:xfrm>
        </p:spPr>
        <p:txBody>
          <a:bodyPr/>
          <a:lstStyle/>
          <a:p>
            <a:r>
              <a:rPr lang="cs-CZ" dirty="0"/>
              <a:t>A. Jak to dopadlo </a:t>
            </a:r>
            <a:br>
              <a:rPr lang="cs-CZ" dirty="0"/>
            </a:br>
            <a:r>
              <a:rPr lang="cs-CZ" dirty="0"/>
              <a:t>na Ostravské univerzitě?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F09D07-EBE5-4D56-9284-DE075F83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59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Celkem v SK  107 336 záznamů </a:t>
            </a:r>
          </a:p>
          <a:p>
            <a:r>
              <a:rPr lang="cs-CZ" dirty="0"/>
              <a:t>A.1. nadbývá v SK : 330 záznamů (0,3% v SK nadbývalo)</a:t>
            </a:r>
          </a:p>
          <a:p>
            <a:r>
              <a:rPr lang="cs-CZ" dirty="0"/>
              <a:t>A.2  chybí v SK (po dřívějším poslání 8743 záznamů vybraných jiným mechanismem) : 420 záznamů  (0,4% resp. původně 8,1% chybělo)</a:t>
            </a:r>
          </a:p>
          <a:p>
            <a:r>
              <a:rPr lang="cs-CZ" dirty="0"/>
              <a:t>A.3 duplicitní podpole x:</a:t>
            </a:r>
          </a:p>
          <a:p>
            <a:pPr marL="0" indent="0">
              <a:buNone/>
            </a:pPr>
            <a:r>
              <a:rPr lang="cs-CZ" dirty="0"/>
              <a:t>	- 120 záznamů automaticky opraveno</a:t>
            </a:r>
            <a:br>
              <a:rPr lang="cs-CZ" dirty="0"/>
            </a:br>
            <a:r>
              <a:rPr lang="cs-CZ" dirty="0"/>
              <a:t>	- 230 </a:t>
            </a:r>
            <a:r>
              <a:rPr lang="cs-CZ" dirty="0" err="1"/>
              <a:t>zázn</a:t>
            </a:r>
            <a:r>
              <a:rPr lang="cs-CZ" dirty="0"/>
              <a:t>. nutná ruční kontrola (.</a:t>
            </a:r>
            <a:r>
              <a:rPr lang="cs-CZ" dirty="0" err="1"/>
              <a:t>multi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	- 1 </a:t>
            </a:r>
            <a:r>
              <a:rPr lang="cs-CZ" dirty="0" err="1"/>
              <a:t>zázn</a:t>
            </a:r>
            <a:r>
              <a:rPr lang="cs-CZ" dirty="0"/>
              <a:t>. nedohledán ani lokálně (.</a:t>
            </a:r>
            <a:r>
              <a:rPr lang="cs-CZ" dirty="0" err="1"/>
              <a:t>nomatch</a:t>
            </a:r>
            <a:r>
              <a:rPr lang="cs-CZ" dirty="0"/>
              <a:t>)</a:t>
            </a:r>
            <a:br>
              <a:rPr lang="cs-CZ" dirty="0"/>
            </a:b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FAFE9E4-10DA-4A8C-B57E-973948B3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77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91" y="246561"/>
            <a:ext cx="10515600" cy="1325563"/>
          </a:xfrm>
        </p:spPr>
        <p:txBody>
          <a:bodyPr>
            <a:normAutofit/>
          </a:bodyPr>
          <a:lstStyle/>
          <a:p>
            <a:r>
              <a:rPr lang="cs-CZ" sz="2400" dirty="0">
                <a:highlight>
                  <a:srgbClr val="FFFF00"/>
                </a:highlight>
              </a:rPr>
              <a:t>Srovnání:  </a:t>
            </a:r>
            <a:r>
              <a:rPr lang="cs-CZ" b="1" dirty="0"/>
              <a:t>B. </a:t>
            </a:r>
            <a:r>
              <a:rPr lang="cs-CZ" b="1" i="1" dirty="0"/>
              <a:t>Soubor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_err.dat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s-CZ" b="1" dirty="0"/>
              <a:t>(1/2)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</a:rPr>
            </a:br>
            <a:endParaRPr lang="cs-CZ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1" y="909343"/>
            <a:ext cx="10515600" cy="6220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dirty="0"/>
              <a:t> Částečný export záznamů, kde v poli 910 chybí $x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…&gt;more skc_910_osd001_err.dat </a:t>
            </a:r>
          </a:p>
          <a:p>
            <a:pPr marL="0" indent="0">
              <a:buNone/>
            </a:pP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FMT   L SE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022   L $$a0016-741X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24504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geographical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magazine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24631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aGeographical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260  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aLondon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:$$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bChampion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Publishing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,$$c[1935]-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300   L $$a^^^sv.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910   L $$aOSD001$$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$$r1969,70-71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FMT   L BK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1001 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aPopiołek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Franciszek,$$d1868-1960$$7xx0023674$$4aut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24510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aDzieje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Cieszyna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:$$bz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illustracyami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/$$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cFranciszek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Popiołek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260  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aCieszyn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:$$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bWydawnictwo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Pol.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towarz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pedagogicznego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,$$c1916$$f(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Drukarnia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domu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arod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Pawła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Mitręgi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300   L $$a270 s. :$$bil. ;$$c20 cm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910   L $$aOSD001$$bVM1053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1800" dirty="0" err="1"/>
              <a:t>Pozn</a:t>
            </a:r>
            <a:r>
              <a:rPr lang="cs-CZ" sz="1800" dirty="0"/>
              <a:t>: Na OU šlo z 99% o seriály, které se vkládají do SK ručně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3053A2-E798-4093-A010-6521326B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80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25" y="8988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/>
              <a:t>B. </a:t>
            </a:r>
            <a:r>
              <a:rPr lang="cs-CZ" b="1" i="1" dirty="0"/>
              <a:t>Soubor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-	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_err.dat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s-CZ" b="1" dirty="0"/>
              <a:t>(2/2)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</a:rPr>
            </a:br>
            <a:endParaRPr lang="cs-CZ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33" y="563414"/>
            <a:ext cx="10515600" cy="40404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dirty="0"/>
              <a:t> Skript: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sk910_chybi_podpole_x.sh</a:t>
            </a:r>
          </a:p>
          <a:p>
            <a:pPr marL="0" indent="0">
              <a:buNone/>
            </a:pPr>
            <a:r>
              <a:rPr lang="pl-PL" dirty="0">
                <a:cs typeface="Courier New" panose="02070309020205020404" pitchFamily="49" charset="0"/>
              </a:rPr>
              <a:t>Dohledá idno/sysno v lokálních datech </a:t>
            </a:r>
            <a:r>
              <a:rPr lang="pl-PL" b="1" dirty="0">
                <a:cs typeface="Courier New" panose="02070309020205020404" pitchFamily="49" charset="0"/>
              </a:rPr>
              <a:t>na z</a:t>
            </a:r>
            <a:r>
              <a:rPr lang="cs-CZ" b="1" dirty="0" err="1">
                <a:cs typeface="Courier New" panose="02070309020205020404" pitchFamily="49" charset="0"/>
              </a:rPr>
              <a:t>ákladě</a:t>
            </a:r>
            <a:r>
              <a:rPr lang="cs-CZ" b="1" dirty="0">
                <a:cs typeface="Courier New" panose="02070309020205020404" pitchFamily="49" charset="0"/>
              </a:rPr>
              <a:t> signatury </a:t>
            </a:r>
            <a:r>
              <a:rPr lang="pl-PL" dirty="0">
                <a:cs typeface="Courier New" panose="02070309020205020404" pitchFamily="49" charset="0"/>
              </a:rPr>
              <a:t>dle pole 910 nebo Z30 (zde nutný SEQ export s expanzí expand_doc_bib_z30) </a:t>
            </a:r>
            <a:b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Vysledek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-pole 910 s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doplnenym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pro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predani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NK pro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do SK je :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chybi_podpole_x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(celkem 6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zaznamu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Chybove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problematicke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pripady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rucnimu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provereni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najdete: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chybi_podpole_x.err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(celkem 94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zaznamu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>
                <a:cs typeface="Courier New" panose="02070309020205020404" pitchFamily="49" charset="0"/>
              </a:rPr>
              <a:t>Oprava: 1. Automaticky opravené ideálně poslat standardní cestou – a) kompletně vyexportovat a upravit a FTP </a:t>
            </a:r>
            <a:r>
              <a:rPr lang="cs-CZ" dirty="0" err="1">
                <a:cs typeface="Courier New" panose="02070309020205020404" pitchFamily="49" charset="0"/>
              </a:rPr>
              <a:t>upload</a:t>
            </a:r>
            <a:r>
              <a:rPr lang="cs-CZ" dirty="0">
                <a:cs typeface="Courier New" panose="02070309020205020404" pitchFamily="49" charset="0"/>
              </a:rPr>
              <a:t>. b) lze též rovnou výstup poslat R. Záhoříkovi pro přímý </a:t>
            </a:r>
            <a:r>
              <a:rPr lang="cs-CZ" dirty="0" err="1">
                <a:cs typeface="Courier New" panose="02070309020205020404" pitchFamily="49" charset="0"/>
              </a:rPr>
              <a:t>upload</a:t>
            </a:r>
            <a:r>
              <a:rPr lang="cs-CZ" dirty="0">
                <a:cs typeface="Courier New" panose="02070309020205020404" pitchFamily="49" charset="0"/>
              </a:rPr>
              <a:t>, knihovna si ale za data a </a:t>
            </a:r>
            <a:r>
              <a:rPr lang="cs-CZ" dirty="0" err="1">
                <a:cs typeface="Courier New" panose="02070309020205020404" pitchFamily="49" charset="0"/>
              </a:rPr>
              <a:t>výsedek</a:t>
            </a:r>
            <a:r>
              <a:rPr lang="cs-CZ" dirty="0">
                <a:cs typeface="Courier New" panose="02070309020205020404" pitchFamily="49" charset="0"/>
              </a:rPr>
              <a:t> ručí sama.</a:t>
            </a:r>
          </a:p>
          <a:p>
            <a:pPr marL="0" indent="0">
              <a:buNone/>
            </a:pPr>
            <a:r>
              <a:rPr lang="cs-CZ" dirty="0">
                <a:cs typeface="Courier New" panose="02070309020205020404" pitchFamily="49" charset="0"/>
              </a:rPr>
              <a:t>2. Chyby _</a:t>
            </a:r>
            <a:r>
              <a:rPr lang="cs-CZ" dirty="0" err="1">
                <a:cs typeface="Courier New" panose="02070309020205020404" pitchFamily="49" charset="0"/>
              </a:rPr>
              <a:t>err</a:t>
            </a:r>
            <a:r>
              <a:rPr lang="cs-CZ" dirty="0">
                <a:cs typeface="Courier New" panose="02070309020205020404" pitchFamily="49" charset="0"/>
              </a:rPr>
              <a:t> – ruční oprava a </a:t>
            </a:r>
            <a:r>
              <a:rPr lang="cs-CZ" dirty="0" err="1">
                <a:cs typeface="Courier New" panose="02070309020205020404" pitchFamily="49" charset="0"/>
              </a:rPr>
              <a:t>upload</a:t>
            </a:r>
            <a:r>
              <a:rPr lang="cs-CZ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F8E7BC0-34DF-4881-BF18-7D9571ED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7" y="4720432"/>
            <a:ext cx="11551446" cy="2300288"/>
          </a:xfrm>
          <a:prstGeom prst="rect">
            <a:avLst/>
          </a:prstGeo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6DD6A3-0EB0-42C2-A89E-8CE900AF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14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1A3D9FE-054A-4B82-90CB-45C40662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4" y="3175688"/>
            <a:ext cx="403231" cy="5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91" y="2465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highlight>
                  <a:srgbClr val="FFFF00"/>
                </a:highlight>
              </a:rPr>
              <a:t>Srovnání: </a:t>
            </a:r>
            <a:br>
              <a:rPr lang="cs-CZ" sz="2000" dirty="0">
                <a:highlight>
                  <a:srgbClr val="FFFF00"/>
                </a:highlight>
              </a:rPr>
            </a:br>
            <a:r>
              <a:rPr lang="cs-CZ" b="1" dirty="0"/>
              <a:t>C. </a:t>
            </a:r>
            <a:r>
              <a:rPr lang="cs-CZ" b="1" i="1" dirty="0"/>
              <a:t>Soubory 1.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_bk_dup.dat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                    </a:t>
            </a:r>
            <a:r>
              <a:rPr lang="cs-CZ" b="1" dirty="0"/>
              <a:t>2.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se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_dup.dat</a:t>
            </a:r>
            <a:endParaRPr lang="cs-CZ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1" y="1128712"/>
            <a:ext cx="11138018" cy="5972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 dirty="0"/>
          </a:p>
          <a:p>
            <a:pPr marL="0" lvl="0" indent="0">
              <a:buNone/>
            </a:pPr>
            <a:r>
              <a:rPr lang="cs-CZ" sz="2400" dirty="0"/>
              <a:t>Seznam duplicitních výskytů 910 $$x v záznamech 1. monografií a 2. seriálů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$$aOSD001$$x000054970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$$aOSD001$$x000131419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$$aOSD001$$x000131563</a:t>
            </a:r>
          </a:p>
          <a:p>
            <a:pPr marL="0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cs-CZ" sz="2400" i="1" dirty="0"/>
              <a:t>Skript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sk910_duplicitni_hodnota_x.sh</a:t>
            </a:r>
          </a:p>
          <a:p>
            <a:pPr marL="0" indent="0">
              <a:buNone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Výsledek: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EC32E20-6213-42D1-BB07-A3C568F4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7" y="4367213"/>
            <a:ext cx="12550854" cy="2005012"/>
          </a:xfrm>
          <a:prstGeom prst="rect">
            <a:avLst/>
          </a:prstGeo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6D3E782-439E-476F-B62B-1C61E037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15</a:t>
            </a:fld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27C14DF-059B-4527-A3E1-DD4EE54419E9}"/>
              </a:ext>
            </a:extLst>
          </p:cNvPr>
          <p:cNvSpPr txBox="1"/>
          <p:nvPr/>
        </p:nvSpPr>
        <p:spPr>
          <a:xfrm>
            <a:off x="8735635" y="3183581"/>
            <a:ext cx="692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/>
              <a:t>Co s tím?</a:t>
            </a:r>
          </a:p>
          <a:p>
            <a:r>
              <a:rPr lang="cs-CZ" dirty="0"/>
              <a:t>Ruční oprava ve web OPAC SK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07076DB-A1C8-4816-8036-3DA6D211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243" y="3000123"/>
            <a:ext cx="403231" cy="5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4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Obrázek 87">
            <a:extLst>
              <a:ext uri="{FF2B5EF4-FFF2-40B4-BE49-F238E27FC236}">
                <a16:creationId xmlns:a16="http://schemas.microsoft.com/office/drawing/2014/main" id="{858F3C0C-A3FB-4503-AC71-3E25CC2C1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50" y="780753"/>
            <a:ext cx="1745365" cy="97740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FF05DA7-02BB-4E59-A894-E440AA27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Happy </a:t>
            </a:r>
            <a:r>
              <a:rPr lang="cs-CZ" b="1" dirty="0" err="1"/>
              <a:t>merge</a:t>
            </a:r>
            <a:r>
              <a:rPr lang="cs-CZ" b="1" dirty="0"/>
              <a:t>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5B66A7B-1303-4BB8-A919-42A6295B0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1 + 1 = 2</a:t>
                </a:r>
              </a:p>
              <a:p>
                <a:r>
                  <a:rPr lang="cs-CZ" dirty="0"/>
                  <a:t>1 + 1 = 11</a:t>
                </a:r>
              </a:p>
              <a:p>
                <a:r>
                  <a:rPr lang="cs-CZ" dirty="0"/>
                  <a:t>1 + 1 = 10</a:t>
                </a:r>
              </a:p>
              <a:p>
                <a:r>
                  <a:rPr lang="cs-CZ" dirty="0"/>
                  <a:t>1 + 1 = </a:t>
                </a:r>
                <a:r>
                  <a:rPr lang="cs-CZ" dirty="0" err="1"/>
                  <a:t>true</a:t>
                </a:r>
                <a:endParaRPr lang="cs-CZ" dirty="0"/>
              </a:p>
              <a:p>
                <a:r>
                  <a:rPr lang="cs-CZ" dirty="0"/>
                  <a:t>1 + 1 = 2.0</a:t>
                </a:r>
              </a:p>
              <a:p>
                <a:r>
                  <a:rPr lang="cs-CZ" dirty="0"/>
                  <a:t>1 + 1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cs-CZ" dirty="0"/>
              </a:p>
              <a:p>
                <a:r>
                  <a:rPr lang="cs-CZ" dirty="0"/>
                  <a:t>1 + 1 = 32</a:t>
                </a:r>
              </a:p>
              <a:p>
                <a:r>
                  <a:rPr lang="cs-CZ" dirty="0" err="1"/>
                  <a:t>Uncaught</a:t>
                </a:r>
                <a:r>
                  <a:rPr lang="cs-CZ" dirty="0"/>
                  <a:t> </a:t>
                </a:r>
                <a:r>
                  <a:rPr lang="cs-CZ" dirty="0" err="1"/>
                  <a:t>exception</a:t>
                </a:r>
                <a:r>
                  <a:rPr lang="cs-CZ" dirty="0"/>
                  <a:t>  </a:t>
                </a:r>
              </a:p>
              <a:p>
                <a:endParaRPr lang="cs-CZ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5B66A7B-1303-4BB8-A919-42A6295B0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E5C23B44-90CE-4B8B-BEA8-87B6381B4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80" y="4044688"/>
            <a:ext cx="6515419" cy="267403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9EE3246-4168-44D2-BFAC-46625EFD1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99" y="500062"/>
            <a:ext cx="1325563" cy="1325563"/>
          </a:xfrm>
          <a:prstGeom prst="rect">
            <a:avLst/>
          </a:prstGeom>
        </p:spPr>
      </p:pic>
      <p:sp>
        <p:nvSpPr>
          <p:cNvPr id="86" name="TextovéPole 85">
            <a:extLst>
              <a:ext uri="{FF2B5EF4-FFF2-40B4-BE49-F238E27FC236}">
                <a16:creationId xmlns:a16="http://schemas.microsoft.com/office/drawing/2014/main" id="{A9E8C060-E336-49E6-8E31-7BCFE2986582}"/>
              </a:ext>
            </a:extLst>
          </p:cNvPr>
          <p:cNvSpPr txBox="1"/>
          <p:nvPr/>
        </p:nvSpPr>
        <p:spPr>
          <a:xfrm>
            <a:off x="6573840" y="985153"/>
            <a:ext cx="5479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i="1" dirty="0" err="1">
                <a:hlinkClick r:id="rId6"/>
              </a:rPr>
              <a:t>Get</a:t>
            </a:r>
            <a:r>
              <a:rPr lang="cs-CZ" sz="2800" i="1" dirty="0">
                <a:hlinkClick r:id="rId6"/>
              </a:rPr>
              <a:t> </a:t>
            </a:r>
            <a:r>
              <a:rPr lang="cs-CZ" sz="2800" i="1" dirty="0" err="1">
                <a:hlinkClick r:id="rId6"/>
              </a:rPr>
              <a:t>it</a:t>
            </a:r>
            <a:r>
              <a:rPr lang="cs-CZ" sz="2800" i="1" dirty="0">
                <a:hlinkClick r:id="rId6"/>
              </a:rPr>
              <a:t> @</a:t>
            </a:r>
          </a:p>
          <a:p>
            <a:endParaRPr lang="cs-CZ" sz="2800" i="1" dirty="0">
              <a:hlinkClick r:id="rId6"/>
            </a:endParaRPr>
          </a:p>
          <a:p>
            <a:r>
              <a:rPr lang="cs-CZ" sz="2800" i="1" dirty="0">
                <a:hlinkClick r:id="rId6"/>
              </a:rPr>
              <a:t>https://github.com/osulib/Souborny-katalog---porovnani-ID</a:t>
            </a:r>
            <a:endParaRPr lang="cs-CZ" sz="2800" i="1" dirty="0"/>
          </a:p>
        </p:txBody>
      </p:sp>
      <p:sp>
        <p:nvSpPr>
          <p:cNvPr id="89" name="TextovéPole 88">
            <a:extLst>
              <a:ext uri="{FF2B5EF4-FFF2-40B4-BE49-F238E27FC236}">
                <a16:creationId xmlns:a16="http://schemas.microsoft.com/office/drawing/2014/main" id="{4F104407-A1C1-497C-BB36-DEA382BE6E03}"/>
              </a:ext>
            </a:extLst>
          </p:cNvPr>
          <p:cNvSpPr txBox="1"/>
          <p:nvPr/>
        </p:nvSpPr>
        <p:spPr>
          <a:xfrm>
            <a:off x="4495930" y="4916246"/>
            <a:ext cx="52504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Too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many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values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Consider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changing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data,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their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processing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look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another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cs-CZ" dirty="0" err="1">
                <a:solidFill>
                  <a:schemeClr val="bg2">
                    <a:lumMod val="50000"/>
                  </a:schemeClr>
                </a:solidFill>
              </a:rPr>
              <a:t>solution</a:t>
            </a:r>
            <a:r>
              <a:rPr lang="cs-CZ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0" name="Zástupný symbol pro číslo snímku 89">
            <a:extLst>
              <a:ext uri="{FF2B5EF4-FFF2-40B4-BE49-F238E27FC236}">
                <a16:creationId xmlns:a16="http://schemas.microsoft.com/office/drawing/2014/main" id="{9FFAE98B-B70D-4373-8265-D0CFD871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367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4EF28-0D72-4C09-8341-865F35BE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369"/>
            <a:ext cx="10515600" cy="1325563"/>
          </a:xfrm>
        </p:spPr>
        <p:txBody>
          <a:bodyPr/>
          <a:lstStyle/>
          <a:p>
            <a:r>
              <a:rPr lang="cs-CZ" dirty="0"/>
              <a:t>Jak získat „svá“ data z SK 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3B61CF0-6ED5-46A7-8164-A77A6806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81"/>
            <a:ext cx="10515600" cy="4351338"/>
          </a:xfrm>
        </p:spPr>
        <p:txBody>
          <a:bodyPr/>
          <a:lstStyle/>
          <a:p>
            <a:r>
              <a:rPr lang="pl-PL" dirty="0"/>
              <a:t>aktuální exporty pole 910, 1x týdně, v</a:t>
            </a:r>
            <a:r>
              <a:rPr lang="cs-CZ" dirty="0" err="1"/>
              <a:t>ždy</a:t>
            </a:r>
            <a:r>
              <a:rPr lang="cs-CZ" dirty="0"/>
              <a:t> v pondělí,</a:t>
            </a:r>
            <a:r>
              <a:rPr lang="pl-PL" dirty="0"/>
              <a:t> aktualizované:</a:t>
            </a:r>
            <a:br>
              <a:rPr lang="pl-PL" dirty="0"/>
            </a:br>
            <a:r>
              <a:rPr lang="pl-PL" dirty="0">
                <a:hlinkClick r:id="rId2"/>
              </a:rPr>
              <a:t>https://aleph.nkp.cz/skc/download/skc_910_</a:t>
            </a:r>
            <a:r>
              <a:rPr lang="cs-CZ" dirty="0">
                <a:hlinkClick r:id="rId2"/>
              </a:rPr>
              <a:t>{{sigla}}</a:t>
            </a:r>
            <a:r>
              <a:rPr lang="pl-PL" dirty="0">
                <a:hlinkClick r:id="rId2"/>
              </a:rPr>
              <a:t>.tar.gz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např. </a:t>
            </a:r>
            <a:r>
              <a:rPr lang="pl-PL" dirty="0">
                <a:hlinkClick r:id="rId3"/>
              </a:rPr>
              <a:t>https://aleph.nkp.cz/skc/download/skc_910_ola001.tar.gz</a:t>
            </a:r>
            <a:endParaRPr lang="pl-PL" dirty="0"/>
          </a:p>
          <a:p>
            <a:pPr marL="0" indent="0">
              <a:buNone/>
            </a:pPr>
            <a:r>
              <a:rPr lang="pl-PL" sz="1800" i="1" dirty="0"/>
              <a:t>(pro knihovny v CARDS, na vyžádání pro další, knihovny s více siglama mají sdružený účet, místo sigl</a:t>
            </a:r>
            <a:r>
              <a:rPr lang="cs-CZ" sz="1800" i="1" dirty="0"/>
              <a:t>y</a:t>
            </a:r>
            <a:r>
              <a:rPr lang="pl-PL" sz="1800" i="1" dirty="0"/>
              <a:t> – cvut, jcu, knav, muni, uk, vse, vut, zcu.  Při chybějícím exportu pro danou siglu lze doplnit – požádejte R. Záhoříka)</a:t>
            </a:r>
            <a:br>
              <a:rPr lang="pl-PL" sz="1800" i="1" dirty="0"/>
            </a:br>
            <a:endParaRPr lang="pl-PL" sz="1200" dirty="0"/>
          </a:p>
          <a:p>
            <a:r>
              <a:rPr lang="pl-PL" dirty="0"/>
              <a:t>Celé Marc záznamy  - budou uloženy na ftp </a:t>
            </a:r>
            <a:r>
              <a:rPr lang="cs-CZ" dirty="0"/>
              <a:t>účet </a:t>
            </a:r>
            <a:r>
              <a:rPr lang="pl-PL" dirty="0"/>
              <a:t>knihovny nusl.nkp.cz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48ABEA-A9B7-4208-812A-16958E263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06" y="4001294"/>
            <a:ext cx="9286875" cy="2705100"/>
          </a:xfrm>
          <a:prstGeom prst="rect">
            <a:avLst/>
          </a:prstGeo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09A831-B255-4F98-AAE1-4C9D8003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32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Linkování z SK (klíč)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>
                <a:latin typeface="Arial Black" panose="020B0A04020102020204" pitchFamily="34" charset="0"/>
              </a:rPr>
              <a:t>SK – pole 910, podpole x</a:t>
            </a:r>
          </a:p>
          <a:p>
            <a:r>
              <a:rPr lang="cs-CZ" dirty="0"/>
              <a:t>SYSTÉMOVÉ ČÍSLO (SYSNO) : ČVUT, ČZU, VUT  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https://aleph.cvut.cz/F/?func=find- </a:t>
            </a:r>
            <a:r>
              <a:rPr lang="cs-CZ" dirty="0" err="1">
                <a:hlinkClick r:id="rId2"/>
              </a:rPr>
              <a:t>c&amp;local_base</a:t>
            </a:r>
            <a:r>
              <a:rPr lang="cs-CZ" dirty="0">
                <a:hlinkClick r:id="rId2"/>
              </a:rPr>
              <a:t>=CTU01&amp;ccl_term=SYS={{</a:t>
            </a:r>
            <a:r>
              <a:rPr lang="cs-CZ" dirty="0" err="1">
                <a:hlinkClick r:id="rId2"/>
              </a:rPr>
              <a:t>sysno</a:t>
            </a:r>
            <a:r>
              <a:rPr lang="cs-CZ" dirty="0">
                <a:hlinkClick r:id="rId2"/>
              </a:rPr>
              <a:t>}}</a:t>
            </a:r>
            <a:r>
              <a:rPr lang="cs-CZ" dirty="0"/>
              <a:t>  apod.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IDENTIFIKAČNÍ ČÍSLO : ostatní</a:t>
            </a:r>
          </a:p>
          <a:p>
            <a:pPr marL="0" indent="0">
              <a:buNone/>
            </a:pPr>
            <a:r>
              <a:rPr lang="cs-CZ" dirty="0"/>
              <a:t>Link přes index (většina Aleph knihoven):</a:t>
            </a:r>
            <a:br>
              <a:rPr lang="cs-CZ" dirty="0"/>
            </a:br>
            <a:r>
              <a:rPr lang="cs-CZ" dirty="0"/>
              <a:t> </a:t>
            </a:r>
            <a:r>
              <a:rPr lang="cs-CZ" dirty="0">
                <a:hlinkClick r:id="rId3"/>
              </a:rPr>
              <a:t>https://aleph.lib.cas.cz/F/?func=find-c&amp;local_base=AV&amp;ccl_term=IDN={{</a:t>
            </a:r>
            <a:r>
              <a:rPr lang="cs-CZ" dirty="0" err="1">
                <a:hlinkClick r:id="rId3"/>
              </a:rPr>
              <a:t>IDno</a:t>
            </a:r>
            <a:r>
              <a:rPr lang="cs-CZ" dirty="0">
                <a:hlinkClick r:id="rId3"/>
              </a:rPr>
              <a:t>}}</a:t>
            </a:r>
            <a:r>
              <a:rPr lang="cs-CZ" dirty="0"/>
              <a:t> apod.</a:t>
            </a:r>
          </a:p>
          <a:p>
            <a:pPr marL="0" indent="0">
              <a:buNone/>
            </a:pPr>
            <a:r>
              <a:rPr lang="cs-CZ" dirty="0"/>
              <a:t>Direct link (jen OU, nutná shoda id==</a:t>
            </a:r>
            <a:r>
              <a:rPr lang="cs-CZ" dirty="0" err="1"/>
              <a:t>sys</a:t>
            </a:r>
            <a:r>
              <a:rPr lang="cs-CZ" dirty="0"/>
              <a:t>) :</a:t>
            </a:r>
            <a:br>
              <a:rPr lang="cs-CZ" dirty="0"/>
            </a:br>
            <a:r>
              <a:rPr lang="cs-CZ" dirty="0">
                <a:hlinkClick r:id="rId3"/>
              </a:rPr>
              <a:t>https://aleph.osu.cz/F/?func=direct&amp;local_base=OSU01&amp;doc_number={{no}}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Jiné systémy - přímé odkazy – </a:t>
            </a:r>
            <a:r>
              <a:rPr lang="cs-CZ" dirty="0" err="1"/>
              <a:t>napr</a:t>
            </a:r>
            <a:r>
              <a:rPr lang="cs-CZ" dirty="0"/>
              <a:t>. Univerzita Pardubice  (zde jde o pole </a:t>
            </a:r>
            <a:r>
              <a:rPr lang="cs-CZ" dirty="0" err="1"/>
              <a:t>idn</a:t>
            </a:r>
            <a:r>
              <a:rPr lang="cs-CZ" dirty="0"/>
              <a:t>) :</a:t>
            </a:r>
            <a:br>
              <a:rPr lang="cs-CZ" dirty="0"/>
            </a:br>
            <a:r>
              <a:rPr lang="cs-CZ" dirty="0">
                <a:hlinkClick r:id="rId4"/>
              </a:rPr>
              <a:t>https://katalog.upce.cz/documents/kpw21520911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SIGNATURA (linkuje se přes podpole b a lokální index) : nikdo, R.I.P.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DAEC430-E21E-4CA5-8DCF-426A8297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7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842"/>
            <a:ext cx="10515600" cy="1325563"/>
          </a:xfrm>
        </p:spPr>
        <p:txBody>
          <a:bodyPr/>
          <a:lstStyle/>
          <a:p>
            <a:r>
              <a:rPr lang="cs-CZ" dirty="0"/>
              <a:t>Kontroly chyb v SK – ID záznamu 910 $$x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863600"/>
            <a:ext cx="10807700" cy="5313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sz="2400" dirty="0">
                <a:hlinkClick r:id="rId2"/>
              </a:rPr>
              <a:t>https://aleph.nkp.cz/skc/download/skc_910_{{sigla}}.tar.gz</a:t>
            </a:r>
            <a:endParaRPr lang="cs-CZ" sz="2400" dirty="0"/>
          </a:p>
          <a:p>
            <a:pPr marL="0" indent="0">
              <a:buNone/>
            </a:pPr>
            <a:r>
              <a:rPr lang="cs-CZ" sz="2400" dirty="0"/>
              <a:t>Tar </a:t>
            </a:r>
            <a:r>
              <a:rPr lang="cs-CZ" sz="2400" dirty="0" err="1"/>
              <a:t>gzip</a:t>
            </a:r>
            <a:r>
              <a:rPr lang="cs-CZ" sz="2400" dirty="0"/>
              <a:t> obsahuje:</a:t>
            </a:r>
          </a:p>
          <a:p>
            <a:pPr marL="0" indent="0">
              <a:buNone/>
            </a:pPr>
            <a:r>
              <a:rPr lang="cs-CZ" sz="2400" b="1" dirty="0"/>
              <a:t>A. skc_910_{{sigla}}.dat </a:t>
            </a:r>
            <a:r>
              <a:rPr lang="cs-CZ" sz="2400" dirty="0"/>
              <a:t>-  seznam všech polí 910 $x včetně případů, kdy je v poli 910 několik výskytů podpole $x</a:t>
            </a:r>
          </a:p>
          <a:p>
            <a:pPr marL="0" indent="0">
              <a:buNone/>
            </a:pPr>
            <a:r>
              <a:rPr lang="cs-CZ" sz="2400" dirty="0"/>
              <a:t>		např. </a:t>
            </a:r>
            <a:r>
              <a:rPr lang="pt-BR" sz="2400" dirty="0"/>
              <a:t>000388082 910   L $$aOSD001$$x000044916$$x000044239</a:t>
            </a:r>
            <a:endParaRPr lang="cs-CZ" sz="2400" dirty="0"/>
          </a:p>
          <a:p>
            <a:pPr marL="0" indent="0">
              <a:buNone/>
            </a:pPr>
            <a:r>
              <a:rPr lang="cs-CZ" sz="2400" i="1" dirty="0"/>
              <a:t>Základ pro srovnání, co v SK nadbývá nebo chybí.</a:t>
            </a:r>
          </a:p>
          <a:p>
            <a:pPr marL="0" indent="0">
              <a:buNone/>
            </a:pPr>
            <a:r>
              <a:rPr lang="cs-CZ" sz="2400" i="1" dirty="0"/>
              <a:t>Duplicity - lze poslat seznam ID (tj. v katalogu pole 001, v SKC pole 910 $x), které už v katalogu nemáte a v SKC by bylo dobře je smazat. Nejlépe vždy jako dvojici 910 $a…$x.</a:t>
            </a:r>
          </a:p>
          <a:p>
            <a:pPr marL="0" indent="0">
              <a:buNone/>
            </a:pPr>
            <a:endParaRPr lang="cs-CZ" sz="200" b="1" dirty="0"/>
          </a:p>
          <a:p>
            <a:pPr marL="0" indent="0">
              <a:buNone/>
            </a:pPr>
            <a:endParaRPr lang="cs-CZ" sz="200" b="1" dirty="0"/>
          </a:p>
          <a:p>
            <a:pPr marL="0" indent="0">
              <a:buNone/>
            </a:pPr>
            <a:r>
              <a:rPr lang="cs-CZ" sz="2400" b="1" dirty="0"/>
              <a:t>skc_910_osd001_err.dat </a:t>
            </a:r>
            <a:r>
              <a:rPr lang="cs-CZ" sz="2400" dirty="0"/>
              <a:t>- částečný export záznamů, kde v poli 910 chybí $x</a:t>
            </a:r>
          </a:p>
          <a:p>
            <a:pPr marL="0" indent="0">
              <a:buNone/>
            </a:pPr>
            <a:r>
              <a:rPr lang="cs-CZ" sz="2400" i="1" dirty="0"/>
              <a:t>Záznamy se nedají spárovat s lokálním katalogem a ani použít jako </a:t>
            </a:r>
            <a:r>
              <a:rPr lang="cs-CZ" sz="2400" i="1" dirty="0" err="1"/>
              <a:t>zákla</a:t>
            </a:r>
            <a:r>
              <a:rPr lang="cs-CZ" sz="2400" i="1" dirty="0"/>
              <a:t> d pro centrální </a:t>
            </a:r>
            <a:r>
              <a:rPr lang="cs-CZ" sz="2400" i="1" dirty="0" err="1"/>
              <a:t>katal</a:t>
            </a:r>
            <a:r>
              <a:rPr lang="cs-CZ" sz="2400" i="1" dirty="0"/>
              <a:t>. PNG.</a:t>
            </a:r>
            <a:br>
              <a:rPr lang="cs-CZ" sz="2400" i="1" dirty="0"/>
            </a:br>
            <a:r>
              <a:rPr lang="cs-CZ" sz="2400" i="1" dirty="0"/>
              <a:t>Pokus dohledat </a:t>
            </a:r>
            <a:r>
              <a:rPr lang="cs-CZ" sz="2400" i="1" dirty="0" err="1"/>
              <a:t>Idno</a:t>
            </a:r>
            <a:r>
              <a:rPr lang="cs-CZ" sz="2400" i="1" dirty="0"/>
              <a:t>/</a:t>
            </a:r>
            <a:r>
              <a:rPr lang="cs-CZ" sz="2400" i="1" dirty="0" err="1"/>
              <a:t>sysno</a:t>
            </a:r>
            <a:r>
              <a:rPr lang="cs-CZ" sz="2400" i="1" dirty="0"/>
              <a:t> dle signatury</a:t>
            </a:r>
            <a:endParaRPr lang="cs-CZ" sz="200" i="1" dirty="0"/>
          </a:p>
          <a:p>
            <a:pPr marL="0" indent="0">
              <a:buNone/>
            </a:pPr>
            <a:endParaRPr lang="cs-CZ" sz="2400" b="1" dirty="0"/>
          </a:p>
          <a:p>
            <a:pPr marL="0" indent="0">
              <a:buNone/>
            </a:pPr>
            <a:r>
              <a:rPr lang="cs-CZ" sz="2400" b="1" dirty="0"/>
              <a:t>skc_910_osd001_bk_dup.dat</a:t>
            </a:r>
            <a:r>
              <a:rPr lang="cs-CZ" sz="2400" dirty="0"/>
              <a:t> - seznam duplicitních výskytů 910 $a…$x… v záznamech monografii</a:t>
            </a:r>
          </a:p>
          <a:p>
            <a:pPr marL="0" indent="0">
              <a:buNone/>
            </a:pPr>
            <a:r>
              <a:rPr lang="cs-CZ" sz="2400" b="1" dirty="0"/>
              <a:t>skc_910_osd001_se_dup.dat</a:t>
            </a:r>
            <a:r>
              <a:rPr lang="cs-CZ" sz="2400" dirty="0"/>
              <a:t> - seznam duplicitních výskytů 910 $a…$x… v záznamech seriálů - případy, kdy v lokálním katalogu mate jeden záznam seriálu, ale v SKC je titul  rozdělen do několika záznamů.</a:t>
            </a:r>
          </a:p>
          <a:p>
            <a:pPr marL="0" indent="0">
              <a:buNone/>
            </a:pPr>
            <a:endParaRPr lang="cs-CZ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33F3B8-A30F-4AC7-87C4-4B84FA1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70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4159DB3F-35DA-4EB2-B8CE-5D74DF47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238" y="6027728"/>
            <a:ext cx="1931214" cy="1081480"/>
          </a:xfrm>
          <a:prstGeom prst="rect">
            <a:avLst/>
          </a:prstGeo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500666B8-561A-4026-B90B-140ABDAF2E3B}"/>
              </a:ext>
            </a:extLst>
          </p:cNvPr>
          <p:cNvSpPr txBox="1"/>
          <p:nvPr/>
        </p:nvSpPr>
        <p:spPr>
          <a:xfrm>
            <a:off x="602727" y="0"/>
            <a:ext cx="1038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Možné analyzované chyby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2FDC3964-ADEF-4A84-86BF-3F269B7F0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21283"/>
              </p:ext>
            </p:extLst>
          </p:nvPr>
        </p:nvGraphicFramePr>
        <p:xfrm>
          <a:off x="901700" y="719666"/>
          <a:ext cx="10754764" cy="5173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8">
                  <a:extLst>
                    <a:ext uri="{9D8B030D-6E8A-4147-A177-3AD203B41FA5}">
                      <a16:colId xmlns:a16="http://schemas.microsoft.com/office/drawing/2014/main" val="2095584252"/>
                    </a:ext>
                  </a:extLst>
                </a:gridCol>
                <a:gridCol w="1648634">
                  <a:extLst>
                    <a:ext uri="{9D8B030D-6E8A-4147-A177-3AD203B41FA5}">
                      <a16:colId xmlns:a16="http://schemas.microsoft.com/office/drawing/2014/main" val="3693980745"/>
                    </a:ext>
                  </a:extLst>
                </a:gridCol>
                <a:gridCol w="2954802">
                  <a:extLst>
                    <a:ext uri="{9D8B030D-6E8A-4147-A177-3AD203B41FA5}">
                      <a16:colId xmlns:a16="http://schemas.microsoft.com/office/drawing/2014/main" val="1836580023"/>
                    </a:ext>
                  </a:extLst>
                </a:gridCol>
                <a:gridCol w="2892699">
                  <a:extLst>
                    <a:ext uri="{9D8B030D-6E8A-4147-A177-3AD203B41FA5}">
                      <a16:colId xmlns:a16="http://schemas.microsoft.com/office/drawing/2014/main" val="2468147134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419201902"/>
                    </a:ext>
                  </a:extLst>
                </a:gridCol>
              </a:tblGrid>
              <a:tr h="5558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Lokální katalog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Souborný katalog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Data z 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22705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A.1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skc_910_{{sigla}}.dat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sk910_nadbyva_v_sk.sh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03743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A.2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skc_910_{{sigla}}.dat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sk910_chybi_v_sk.sh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30306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A.3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Duplicitní </a:t>
                      </a:r>
                      <a:r>
                        <a:rPr lang="cs-CZ" dirty="0" err="1"/>
                        <a:t>idno</a:t>
                      </a:r>
                      <a:r>
                        <a:rPr lang="cs-CZ" dirty="0"/>
                        <a:t> v poli 910 (podpole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skc_910_{{sigla}}.dat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sk910_duplicitni_podpole_x.sh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1882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Chybí </a:t>
                      </a:r>
                      <a:r>
                        <a:rPr lang="cs-CZ" dirty="0" err="1"/>
                        <a:t>idno</a:t>
                      </a:r>
                      <a:r>
                        <a:rPr lang="cs-CZ" dirty="0"/>
                        <a:t> v poli 910</a:t>
                      </a:r>
                      <a:br>
                        <a:rPr lang="cs-CZ" dirty="0"/>
                      </a:br>
                      <a:r>
                        <a:rPr lang="cs-CZ" dirty="0"/>
                        <a:t>(podpole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skc_910_{{sigla}}_err.dat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sk910_chybi_podpole_x.sh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33008"/>
                  </a:ext>
                </a:extLst>
              </a:tr>
              <a:tr h="1132661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Totéž </a:t>
                      </a:r>
                      <a:r>
                        <a:rPr lang="cs-CZ" dirty="0" err="1"/>
                        <a:t>idno</a:t>
                      </a:r>
                      <a:r>
                        <a:rPr lang="cs-CZ" dirty="0"/>
                        <a:t> (hodnota $$x je ve více záznamech)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skc_910_{{sigla}}_bk_dup.dat</a:t>
                      </a:r>
                      <a:br>
                        <a:rPr lang="cs-CZ" dirty="0"/>
                      </a:br>
                      <a:r>
                        <a:rPr lang="cs-CZ" dirty="0"/>
                        <a:t>skc_910_{{sigla}}_se_dup.dat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sk910_duplicitni_hodnota_x.sh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39376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1B833EEE-35C6-4A36-AEE7-E18594D4A510}"/>
              </a:ext>
            </a:extLst>
          </p:cNvPr>
          <p:cNvSpPr txBox="1"/>
          <p:nvPr/>
        </p:nvSpPr>
        <p:spPr>
          <a:xfrm>
            <a:off x="828942" y="5956419"/>
            <a:ext cx="1075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Série 5 skriptů (BASH) pro srovnání lokálních dat (dle exportů v ALEPH sekvenčním/řádkovém) </a:t>
            </a:r>
            <a:r>
              <a:rPr lang="cs-CZ" dirty="0" err="1"/>
              <a:t>Marc</a:t>
            </a:r>
            <a:r>
              <a:rPr lang="cs-CZ" dirty="0"/>
              <a:t> s poli 910 ze Souborného katalogu  -  </a:t>
            </a:r>
            <a:r>
              <a:rPr lang="cs-CZ" dirty="0">
                <a:solidFill>
                  <a:srgbClr val="FF0000"/>
                </a:solidFill>
                <a:hlinkClick r:id="rId3"/>
              </a:rPr>
              <a:t>https://github.com/osulib/Souborny-katalog---porovnani-ID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296232FE-02B8-4E4E-AF6E-B0EA8CAF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727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170146"/>
            <a:ext cx="10515600" cy="1325563"/>
          </a:xfrm>
        </p:spPr>
        <p:txBody>
          <a:bodyPr/>
          <a:lstStyle/>
          <a:p>
            <a:r>
              <a:rPr lang="cs-CZ" b="1" dirty="0"/>
              <a:t>A. </a:t>
            </a:r>
            <a:r>
              <a:rPr lang="cs-CZ" b="1" i="1" dirty="0"/>
              <a:t>Soubor 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skc_910_{{sigla}}.dat</a:t>
            </a:r>
            <a:r>
              <a:rPr lang="cs-CZ" b="1" dirty="0"/>
              <a:t> – pole 910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0" y="909342"/>
            <a:ext cx="11454213" cy="54401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cs-CZ" sz="2400" i="1" dirty="0"/>
              <a:t>struktura souboru:</a:t>
            </a:r>
          </a:p>
          <a:p>
            <a:pPr marL="0" indent="0">
              <a:buNone/>
            </a:pPr>
            <a:r>
              <a:rPr lang="cs-CZ" sz="2400" dirty="0"/>
              <a:t>{{</a:t>
            </a:r>
            <a:r>
              <a:rPr lang="cs-CZ" sz="2400" dirty="0" err="1"/>
              <a:t>sysno_SK</a:t>
            </a:r>
            <a:r>
              <a:rPr lang="cs-CZ" sz="2400" dirty="0"/>
              <a:t>}} </a:t>
            </a:r>
            <a:r>
              <a:rPr lang="pt-BR" sz="2400" dirty="0"/>
              <a:t>910   L $$a</a:t>
            </a:r>
            <a:r>
              <a:rPr lang="cs-CZ" sz="2400" dirty="0"/>
              <a:t>{{sigla}}$$x{{</a:t>
            </a:r>
            <a:r>
              <a:rPr lang="cs-CZ" sz="2400" dirty="0" err="1"/>
              <a:t>id_lokalni</a:t>
            </a:r>
            <a:r>
              <a:rPr lang="cs-CZ" sz="2400" dirty="0"/>
              <a:t>}}   ….[signatura, roky odběru, svazky, aktuálně odebírán]</a:t>
            </a:r>
          </a:p>
          <a:p>
            <a:pPr marL="0" indent="0">
              <a:buNone/>
            </a:pPr>
            <a:r>
              <a:rPr lang="pt-BR" sz="2400" dirty="0"/>
              <a:t>000388082 910   L $$aOSD001$$x000044916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100" dirty="0"/>
          </a:p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200" b="1" dirty="0">
                <a:solidFill>
                  <a:schemeClr val="accent2"/>
                </a:solidFill>
              </a:rPr>
              <a:t>A.1</a:t>
            </a:r>
            <a:r>
              <a:rPr lang="cs-CZ" sz="3200" dirty="0"/>
              <a:t> </a:t>
            </a:r>
            <a:r>
              <a:rPr lang="cs-CZ" sz="3200" b="1" dirty="0"/>
              <a:t>nadbývá v SK  (není v lokálním katalogu)  (1/2)</a:t>
            </a:r>
          </a:p>
          <a:p>
            <a:pPr marL="0" indent="0">
              <a:buNone/>
            </a:pPr>
            <a:r>
              <a:rPr lang="cs-CZ" dirty="0"/>
              <a:t>Dva možné přístupy:</a:t>
            </a:r>
          </a:p>
          <a:p>
            <a:pPr marL="514350" indent="-514350">
              <a:buAutoNum type="alphaLcParenR"/>
            </a:pPr>
            <a:r>
              <a:rPr lang="cs-CZ" u="sng" dirty="0"/>
              <a:t>Standardní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sz="2400" dirty="0"/>
              <a:t>srovnání dle aktuální definice dat (báze) pro SK (dle tab_base.* nebo CCL v exportním skriptu)</a:t>
            </a:r>
          </a:p>
          <a:p>
            <a:pPr marL="0" indent="0">
              <a:buNone/>
            </a:pPr>
            <a:r>
              <a:rPr lang="cs-CZ" sz="2400" dirty="0"/>
              <a:t>	- na vstupu export BIB dat dle této definice</a:t>
            </a:r>
          </a:p>
          <a:p>
            <a:pPr marL="0" indent="0">
              <a:buNone/>
            </a:pPr>
            <a:r>
              <a:rPr lang="cs-CZ" sz="2400" dirty="0"/>
              <a:t>	- vhodný pro „pořádek“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b)    </a:t>
            </a:r>
            <a:r>
              <a:rPr lang="cs-CZ" u="sng" dirty="0"/>
              <a:t>Maximalistický</a:t>
            </a:r>
          </a:p>
          <a:p>
            <a:pPr marL="457200" lvl="1" indent="0">
              <a:buNone/>
            </a:pPr>
            <a:r>
              <a:rPr lang="cs-CZ" dirty="0"/>
              <a:t>	pro navázání co největšího počtu záznamů</a:t>
            </a:r>
          </a:p>
          <a:p>
            <a:pPr marL="457200" lvl="1" indent="0">
              <a:buNone/>
            </a:pPr>
            <a:r>
              <a:rPr lang="cs-CZ" dirty="0"/>
              <a:t>	- na vstupu export celé BIB báze</a:t>
            </a:r>
          </a:p>
          <a:p>
            <a:pPr marL="457200" lvl="1" indent="0">
              <a:buNone/>
            </a:pPr>
            <a:r>
              <a:rPr lang="cs-CZ" dirty="0"/>
              <a:t>	- vhodný jako příprava pro Centrální katalog PNG</a:t>
            </a:r>
          </a:p>
          <a:p>
            <a:pPr marL="514350" indent="-514350">
              <a:buAutoNum type="alphaLcParenR"/>
            </a:pPr>
            <a:endParaRPr lang="cs-CZ" sz="3200" dirty="0"/>
          </a:p>
          <a:p>
            <a:pPr marL="0" indent="0">
              <a:buNone/>
            </a:pPr>
            <a:endParaRPr lang="cs-CZ" sz="3200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1B77B9-3055-4663-B6EB-593DD9C2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8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316B7B5F-DE32-4B2F-B335-3D597FFB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7" y="1776772"/>
            <a:ext cx="10744200" cy="2276475"/>
          </a:xfrm>
          <a:prstGeom prst="rect">
            <a:avLst/>
          </a:prstGeom>
        </p:spPr>
      </p:pic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1" y="358923"/>
            <a:ext cx="10515600" cy="325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200" b="1" dirty="0">
                <a:solidFill>
                  <a:schemeClr val="accent2"/>
                </a:solidFill>
              </a:rPr>
              <a:t>A.1</a:t>
            </a:r>
            <a:r>
              <a:rPr lang="cs-CZ" sz="3200" dirty="0"/>
              <a:t> </a:t>
            </a:r>
            <a:r>
              <a:rPr lang="cs-CZ" sz="3200" b="1" dirty="0"/>
              <a:t>nadbývá v SK  (není v lokálním katalogu) (2/2)</a:t>
            </a:r>
          </a:p>
          <a:p>
            <a:pPr marL="0" indent="0">
              <a:buNone/>
            </a:pPr>
            <a:r>
              <a:rPr lang="cs-CZ" sz="2400" i="1" dirty="0"/>
              <a:t>Skript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sk910_nadbyva_v_sk.sh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9488AA1-1882-4BDA-9720-2A6C932F4CE6}"/>
              </a:ext>
            </a:extLst>
          </p:cNvPr>
          <p:cNvSpPr txBox="1"/>
          <p:nvPr/>
        </p:nvSpPr>
        <p:spPr>
          <a:xfrm>
            <a:off x="544645" y="5394645"/>
            <a:ext cx="9108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Výstup: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nadbyva_v_sk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cs typeface="Courier New" panose="02070309020205020404" pitchFamily="49" charset="0"/>
              </a:rPr>
              <a:t>(seznam lokálních</a:t>
            </a:r>
          </a:p>
          <a:p>
            <a:r>
              <a:rPr lang="cs-CZ" dirty="0"/>
              <a:t>000075479                              </a:t>
            </a:r>
            <a:r>
              <a:rPr lang="cs-CZ" dirty="0">
                <a:cs typeface="Courier New" panose="02070309020205020404" pitchFamily="49" charset="0"/>
              </a:rPr>
              <a:t>id k smazání)</a:t>
            </a:r>
          </a:p>
          <a:p>
            <a:r>
              <a:rPr lang="cs-CZ" dirty="0"/>
              <a:t>000135487</a:t>
            </a:r>
          </a:p>
          <a:p>
            <a:r>
              <a:rPr lang="cs-CZ" dirty="0"/>
              <a:t>000100654</a:t>
            </a:r>
          </a:p>
          <a:p>
            <a:r>
              <a:rPr lang="cs-CZ" dirty="0"/>
              <a:t>000191558…</a:t>
            </a:r>
          </a:p>
        </p:txBody>
      </p:sp>
      <p:sp>
        <p:nvSpPr>
          <p:cNvPr id="8" name="Řečová bublina: oválný bublinový popisek 7">
            <a:extLst>
              <a:ext uri="{FF2B5EF4-FFF2-40B4-BE49-F238E27FC236}">
                <a16:creationId xmlns:a16="http://schemas.microsoft.com/office/drawing/2014/main" id="{51CB7461-DF10-444D-896A-6C48F2D3E80C}"/>
              </a:ext>
            </a:extLst>
          </p:cNvPr>
          <p:cNvSpPr/>
          <p:nvPr/>
        </p:nvSpPr>
        <p:spPr>
          <a:xfrm>
            <a:off x="5098649" y="800145"/>
            <a:ext cx="5789310" cy="1160630"/>
          </a:xfrm>
          <a:prstGeom prst="wedgeEllipseCallout">
            <a:avLst>
              <a:gd name="adj1" fmla="val -40040"/>
              <a:gd name="adj2" fmla="val 68261"/>
            </a:avLst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6309A4A-F54D-4B13-A204-52ABBED9D3B6}"/>
              </a:ext>
            </a:extLst>
          </p:cNvPr>
          <p:cNvSpPr txBox="1"/>
          <p:nvPr/>
        </p:nvSpPr>
        <p:spPr>
          <a:xfrm>
            <a:off x="3339814" y="4224405"/>
            <a:ext cx="317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Pole označující neexistující a neviditelné záznamy (obvykle skryté v OPAC)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D320729-0907-4024-BD59-ECB069C7FBC7}"/>
              </a:ext>
            </a:extLst>
          </p:cNvPr>
          <p:cNvSpPr txBox="1"/>
          <p:nvPr/>
        </p:nvSpPr>
        <p:spPr>
          <a:xfrm>
            <a:off x="5437810" y="5121923"/>
            <a:ext cx="69229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/>
              <a:t>Co s tím?</a:t>
            </a:r>
          </a:p>
          <a:p>
            <a:r>
              <a:rPr lang="cs-CZ" dirty="0"/>
              <a:t>1.  Ověřit, jestli </a:t>
            </a:r>
            <a:r>
              <a:rPr lang="cs-CZ" dirty="0" err="1"/>
              <a:t>idno</a:t>
            </a:r>
            <a:r>
              <a:rPr lang="cs-CZ" dirty="0"/>
              <a:t> z </a:t>
            </a:r>
            <a:r>
              <a:rPr lang="cs-CZ" dirty="0" err="1"/>
              <a:t>podpoliex</a:t>
            </a:r>
            <a:r>
              <a:rPr lang="cs-CZ" dirty="0"/>
              <a:t> není jiný údaj – signatura, ISBN apod. </a:t>
            </a:r>
          </a:p>
          <a:p>
            <a:r>
              <a:rPr lang="cs-CZ" dirty="0"/>
              <a:t>2. Ověřit lokální záznamy ?</a:t>
            </a:r>
          </a:p>
          <a:p>
            <a:r>
              <a:rPr lang="cs-CZ" dirty="0"/>
              <a:t>3. Poslat R. Záhoříkovi výstup k odstranění ze SK (raději než $$</a:t>
            </a:r>
            <a:r>
              <a:rPr lang="cs-CZ" dirty="0" err="1"/>
              <a:t>pODPIS</a:t>
            </a:r>
            <a:r>
              <a:rPr lang="cs-CZ" dirty="0"/>
              <a:t>).</a:t>
            </a:r>
            <a:br>
              <a:rPr lang="cs-CZ" dirty="0"/>
            </a:br>
            <a:r>
              <a:rPr lang="cs-CZ" dirty="0"/>
              <a:t>U knih. s více </a:t>
            </a:r>
            <a:r>
              <a:rPr lang="cs-CZ" dirty="0" err="1"/>
              <a:t>siglama</a:t>
            </a:r>
            <a:r>
              <a:rPr lang="cs-CZ" dirty="0"/>
              <a:t> zvlášť pro každou siglu nebo i se siglou.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4847722-B991-4928-A5DB-A6AA689D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10" y="4894423"/>
            <a:ext cx="403231" cy="506623"/>
          </a:xfrm>
          <a:prstGeom prst="rect">
            <a:avLst/>
          </a:prstGeom>
        </p:spPr>
      </p:pic>
      <p:sp>
        <p:nvSpPr>
          <p:cNvPr id="14" name="Řečová bublina: oválný bublinový popisek 13">
            <a:extLst>
              <a:ext uri="{FF2B5EF4-FFF2-40B4-BE49-F238E27FC236}">
                <a16:creationId xmlns:a16="http://schemas.microsoft.com/office/drawing/2014/main" id="{1D5A35C2-0A08-41ED-81E2-B87447070118}"/>
              </a:ext>
            </a:extLst>
          </p:cNvPr>
          <p:cNvSpPr/>
          <p:nvPr/>
        </p:nvSpPr>
        <p:spPr>
          <a:xfrm rot="10240785">
            <a:off x="2971345" y="3886622"/>
            <a:ext cx="4084890" cy="1185066"/>
          </a:xfrm>
          <a:prstGeom prst="wedgeEllipseCallout">
            <a:avLst>
              <a:gd name="adj1" fmla="val -52771"/>
              <a:gd name="adj2" fmla="val 134136"/>
            </a:avLst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6B3C9B4-3C65-454A-8FA9-6FDAA7190FCD}"/>
              </a:ext>
            </a:extLst>
          </p:cNvPr>
          <p:cNvSpPr txBox="1"/>
          <p:nvPr/>
        </p:nvSpPr>
        <p:spPr>
          <a:xfrm>
            <a:off x="5629196" y="892832"/>
            <a:ext cx="433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Podle definice standardního (definice dat pro SK) nebo maximalistického přístupu (celá BIB báze- mimo unikátní?)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1F9695C0-BE95-4237-905A-E5A7B33B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856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94" y="165975"/>
            <a:ext cx="11269504" cy="3463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;</a:t>
            </a:r>
            <a:r>
              <a:rPr lang="cs-CZ" sz="3500" b="1" dirty="0">
                <a:solidFill>
                  <a:schemeClr val="accent2"/>
                </a:solidFill>
              </a:rPr>
              <a:t>A.2</a:t>
            </a:r>
            <a:r>
              <a:rPr lang="cs-CZ" sz="3500" dirty="0"/>
              <a:t> </a:t>
            </a:r>
            <a:r>
              <a:rPr lang="cs-CZ" sz="3500" b="1" dirty="0"/>
              <a:t>chybí v SK (je jen v lokálním katalogu) </a:t>
            </a:r>
            <a:r>
              <a:rPr lang="cs-CZ" sz="3500" dirty="0"/>
              <a:t>(1/2)</a:t>
            </a:r>
            <a:endParaRPr lang="cs-CZ" sz="2400" dirty="0"/>
          </a:p>
          <a:p>
            <a:pPr marL="0" indent="0">
              <a:buNone/>
            </a:pPr>
            <a:r>
              <a:rPr lang="cs-CZ" sz="2400" i="1" dirty="0"/>
              <a:t>Skript 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sk910_chybi_v_sk.sh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Nepoužívá kompletní SEQ export BIB báze, ale jen záznamy vhodné pro SK (dle </a:t>
            </a:r>
            <a:r>
              <a:rPr lang="cs-CZ" sz="2400" dirty="0" err="1">
                <a:cs typeface="Courier New" panose="02070309020205020404" pitchFamily="49" charset="0"/>
              </a:rPr>
              <a:t>ccl</a:t>
            </a:r>
            <a:r>
              <a:rPr lang="cs-CZ" sz="2400" dirty="0">
                <a:cs typeface="Courier New" panose="02070309020205020404" pitchFamily="49" charset="0"/>
              </a:rPr>
              <a:t> dotazu v </a:t>
            </a:r>
            <a:r>
              <a:rPr lang="cs-CZ" sz="2400" dirty="0" err="1">
                <a:cs typeface="Courier New" panose="02070309020205020404" pitchFamily="49" charset="0"/>
              </a:rPr>
              <a:t>tab_base.eng</a:t>
            </a:r>
            <a:r>
              <a:rPr lang="cs-CZ" sz="2400" dirty="0">
                <a:cs typeface="Courier New" panose="02070309020205020404" pitchFamily="49" charset="0"/>
              </a:rPr>
              <a:t> – pro OAI, nebo skriptu pro nahrání u FTP </a:t>
            </a:r>
            <a:r>
              <a:rPr lang="cs-CZ" sz="2400" dirty="0" err="1">
                <a:cs typeface="Courier New" panose="02070309020205020404" pitchFamily="49" charset="0"/>
              </a:rPr>
              <a:t>uploadu</a:t>
            </a:r>
            <a:r>
              <a:rPr lang="cs-CZ" sz="2400" dirty="0">
                <a:cs typeface="Courier New" panose="02070309020205020404" pitchFamily="49" charset="0"/>
              </a:rPr>
              <a:t>). Případně vyloučení jedinečných záznamů (historický fond, přívazky, VŠKP atd.)</a:t>
            </a:r>
          </a:p>
          <a:p>
            <a:pPr marL="0" indent="0">
              <a:buNone/>
            </a:pPr>
            <a:r>
              <a:rPr lang="cs-CZ" sz="1600" dirty="0">
                <a:cs typeface="Courier New" panose="02070309020205020404" pitchFamily="49" charset="0"/>
              </a:rPr>
              <a:t>Například: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=BK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=MP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=VM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=AM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=DS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=MU ) not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ztrac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*) not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ebooks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Academic Complete"</a:t>
            </a:r>
            <a:endParaRPr lang="cs-C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Dohledat pomocí ret-01 a export print-03,    případně ověřit </a:t>
            </a:r>
            <a:r>
              <a:rPr lang="cs-CZ" sz="2400" dirty="0" err="1">
                <a:cs typeface="Courier New" panose="02070309020205020404" pitchFamily="49" charset="0"/>
              </a:rPr>
              <a:t>MarcManem</a:t>
            </a:r>
            <a:r>
              <a:rPr lang="cs-CZ" sz="2400" dirty="0">
                <a:cs typeface="Courier New" panose="02070309020205020404" pitchFamily="49" charset="0"/>
              </a:rPr>
              <a:t> - </a:t>
            </a:r>
            <a:r>
              <a:rPr lang="cs-CZ" sz="1400" dirty="0">
                <a:cs typeface="Courier New" panose="02070309020205020404" pitchFamily="49" charset="0"/>
                <a:hlinkClick r:id="rId2"/>
              </a:rPr>
              <a:t>https://github.com/moravianlibrary/MarcMan</a:t>
            </a:r>
            <a:br>
              <a:rPr lang="cs-CZ" sz="1400" dirty="0">
                <a:cs typeface="Courier New" panose="02070309020205020404" pitchFamily="49" charset="0"/>
              </a:rPr>
            </a:br>
            <a:r>
              <a:rPr lang="cs-CZ" sz="2400" dirty="0">
                <a:cs typeface="Courier New" panose="02070309020205020404" pitchFamily="49" charset="0"/>
              </a:rPr>
              <a:t>! Je nutná 32bitová verze (kompilace) </a:t>
            </a:r>
            <a:r>
              <a:rPr lang="cs-CZ" sz="2400" dirty="0" err="1">
                <a:cs typeface="Courier New" panose="02070309020205020404" pitchFamily="49" charset="0"/>
              </a:rPr>
              <a:t>MarcMan</a:t>
            </a:r>
            <a:r>
              <a:rPr lang="cs-CZ" sz="2400" dirty="0">
                <a:cs typeface="Courier New" panose="02070309020205020404" pitchFamily="49" charset="0"/>
              </a:rPr>
              <a:t>, 64bitová vynechá kontroly používající regulární výrazy.</a:t>
            </a:r>
            <a:endParaRPr lang="cs-CZ" sz="1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Definovat pole povinná pro fyzický popis: mimo obligátně povinná (001,245 </a:t>
            </a:r>
            <a:r>
              <a:rPr lang="cs-CZ" sz="2400" dirty="0" err="1">
                <a:cs typeface="Courier New" panose="02070309020205020404" pitchFamily="49" charset="0"/>
              </a:rPr>
              <a:t>atd</a:t>
            </a:r>
            <a:r>
              <a:rPr lang="cs-CZ" sz="2400" dirty="0">
                <a:cs typeface="Courier New" panose="02070309020205020404" pitchFamily="49" charset="0"/>
              </a:rPr>
              <a:t>…) a vyskytující se ve všech záznamech jde asi jen o fyzický popis – 300, případně 910.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E569CA-F903-4E73-95A5-9D56EDFC7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9" y="3429000"/>
            <a:ext cx="12391381" cy="3971926"/>
          </a:xfrm>
          <a:prstGeom prst="rect">
            <a:avLst/>
          </a:prstGeom>
        </p:spPr>
      </p:pic>
      <p:sp>
        <p:nvSpPr>
          <p:cNvPr id="2" name="Volný tvar: obrazec 1">
            <a:extLst>
              <a:ext uri="{FF2B5EF4-FFF2-40B4-BE49-F238E27FC236}">
                <a16:creationId xmlns:a16="http://schemas.microsoft.com/office/drawing/2014/main" id="{22A8F736-B202-413A-99B3-CC9C8CAF1244}"/>
              </a:ext>
            </a:extLst>
          </p:cNvPr>
          <p:cNvSpPr/>
          <p:nvPr/>
        </p:nvSpPr>
        <p:spPr>
          <a:xfrm>
            <a:off x="52055" y="3271837"/>
            <a:ext cx="476584" cy="1643063"/>
          </a:xfrm>
          <a:custGeom>
            <a:avLst/>
            <a:gdLst>
              <a:gd name="connsiteX0" fmla="*/ 343841 w 343841"/>
              <a:gd name="connsiteY0" fmla="*/ 0 h 1849022"/>
              <a:gd name="connsiteX1" fmla="*/ 941 w 343841"/>
              <a:gd name="connsiteY1" fmla="*/ 800100 h 1849022"/>
              <a:gd name="connsiteX2" fmla="*/ 243828 w 343841"/>
              <a:gd name="connsiteY2" fmla="*/ 1743075 h 1849022"/>
              <a:gd name="connsiteX3" fmla="*/ 300978 w 343841"/>
              <a:gd name="connsiteY3" fmla="*/ 1785937 h 1849022"/>
              <a:gd name="connsiteX0" fmla="*/ 380566 w 380566"/>
              <a:gd name="connsiteY0" fmla="*/ 0 h 1849950"/>
              <a:gd name="connsiteX1" fmla="*/ 826 w 380566"/>
              <a:gd name="connsiteY1" fmla="*/ 785813 h 1849950"/>
              <a:gd name="connsiteX2" fmla="*/ 280553 w 380566"/>
              <a:gd name="connsiteY2" fmla="*/ 1743075 h 1849950"/>
              <a:gd name="connsiteX3" fmla="*/ 337703 w 380566"/>
              <a:gd name="connsiteY3" fmla="*/ 1785937 h 1849950"/>
              <a:gd name="connsiteX0" fmla="*/ 380429 w 380429"/>
              <a:gd name="connsiteY0" fmla="*/ 0 h 2070230"/>
              <a:gd name="connsiteX1" fmla="*/ 689 w 380429"/>
              <a:gd name="connsiteY1" fmla="*/ 785813 h 2070230"/>
              <a:gd name="connsiteX2" fmla="*/ 280416 w 380429"/>
              <a:gd name="connsiteY2" fmla="*/ 1743075 h 2070230"/>
              <a:gd name="connsiteX3" fmla="*/ 30565 w 380429"/>
              <a:gd name="connsiteY3" fmla="*/ 2057400 h 2070230"/>
              <a:gd name="connsiteX0" fmla="*/ 399410 w 399410"/>
              <a:gd name="connsiteY0" fmla="*/ 0 h 2070230"/>
              <a:gd name="connsiteX1" fmla="*/ 19670 w 399410"/>
              <a:gd name="connsiteY1" fmla="*/ 785813 h 2070230"/>
              <a:gd name="connsiteX2" fmla="*/ 53797 w 399410"/>
              <a:gd name="connsiteY2" fmla="*/ 1743075 h 2070230"/>
              <a:gd name="connsiteX3" fmla="*/ 49546 w 399410"/>
              <a:gd name="connsiteY3" fmla="*/ 2057400 h 2070230"/>
              <a:gd name="connsiteX0" fmla="*/ 406696 w 406696"/>
              <a:gd name="connsiteY0" fmla="*/ 0 h 1866283"/>
              <a:gd name="connsiteX1" fmla="*/ 26956 w 406696"/>
              <a:gd name="connsiteY1" fmla="*/ 785813 h 1866283"/>
              <a:gd name="connsiteX2" fmla="*/ 61083 w 406696"/>
              <a:gd name="connsiteY2" fmla="*/ 1743075 h 1866283"/>
              <a:gd name="connsiteX3" fmla="*/ 302433 w 406696"/>
              <a:gd name="connsiteY3" fmla="*/ 1814512 h 1866283"/>
              <a:gd name="connsiteX0" fmla="*/ 409621 w 409621"/>
              <a:gd name="connsiteY0" fmla="*/ 0 h 1875298"/>
              <a:gd name="connsiteX1" fmla="*/ 29881 w 409621"/>
              <a:gd name="connsiteY1" fmla="*/ 785813 h 1875298"/>
              <a:gd name="connsiteX2" fmla="*/ 64008 w 409621"/>
              <a:gd name="connsiteY2" fmla="*/ 1743075 h 1875298"/>
              <a:gd name="connsiteX3" fmla="*/ 379039 w 409621"/>
              <a:gd name="connsiteY3" fmla="*/ 1828800 h 187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21" h="1875298">
                <a:moveTo>
                  <a:pt x="409621" y="0"/>
                </a:moveTo>
                <a:cubicBezTo>
                  <a:pt x="246505" y="254794"/>
                  <a:pt x="87483" y="495301"/>
                  <a:pt x="29881" y="785813"/>
                </a:cubicBezTo>
                <a:cubicBezTo>
                  <a:pt x="-27721" y="1076325"/>
                  <a:pt x="5815" y="1569244"/>
                  <a:pt x="64008" y="1743075"/>
                </a:cubicBezTo>
                <a:cubicBezTo>
                  <a:pt x="122201" y="1916906"/>
                  <a:pt x="375467" y="1889522"/>
                  <a:pt x="379039" y="1828800"/>
                </a:cubicBezTo>
              </a:path>
            </a:pathLst>
          </a:custGeom>
          <a:noFill/>
          <a:ln w="444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7789BC7-8F7A-4B5B-B70F-83EAFD72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075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94" y="165975"/>
            <a:ext cx="10515600" cy="3034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500" b="1" dirty="0">
                <a:solidFill>
                  <a:schemeClr val="accent2"/>
                </a:solidFill>
              </a:rPr>
              <a:t>A.2</a:t>
            </a:r>
            <a:r>
              <a:rPr lang="cs-CZ" sz="3500" dirty="0"/>
              <a:t> </a:t>
            </a:r>
            <a:r>
              <a:rPr lang="cs-CZ" sz="3500" b="1" dirty="0"/>
              <a:t>chybí v SK (není v lokálním katalogu) </a:t>
            </a:r>
            <a:r>
              <a:rPr lang="cs-CZ" sz="3500" dirty="0"/>
              <a:t>(2/2)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9488AA1-1882-4BDA-9720-2A6C932F4CE6}"/>
              </a:ext>
            </a:extLst>
          </p:cNvPr>
          <p:cNvSpPr txBox="1"/>
          <p:nvPr/>
        </p:nvSpPr>
        <p:spPr>
          <a:xfrm>
            <a:off x="879525" y="787527"/>
            <a:ext cx="1074479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Výstup: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chybi_v_sk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fi-FI" sz="2000" dirty="0"/>
              <a:t>000005644OSU01</a:t>
            </a:r>
          </a:p>
          <a:p>
            <a:pPr lvl="3"/>
            <a:r>
              <a:rPr lang="cs-CZ" sz="2000" dirty="0"/>
              <a:t>0</a:t>
            </a:r>
            <a:r>
              <a:rPr lang="fi-FI" sz="2000" dirty="0"/>
              <a:t>00011798OSU01</a:t>
            </a:r>
          </a:p>
          <a:p>
            <a:pPr lvl="3"/>
            <a:r>
              <a:rPr lang="fi-FI" sz="2000" dirty="0"/>
              <a:t>000014809OSU01</a:t>
            </a:r>
          </a:p>
          <a:p>
            <a:pPr lvl="3"/>
            <a:r>
              <a:rPr lang="cs-CZ" sz="2000" dirty="0"/>
              <a:t>… …</a:t>
            </a:r>
          </a:p>
          <a:p>
            <a:r>
              <a:rPr lang="cs-CZ" sz="1600" dirty="0"/>
              <a:t>Seznam </a:t>
            </a:r>
            <a:r>
              <a:rPr lang="cs-CZ" sz="1600" dirty="0" err="1"/>
              <a:t>sysen+baze</a:t>
            </a:r>
            <a:r>
              <a:rPr lang="cs-CZ" sz="1600" dirty="0"/>
              <a:t> – vhodný vstup print-03 export dat pro Souborný katalog.  </a:t>
            </a:r>
          </a:p>
          <a:p>
            <a:endParaRPr lang="cs-CZ" sz="2000" dirty="0"/>
          </a:p>
          <a:p>
            <a:r>
              <a:rPr lang="cs-CZ" sz="2000" dirty="0"/>
              <a:t>Výsledek lze:</a:t>
            </a:r>
          </a:p>
          <a:p>
            <a:pPr marL="457200" indent="-457200">
              <a:buAutoNum type="alphaLcParenR"/>
            </a:pPr>
            <a:r>
              <a:rPr lang="cs-CZ" sz="2000" dirty="0"/>
              <a:t>Vyexportovat do řádkového </a:t>
            </a:r>
            <a:r>
              <a:rPr lang="cs-CZ" sz="2000" dirty="0" err="1"/>
              <a:t>Marc</a:t>
            </a:r>
            <a:r>
              <a:rPr lang="cs-CZ" sz="2000" dirty="0"/>
              <a:t>, upravit dle běžného nastavení a poslat standardní metodou do SK – </a:t>
            </a:r>
            <a:r>
              <a:rPr lang="cs-CZ" sz="2000" dirty="0" err="1"/>
              <a:t>upload</a:t>
            </a:r>
            <a:r>
              <a:rPr lang="cs-CZ" sz="2000" dirty="0"/>
              <a:t> na FTP, zařazení do OAI setu pro sklizeň</a:t>
            </a:r>
          </a:p>
          <a:p>
            <a:r>
              <a:rPr lang="cs-CZ" sz="2000" dirty="0"/>
              <a:t>	! Při poslání více než 10 tisíc záznamů kontaktujte nejprve R. Záhoříka</a:t>
            </a:r>
          </a:p>
          <a:p>
            <a:r>
              <a:rPr lang="cs-CZ" sz="2000" dirty="0"/>
              <a:t>	! Záznamy vzniklé bez knihy v ruce nutno poslat s nižší vahou, jen via FTP</a:t>
            </a:r>
          </a:p>
          <a:p>
            <a:r>
              <a:rPr lang="cs-CZ" sz="2000" dirty="0"/>
              <a:t>		 jméno souboru končí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_r{{váha}}   </a:t>
            </a:r>
            <a:r>
              <a:rPr lang="cs-CZ" sz="2000" dirty="0"/>
              <a:t>např.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osd001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uc.mal_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20230411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_r7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000" dirty="0">
                <a:cs typeface="Courier New" panose="02070309020205020404" pitchFamily="49" charset="0"/>
              </a:rPr>
              <a:t>Následující den kontrola importu na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http://aleph.nkp.cz/web/skc/{{sigla}}/{{sigla}}d.htm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lphaLcParenR" startAt="2"/>
            </a:pPr>
            <a:r>
              <a:rPr lang="cs-CZ" sz="2000" dirty="0">
                <a:cs typeface="Calibri" panose="020F0502020204030204" pitchFamily="34" charset="0"/>
              </a:rPr>
              <a:t>Vytvořit řádková pole 910 dle struktury SK, např.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000388082 910   L $$aOS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01$$x000044916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000" dirty="0">
                <a:cs typeface="Calibri" panose="020F0502020204030204" pitchFamily="34" charset="0"/>
              </a:rPr>
              <a:t>A poslat R. Záhoříkovi pro přímý </a:t>
            </a:r>
            <a:r>
              <a:rPr lang="cs-CZ" sz="2000" dirty="0" err="1">
                <a:cs typeface="Calibri" panose="020F0502020204030204" pitchFamily="34" charset="0"/>
              </a:rPr>
              <a:t>upload</a:t>
            </a:r>
            <a:r>
              <a:rPr lang="cs-CZ" sz="2000" dirty="0">
                <a:cs typeface="Calibri" panose="020F0502020204030204" pitchFamily="34" charset="0"/>
              </a:rPr>
              <a:t> do SK bez kontrol. Spáruje se s existujícími záznamy, které musí existovat. Knihovna dostane zpět nespárované případy.</a:t>
            </a:r>
            <a:endParaRPr lang="cs-CZ" sz="2000" dirty="0">
              <a:cs typeface="Courier New" panose="02070309020205020404" pitchFamily="49" charset="0"/>
            </a:endParaRPr>
          </a:p>
          <a:p>
            <a:pPr marL="457200" indent="-457200">
              <a:buAutoNum type="alphaLcParenR" startAt="2"/>
            </a:pPr>
            <a:endParaRPr lang="cs-CZ" sz="2000" dirty="0">
              <a:cs typeface="Calibri" panose="020F050202020403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F5A854D-D10D-4E15-9511-AB4E06861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5" y="3150977"/>
            <a:ext cx="403231" cy="506623"/>
          </a:xfrm>
          <a:prstGeom prst="rect">
            <a:avLst/>
          </a:prstGeom>
        </p:spPr>
      </p:pic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884ADF3-365C-4400-A629-66C6D3D6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4002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24908</TotalTime>
  <Words>2432</Words>
  <Application>Microsoft Office PowerPoint</Application>
  <PresentationFormat>Širokoúhlá obrazovka</PresentationFormat>
  <Paragraphs>202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Courier New</vt:lpstr>
      <vt:lpstr>Wingdings</vt:lpstr>
      <vt:lpstr>Motiv Office</vt:lpstr>
      <vt:lpstr>Čistící (a přípravné) tipy  k Soubornému katalogu pár skriptů na pomoc</vt:lpstr>
      <vt:lpstr>Jak získat „svá“ data z SK ?</vt:lpstr>
      <vt:lpstr>Linkování z SK (klíč)</vt:lpstr>
      <vt:lpstr>Kontroly chyb v SK – ID záznamu 910 $$x</vt:lpstr>
      <vt:lpstr>Prezentace aplikace PowerPoint</vt:lpstr>
      <vt:lpstr>A. Soubor skc_910_{{sigla}}.dat – pole 910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A. Jak to dopadlo  na Ostravské univerzitě?</vt:lpstr>
      <vt:lpstr>Srovnání:  B. Soubor skc_910_{{sigla}}_err.dat (1/2) </vt:lpstr>
      <vt:lpstr>B. Soubor - skc_910_{{sigla}}_err.dat (2/2) </vt:lpstr>
      <vt:lpstr>Srovnání:  C. Soubory 1. skc_910_{{sigla}}_bk_dup.dat                     2. skc_910_{{sigla}}_se_dup.dat</vt:lpstr>
      <vt:lpstr>Happy merge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Matyáš Franciszek Bajger</dc:creator>
  <cp:lastModifiedBy>Matyáš Franciszek Bajger</cp:lastModifiedBy>
  <cp:revision>107</cp:revision>
  <dcterms:created xsi:type="dcterms:W3CDTF">2023-03-22T08:03:19Z</dcterms:created>
  <dcterms:modified xsi:type="dcterms:W3CDTF">2023-04-21T08:45:27Z</dcterms:modified>
</cp:coreProperties>
</file>