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667C22-761A-4202-9636-6BE4E1448BF4}">
  <a:tblStyle styleId="{7F667C22-761A-4202-9636-6BE4E1448B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4201" autoAdjust="0"/>
  </p:normalViewPr>
  <p:slideViewPr>
    <p:cSldViewPr snapToGrid="0">
      <p:cViewPr varScale="1">
        <p:scale>
          <a:sx n="104" d="100"/>
          <a:sy n="104" d="100"/>
        </p:scale>
        <p:origin x="1363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99b7aa53aa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99b7aa53aa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9a4788857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9a4788857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9a4788857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9a4788857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a4788857c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9a4788857c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9a4788857c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9a4788857c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9a4788857c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9a4788857c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9a4788857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9a4788857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99b7aa56ec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99b7aa56ec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9d95d621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9d95d621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9b7aa56e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99b7aa56e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9b7aa53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9b7aa53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9a478885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9a478885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9a7048e13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9a7048e13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a7048e13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a7048e13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9a7048e13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9a7048e13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9a7048e13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9a7048e13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2000257" y="7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1" name="Google Shape;81;p11"/>
          <p:cNvGrpSpPr/>
          <p:nvPr/>
        </p:nvGrpSpPr>
        <p:grpSpPr>
          <a:xfrm>
            <a:off x="0" y="0"/>
            <a:ext cx="4596251" cy="5143500"/>
            <a:chOff x="0" y="0"/>
            <a:chExt cx="4596251" cy="5143500"/>
          </a:xfrm>
        </p:grpSpPr>
        <p:sp>
          <p:nvSpPr>
            <p:cNvPr id="82" name="Google Shape;82;p11"/>
            <p:cNvSpPr/>
            <p:nvPr/>
          </p:nvSpPr>
          <p:spPr>
            <a:xfrm>
              <a:off x="0" y="0"/>
              <a:ext cx="948300" cy="5143500"/>
            </a:xfrm>
            <a:prstGeom prst="rect">
              <a:avLst/>
            </a:prstGeom>
            <a:solidFill>
              <a:srgbClr val="E51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83" name="Google Shape;8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6200" y="76200"/>
              <a:ext cx="4520051" cy="8008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" name="Google Shape;86;p12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2000257" y="7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None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0" y="0"/>
            <a:ext cx="948300" cy="5143500"/>
          </a:xfrm>
          <a:prstGeom prst="rect">
            <a:avLst/>
          </a:prstGeom>
          <a:solidFill>
            <a:srgbClr val="E519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948300" y="0"/>
            <a:ext cx="8195700" cy="883200"/>
          </a:xfrm>
          <a:prstGeom prst="rect">
            <a:avLst/>
          </a:prstGeom>
          <a:solidFill>
            <a:srgbClr val="EEEEEE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0" y="76200"/>
            <a:ext cx="4520051" cy="8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997500" y="826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997500" y="1533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0" y="0"/>
            <a:ext cx="4596251" cy="5143500"/>
            <a:chOff x="0" y="0"/>
            <a:chExt cx="4596251" cy="5143500"/>
          </a:xfrm>
        </p:grpSpPr>
        <p:sp>
          <p:nvSpPr>
            <p:cNvPr id="25" name="Google Shape;25;p4"/>
            <p:cNvSpPr/>
            <p:nvPr/>
          </p:nvSpPr>
          <p:spPr>
            <a:xfrm>
              <a:off x="0" y="0"/>
              <a:ext cx="948300" cy="5143500"/>
            </a:xfrm>
            <a:prstGeom prst="rect">
              <a:avLst/>
            </a:prstGeom>
            <a:solidFill>
              <a:srgbClr val="E51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6" name="Google Shape;26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6200" y="76200"/>
              <a:ext cx="4520051" cy="8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" name="Google Shape;27;p4"/>
          <p:cNvSpPr/>
          <p:nvPr/>
        </p:nvSpPr>
        <p:spPr>
          <a:xfrm>
            <a:off x="948300" y="0"/>
            <a:ext cx="8195700" cy="883200"/>
          </a:xfrm>
          <a:prstGeom prst="rect">
            <a:avLst/>
          </a:prstGeom>
          <a:solidFill>
            <a:srgbClr val="EEEEEE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997500" y="902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997500" y="16096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5518200" y="16096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0" y="0"/>
            <a:ext cx="4596251" cy="5143500"/>
            <a:chOff x="0" y="0"/>
            <a:chExt cx="4596251" cy="5143500"/>
          </a:xfrm>
        </p:grpSpPr>
        <p:sp>
          <p:nvSpPr>
            <p:cNvPr id="34" name="Google Shape;34;p5"/>
            <p:cNvSpPr/>
            <p:nvPr/>
          </p:nvSpPr>
          <p:spPr>
            <a:xfrm>
              <a:off x="0" y="0"/>
              <a:ext cx="948300" cy="5143500"/>
            </a:xfrm>
            <a:prstGeom prst="rect">
              <a:avLst/>
            </a:prstGeom>
            <a:solidFill>
              <a:srgbClr val="E51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5" name="Google Shape;35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6200" y="76200"/>
              <a:ext cx="4520051" cy="8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" name="Google Shape;36;p5"/>
          <p:cNvSpPr/>
          <p:nvPr/>
        </p:nvSpPr>
        <p:spPr>
          <a:xfrm>
            <a:off x="948300" y="0"/>
            <a:ext cx="8195700" cy="883200"/>
          </a:xfrm>
          <a:prstGeom prst="rect">
            <a:avLst/>
          </a:prstGeom>
          <a:solidFill>
            <a:srgbClr val="EEEEEE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997500" y="902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" name="Google Shape;40;p6"/>
          <p:cNvGrpSpPr/>
          <p:nvPr/>
        </p:nvGrpSpPr>
        <p:grpSpPr>
          <a:xfrm>
            <a:off x="0" y="0"/>
            <a:ext cx="4596251" cy="5143500"/>
            <a:chOff x="0" y="0"/>
            <a:chExt cx="4596251" cy="5143500"/>
          </a:xfrm>
        </p:grpSpPr>
        <p:sp>
          <p:nvSpPr>
            <p:cNvPr id="41" name="Google Shape;41;p6"/>
            <p:cNvSpPr/>
            <p:nvPr/>
          </p:nvSpPr>
          <p:spPr>
            <a:xfrm>
              <a:off x="0" y="0"/>
              <a:ext cx="948300" cy="5143500"/>
            </a:xfrm>
            <a:prstGeom prst="rect">
              <a:avLst/>
            </a:prstGeom>
            <a:solidFill>
              <a:srgbClr val="E51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2" name="Google Shape;42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6200" y="76200"/>
              <a:ext cx="4520051" cy="8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" name="Google Shape;43;p6"/>
          <p:cNvSpPr/>
          <p:nvPr/>
        </p:nvSpPr>
        <p:spPr>
          <a:xfrm>
            <a:off x="948300" y="0"/>
            <a:ext cx="8195700" cy="883200"/>
          </a:xfrm>
          <a:prstGeom prst="rect">
            <a:avLst/>
          </a:prstGeom>
          <a:solidFill>
            <a:srgbClr val="EEEEEE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997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997500" y="1770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0" y="0"/>
            <a:ext cx="4596251" cy="5143500"/>
            <a:chOff x="0" y="0"/>
            <a:chExt cx="4596251" cy="5143500"/>
          </a:xfrm>
        </p:grpSpPr>
        <p:sp>
          <p:nvSpPr>
            <p:cNvPr id="49" name="Google Shape;49;p7"/>
            <p:cNvSpPr/>
            <p:nvPr/>
          </p:nvSpPr>
          <p:spPr>
            <a:xfrm>
              <a:off x="0" y="0"/>
              <a:ext cx="948300" cy="5143500"/>
            </a:xfrm>
            <a:prstGeom prst="rect">
              <a:avLst/>
            </a:prstGeom>
            <a:solidFill>
              <a:srgbClr val="E51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0" name="Google Shape;50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6200" y="76200"/>
              <a:ext cx="4520051" cy="8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" name="Google Shape;51;p7"/>
          <p:cNvSpPr/>
          <p:nvPr/>
        </p:nvSpPr>
        <p:spPr>
          <a:xfrm>
            <a:off x="948300" y="0"/>
            <a:ext cx="8195700" cy="883200"/>
          </a:xfrm>
          <a:prstGeom prst="rect">
            <a:avLst/>
          </a:prstGeom>
          <a:solidFill>
            <a:srgbClr val="EEEEEE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10998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5" name="Google Shape;55;p8"/>
          <p:cNvGrpSpPr/>
          <p:nvPr/>
        </p:nvGrpSpPr>
        <p:grpSpPr>
          <a:xfrm>
            <a:off x="0" y="0"/>
            <a:ext cx="4596251" cy="5143500"/>
            <a:chOff x="0" y="0"/>
            <a:chExt cx="4596251" cy="5143500"/>
          </a:xfrm>
        </p:grpSpPr>
        <p:sp>
          <p:nvSpPr>
            <p:cNvPr id="56" name="Google Shape;56;p8"/>
            <p:cNvSpPr/>
            <p:nvPr/>
          </p:nvSpPr>
          <p:spPr>
            <a:xfrm>
              <a:off x="0" y="0"/>
              <a:ext cx="948300" cy="5143500"/>
            </a:xfrm>
            <a:prstGeom prst="rect">
              <a:avLst/>
            </a:prstGeom>
            <a:solidFill>
              <a:srgbClr val="E51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7" name="Google Shape;5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6200" y="76200"/>
              <a:ext cx="4520051" cy="8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" name="Google Shape;58;p8"/>
          <p:cNvSpPr/>
          <p:nvPr/>
        </p:nvSpPr>
        <p:spPr>
          <a:xfrm>
            <a:off x="948300" y="0"/>
            <a:ext cx="8195700" cy="883200"/>
          </a:xfrm>
          <a:prstGeom prst="rect">
            <a:avLst/>
          </a:prstGeom>
          <a:solidFill>
            <a:srgbClr val="EEEEEE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798900" y="1537975"/>
            <a:ext cx="37731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875100" y="3184075"/>
            <a:ext cx="3773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9"/>
          <p:cNvGrpSpPr/>
          <p:nvPr/>
        </p:nvGrpSpPr>
        <p:grpSpPr>
          <a:xfrm>
            <a:off x="0" y="0"/>
            <a:ext cx="4596251" cy="5143500"/>
            <a:chOff x="0" y="0"/>
            <a:chExt cx="4596251" cy="5143500"/>
          </a:xfrm>
        </p:grpSpPr>
        <p:sp>
          <p:nvSpPr>
            <p:cNvPr id="66" name="Google Shape;66;p9"/>
            <p:cNvSpPr/>
            <p:nvPr/>
          </p:nvSpPr>
          <p:spPr>
            <a:xfrm>
              <a:off x="0" y="0"/>
              <a:ext cx="948300" cy="5143500"/>
            </a:xfrm>
            <a:prstGeom prst="rect">
              <a:avLst/>
            </a:prstGeom>
            <a:solidFill>
              <a:srgbClr val="E51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7" name="Google Shape;67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6200" y="76200"/>
              <a:ext cx="4520051" cy="8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" name="Google Shape;68;p9"/>
          <p:cNvSpPr/>
          <p:nvPr/>
        </p:nvSpPr>
        <p:spPr>
          <a:xfrm>
            <a:off x="948300" y="0"/>
            <a:ext cx="8195700" cy="883200"/>
          </a:xfrm>
          <a:prstGeom prst="rect">
            <a:avLst/>
          </a:prstGeom>
          <a:solidFill>
            <a:srgbClr val="EEEEEE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9975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2" name="Google Shape;72;p10"/>
          <p:cNvGrpSpPr/>
          <p:nvPr/>
        </p:nvGrpSpPr>
        <p:grpSpPr>
          <a:xfrm>
            <a:off x="0" y="0"/>
            <a:ext cx="4596251" cy="5143500"/>
            <a:chOff x="0" y="0"/>
            <a:chExt cx="4596251" cy="5143500"/>
          </a:xfrm>
        </p:grpSpPr>
        <p:sp>
          <p:nvSpPr>
            <p:cNvPr id="73" name="Google Shape;73;p10"/>
            <p:cNvSpPr/>
            <p:nvPr/>
          </p:nvSpPr>
          <p:spPr>
            <a:xfrm>
              <a:off x="0" y="0"/>
              <a:ext cx="948300" cy="5143500"/>
            </a:xfrm>
            <a:prstGeom prst="rect">
              <a:avLst/>
            </a:prstGeom>
            <a:solidFill>
              <a:srgbClr val="E51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4" name="Google Shape;7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6200" y="76200"/>
              <a:ext cx="4520051" cy="8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" name="Google Shape;75;p10"/>
          <p:cNvSpPr/>
          <p:nvPr/>
        </p:nvSpPr>
        <p:spPr>
          <a:xfrm>
            <a:off x="948300" y="0"/>
            <a:ext cx="8195700" cy="883200"/>
          </a:xfrm>
          <a:prstGeom prst="rect">
            <a:avLst/>
          </a:prstGeom>
          <a:solidFill>
            <a:srgbClr val="EEEEEE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0"/>
          <p:cNvSpPr/>
          <p:nvPr/>
        </p:nvSpPr>
        <p:spPr>
          <a:xfrm>
            <a:off x="948300" y="0"/>
            <a:ext cx="8195700" cy="883200"/>
          </a:xfrm>
          <a:prstGeom prst="rect">
            <a:avLst/>
          </a:prstGeom>
          <a:solidFill>
            <a:srgbClr val="EEEEEE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  <a:defRPr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○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■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○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■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○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■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osullik@umd.edu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hjs@cs.umd.edu" TargetMode="External"/><Relationship Id="rId4" Type="http://schemas.openxmlformats.org/officeDocument/2006/relationships/hyperlink" Target="mailto:nsch@umd.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COMPASS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Cardinal Orientation Manipulation and Pattern-Aware Spatial Search</a:t>
            </a:r>
            <a:endParaRPr sz="3000"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311700" y="27971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41008"/>
              <a:buNone/>
            </a:pPr>
            <a:r>
              <a:rPr lang="en" sz="2280" b="1">
                <a:solidFill>
                  <a:schemeClr val="dk1"/>
                </a:solidFill>
              </a:rPr>
              <a:t>ACM SIGSPATIAL GEOSEARCH WORKSHOP</a:t>
            </a:r>
            <a:endParaRPr sz="2280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41008"/>
              <a:buNone/>
            </a:pPr>
            <a:endParaRPr sz="228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41008"/>
              <a:buNone/>
            </a:pPr>
            <a:r>
              <a:rPr lang="en" sz="2280">
                <a:solidFill>
                  <a:schemeClr val="dk1"/>
                </a:solidFill>
              </a:rPr>
              <a:t>Kent O’Sullivan | Nicole Schneider | Hanan Samet</a:t>
            </a:r>
            <a:endParaRPr sz="228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41008"/>
              <a:buNone/>
            </a:pPr>
            <a:endParaRPr sz="228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41008"/>
              <a:buNone/>
            </a:pPr>
            <a:r>
              <a:rPr lang="en" sz="2280">
                <a:solidFill>
                  <a:schemeClr val="dk1"/>
                </a:solidFill>
              </a:rPr>
              <a:t>13 Nov 2023</a:t>
            </a:r>
            <a:endParaRPr sz="228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/>
          </p:nvPr>
        </p:nvSpPr>
        <p:spPr>
          <a:xfrm>
            <a:off x="997500" y="826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Object-Centric Spatial Pattern Matching</a:t>
            </a:r>
            <a:endParaRPr/>
          </a:p>
        </p:txBody>
      </p:sp>
      <p:sp>
        <p:nvSpPr>
          <p:cNvPr id="200" name="Google Shape;200;p22"/>
          <p:cNvSpPr txBox="1">
            <a:spLocks noGrp="1"/>
          </p:cNvSpPr>
          <p:nvPr>
            <p:ph type="body" idx="1"/>
          </p:nvPr>
        </p:nvSpPr>
        <p:spPr>
          <a:xfrm>
            <a:off x="997500" y="1381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Given a known set of objects arranged in a spatial pattern…</a:t>
            </a:r>
            <a:endParaRPr/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550" y="1948763"/>
            <a:ext cx="2438400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2"/>
          <p:cNvSpPr/>
          <p:nvPr/>
        </p:nvSpPr>
        <p:spPr>
          <a:xfrm>
            <a:off x="2492125" y="2719525"/>
            <a:ext cx="481200" cy="343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3" name="Google Shape;20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2446" y="1574350"/>
            <a:ext cx="1095236" cy="114486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2"/>
          <p:cNvSpPr/>
          <p:nvPr/>
        </p:nvSpPr>
        <p:spPr>
          <a:xfrm>
            <a:off x="3759175" y="1750423"/>
            <a:ext cx="1116000" cy="840300"/>
          </a:xfrm>
          <a:prstGeom prst="rect">
            <a:avLst/>
          </a:prstGeom>
          <a:solidFill>
            <a:srgbClr val="FFFFFF">
              <a:alpha val="54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>
            <a:spLocks noGrp="1"/>
          </p:cNvSpPr>
          <p:nvPr>
            <p:ph type="title"/>
          </p:nvPr>
        </p:nvSpPr>
        <p:spPr>
          <a:xfrm>
            <a:off x="997500" y="826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Object-Centric Spatial Pattern Matching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3"/>
          <p:cNvSpPr txBox="1">
            <a:spLocks noGrp="1"/>
          </p:cNvSpPr>
          <p:nvPr>
            <p:ph type="body" idx="1"/>
          </p:nvPr>
        </p:nvSpPr>
        <p:spPr>
          <a:xfrm>
            <a:off x="997500" y="1381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Given a known set of objects arranged in a spatial pattern…</a:t>
            </a:r>
            <a:endParaRPr/>
          </a:p>
        </p:txBody>
      </p:sp>
      <p:pic>
        <p:nvPicPr>
          <p:cNvPr id="211" name="Google Shape;2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550" y="1948763"/>
            <a:ext cx="2438400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8300" y="2987125"/>
            <a:ext cx="1558100" cy="118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3"/>
          <p:cNvSpPr/>
          <p:nvPr/>
        </p:nvSpPr>
        <p:spPr>
          <a:xfrm>
            <a:off x="2492125" y="2719525"/>
            <a:ext cx="481200" cy="343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23"/>
          <p:cNvSpPr txBox="1">
            <a:spLocks noGrp="1"/>
          </p:cNvSpPr>
          <p:nvPr>
            <p:ph type="body" idx="1"/>
          </p:nvPr>
        </p:nvSpPr>
        <p:spPr>
          <a:xfrm>
            <a:off x="4413150" y="2719225"/>
            <a:ext cx="420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… and a sketch map or pictorial query…</a:t>
            </a:r>
            <a:endParaRPr/>
          </a:p>
        </p:txBody>
      </p:sp>
      <p:pic>
        <p:nvPicPr>
          <p:cNvPr id="215" name="Google Shape;21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2446" y="1574350"/>
            <a:ext cx="1095236" cy="114486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3"/>
          <p:cNvSpPr/>
          <p:nvPr/>
        </p:nvSpPr>
        <p:spPr>
          <a:xfrm>
            <a:off x="3759175" y="1750423"/>
            <a:ext cx="1116000" cy="840300"/>
          </a:xfrm>
          <a:prstGeom prst="rect">
            <a:avLst/>
          </a:prstGeom>
          <a:solidFill>
            <a:srgbClr val="FFFFFF">
              <a:alpha val="54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997500" y="826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Object-Centric Spatial Pattern Matching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4"/>
          <p:cNvSpPr txBox="1">
            <a:spLocks noGrp="1"/>
          </p:cNvSpPr>
          <p:nvPr>
            <p:ph type="body" idx="1"/>
          </p:nvPr>
        </p:nvSpPr>
        <p:spPr>
          <a:xfrm>
            <a:off x="997500" y="1381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Given a known set of objects arranged in a spatial pattern…</a:t>
            </a:r>
            <a:endParaRPr/>
          </a:p>
        </p:txBody>
      </p:sp>
      <p:pic>
        <p:nvPicPr>
          <p:cNvPr id="223" name="Google Shape;2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550" y="1948763"/>
            <a:ext cx="2438400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8300" y="2987125"/>
            <a:ext cx="1558100" cy="118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4"/>
          <p:cNvSpPr/>
          <p:nvPr/>
        </p:nvSpPr>
        <p:spPr>
          <a:xfrm>
            <a:off x="2492125" y="2719525"/>
            <a:ext cx="481200" cy="343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24"/>
          <p:cNvSpPr txBox="1">
            <a:spLocks noGrp="1"/>
          </p:cNvSpPr>
          <p:nvPr>
            <p:ph type="body" idx="1"/>
          </p:nvPr>
        </p:nvSpPr>
        <p:spPr>
          <a:xfrm>
            <a:off x="2797850" y="4483325"/>
            <a:ext cx="634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… determine if the query matches at least one set of known objects. </a:t>
            </a:r>
            <a:endParaRPr/>
          </a:p>
        </p:txBody>
      </p:sp>
      <p:sp>
        <p:nvSpPr>
          <p:cNvPr id="227" name="Google Shape;227;p24"/>
          <p:cNvSpPr/>
          <p:nvPr/>
        </p:nvSpPr>
        <p:spPr>
          <a:xfrm>
            <a:off x="2605225" y="3074550"/>
            <a:ext cx="255000" cy="288000"/>
          </a:xfrm>
          <a:prstGeom prst="rect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24"/>
          <p:cNvSpPr/>
          <p:nvPr/>
        </p:nvSpPr>
        <p:spPr>
          <a:xfrm>
            <a:off x="3049925" y="2514150"/>
            <a:ext cx="255000" cy="288000"/>
          </a:xfrm>
          <a:prstGeom prst="rect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24"/>
          <p:cNvSpPr/>
          <p:nvPr/>
        </p:nvSpPr>
        <p:spPr>
          <a:xfrm>
            <a:off x="3304925" y="3362525"/>
            <a:ext cx="255000" cy="288000"/>
          </a:xfrm>
          <a:prstGeom prst="rect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24"/>
          <p:cNvSpPr/>
          <p:nvPr/>
        </p:nvSpPr>
        <p:spPr>
          <a:xfrm>
            <a:off x="3682450" y="3634725"/>
            <a:ext cx="255000" cy="288000"/>
          </a:xfrm>
          <a:prstGeom prst="rect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24"/>
          <p:cNvSpPr txBox="1">
            <a:spLocks noGrp="1"/>
          </p:cNvSpPr>
          <p:nvPr>
            <p:ph type="body" idx="1"/>
          </p:nvPr>
        </p:nvSpPr>
        <p:spPr>
          <a:xfrm>
            <a:off x="4413150" y="2719225"/>
            <a:ext cx="420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… and a sketch map or pictorial query…</a:t>
            </a:r>
            <a:endParaRPr/>
          </a:p>
        </p:txBody>
      </p:sp>
      <p:pic>
        <p:nvPicPr>
          <p:cNvPr id="232" name="Google Shape;23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2446" y="1574350"/>
            <a:ext cx="1095236" cy="114486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4"/>
          <p:cNvSpPr/>
          <p:nvPr/>
        </p:nvSpPr>
        <p:spPr>
          <a:xfrm>
            <a:off x="3759175" y="1750423"/>
            <a:ext cx="1116000" cy="840300"/>
          </a:xfrm>
          <a:prstGeom prst="rect">
            <a:avLst/>
          </a:prstGeom>
          <a:solidFill>
            <a:srgbClr val="FFFFFF">
              <a:alpha val="54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>
            <a:spLocks noGrp="1"/>
          </p:cNvSpPr>
          <p:nvPr>
            <p:ph type="title"/>
          </p:nvPr>
        </p:nvSpPr>
        <p:spPr>
          <a:xfrm>
            <a:off x="997500" y="826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COMPASS: Cardinal Orientation Manipulation and Pattern-Aware Spatial Search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5"/>
          <p:cNvSpPr txBox="1">
            <a:spLocks noGrp="1"/>
          </p:cNvSpPr>
          <p:nvPr>
            <p:ph type="body" idx="1"/>
          </p:nvPr>
        </p:nvSpPr>
        <p:spPr>
          <a:xfrm>
            <a:off x="997500" y="1896675"/>
            <a:ext cx="3183300" cy="29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for </a:t>
            </a:r>
            <a:r>
              <a:rPr lang="en" b="1"/>
              <a:t>objects </a:t>
            </a:r>
            <a:r>
              <a:rPr lang="en"/>
              <a:t>recursively by their directional relations to other </a:t>
            </a:r>
            <a:r>
              <a:rPr lang="en" b="1"/>
              <a:t>objects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" name="ObjectObjectSearch (1)">
            <a:hlinkClick r:id="" action="ppaction://media"/>
            <a:extLst>
              <a:ext uri="{FF2B5EF4-FFF2-40B4-BE49-F238E27FC236}">
                <a16:creationId xmlns:a16="http://schemas.microsoft.com/office/drawing/2014/main" id="{DEC4D38C-CE52-4465-2759-FE5E68006B3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180800" y="1753099"/>
            <a:ext cx="4562230" cy="2564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2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"/>
          <p:cNvSpPr txBox="1">
            <a:spLocks noGrp="1"/>
          </p:cNvSpPr>
          <p:nvPr>
            <p:ph type="title"/>
          </p:nvPr>
        </p:nvSpPr>
        <p:spPr>
          <a:xfrm>
            <a:off x="997500" y="826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Cardinality-Invariant Object-Centric Spatial Pattern Matching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6"/>
          <p:cNvSpPr txBox="1">
            <a:spLocks noGrp="1"/>
          </p:cNvSpPr>
          <p:nvPr>
            <p:ph type="body" idx="1"/>
          </p:nvPr>
        </p:nvSpPr>
        <p:spPr>
          <a:xfrm>
            <a:off x="997500" y="1381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Given a known set of objects arranged in a spatial pattern…</a:t>
            </a:r>
            <a:endParaRPr/>
          </a:p>
        </p:txBody>
      </p:sp>
      <p:pic>
        <p:nvPicPr>
          <p:cNvPr id="247" name="Google Shape;2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550" y="1948763"/>
            <a:ext cx="2438400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8300" y="2987125"/>
            <a:ext cx="1558100" cy="118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6"/>
          <p:cNvSpPr/>
          <p:nvPr/>
        </p:nvSpPr>
        <p:spPr>
          <a:xfrm>
            <a:off x="2492125" y="2719525"/>
            <a:ext cx="481200" cy="343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26"/>
          <p:cNvSpPr txBox="1">
            <a:spLocks noGrp="1"/>
          </p:cNvSpPr>
          <p:nvPr>
            <p:ph type="body" idx="1"/>
          </p:nvPr>
        </p:nvSpPr>
        <p:spPr>
          <a:xfrm>
            <a:off x="1469700" y="4516700"/>
            <a:ext cx="757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… determine if </a:t>
            </a:r>
            <a:r>
              <a:rPr lang="en" b="1" i="1"/>
              <a:t>any orientation</a:t>
            </a:r>
            <a:r>
              <a:rPr lang="en"/>
              <a:t> of the query matches at least one set of known objects. </a:t>
            </a:r>
            <a:endParaRPr/>
          </a:p>
        </p:txBody>
      </p:sp>
      <p:sp>
        <p:nvSpPr>
          <p:cNvPr id="251" name="Google Shape;251;p26"/>
          <p:cNvSpPr txBox="1">
            <a:spLocks noGrp="1"/>
          </p:cNvSpPr>
          <p:nvPr>
            <p:ph type="body" idx="1"/>
          </p:nvPr>
        </p:nvSpPr>
        <p:spPr>
          <a:xfrm>
            <a:off x="4413150" y="2719225"/>
            <a:ext cx="420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… and a sketch map or pictorial query…</a:t>
            </a:r>
            <a:endParaRPr/>
          </a:p>
        </p:txBody>
      </p:sp>
      <p:pic>
        <p:nvPicPr>
          <p:cNvPr id="252" name="Google Shape;25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2446" y="1574350"/>
            <a:ext cx="1095236" cy="114486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6"/>
          <p:cNvSpPr/>
          <p:nvPr/>
        </p:nvSpPr>
        <p:spPr>
          <a:xfrm>
            <a:off x="3759175" y="1750423"/>
            <a:ext cx="1116000" cy="840300"/>
          </a:xfrm>
          <a:prstGeom prst="rect">
            <a:avLst/>
          </a:prstGeom>
          <a:solidFill>
            <a:srgbClr val="FFFFFF">
              <a:alpha val="54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26"/>
          <p:cNvSpPr txBox="1"/>
          <p:nvPr/>
        </p:nvSpPr>
        <p:spPr>
          <a:xfrm>
            <a:off x="3911575" y="1674225"/>
            <a:ext cx="1024200" cy="8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E519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✖</a:t>
            </a:r>
            <a:endParaRPr sz="4600">
              <a:solidFill>
                <a:srgbClr val="E5193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26"/>
          <p:cNvSpPr txBox="1"/>
          <p:nvPr/>
        </p:nvSpPr>
        <p:spPr>
          <a:xfrm rot="2923065">
            <a:off x="6737055" y="3434587"/>
            <a:ext cx="1023995" cy="84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↺</a:t>
            </a:r>
            <a:endParaRPr sz="4600" b="1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>
            <a:spLocks noGrp="1"/>
          </p:cNvSpPr>
          <p:nvPr>
            <p:ph type="title"/>
          </p:nvPr>
        </p:nvSpPr>
        <p:spPr>
          <a:xfrm>
            <a:off x="997500" y="826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COMPASS: Cardinal Orientation Manipulation and Pattern-Aware Spatial Search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7"/>
          <p:cNvSpPr txBox="1">
            <a:spLocks noGrp="1"/>
          </p:cNvSpPr>
          <p:nvPr>
            <p:ph type="body" idx="1"/>
          </p:nvPr>
        </p:nvSpPr>
        <p:spPr>
          <a:xfrm>
            <a:off x="997500" y="1874375"/>
            <a:ext cx="2963100" cy="29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for </a:t>
            </a:r>
            <a:r>
              <a:rPr lang="en" b="1"/>
              <a:t>objects </a:t>
            </a:r>
            <a:r>
              <a:rPr lang="en"/>
              <a:t>by their directional relations to other </a:t>
            </a:r>
            <a:r>
              <a:rPr lang="en" b="1"/>
              <a:t>objects</a:t>
            </a:r>
            <a:r>
              <a:rPr lang="en"/>
              <a:t>, </a:t>
            </a:r>
            <a:r>
              <a:rPr lang="en" i="1"/>
              <a:t>regardless of cardinal orientation of the query</a:t>
            </a:r>
            <a:endParaRPr b="1" i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" name="CardinalityInvariant">
            <a:hlinkClick r:id="" action="ppaction://media"/>
            <a:extLst>
              <a:ext uri="{FF2B5EF4-FFF2-40B4-BE49-F238E27FC236}">
                <a16:creationId xmlns:a16="http://schemas.microsoft.com/office/drawing/2014/main" id="{4EA163C3-4DF2-5D98-E2F0-695BC752836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018936" y="1931362"/>
            <a:ext cx="4962832" cy="2789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 txBox="1">
            <a:spLocks noGrp="1"/>
          </p:cNvSpPr>
          <p:nvPr>
            <p:ph type="title"/>
          </p:nvPr>
        </p:nvSpPr>
        <p:spPr>
          <a:xfrm>
            <a:off x="997500" y="978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directions</a:t>
            </a:r>
            <a:endParaRPr/>
          </a:p>
        </p:txBody>
      </p:sp>
      <p:sp>
        <p:nvSpPr>
          <p:cNvPr id="268" name="Google Shape;268;p28"/>
          <p:cNvSpPr txBox="1">
            <a:spLocks noGrp="1"/>
          </p:cNvSpPr>
          <p:nvPr>
            <p:ph type="body" idx="1"/>
          </p:nvPr>
        </p:nvSpPr>
        <p:spPr>
          <a:xfrm>
            <a:off x="997500" y="1609675"/>
            <a:ext cx="8084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Extend COMPASS to find </a:t>
            </a:r>
            <a:r>
              <a:rPr lang="en" b="1" i="1"/>
              <a:t>all</a:t>
            </a:r>
            <a:r>
              <a:rPr lang="en" b="1"/>
              <a:t> </a:t>
            </a:r>
            <a:r>
              <a:rPr lang="en"/>
              <a:t>instead of </a:t>
            </a:r>
            <a:r>
              <a:rPr lang="en" b="1" i="1"/>
              <a:t>any </a:t>
            </a:r>
            <a:r>
              <a:rPr lang="en"/>
              <a:t>match to the query pattern.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Extend our theoretical analysis of COMPASS with an empirical comparison against related works.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Investigate if the COMPASS matrix-based embedding can be extended to support line and region data.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 txBox="1">
            <a:spLocks noGrp="1"/>
          </p:cNvSpPr>
          <p:nvPr>
            <p:ph type="title"/>
          </p:nvPr>
        </p:nvSpPr>
        <p:spPr>
          <a:xfrm>
            <a:off x="997500" y="826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graphicFrame>
        <p:nvGraphicFramePr>
          <p:cNvPr id="274" name="Google Shape;274;p29"/>
          <p:cNvGraphicFramePr/>
          <p:nvPr/>
        </p:nvGraphicFramePr>
        <p:xfrm>
          <a:off x="2544975" y="249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{7F667C22-761A-4202-9636-6BE4E1448BF4}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Kent O’Sullivan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osullik@umd.edu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Nicole R Schneider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4"/>
                        </a:rPr>
                        <a:t>nsch@umd.edu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Hanan Samet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5"/>
                        </a:rPr>
                        <a:t>hjs@cs.umd.edu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997500" y="826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Scope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997500" y="1533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Overview.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Background and current limitations.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Location-centric spatial pattern matching.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Object-centric spatial pattern matching.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 of COMPASS algorithms and data structures.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Conclusion and future directions.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997500" y="14191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Data Structures &amp; Search</a:t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500" y="1991476"/>
            <a:ext cx="7816574" cy="31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/>
          <p:nvPr/>
        </p:nvSpPr>
        <p:spPr>
          <a:xfrm>
            <a:off x="6147050" y="2184825"/>
            <a:ext cx="2569200" cy="28779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1037250" y="2242825"/>
            <a:ext cx="5066700" cy="2748000"/>
          </a:xfrm>
          <a:prstGeom prst="rect">
            <a:avLst/>
          </a:prstGeom>
          <a:solidFill>
            <a:srgbClr val="FFFFFF">
              <a:alpha val="54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997500" y="90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GESTALT Architecture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997500" y="826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COMPASS provides scalable Spatial Pattern Matching (SPM)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997500" y="1398725"/>
            <a:ext cx="8520600" cy="12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Enables spatial search over objects and locations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Data structure</a:t>
            </a:r>
            <a:r>
              <a:rPr lang="en"/>
              <a:t>: Matrix-based encoding of relative object positions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Search</a:t>
            </a:r>
            <a:r>
              <a:rPr lang="en"/>
              <a:t>: Recursively prunes the matrix until a match is identified</a:t>
            </a:r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475" y="2733275"/>
            <a:ext cx="3043125" cy="189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5025" y="2733275"/>
            <a:ext cx="1899825" cy="199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88284" y="2683614"/>
            <a:ext cx="1690991" cy="199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 rot="10800000">
            <a:off x="4114941" y="3590950"/>
            <a:ext cx="60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 b="1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endParaRPr sz="2400" b="1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 rot="10800000">
            <a:off x="6508641" y="3615925"/>
            <a:ext cx="60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 b="1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endParaRPr sz="2400" b="1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1"/>
          </p:nvPr>
        </p:nvSpPr>
        <p:spPr>
          <a:xfrm>
            <a:off x="1038475" y="4631075"/>
            <a:ext cx="29523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Collect.</a:t>
            </a: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1"/>
          </p:nvPr>
        </p:nvSpPr>
        <p:spPr>
          <a:xfrm>
            <a:off x="4930500" y="4631075"/>
            <a:ext cx="18039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Encode.</a:t>
            </a:r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7279100" y="4631075"/>
            <a:ext cx="16002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Search.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997500" y="826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approaches to SPM are </a:t>
            </a:r>
            <a:r>
              <a:rPr lang="en" b="1"/>
              <a:t>at least cubic </a:t>
            </a:r>
            <a:r>
              <a:rPr lang="en"/>
              <a:t>in complexity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body" idx="1"/>
          </p:nvPr>
        </p:nvSpPr>
        <p:spPr>
          <a:xfrm>
            <a:off x="921300" y="1533475"/>
            <a:ext cx="255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FF00"/>
                </a:solidFill>
              </a:rPr>
              <a:t>Keyword</a:t>
            </a:r>
            <a:r>
              <a:rPr lang="en" b="1"/>
              <a:t>, </a:t>
            </a:r>
            <a:r>
              <a:rPr lang="en" b="1">
                <a:solidFill>
                  <a:srgbClr val="FF9900"/>
                </a:solidFill>
              </a:rPr>
              <a:t>metric</a:t>
            </a:r>
            <a:r>
              <a:rPr lang="en" b="1"/>
              <a:t>, </a:t>
            </a:r>
            <a:r>
              <a:rPr lang="en"/>
              <a:t>and </a:t>
            </a:r>
            <a:r>
              <a:rPr lang="en" b="1">
                <a:solidFill>
                  <a:srgbClr val="9900FF"/>
                </a:solidFill>
              </a:rPr>
              <a:t>topological</a:t>
            </a:r>
            <a:r>
              <a:rPr lang="en" b="1"/>
              <a:t> </a:t>
            </a:r>
            <a:r>
              <a:rPr lang="en"/>
              <a:t>constraints: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Ignore critical spatial information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FF"/>
                </a:solidFill>
              </a:rPr>
              <a:t>Directional </a:t>
            </a:r>
            <a:r>
              <a:rPr lang="en"/>
              <a:t>constraints: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Encode spatial patterns as </a:t>
            </a:r>
            <a:r>
              <a:rPr lang="en" i="1"/>
              <a:t>pairwise </a:t>
            </a:r>
            <a:r>
              <a:rPr lang="en"/>
              <a:t>constraints</a:t>
            </a:r>
            <a:endParaRPr/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075" y="1398725"/>
            <a:ext cx="5823599" cy="355251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/>
          <p:nvPr/>
        </p:nvSpPr>
        <p:spPr>
          <a:xfrm rot="-2700000">
            <a:off x="6709347" y="1816115"/>
            <a:ext cx="675004" cy="208738"/>
          </a:xfrm>
          <a:prstGeom prst="rect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17"/>
          <p:cNvSpPr/>
          <p:nvPr/>
        </p:nvSpPr>
        <p:spPr>
          <a:xfrm rot="-2700000">
            <a:off x="6337724" y="1824037"/>
            <a:ext cx="605001" cy="245649"/>
          </a:xfrm>
          <a:prstGeom prst="rect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17"/>
          <p:cNvSpPr/>
          <p:nvPr/>
        </p:nvSpPr>
        <p:spPr>
          <a:xfrm rot="-2700000">
            <a:off x="5666726" y="1809538"/>
            <a:ext cx="477297" cy="22189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7"/>
          <p:cNvSpPr/>
          <p:nvPr/>
        </p:nvSpPr>
        <p:spPr>
          <a:xfrm rot="-2700000">
            <a:off x="6029977" y="1826256"/>
            <a:ext cx="506996" cy="208738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8390200" y="2111275"/>
            <a:ext cx="692400" cy="22608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997500" y="826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Location-Centric Spatial Pattern Matching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>
            <a:off x="997500" y="1381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Given a known set of objects and how they each relate to a central location…</a:t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2492125" y="2719525"/>
            <a:ext cx="481200" cy="343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2605225" y="3074550"/>
            <a:ext cx="255000" cy="288000"/>
          </a:xfrm>
          <a:prstGeom prst="rect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3049925" y="2514150"/>
            <a:ext cx="255000" cy="288000"/>
          </a:xfrm>
          <a:prstGeom prst="rect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3304925" y="3362525"/>
            <a:ext cx="255000" cy="288000"/>
          </a:xfrm>
          <a:prstGeom prst="rect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446" y="1574350"/>
            <a:ext cx="1095236" cy="114486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/>
          <p:nvPr/>
        </p:nvSpPr>
        <p:spPr>
          <a:xfrm>
            <a:off x="3759175" y="1750423"/>
            <a:ext cx="1116000" cy="840300"/>
          </a:xfrm>
          <a:prstGeom prst="rect">
            <a:avLst/>
          </a:prstGeom>
          <a:solidFill>
            <a:srgbClr val="FFFFFF">
              <a:alpha val="54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6" name="Google Shape;14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0450" y="1829238"/>
            <a:ext cx="2438400" cy="2200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18"/>
          <p:cNvCxnSpPr/>
          <p:nvPr/>
        </p:nvCxnSpPr>
        <p:spPr>
          <a:xfrm>
            <a:off x="1390450" y="2796563"/>
            <a:ext cx="243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18"/>
          <p:cNvCxnSpPr/>
          <p:nvPr/>
        </p:nvCxnSpPr>
        <p:spPr>
          <a:xfrm>
            <a:off x="2259350" y="1829275"/>
            <a:ext cx="0" cy="220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>
            <a:spLocks noGrp="1"/>
          </p:cNvSpPr>
          <p:nvPr>
            <p:ph type="title"/>
          </p:nvPr>
        </p:nvSpPr>
        <p:spPr>
          <a:xfrm>
            <a:off x="997500" y="826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Location-Centric Spatial Pattern Matching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1"/>
          </p:nvPr>
        </p:nvSpPr>
        <p:spPr>
          <a:xfrm>
            <a:off x="997500" y="1381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Given a known set of objects and how they each relate to a central location…</a:t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2492125" y="2719525"/>
            <a:ext cx="481200" cy="343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2605225" y="3074550"/>
            <a:ext cx="255000" cy="288000"/>
          </a:xfrm>
          <a:prstGeom prst="rect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3049925" y="2514150"/>
            <a:ext cx="255000" cy="288000"/>
          </a:xfrm>
          <a:prstGeom prst="rect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3304925" y="3362525"/>
            <a:ext cx="255000" cy="288000"/>
          </a:xfrm>
          <a:prstGeom prst="rect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1"/>
          </p:nvPr>
        </p:nvSpPr>
        <p:spPr>
          <a:xfrm>
            <a:off x="4413150" y="2719225"/>
            <a:ext cx="420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… and a sketch map or pictorial query…</a:t>
            </a:r>
            <a:endParaRPr/>
          </a:p>
        </p:txBody>
      </p:sp>
      <p:pic>
        <p:nvPicPr>
          <p:cNvPr id="160" name="Google Shape;16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446" y="1574350"/>
            <a:ext cx="1095236" cy="114486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9"/>
          <p:cNvSpPr/>
          <p:nvPr/>
        </p:nvSpPr>
        <p:spPr>
          <a:xfrm>
            <a:off x="3759175" y="1750423"/>
            <a:ext cx="1116000" cy="840300"/>
          </a:xfrm>
          <a:prstGeom prst="rect">
            <a:avLst/>
          </a:prstGeom>
          <a:solidFill>
            <a:srgbClr val="FFFFFF">
              <a:alpha val="54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2" name="Google Shape;16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0450" y="1829238"/>
            <a:ext cx="2438400" cy="2200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19"/>
          <p:cNvCxnSpPr/>
          <p:nvPr/>
        </p:nvCxnSpPr>
        <p:spPr>
          <a:xfrm>
            <a:off x="1390450" y="2796563"/>
            <a:ext cx="243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19"/>
          <p:cNvCxnSpPr/>
          <p:nvPr/>
        </p:nvCxnSpPr>
        <p:spPr>
          <a:xfrm>
            <a:off x="2259350" y="1829275"/>
            <a:ext cx="0" cy="220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5" name="Google Shape;16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9350" y="3057350"/>
            <a:ext cx="1285928" cy="114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997500" y="826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Location-Centric Spatial Pattern Matching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997500" y="1381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Given a known set of objects and how they each relate to a central location…</a:t>
            </a: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2492125" y="2719525"/>
            <a:ext cx="481200" cy="343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1"/>
          </p:nvPr>
        </p:nvSpPr>
        <p:spPr>
          <a:xfrm>
            <a:off x="2973325" y="4483325"/>
            <a:ext cx="617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… determine which known locations are a match for the query.</a:t>
            </a: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2605225" y="3074550"/>
            <a:ext cx="255000" cy="288000"/>
          </a:xfrm>
          <a:prstGeom prst="rect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3049925" y="2514150"/>
            <a:ext cx="255000" cy="288000"/>
          </a:xfrm>
          <a:prstGeom prst="rect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3304925" y="3362525"/>
            <a:ext cx="255000" cy="288000"/>
          </a:xfrm>
          <a:prstGeom prst="rect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4413150" y="2719225"/>
            <a:ext cx="420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… and a sketch map or pictorial query…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446" y="1574350"/>
            <a:ext cx="1095236" cy="114486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/>
          <p:nvPr/>
        </p:nvSpPr>
        <p:spPr>
          <a:xfrm>
            <a:off x="3759175" y="1750423"/>
            <a:ext cx="1116000" cy="840300"/>
          </a:xfrm>
          <a:prstGeom prst="rect">
            <a:avLst/>
          </a:prstGeom>
          <a:solidFill>
            <a:srgbClr val="FFFFFF">
              <a:alpha val="54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0450" y="1829238"/>
            <a:ext cx="2438400" cy="2200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20"/>
          <p:cNvCxnSpPr/>
          <p:nvPr/>
        </p:nvCxnSpPr>
        <p:spPr>
          <a:xfrm>
            <a:off x="1390450" y="2796563"/>
            <a:ext cx="243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0"/>
          <p:cNvCxnSpPr/>
          <p:nvPr/>
        </p:nvCxnSpPr>
        <p:spPr>
          <a:xfrm>
            <a:off x="2259350" y="1829275"/>
            <a:ext cx="0" cy="220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3" name="Google Shape;18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9350" y="3057350"/>
            <a:ext cx="1285928" cy="114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0"/>
          <p:cNvSpPr/>
          <p:nvPr/>
        </p:nvSpPr>
        <p:spPr>
          <a:xfrm>
            <a:off x="2797850" y="3212775"/>
            <a:ext cx="255000" cy="288000"/>
          </a:xfrm>
          <a:prstGeom prst="rect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20"/>
          <p:cNvSpPr/>
          <p:nvPr/>
        </p:nvSpPr>
        <p:spPr>
          <a:xfrm>
            <a:off x="1905525" y="3291925"/>
            <a:ext cx="255000" cy="288000"/>
          </a:xfrm>
          <a:prstGeom prst="rect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20"/>
          <p:cNvSpPr/>
          <p:nvPr/>
        </p:nvSpPr>
        <p:spPr>
          <a:xfrm>
            <a:off x="2068200" y="3003925"/>
            <a:ext cx="255000" cy="288000"/>
          </a:xfrm>
          <a:prstGeom prst="rect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20"/>
          <p:cNvSpPr/>
          <p:nvPr/>
        </p:nvSpPr>
        <p:spPr>
          <a:xfrm>
            <a:off x="2843400" y="2026575"/>
            <a:ext cx="255000" cy="288000"/>
          </a:xfrm>
          <a:prstGeom prst="rect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>
            <a:spLocks noGrp="1"/>
          </p:cNvSpPr>
          <p:nvPr>
            <p:ph type="title"/>
          </p:nvPr>
        </p:nvSpPr>
        <p:spPr>
          <a:xfrm>
            <a:off x="997500" y="826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COMPASS: Cardinal Orientation Manipulation and Pattern-Aware Spatial Search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body" idx="1"/>
          </p:nvPr>
        </p:nvSpPr>
        <p:spPr>
          <a:xfrm>
            <a:off x="997500" y="1762075"/>
            <a:ext cx="3183300" cy="29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for </a:t>
            </a:r>
            <a:r>
              <a:rPr lang="en" b="1"/>
              <a:t>objects </a:t>
            </a:r>
            <a:r>
              <a:rPr lang="en"/>
              <a:t>by their directional relations to their associated </a:t>
            </a:r>
            <a:r>
              <a:rPr lang="en" b="1"/>
              <a:t>location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" name="LocationObjectSearch (1)">
            <a:hlinkClick r:id="" action="ppaction://media"/>
            <a:extLst>
              <a:ext uri="{FF2B5EF4-FFF2-40B4-BE49-F238E27FC236}">
                <a16:creationId xmlns:a16="http://schemas.microsoft.com/office/drawing/2014/main" id="{82B90D13-033C-2BCF-4E5A-AD16982B074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429589" y="1703438"/>
            <a:ext cx="4260486" cy="23947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489</Words>
  <Application>Microsoft Office PowerPoint</Application>
  <PresentationFormat>On-screen Show (16:9)</PresentationFormat>
  <Paragraphs>74</Paragraphs>
  <Slides>17</Slides>
  <Notes>17</Notes>
  <HiddenSlides>0</HiddenSlides>
  <MMClips>3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Times New Roman</vt:lpstr>
      <vt:lpstr>Simple Light</vt:lpstr>
      <vt:lpstr>COMPASS Cardinal Orientation Manipulation and Pattern-Aware Spatial Search</vt:lpstr>
      <vt:lpstr>Presentation Scope</vt:lpstr>
      <vt:lpstr>GESTALT Architecture</vt:lpstr>
      <vt:lpstr>COMPASS provides scalable Spatial Pattern Matching (SPM)</vt:lpstr>
      <vt:lpstr>Most approaches to SPM are at least cubic in complexity</vt:lpstr>
      <vt:lpstr>Location-Centric Spatial Pattern Matching </vt:lpstr>
      <vt:lpstr>Location-Centric Spatial Pattern Matching  </vt:lpstr>
      <vt:lpstr>Location-Centric Spatial Pattern Matching  </vt:lpstr>
      <vt:lpstr>COMPASS: Cardinal Orientation Manipulation and Pattern-Aware Spatial Search </vt:lpstr>
      <vt:lpstr>Object-Centric Spatial Pattern Matching</vt:lpstr>
      <vt:lpstr>Object-Centric Spatial Pattern Matching </vt:lpstr>
      <vt:lpstr>Object-Centric Spatial Pattern Matching </vt:lpstr>
      <vt:lpstr>COMPASS: Cardinal Orientation Manipulation and Pattern-Aware Spatial Search </vt:lpstr>
      <vt:lpstr>Cardinality-Invariant Object-Centric Spatial Pattern Matching </vt:lpstr>
      <vt:lpstr>COMPASS: Cardinal Orientation Manipulation and Pattern-Aware Spatial Search </vt:lpstr>
      <vt:lpstr>Future directions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COMPASS Cardinal Orientation Manipulation and Pattern-Aware Spatial Search</dc:title>
  <dc:creator>Nicole Schneider</dc:creator>
  <cp:lastModifiedBy>Nicole Schneider</cp:lastModifiedBy>
  <cp:revision>1</cp:revision>
  <dcterms:modified xsi:type="dcterms:W3CDTF">2023-11-13T08:58:19Z</dcterms:modified>
</cp:coreProperties>
</file>