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667C22-761A-4202-9636-6BE4E1448BF4}">
  <a:tblStyle styleId="{7F667C22-761A-4202-9636-6BE4E1448B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01" autoAdjust="0"/>
  </p:normalViewPr>
  <p:slideViewPr>
    <p:cSldViewPr snapToGrid="0">
      <p:cViewPr varScale="1">
        <p:scale>
          <a:sx n="104" d="100"/>
          <a:sy n="104" d="100"/>
        </p:scale>
        <p:origin x="136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9b7aa53a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9b7aa53aa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a4788857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a4788857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a4788857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a4788857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a4788857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a4788857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a4788857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a4788857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a4788857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a4788857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a478885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a478885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9b7aa56ec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9b7aa56ec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9d95d621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9d95d621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9b7aa56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9b7aa56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b7aa53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9b7aa53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a47888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a47888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a7048e13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a7048e13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a7048e1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a7048e1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7048e13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a7048e13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a7048e13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a7048e13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000257" y="7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82" name="Google Shape;82;p11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000257" y="7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948300" cy="5143500"/>
          </a:xfrm>
          <a:prstGeom prst="rect">
            <a:avLst/>
          </a:prstGeom>
          <a:solidFill>
            <a:srgbClr val="E519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76200"/>
            <a:ext cx="4520051" cy="8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975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4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975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97500" y="16096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5518200" y="16096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" name="Google Shape;3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5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975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" name="Google Shape;42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6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97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97500" y="1770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49" name="Google Shape;49;p7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7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0998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56" name="Google Shape;56;p8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8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98900" y="1537975"/>
            <a:ext cx="3773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875100" y="3184075"/>
            <a:ext cx="3773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66" name="Google Shape;66;p9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" name="Google Shape;6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9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9975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73" name="Google Shape;73;p10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4" name="Google Shape;7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0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osullik@umd.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hjs@cs.umd.edu" TargetMode="External"/><Relationship Id="rId4" Type="http://schemas.openxmlformats.org/officeDocument/2006/relationships/hyperlink" Target="mailto:nsch@umd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Cardinal Orientation Manipulation and Pattern-Aware Spatial Search</a:t>
            </a:r>
            <a:endParaRPr sz="30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r>
              <a:rPr lang="en" sz="2280" b="1">
                <a:solidFill>
                  <a:schemeClr val="dk1"/>
                </a:solidFill>
              </a:rPr>
              <a:t>ACM SIGSPATIAL GEOSEARCH WORKSHOP</a:t>
            </a:r>
            <a:endParaRPr sz="228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endParaRPr sz="228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r>
              <a:rPr lang="en" sz="2280">
                <a:solidFill>
                  <a:schemeClr val="dk1"/>
                </a:solidFill>
              </a:rPr>
              <a:t>Kent O’Sullivan | Nicole Schneider | Hanan Samet</a:t>
            </a:r>
            <a:endParaRPr sz="228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endParaRPr sz="228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r>
              <a:rPr lang="en" sz="2280">
                <a:solidFill>
                  <a:schemeClr val="dk1"/>
                </a:solidFill>
              </a:rPr>
              <a:t>13 Nov 2023</a:t>
            </a:r>
            <a:endParaRPr sz="22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Object-Centric Spatial Pattern Matching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arranged in a spatial pattern…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50" y="1948763"/>
            <a:ext cx="24384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Object-Centric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arranged in a spatial pattern…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50" y="1948763"/>
            <a:ext cx="24384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00" y="2987125"/>
            <a:ext cx="1558100" cy="11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4413150" y="2719225"/>
            <a:ext cx="42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and a sketch map or pictorial query…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Object-Centric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arranged in a spatial pattern…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50" y="1948763"/>
            <a:ext cx="24384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00" y="2987125"/>
            <a:ext cx="1558100" cy="11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2797850" y="4483325"/>
            <a:ext cx="634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determine if the query matches at least one set of known objects. 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2605225" y="30745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3049925" y="25141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3304925" y="33625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3682450" y="36347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4413150" y="2719225"/>
            <a:ext cx="42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and a sketch map or pictorial query…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COMPASS: Cardinal Orientation Manipulation and Pattern-Aware Spatial 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1"/>
          </p:nvPr>
        </p:nvSpPr>
        <p:spPr>
          <a:xfrm>
            <a:off x="997500" y="1896675"/>
            <a:ext cx="3183300" cy="2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</a:t>
            </a:r>
            <a:r>
              <a:rPr lang="en" b="1"/>
              <a:t>objects </a:t>
            </a:r>
            <a:r>
              <a:rPr lang="en"/>
              <a:t>recursively by their directional relations to other </a:t>
            </a:r>
            <a:r>
              <a:rPr lang="en" b="1"/>
              <a:t>objects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ObjectObjectSearch (1)">
            <a:hlinkClick r:id="" action="ppaction://media"/>
            <a:extLst>
              <a:ext uri="{FF2B5EF4-FFF2-40B4-BE49-F238E27FC236}">
                <a16:creationId xmlns:a16="http://schemas.microsoft.com/office/drawing/2014/main" id="{DEC4D38C-CE52-4465-2759-FE5E68006B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0800" y="1753099"/>
            <a:ext cx="4562230" cy="256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Cardinality-Invariant Object-Centric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arranged in a spatial pattern…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50" y="1948763"/>
            <a:ext cx="24384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00" y="2987125"/>
            <a:ext cx="1558100" cy="11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1"/>
          </p:nvPr>
        </p:nvSpPr>
        <p:spPr>
          <a:xfrm>
            <a:off x="1469700" y="4516700"/>
            <a:ext cx="75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determine if </a:t>
            </a:r>
            <a:r>
              <a:rPr lang="en" b="1" i="1"/>
              <a:t>any orientation</a:t>
            </a:r>
            <a:r>
              <a:rPr lang="en"/>
              <a:t> of the query matches at least one set of known objects. 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4413150" y="2719225"/>
            <a:ext cx="42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and a sketch map or pictorial query…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911575" y="1674225"/>
            <a:ext cx="10242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E519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✖</a:t>
            </a:r>
            <a:endParaRPr sz="4600">
              <a:solidFill>
                <a:srgbClr val="E519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 rot="2923065">
            <a:off x="6737055" y="3434587"/>
            <a:ext cx="1023995" cy="8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↺</a:t>
            </a:r>
            <a:endParaRPr sz="4600" b="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COMPASS: Cardinal Orientation Manipulation and Pattern-Aware Spatial 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1"/>
          </p:nvPr>
        </p:nvSpPr>
        <p:spPr>
          <a:xfrm>
            <a:off x="997500" y="1874375"/>
            <a:ext cx="2963100" cy="2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</a:t>
            </a:r>
            <a:r>
              <a:rPr lang="en" b="1"/>
              <a:t>objects </a:t>
            </a:r>
            <a:r>
              <a:rPr lang="en"/>
              <a:t>by their directional relations to other </a:t>
            </a:r>
            <a:r>
              <a:rPr lang="en" b="1"/>
              <a:t>objects</a:t>
            </a:r>
            <a:r>
              <a:rPr lang="en"/>
              <a:t>, </a:t>
            </a:r>
            <a:r>
              <a:rPr lang="en" i="1"/>
              <a:t>regardless of cardinal orientation of the query</a:t>
            </a:r>
            <a:endParaRPr b="1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CardinalityInvariant">
            <a:hlinkClick r:id="" action="ppaction://media"/>
            <a:extLst>
              <a:ext uri="{FF2B5EF4-FFF2-40B4-BE49-F238E27FC236}">
                <a16:creationId xmlns:a16="http://schemas.microsoft.com/office/drawing/2014/main" id="{4EA163C3-4DF2-5D98-E2F0-695BC752836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18936" y="1931362"/>
            <a:ext cx="4962832" cy="2789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9975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997500" y="1609675"/>
            <a:ext cx="808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 COMPASS to find </a:t>
            </a:r>
            <a:r>
              <a:rPr lang="en" b="1" i="1"/>
              <a:t>all</a:t>
            </a:r>
            <a:r>
              <a:rPr lang="en" b="1"/>
              <a:t> </a:t>
            </a:r>
            <a:r>
              <a:rPr lang="en"/>
              <a:t>instead of </a:t>
            </a:r>
            <a:r>
              <a:rPr lang="en" b="1" i="1"/>
              <a:t>any </a:t>
            </a:r>
            <a:r>
              <a:rPr lang="en"/>
              <a:t>match to the query pattern.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 our theoretical analysis of COMPASS with an empirical comparison against related works.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Investigate if the COMPASS matrix-based embedding can be extended to support line and region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graphicFrame>
        <p:nvGraphicFramePr>
          <p:cNvPr id="274" name="Google Shape;274;p29"/>
          <p:cNvGraphicFramePr/>
          <p:nvPr/>
        </p:nvGraphicFramePr>
        <p:xfrm>
          <a:off x="2544975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{7F667C22-761A-4202-9636-6BE4E1448BF4}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Kent O’Sullivan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osullik@umd.edu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 R Schneider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nsch@umd.edu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Hanan Samet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hjs@cs.umd.edu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Scope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9975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 and current limitations.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Location-centric spatial pattern matching.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Object-centric spatial pattern matching.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of COMPASS algorithms and data structures.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 and future directions.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997500" y="1419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Structures &amp; Search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00" y="1991476"/>
            <a:ext cx="7816574" cy="31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6147050" y="2184825"/>
            <a:ext cx="2569200" cy="28779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037250" y="2242825"/>
            <a:ext cx="5066700" cy="27480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97500" y="90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GESTALT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 provides scalable Spatial Pattern Matching (SPM)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997500" y="1398725"/>
            <a:ext cx="8520600" cy="12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Enables spatial search over objects and locations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Data structure</a:t>
            </a:r>
            <a:r>
              <a:rPr lang="en"/>
              <a:t>: Matrix-based encoding of relative object positions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Search</a:t>
            </a:r>
            <a:r>
              <a:rPr lang="en"/>
              <a:t>: Recursively prunes the matrix until a match is identified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475" y="2733275"/>
            <a:ext cx="3043125" cy="18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025" y="2733275"/>
            <a:ext cx="1899825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8284" y="2683614"/>
            <a:ext cx="1690991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 rot="10800000">
            <a:off x="4114941" y="3590950"/>
            <a:ext cx="60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endParaRPr sz="2400" b="1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 rot="10800000">
            <a:off x="6508641" y="3615925"/>
            <a:ext cx="60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endParaRPr sz="2400" b="1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1038475" y="4631075"/>
            <a:ext cx="29523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Collect.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930500" y="4631075"/>
            <a:ext cx="18039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Encode.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7279100" y="4631075"/>
            <a:ext cx="16002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Search.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approaches to SPM are </a:t>
            </a:r>
            <a:r>
              <a:rPr lang="en" b="1"/>
              <a:t>at least cubic </a:t>
            </a:r>
            <a:r>
              <a:rPr lang="en"/>
              <a:t>in complexity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921300" y="1533475"/>
            <a:ext cx="255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Keyword</a:t>
            </a:r>
            <a:r>
              <a:rPr lang="en" b="1"/>
              <a:t>, </a:t>
            </a:r>
            <a:r>
              <a:rPr lang="en" b="1">
                <a:solidFill>
                  <a:srgbClr val="FF9900"/>
                </a:solidFill>
              </a:rPr>
              <a:t>metric</a:t>
            </a:r>
            <a:r>
              <a:rPr lang="en" b="1"/>
              <a:t>, </a:t>
            </a:r>
            <a:r>
              <a:rPr lang="en"/>
              <a:t>and </a:t>
            </a:r>
            <a:r>
              <a:rPr lang="en" b="1">
                <a:solidFill>
                  <a:srgbClr val="9900FF"/>
                </a:solidFill>
              </a:rPr>
              <a:t>topological</a:t>
            </a:r>
            <a:r>
              <a:rPr lang="en" b="1"/>
              <a:t> </a:t>
            </a:r>
            <a:r>
              <a:rPr lang="en"/>
              <a:t>constraints: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Ignore critical spatial information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FF"/>
                </a:solidFill>
              </a:rPr>
              <a:t>Directional </a:t>
            </a:r>
            <a:r>
              <a:rPr lang="en"/>
              <a:t>constraints: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Encode spatial patterns as </a:t>
            </a:r>
            <a:r>
              <a:rPr lang="en" i="1"/>
              <a:t>pairwise </a:t>
            </a:r>
            <a:r>
              <a:rPr lang="en"/>
              <a:t>constraints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75" y="1398725"/>
            <a:ext cx="5823599" cy="355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 rot="-2700000">
            <a:off x="6709347" y="1816115"/>
            <a:ext cx="675004" cy="208738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/>
          <p:nvPr/>
        </p:nvSpPr>
        <p:spPr>
          <a:xfrm rot="-2700000">
            <a:off x="6337724" y="1824037"/>
            <a:ext cx="605001" cy="245649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7"/>
          <p:cNvSpPr/>
          <p:nvPr/>
        </p:nvSpPr>
        <p:spPr>
          <a:xfrm rot="-2700000">
            <a:off x="5666726" y="1809538"/>
            <a:ext cx="477297" cy="22189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/>
          <p:nvPr/>
        </p:nvSpPr>
        <p:spPr>
          <a:xfrm rot="-2700000">
            <a:off x="6029977" y="1826256"/>
            <a:ext cx="506996" cy="208738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8390200" y="2111275"/>
            <a:ext cx="692400" cy="2260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Location-Centric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and how they each relate to a central location…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605225" y="30745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049925" y="25141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304925" y="33625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450" y="1829238"/>
            <a:ext cx="2438400" cy="22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8"/>
          <p:cNvCxnSpPr/>
          <p:nvPr/>
        </p:nvCxnSpPr>
        <p:spPr>
          <a:xfrm>
            <a:off x="1390450" y="2796563"/>
            <a:ext cx="243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2259350" y="1829275"/>
            <a:ext cx="0" cy="22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Location-Centric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and how they each relate to a central location…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605225" y="30745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049925" y="25141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304925" y="33625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4413150" y="2719225"/>
            <a:ext cx="42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and a sketch map or pictorial query…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450" y="1829238"/>
            <a:ext cx="2438400" cy="22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9"/>
          <p:cNvCxnSpPr/>
          <p:nvPr/>
        </p:nvCxnSpPr>
        <p:spPr>
          <a:xfrm>
            <a:off x="1390450" y="2796563"/>
            <a:ext cx="243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2259350" y="1829275"/>
            <a:ext cx="0" cy="22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350" y="3057350"/>
            <a:ext cx="1285928" cy="11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Location-Centric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and how they each relate to a central location…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2973325" y="4483325"/>
            <a:ext cx="61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determine which known locations are a match for the query.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2605225" y="30745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3049925" y="25141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3304925" y="33625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413150" y="2719225"/>
            <a:ext cx="42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and a sketch map or pictorial query…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450" y="1829238"/>
            <a:ext cx="2438400" cy="22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0"/>
          <p:cNvCxnSpPr/>
          <p:nvPr/>
        </p:nvCxnSpPr>
        <p:spPr>
          <a:xfrm>
            <a:off x="1390450" y="2796563"/>
            <a:ext cx="243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2259350" y="1829275"/>
            <a:ext cx="0" cy="22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350" y="3057350"/>
            <a:ext cx="1285928" cy="11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>
            <a:off x="2797850" y="321277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1905525" y="32919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2068200" y="30039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2843400" y="202657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COMPASS: Cardinal Orientation Manipulation and Pattern-Aware Spatial 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997500" y="1762075"/>
            <a:ext cx="3183300" cy="2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</a:t>
            </a:r>
            <a:r>
              <a:rPr lang="en" b="1"/>
              <a:t>objects </a:t>
            </a:r>
            <a:r>
              <a:rPr lang="en"/>
              <a:t>by their directional relations to their associated </a:t>
            </a:r>
            <a:r>
              <a:rPr lang="en" b="1"/>
              <a:t>location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LocationObjectSearch (1)">
            <a:hlinkClick r:id="" action="ppaction://media"/>
            <a:extLst>
              <a:ext uri="{FF2B5EF4-FFF2-40B4-BE49-F238E27FC236}">
                <a16:creationId xmlns:a16="http://schemas.microsoft.com/office/drawing/2014/main" id="{82B90D13-033C-2BCF-4E5A-AD16982B07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29589" y="1703438"/>
            <a:ext cx="4260486" cy="2394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489</Words>
  <Application>Microsoft Office PowerPoint</Application>
  <PresentationFormat>On-screen Show (16:9)</PresentationFormat>
  <Paragraphs>74</Paragraphs>
  <Slides>17</Slides>
  <Notes>17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Simple Light</vt:lpstr>
      <vt:lpstr>COMPASS Cardinal Orientation Manipulation and Pattern-Aware Spatial Search</vt:lpstr>
      <vt:lpstr>Presentation Scope</vt:lpstr>
      <vt:lpstr>GESTALT Architecture</vt:lpstr>
      <vt:lpstr>COMPASS provides scalable Spatial Pattern Matching (SPM)</vt:lpstr>
      <vt:lpstr>Most approaches to SPM are at least cubic in complexity</vt:lpstr>
      <vt:lpstr>Location-Centric Spatial Pattern Matching </vt:lpstr>
      <vt:lpstr>Location-Centric Spatial Pattern Matching  </vt:lpstr>
      <vt:lpstr>Location-Centric Spatial Pattern Matching  </vt:lpstr>
      <vt:lpstr>COMPASS: Cardinal Orientation Manipulation and Pattern-Aware Spatial Search </vt:lpstr>
      <vt:lpstr>Object-Centric Spatial Pattern Matching</vt:lpstr>
      <vt:lpstr>Object-Centric Spatial Pattern Matching </vt:lpstr>
      <vt:lpstr>Object-Centric Spatial Pattern Matching </vt:lpstr>
      <vt:lpstr>COMPASS: Cardinal Orientation Manipulation and Pattern-Aware Spatial Search </vt:lpstr>
      <vt:lpstr>Cardinality-Invariant Object-Centric Spatial Pattern Matching </vt:lpstr>
      <vt:lpstr>COMPASS: Cardinal Orientation Manipulation and Pattern-Aware Spatial Search </vt:lpstr>
      <vt:lpstr>Future directions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COMPASS Cardinal Orientation Manipulation and Pattern-Aware Spatial Search</dc:title>
  <dc:creator>Nicole Schneider</dc:creator>
  <cp:lastModifiedBy>Nicole Schneider</cp:lastModifiedBy>
  <cp:revision>1</cp:revision>
  <dcterms:modified xsi:type="dcterms:W3CDTF">2023-11-13T08:57:51Z</dcterms:modified>
</cp:coreProperties>
</file>