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8" r:id="rId4"/>
    <p:sldId id="260" r:id="rId5"/>
    <p:sldId id="259" r:id="rId6"/>
    <p:sldId id="262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8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39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674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69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731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958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2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92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22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154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581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98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1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8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6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8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859B-44DB-44A8-9B18-ADF984F146A2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1C5B197-6C8A-4A23-8CC4-3D7AFE95E0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8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19" Type="http://schemas.openxmlformats.org/officeDocument/2006/relationships/image" Target="../media/image24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room of colourful chairs">
            <a:extLst>
              <a:ext uri="{FF2B5EF4-FFF2-40B4-BE49-F238E27FC236}">
                <a16:creationId xmlns:a16="http://schemas.microsoft.com/office/drawing/2014/main" id="{1921B209-16E8-4914-89FF-7D15EC52B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83" r="-1" b="1554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703CB-3380-433A-9443-8BE4DF40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Interview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9ACBB-4A90-4A79-B0A6-843036D96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en-US" dirty="0"/>
              <a:t>Osura Weerasinghe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6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14BAD5-ABC4-4FDE-B3AD-EB56701987BB}"/>
              </a:ext>
            </a:extLst>
          </p:cNvPr>
          <p:cNvGrpSpPr/>
          <p:nvPr/>
        </p:nvGrpSpPr>
        <p:grpSpPr>
          <a:xfrm>
            <a:off x="3246334" y="952780"/>
            <a:ext cx="5699331" cy="4238565"/>
            <a:chOff x="0" y="0"/>
            <a:chExt cx="5389245" cy="40995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373066-81CA-4034-A715-262401A0E69C}"/>
                </a:ext>
              </a:extLst>
            </p:cNvPr>
            <p:cNvGrpSpPr/>
            <p:nvPr/>
          </p:nvGrpSpPr>
          <p:grpSpPr>
            <a:xfrm>
              <a:off x="571500" y="0"/>
              <a:ext cx="4817745" cy="4099560"/>
              <a:chOff x="0" y="0"/>
              <a:chExt cx="4817745" cy="4099560"/>
            </a:xfrm>
          </p:grpSpPr>
          <p:pic>
            <p:nvPicPr>
              <p:cNvPr id="6" name="Picture 5" descr="Diagram&#10;&#10;Description automatically generated">
                <a:extLst>
                  <a:ext uri="{FF2B5EF4-FFF2-40B4-BE49-F238E27FC236}">
                    <a16:creationId xmlns:a16="http://schemas.microsoft.com/office/drawing/2014/main" id="{B137AA5F-1247-46BD-B217-3657E30A6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817745" cy="409956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5AF9E9-D66E-41D2-B0EC-FD4777DECC60}"/>
                  </a:ext>
                </a:extLst>
              </p:cNvPr>
              <p:cNvSpPr/>
              <p:nvPr/>
            </p:nvSpPr>
            <p:spPr>
              <a:xfrm>
                <a:off x="1038225" y="2581275"/>
                <a:ext cx="571500" cy="561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081444B7-FB53-4F4C-8FF5-EA7218DD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90725"/>
              <a:ext cx="518160" cy="50292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376C9B-8F2C-4750-907F-EA66073CD850}"/>
                </a:ext>
              </a:extLst>
            </p:cNvPr>
            <p:cNvCxnSpPr/>
            <p:nvPr/>
          </p:nvCxnSpPr>
          <p:spPr>
            <a:xfrm flipV="1">
              <a:off x="276225" y="495300"/>
              <a:ext cx="1133475" cy="15335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May be an image of 1 person and smiling">
            <a:extLst>
              <a:ext uri="{FF2B5EF4-FFF2-40B4-BE49-F238E27FC236}">
                <a16:creationId xmlns:a16="http://schemas.microsoft.com/office/drawing/2014/main" id="{25A30F00-BB2C-4B53-B346-17E9155A9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10420" r="7090" b="17695"/>
          <a:stretch/>
        </p:blipFill>
        <p:spPr bwMode="auto">
          <a:xfrm>
            <a:off x="4548797" y="2192337"/>
            <a:ext cx="2957071" cy="2473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No photo description available.">
            <a:extLst>
              <a:ext uri="{FF2B5EF4-FFF2-40B4-BE49-F238E27FC236}">
                <a16:creationId xmlns:a16="http://schemas.microsoft.com/office/drawing/2014/main" id="{479C7178-A344-4888-8E7E-92033AFF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0"/>
            <a:ext cx="2471738" cy="2473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UoK - Research Council - Home">
            <a:extLst>
              <a:ext uri="{FF2B5EF4-FFF2-40B4-BE49-F238E27FC236}">
                <a16:creationId xmlns:a16="http://schemas.microsoft.com/office/drawing/2014/main" id="{9CF70B66-EB44-4151-B1DF-D63950E5D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r="4522"/>
          <a:stretch/>
        </p:blipFill>
        <p:spPr bwMode="auto">
          <a:xfrm>
            <a:off x="9872970" y="-11228"/>
            <a:ext cx="2319030" cy="2432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ᐈ Bicycling stock pictures, Royalty Free cyclist wallpaper wallpapers |  download on Depositphotos®">
            <a:extLst>
              <a:ext uri="{FF2B5EF4-FFF2-40B4-BE49-F238E27FC236}">
                <a16:creationId xmlns:a16="http://schemas.microsoft.com/office/drawing/2014/main" id="{32DBA7AF-0A24-4685-B0CE-C2ED62C83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r="7172" b="-2"/>
          <a:stretch/>
        </p:blipFill>
        <p:spPr bwMode="auto">
          <a:xfrm>
            <a:off x="58343" y="3128289"/>
            <a:ext cx="2074179" cy="1739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May be an image of 6 people, including Ravindu Sadeep, Pasindu De Silva, Reshan Rajasuriya and Anjula Gimhana">
            <a:extLst>
              <a:ext uri="{FF2B5EF4-FFF2-40B4-BE49-F238E27FC236}">
                <a16:creationId xmlns:a16="http://schemas.microsoft.com/office/drawing/2014/main" id="{55207AA2-127A-439A-A580-AD06B740B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4" b="18560"/>
          <a:stretch/>
        </p:blipFill>
        <p:spPr bwMode="auto">
          <a:xfrm>
            <a:off x="7570659" y="71464"/>
            <a:ext cx="2225860" cy="14492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May be an image of 18 people, including M A Muard Ahamed, Isuru Sampath, Mohammed Fairooz, Nadeesh Subasinghe, Rohan Perera, Theruwanda Perera, Pathmika Rajapakshe, Dasith Thisaru, Dinusha Gayan Jayawardena and 3 others and people smiling">
            <a:extLst>
              <a:ext uri="{FF2B5EF4-FFF2-40B4-BE49-F238E27FC236}">
                <a16:creationId xmlns:a16="http://schemas.microsoft.com/office/drawing/2014/main" id="{6C3F771D-1072-494E-BB57-BFCA17D3A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3"/>
          <a:stretch/>
        </p:blipFill>
        <p:spPr bwMode="auto">
          <a:xfrm>
            <a:off x="0" y="5274647"/>
            <a:ext cx="2676092" cy="15833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May be an image of 6 people, including Udara Sembukuttiarachchi and Gayal Seneviratne and people smiling">
            <a:extLst>
              <a:ext uri="{FF2B5EF4-FFF2-40B4-BE49-F238E27FC236}">
                <a16:creationId xmlns:a16="http://schemas.microsoft.com/office/drawing/2014/main" id="{394BD8D9-F855-411B-AD2B-D08FA419C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2" r="11020" b="4"/>
          <a:stretch/>
        </p:blipFill>
        <p:spPr bwMode="auto">
          <a:xfrm>
            <a:off x="7524074" y="1604219"/>
            <a:ext cx="2319030" cy="13296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ay be an image of 8 people, including Thiwanka Senarathne, Nadil Eshan Fernando, Raveen Fernando, Reshan Rajasuriya, Anjula Gimhana and Lakshitha Peiris">
            <a:extLst>
              <a:ext uri="{FF2B5EF4-FFF2-40B4-BE49-F238E27FC236}">
                <a16:creationId xmlns:a16="http://schemas.microsoft.com/office/drawing/2014/main" id="{BEBAC426-A452-4A58-9F7C-543D89691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" r="36222" b="-1"/>
          <a:stretch/>
        </p:blipFill>
        <p:spPr bwMode="auto">
          <a:xfrm>
            <a:off x="2189491" y="2555807"/>
            <a:ext cx="2269634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ay be an image of 7 people, including Anjula Gimhana, Reshan Rajasuriya, Chamal Jayasuriya and Ravindu Sadeep and people smiling">
            <a:extLst>
              <a:ext uri="{FF2B5EF4-FFF2-40B4-BE49-F238E27FC236}">
                <a16:creationId xmlns:a16="http://schemas.microsoft.com/office/drawing/2014/main" id="{598BFF40-1DF9-44B3-9C52-CB688DF07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0" t="24489" r="4518" b="12687"/>
          <a:stretch/>
        </p:blipFill>
        <p:spPr bwMode="auto">
          <a:xfrm>
            <a:off x="9693985" y="3920362"/>
            <a:ext cx="2396363" cy="13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y be an image of 28 people, including Pirarthanan Raveendren, Nadeesh Subasinghe, Mohammed Fairooz, Santhoopa Jayawardhana, Theruwanda Perera, Udara Sembukuttiarachchi, Supun Jayarathne, Gayal Seneviratne, Dilshan Sulakshana and 8 others and people smiling">
            <a:extLst>
              <a:ext uri="{FF2B5EF4-FFF2-40B4-BE49-F238E27FC236}">
                <a16:creationId xmlns:a16="http://schemas.microsoft.com/office/drawing/2014/main" id="{B721219E-E140-4D5E-9DE1-0A99D6DCE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0"/>
          <a:stretch/>
        </p:blipFill>
        <p:spPr bwMode="auto">
          <a:xfrm>
            <a:off x="2694291" y="4844808"/>
            <a:ext cx="2983306" cy="17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y be an image of 4 people, including Sandesha Weerasinghe and Shanthi Weerasinghe and people smiling">
            <a:extLst>
              <a:ext uri="{FF2B5EF4-FFF2-40B4-BE49-F238E27FC236}">
                <a16:creationId xmlns:a16="http://schemas.microsoft.com/office/drawing/2014/main" id="{25BD19D2-BDF7-496A-8FD2-CCE700FE5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34" y="108191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enarkah Pakai Jaket Saat Jogging Bisa Bikin Kurus?">
            <a:extLst>
              <a:ext uri="{FF2B5EF4-FFF2-40B4-BE49-F238E27FC236}">
                <a16:creationId xmlns:a16="http://schemas.microsoft.com/office/drawing/2014/main" id="{687FE604-8D84-4B0D-A68A-3A4C1AB7B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r="13608"/>
          <a:stretch/>
        </p:blipFill>
        <p:spPr bwMode="auto">
          <a:xfrm>
            <a:off x="5245286" y="57062"/>
            <a:ext cx="2099444" cy="1760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paceX is building a market for Falcon Heavy — Quartz">
            <a:extLst>
              <a:ext uri="{FF2B5EF4-FFF2-40B4-BE49-F238E27FC236}">
                <a16:creationId xmlns:a16="http://schemas.microsoft.com/office/drawing/2014/main" id="{D4B4700E-9012-48F3-81E5-6160DE31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23" y="5274647"/>
            <a:ext cx="2042826" cy="15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zure Consulting | Microsoft Gold Cloud Partner | Azure Consulting Service">
            <a:extLst>
              <a:ext uri="{FF2B5EF4-FFF2-40B4-BE49-F238E27FC236}">
                <a16:creationId xmlns:a16="http://schemas.microsoft.com/office/drawing/2014/main" id="{08FA5CF0-285A-4023-9215-C7E5490D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25" y="5383918"/>
            <a:ext cx="2225860" cy="14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ET Framework - Wikipedia">
            <a:extLst>
              <a:ext uri="{FF2B5EF4-FFF2-40B4-BE49-F238E27FC236}">
                <a16:creationId xmlns:a16="http://schemas.microsoft.com/office/drawing/2014/main" id="{166797FA-6174-4CA4-8333-ABEA6901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330" y="2570734"/>
            <a:ext cx="1282614" cy="12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hess - Wikipedia">
            <a:extLst>
              <a:ext uri="{FF2B5EF4-FFF2-40B4-BE49-F238E27FC236}">
                <a16:creationId xmlns:a16="http://schemas.microsoft.com/office/drawing/2014/main" id="{8F491F27-2CF9-4C66-8F07-CBCD1FD98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214" y="4928079"/>
            <a:ext cx="1563269" cy="14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Soccer's Match Against Auburn Postponed - LSU Tigers">
            <a:extLst>
              <a:ext uri="{FF2B5EF4-FFF2-40B4-BE49-F238E27FC236}">
                <a16:creationId xmlns:a16="http://schemas.microsoft.com/office/drawing/2014/main" id="{FFBB5512-BCC7-4C81-8C4E-4CFC2F18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31" y="4203571"/>
            <a:ext cx="1927216" cy="12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Cyber Security is National Security | Department of Energy">
            <a:extLst>
              <a:ext uri="{FF2B5EF4-FFF2-40B4-BE49-F238E27FC236}">
                <a16:creationId xmlns:a16="http://schemas.microsoft.com/office/drawing/2014/main" id="{41D8D4BC-5199-45B7-A6DB-801C54C54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31" y="2953433"/>
            <a:ext cx="2091544" cy="11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2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ron Man wallpapers HD for desktop backgrounds">
            <a:extLst>
              <a:ext uri="{FF2B5EF4-FFF2-40B4-BE49-F238E27FC236}">
                <a16:creationId xmlns:a16="http://schemas.microsoft.com/office/drawing/2014/main" id="{4E5CADEC-5B17-4209-9C8D-F8D607164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09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9329E-EF6D-4301-B4B3-472F496653EF}"/>
              </a:ext>
            </a:extLst>
          </p:cNvPr>
          <p:cNvSpPr txBox="1"/>
          <p:nvPr/>
        </p:nvSpPr>
        <p:spPr>
          <a:xfrm>
            <a:off x="2780960" y="218852"/>
            <a:ext cx="147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 limited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5B5A1-B597-485A-BC86-58B3FB4C6BD7}"/>
              </a:ext>
            </a:extLst>
          </p:cNvPr>
          <p:cNvSpPr txBox="1"/>
          <p:nvPr/>
        </p:nvSpPr>
        <p:spPr>
          <a:xfrm>
            <a:off x="945829" y="106936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Establish In 2007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BDE72-2526-4F57-A28A-446CB0774048}"/>
              </a:ext>
            </a:extLst>
          </p:cNvPr>
          <p:cNvSpPr txBox="1"/>
          <p:nvPr/>
        </p:nvSpPr>
        <p:spPr>
          <a:xfrm>
            <a:off x="104490" y="1407728"/>
            <a:ext cx="10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Financial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25336-B3BB-4F2C-AC77-F98A4420B622}"/>
              </a:ext>
            </a:extLst>
          </p:cNvPr>
          <p:cNvSpPr txBox="1"/>
          <p:nvPr/>
        </p:nvSpPr>
        <p:spPr>
          <a:xfrm>
            <a:off x="104490" y="620415"/>
            <a:ext cx="147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Headquarters In UK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14C39-47E4-407E-8512-334C5E46F9A1}"/>
              </a:ext>
            </a:extLst>
          </p:cNvPr>
          <p:cNvSpPr txBox="1"/>
          <p:nvPr/>
        </p:nvSpPr>
        <p:spPr>
          <a:xfrm>
            <a:off x="5634657" y="1478695"/>
            <a:ext cx="125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Establish In 1801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EB3024-FB5F-42F4-9E96-F34F6F517F51}"/>
              </a:ext>
            </a:extLst>
          </p:cNvPr>
          <p:cNvGrpSpPr/>
          <p:nvPr/>
        </p:nvGrpSpPr>
        <p:grpSpPr>
          <a:xfrm>
            <a:off x="16361" y="2532335"/>
            <a:ext cx="1704680" cy="1696723"/>
            <a:chOff x="152063" y="2095282"/>
            <a:chExt cx="1704680" cy="169672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8979F1-1841-408F-AAF5-A8C3629D8A86}"/>
                </a:ext>
              </a:extLst>
            </p:cNvPr>
            <p:cNvSpPr txBox="1"/>
            <p:nvPr/>
          </p:nvSpPr>
          <p:spPr>
            <a:xfrm>
              <a:off x="152063" y="3268785"/>
              <a:ext cx="1704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Chairman</a:t>
              </a:r>
            </a:p>
            <a:p>
              <a:pPr algn="ctr"/>
              <a:r>
                <a:rPr lang="en-US" sz="1400" dirty="0"/>
                <a:t>Mr. Don Robert </a:t>
              </a:r>
            </a:p>
          </p:txBody>
        </p:sp>
        <p:pic>
          <p:nvPicPr>
            <p:cNvPr id="5130" name="Picture 10" descr="Don Robert | Bank of England">
              <a:extLst>
                <a:ext uri="{FF2B5EF4-FFF2-40B4-BE49-F238E27FC236}">
                  <a16:creationId xmlns:a16="http://schemas.microsoft.com/office/drawing/2014/main" id="{7266D310-FD29-4B93-81BE-1C77DCF6D0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07" r="20592"/>
            <a:stretch/>
          </p:blipFill>
          <p:spPr bwMode="auto">
            <a:xfrm>
              <a:off x="432778" y="2095282"/>
              <a:ext cx="1143250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5C4BB06-AC27-46B4-92AC-D8C86700B2C5}"/>
              </a:ext>
            </a:extLst>
          </p:cNvPr>
          <p:cNvSpPr txBox="1"/>
          <p:nvPr/>
        </p:nvSpPr>
        <p:spPr>
          <a:xfrm>
            <a:off x="4783697" y="5055265"/>
            <a:ext cx="227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USD $26 billion Market capitalization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256B7-2DAD-46BA-BD61-48E4DD7138A6}"/>
              </a:ext>
            </a:extLst>
          </p:cNvPr>
          <p:cNvGrpSpPr/>
          <p:nvPr/>
        </p:nvGrpSpPr>
        <p:grpSpPr>
          <a:xfrm>
            <a:off x="1985519" y="3331637"/>
            <a:ext cx="2359517" cy="1680281"/>
            <a:chOff x="2065214" y="2917114"/>
            <a:chExt cx="2359517" cy="1680281"/>
          </a:xfrm>
        </p:grpSpPr>
        <p:pic>
          <p:nvPicPr>
            <p:cNvPr id="5132" name="Picture 12" descr="David Schwimmer | Center for a New American Security (en-US)">
              <a:extLst>
                <a:ext uri="{FF2B5EF4-FFF2-40B4-BE49-F238E27FC236}">
                  <a16:creationId xmlns:a16="http://schemas.microsoft.com/office/drawing/2014/main" id="{BC00CAFD-9FE0-468D-8FB3-D0610671C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705" y="2917114"/>
              <a:ext cx="1162536" cy="118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F149FC-D45F-4CA3-B557-5645AFCC04A1}"/>
                </a:ext>
              </a:extLst>
            </p:cNvPr>
            <p:cNvSpPr txBox="1"/>
            <p:nvPr/>
          </p:nvSpPr>
          <p:spPr>
            <a:xfrm>
              <a:off x="2065214" y="4074175"/>
              <a:ext cx="2359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Chief Executive Officer</a:t>
              </a:r>
            </a:p>
            <a:p>
              <a:pPr algn="ctr"/>
              <a:r>
                <a:rPr lang="en-US" sz="1400" dirty="0"/>
                <a:t>Mr. David Schwimmer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43DE46-35D3-4609-9131-AC3EFDDCFBC5}"/>
              </a:ext>
            </a:extLst>
          </p:cNvPr>
          <p:cNvSpPr txBox="1"/>
          <p:nvPr/>
        </p:nvSpPr>
        <p:spPr>
          <a:xfrm>
            <a:off x="4259328" y="404801"/>
            <a:ext cx="182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2.9 billion revenue in 2019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9E429E-FF8F-4830-923F-6C9131444879}"/>
              </a:ext>
            </a:extLst>
          </p:cNvPr>
          <p:cNvGrpSpPr/>
          <p:nvPr/>
        </p:nvGrpSpPr>
        <p:grpSpPr>
          <a:xfrm>
            <a:off x="3701623" y="5946558"/>
            <a:ext cx="2975186" cy="829172"/>
            <a:chOff x="5006843" y="5783450"/>
            <a:chExt cx="2975186" cy="829172"/>
          </a:xfrm>
        </p:grpSpPr>
        <p:pic>
          <p:nvPicPr>
            <p:cNvPr id="5126" name="Picture 6" descr="2021 Italian Stock Exchange (MTA) | Trading Hours | TradingHours.com">
              <a:extLst>
                <a:ext uri="{FF2B5EF4-FFF2-40B4-BE49-F238E27FC236}">
                  <a16:creationId xmlns:a16="http://schemas.microsoft.com/office/drawing/2014/main" id="{E72CD05A-2945-4F71-A57B-15EA088DD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6843" y="5783450"/>
              <a:ext cx="2975186" cy="556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801B3B-560A-4B1E-9338-4E1F5000B2CD}"/>
                </a:ext>
              </a:extLst>
            </p:cNvPr>
            <p:cNvSpPr txBox="1"/>
            <p:nvPr/>
          </p:nvSpPr>
          <p:spPr>
            <a:xfrm>
              <a:off x="5316549" y="6304845"/>
              <a:ext cx="2233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Stock Exchange in Italy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A8F6EC-0AC8-4A1E-82A3-D01916842826}"/>
              </a:ext>
            </a:extLst>
          </p:cNvPr>
          <p:cNvGrpSpPr/>
          <p:nvPr/>
        </p:nvGrpSpPr>
        <p:grpSpPr>
          <a:xfrm>
            <a:off x="0" y="4810256"/>
            <a:ext cx="2476006" cy="1823142"/>
            <a:chOff x="20421" y="4397340"/>
            <a:chExt cx="2476006" cy="1823142"/>
          </a:xfrm>
        </p:grpSpPr>
        <p:pic>
          <p:nvPicPr>
            <p:cNvPr id="5136" name="Picture 16" descr="FTSE Russell">
              <a:extLst>
                <a:ext uri="{FF2B5EF4-FFF2-40B4-BE49-F238E27FC236}">
                  <a16:creationId xmlns:a16="http://schemas.microsoft.com/office/drawing/2014/main" id="{9A3B6D05-AD83-4A84-954E-EA05ADF3E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74" y="4397340"/>
              <a:ext cx="1362602" cy="1362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28ECEB-B78C-4ACA-8DC8-4F74F5331D61}"/>
                </a:ext>
              </a:extLst>
            </p:cNvPr>
            <p:cNvSpPr txBox="1"/>
            <p:nvPr/>
          </p:nvSpPr>
          <p:spPr>
            <a:xfrm>
              <a:off x="20421" y="5697262"/>
              <a:ext cx="24760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Investment management company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9D28898-31FD-439E-A8B2-46F387E63BC3}"/>
              </a:ext>
            </a:extLst>
          </p:cNvPr>
          <p:cNvSpPr txBox="1"/>
          <p:nvPr/>
        </p:nvSpPr>
        <p:spPr>
          <a:xfrm>
            <a:off x="7630207" y="3957693"/>
            <a:ext cx="13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Linux-based system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3D76CB-10A8-48C8-AF05-FDCFDC33C4C8}"/>
              </a:ext>
            </a:extLst>
          </p:cNvPr>
          <p:cNvSpPr txBox="1"/>
          <p:nvPr/>
        </p:nvSpPr>
        <p:spPr>
          <a:xfrm>
            <a:off x="8350413" y="4624193"/>
            <a:ext cx="1782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Sub-millisecond latency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362321-4286-4824-8FF3-1D7C570C3380}"/>
              </a:ext>
            </a:extLst>
          </p:cNvPr>
          <p:cNvSpPr txBox="1"/>
          <p:nvPr/>
        </p:nvSpPr>
        <p:spPr>
          <a:xfrm>
            <a:off x="10385140" y="4030108"/>
            <a:ext cx="184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126 microsecond trading time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08DEEE-BAF1-463D-9444-3FF6E7DE5011}"/>
              </a:ext>
            </a:extLst>
          </p:cNvPr>
          <p:cNvSpPr txBox="1"/>
          <p:nvPr/>
        </p:nvSpPr>
        <p:spPr>
          <a:xfrm>
            <a:off x="7095603" y="5402627"/>
            <a:ext cx="2246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TradElect, .Net based electronic trading platform, 2007-2011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F27B41-7150-4878-AC38-A9C8900280B2}"/>
              </a:ext>
            </a:extLst>
          </p:cNvPr>
          <p:cNvSpPr txBox="1"/>
          <p:nvPr/>
        </p:nvSpPr>
        <p:spPr>
          <a:xfrm>
            <a:off x="10010242" y="4853217"/>
            <a:ext cx="22467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by,</a:t>
            </a:r>
          </a:p>
          <a:p>
            <a:r>
              <a:rPr lang="en-US" sz="1400" dirty="0"/>
              <a:t>Oslo Stock Exchange,</a:t>
            </a:r>
          </a:p>
          <a:p>
            <a:r>
              <a:rPr lang="en-US" sz="1400" dirty="0"/>
              <a:t>Johannesburg Stock Exchange, </a:t>
            </a:r>
          </a:p>
          <a:p>
            <a:r>
              <a:rPr lang="en-US" sz="1400" dirty="0"/>
              <a:t>Borsa Italiana, ….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BDA2C2-1157-4766-919D-A18030D8A10C}"/>
              </a:ext>
            </a:extLst>
          </p:cNvPr>
          <p:cNvGrpSpPr/>
          <p:nvPr/>
        </p:nvGrpSpPr>
        <p:grpSpPr>
          <a:xfrm>
            <a:off x="1232663" y="1036750"/>
            <a:ext cx="3760384" cy="1287360"/>
            <a:chOff x="2298053" y="1514172"/>
            <a:chExt cx="3760384" cy="1287360"/>
          </a:xfrm>
        </p:grpSpPr>
        <p:pic>
          <p:nvPicPr>
            <p:cNvPr id="2" name="Picture 2" descr="London Stock Exchange Group (LSEG) empowers female founders with Hatch's  KICKASS Series 4">
              <a:extLst>
                <a:ext uri="{FF2B5EF4-FFF2-40B4-BE49-F238E27FC236}">
                  <a16:creationId xmlns:a16="http://schemas.microsoft.com/office/drawing/2014/main" id="{B6D40884-02FD-491E-9B30-985DDBBE9C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t="27009" r="4555" b="28939"/>
            <a:stretch/>
          </p:blipFill>
          <p:spPr bwMode="auto">
            <a:xfrm>
              <a:off x="2451944" y="1661984"/>
              <a:ext cx="3557448" cy="98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237D9B-D230-4B6A-B6B9-A354CC2E3185}"/>
                </a:ext>
              </a:extLst>
            </p:cNvPr>
            <p:cNvSpPr/>
            <p:nvPr/>
          </p:nvSpPr>
          <p:spPr>
            <a:xfrm>
              <a:off x="2298053" y="1514172"/>
              <a:ext cx="3760384" cy="12873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905600-33FC-4A51-9A7A-85F584057999}"/>
              </a:ext>
            </a:extLst>
          </p:cNvPr>
          <p:cNvGrpSpPr/>
          <p:nvPr/>
        </p:nvGrpSpPr>
        <p:grpSpPr>
          <a:xfrm>
            <a:off x="4679533" y="2228670"/>
            <a:ext cx="2811254" cy="2704114"/>
            <a:chOff x="5054500" y="2357469"/>
            <a:chExt cx="2811254" cy="2704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DF155C-A852-4CF0-92E3-A5A62E00CB33}"/>
                </a:ext>
              </a:extLst>
            </p:cNvPr>
            <p:cNvGrpSpPr/>
            <p:nvPr/>
          </p:nvGrpSpPr>
          <p:grpSpPr>
            <a:xfrm>
              <a:off x="5283221" y="2516953"/>
              <a:ext cx="2292615" cy="1994110"/>
              <a:chOff x="4790694" y="2526341"/>
              <a:chExt cx="2292615" cy="1994110"/>
            </a:xfrm>
          </p:grpSpPr>
          <p:pic>
            <p:nvPicPr>
              <p:cNvPr id="5122" name="Picture 2" descr="Arms">
                <a:extLst>
                  <a:ext uri="{FF2B5EF4-FFF2-40B4-BE49-F238E27FC236}">
                    <a16:creationId xmlns:a16="http://schemas.microsoft.com/office/drawing/2014/main" id="{4ECFBB82-8443-4410-93C5-A7A645B6B2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6843" y="2526341"/>
                <a:ext cx="1950343" cy="17274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EA773-C3C9-4DD5-B941-930600F5CE1B}"/>
                  </a:ext>
                </a:extLst>
              </p:cNvPr>
              <p:cNvSpPr txBox="1"/>
              <p:nvPr/>
            </p:nvSpPr>
            <p:spPr>
              <a:xfrm>
                <a:off x="4790694" y="4212674"/>
                <a:ext cx="22926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London Stock Exchange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9D8C0A-9EE2-477A-BED5-71999AFFF138}"/>
                </a:ext>
              </a:extLst>
            </p:cNvPr>
            <p:cNvSpPr/>
            <p:nvPr/>
          </p:nvSpPr>
          <p:spPr>
            <a:xfrm>
              <a:off x="5054500" y="2357469"/>
              <a:ext cx="2811254" cy="27041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B7CC12-3FBA-4908-AC5A-8D1FBE8BFD75}"/>
              </a:ext>
            </a:extLst>
          </p:cNvPr>
          <p:cNvGrpSpPr/>
          <p:nvPr/>
        </p:nvGrpSpPr>
        <p:grpSpPr>
          <a:xfrm>
            <a:off x="7095603" y="872698"/>
            <a:ext cx="2548853" cy="1018460"/>
            <a:chOff x="6617462" y="1035436"/>
            <a:chExt cx="2548853" cy="1018460"/>
          </a:xfrm>
        </p:grpSpPr>
        <p:pic>
          <p:nvPicPr>
            <p:cNvPr id="5134" name="Picture 14" descr="LSEG Technology | LinkedIn">
              <a:extLst>
                <a:ext uri="{FF2B5EF4-FFF2-40B4-BE49-F238E27FC236}">
                  <a16:creationId xmlns:a16="http://schemas.microsoft.com/office/drawing/2014/main" id="{E2949979-3201-4420-9D00-D1AB86DC0A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86" b="29553"/>
            <a:stretch/>
          </p:blipFill>
          <p:spPr bwMode="auto">
            <a:xfrm>
              <a:off x="6966649" y="1129974"/>
              <a:ext cx="1905000" cy="814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1F157A-871B-4929-A84A-C53FD804D583}"/>
                </a:ext>
              </a:extLst>
            </p:cNvPr>
            <p:cNvSpPr/>
            <p:nvPr/>
          </p:nvSpPr>
          <p:spPr>
            <a:xfrm>
              <a:off x="6617462" y="1035436"/>
              <a:ext cx="2548853" cy="101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D262332-52E5-4EC4-9248-F477FD61EBB6}"/>
              </a:ext>
            </a:extLst>
          </p:cNvPr>
          <p:cNvSpPr txBox="1"/>
          <p:nvPr/>
        </p:nvSpPr>
        <p:spPr>
          <a:xfrm>
            <a:off x="8526772" y="2151812"/>
            <a:ext cx="171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Electronic trading platform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05879B-0F81-410B-A917-AA81139E9CDF}"/>
              </a:ext>
            </a:extLst>
          </p:cNvPr>
          <p:cNvSpPr txBox="1"/>
          <p:nvPr/>
        </p:nvSpPr>
        <p:spPr>
          <a:xfrm>
            <a:off x="7296740" y="160104"/>
            <a:ext cx="196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Previously named as MillenniumIT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6F2DE9-B76D-4A2D-80CB-94D64E3F101C}"/>
              </a:ext>
            </a:extLst>
          </p:cNvPr>
          <p:cNvGrpSpPr/>
          <p:nvPr/>
        </p:nvGrpSpPr>
        <p:grpSpPr>
          <a:xfrm>
            <a:off x="8628521" y="3164538"/>
            <a:ext cx="2484847" cy="674078"/>
            <a:chOff x="8620851" y="2788919"/>
            <a:chExt cx="2484847" cy="67407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3EA117-6488-4BB0-B156-C2CD7333916A}"/>
                </a:ext>
              </a:extLst>
            </p:cNvPr>
            <p:cNvSpPr txBox="1"/>
            <p:nvPr/>
          </p:nvSpPr>
          <p:spPr>
            <a:xfrm>
              <a:off x="8729205" y="2924686"/>
              <a:ext cx="2238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Millennium Exchange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969C81-F612-4B58-88CF-19E79F4E87C2}"/>
                </a:ext>
              </a:extLst>
            </p:cNvPr>
            <p:cNvSpPr/>
            <p:nvPr/>
          </p:nvSpPr>
          <p:spPr>
            <a:xfrm>
              <a:off x="8620851" y="2788919"/>
              <a:ext cx="2484847" cy="674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34D44F-69B8-4AAE-9465-3B1E4A5FAADD}"/>
              </a:ext>
            </a:extLst>
          </p:cNvPr>
          <p:cNvGrpSpPr/>
          <p:nvPr/>
        </p:nvGrpSpPr>
        <p:grpSpPr>
          <a:xfrm>
            <a:off x="10031664" y="87466"/>
            <a:ext cx="1967775" cy="1837447"/>
            <a:chOff x="10031664" y="87466"/>
            <a:chExt cx="1967775" cy="183744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466E32-B6E7-471D-B2A3-750784B1296C}"/>
                </a:ext>
              </a:extLst>
            </p:cNvPr>
            <p:cNvSpPr txBox="1"/>
            <p:nvPr/>
          </p:nvSpPr>
          <p:spPr>
            <a:xfrm>
              <a:off x="10031664" y="1401693"/>
              <a:ext cx="1967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Founder, Mr. Tony Weerasinghe</a:t>
              </a:r>
            </a:p>
          </p:txBody>
        </p:sp>
        <p:pic>
          <p:nvPicPr>
            <p:cNvPr id="5138" name="Picture 18" descr="Breaking LBO TV: Tony Weerasinghe outlines future plans – Lanka Business  Online">
              <a:extLst>
                <a:ext uri="{FF2B5EF4-FFF2-40B4-BE49-F238E27FC236}">
                  <a16:creationId xmlns:a16="http://schemas.microsoft.com/office/drawing/2014/main" id="{8DFFD4FA-7077-4D3B-88BE-662B06101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7297" y="87466"/>
              <a:ext cx="1772142" cy="117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D9768C-2CD9-46F6-BA6E-2DF9FC7892A4}"/>
              </a:ext>
            </a:extLst>
          </p:cNvPr>
          <p:cNvCxnSpPr>
            <a:cxnSpLocks/>
          </p:cNvCxnSpPr>
          <p:nvPr/>
        </p:nvCxnSpPr>
        <p:spPr>
          <a:xfrm>
            <a:off x="4511271" y="2126392"/>
            <a:ext cx="648880" cy="548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C1E78A-7898-43D5-B414-588D772C4AC4}"/>
              </a:ext>
            </a:extLst>
          </p:cNvPr>
          <p:cNvCxnSpPr/>
          <p:nvPr/>
        </p:nvCxnSpPr>
        <p:spPr>
          <a:xfrm flipH="1">
            <a:off x="1656475" y="2290866"/>
            <a:ext cx="654100" cy="2674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8D98E7-F4E9-4FDC-9777-527AB9092D12}"/>
              </a:ext>
            </a:extLst>
          </p:cNvPr>
          <p:cNvCxnSpPr/>
          <p:nvPr/>
        </p:nvCxnSpPr>
        <p:spPr>
          <a:xfrm>
            <a:off x="3854900" y="2272520"/>
            <a:ext cx="928797" cy="35917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1F2813-CB6F-48A6-B6F8-E3196201F754}"/>
              </a:ext>
            </a:extLst>
          </p:cNvPr>
          <p:cNvCxnSpPr>
            <a:stCxn id="17" idx="5"/>
            <a:endCxn id="36" idx="0"/>
          </p:cNvCxnSpPr>
          <p:nvPr/>
        </p:nvCxnSpPr>
        <p:spPr>
          <a:xfrm>
            <a:off x="7079088" y="4536776"/>
            <a:ext cx="1139893" cy="865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72DD80-A973-4CF5-88BE-155E22C1BDA4}"/>
              </a:ext>
            </a:extLst>
          </p:cNvPr>
          <p:cNvCxnSpPr>
            <a:endCxn id="21" idx="2"/>
          </p:cNvCxnSpPr>
          <p:nvPr/>
        </p:nvCxnSpPr>
        <p:spPr>
          <a:xfrm flipV="1">
            <a:off x="4892051" y="1381928"/>
            <a:ext cx="2203552" cy="748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7EBE03-118D-4929-8370-376BD321E2C4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>
            <a:off x="7468874" y="1742008"/>
            <a:ext cx="1523544" cy="15212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BB068E-E3F9-44AE-BD00-884CCA4CA6F7}"/>
              </a:ext>
            </a:extLst>
          </p:cNvPr>
          <p:cNvCxnSpPr>
            <a:stCxn id="24" idx="2"/>
            <a:endCxn id="17" idx="6"/>
          </p:cNvCxnSpPr>
          <p:nvPr/>
        </p:nvCxnSpPr>
        <p:spPr>
          <a:xfrm flipH="1">
            <a:off x="7490787" y="3501577"/>
            <a:ext cx="1137734" cy="791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006251F-7DC8-47A9-8AF6-45229DA69E58}"/>
              </a:ext>
            </a:extLst>
          </p:cNvPr>
          <p:cNvSpPr txBox="1"/>
          <p:nvPr/>
        </p:nvSpPr>
        <p:spPr>
          <a:xfrm>
            <a:off x="10398587" y="2598314"/>
            <a:ext cx="175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 consecutive time world's best</a:t>
            </a:r>
          </a:p>
        </p:txBody>
      </p:sp>
    </p:spTree>
    <p:extLst>
      <p:ext uri="{BB962C8B-B14F-4D97-AF65-F5344CB8AC3E}">
        <p14:creationId xmlns:p14="http://schemas.microsoft.com/office/powerpoint/2010/main" val="18154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6" grpId="0"/>
      <p:bldP spid="19" grpId="0"/>
      <p:bldP spid="23" grpId="0"/>
      <p:bldP spid="26" grpId="0"/>
      <p:bldP spid="33" grpId="0"/>
      <p:bldP spid="34" grpId="0"/>
      <p:bldP spid="35" grpId="0"/>
      <p:bldP spid="36" grpId="0"/>
      <p:bldP spid="37" grpId="0"/>
      <p:bldP spid="50" grpId="0"/>
      <p:bldP spid="51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3879-3979-46DE-9E42-3E93F2EF4B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2547" y="277813"/>
            <a:ext cx="5326906" cy="608012"/>
          </a:xfrm>
        </p:spPr>
        <p:txBody>
          <a:bodyPr/>
          <a:lstStyle/>
          <a:p>
            <a:pPr algn="ctr"/>
            <a:r>
              <a:rPr lang="en-US" dirty="0"/>
              <a:t>Capital Markets</a:t>
            </a:r>
          </a:p>
        </p:txBody>
      </p:sp>
      <p:pic>
        <p:nvPicPr>
          <p:cNvPr id="6146" name="Picture 2" descr="Key Players in the Capital Markets - Capital Markets 101">
            <a:extLst>
              <a:ext uri="{FF2B5EF4-FFF2-40B4-BE49-F238E27FC236}">
                <a16:creationId xmlns:a16="http://schemas.microsoft.com/office/drawing/2014/main" id="{C2260FE4-52E5-4057-B890-8A934AFCC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8676" r="3418" b="5422"/>
          <a:stretch/>
        </p:blipFill>
        <p:spPr bwMode="auto">
          <a:xfrm>
            <a:off x="2452507" y="1493837"/>
            <a:ext cx="76676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nancial Markets in India - Types and Working - BankExamsToday">
            <a:extLst>
              <a:ext uri="{FF2B5EF4-FFF2-40B4-BE49-F238E27FC236}">
                <a16:creationId xmlns:a16="http://schemas.microsoft.com/office/drawing/2014/main" id="{9CE55910-55B1-447A-A045-AD3AB871B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" t="10178" r="20239" b="34000"/>
          <a:stretch/>
        </p:blipFill>
        <p:spPr bwMode="auto">
          <a:xfrm>
            <a:off x="2296177" y="1592263"/>
            <a:ext cx="7980284" cy="34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3879-3979-46DE-9E42-3E93F2EF4B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9175"/>
            <a:ext cx="11921924" cy="6546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Information Technology Infrastructure Library</a:t>
            </a:r>
          </a:p>
        </p:txBody>
      </p:sp>
      <p:pic>
        <p:nvPicPr>
          <p:cNvPr id="7170" name="Picture 2" descr="ITIL Service Management Processes of the ITIL Lifecycle | Comodo One">
            <a:extLst>
              <a:ext uri="{FF2B5EF4-FFF2-40B4-BE49-F238E27FC236}">
                <a16:creationId xmlns:a16="http://schemas.microsoft.com/office/drawing/2014/main" id="{A984FFD0-A457-4B79-A386-2680BE74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8" y="3983441"/>
            <a:ext cx="4285130" cy="27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TIL Overview | What is ITIL (IT Infrastructure Library) Key Concepts">
            <a:extLst>
              <a:ext uri="{FF2B5EF4-FFF2-40B4-BE49-F238E27FC236}">
                <a16:creationId xmlns:a16="http://schemas.microsoft.com/office/drawing/2014/main" id="{231A0A0B-B96A-4B08-A8F6-60F4EF51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8" y="893021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BB9A4-7E43-41BB-B0DB-E7EDA7BEBC2C}"/>
              </a:ext>
            </a:extLst>
          </p:cNvPr>
          <p:cNvSpPr txBox="1"/>
          <p:nvPr/>
        </p:nvSpPr>
        <p:spPr>
          <a:xfrm>
            <a:off x="428263" y="1307939"/>
            <a:ext cx="61345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practice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Individual can certify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Related to Areas such,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service management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service support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Service Delivery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use ITIL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Service support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Incident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Configuration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Release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ISO 20000 a similar standard </a:t>
            </a:r>
          </a:p>
        </p:txBody>
      </p:sp>
    </p:spTree>
    <p:extLst>
      <p:ext uri="{BB962C8B-B14F-4D97-AF65-F5344CB8AC3E}">
        <p14:creationId xmlns:p14="http://schemas.microsoft.com/office/powerpoint/2010/main" val="140644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3879-3979-46DE-9E42-3E93F2EF4B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9175"/>
            <a:ext cx="11921924" cy="6546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Application Support Engineer / DevOps Engineer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BB9A4-7E43-41BB-B0DB-E7EDA7BEBC2C}"/>
              </a:ext>
            </a:extLst>
          </p:cNvPr>
          <p:cNvSpPr txBox="1"/>
          <p:nvPr/>
        </p:nvSpPr>
        <p:spPr>
          <a:xfrm>
            <a:off x="428263" y="1307939"/>
            <a:ext cx="102667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Support Engineers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and manage infrastructure for running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 and analyze running service performance and take corrective 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optimal service level between inter-connected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support for both customers and internal user's base on request.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Provisioned and maintain different execution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DevOps Engineers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Manage processes related to Continuous Integration/Delivery/Deployment.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Build CI/CD pipelines that deliver frequent software functionalities.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 repetitive / time taking / complex process to achieve fast / less error / guarantied outputs.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777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3879-3979-46DE-9E42-3E93F2EF4B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6451" y="329175"/>
            <a:ext cx="11289174" cy="6546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I want to works as an Application Support Engineer / DevOps Engineer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BB9A4-7E43-41BB-B0DB-E7EDA7BEBC2C}"/>
              </a:ext>
            </a:extLst>
          </p:cNvPr>
          <p:cNvSpPr txBox="1"/>
          <p:nvPr/>
        </p:nvSpPr>
        <p:spPr>
          <a:xfrm>
            <a:off x="1130461" y="1319514"/>
            <a:ext cx="9931079" cy="445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Because I like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Evolving area in IT industry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Ability to work in both programming and infrastructure related area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Challenging and problem solving.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Gives the ability to work with different technologies.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Likeness and knowledge in computer networking.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Skills in troubleshooting and fixing things.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 good at front-end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61548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</TotalTime>
  <Words>319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Gill Sans MT</vt:lpstr>
      <vt:lpstr>Gallery</vt:lpstr>
      <vt:lpstr>1_Gallery</vt:lpstr>
      <vt:lpstr>Interview Presentation</vt:lpstr>
      <vt:lpstr>PowerPoint Presentation</vt:lpstr>
      <vt:lpstr>PowerPoint Presentation</vt:lpstr>
      <vt:lpstr>PowerPoint Presentation</vt:lpstr>
      <vt:lpstr>PowerPoint Presentation</vt:lpstr>
      <vt:lpstr>Capital Markets</vt:lpstr>
      <vt:lpstr>Information Technology Infrastructure Library</vt:lpstr>
      <vt:lpstr>Application Support Engineer / DevOps Engineer</vt:lpstr>
      <vt:lpstr>Why I want to works as an Application Support Engineer / DevOps Engineer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Presentation</dc:title>
  <dc:creator>osura weerasinghe</dc:creator>
  <cp:lastModifiedBy>osura weerasinghe</cp:lastModifiedBy>
  <cp:revision>15</cp:revision>
  <dcterms:created xsi:type="dcterms:W3CDTF">2021-02-28T15:58:37Z</dcterms:created>
  <dcterms:modified xsi:type="dcterms:W3CDTF">2021-03-12T13:54:09Z</dcterms:modified>
</cp:coreProperties>
</file>