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582f362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582f362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58c7983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58c7983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lang="en" sz="1000">
                <a:solidFill>
                  <a:schemeClr val="dk1"/>
                </a:solidFill>
                <a:highlight>
                  <a:srgbClr val="FFFFFF"/>
                </a:highlight>
                <a:latin typeface="Roboto"/>
                <a:ea typeface="Roboto"/>
                <a:cs typeface="Roboto"/>
                <a:sym typeface="Roboto"/>
              </a:rPr>
              <a:t>The kind of platform used is also affected by the kind of relationship between..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582f362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582f362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codeset, the codes nature of the work, collaboration readiness and management, planning and decision making answer our second research question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4b1bcffc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4b1bcffc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Both positive and negative ways in which work has changed while remotely collaborating and how students have adapted to this way of working. E.g., Student researchers don’t have a fixed meeting schedule every week because everyone’s available at a different time and prefer flexible hours. </a:t>
            </a:r>
            <a:endParaRPr>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In remote collaboration, team members also mentioned that they do not “divide and conquer”. They work on everything together in a meeting with one person sharing their screen and everyone else giving their inputs.</a:t>
            </a:r>
            <a:endParaRPr sz="1000">
              <a:solidFill>
                <a:schemeClr val="dk1"/>
              </a:solidFill>
              <a:highlight>
                <a:schemeClr val="lt1"/>
              </a:highlight>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593f81f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593f81f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00">
                <a:solidFill>
                  <a:schemeClr val="dk1"/>
                </a:solidFill>
                <a:highlight>
                  <a:schemeClr val="lt1"/>
                </a:highlight>
                <a:latin typeface="Roboto"/>
                <a:ea typeface="Roboto"/>
                <a:cs typeface="Roboto"/>
                <a:sym typeface="Roboto"/>
              </a:rPr>
              <a:t>Contribution from all members might have increased because of the collaboration features of the tools being used.. If everyone has access to the internet, everyone has equal resources while collaborating online. Whereas in offline, our participant mentioned that its usually one person drawing on the whiteboard.</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900"/>
              </a:spcBef>
              <a:spcAft>
                <a:spcPts val="0"/>
              </a:spcAft>
              <a:buNone/>
            </a:pPr>
            <a:r>
              <a:rPr lang="en" sz="1000">
                <a:solidFill>
                  <a:schemeClr val="dk1"/>
                </a:solidFill>
                <a:highlight>
                  <a:schemeClr val="lt1"/>
                </a:highlight>
                <a:latin typeface="Roboto"/>
                <a:ea typeface="Roboto"/>
                <a:cs typeface="Roboto"/>
                <a:sym typeface="Roboto"/>
              </a:rPr>
              <a:t>“And you have easy access to materials. You had the same Google doc that you're working on. It's not. And then people, so one person has a board that it wasn't this not habit. It's not like that everyone has equal resources. It's, it's kind of inclusive. You know, you, you can all pitch”</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Even though participants said it is nice of have the camera on when talking to someone, they mentioned that they don’t have their cameras on when they are working for six to seven hours, because even in real life meetings, you don’t look at someone for that long.. You look at the google doc.  Whereas another person said they have their cameras on and use gestures to convey that they have something to say. </a:t>
            </a:r>
            <a:endParaRPr sz="1000">
              <a:solidFill>
                <a:schemeClr val="dk1"/>
              </a:solidFill>
              <a:highlight>
                <a:schemeClr val="lt1"/>
              </a:highlight>
              <a:latin typeface="Roboto"/>
              <a:ea typeface="Roboto"/>
              <a:cs typeface="Roboto"/>
              <a:sym typeface="Roboto"/>
            </a:endParaRPr>
          </a:p>
          <a:p>
            <a:pPr indent="0" lvl="0" marL="0" rtl="0" algn="l">
              <a:spcBef>
                <a:spcPts val="9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593f81f9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593f81f9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00">
                <a:solidFill>
                  <a:schemeClr val="dk1"/>
                </a:solidFill>
                <a:highlight>
                  <a:schemeClr val="lt1"/>
                </a:highlight>
                <a:latin typeface="Roboto"/>
                <a:ea typeface="Roboto"/>
                <a:cs typeface="Roboto"/>
                <a:sym typeface="Roboto"/>
              </a:rPr>
              <a:t>Management and decision-making play roles when there are large group meetings (Around 10 members) and when team members are not collaborative. </a:t>
            </a:r>
            <a:r>
              <a:rPr lang="en">
                <a:solidFill>
                  <a:schemeClr val="dk1"/>
                </a:solidFill>
              </a:rPr>
              <a:t> For example, a team leaders way of “management” would be to schedule a fixed meeting time each week instead of having flexible meeting times.</a:t>
            </a:r>
            <a:endParaRPr>
              <a:solidFill>
                <a:schemeClr val="dk1"/>
              </a:solidFill>
            </a:endParaRPr>
          </a:p>
          <a:p>
            <a:pPr indent="0" lvl="0" marL="0" rtl="0" algn="l">
              <a:lnSpc>
                <a:spcPct val="115000"/>
              </a:lnSpc>
              <a:spcBef>
                <a:spcPts val="900"/>
              </a:spcBef>
              <a:spcAft>
                <a:spcPts val="0"/>
              </a:spcAft>
              <a:buNone/>
            </a:pPr>
            <a:r>
              <a:rPr lang="en" sz="1000">
                <a:solidFill>
                  <a:schemeClr val="dk1"/>
                </a:solidFill>
                <a:highlight>
                  <a:schemeClr val="lt1"/>
                </a:highlight>
                <a:latin typeface="Roboto"/>
                <a:ea typeface="Roboto"/>
                <a:cs typeface="Roboto"/>
                <a:sym typeface="Roboto"/>
              </a:rPr>
              <a:t> In our observation notes, we also found details where our group observed in a meeting that a project lead was a good manager because they had things such as software tools opened and ready to get started for the meeting. </a:t>
            </a:r>
            <a:endParaRPr sz="1000">
              <a:solidFill>
                <a:schemeClr val="dk1"/>
              </a:solidFill>
              <a:highlight>
                <a:schemeClr val="lt1"/>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Therefore, as we hypothesized earlier, according to our participants</a:t>
            </a:r>
            <a:r>
              <a:rPr lang="en" sz="1000">
                <a:solidFill>
                  <a:schemeClr val="dk1"/>
                </a:solidFill>
                <a:highlight>
                  <a:schemeClr val="lt1"/>
                </a:highlight>
              </a:rPr>
              <a:t>, </a:t>
            </a:r>
            <a:r>
              <a:rPr lang="en" sz="1000">
                <a:solidFill>
                  <a:srgbClr val="2D3B45"/>
                </a:solidFill>
              </a:rPr>
              <a:t>they feel better Remote collaborations is much better than in-person collaborations and more inclusive. Delyar will continue with the explanation of the co-occurence between our codes.</a:t>
            </a:r>
            <a:endParaRPr sz="1000">
              <a:solidFill>
                <a:schemeClr val="dk1"/>
              </a:solidFill>
              <a:highlight>
                <a:schemeClr val="lt1"/>
              </a:highlight>
            </a:endParaRPr>
          </a:p>
          <a:p>
            <a:pPr indent="0" lvl="0" marL="0" rtl="0" algn="l">
              <a:lnSpc>
                <a:spcPct val="115000"/>
              </a:lnSpc>
              <a:spcBef>
                <a:spcPts val="900"/>
              </a:spcBef>
              <a:spcAft>
                <a:spcPts val="9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58427c4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58427c4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Delyar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593f81f9c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593f81f9c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Sweetha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593f81f9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593f81f9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4b1bcffc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4b1bcffc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593f81f9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593f81f9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93f81f9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593f81f9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593f81f9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593f81f9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4b1bcff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4b1bcff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Swetha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4b1bcffc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4b1bcffc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4b1bcffc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4b1bcffc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Olson, JS. 2008. A Theory of Remote Scientific Collaboration.</a:t>
            </a:r>
            <a:endParaRPr sz="18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593f81f9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593f81f9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582f3624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582f362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50" name="Shape 50"/>
        <p:cNvGrpSpPr/>
        <p:nvPr/>
      </p:nvGrpSpPr>
      <p:grpSpPr>
        <a:xfrm>
          <a:off x="0" y="0"/>
          <a:ext cx="0" cy="0"/>
          <a:chOff x="0" y="0"/>
          <a:chExt cx="0" cy="0"/>
        </a:xfrm>
      </p:grpSpPr>
      <p:sp>
        <p:nvSpPr>
          <p:cNvPr id="51" name="Google Shape;51;p13"/>
          <p:cNvSpPr txBox="1"/>
          <p:nvPr>
            <p:ph idx="1" type="body"/>
          </p:nvPr>
        </p:nvSpPr>
        <p:spPr>
          <a:xfrm>
            <a:off x="731525" y="1161000"/>
            <a:ext cx="76812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rgbClr val="5D3765"/>
              </a:buClr>
              <a:buSzPts val="1200"/>
              <a:buFont typeface="Catamaran"/>
              <a:buChar char="●"/>
              <a:defRPr sz="1100"/>
            </a:lvl1pPr>
            <a:lvl2pPr indent="-304800" lvl="1" marL="914400" rtl="0">
              <a:spcBef>
                <a:spcPts val="0"/>
              </a:spcBef>
              <a:spcAft>
                <a:spcPts val="0"/>
              </a:spcAft>
              <a:buSzPts val="1200"/>
              <a:buFont typeface="Catamaran"/>
              <a:buChar char="○"/>
              <a:defRPr sz="1200"/>
            </a:lvl2pPr>
            <a:lvl3pPr indent="-304800" lvl="2" marL="1371600" rtl="0">
              <a:spcBef>
                <a:spcPts val="0"/>
              </a:spcBef>
              <a:spcAft>
                <a:spcPts val="0"/>
              </a:spcAft>
              <a:buSzPts val="1200"/>
              <a:buFont typeface="Catamaran"/>
              <a:buChar char="■"/>
              <a:defRPr sz="1200"/>
            </a:lvl3pPr>
            <a:lvl4pPr indent="-304800" lvl="3" marL="1828800" rtl="0">
              <a:spcBef>
                <a:spcPts val="0"/>
              </a:spcBef>
              <a:spcAft>
                <a:spcPts val="0"/>
              </a:spcAft>
              <a:buSzPts val="1200"/>
              <a:buFont typeface="Catamaran"/>
              <a:buChar char="●"/>
              <a:defRPr sz="1200"/>
            </a:lvl4pPr>
            <a:lvl5pPr indent="-304800" lvl="4" marL="2286000" rtl="0">
              <a:spcBef>
                <a:spcPts val="0"/>
              </a:spcBef>
              <a:spcAft>
                <a:spcPts val="0"/>
              </a:spcAft>
              <a:buSzPts val="1200"/>
              <a:buFont typeface="Catamaran"/>
              <a:buChar char="○"/>
              <a:defRPr sz="1200"/>
            </a:lvl5pPr>
            <a:lvl6pPr indent="-304800" lvl="5" marL="2743200" rtl="0">
              <a:spcBef>
                <a:spcPts val="0"/>
              </a:spcBef>
              <a:spcAft>
                <a:spcPts val="0"/>
              </a:spcAft>
              <a:buSzPts val="1200"/>
              <a:buFont typeface="Catamaran"/>
              <a:buChar char="■"/>
              <a:defRPr sz="1200"/>
            </a:lvl6pPr>
            <a:lvl7pPr indent="-304800" lvl="6" marL="3200400" rtl="0">
              <a:spcBef>
                <a:spcPts val="0"/>
              </a:spcBef>
              <a:spcAft>
                <a:spcPts val="0"/>
              </a:spcAft>
              <a:buSzPts val="1200"/>
              <a:buFont typeface="Catamaran"/>
              <a:buChar char="●"/>
              <a:defRPr sz="1200"/>
            </a:lvl7pPr>
            <a:lvl8pPr indent="-304800" lvl="7" marL="3657600" rtl="0">
              <a:spcBef>
                <a:spcPts val="0"/>
              </a:spcBef>
              <a:spcAft>
                <a:spcPts val="0"/>
              </a:spcAft>
              <a:buSzPts val="1200"/>
              <a:buFont typeface="Catamaran"/>
              <a:buChar char="○"/>
              <a:defRPr sz="1200"/>
            </a:lvl8pPr>
            <a:lvl9pPr indent="-304800" lvl="8" marL="4114800" rtl="0">
              <a:spcBef>
                <a:spcPts val="0"/>
              </a:spcBef>
              <a:spcAft>
                <a:spcPts val="0"/>
              </a:spcAft>
              <a:buSzPts val="1200"/>
              <a:buFont typeface="Catamaran"/>
              <a:buChar char="■"/>
              <a:defRPr sz="1200"/>
            </a:lvl9pPr>
          </a:lstStyle>
          <a:p/>
        </p:txBody>
      </p:sp>
      <p:sp>
        <p:nvSpPr>
          <p:cNvPr id="52" name="Google Shape;52;p13"/>
          <p:cNvSpPr txBox="1"/>
          <p:nvPr>
            <p:ph type="title"/>
          </p:nvPr>
        </p:nvSpPr>
        <p:spPr>
          <a:xfrm>
            <a:off x="731525" y="445025"/>
            <a:ext cx="77934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53" name="Google Shape;53;p13"/>
          <p:cNvSpPr/>
          <p:nvPr/>
        </p:nvSpPr>
        <p:spPr>
          <a:xfrm>
            <a:off x="7633500" y="259447"/>
            <a:ext cx="1891500" cy="56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1159975" y="4594497"/>
            <a:ext cx="1891500" cy="560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13"/>
          <p:cNvGrpSpPr/>
          <p:nvPr/>
        </p:nvGrpSpPr>
        <p:grpSpPr>
          <a:xfrm>
            <a:off x="204436" y="176149"/>
            <a:ext cx="8738597" cy="4906446"/>
            <a:chOff x="204436" y="176149"/>
            <a:chExt cx="8738597" cy="4906446"/>
          </a:xfrm>
        </p:grpSpPr>
        <p:sp>
          <p:nvSpPr>
            <p:cNvPr id="56" name="Google Shape;56;p13"/>
            <p:cNvSpPr/>
            <p:nvPr/>
          </p:nvSpPr>
          <p:spPr>
            <a:xfrm>
              <a:off x="7373430" y="3691477"/>
              <a:ext cx="49" cy="36142"/>
            </a:xfrm>
            <a:custGeom>
              <a:rect b="b" l="l" r="r" t="t"/>
              <a:pathLst>
                <a:path extrusionOk="0" fill="none" h="745" w="1">
                  <a:moveTo>
                    <a:pt x="1" y="1"/>
                  </a:moveTo>
                  <a:lnTo>
                    <a:pt x="1" y="744"/>
                  </a:lnTo>
                </a:path>
              </a:pathLst>
            </a:custGeom>
            <a:noFill/>
            <a:ln cap="flat" cmpd="sng" w="42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7918898" y="978127"/>
              <a:ext cx="49" cy="64036"/>
            </a:xfrm>
            <a:custGeom>
              <a:rect b="b" l="l" r="r" t="t"/>
              <a:pathLst>
                <a:path extrusionOk="0" fill="none" h="1320" w="1">
                  <a:moveTo>
                    <a:pt x="1" y="0"/>
                  </a:moveTo>
                  <a:lnTo>
                    <a:pt x="1" y="131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886686" y="1009854"/>
              <a:ext cx="64037" cy="49"/>
            </a:xfrm>
            <a:custGeom>
              <a:rect b="b" l="l" r="r" t="t"/>
              <a:pathLst>
                <a:path extrusionOk="0" fill="none" h="1" w="1320">
                  <a:moveTo>
                    <a:pt x="1319" y="1"/>
                  </a:moveTo>
                  <a:lnTo>
                    <a:pt x="1"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8882878" y="3260985"/>
              <a:ext cx="49" cy="36142"/>
            </a:xfrm>
            <a:custGeom>
              <a:rect b="b" l="l" r="r" t="t"/>
              <a:pathLst>
                <a:path extrusionOk="0" fill="none" h="745" w="1">
                  <a:moveTo>
                    <a:pt x="0" y="1"/>
                  </a:moveTo>
                  <a:lnTo>
                    <a:pt x="0" y="744"/>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864589" y="3278789"/>
              <a:ext cx="38034" cy="49"/>
            </a:xfrm>
            <a:custGeom>
              <a:rect b="b" l="l" r="r" t="t"/>
              <a:pathLst>
                <a:path extrusionOk="0" fill="none" h="1" w="784">
                  <a:moveTo>
                    <a:pt x="784"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98332" y="370650"/>
              <a:ext cx="49" cy="65928"/>
            </a:xfrm>
            <a:custGeom>
              <a:rect b="b" l="l" r="r" t="t"/>
              <a:pathLst>
                <a:path extrusionOk="0" fill="none" h="1359" w="1">
                  <a:moveTo>
                    <a:pt x="1" y="0"/>
                  </a:moveTo>
                  <a:lnTo>
                    <a:pt x="1" y="1359"/>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6121" y="404317"/>
              <a:ext cx="63988" cy="49"/>
            </a:xfrm>
            <a:custGeom>
              <a:rect b="b" l="l" r="r" t="t"/>
              <a:pathLst>
                <a:path extrusionOk="0" fill="none" h="1" w="1319">
                  <a:moveTo>
                    <a:pt x="1319" y="1"/>
                  </a:moveTo>
                  <a:lnTo>
                    <a:pt x="0" y="1"/>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8866530" y="2569307"/>
              <a:ext cx="34201" cy="36093"/>
            </a:xfrm>
            <a:custGeom>
              <a:rect b="b" l="l" r="r" t="t"/>
              <a:pathLst>
                <a:path extrusionOk="0" fill="none" h="744" w="705">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45606" y="1697743"/>
              <a:ext cx="60204" cy="62096"/>
            </a:xfrm>
            <a:custGeom>
              <a:rect b="b" l="l" r="r" t="t"/>
              <a:pathLst>
                <a:path extrusionOk="0" fill="none" h="1280" w="1241">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65139" y="1080099"/>
              <a:ext cx="348805" cy="49"/>
            </a:xfrm>
            <a:custGeom>
              <a:rect b="b" l="l" r="r" t="t"/>
              <a:pathLst>
                <a:path extrusionOk="0" fill="none" h="1" w="7190">
                  <a:moveTo>
                    <a:pt x="1" y="0"/>
                  </a:moveTo>
                  <a:lnTo>
                    <a:pt x="719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245486" y="1982351"/>
              <a:ext cx="254497" cy="49"/>
            </a:xfrm>
            <a:custGeom>
              <a:rect b="b" l="l" r="r" t="t"/>
              <a:pathLst>
                <a:path extrusionOk="0" fill="none" h="1" w="5246">
                  <a:moveTo>
                    <a:pt x="0" y="1"/>
                  </a:moveTo>
                  <a:lnTo>
                    <a:pt x="5245"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8698145" y="3980072"/>
              <a:ext cx="34201" cy="36142"/>
            </a:xfrm>
            <a:custGeom>
              <a:rect b="b" l="l" r="r" t="t"/>
              <a:pathLst>
                <a:path extrusionOk="0" fill="none" h="745" w="705">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51845" y="2918008"/>
              <a:ext cx="60156" cy="62096"/>
            </a:xfrm>
            <a:custGeom>
              <a:rect b="b" l="l" r="r" t="t"/>
              <a:pathLst>
                <a:path extrusionOk="0" fill="none" h="1280" w="124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cap="flat" cmpd="sng" w="4225">
              <a:solidFill>
                <a:srgbClr val="E8ECF8"/>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96803" y="2491397"/>
              <a:ext cx="348805" cy="49"/>
            </a:xfrm>
            <a:custGeom>
              <a:rect b="b" l="l" r="r" t="t"/>
              <a:pathLst>
                <a:path extrusionOk="0" fill="none" h="1" w="7190">
                  <a:moveTo>
                    <a:pt x="1" y="0"/>
                  </a:moveTo>
                  <a:lnTo>
                    <a:pt x="7189" y="0"/>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864565" y="3335062"/>
              <a:ext cx="168387" cy="49"/>
            </a:xfrm>
            <a:custGeom>
              <a:rect b="b" l="l" r="r" t="t"/>
              <a:pathLst>
                <a:path extrusionOk="0" fill="none" h="1" w="3471">
                  <a:moveTo>
                    <a:pt x="1" y="0"/>
                  </a:moveTo>
                  <a:lnTo>
                    <a:pt x="3471"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236721" y="4335080"/>
              <a:ext cx="49" cy="65928"/>
            </a:xfrm>
            <a:custGeom>
              <a:rect b="b" l="l" r="r" t="t"/>
              <a:pathLst>
                <a:path extrusionOk="0" fill="none" h="1359" w="1">
                  <a:moveTo>
                    <a:pt x="0" y="0"/>
                  </a:moveTo>
                  <a:lnTo>
                    <a:pt x="0" y="135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204461" y="4367291"/>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698120" y="4585690"/>
              <a:ext cx="60204" cy="62096"/>
            </a:xfrm>
            <a:custGeom>
              <a:rect b="b" l="l" r="r" t="t"/>
              <a:pathLst>
                <a:path extrusionOk="0" fill="none" h="1280" w="1241">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742412" y="5018608"/>
              <a:ext cx="49" cy="63988"/>
            </a:xfrm>
            <a:custGeom>
              <a:rect b="b" l="l" r="r" t="t"/>
              <a:pathLst>
                <a:path extrusionOk="0" fill="none" h="1319" w="1">
                  <a:moveTo>
                    <a:pt x="0" y="0"/>
                  </a:moveTo>
                  <a:lnTo>
                    <a:pt x="0" y="1319"/>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710151" y="5050334"/>
              <a:ext cx="64522" cy="49"/>
            </a:xfrm>
            <a:custGeom>
              <a:rect b="b" l="l" r="r" t="t"/>
              <a:pathLst>
                <a:path extrusionOk="0" fill="none" h="1" w="1330">
                  <a:moveTo>
                    <a:pt x="1329" y="1"/>
                  </a:moveTo>
                  <a:lnTo>
                    <a:pt x="1" y="1"/>
                  </a:lnTo>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499974" y="4292729"/>
              <a:ext cx="60204" cy="62581"/>
            </a:xfrm>
            <a:custGeom>
              <a:rect b="b" l="l" r="r" t="t"/>
              <a:pathLst>
                <a:path extrusionOk="0" fill="none" h="1290" w="1241">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cap="flat" cmpd="sng" w="4225">
              <a:solidFill>
                <a:srgbClr val="4B54A1"/>
              </a:solidFill>
              <a:prstDash val="solid"/>
              <a:miter lim="9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880938" y="3717964"/>
              <a:ext cx="62096" cy="62096"/>
            </a:xfrm>
            <a:custGeom>
              <a:rect b="b" l="l" r="r" t="t"/>
              <a:pathLst>
                <a:path extrusionOk="0" fill="none" h="1280" w="128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04436" y="3633748"/>
              <a:ext cx="62096" cy="62096"/>
            </a:xfrm>
            <a:custGeom>
              <a:rect b="b" l="l" r="r" t="t"/>
              <a:pathLst>
                <a:path extrusionOk="0" fill="none" h="1280" w="128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8541840" y="3579415"/>
              <a:ext cx="236692" cy="49"/>
            </a:xfrm>
            <a:custGeom>
              <a:rect b="b" l="l" r="r" t="t"/>
              <a:pathLst>
                <a:path extrusionOk="0" fill="none" h="1" w="4879">
                  <a:moveTo>
                    <a:pt x="4879" y="0"/>
                  </a:moveTo>
                  <a:lnTo>
                    <a:pt x="0"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8639425" y="176149"/>
              <a:ext cx="62096" cy="60156"/>
            </a:xfrm>
            <a:custGeom>
              <a:rect b="b" l="l" r="r" t="t"/>
              <a:pathLst>
                <a:path extrusionOk="0" fill="none" h="1240" w="128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678449" y="1074326"/>
              <a:ext cx="254497" cy="49"/>
            </a:xfrm>
            <a:custGeom>
              <a:rect b="b" l="l" r="r" t="t"/>
              <a:pathLst>
                <a:path extrusionOk="0" fill="none" h="1" w="5246">
                  <a:moveTo>
                    <a:pt x="0" y="0"/>
                  </a:moveTo>
                  <a:lnTo>
                    <a:pt x="5245" y="0"/>
                  </a:lnTo>
                </a:path>
              </a:pathLst>
            </a:custGeom>
            <a:noFill/>
            <a:ln cap="flat" cmpd="sng" w="9525">
              <a:solidFill>
                <a:srgbClr val="B9CA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3"/>
          <p:cNvGrpSpPr/>
          <p:nvPr/>
        </p:nvGrpSpPr>
        <p:grpSpPr>
          <a:xfrm flipH="1">
            <a:off x="-631517" y="3586184"/>
            <a:ext cx="1222079" cy="1009533"/>
            <a:chOff x="6101758" y="2859784"/>
            <a:chExt cx="1222079" cy="1009533"/>
          </a:xfrm>
        </p:grpSpPr>
        <p:sp>
          <p:nvSpPr>
            <p:cNvPr id="83" name="Google Shape;83;p13"/>
            <p:cNvSpPr/>
            <p:nvPr/>
          </p:nvSpPr>
          <p:spPr>
            <a:xfrm>
              <a:off x="6880667" y="3471604"/>
              <a:ext cx="443170" cy="397711"/>
            </a:xfrm>
            <a:custGeom>
              <a:rect b="b" l="l" r="r" t="t"/>
              <a:pathLst>
                <a:path extrusionOk="0" h="11706" w="13044">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748946" y="3155570"/>
              <a:ext cx="513770" cy="713747"/>
            </a:xfrm>
            <a:custGeom>
              <a:rect b="b" l="l" r="r" t="t"/>
              <a:pathLst>
                <a:path extrusionOk="0" h="21008" w="15122">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841154" y="3250190"/>
              <a:ext cx="305096" cy="619126"/>
            </a:xfrm>
            <a:custGeom>
              <a:rect b="b" l="l" r="r" t="t"/>
              <a:pathLst>
                <a:path extrusionOk="0" fill="none" h="18223" w="8980">
                  <a:moveTo>
                    <a:pt x="8980" y="0"/>
                  </a:moveTo>
                  <a:cubicBezTo>
                    <a:pt x="5165" y="4715"/>
                    <a:pt x="2063" y="11756"/>
                    <a:pt x="0" y="1822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6101758" y="3129681"/>
              <a:ext cx="489138" cy="739636"/>
            </a:xfrm>
            <a:custGeom>
              <a:rect b="b" l="l" r="r" t="t"/>
              <a:pathLst>
                <a:path extrusionOk="0" h="21770" w="14397">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250466" y="2868583"/>
              <a:ext cx="445820" cy="1000734"/>
            </a:xfrm>
            <a:custGeom>
              <a:rect b="b" l="l" r="r" t="t"/>
              <a:pathLst>
                <a:path extrusionOk="0" h="29455" w="13122">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638800" y="2859784"/>
              <a:ext cx="452649" cy="1009533"/>
            </a:xfrm>
            <a:custGeom>
              <a:rect b="b" l="l" r="r" t="t"/>
              <a:pathLst>
                <a:path extrusionOk="0" h="29714" w="13323">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164577" y="3201708"/>
              <a:ext cx="362547" cy="667609"/>
            </a:xfrm>
            <a:custGeom>
              <a:rect b="b" l="l" r="r" t="t"/>
              <a:pathLst>
                <a:path extrusionOk="0" fill="none" h="19650" w="10671">
                  <a:moveTo>
                    <a:pt x="1" y="0"/>
                  </a:moveTo>
                  <a:cubicBezTo>
                    <a:pt x="5894" y="4141"/>
                    <a:pt x="9958" y="11896"/>
                    <a:pt x="10671" y="19650"/>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369039" y="2951414"/>
              <a:ext cx="246081" cy="917903"/>
            </a:xfrm>
            <a:custGeom>
              <a:rect b="b" l="l" r="r" t="t"/>
              <a:pathLst>
                <a:path extrusionOk="0" fill="none" h="27017" w="7243">
                  <a:moveTo>
                    <a:pt x="0" y="1"/>
                  </a:moveTo>
                  <a:cubicBezTo>
                    <a:pt x="2901" y="2591"/>
                    <a:pt x="4327" y="6654"/>
                    <a:pt x="5227" y="10531"/>
                  </a:cubicBezTo>
                  <a:cubicBezTo>
                    <a:pt x="6468" y="15959"/>
                    <a:pt x="7041" y="21465"/>
                    <a:pt x="7243" y="27017"/>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724688" y="2982501"/>
              <a:ext cx="241358" cy="886815"/>
            </a:xfrm>
            <a:custGeom>
              <a:rect b="b" l="l" r="r" t="t"/>
              <a:pathLst>
                <a:path extrusionOk="0" fill="none" h="26102" w="7104">
                  <a:moveTo>
                    <a:pt x="7104" y="1"/>
                  </a:moveTo>
                  <a:cubicBezTo>
                    <a:pt x="3552" y="8143"/>
                    <a:pt x="513" y="16983"/>
                    <a:pt x="1" y="26102"/>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950758" y="3524707"/>
              <a:ext cx="300883" cy="344608"/>
            </a:xfrm>
            <a:custGeom>
              <a:rect b="b" l="l" r="r" t="t"/>
              <a:pathLst>
                <a:path extrusionOk="0" fill="none" h="10143" w="8856">
                  <a:moveTo>
                    <a:pt x="8856" y="0"/>
                  </a:moveTo>
                  <a:cubicBezTo>
                    <a:pt x="8856" y="0"/>
                    <a:pt x="3614" y="3490"/>
                    <a:pt x="0" y="10143"/>
                  </a:cubicBezTo>
                </a:path>
              </a:pathLst>
            </a:custGeom>
            <a:noFill/>
            <a:ln cap="flat" cmpd="sng" w="6600">
              <a:solidFill>
                <a:srgbClr val="FFFFFF"/>
              </a:solidFill>
              <a:prstDash val="solid"/>
              <a:miter lim="1550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anvas.oregonstate.edu/courses/1807623/users/6312491" TargetMode="External"/><Relationship Id="rId4" Type="http://schemas.openxmlformats.org/officeDocument/2006/relationships/hyperlink" Target="https://canvas.oregonstate.edu/courses/1807623/users/6324189" TargetMode="External"/><Relationship Id="rId5" Type="http://schemas.openxmlformats.org/officeDocument/2006/relationships/hyperlink" Target="https://canvas.oregonstate.edu/courses/1807623/users/6319635" TargetMode="External"/><Relationship Id="rId6" Type="http://schemas.openxmlformats.org/officeDocument/2006/relationships/hyperlink" Target="https://canvas.oregonstate.edu/courses/1807623/users/6378467" TargetMode="External"/><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6" name="Shape 96"/>
        <p:cNvGrpSpPr/>
        <p:nvPr/>
      </p:nvGrpSpPr>
      <p:grpSpPr>
        <a:xfrm>
          <a:off x="0" y="0"/>
          <a:ext cx="0" cy="0"/>
          <a:chOff x="0" y="0"/>
          <a:chExt cx="0" cy="0"/>
        </a:xfrm>
      </p:grpSpPr>
      <p:sp>
        <p:nvSpPr>
          <p:cNvPr id="97" name="Google Shape;97;p14"/>
          <p:cNvSpPr txBox="1"/>
          <p:nvPr>
            <p:ph idx="1" type="subTitle"/>
          </p:nvPr>
        </p:nvSpPr>
        <p:spPr>
          <a:xfrm>
            <a:off x="311700" y="23394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solidFill>
                  <a:srgbClr val="000000"/>
                </a:solidFill>
                <a:uFill>
                  <a:noFill/>
                </a:uFill>
                <a:hlinkClick r:id="rId3">
                  <a:extLst>
                    <a:ext uri="{A12FA001-AC4F-418D-AE19-62706E023703}">
                      <ahyp:hlinkClr val="tx"/>
                    </a:ext>
                  </a:extLst>
                </a:hlinkClick>
              </a:rPr>
              <a:t>Amreeta Chatterjee</a:t>
            </a:r>
            <a:r>
              <a:rPr lang="en" sz="1900">
                <a:solidFill>
                  <a:srgbClr val="000000"/>
                </a:solidFill>
              </a:rPr>
              <a:t>, </a:t>
            </a:r>
            <a:r>
              <a:rPr lang="en" sz="1900">
                <a:solidFill>
                  <a:srgbClr val="000000"/>
                </a:solidFill>
                <a:uFill>
                  <a:noFill/>
                </a:uFill>
                <a:hlinkClick r:id="rId4">
                  <a:extLst>
                    <a:ext uri="{A12FA001-AC4F-418D-AE19-62706E023703}">
                      <ahyp:hlinkClr val="tx"/>
                    </a:ext>
                  </a:extLst>
                </a:hlinkClick>
              </a:rPr>
              <a:t>Swetha Jayapathy</a:t>
            </a:r>
            <a:r>
              <a:rPr lang="en" sz="1900">
                <a:solidFill>
                  <a:srgbClr val="000000"/>
                </a:solidFill>
              </a:rPr>
              <a:t>, </a:t>
            </a:r>
            <a:r>
              <a:rPr lang="en" sz="1900">
                <a:solidFill>
                  <a:srgbClr val="000000"/>
                </a:solidFill>
                <a:uFill>
                  <a:noFill/>
                </a:uFill>
                <a:hlinkClick r:id="rId5">
                  <a:extLst>
                    <a:ext uri="{A12FA001-AC4F-418D-AE19-62706E023703}">
                      <ahyp:hlinkClr val="tx"/>
                    </a:ext>
                  </a:extLst>
                </a:hlinkClick>
              </a:rPr>
              <a:t>Satyajit Kamble</a:t>
            </a:r>
            <a:r>
              <a:rPr lang="en" sz="1900">
                <a:solidFill>
                  <a:srgbClr val="000000"/>
                </a:solidFill>
              </a:rPr>
              <a:t>, </a:t>
            </a:r>
            <a:endParaRPr sz="1900">
              <a:solidFill>
                <a:srgbClr val="000000"/>
              </a:solidFill>
            </a:endParaRPr>
          </a:p>
          <a:p>
            <a:pPr indent="0" lvl="0" marL="0" rtl="0" algn="ctr">
              <a:spcBef>
                <a:spcPts val="0"/>
              </a:spcBef>
              <a:spcAft>
                <a:spcPts val="0"/>
              </a:spcAft>
              <a:buNone/>
            </a:pPr>
            <a:r>
              <a:rPr lang="en" sz="1900">
                <a:solidFill>
                  <a:srgbClr val="000000"/>
                </a:solidFill>
                <a:uFill>
                  <a:noFill/>
                </a:uFill>
                <a:hlinkClick r:id="rId6">
                  <a:extLst>
                    <a:ext uri="{A12FA001-AC4F-418D-AE19-62706E023703}">
                      <ahyp:hlinkClr val="tx"/>
                    </a:ext>
                  </a:extLst>
                </a:hlinkClick>
              </a:rPr>
              <a:t>Seyedehdelyar Tabatabai</a:t>
            </a:r>
            <a:r>
              <a:rPr lang="en" sz="1900">
                <a:solidFill>
                  <a:srgbClr val="000000"/>
                </a:solidFill>
              </a:rPr>
              <a:t>, </a:t>
            </a:r>
            <a:r>
              <a:rPr lang="en" sz="1900">
                <a:solidFill>
                  <a:srgbClr val="000000"/>
                </a:solidFill>
              </a:rPr>
              <a:t>Qingxiao Yuan</a:t>
            </a:r>
            <a:endParaRPr sz="1900">
              <a:solidFill>
                <a:srgbClr val="000000"/>
              </a:solidFill>
            </a:endParaRPr>
          </a:p>
        </p:txBody>
      </p:sp>
      <p:sp>
        <p:nvSpPr>
          <p:cNvPr id="98" name="Google Shape;9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4"/>
          <p:cNvSpPr txBox="1"/>
          <p:nvPr>
            <p:ph type="ctrTitle"/>
          </p:nvPr>
        </p:nvSpPr>
        <p:spPr>
          <a:xfrm>
            <a:off x="311708" y="131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Remote collaboration</a:t>
            </a:r>
            <a:endParaRPr/>
          </a:p>
        </p:txBody>
      </p:sp>
      <p:pic>
        <p:nvPicPr>
          <p:cNvPr id="100" name="Google Shape;100;p14"/>
          <p:cNvPicPr preferRelativeResize="0"/>
          <p:nvPr/>
        </p:nvPicPr>
        <p:blipFill>
          <a:blip r:embed="rId7">
            <a:alphaModFix/>
          </a:blip>
          <a:stretch>
            <a:fillRect/>
          </a:stretch>
        </p:blipFill>
        <p:spPr>
          <a:xfrm>
            <a:off x="3318601" y="3204175"/>
            <a:ext cx="2506811" cy="176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2500">
                <a:solidFill>
                  <a:srgbClr val="000000"/>
                </a:solidFill>
              </a:rPr>
              <a:t>RQ1) What are the various channels and tools via which CS students facilitate remote collaborative research? </a:t>
            </a:r>
            <a:endParaRPr sz="2500">
              <a:solidFill>
                <a:srgbClr val="000000"/>
              </a:solidFill>
            </a:endParaRPr>
          </a:p>
        </p:txBody>
      </p:sp>
      <p:sp>
        <p:nvSpPr>
          <p:cNvPr id="163" name="Google Shape;163;p23"/>
          <p:cNvSpPr txBox="1"/>
          <p:nvPr>
            <p:ph idx="1" type="body"/>
          </p:nvPr>
        </p:nvSpPr>
        <p:spPr>
          <a:xfrm>
            <a:off x="342900" y="1835050"/>
            <a:ext cx="8458200" cy="2920200"/>
          </a:xfrm>
          <a:prstGeom prst="rect">
            <a:avLst/>
          </a:prstGeom>
        </p:spPr>
        <p:txBody>
          <a:bodyPr anchorCtr="0" anchor="t" bIns="91425" lIns="91425" spcFirstLastPara="1" rIns="91425" wrap="square" tIns="91425">
            <a:noAutofit/>
          </a:bodyPr>
          <a:lstStyle/>
          <a:p>
            <a:pPr indent="0" lvl="0" marL="0" rtl="0" algn="just">
              <a:spcBef>
                <a:spcPts val="900"/>
              </a:spcBef>
              <a:spcAft>
                <a:spcPts val="0"/>
              </a:spcAft>
              <a:buNone/>
            </a:pPr>
            <a:r>
              <a:rPr lang="en" sz="1500">
                <a:solidFill>
                  <a:srgbClr val="000000"/>
                </a:solidFill>
              </a:rPr>
              <a:t>Answer: Slack, Discord for communication channels, e.g. schedule a meeting.</a:t>
            </a:r>
            <a:endParaRPr sz="1500">
              <a:solidFill>
                <a:srgbClr val="000000"/>
              </a:solidFill>
            </a:endParaRPr>
          </a:p>
          <a:p>
            <a:pPr indent="-323850" lvl="0" marL="457200" rtl="0" algn="just">
              <a:spcBef>
                <a:spcPts val="900"/>
              </a:spcBef>
              <a:spcAft>
                <a:spcPts val="0"/>
              </a:spcAft>
              <a:buClr>
                <a:srgbClr val="000000"/>
              </a:buClr>
              <a:buSzPts val="1500"/>
              <a:buChar char="●"/>
            </a:pPr>
            <a:r>
              <a:rPr lang="en" sz="1500">
                <a:solidFill>
                  <a:srgbClr val="000000"/>
                </a:solidFill>
              </a:rPr>
              <a:t>&lt;Code 2&amp;6, Participant 1, Segment ID 5, “</a:t>
            </a:r>
            <a:r>
              <a:rPr b="1" lang="en" sz="1500">
                <a:solidFill>
                  <a:srgbClr val="000000"/>
                </a:solidFill>
              </a:rPr>
              <a:t>most people use discord</a:t>
            </a:r>
            <a:r>
              <a:rPr lang="en" sz="1500">
                <a:solidFill>
                  <a:srgbClr val="000000"/>
                </a:solidFill>
              </a:rPr>
              <a:t> these days..</a:t>
            </a:r>
            <a:r>
              <a:rPr lang="en" sz="1500">
                <a:solidFill>
                  <a:srgbClr val="000000"/>
                </a:solidFill>
              </a:rPr>
              <a:t> mainly because it is kind of </a:t>
            </a:r>
            <a:r>
              <a:rPr b="1" lang="en" sz="1500">
                <a:solidFill>
                  <a:srgbClr val="000000"/>
                </a:solidFill>
              </a:rPr>
              <a:t>easy to use</a:t>
            </a:r>
            <a:r>
              <a:rPr lang="en" sz="1500">
                <a:solidFill>
                  <a:srgbClr val="000000"/>
                </a:solidFill>
              </a:rPr>
              <a:t>”&gt;</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&lt;”Code 2&amp;5&amp;6, Participant 2, Segment ID 137, "*Why do you use discord?- i've been using </a:t>
            </a:r>
            <a:r>
              <a:rPr b="1" lang="en" sz="1500">
                <a:solidFill>
                  <a:srgbClr val="000000"/>
                </a:solidFill>
              </a:rPr>
              <a:t>discord</a:t>
            </a:r>
            <a:r>
              <a:rPr lang="en" sz="1500">
                <a:solidFill>
                  <a:srgbClr val="000000"/>
                </a:solidFill>
              </a:rPr>
              <a:t> for a long time.."&gt;</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&lt;Code 5&amp;6, Participant 1, Segment ID 6, “I have a lot of other groups there as well, and having a </a:t>
            </a:r>
            <a:r>
              <a:rPr b="1" lang="en" sz="1500">
                <a:solidFill>
                  <a:srgbClr val="000000"/>
                </a:solidFill>
              </a:rPr>
              <a:t>Slack</a:t>
            </a:r>
            <a:r>
              <a:rPr lang="en" sz="1500">
                <a:solidFill>
                  <a:srgbClr val="000000"/>
                </a:solidFill>
              </a:rPr>
              <a:t> or teams or any other group would just meet and be that I have to shift to another platform.”&gt;</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&lt;Code 6, Participant 2, Segment ID 46, ”..We usually do </a:t>
            </a:r>
            <a:r>
              <a:rPr b="1" lang="en" sz="1500">
                <a:solidFill>
                  <a:srgbClr val="000000"/>
                </a:solidFill>
              </a:rPr>
              <a:t>Slack</a:t>
            </a:r>
            <a:r>
              <a:rPr lang="en" sz="1500">
                <a:solidFill>
                  <a:srgbClr val="000000"/>
                </a:solidFill>
              </a:rPr>
              <a:t> or zoom”&gt;</a:t>
            </a:r>
            <a:endParaRPr sz="1500">
              <a:solidFill>
                <a:srgbClr val="000000"/>
              </a:solidFill>
            </a:endParaRPr>
          </a:p>
        </p:txBody>
      </p:sp>
      <p:sp>
        <p:nvSpPr>
          <p:cNvPr id="164" name="Google Shape;16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2500">
                <a:solidFill>
                  <a:srgbClr val="000000"/>
                </a:solidFill>
              </a:rPr>
              <a:t>RQ1) What are the various channels and tools via which CS students facilitate remote collaborative research? </a:t>
            </a:r>
            <a:endParaRPr sz="2500">
              <a:solidFill>
                <a:srgbClr val="000000"/>
              </a:solidFill>
            </a:endParaRPr>
          </a:p>
        </p:txBody>
      </p:sp>
      <p:sp>
        <p:nvSpPr>
          <p:cNvPr id="170" name="Google Shape;170;p24"/>
          <p:cNvSpPr txBox="1"/>
          <p:nvPr>
            <p:ph idx="1" type="body"/>
          </p:nvPr>
        </p:nvSpPr>
        <p:spPr>
          <a:xfrm>
            <a:off x="342900" y="1808350"/>
            <a:ext cx="8458200" cy="27879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lang="en" sz="1500">
                <a:solidFill>
                  <a:srgbClr val="000000"/>
                </a:solidFill>
              </a:rPr>
              <a:t>Answer: </a:t>
            </a:r>
            <a:r>
              <a:rPr lang="en" sz="1500">
                <a:solidFill>
                  <a:srgbClr val="000000"/>
                </a:solidFill>
              </a:rPr>
              <a:t>Google Forms, Google Docs, Google Drive, Zoom, Google Sheets, Atlas.ti, Qualtrics, Overleaf for collaboration tools.</a:t>
            </a:r>
            <a:endParaRPr sz="1500">
              <a:solidFill>
                <a:srgbClr val="000000"/>
              </a:solidFill>
            </a:endParaRPr>
          </a:p>
          <a:p>
            <a:pPr indent="-323850" lvl="0" marL="457200" rtl="0" algn="l">
              <a:spcBef>
                <a:spcPts val="900"/>
              </a:spcBef>
              <a:spcAft>
                <a:spcPts val="0"/>
              </a:spcAft>
              <a:buClr>
                <a:srgbClr val="000000"/>
              </a:buClr>
              <a:buSzPts val="1500"/>
              <a:buChar char="●"/>
            </a:pPr>
            <a:r>
              <a:rPr lang="en" sz="1500">
                <a:solidFill>
                  <a:srgbClr val="000000"/>
                </a:solidFill>
              </a:rPr>
              <a:t>&lt;Code 5, Participant 1, Segment ID 8, “but anytime there is a group project, the first think I do is start a </a:t>
            </a:r>
            <a:r>
              <a:rPr b="1" lang="en" sz="1500">
                <a:solidFill>
                  <a:srgbClr val="000000"/>
                </a:solidFill>
              </a:rPr>
              <a:t>Google drive</a:t>
            </a:r>
            <a:r>
              <a:rPr lang="en" sz="1500">
                <a:solidFill>
                  <a:srgbClr val="000000"/>
                </a:solidFill>
              </a:rPr>
              <a:t>...</a:t>
            </a:r>
            <a:r>
              <a:rPr b="1" lang="en" sz="1500">
                <a:solidFill>
                  <a:srgbClr val="000000"/>
                </a:solidFill>
              </a:rPr>
              <a:t>easier </a:t>
            </a:r>
            <a:r>
              <a:rPr lang="en" sz="1500">
                <a:solidFill>
                  <a:srgbClr val="000000"/>
                </a:solidFill>
              </a:rPr>
              <a:t>for everyone in the team</a:t>
            </a:r>
            <a:r>
              <a:rPr lang="en" sz="1500">
                <a:solidFill>
                  <a:srgbClr val="000000"/>
                </a:solidFill>
              </a:rPr>
              <a:t>…</a:t>
            </a:r>
            <a:r>
              <a:rPr lang="en" sz="1500">
                <a:solidFill>
                  <a:srgbClr val="000000"/>
                </a:solidFill>
              </a:rPr>
              <a:t> I </a:t>
            </a:r>
            <a:r>
              <a:rPr b="1" lang="en" sz="1500">
                <a:solidFill>
                  <a:srgbClr val="000000"/>
                </a:solidFill>
              </a:rPr>
              <a:t>personally like </a:t>
            </a:r>
            <a:r>
              <a:rPr lang="en" sz="1500">
                <a:solidFill>
                  <a:srgbClr val="000000"/>
                </a:solidFill>
              </a:rPr>
              <a:t>to do as when you're collaborating on something</a:t>
            </a:r>
            <a:r>
              <a:rPr lang="en" sz="1500">
                <a:solidFill>
                  <a:srgbClr val="000000"/>
                </a:solidFill>
              </a:rPr>
              <a:t>….”&gt;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&lt;Code 2, Code 6, Segment ID 5, “..</a:t>
            </a:r>
            <a:r>
              <a:rPr b="1" lang="en" sz="1500">
                <a:solidFill>
                  <a:srgbClr val="000000"/>
                </a:solidFill>
              </a:rPr>
              <a:t>Zoom</a:t>
            </a:r>
            <a:r>
              <a:rPr lang="en" sz="1500">
                <a:solidFill>
                  <a:srgbClr val="000000"/>
                </a:solidFill>
              </a:rPr>
              <a:t> is easy too... because it is kind of easy to use”&gt;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&lt;Code 5, Segment ID 99, “The software they use are </a:t>
            </a:r>
            <a:r>
              <a:rPr b="1" lang="en" sz="1500">
                <a:solidFill>
                  <a:srgbClr val="000000"/>
                </a:solidFill>
              </a:rPr>
              <a:t>Atlas.ti </a:t>
            </a:r>
            <a:r>
              <a:rPr lang="en" sz="1500">
                <a:solidFill>
                  <a:srgbClr val="000000"/>
                </a:solidFill>
              </a:rPr>
              <a:t>...”&gt;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&lt;Code 2, Code 5&amp;6, Segment ID 9, “.. everyone will be using </a:t>
            </a:r>
            <a:r>
              <a:rPr b="1" lang="en" sz="1500">
                <a:solidFill>
                  <a:srgbClr val="000000"/>
                </a:solidFill>
              </a:rPr>
              <a:t>Qualtrics</a:t>
            </a:r>
            <a:r>
              <a:rPr lang="en" sz="1500">
                <a:solidFill>
                  <a:srgbClr val="000000"/>
                </a:solidFill>
              </a:rPr>
              <a:t>.”&gt;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&lt;Code 5&amp;6, Segment ID 103, “A shares her screen and opens up the </a:t>
            </a:r>
            <a:r>
              <a:rPr b="1" lang="en" sz="1500">
                <a:solidFill>
                  <a:srgbClr val="000000"/>
                </a:solidFill>
              </a:rPr>
              <a:t>overleaf</a:t>
            </a:r>
            <a:r>
              <a:rPr lang="en" sz="1500">
                <a:solidFill>
                  <a:srgbClr val="000000"/>
                </a:solidFill>
              </a:rPr>
              <a:t> tool..”&gt;</a:t>
            </a:r>
            <a:endParaRPr sz="1500">
              <a:solidFill>
                <a:srgbClr val="000000"/>
              </a:solidFill>
            </a:endParaRPr>
          </a:p>
        </p:txBody>
      </p:sp>
      <p:sp>
        <p:nvSpPr>
          <p:cNvPr id="171" name="Google Shape;17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990"/>
              <a:buNone/>
            </a:pPr>
            <a:r>
              <a:rPr lang="en" sz="2500">
                <a:solidFill>
                  <a:srgbClr val="000000"/>
                </a:solidFill>
              </a:rPr>
              <a:t>RQ2) How has remote work been affected by remote collaborative meetings? </a:t>
            </a:r>
            <a:endParaRPr sz="2500">
              <a:solidFill>
                <a:srgbClr val="000000"/>
              </a:solidFill>
            </a:endParaRPr>
          </a:p>
          <a:p>
            <a:pPr indent="0" lvl="0" marL="0" rtl="0" algn="l">
              <a:lnSpc>
                <a:spcPct val="115000"/>
              </a:lnSpc>
              <a:spcBef>
                <a:spcPts val="900"/>
              </a:spcBef>
              <a:spcAft>
                <a:spcPts val="900"/>
              </a:spcAft>
              <a:buSzPts val="990"/>
              <a:buNone/>
            </a:pPr>
            <a:r>
              <a:t/>
            </a:r>
            <a:endParaRPr sz="2500">
              <a:solidFill>
                <a:srgbClr val="000000"/>
              </a:solidFill>
            </a:endParaRPr>
          </a:p>
        </p:txBody>
      </p:sp>
      <p:sp>
        <p:nvSpPr>
          <p:cNvPr id="177" name="Google Shape;17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5"/>
          <p:cNvPicPr preferRelativeResize="0"/>
          <p:nvPr/>
        </p:nvPicPr>
        <p:blipFill>
          <a:blip r:embed="rId3">
            <a:alphaModFix/>
          </a:blip>
          <a:stretch>
            <a:fillRect/>
          </a:stretch>
        </p:blipFill>
        <p:spPr>
          <a:xfrm>
            <a:off x="429600" y="1743725"/>
            <a:ext cx="8042850" cy="2084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82" name="Shape 182"/>
        <p:cNvGrpSpPr/>
        <p:nvPr/>
      </p:nvGrpSpPr>
      <p:grpSpPr>
        <a:xfrm>
          <a:off x="0" y="0"/>
          <a:ext cx="0" cy="0"/>
          <a:chOff x="0" y="0"/>
          <a:chExt cx="0" cy="0"/>
        </a:xfrm>
      </p:grpSpPr>
      <p:sp>
        <p:nvSpPr>
          <p:cNvPr id="183" name="Google Shape;18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2500"/>
              <a:t>RQ2) How has remote work been affected by remote collaborative meetings? </a:t>
            </a:r>
            <a:endParaRPr sz="2500"/>
          </a:p>
          <a:p>
            <a:pPr indent="0" lvl="0" marL="0" rtl="0" algn="l">
              <a:spcBef>
                <a:spcPts val="900"/>
              </a:spcBef>
              <a:spcAft>
                <a:spcPts val="0"/>
              </a:spcAft>
              <a:buNone/>
            </a:pPr>
            <a:r>
              <a:t/>
            </a:r>
            <a:endParaRPr sz="2500"/>
          </a:p>
        </p:txBody>
      </p:sp>
      <p:sp>
        <p:nvSpPr>
          <p:cNvPr id="185" name="Google Shape;185;p26"/>
          <p:cNvSpPr txBox="1"/>
          <p:nvPr/>
        </p:nvSpPr>
        <p:spPr>
          <a:xfrm>
            <a:off x="564275" y="1402775"/>
            <a:ext cx="80517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Flexible meeting schedules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Clr>
                <a:schemeClr val="dk1"/>
              </a:buClr>
              <a:buSzPts val="1600"/>
              <a:buChar char="●"/>
            </a:pPr>
            <a:r>
              <a:rPr lang="en" sz="1600">
                <a:solidFill>
                  <a:schemeClr val="dk1"/>
                </a:solidFill>
              </a:rPr>
              <a:t>No “divide and conquer” strategy in smaller group meetings</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p:txBody>
      </p:sp>
      <p:sp>
        <p:nvSpPr>
          <p:cNvPr id="186" name="Google Shape;186;p26"/>
          <p:cNvSpPr txBox="1"/>
          <p:nvPr/>
        </p:nvSpPr>
        <p:spPr>
          <a:xfrm>
            <a:off x="1683150" y="1971450"/>
            <a:ext cx="5904900" cy="10467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i="1" lang="en"/>
              <a:t>Participant 3 [Segment ID: 2]: </a:t>
            </a:r>
            <a:r>
              <a:rPr i="1" lang="en"/>
              <a:t>“..everyone is available at a different time..having one calendar invite every week seemed a little bit, uh, problematic...</a:t>
            </a:r>
            <a:r>
              <a:rPr i="1" lang="en">
                <a:solidFill>
                  <a:schemeClr val="dk1"/>
                </a:solidFill>
                <a:highlight>
                  <a:srgbClr val="FFFFFF"/>
                </a:highlight>
              </a:rPr>
              <a:t>if my team members were non-collaborative, then, uh, meetings can be the best way to bring everyone on the same page.</a:t>
            </a:r>
            <a:r>
              <a:rPr i="1" lang="en"/>
              <a:t>”</a:t>
            </a:r>
            <a:endParaRPr i="1"/>
          </a:p>
        </p:txBody>
      </p:sp>
      <p:sp>
        <p:nvSpPr>
          <p:cNvPr id="187" name="Google Shape;187;p26"/>
          <p:cNvSpPr txBox="1"/>
          <p:nvPr/>
        </p:nvSpPr>
        <p:spPr>
          <a:xfrm>
            <a:off x="1683150" y="3887150"/>
            <a:ext cx="5904900" cy="8313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i="1" lang="en"/>
              <a:t>Participant 3 [Segment ID: 4]: “</a:t>
            </a:r>
            <a:r>
              <a:rPr i="1" lang="en"/>
              <a:t>.. </a:t>
            </a:r>
            <a:r>
              <a:rPr i="1" lang="en">
                <a:solidFill>
                  <a:schemeClr val="dk1"/>
                </a:solidFill>
                <a:highlight>
                  <a:srgbClr val="FFFFFF"/>
                </a:highlight>
              </a:rPr>
              <a:t>we all look on the same thing. We don't divide and conquer at least. So what we do is we and prepare before meeting.</a:t>
            </a:r>
            <a:r>
              <a:rPr i="1" lang="en"/>
              <a:t>”</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1" name="Shape 191"/>
        <p:cNvGrpSpPr/>
        <p:nvPr/>
      </p:nvGrpSpPr>
      <p:grpSpPr>
        <a:xfrm>
          <a:off x="0" y="0"/>
          <a:ext cx="0" cy="0"/>
          <a:chOff x="0" y="0"/>
          <a:chExt cx="0" cy="0"/>
        </a:xfrm>
      </p:grpSpPr>
      <p:sp>
        <p:nvSpPr>
          <p:cNvPr id="192" name="Google Shape;19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2500"/>
              <a:t>RQ2) How has remote work been affected by remote collaborative meetings? </a:t>
            </a:r>
            <a:endParaRPr sz="2500"/>
          </a:p>
          <a:p>
            <a:pPr indent="0" lvl="0" marL="0" rtl="0" algn="l">
              <a:spcBef>
                <a:spcPts val="900"/>
              </a:spcBef>
              <a:spcAft>
                <a:spcPts val="0"/>
              </a:spcAft>
              <a:buNone/>
            </a:pPr>
            <a:r>
              <a:t/>
            </a:r>
            <a:endParaRPr sz="2500"/>
          </a:p>
        </p:txBody>
      </p:sp>
      <p:sp>
        <p:nvSpPr>
          <p:cNvPr id="194" name="Google Shape;194;p27"/>
          <p:cNvSpPr txBox="1"/>
          <p:nvPr/>
        </p:nvSpPr>
        <p:spPr>
          <a:xfrm>
            <a:off x="564275" y="1402775"/>
            <a:ext cx="8051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Increased contribution of members due to collaborative features of tools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Clr>
                <a:schemeClr val="dk1"/>
              </a:buClr>
              <a:buSzPts val="1600"/>
              <a:buChar char="●"/>
            </a:pPr>
            <a:r>
              <a:rPr lang="en" sz="1600">
                <a:solidFill>
                  <a:schemeClr val="dk1"/>
                </a:solidFill>
              </a:rPr>
              <a:t>Video are not on for longer meetings </a:t>
            </a:r>
            <a:endParaRPr sz="1600">
              <a:solidFill>
                <a:schemeClr val="dk1"/>
              </a:solidFill>
            </a:endParaRPr>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p:txBody>
      </p:sp>
      <p:sp>
        <p:nvSpPr>
          <p:cNvPr id="195" name="Google Shape;195;p27"/>
          <p:cNvSpPr txBox="1"/>
          <p:nvPr/>
        </p:nvSpPr>
        <p:spPr>
          <a:xfrm>
            <a:off x="3290975" y="3575250"/>
            <a:ext cx="5325000" cy="12621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
                <a:solidFill>
                  <a:schemeClr val="dk1"/>
                </a:solidFill>
              </a:rPr>
              <a:t>Participant 3 [Segment ID: 25]: “.. </a:t>
            </a:r>
            <a:r>
              <a:rPr i="1" lang="en">
                <a:solidFill>
                  <a:schemeClr val="dk1"/>
                </a:solidFill>
                <a:highlight>
                  <a:srgbClr val="FFFFFF"/>
                </a:highlight>
              </a:rPr>
              <a:t>I don't want to see someone's face for six to seven hours...it would be nice. But at the same time, when you're working on a Google doc together, you're looking at the Google doc...You're not talking to someone face to face for like six hours or five hours.</a:t>
            </a:r>
            <a:r>
              <a:rPr i="1" lang="en">
                <a:solidFill>
                  <a:schemeClr val="dk1"/>
                </a:solidFill>
              </a:rPr>
              <a:t>”</a:t>
            </a:r>
            <a:endParaRPr i="1">
              <a:solidFill>
                <a:schemeClr val="dk1"/>
              </a:solidFill>
            </a:endParaRPr>
          </a:p>
        </p:txBody>
      </p:sp>
      <p:sp>
        <p:nvSpPr>
          <p:cNvPr id="196" name="Google Shape;196;p27"/>
          <p:cNvSpPr txBox="1"/>
          <p:nvPr/>
        </p:nvSpPr>
        <p:spPr>
          <a:xfrm>
            <a:off x="3290975" y="2048400"/>
            <a:ext cx="5325000" cy="10467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rPr>
              <a:t>Participant 3 [Segment ID: 29]: </a:t>
            </a:r>
            <a:r>
              <a:rPr lang="en">
                <a:solidFill>
                  <a:schemeClr val="dk1"/>
                </a:solidFill>
                <a:highlight>
                  <a:srgbClr val="FFFFFF"/>
                </a:highlight>
              </a:rPr>
              <a:t>“</a:t>
            </a:r>
            <a:r>
              <a:rPr i="1" lang="en">
                <a:solidFill>
                  <a:schemeClr val="dk1"/>
                </a:solidFill>
                <a:highlight>
                  <a:srgbClr val="FFFFFF"/>
                </a:highlight>
              </a:rPr>
              <a:t>...</a:t>
            </a:r>
            <a:r>
              <a:rPr i="1" lang="en">
                <a:solidFill>
                  <a:schemeClr val="dk1"/>
                </a:solidFill>
                <a:highlight>
                  <a:srgbClr val="FFFFFF"/>
                </a:highlight>
              </a:rPr>
              <a:t>if someone has an idea and you are continuously talking on a zoom call and the other person does not have an opportunity to pitch it, they will leave a text message right there, multiple ways of presentation right now.”</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00" name="Shape 200"/>
        <p:cNvGrpSpPr/>
        <p:nvPr/>
      </p:nvGrpSpPr>
      <p:grpSpPr>
        <a:xfrm>
          <a:off x="0" y="0"/>
          <a:ext cx="0" cy="0"/>
          <a:chOff x="0" y="0"/>
          <a:chExt cx="0" cy="0"/>
        </a:xfrm>
      </p:grpSpPr>
      <p:sp>
        <p:nvSpPr>
          <p:cNvPr id="201" name="Google Shape;20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2500"/>
              <a:t>RQ2) How has remote work been affected by remote collaborative meetings? </a:t>
            </a:r>
            <a:endParaRPr sz="2500"/>
          </a:p>
          <a:p>
            <a:pPr indent="0" lvl="0" marL="0" rtl="0" algn="l">
              <a:spcBef>
                <a:spcPts val="900"/>
              </a:spcBef>
              <a:spcAft>
                <a:spcPts val="0"/>
              </a:spcAft>
              <a:buNone/>
            </a:pPr>
            <a:r>
              <a:t/>
            </a:r>
            <a:endParaRPr sz="2500"/>
          </a:p>
        </p:txBody>
      </p:sp>
      <p:sp>
        <p:nvSpPr>
          <p:cNvPr id="203" name="Google Shape;203;p28"/>
          <p:cNvSpPr txBox="1"/>
          <p:nvPr/>
        </p:nvSpPr>
        <p:spPr>
          <a:xfrm>
            <a:off x="564275" y="1402775"/>
            <a:ext cx="8051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solidFill>
                  <a:schemeClr val="dk1"/>
                </a:solidFill>
              </a:rPr>
              <a:t>Large group meetings and non-collaborative team members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
        <p:nvSpPr>
          <p:cNvPr id="204" name="Google Shape;204;p28"/>
          <p:cNvSpPr txBox="1"/>
          <p:nvPr/>
        </p:nvSpPr>
        <p:spPr>
          <a:xfrm>
            <a:off x="1939125" y="2175700"/>
            <a:ext cx="5853600" cy="12621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rPr>
              <a:t>Participant 3 [Segment ID: 31: “...</a:t>
            </a:r>
            <a:r>
              <a:rPr i="1" lang="en">
                <a:solidFill>
                  <a:schemeClr val="dk1"/>
                </a:solidFill>
                <a:highlight>
                  <a:srgbClr val="FFFFFF"/>
                </a:highlight>
              </a:rPr>
              <a:t>one of the team members kind of dropped out...kind of non-responsive for the, from week two because he only attended one meeting of ours..most teams had four members and we had three members...I and my teammates had to do a lot of things..I saw people being online and not responding ”</a:t>
            </a:r>
            <a:endParaRPr i="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Co-occurrence Matrix</a:t>
            </a:r>
            <a:endParaRPr/>
          </a:p>
        </p:txBody>
      </p:sp>
      <p:sp>
        <p:nvSpPr>
          <p:cNvPr id="210" name="Google Shape;210;p29"/>
          <p:cNvSpPr txBox="1"/>
          <p:nvPr>
            <p:ph idx="1" type="body"/>
          </p:nvPr>
        </p:nvSpPr>
        <p:spPr>
          <a:xfrm>
            <a:off x="4572000" y="1017725"/>
            <a:ext cx="4449000" cy="39279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Collaboration Readiness plays the most significant role in all aspects of a remote collaboration.</a:t>
            </a:r>
            <a:endParaRPr sz="1600"/>
          </a:p>
          <a:p>
            <a:pPr indent="-330200" lvl="0" marL="457200" rtl="0" algn="just">
              <a:spcBef>
                <a:spcPts val="0"/>
              </a:spcBef>
              <a:spcAft>
                <a:spcPts val="0"/>
              </a:spcAft>
              <a:buSzPts val="1600"/>
              <a:buChar char="●"/>
            </a:pPr>
            <a:r>
              <a:rPr lang="en" sz="1600"/>
              <a:t>Participants think about technology and tools completely different from thinking about people except for Collaboration Readiness.</a:t>
            </a:r>
            <a:endParaRPr sz="1600"/>
          </a:p>
          <a:p>
            <a:pPr indent="-330200" lvl="0" marL="457200" rtl="0" algn="just">
              <a:spcBef>
                <a:spcPts val="0"/>
              </a:spcBef>
              <a:spcAft>
                <a:spcPts val="0"/>
              </a:spcAft>
              <a:buSzPts val="1600"/>
              <a:buChar char="●"/>
            </a:pPr>
            <a:r>
              <a:rPr lang="en" sz="1600"/>
              <a:t>Collaboration technologies providing the right functionality and are easy to use determine the tool usage in the remote collaborations.</a:t>
            </a:r>
            <a:endParaRPr sz="1600"/>
          </a:p>
        </p:txBody>
      </p:sp>
      <p:sp>
        <p:nvSpPr>
          <p:cNvPr id="211" name="Google Shape;21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29"/>
          <p:cNvPicPr preferRelativeResize="0"/>
          <p:nvPr/>
        </p:nvPicPr>
        <p:blipFill>
          <a:blip r:embed="rId3">
            <a:alphaModFix/>
          </a:blip>
          <a:stretch>
            <a:fillRect/>
          </a:stretch>
        </p:blipFill>
        <p:spPr>
          <a:xfrm>
            <a:off x="311688" y="1017787"/>
            <a:ext cx="4091074" cy="3927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Triangulation</a:t>
            </a:r>
            <a:endParaRPr/>
          </a:p>
        </p:txBody>
      </p:sp>
      <p:sp>
        <p:nvSpPr>
          <p:cNvPr id="218" name="Google Shape;21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lnSpc>
                <a:spcPct val="95000"/>
              </a:lnSpc>
              <a:spcBef>
                <a:spcPts val="0"/>
              </a:spcBef>
              <a:spcAft>
                <a:spcPts val="0"/>
              </a:spcAft>
              <a:buSzPts val="1600"/>
              <a:buAutoNum type="arabicPeriod"/>
            </a:pPr>
            <a:r>
              <a:rPr b="1" lang="en" sz="1600"/>
              <a:t>Data Source Triangulation:</a:t>
            </a:r>
            <a:endParaRPr b="1" sz="1600"/>
          </a:p>
          <a:p>
            <a:pPr indent="457200" lvl="0" marL="0" rtl="0" algn="just">
              <a:lnSpc>
                <a:spcPct val="95000"/>
              </a:lnSpc>
              <a:spcBef>
                <a:spcPts val="1200"/>
              </a:spcBef>
              <a:spcAft>
                <a:spcPts val="0"/>
              </a:spcAft>
              <a:buSzPts val="852"/>
              <a:buNone/>
            </a:pPr>
            <a:r>
              <a:rPr lang="en" sz="1600"/>
              <a:t>We collected data from different collaborative meetings :</a:t>
            </a:r>
            <a:endParaRPr sz="1600"/>
          </a:p>
          <a:p>
            <a:pPr indent="-330200" lvl="0" marL="914400" rtl="0" algn="just">
              <a:lnSpc>
                <a:spcPct val="95000"/>
              </a:lnSpc>
              <a:spcBef>
                <a:spcPts val="1200"/>
              </a:spcBef>
              <a:spcAft>
                <a:spcPts val="0"/>
              </a:spcAft>
              <a:buSzPts val="1600"/>
              <a:buChar char="●"/>
            </a:pPr>
            <a:r>
              <a:rPr lang="en" sz="1600"/>
              <a:t>Observations from collaborative meetings (Course work, Research work)</a:t>
            </a:r>
            <a:endParaRPr sz="1600"/>
          </a:p>
          <a:p>
            <a:pPr indent="-330200" lvl="0" marL="914400" rtl="0" algn="just">
              <a:lnSpc>
                <a:spcPct val="95000"/>
              </a:lnSpc>
              <a:spcBef>
                <a:spcPts val="0"/>
              </a:spcBef>
              <a:spcAft>
                <a:spcPts val="0"/>
              </a:spcAft>
              <a:buSzPts val="1600"/>
              <a:buChar char="●"/>
            </a:pPr>
            <a:r>
              <a:rPr lang="en" sz="1600"/>
              <a:t>Semi-structured interviews </a:t>
            </a:r>
            <a:endParaRPr sz="1600"/>
          </a:p>
          <a:p>
            <a:pPr indent="0" lvl="0" marL="0" rtl="0" algn="just">
              <a:lnSpc>
                <a:spcPct val="95000"/>
              </a:lnSpc>
              <a:spcBef>
                <a:spcPts val="1200"/>
              </a:spcBef>
              <a:spcAft>
                <a:spcPts val="0"/>
              </a:spcAft>
              <a:buClr>
                <a:schemeClr val="dk1"/>
              </a:buClr>
              <a:buSzPts val="852"/>
              <a:buFont typeface="Arial"/>
              <a:buNone/>
            </a:pPr>
            <a:r>
              <a:rPr b="1" lang="en" sz="1600"/>
              <a:t>	Same results from different sources </a:t>
            </a:r>
            <a:endParaRPr b="1" sz="1600"/>
          </a:p>
          <a:p>
            <a:pPr indent="-330200" lvl="0" marL="457200" rtl="0" algn="just">
              <a:lnSpc>
                <a:spcPct val="95000"/>
              </a:lnSpc>
              <a:spcBef>
                <a:spcPts val="1200"/>
              </a:spcBef>
              <a:spcAft>
                <a:spcPts val="0"/>
              </a:spcAft>
              <a:buSzPts val="1600"/>
              <a:buAutoNum type="arabicPeriod"/>
            </a:pPr>
            <a:r>
              <a:rPr b="1" lang="en" sz="1600"/>
              <a:t>Participant Validation:</a:t>
            </a:r>
            <a:endParaRPr b="1" sz="1600"/>
          </a:p>
          <a:p>
            <a:pPr indent="457200" lvl="0" marL="0" rtl="0" algn="just">
              <a:lnSpc>
                <a:spcPct val="95000"/>
              </a:lnSpc>
              <a:spcBef>
                <a:spcPts val="1200"/>
              </a:spcBef>
              <a:spcAft>
                <a:spcPts val="0"/>
              </a:spcAft>
              <a:buNone/>
            </a:pPr>
            <a:r>
              <a:rPr lang="en" sz="1600"/>
              <a:t>Sending out surveys regarding our results to the participants</a:t>
            </a:r>
            <a:endParaRPr sz="1600"/>
          </a:p>
          <a:p>
            <a:pPr indent="0" lvl="0" marL="0" rtl="0" algn="just">
              <a:lnSpc>
                <a:spcPct val="95000"/>
              </a:lnSpc>
              <a:spcBef>
                <a:spcPts val="1200"/>
              </a:spcBef>
              <a:spcAft>
                <a:spcPts val="0"/>
              </a:spcAft>
              <a:buSzPts val="852"/>
              <a:buNone/>
            </a:pPr>
            <a:r>
              <a:t/>
            </a:r>
            <a:endParaRPr sz="1600"/>
          </a:p>
          <a:p>
            <a:pPr indent="0" lvl="0" marL="0" rtl="0" algn="just">
              <a:lnSpc>
                <a:spcPct val="95000"/>
              </a:lnSpc>
              <a:spcBef>
                <a:spcPts val="1200"/>
              </a:spcBef>
              <a:spcAft>
                <a:spcPts val="0"/>
              </a:spcAft>
              <a:buSzPts val="852"/>
              <a:buNone/>
            </a:pPr>
            <a:r>
              <a:t/>
            </a:r>
            <a:endParaRPr sz="1600"/>
          </a:p>
          <a:p>
            <a:pPr indent="0" lvl="0" marL="0" rtl="0" algn="just">
              <a:lnSpc>
                <a:spcPct val="95000"/>
              </a:lnSpc>
              <a:spcBef>
                <a:spcPts val="1200"/>
              </a:spcBef>
              <a:spcAft>
                <a:spcPts val="1200"/>
              </a:spcAft>
              <a:buSzPts val="852"/>
              <a:buNone/>
            </a:pPr>
            <a:r>
              <a:t/>
            </a:r>
            <a:endParaRPr sz="1600"/>
          </a:p>
        </p:txBody>
      </p:sp>
      <p:sp>
        <p:nvSpPr>
          <p:cNvPr id="219" name="Google Shape;21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page</a:t>
            </a:r>
            <a:endParaRPr/>
          </a:p>
        </p:txBody>
      </p:sp>
      <p:sp>
        <p:nvSpPr>
          <p:cNvPr id="225" name="Google Shape;22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Olson, JS. 2008. A Theory of Remote Scientific Collaboration.</a:t>
            </a:r>
            <a:endParaRPr/>
          </a:p>
        </p:txBody>
      </p:sp>
      <p:sp>
        <p:nvSpPr>
          <p:cNvPr id="226" name="Google Shape;22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30" name="Shape 230"/>
        <p:cNvGrpSpPr/>
        <p:nvPr/>
      </p:nvGrpSpPr>
      <p:grpSpPr>
        <a:xfrm>
          <a:off x="0" y="0"/>
          <a:ext cx="0" cy="0"/>
          <a:chOff x="0" y="0"/>
          <a:chExt cx="0" cy="0"/>
        </a:xfrm>
      </p:grpSpPr>
      <p:sp>
        <p:nvSpPr>
          <p:cNvPr id="231" name="Google Shape;23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a:t>
            </a:r>
            <a:endParaRPr/>
          </a:p>
        </p:txBody>
      </p:sp>
      <p:sp>
        <p:nvSpPr>
          <p:cNvPr id="232" name="Google Shape;23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2400"/>
              <a:t>Any questions or suggestions?</a:t>
            </a:r>
            <a:endParaRPr sz="2400"/>
          </a:p>
        </p:txBody>
      </p:sp>
      <p:sp>
        <p:nvSpPr>
          <p:cNvPr id="233" name="Google Shape;23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Research Questions</a:t>
            </a:r>
            <a:endParaRPr/>
          </a:p>
          <a:p>
            <a:pPr indent="0" lvl="0" marL="0" rtl="0" algn="l">
              <a:spcBef>
                <a:spcPts val="0"/>
              </a:spcBef>
              <a:spcAft>
                <a:spcPts val="0"/>
              </a:spcAft>
              <a:buNone/>
            </a:pPr>
            <a:r>
              <a:t/>
            </a:r>
            <a:endParaRPr/>
          </a:p>
        </p:txBody>
      </p:sp>
      <p:sp>
        <p:nvSpPr>
          <p:cNvPr id="106" name="Google Shape;10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900"/>
              </a:spcBef>
              <a:spcAft>
                <a:spcPts val="0"/>
              </a:spcAft>
              <a:buClr>
                <a:schemeClr val="dk1"/>
              </a:buClr>
              <a:buSzPts val="1100"/>
              <a:buFont typeface="Arial"/>
              <a:buNone/>
            </a:pPr>
            <a:r>
              <a:rPr lang="en" sz="1600">
                <a:solidFill>
                  <a:srgbClr val="2D3B45"/>
                </a:solidFill>
              </a:rPr>
              <a:t>What kind of challenges are CS students facing while collaborating remotely on research work during COVID?</a:t>
            </a:r>
            <a:endParaRPr sz="1600">
              <a:solidFill>
                <a:srgbClr val="2D3B45"/>
              </a:solidFill>
            </a:endParaRPr>
          </a:p>
          <a:p>
            <a:pPr indent="0" lvl="0" marL="0" rtl="0" algn="just">
              <a:spcBef>
                <a:spcPts val="900"/>
              </a:spcBef>
              <a:spcAft>
                <a:spcPts val="0"/>
              </a:spcAft>
              <a:buClr>
                <a:schemeClr val="dk1"/>
              </a:buClr>
              <a:buSzPts val="1100"/>
              <a:buFont typeface="Arial"/>
              <a:buNone/>
            </a:pPr>
            <a:r>
              <a:t/>
            </a:r>
            <a:endParaRPr sz="1600">
              <a:solidFill>
                <a:srgbClr val="2D3B45"/>
              </a:solidFill>
            </a:endParaRPr>
          </a:p>
          <a:p>
            <a:pPr indent="-330200" lvl="0" marL="457200" rtl="0" algn="just">
              <a:spcBef>
                <a:spcPts val="900"/>
              </a:spcBef>
              <a:spcAft>
                <a:spcPts val="0"/>
              </a:spcAft>
              <a:buClr>
                <a:srgbClr val="2D3B45"/>
              </a:buClr>
              <a:buSzPts val="1600"/>
              <a:buChar char="●"/>
            </a:pPr>
            <a:r>
              <a:rPr lang="en" sz="1600">
                <a:solidFill>
                  <a:srgbClr val="2D3B45"/>
                </a:solidFill>
              </a:rPr>
              <a:t>RQ1: What are the various channels and tools via which CS students facilitate remote collaborative research?  </a:t>
            </a:r>
            <a:endParaRPr sz="1600">
              <a:solidFill>
                <a:srgbClr val="2D3B45"/>
              </a:solidFill>
            </a:endParaRPr>
          </a:p>
          <a:p>
            <a:pPr indent="-330200" lvl="0" marL="457200" rtl="0" algn="just">
              <a:spcBef>
                <a:spcPts val="0"/>
              </a:spcBef>
              <a:spcAft>
                <a:spcPts val="0"/>
              </a:spcAft>
              <a:buClr>
                <a:srgbClr val="2D3B45"/>
              </a:buClr>
              <a:buSzPts val="1600"/>
              <a:buChar char="●"/>
            </a:pPr>
            <a:r>
              <a:rPr lang="en" sz="1600">
                <a:solidFill>
                  <a:srgbClr val="2D3B45"/>
                </a:solidFill>
              </a:rPr>
              <a:t>RQ2: How has remote work been affected by remote collaborative meetings? </a:t>
            </a:r>
            <a:endParaRPr sz="2200"/>
          </a:p>
          <a:p>
            <a:pPr indent="0" lvl="0" marL="457200" rtl="0" algn="just">
              <a:spcBef>
                <a:spcPts val="900"/>
              </a:spcBef>
              <a:spcAft>
                <a:spcPts val="0"/>
              </a:spcAft>
              <a:buNone/>
            </a:pPr>
            <a:r>
              <a:t/>
            </a:r>
            <a:endParaRPr b="1" sz="1200">
              <a:solidFill>
                <a:srgbClr val="2D3B45"/>
              </a:solidFill>
            </a:endParaRPr>
          </a:p>
        </p:txBody>
      </p:sp>
      <p:sp>
        <p:nvSpPr>
          <p:cNvPr id="107" name="Google Shape;10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113" name="Google Shape;11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lang="en" sz="1600">
                <a:solidFill>
                  <a:srgbClr val="2D3B45"/>
                </a:solidFill>
              </a:rPr>
              <a:t>1) What are the various channels and tools via which CS students facilitate remote collaborative research?  </a:t>
            </a:r>
            <a:endParaRPr sz="1600">
              <a:solidFill>
                <a:srgbClr val="2D3B45"/>
              </a:solidFill>
            </a:endParaRPr>
          </a:p>
          <a:p>
            <a:pPr indent="0" lvl="0" marL="457200" rtl="0" algn="l">
              <a:spcBef>
                <a:spcPts val="900"/>
              </a:spcBef>
              <a:spcAft>
                <a:spcPts val="0"/>
              </a:spcAft>
              <a:buClr>
                <a:schemeClr val="dk1"/>
              </a:buClr>
              <a:buSzPts val="1100"/>
              <a:buFont typeface="Arial"/>
              <a:buNone/>
            </a:pPr>
            <a:r>
              <a:rPr b="1" lang="en" sz="1600">
                <a:solidFill>
                  <a:srgbClr val="2D3B45"/>
                </a:solidFill>
              </a:rPr>
              <a:t>Hypothesis 1:</a:t>
            </a:r>
            <a:endParaRPr b="1" sz="1600">
              <a:solidFill>
                <a:srgbClr val="2D3B45"/>
              </a:solidFill>
            </a:endParaRPr>
          </a:p>
          <a:p>
            <a:pPr indent="0" lvl="0" marL="457200" rtl="0" algn="l">
              <a:spcBef>
                <a:spcPts val="0"/>
              </a:spcBef>
              <a:spcAft>
                <a:spcPts val="0"/>
              </a:spcAft>
              <a:buClr>
                <a:schemeClr val="dk1"/>
              </a:buClr>
              <a:buSzPts val="1100"/>
              <a:buFont typeface="Arial"/>
              <a:buNone/>
            </a:pPr>
            <a:r>
              <a:rPr b="1" lang="en" sz="1600">
                <a:solidFill>
                  <a:srgbClr val="2D3B45"/>
                </a:solidFill>
              </a:rPr>
              <a:t>Most students use Zoom for collaborative meetings</a:t>
            </a:r>
            <a:endParaRPr b="1" sz="1600">
              <a:solidFill>
                <a:srgbClr val="2D3B45"/>
              </a:solidFill>
            </a:endParaRPr>
          </a:p>
          <a:p>
            <a:pPr indent="0" lvl="0" marL="457200" rtl="0" algn="l">
              <a:spcBef>
                <a:spcPts val="0"/>
              </a:spcBef>
              <a:spcAft>
                <a:spcPts val="0"/>
              </a:spcAft>
              <a:buClr>
                <a:schemeClr val="dk1"/>
              </a:buClr>
              <a:buSzPts val="1100"/>
              <a:buFont typeface="Arial"/>
              <a:buNone/>
            </a:pPr>
            <a:r>
              <a:t/>
            </a:r>
            <a:endParaRPr sz="1600">
              <a:solidFill>
                <a:srgbClr val="2D3B45"/>
              </a:solidFill>
            </a:endParaRPr>
          </a:p>
          <a:p>
            <a:pPr indent="0" lvl="0" marL="0" rtl="0" algn="l">
              <a:spcBef>
                <a:spcPts val="900"/>
              </a:spcBef>
              <a:spcAft>
                <a:spcPts val="0"/>
              </a:spcAft>
              <a:buClr>
                <a:schemeClr val="dk1"/>
              </a:buClr>
              <a:buSzPts val="1100"/>
              <a:buFont typeface="Arial"/>
              <a:buNone/>
            </a:pPr>
            <a:r>
              <a:rPr lang="en" sz="1600">
                <a:solidFill>
                  <a:srgbClr val="2D3B45"/>
                </a:solidFill>
              </a:rPr>
              <a:t>2) How has remote work been affected by remote collaborative meetings? </a:t>
            </a:r>
            <a:endParaRPr sz="1600">
              <a:solidFill>
                <a:srgbClr val="2D3B45"/>
              </a:solidFill>
            </a:endParaRPr>
          </a:p>
          <a:p>
            <a:pPr indent="0" lvl="0" marL="457200" rtl="0" algn="l">
              <a:spcBef>
                <a:spcPts val="900"/>
              </a:spcBef>
              <a:spcAft>
                <a:spcPts val="0"/>
              </a:spcAft>
              <a:buClr>
                <a:schemeClr val="dk1"/>
              </a:buClr>
              <a:buSzPts val="1100"/>
              <a:buFont typeface="Arial"/>
              <a:buNone/>
            </a:pPr>
            <a:r>
              <a:rPr b="1" lang="en" sz="1600">
                <a:solidFill>
                  <a:srgbClr val="2D3B45"/>
                </a:solidFill>
              </a:rPr>
              <a:t>Hypothesis 2</a:t>
            </a:r>
            <a:r>
              <a:rPr b="1" lang="en" sz="1600">
                <a:solidFill>
                  <a:srgbClr val="2D3B45"/>
                </a:solidFill>
              </a:rPr>
              <a:t>:</a:t>
            </a:r>
            <a:endParaRPr b="1" sz="1600">
              <a:solidFill>
                <a:srgbClr val="2D3B45"/>
              </a:solidFill>
            </a:endParaRPr>
          </a:p>
          <a:p>
            <a:pPr indent="0" lvl="0" marL="457200" rtl="0" algn="l">
              <a:spcBef>
                <a:spcPts val="0"/>
              </a:spcBef>
              <a:spcAft>
                <a:spcPts val="0"/>
              </a:spcAft>
              <a:buClr>
                <a:schemeClr val="dk1"/>
              </a:buClr>
              <a:buSzPts val="1100"/>
              <a:buFont typeface="Arial"/>
              <a:buNone/>
            </a:pPr>
            <a:r>
              <a:rPr b="1" lang="en" sz="1600">
                <a:solidFill>
                  <a:srgbClr val="2D3B45"/>
                </a:solidFill>
              </a:rPr>
              <a:t>Students feel better about Remote collaborations than in-person collaborations</a:t>
            </a:r>
            <a:endParaRPr b="1" sz="1600">
              <a:solidFill>
                <a:srgbClr val="2D3B45"/>
              </a:solidFill>
            </a:endParaRPr>
          </a:p>
          <a:p>
            <a:pPr indent="0" lvl="0" marL="457200" rtl="0" algn="l">
              <a:spcBef>
                <a:spcPts val="0"/>
              </a:spcBef>
              <a:spcAft>
                <a:spcPts val="0"/>
              </a:spcAft>
              <a:buNone/>
            </a:pPr>
            <a:r>
              <a:t/>
            </a:r>
            <a:endParaRPr sz="1600">
              <a:solidFill>
                <a:srgbClr val="2D3B45"/>
              </a:solidFill>
            </a:endParaRPr>
          </a:p>
        </p:txBody>
      </p:sp>
      <p:sp>
        <p:nvSpPr>
          <p:cNvPr id="114" name="Google Shape;11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of Analysis &amp; Data Collected</a:t>
            </a:r>
            <a:endParaRPr/>
          </a:p>
        </p:txBody>
      </p:sp>
      <p:sp>
        <p:nvSpPr>
          <p:cNvPr id="120" name="Google Shape;120;p17"/>
          <p:cNvSpPr txBox="1"/>
          <p:nvPr>
            <p:ph idx="1" type="body"/>
          </p:nvPr>
        </p:nvSpPr>
        <p:spPr>
          <a:xfrm>
            <a:off x="311700" y="1152475"/>
            <a:ext cx="8520600" cy="3722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600">
                <a:solidFill>
                  <a:schemeClr val="dk1"/>
                </a:solidFill>
              </a:rPr>
              <a:t>Unit of Analysis</a:t>
            </a:r>
            <a:endParaRPr b="1" sz="1600">
              <a:solidFill>
                <a:schemeClr val="dk1"/>
              </a:solidFill>
            </a:endParaRPr>
          </a:p>
          <a:p>
            <a:pPr indent="0" lvl="0" marL="0" rtl="0" algn="l">
              <a:lnSpc>
                <a:spcPct val="100000"/>
              </a:lnSpc>
              <a:spcBef>
                <a:spcPts val="0"/>
              </a:spcBef>
              <a:spcAft>
                <a:spcPts val="0"/>
              </a:spcAft>
              <a:buNone/>
            </a:pPr>
            <a:r>
              <a:t/>
            </a:r>
            <a:endParaRPr b="1" sz="1600">
              <a:solidFill>
                <a:schemeClr val="dk1"/>
              </a:solidFill>
            </a:endParaRPr>
          </a:p>
          <a:p>
            <a:pPr indent="-330200" lvl="0" marL="457200" rtl="0" algn="l">
              <a:spcBef>
                <a:spcPts val="0"/>
              </a:spcBef>
              <a:spcAft>
                <a:spcPts val="0"/>
              </a:spcAft>
              <a:buClr>
                <a:srgbClr val="2D3B45"/>
              </a:buClr>
              <a:buSzPts val="1600"/>
              <a:buChar char="●"/>
            </a:pPr>
            <a:r>
              <a:rPr lang="en" sz="1600">
                <a:solidFill>
                  <a:srgbClr val="2D3B45"/>
                </a:solidFill>
              </a:rPr>
              <a:t>The meetings itself</a:t>
            </a:r>
            <a:endParaRPr sz="1600">
              <a:solidFill>
                <a:srgbClr val="2D3B45"/>
              </a:solidFill>
            </a:endParaRPr>
          </a:p>
          <a:p>
            <a:pPr indent="-330200" lvl="0" marL="457200" rtl="0" algn="l">
              <a:spcBef>
                <a:spcPts val="0"/>
              </a:spcBef>
              <a:spcAft>
                <a:spcPts val="0"/>
              </a:spcAft>
              <a:buClr>
                <a:srgbClr val="2D3B45"/>
              </a:buClr>
              <a:buSzPts val="1600"/>
              <a:buChar char="●"/>
            </a:pPr>
            <a:r>
              <a:rPr lang="en" sz="1600">
                <a:solidFill>
                  <a:srgbClr val="2D3B45"/>
                </a:solidFill>
              </a:rPr>
              <a:t>The encountered problems</a:t>
            </a:r>
            <a:endParaRPr sz="1600">
              <a:solidFill>
                <a:srgbClr val="2D3B45"/>
              </a:solidFill>
            </a:endParaRPr>
          </a:p>
          <a:p>
            <a:pPr indent="-330200" lvl="0" marL="457200" rtl="0" algn="l">
              <a:spcBef>
                <a:spcPts val="0"/>
              </a:spcBef>
              <a:spcAft>
                <a:spcPts val="0"/>
              </a:spcAft>
              <a:buClr>
                <a:srgbClr val="2D3B45"/>
              </a:buClr>
              <a:buSzPts val="1600"/>
              <a:buChar char="●"/>
            </a:pPr>
            <a:r>
              <a:rPr lang="en" sz="1600">
                <a:solidFill>
                  <a:srgbClr val="2D3B45"/>
                </a:solidFill>
              </a:rPr>
              <a:t>Tools themselves</a:t>
            </a:r>
            <a:endParaRPr sz="1600">
              <a:solidFill>
                <a:srgbClr val="2D3B45"/>
              </a:solidFill>
            </a:endParaRPr>
          </a:p>
          <a:p>
            <a:pPr indent="-330200" lvl="0" marL="457200" rtl="0" algn="l">
              <a:spcBef>
                <a:spcPts val="0"/>
              </a:spcBef>
              <a:spcAft>
                <a:spcPts val="0"/>
              </a:spcAft>
              <a:buClr>
                <a:srgbClr val="2D3B45"/>
              </a:buClr>
              <a:buSzPts val="1600"/>
              <a:buChar char="●"/>
            </a:pPr>
            <a:r>
              <a:rPr lang="en" sz="1600">
                <a:solidFill>
                  <a:srgbClr val="2D3B45"/>
                </a:solidFill>
              </a:rPr>
              <a:t>CS students</a:t>
            </a:r>
            <a:endParaRPr sz="1600">
              <a:solidFill>
                <a:srgbClr val="2D3B45"/>
              </a:solidFill>
            </a:endParaRPr>
          </a:p>
          <a:p>
            <a:pPr indent="0" lvl="0" marL="0" rtl="0" algn="l">
              <a:spcBef>
                <a:spcPts val="0"/>
              </a:spcBef>
              <a:spcAft>
                <a:spcPts val="0"/>
              </a:spcAft>
              <a:buNone/>
            </a:pPr>
            <a:r>
              <a:t/>
            </a:r>
            <a:endParaRPr sz="1400">
              <a:solidFill>
                <a:srgbClr val="2D3B45"/>
              </a:solidFill>
            </a:endParaRPr>
          </a:p>
          <a:p>
            <a:pPr indent="0" lvl="0" marL="0" rtl="0" algn="l">
              <a:lnSpc>
                <a:spcPct val="100000"/>
              </a:lnSpc>
              <a:spcBef>
                <a:spcPts val="0"/>
              </a:spcBef>
              <a:spcAft>
                <a:spcPts val="0"/>
              </a:spcAft>
              <a:buNone/>
            </a:pPr>
            <a:r>
              <a:rPr b="1" lang="en" sz="1600">
                <a:solidFill>
                  <a:schemeClr val="dk1"/>
                </a:solidFill>
              </a:rPr>
              <a:t>Data Collected</a:t>
            </a:r>
            <a:endParaRPr b="1" sz="1600">
              <a:solidFill>
                <a:schemeClr val="dk1"/>
              </a:solidFill>
            </a:endParaRPr>
          </a:p>
          <a:p>
            <a:pPr indent="0" lvl="0" marL="0" rtl="0" algn="l">
              <a:lnSpc>
                <a:spcPct val="100000"/>
              </a:lnSpc>
              <a:spcBef>
                <a:spcPts val="0"/>
              </a:spcBef>
              <a:spcAft>
                <a:spcPts val="0"/>
              </a:spcAft>
              <a:buNone/>
            </a:pPr>
            <a:r>
              <a:t/>
            </a:r>
            <a:endParaRPr b="1" sz="1600">
              <a:solidFill>
                <a:schemeClr val="dk1"/>
              </a:solidFill>
            </a:endParaRPr>
          </a:p>
          <a:p>
            <a:pPr indent="-330200" lvl="0" marL="457200" rtl="0" algn="l">
              <a:spcBef>
                <a:spcPts val="0"/>
              </a:spcBef>
              <a:spcAft>
                <a:spcPts val="0"/>
              </a:spcAft>
              <a:buClr>
                <a:srgbClr val="2D3B45"/>
              </a:buClr>
              <a:buSzPts val="1600"/>
              <a:buAutoNum type="arabicPeriod"/>
            </a:pPr>
            <a:r>
              <a:rPr b="1" lang="en" sz="1600">
                <a:solidFill>
                  <a:srgbClr val="2D3B45"/>
                </a:solidFill>
              </a:rPr>
              <a:t>Semi-structured Interview regarding meetings</a:t>
            </a:r>
            <a:endParaRPr b="1" sz="1400">
              <a:solidFill>
                <a:srgbClr val="2D3B45"/>
              </a:solidFill>
            </a:endParaRPr>
          </a:p>
          <a:p>
            <a:pPr indent="-330200" lvl="0" marL="457200" rtl="0" algn="l">
              <a:spcBef>
                <a:spcPts val="0"/>
              </a:spcBef>
              <a:spcAft>
                <a:spcPts val="0"/>
              </a:spcAft>
              <a:buClr>
                <a:srgbClr val="2D3B45"/>
              </a:buClr>
              <a:buSzPts val="1600"/>
              <a:buChar char="●"/>
            </a:pPr>
            <a:r>
              <a:rPr lang="en" sz="1600">
                <a:solidFill>
                  <a:srgbClr val="2D3B45"/>
                </a:solidFill>
              </a:rPr>
              <a:t>How did you feel about the meeting going as planned?</a:t>
            </a:r>
            <a:endParaRPr sz="1600">
              <a:solidFill>
                <a:srgbClr val="2D3B45"/>
              </a:solidFill>
            </a:endParaRPr>
          </a:p>
          <a:p>
            <a:pPr indent="-330200" lvl="0" marL="457200" rtl="0" algn="l">
              <a:spcBef>
                <a:spcPts val="0"/>
              </a:spcBef>
              <a:spcAft>
                <a:spcPts val="0"/>
              </a:spcAft>
              <a:buClr>
                <a:srgbClr val="2D3B45"/>
              </a:buClr>
              <a:buSzPts val="1600"/>
              <a:buChar char="●"/>
            </a:pPr>
            <a:r>
              <a:rPr lang="en" sz="1600">
                <a:solidFill>
                  <a:srgbClr val="2D3B45"/>
                </a:solidFill>
              </a:rPr>
              <a:t>What channels and tools did you use to collaborate remotely? </a:t>
            </a:r>
            <a:endParaRPr sz="1600">
              <a:solidFill>
                <a:srgbClr val="2D3B45"/>
              </a:solidFill>
            </a:endParaRPr>
          </a:p>
          <a:p>
            <a:pPr indent="-330200" lvl="0" marL="457200" rtl="0" algn="l">
              <a:spcBef>
                <a:spcPts val="0"/>
              </a:spcBef>
              <a:spcAft>
                <a:spcPts val="0"/>
              </a:spcAft>
              <a:buClr>
                <a:srgbClr val="2D3B45"/>
              </a:buClr>
              <a:buSzPts val="1600"/>
              <a:buAutoNum type="arabicPeriod"/>
            </a:pPr>
            <a:r>
              <a:rPr b="1" lang="en" sz="1600">
                <a:solidFill>
                  <a:srgbClr val="2D3B45"/>
                </a:solidFill>
              </a:rPr>
              <a:t>Observations from meetings</a:t>
            </a:r>
            <a:endParaRPr b="1" sz="1600">
              <a:solidFill>
                <a:srgbClr val="2D3B45"/>
              </a:solidFill>
            </a:endParaRPr>
          </a:p>
          <a:p>
            <a:pPr indent="-330200" lvl="0" marL="457200" rtl="0" algn="l">
              <a:spcBef>
                <a:spcPts val="0"/>
              </a:spcBef>
              <a:spcAft>
                <a:spcPts val="0"/>
              </a:spcAft>
              <a:buClr>
                <a:srgbClr val="2D3B45"/>
              </a:buClr>
              <a:buSzPts val="1600"/>
              <a:buChar char="●"/>
            </a:pPr>
            <a:r>
              <a:rPr lang="en" sz="1600">
                <a:solidFill>
                  <a:srgbClr val="2D3B45"/>
                </a:solidFill>
              </a:rPr>
              <a:t>Misunderstandings / Repetition of explanation</a:t>
            </a:r>
            <a:endParaRPr sz="1600">
              <a:solidFill>
                <a:srgbClr val="2D3B45"/>
              </a:solidFill>
            </a:endParaRPr>
          </a:p>
          <a:p>
            <a:pPr indent="-330200" lvl="0" marL="457200" rtl="0" algn="l">
              <a:spcBef>
                <a:spcPts val="0"/>
              </a:spcBef>
              <a:spcAft>
                <a:spcPts val="0"/>
              </a:spcAft>
              <a:buClr>
                <a:srgbClr val="2D3B45"/>
              </a:buClr>
              <a:buSzPts val="1600"/>
              <a:buChar char="●"/>
            </a:pPr>
            <a:r>
              <a:rPr lang="en" sz="1600">
                <a:solidFill>
                  <a:srgbClr val="2D3B45"/>
                </a:solidFill>
              </a:rPr>
              <a:t>Body language if cameras are on</a:t>
            </a:r>
            <a:endParaRPr>
              <a:solidFill>
                <a:srgbClr val="2D3B45"/>
              </a:solidFill>
            </a:endParaRPr>
          </a:p>
        </p:txBody>
      </p:sp>
      <p:sp>
        <p:nvSpPr>
          <p:cNvPr id="121" name="Google Shape;12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5" name="Shape 125"/>
        <p:cNvGrpSpPr/>
        <p:nvPr/>
      </p:nvGrpSpPr>
      <p:grpSpPr>
        <a:xfrm>
          <a:off x="0" y="0"/>
          <a:ext cx="0" cy="0"/>
          <a:chOff x="0" y="0"/>
          <a:chExt cx="0" cy="0"/>
        </a:xfrm>
      </p:grpSpPr>
      <p:sp>
        <p:nvSpPr>
          <p:cNvPr id="126" name="Google Shape;12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18"/>
          <p:cNvPicPr preferRelativeResize="0"/>
          <p:nvPr/>
        </p:nvPicPr>
        <p:blipFill>
          <a:blip r:embed="rId3">
            <a:alphaModFix/>
          </a:blip>
          <a:stretch>
            <a:fillRect/>
          </a:stretch>
        </p:blipFill>
        <p:spPr>
          <a:xfrm>
            <a:off x="1858125" y="952450"/>
            <a:ext cx="5365499" cy="3710775"/>
          </a:xfrm>
          <a:prstGeom prst="rect">
            <a:avLst/>
          </a:prstGeom>
          <a:noFill/>
          <a:ln>
            <a:noFill/>
          </a:ln>
          <a:effectLst>
            <a:outerShdw blurRad="57150" rotWithShape="0" algn="bl" dir="5400000" dist="19050">
              <a:srgbClr val="000000">
                <a:alpha val="50000"/>
              </a:srgbClr>
            </a:outerShdw>
          </a:effectLst>
        </p:spPr>
      </p:pic>
      <p:sp>
        <p:nvSpPr>
          <p:cNvPr id="128" name="Google Shape;128;p18"/>
          <p:cNvSpPr txBox="1"/>
          <p:nvPr>
            <p:ph type="title"/>
          </p:nvPr>
        </p:nvSpPr>
        <p:spPr>
          <a:xfrm>
            <a:off x="311700" y="37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 Segmentation</a:t>
            </a:r>
            <a:endParaRPr/>
          </a:p>
        </p:txBody>
      </p:sp>
      <p:sp>
        <p:nvSpPr>
          <p:cNvPr id="134" name="Google Shape;134;p19"/>
          <p:cNvSpPr txBox="1"/>
          <p:nvPr>
            <p:ph idx="1" type="body"/>
          </p:nvPr>
        </p:nvSpPr>
        <p:spPr>
          <a:xfrm>
            <a:off x="311700" y="1152475"/>
            <a:ext cx="8520600" cy="3674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2D3B45"/>
              </a:buClr>
              <a:buSzPts val="1400"/>
              <a:buChar char="●"/>
            </a:pPr>
            <a:r>
              <a:rPr lang="en" sz="1400">
                <a:solidFill>
                  <a:srgbClr val="2D3B45"/>
                </a:solidFill>
              </a:rPr>
              <a:t>Our data was generated from several interviews and observations:</a:t>
            </a:r>
            <a:endParaRPr sz="1400">
              <a:solidFill>
                <a:srgbClr val="2D3B45"/>
              </a:solidFill>
            </a:endParaRPr>
          </a:p>
          <a:p>
            <a:pPr indent="-317500" lvl="1" marL="914400" rtl="0" algn="just">
              <a:spcBef>
                <a:spcPts val="0"/>
              </a:spcBef>
              <a:spcAft>
                <a:spcPts val="0"/>
              </a:spcAft>
              <a:buClr>
                <a:srgbClr val="2D3B45"/>
              </a:buClr>
              <a:buSzPts val="1400"/>
              <a:buChar char="○"/>
            </a:pPr>
            <a:r>
              <a:rPr lang="en">
                <a:solidFill>
                  <a:srgbClr val="2D3B45"/>
                </a:solidFill>
              </a:rPr>
              <a:t>The interviews primarily focused on getting rich insights into collaborative meetings</a:t>
            </a:r>
            <a:endParaRPr>
              <a:solidFill>
                <a:srgbClr val="2D3B45"/>
              </a:solidFill>
            </a:endParaRPr>
          </a:p>
          <a:p>
            <a:pPr indent="-317500" lvl="1" marL="914400" rtl="0" algn="just">
              <a:spcBef>
                <a:spcPts val="0"/>
              </a:spcBef>
              <a:spcAft>
                <a:spcPts val="0"/>
              </a:spcAft>
              <a:buClr>
                <a:srgbClr val="2D3B45"/>
              </a:buClr>
              <a:buSzPts val="1400"/>
              <a:buChar char="○"/>
            </a:pPr>
            <a:r>
              <a:rPr lang="en">
                <a:solidFill>
                  <a:srgbClr val="2D3B45"/>
                </a:solidFill>
              </a:rPr>
              <a:t>The observations focused on how research collaborations proceeded and how participating members interacted with each other using certain channels of communication.</a:t>
            </a:r>
            <a:endParaRPr>
              <a:solidFill>
                <a:srgbClr val="2D3B45"/>
              </a:solidFill>
            </a:endParaRPr>
          </a:p>
          <a:p>
            <a:pPr indent="-317500" lvl="0" marL="457200" rtl="0" algn="just">
              <a:spcBef>
                <a:spcPts val="0"/>
              </a:spcBef>
              <a:spcAft>
                <a:spcPts val="0"/>
              </a:spcAft>
              <a:buClr>
                <a:srgbClr val="2D3B45"/>
              </a:buClr>
              <a:buSzPts val="1400"/>
              <a:buChar char="●"/>
            </a:pPr>
            <a:r>
              <a:rPr lang="en" sz="1400">
                <a:solidFill>
                  <a:srgbClr val="2D3B45"/>
                </a:solidFill>
              </a:rPr>
              <a:t>We moved forward with transcribing the interviews and observations and breaking them down into logical segments which corresponded to conversational turns.</a:t>
            </a:r>
            <a:endParaRPr sz="1400">
              <a:solidFill>
                <a:srgbClr val="2D3B45"/>
              </a:solidFill>
            </a:endParaRPr>
          </a:p>
          <a:p>
            <a:pPr indent="0" lvl="0" marL="457200" rtl="0" algn="l">
              <a:spcBef>
                <a:spcPts val="1000"/>
              </a:spcBef>
              <a:spcAft>
                <a:spcPts val="0"/>
              </a:spcAft>
              <a:buNone/>
            </a:pPr>
            <a:r>
              <a:t/>
            </a:r>
            <a:endParaRPr sz="1200">
              <a:solidFill>
                <a:srgbClr val="2D3B45"/>
              </a:solidFill>
            </a:endParaRPr>
          </a:p>
          <a:p>
            <a:pPr indent="0" lvl="0" marL="0" rtl="0" algn="l">
              <a:spcBef>
                <a:spcPts val="1000"/>
              </a:spcBef>
              <a:spcAft>
                <a:spcPts val="1000"/>
              </a:spcAft>
              <a:buNone/>
            </a:pPr>
            <a:r>
              <a:t/>
            </a:r>
            <a:endParaRPr sz="1200">
              <a:solidFill>
                <a:srgbClr val="2D3B45"/>
              </a:solidFill>
            </a:endParaRPr>
          </a:p>
        </p:txBody>
      </p:sp>
      <p:sp>
        <p:nvSpPr>
          <p:cNvPr id="135" name="Google Shape;13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19"/>
          <p:cNvPicPr preferRelativeResize="0"/>
          <p:nvPr/>
        </p:nvPicPr>
        <p:blipFill>
          <a:blip r:embed="rId3">
            <a:alphaModFix/>
          </a:blip>
          <a:stretch>
            <a:fillRect/>
          </a:stretch>
        </p:blipFill>
        <p:spPr>
          <a:xfrm>
            <a:off x="311700" y="2802050"/>
            <a:ext cx="8380402" cy="1978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selection &amp; Qualitative coding</a:t>
            </a:r>
            <a:endParaRPr/>
          </a:p>
        </p:txBody>
      </p:sp>
      <p:sp>
        <p:nvSpPr>
          <p:cNvPr id="142" name="Google Shape;14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2D3B45"/>
              </a:buClr>
              <a:buSzPts val="1500"/>
              <a:buChar char="●"/>
            </a:pPr>
            <a:r>
              <a:rPr lang="en" sz="1500">
                <a:solidFill>
                  <a:srgbClr val="2D3B45"/>
                </a:solidFill>
              </a:rPr>
              <a:t>Our codeset was from the paper - “A theory of remote scientific collaboration” and we selected a certain subset of the codes. This was primarily because many of the codes were not relevant to the specific collaboration aspects we were trying to study.</a:t>
            </a:r>
            <a:endParaRPr sz="1500">
              <a:solidFill>
                <a:srgbClr val="2D3B45"/>
              </a:solidFill>
            </a:endParaRPr>
          </a:p>
          <a:p>
            <a:pPr indent="-323850" lvl="0" marL="457200" rtl="0" algn="just">
              <a:spcBef>
                <a:spcPts val="0"/>
              </a:spcBef>
              <a:spcAft>
                <a:spcPts val="0"/>
              </a:spcAft>
              <a:buClr>
                <a:srgbClr val="2D3B45"/>
              </a:buClr>
              <a:buSzPts val="1500"/>
              <a:buChar char="●"/>
            </a:pPr>
            <a:r>
              <a:rPr lang="en" sz="1500">
                <a:solidFill>
                  <a:srgbClr val="2D3B45"/>
                </a:solidFill>
              </a:rPr>
              <a:t>We picked up the codes and framed rules such that they pointed in the direction towards answering the research questions</a:t>
            </a:r>
            <a:endParaRPr sz="1500">
              <a:solidFill>
                <a:srgbClr val="2D3B45"/>
              </a:solidFill>
            </a:endParaRPr>
          </a:p>
          <a:p>
            <a:pPr indent="-323850" lvl="0" marL="457200" rtl="0" algn="just">
              <a:spcBef>
                <a:spcPts val="0"/>
              </a:spcBef>
              <a:spcAft>
                <a:spcPts val="0"/>
              </a:spcAft>
              <a:buClr>
                <a:srgbClr val="2D3B45"/>
              </a:buClr>
              <a:buSzPts val="1500"/>
              <a:buChar char="●"/>
            </a:pPr>
            <a:r>
              <a:rPr lang="en" sz="1500">
                <a:solidFill>
                  <a:srgbClr val="2D3B45"/>
                </a:solidFill>
              </a:rPr>
              <a:t>2 of us team members were responsible for coding the segmented data:</a:t>
            </a:r>
            <a:endParaRPr sz="1500">
              <a:solidFill>
                <a:srgbClr val="2D3B45"/>
              </a:solidFill>
            </a:endParaRPr>
          </a:p>
          <a:p>
            <a:pPr indent="-323850" lvl="0" marL="457200" rtl="0" algn="just">
              <a:spcBef>
                <a:spcPts val="0"/>
              </a:spcBef>
              <a:spcAft>
                <a:spcPts val="0"/>
              </a:spcAft>
              <a:buClr>
                <a:srgbClr val="2D3B45"/>
              </a:buClr>
              <a:buSzPts val="1500"/>
              <a:buChar char="●"/>
            </a:pPr>
            <a:r>
              <a:rPr lang="en" sz="1500">
                <a:solidFill>
                  <a:srgbClr val="2D3B45"/>
                </a:solidFill>
              </a:rPr>
              <a:t>We first coded a small piece of out dataset (~5%) and discussed our choices and got a better understanding of why each of us individually chose the codes we chose</a:t>
            </a:r>
            <a:endParaRPr sz="1500">
              <a:solidFill>
                <a:srgbClr val="2D3B45"/>
              </a:solidFill>
            </a:endParaRPr>
          </a:p>
          <a:p>
            <a:pPr indent="-323850" lvl="0" marL="457200" rtl="0" algn="just">
              <a:spcBef>
                <a:spcPts val="0"/>
              </a:spcBef>
              <a:spcAft>
                <a:spcPts val="0"/>
              </a:spcAft>
              <a:buClr>
                <a:srgbClr val="2D3B45"/>
              </a:buClr>
              <a:buSzPts val="1500"/>
              <a:buChar char="●"/>
            </a:pPr>
            <a:r>
              <a:rPr lang="en" sz="1500">
                <a:solidFill>
                  <a:srgbClr val="2D3B45"/>
                </a:solidFill>
              </a:rPr>
              <a:t>At every iteration, we calculated the Jaccard index to check the degree to which we agreed upon our choices of the codes.</a:t>
            </a:r>
            <a:endParaRPr sz="1500">
              <a:solidFill>
                <a:srgbClr val="2D3B45"/>
              </a:solidFill>
            </a:endParaRPr>
          </a:p>
          <a:p>
            <a:pPr indent="-323850" lvl="0" marL="457200" rtl="0" algn="just">
              <a:spcBef>
                <a:spcPts val="0"/>
              </a:spcBef>
              <a:spcAft>
                <a:spcPts val="0"/>
              </a:spcAft>
              <a:buClr>
                <a:srgbClr val="2D3B45"/>
              </a:buClr>
              <a:buSzPts val="1500"/>
              <a:buChar char="●"/>
            </a:pPr>
            <a:r>
              <a:rPr lang="en" sz="1500">
                <a:solidFill>
                  <a:srgbClr val="2D3B45"/>
                </a:solidFill>
              </a:rPr>
              <a:t>Around the ~20% mark, we were able to achieve a Jaccard score of ~84% after which we decided to code independently.</a:t>
            </a:r>
            <a:endParaRPr sz="1500">
              <a:solidFill>
                <a:srgbClr val="2D3B45"/>
              </a:solidFill>
            </a:endParaRPr>
          </a:p>
          <a:p>
            <a:pPr indent="-323850" lvl="0" marL="457200" rtl="0" algn="just">
              <a:spcBef>
                <a:spcPts val="0"/>
              </a:spcBef>
              <a:spcAft>
                <a:spcPts val="0"/>
              </a:spcAft>
              <a:buClr>
                <a:srgbClr val="2D3B45"/>
              </a:buClr>
              <a:buSzPts val="1500"/>
              <a:buChar char="●"/>
            </a:pPr>
            <a:r>
              <a:rPr lang="en" sz="1500">
                <a:solidFill>
                  <a:srgbClr val="2D3B45"/>
                </a:solidFill>
              </a:rPr>
              <a:t>There were 6 codes we used which were successful in capturing the essence of each </a:t>
            </a:r>
            <a:r>
              <a:rPr lang="en" sz="1500">
                <a:solidFill>
                  <a:srgbClr val="2D3B45"/>
                </a:solidFill>
              </a:rPr>
              <a:t>segment</a:t>
            </a:r>
            <a:r>
              <a:rPr lang="en" sz="1500">
                <a:solidFill>
                  <a:srgbClr val="2D3B45"/>
                </a:solidFill>
              </a:rPr>
              <a:t> quite accurately</a:t>
            </a:r>
            <a:endParaRPr sz="1500">
              <a:solidFill>
                <a:srgbClr val="2D3B45"/>
              </a:solidFill>
            </a:endParaRPr>
          </a:p>
        </p:txBody>
      </p:sp>
      <p:sp>
        <p:nvSpPr>
          <p:cNvPr id="143" name="Google Shape;14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Rules</a:t>
            </a:r>
            <a:endParaRPr/>
          </a:p>
        </p:txBody>
      </p:sp>
      <p:sp>
        <p:nvSpPr>
          <p:cNvPr id="149" name="Google Shape;149;p21"/>
          <p:cNvSpPr txBox="1"/>
          <p:nvPr>
            <p:ph idx="1" type="body"/>
          </p:nvPr>
        </p:nvSpPr>
        <p:spPr>
          <a:xfrm>
            <a:off x="311700" y="1140350"/>
            <a:ext cx="8520600" cy="3762000"/>
          </a:xfrm>
          <a:prstGeom prst="rect">
            <a:avLst/>
          </a:prstGeom>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b="1" lang="en" sz="1200" u="sng">
                <a:solidFill>
                  <a:srgbClr val="000000"/>
                </a:solidFill>
                <a:highlight>
                  <a:srgbClr val="D9EAD3"/>
                </a:highlight>
              </a:rPr>
              <a:t>Code 1:</a:t>
            </a:r>
            <a:r>
              <a:rPr b="1" lang="en" sz="1200">
                <a:solidFill>
                  <a:srgbClr val="000000"/>
                </a:solidFill>
                <a:highlight>
                  <a:srgbClr val="D9EAD3"/>
                </a:highlight>
              </a:rPr>
              <a:t> (Nature of work) </a:t>
            </a:r>
            <a:r>
              <a:rPr lang="en" sz="1200">
                <a:solidFill>
                  <a:srgbClr val="000000"/>
                </a:solidFill>
                <a:highlight>
                  <a:srgbClr val="D9EAD3"/>
                </a:highlight>
              </a:rPr>
              <a:t>Whenever sentences mention about working chemistry and how team members prefer to work or make the work clear and unambiguous</a:t>
            </a:r>
            <a:endParaRPr sz="1200">
              <a:solidFill>
                <a:srgbClr val="000000"/>
              </a:solidFill>
              <a:highlight>
                <a:srgbClr val="D9EAD3"/>
              </a:highlight>
            </a:endParaRPr>
          </a:p>
          <a:p>
            <a:pPr indent="0" lvl="0" marL="457200" rtl="0" algn="just">
              <a:spcBef>
                <a:spcPts val="1000"/>
              </a:spcBef>
              <a:spcAft>
                <a:spcPts val="0"/>
              </a:spcAft>
              <a:buNone/>
            </a:pPr>
            <a:r>
              <a:rPr b="1" lang="en" sz="1200" u="sng">
                <a:solidFill>
                  <a:srgbClr val="000000"/>
                </a:solidFill>
                <a:highlight>
                  <a:srgbClr val="D9EAD3"/>
                </a:highlight>
              </a:rPr>
              <a:t>Code 2:</a:t>
            </a:r>
            <a:r>
              <a:rPr lang="en" sz="1200">
                <a:solidFill>
                  <a:srgbClr val="000000"/>
                </a:solidFill>
                <a:highlight>
                  <a:srgbClr val="D9EAD3"/>
                </a:highlight>
              </a:rPr>
              <a:t> </a:t>
            </a:r>
            <a:r>
              <a:rPr b="1" lang="en" sz="1200">
                <a:solidFill>
                  <a:srgbClr val="000000"/>
                </a:solidFill>
                <a:highlight>
                  <a:srgbClr val="D9EAD3"/>
                </a:highlight>
              </a:rPr>
              <a:t>(Common Ground) </a:t>
            </a:r>
            <a:r>
              <a:rPr lang="en" sz="1200">
                <a:solidFill>
                  <a:srgbClr val="000000"/>
                </a:solidFill>
                <a:highlight>
                  <a:srgbClr val="D9EAD3"/>
                </a:highlight>
              </a:rPr>
              <a:t>Whenever segments talk about collective progress, mutual knowledge, beliefs, and/or assumptions and team members sharing a common management or working style</a:t>
            </a:r>
            <a:endParaRPr sz="1200">
              <a:solidFill>
                <a:srgbClr val="000000"/>
              </a:solidFill>
              <a:highlight>
                <a:srgbClr val="D9EAD3"/>
              </a:highlight>
            </a:endParaRPr>
          </a:p>
          <a:p>
            <a:pPr indent="0" lvl="0" marL="457200" rtl="0" algn="just">
              <a:spcBef>
                <a:spcPts val="1000"/>
              </a:spcBef>
              <a:spcAft>
                <a:spcPts val="0"/>
              </a:spcAft>
              <a:buNone/>
            </a:pPr>
            <a:r>
              <a:rPr b="1" lang="en" sz="1200" u="sng">
                <a:solidFill>
                  <a:srgbClr val="000000"/>
                </a:solidFill>
                <a:highlight>
                  <a:srgbClr val="D9EAD3"/>
                </a:highlight>
              </a:rPr>
              <a:t>Code 3:</a:t>
            </a:r>
            <a:r>
              <a:rPr lang="en" sz="1200">
                <a:solidFill>
                  <a:srgbClr val="000000"/>
                </a:solidFill>
                <a:highlight>
                  <a:srgbClr val="D9EAD3"/>
                </a:highlight>
              </a:rPr>
              <a:t> </a:t>
            </a:r>
            <a:r>
              <a:rPr b="1" lang="en" sz="1200">
                <a:solidFill>
                  <a:srgbClr val="000000"/>
                </a:solidFill>
                <a:highlight>
                  <a:srgbClr val="D9EAD3"/>
                </a:highlight>
              </a:rPr>
              <a:t>(Collaboration Readiness)</a:t>
            </a:r>
            <a:r>
              <a:rPr lang="en" sz="1200">
                <a:solidFill>
                  <a:srgbClr val="000000"/>
                </a:solidFill>
                <a:highlight>
                  <a:srgbClr val="D9EAD3"/>
                </a:highlight>
              </a:rPr>
              <a:t> Whenever sentences mention about the data sharing methods - How do they share the documents and Come up with a meeting time</a:t>
            </a:r>
            <a:endParaRPr sz="1200">
              <a:solidFill>
                <a:srgbClr val="000000"/>
              </a:solidFill>
              <a:highlight>
                <a:srgbClr val="D9EAD3"/>
              </a:highlight>
            </a:endParaRPr>
          </a:p>
          <a:p>
            <a:pPr indent="0" lvl="0" marL="457200" rtl="0" algn="just">
              <a:spcBef>
                <a:spcPts val="1000"/>
              </a:spcBef>
              <a:spcAft>
                <a:spcPts val="0"/>
              </a:spcAft>
              <a:buNone/>
            </a:pPr>
            <a:r>
              <a:rPr b="1" lang="en" sz="1200" u="sng">
                <a:solidFill>
                  <a:srgbClr val="000000"/>
                </a:solidFill>
                <a:highlight>
                  <a:srgbClr val="D9EAD3"/>
                </a:highlight>
              </a:rPr>
              <a:t>Code 4:</a:t>
            </a:r>
            <a:r>
              <a:rPr lang="en" sz="1200">
                <a:solidFill>
                  <a:srgbClr val="000000"/>
                </a:solidFill>
                <a:highlight>
                  <a:srgbClr val="D9EAD3"/>
                </a:highlight>
              </a:rPr>
              <a:t> </a:t>
            </a:r>
            <a:r>
              <a:rPr b="1" lang="en" sz="1200">
                <a:solidFill>
                  <a:srgbClr val="000000"/>
                </a:solidFill>
                <a:highlight>
                  <a:srgbClr val="D9EAD3"/>
                </a:highlight>
              </a:rPr>
              <a:t>(Mgmt, planning, decisions)</a:t>
            </a:r>
            <a:r>
              <a:rPr lang="en" sz="1200">
                <a:solidFill>
                  <a:srgbClr val="000000"/>
                </a:solidFill>
                <a:highlight>
                  <a:srgbClr val="D9EAD3"/>
                </a:highlight>
              </a:rPr>
              <a:t> Whenever team members are talking about effectiveness, roles, responsibilities, timelines. Any member exhibiting strong leadership qualities, Whenever a communication plan is in place.</a:t>
            </a:r>
            <a:endParaRPr sz="1200">
              <a:solidFill>
                <a:srgbClr val="000000"/>
              </a:solidFill>
              <a:highlight>
                <a:srgbClr val="D9EAD3"/>
              </a:highlight>
            </a:endParaRPr>
          </a:p>
          <a:p>
            <a:pPr indent="0" lvl="0" marL="457200" rtl="0" algn="just">
              <a:spcBef>
                <a:spcPts val="1000"/>
              </a:spcBef>
              <a:spcAft>
                <a:spcPts val="0"/>
              </a:spcAft>
              <a:buNone/>
            </a:pPr>
            <a:r>
              <a:rPr b="1" lang="en" sz="1200" u="sng">
                <a:solidFill>
                  <a:srgbClr val="000000"/>
                </a:solidFill>
                <a:highlight>
                  <a:srgbClr val="D9EAD3"/>
                </a:highlight>
              </a:rPr>
              <a:t>Code 5:</a:t>
            </a:r>
            <a:r>
              <a:rPr lang="en" sz="1200">
                <a:solidFill>
                  <a:srgbClr val="000000"/>
                </a:solidFill>
                <a:highlight>
                  <a:srgbClr val="D9EAD3"/>
                </a:highlight>
              </a:rPr>
              <a:t> </a:t>
            </a:r>
            <a:r>
              <a:rPr b="1" lang="en" sz="1200">
                <a:solidFill>
                  <a:srgbClr val="000000"/>
                </a:solidFill>
                <a:highlight>
                  <a:srgbClr val="D9EAD3"/>
                </a:highlight>
              </a:rPr>
              <a:t>(Technology Readiness)</a:t>
            </a:r>
            <a:r>
              <a:rPr lang="en" sz="1200">
                <a:solidFill>
                  <a:srgbClr val="000000"/>
                </a:solidFill>
                <a:highlight>
                  <a:srgbClr val="D9EAD3"/>
                </a:highlight>
              </a:rPr>
              <a:t> Whenever participants mention the preference of a technology, Collaboration technologies provide the right functionality and are easy to use, Technology readiness also involves reliability. If the technology is unstable (as some research proof-of-concept prototypes can be), people will be unlikely to use it</a:t>
            </a:r>
            <a:endParaRPr sz="1200">
              <a:solidFill>
                <a:srgbClr val="000000"/>
              </a:solidFill>
              <a:highlight>
                <a:srgbClr val="D9EAD3"/>
              </a:highlight>
            </a:endParaRPr>
          </a:p>
          <a:p>
            <a:pPr indent="0" lvl="0" marL="457200" rtl="0" algn="just">
              <a:spcBef>
                <a:spcPts val="1000"/>
              </a:spcBef>
              <a:spcAft>
                <a:spcPts val="1000"/>
              </a:spcAft>
              <a:buNone/>
            </a:pPr>
            <a:r>
              <a:rPr b="1" lang="en" sz="1200" u="sng">
                <a:solidFill>
                  <a:srgbClr val="000000"/>
                </a:solidFill>
                <a:highlight>
                  <a:srgbClr val="D9EAD3"/>
                </a:highlight>
              </a:rPr>
              <a:t>Code 6:</a:t>
            </a:r>
            <a:r>
              <a:rPr b="1" lang="en" sz="1200">
                <a:solidFill>
                  <a:srgbClr val="000000"/>
                </a:solidFill>
                <a:highlight>
                  <a:srgbClr val="D9EAD3"/>
                </a:highlight>
              </a:rPr>
              <a:t> (Tool Use) </a:t>
            </a:r>
            <a:r>
              <a:rPr lang="en" sz="1200">
                <a:solidFill>
                  <a:srgbClr val="000000"/>
                </a:solidFill>
                <a:highlight>
                  <a:srgbClr val="D9EAD3"/>
                </a:highlight>
              </a:rPr>
              <a:t>Whenever participants mention the usage of a tool and/or why they use it</a:t>
            </a:r>
            <a:endParaRPr sz="1200">
              <a:solidFill>
                <a:srgbClr val="000000"/>
              </a:solidFill>
              <a:highlight>
                <a:srgbClr val="D9EAD3"/>
              </a:highlight>
            </a:endParaRPr>
          </a:p>
        </p:txBody>
      </p:sp>
      <p:sp>
        <p:nvSpPr>
          <p:cNvPr id="150" name="Google Shape;15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2500">
                <a:solidFill>
                  <a:srgbClr val="000000"/>
                </a:solidFill>
              </a:rPr>
              <a:t>RQ1) What are the various channels and tools via which CS students facilitate remote collaborative research? </a:t>
            </a:r>
            <a:endParaRPr sz="2500">
              <a:solidFill>
                <a:srgbClr val="000000"/>
              </a:solidFill>
            </a:endParaRPr>
          </a:p>
        </p:txBody>
      </p:sp>
      <p:sp>
        <p:nvSpPr>
          <p:cNvPr id="156" name="Google Shape;1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2"/>
          <p:cNvPicPr preferRelativeResize="0"/>
          <p:nvPr/>
        </p:nvPicPr>
        <p:blipFill>
          <a:blip r:embed="rId3">
            <a:alphaModFix/>
          </a:blip>
          <a:stretch>
            <a:fillRect/>
          </a:stretch>
        </p:blipFill>
        <p:spPr>
          <a:xfrm>
            <a:off x="426800" y="1883763"/>
            <a:ext cx="8045650" cy="2690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