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71" r:id="rId15"/>
    <p:sldId id="266" r:id="rId16"/>
    <p:sldId id="267" r:id="rId17"/>
    <p:sldId id="272" r:id="rId18"/>
    <p:sldId id="269" r:id="rId19"/>
    <p:sldId id="270" r:id="rId20"/>
    <p:sldId id="276" r:id="rId21"/>
    <p:sldId id="274" r:id="rId22"/>
    <p:sldId id="273" r:id="rId23"/>
    <p:sldId id="275" r:id="rId24"/>
    <p:sldId id="290" r:id="rId25"/>
    <p:sldId id="291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5" r:id="rId34"/>
    <p:sldId id="289" r:id="rId35"/>
    <p:sldId id="287" r:id="rId36"/>
    <p:sldId id="288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valdo Deschamps Neto" userId="f544e3e4-31e7-4fde-af8d-97ce300caa61" providerId="ADAL" clId="{D57FF25C-C1B6-4262-B961-FB08545244FC}"/>
    <pc:docChg chg="undo custSel addSld delSld modSld sldOrd">
      <pc:chgData name="Osvaldo Deschamps Neto" userId="f544e3e4-31e7-4fde-af8d-97ce300caa61" providerId="ADAL" clId="{D57FF25C-C1B6-4262-B961-FB08545244FC}" dt="2023-10-25T14:23:32.793" v="1061" actId="20577"/>
      <pc:docMkLst>
        <pc:docMk/>
      </pc:docMkLst>
      <pc:sldChg chg="addSp modSp">
        <pc:chgData name="Osvaldo Deschamps Neto" userId="f544e3e4-31e7-4fde-af8d-97ce300caa61" providerId="ADAL" clId="{D57FF25C-C1B6-4262-B961-FB08545244FC}" dt="2023-10-24T11:33:59.023" v="2" actId="14100"/>
        <pc:sldMkLst>
          <pc:docMk/>
          <pc:sldMk cId="1975004249" sldId="257"/>
        </pc:sldMkLst>
        <pc:picChg chg="add mod">
          <ac:chgData name="Osvaldo Deschamps Neto" userId="f544e3e4-31e7-4fde-af8d-97ce300caa61" providerId="ADAL" clId="{D57FF25C-C1B6-4262-B961-FB08545244FC}" dt="2023-10-24T11:33:59.023" v="2" actId="14100"/>
          <ac:picMkLst>
            <pc:docMk/>
            <pc:sldMk cId="1975004249" sldId="257"/>
            <ac:picMk id="4" creationId="{F41D83F0-5C69-4890-814E-6DDCF10014ED}"/>
          </ac:picMkLst>
        </pc:picChg>
      </pc:sldChg>
      <pc:sldChg chg="addSp delSp modSp add">
        <pc:chgData name="Osvaldo Deschamps Neto" userId="f544e3e4-31e7-4fde-af8d-97ce300caa61" providerId="ADAL" clId="{D57FF25C-C1B6-4262-B961-FB08545244FC}" dt="2023-10-24T11:42:06.110" v="61" actId="1076"/>
        <pc:sldMkLst>
          <pc:docMk/>
          <pc:sldMk cId="1850896507" sldId="258"/>
        </pc:sldMkLst>
        <pc:spChg chg="mod">
          <ac:chgData name="Osvaldo Deschamps Neto" userId="f544e3e4-31e7-4fde-af8d-97ce300caa61" providerId="ADAL" clId="{D57FF25C-C1B6-4262-B961-FB08545244FC}" dt="2023-10-24T11:36:13.548" v="4"/>
          <ac:spMkLst>
            <pc:docMk/>
            <pc:sldMk cId="1850896507" sldId="258"/>
            <ac:spMk id="2" creationId="{1C964DCA-C6AB-4C0A-9F46-623148CAC0CD}"/>
          </ac:spMkLst>
        </pc:spChg>
        <pc:spChg chg="mod">
          <ac:chgData name="Osvaldo Deschamps Neto" userId="f544e3e4-31e7-4fde-af8d-97ce300caa61" providerId="ADAL" clId="{D57FF25C-C1B6-4262-B961-FB08545244FC}" dt="2023-10-24T11:39:12.758" v="46" actId="14100"/>
          <ac:spMkLst>
            <pc:docMk/>
            <pc:sldMk cId="1850896507" sldId="258"/>
            <ac:spMk id="3" creationId="{88D375BF-504D-4554-A351-39B5DCAA227C}"/>
          </ac:spMkLst>
        </pc:spChg>
        <pc:picChg chg="del">
          <ac:chgData name="Osvaldo Deschamps Neto" userId="f544e3e4-31e7-4fde-af8d-97ce300caa61" providerId="ADAL" clId="{D57FF25C-C1B6-4262-B961-FB08545244FC}" dt="2023-10-24T11:36:16.679" v="5" actId="478"/>
          <ac:picMkLst>
            <pc:docMk/>
            <pc:sldMk cId="1850896507" sldId="258"/>
            <ac:picMk id="4" creationId="{F41D83F0-5C69-4890-814E-6DDCF10014ED}"/>
          </ac:picMkLst>
        </pc:picChg>
        <pc:picChg chg="add del mod">
          <ac:chgData name="Osvaldo Deschamps Neto" userId="f544e3e4-31e7-4fde-af8d-97ce300caa61" providerId="ADAL" clId="{D57FF25C-C1B6-4262-B961-FB08545244FC}" dt="2023-10-24T11:40:31.206" v="49" actId="478"/>
          <ac:picMkLst>
            <pc:docMk/>
            <pc:sldMk cId="1850896507" sldId="258"/>
            <ac:picMk id="5" creationId="{A117EAED-0F97-4499-8E28-72D497473590}"/>
          </ac:picMkLst>
        </pc:picChg>
        <pc:picChg chg="add mod">
          <ac:chgData name="Osvaldo Deschamps Neto" userId="f544e3e4-31e7-4fde-af8d-97ce300caa61" providerId="ADAL" clId="{D57FF25C-C1B6-4262-B961-FB08545244FC}" dt="2023-10-24T11:40:36.806" v="53" actId="1076"/>
          <ac:picMkLst>
            <pc:docMk/>
            <pc:sldMk cId="1850896507" sldId="258"/>
            <ac:picMk id="6" creationId="{5F8558D3-1D6E-47DE-B486-FE01A9AD84D4}"/>
          </ac:picMkLst>
        </pc:picChg>
        <pc:picChg chg="add mod">
          <ac:chgData name="Osvaldo Deschamps Neto" userId="f544e3e4-31e7-4fde-af8d-97ce300caa61" providerId="ADAL" clId="{D57FF25C-C1B6-4262-B961-FB08545244FC}" dt="2023-10-24T11:41:35.984" v="58" actId="1076"/>
          <ac:picMkLst>
            <pc:docMk/>
            <pc:sldMk cId="1850896507" sldId="258"/>
            <ac:picMk id="7" creationId="{75C88AAE-3D3D-4120-A980-A773915E8F66}"/>
          </ac:picMkLst>
        </pc:picChg>
        <pc:picChg chg="add mod">
          <ac:chgData name="Osvaldo Deschamps Neto" userId="f544e3e4-31e7-4fde-af8d-97ce300caa61" providerId="ADAL" clId="{D57FF25C-C1B6-4262-B961-FB08545244FC}" dt="2023-10-24T11:42:06.110" v="61" actId="1076"/>
          <ac:picMkLst>
            <pc:docMk/>
            <pc:sldMk cId="1850896507" sldId="258"/>
            <ac:picMk id="8" creationId="{5585C483-6EBB-4C00-A349-55C6FDDB8E8D}"/>
          </ac:picMkLst>
        </pc:picChg>
      </pc:sldChg>
      <pc:sldChg chg="addSp delSp modSp add">
        <pc:chgData name="Osvaldo Deschamps Neto" userId="f544e3e4-31e7-4fde-af8d-97ce300caa61" providerId="ADAL" clId="{D57FF25C-C1B6-4262-B961-FB08545244FC}" dt="2023-10-24T11:59:47.054" v="164" actId="113"/>
        <pc:sldMkLst>
          <pc:docMk/>
          <pc:sldMk cId="1510918368" sldId="259"/>
        </pc:sldMkLst>
        <pc:spChg chg="mod">
          <ac:chgData name="Osvaldo Deschamps Neto" userId="f544e3e4-31e7-4fde-af8d-97ce300caa61" providerId="ADAL" clId="{D57FF25C-C1B6-4262-B961-FB08545244FC}" dt="2023-10-24T11:54:09.690" v="85" actId="1076"/>
          <ac:spMkLst>
            <pc:docMk/>
            <pc:sldMk cId="1510918368" sldId="259"/>
            <ac:spMk id="2" creationId="{1C964DCA-C6AB-4C0A-9F46-623148CAC0CD}"/>
          </ac:spMkLst>
        </pc:spChg>
        <pc:spChg chg="mod">
          <ac:chgData name="Osvaldo Deschamps Neto" userId="f544e3e4-31e7-4fde-af8d-97ce300caa61" providerId="ADAL" clId="{D57FF25C-C1B6-4262-B961-FB08545244FC}" dt="2023-10-24T11:59:47.054" v="164" actId="113"/>
          <ac:spMkLst>
            <pc:docMk/>
            <pc:sldMk cId="1510918368" sldId="259"/>
            <ac:spMk id="3" creationId="{88D375BF-504D-4554-A351-39B5DCAA227C}"/>
          </ac:spMkLst>
        </pc:spChg>
        <pc:picChg chg="add mod">
          <ac:chgData name="Osvaldo Deschamps Neto" userId="f544e3e4-31e7-4fde-af8d-97ce300caa61" providerId="ADAL" clId="{D57FF25C-C1B6-4262-B961-FB08545244FC}" dt="2023-10-24T11:56:54.761" v="126" actId="1076"/>
          <ac:picMkLst>
            <pc:docMk/>
            <pc:sldMk cId="1510918368" sldId="259"/>
            <ac:picMk id="4" creationId="{82296BD1-02A3-4787-868D-03AA3162C784}"/>
          </ac:picMkLst>
        </pc:picChg>
        <pc:picChg chg="add del">
          <ac:chgData name="Osvaldo Deschamps Neto" userId="f544e3e4-31e7-4fde-af8d-97ce300caa61" providerId="ADAL" clId="{D57FF25C-C1B6-4262-B961-FB08545244FC}" dt="2023-10-24T11:52:08.263" v="69" actId="478"/>
          <ac:picMkLst>
            <pc:docMk/>
            <pc:sldMk cId="1510918368" sldId="259"/>
            <ac:picMk id="6" creationId="{5F8558D3-1D6E-47DE-B486-FE01A9AD84D4}"/>
          </ac:picMkLst>
        </pc:picChg>
        <pc:picChg chg="add del">
          <ac:chgData name="Osvaldo Deschamps Neto" userId="f544e3e4-31e7-4fde-af8d-97ce300caa61" providerId="ADAL" clId="{D57FF25C-C1B6-4262-B961-FB08545244FC}" dt="2023-10-24T11:52:08.263" v="69" actId="478"/>
          <ac:picMkLst>
            <pc:docMk/>
            <pc:sldMk cId="1510918368" sldId="259"/>
            <ac:picMk id="7" creationId="{75C88AAE-3D3D-4120-A980-A773915E8F66}"/>
          </ac:picMkLst>
        </pc:picChg>
        <pc:picChg chg="add del">
          <ac:chgData name="Osvaldo Deschamps Neto" userId="f544e3e4-31e7-4fde-af8d-97ce300caa61" providerId="ADAL" clId="{D57FF25C-C1B6-4262-B961-FB08545244FC}" dt="2023-10-24T11:52:08.263" v="69" actId="478"/>
          <ac:picMkLst>
            <pc:docMk/>
            <pc:sldMk cId="1510918368" sldId="259"/>
            <ac:picMk id="8" creationId="{5585C483-6EBB-4C00-A349-55C6FDDB8E8D}"/>
          </ac:picMkLst>
        </pc:picChg>
      </pc:sldChg>
      <pc:sldChg chg="addSp delSp modSp add ord">
        <pc:chgData name="Osvaldo Deschamps Neto" userId="f544e3e4-31e7-4fde-af8d-97ce300caa61" providerId="ADAL" clId="{D57FF25C-C1B6-4262-B961-FB08545244FC}" dt="2023-10-24T11:56:35.515" v="124" actId="1076"/>
        <pc:sldMkLst>
          <pc:docMk/>
          <pc:sldMk cId="3794750080" sldId="260"/>
        </pc:sldMkLst>
        <pc:spChg chg="mod">
          <ac:chgData name="Osvaldo Deschamps Neto" userId="f544e3e4-31e7-4fde-af8d-97ce300caa61" providerId="ADAL" clId="{D57FF25C-C1B6-4262-B961-FB08545244FC}" dt="2023-10-24T11:56:24.249" v="122" actId="27636"/>
          <ac:spMkLst>
            <pc:docMk/>
            <pc:sldMk cId="3794750080" sldId="260"/>
            <ac:spMk id="2" creationId="{1C964DCA-C6AB-4C0A-9F46-623148CAC0CD}"/>
          </ac:spMkLst>
        </pc:spChg>
        <pc:spChg chg="mod">
          <ac:chgData name="Osvaldo Deschamps Neto" userId="f544e3e4-31e7-4fde-af8d-97ce300caa61" providerId="ADAL" clId="{D57FF25C-C1B6-4262-B961-FB08545244FC}" dt="2023-10-24T11:56:16.417" v="116" actId="20577"/>
          <ac:spMkLst>
            <pc:docMk/>
            <pc:sldMk cId="3794750080" sldId="260"/>
            <ac:spMk id="3" creationId="{88D375BF-504D-4554-A351-39B5DCAA227C}"/>
          </ac:spMkLst>
        </pc:spChg>
        <pc:picChg chg="del">
          <ac:chgData name="Osvaldo Deschamps Neto" userId="f544e3e4-31e7-4fde-af8d-97ce300caa61" providerId="ADAL" clId="{D57FF25C-C1B6-4262-B961-FB08545244FC}" dt="2023-10-24T11:56:18.673" v="117" actId="478"/>
          <ac:picMkLst>
            <pc:docMk/>
            <pc:sldMk cId="3794750080" sldId="260"/>
            <ac:picMk id="4" creationId="{82296BD1-02A3-4787-868D-03AA3162C784}"/>
          </ac:picMkLst>
        </pc:picChg>
        <pc:picChg chg="add mod">
          <ac:chgData name="Osvaldo Deschamps Neto" userId="f544e3e4-31e7-4fde-af8d-97ce300caa61" providerId="ADAL" clId="{D57FF25C-C1B6-4262-B961-FB08545244FC}" dt="2023-10-24T11:56:35.515" v="124" actId="1076"/>
          <ac:picMkLst>
            <pc:docMk/>
            <pc:sldMk cId="3794750080" sldId="260"/>
            <ac:picMk id="5" creationId="{2C5A88D7-CBAE-43DB-ABFB-BC21CFA63542}"/>
          </ac:picMkLst>
        </pc:picChg>
      </pc:sldChg>
      <pc:sldChg chg="del">
        <pc:chgData name="Osvaldo Deschamps Neto" userId="f544e3e4-31e7-4fde-af8d-97ce300caa61" providerId="ADAL" clId="{D57FF25C-C1B6-4262-B961-FB08545244FC}" dt="2023-10-25T13:39:19.181" v="167" actId="2696"/>
        <pc:sldMkLst>
          <pc:docMk/>
          <pc:sldMk cId="446162986" sldId="268"/>
        </pc:sldMkLst>
      </pc:sldChg>
      <pc:sldChg chg="addSp delSp modSp">
        <pc:chgData name="Osvaldo Deschamps Neto" userId="f544e3e4-31e7-4fde-af8d-97ce300caa61" providerId="ADAL" clId="{D57FF25C-C1B6-4262-B961-FB08545244FC}" dt="2023-10-25T14:03:45.877" v="565" actId="1076"/>
        <pc:sldMkLst>
          <pc:docMk/>
          <pc:sldMk cId="978222834" sldId="270"/>
        </pc:sldMkLst>
        <pc:spChg chg="mod">
          <ac:chgData name="Osvaldo Deschamps Neto" userId="f544e3e4-31e7-4fde-af8d-97ce300caa61" providerId="ADAL" clId="{D57FF25C-C1B6-4262-B961-FB08545244FC}" dt="2023-10-25T14:00:44.711" v="454" actId="14100"/>
          <ac:spMkLst>
            <pc:docMk/>
            <pc:sldMk cId="978222834" sldId="270"/>
            <ac:spMk id="2" creationId="{1C964DCA-C6AB-4C0A-9F46-623148CAC0CD}"/>
          </ac:spMkLst>
        </pc:spChg>
        <pc:spChg chg="mod">
          <ac:chgData name="Osvaldo Deschamps Neto" userId="f544e3e4-31e7-4fde-af8d-97ce300caa61" providerId="ADAL" clId="{D57FF25C-C1B6-4262-B961-FB08545244FC}" dt="2023-10-25T14:02:50.243" v="563" actId="14100"/>
          <ac:spMkLst>
            <pc:docMk/>
            <pc:sldMk cId="978222834" sldId="270"/>
            <ac:spMk id="3" creationId="{88D375BF-504D-4554-A351-39B5DCAA227C}"/>
          </ac:spMkLst>
        </pc:spChg>
        <pc:picChg chg="del">
          <ac:chgData name="Osvaldo Deschamps Neto" userId="f544e3e4-31e7-4fde-af8d-97ce300caa61" providerId="ADAL" clId="{D57FF25C-C1B6-4262-B961-FB08545244FC}" dt="2023-10-25T13:54:54.341" v="426" actId="478"/>
          <ac:picMkLst>
            <pc:docMk/>
            <pc:sldMk cId="978222834" sldId="270"/>
            <ac:picMk id="4" creationId="{A9896C7C-371F-4DB2-8EE2-D47ADA593352}"/>
          </ac:picMkLst>
        </pc:picChg>
        <pc:picChg chg="add mod">
          <ac:chgData name="Osvaldo Deschamps Neto" userId="f544e3e4-31e7-4fde-af8d-97ce300caa61" providerId="ADAL" clId="{D57FF25C-C1B6-4262-B961-FB08545244FC}" dt="2023-10-25T14:03:45.877" v="565" actId="1076"/>
          <ac:picMkLst>
            <pc:docMk/>
            <pc:sldMk cId="978222834" sldId="270"/>
            <ac:picMk id="5" creationId="{C0263E1D-96CF-45EF-A951-43377D9A0F19}"/>
          </ac:picMkLst>
        </pc:picChg>
      </pc:sldChg>
      <pc:sldChg chg="modSp add ord">
        <pc:chgData name="Osvaldo Deschamps Neto" userId="f544e3e4-31e7-4fde-af8d-97ce300caa61" providerId="ADAL" clId="{D57FF25C-C1B6-4262-B961-FB08545244FC}" dt="2023-10-25T13:54:05.149" v="425" actId="255"/>
        <pc:sldMkLst>
          <pc:docMk/>
          <pc:sldMk cId="1061573076" sldId="272"/>
        </pc:sldMkLst>
        <pc:spChg chg="mod">
          <ac:chgData name="Osvaldo Deschamps Neto" userId="f544e3e4-31e7-4fde-af8d-97ce300caa61" providerId="ADAL" clId="{D57FF25C-C1B6-4262-B961-FB08545244FC}" dt="2023-10-25T13:53:24.188" v="419" actId="14100"/>
          <ac:spMkLst>
            <pc:docMk/>
            <pc:sldMk cId="1061573076" sldId="272"/>
            <ac:spMk id="2" creationId="{1C964DCA-C6AB-4C0A-9F46-623148CAC0CD}"/>
          </ac:spMkLst>
        </pc:spChg>
        <pc:spChg chg="mod">
          <ac:chgData name="Osvaldo Deschamps Neto" userId="f544e3e4-31e7-4fde-af8d-97ce300caa61" providerId="ADAL" clId="{D57FF25C-C1B6-4262-B961-FB08545244FC}" dt="2023-10-25T13:54:05.149" v="425" actId="255"/>
          <ac:spMkLst>
            <pc:docMk/>
            <pc:sldMk cId="1061573076" sldId="272"/>
            <ac:spMk id="3" creationId="{88D375BF-504D-4554-A351-39B5DCAA227C}"/>
          </ac:spMkLst>
        </pc:spChg>
      </pc:sldChg>
      <pc:sldChg chg="addSp delSp modSp add">
        <pc:chgData name="Osvaldo Deschamps Neto" userId="f544e3e4-31e7-4fde-af8d-97ce300caa61" providerId="ADAL" clId="{D57FF25C-C1B6-4262-B961-FB08545244FC}" dt="2023-10-25T14:10:23.654" v="603" actId="1076"/>
        <pc:sldMkLst>
          <pc:docMk/>
          <pc:sldMk cId="2007415576" sldId="273"/>
        </pc:sldMkLst>
        <pc:spChg chg="mod">
          <ac:chgData name="Osvaldo Deschamps Neto" userId="f544e3e4-31e7-4fde-af8d-97ce300caa61" providerId="ADAL" clId="{D57FF25C-C1B6-4262-B961-FB08545244FC}" dt="2023-10-25T14:04:14.093" v="590" actId="27636"/>
          <ac:spMkLst>
            <pc:docMk/>
            <pc:sldMk cId="2007415576" sldId="273"/>
            <ac:spMk id="2" creationId="{1C964DCA-C6AB-4C0A-9F46-623148CAC0CD}"/>
          </ac:spMkLst>
        </pc:spChg>
        <pc:spChg chg="mod">
          <ac:chgData name="Osvaldo Deschamps Neto" userId="f544e3e4-31e7-4fde-af8d-97ce300caa61" providerId="ADAL" clId="{D57FF25C-C1B6-4262-B961-FB08545244FC}" dt="2023-10-25T14:09:57.316" v="594" actId="14100"/>
          <ac:spMkLst>
            <pc:docMk/>
            <pc:sldMk cId="2007415576" sldId="273"/>
            <ac:spMk id="3" creationId="{88D375BF-504D-4554-A351-39B5DCAA227C}"/>
          </ac:spMkLst>
        </pc:spChg>
        <pc:picChg chg="add del mod">
          <ac:chgData name="Osvaldo Deschamps Neto" userId="f544e3e4-31e7-4fde-af8d-97ce300caa61" providerId="ADAL" clId="{D57FF25C-C1B6-4262-B961-FB08545244FC}" dt="2023-10-25T14:10:11.022" v="599"/>
          <ac:picMkLst>
            <pc:docMk/>
            <pc:sldMk cId="2007415576" sldId="273"/>
            <ac:picMk id="4" creationId="{B81368EA-C812-457E-B361-6FB3A33B1216}"/>
          </ac:picMkLst>
        </pc:picChg>
        <pc:picChg chg="del">
          <ac:chgData name="Osvaldo Deschamps Neto" userId="f544e3e4-31e7-4fde-af8d-97ce300caa61" providerId="ADAL" clId="{D57FF25C-C1B6-4262-B961-FB08545244FC}" dt="2023-10-25T14:04:07.974" v="567" actId="478"/>
          <ac:picMkLst>
            <pc:docMk/>
            <pc:sldMk cId="2007415576" sldId="273"/>
            <ac:picMk id="5" creationId="{C0263E1D-96CF-45EF-A951-43377D9A0F19}"/>
          </ac:picMkLst>
        </pc:picChg>
        <pc:picChg chg="add mod">
          <ac:chgData name="Osvaldo Deschamps Neto" userId="f544e3e4-31e7-4fde-af8d-97ce300caa61" providerId="ADAL" clId="{D57FF25C-C1B6-4262-B961-FB08545244FC}" dt="2023-10-25T14:10:23.654" v="603" actId="1076"/>
          <ac:picMkLst>
            <pc:docMk/>
            <pc:sldMk cId="2007415576" sldId="273"/>
            <ac:picMk id="6" creationId="{3CECF91D-A847-497C-AC68-60B080D452FC}"/>
          </ac:picMkLst>
        </pc:picChg>
      </pc:sldChg>
      <pc:sldChg chg="addSp delSp modSp add">
        <pc:chgData name="Osvaldo Deschamps Neto" userId="f544e3e4-31e7-4fde-af8d-97ce300caa61" providerId="ADAL" clId="{D57FF25C-C1B6-4262-B961-FB08545244FC}" dt="2023-10-25T14:11:07.468" v="629" actId="14100"/>
        <pc:sldMkLst>
          <pc:docMk/>
          <pc:sldMk cId="2127608942" sldId="274"/>
        </pc:sldMkLst>
        <pc:spChg chg="mod">
          <ac:chgData name="Osvaldo Deschamps Neto" userId="f544e3e4-31e7-4fde-af8d-97ce300caa61" providerId="ADAL" clId="{D57FF25C-C1B6-4262-B961-FB08545244FC}" dt="2023-10-25T14:10:31.761" v="606" actId="27636"/>
          <ac:spMkLst>
            <pc:docMk/>
            <pc:sldMk cId="2127608942" sldId="274"/>
            <ac:spMk id="2" creationId="{1C964DCA-C6AB-4C0A-9F46-623148CAC0CD}"/>
          </ac:spMkLst>
        </pc:spChg>
        <pc:spChg chg="mod">
          <ac:chgData name="Osvaldo Deschamps Neto" userId="f544e3e4-31e7-4fde-af8d-97ce300caa61" providerId="ADAL" clId="{D57FF25C-C1B6-4262-B961-FB08545244FC}" dt="2023-10-25T14:10:48.975" v="623" actId="20577"/>
          <ac:spMkLst>
            <pc:docMk/>
            <pc:sldMk cId="2127608942" sldId="274"/>
            <ac:spMk id="3" creationId="{88D375BF-504D-4554-A351-39B5DCAA227C}"/>
          </ac:spMkLst>
        </pc:spChg>
        <pc:picChg chg="add mod">
          <ac:chgData name="Osvaldo Deschamps Neto" userId="f544e3e4-31e7-4fde-af8d-97ce300caa61" providerId="ADAL" clId="{D57FF25C-C1B6-4262-B961-FB08545244FC}" dt="2023-10-25T14:11:07.468" v="629" actId="14100"/>
          <ac:picMkLst>
            <pc:docMk/>
            <pc:sldMk cId="2127608942" sldId="274"/>
            <ac:picMk id="4" creationId="{A3D81A38-3BC2-4F75-A293-DE519B6E5BA9}"/>
          </ac:picMkLst>
        </pc:picChg>
        <pc:picChg chg="del">
          <ac:chgData name="Osvaldo Deschamps Neto" userId="f544e3e4-31e7-4fde-af8d-97ce300caa61" providerId="ADAL" clId="{D57FF25C-C1B6-4262-B961-FB08545244FC}" dt="2023-10-25T14:11:01.539" v="624" actId="478"/>
          <ac:picMkLst>
            <pc:docMk/>
            <pc:sldMk cId="2127608942" sldId="274"/>
            <ac:picMk id="6" creationId="{3CECF91D-A847-497C-AC68-60B080D452FC}"/>
          </ac:picMkLst>
        </pc:picChg>
      </pc:sldChg>
      <pc:sldChg chg="modSp add ord">
        <pc:chgData name="Osvaldo Deschamps Neto" userId="f544e3e4-31e7-4fde-af8d-97ce300caa61" providerId="ADAL" clId="{D57FF25C-C1B6-4262-B961-FB08545244FC}" dt="2023-10-25T14:23:32.793" v="1061" actId="20577"/>
        <pc:sldMkLst>
          <pc:docMk/>
          <pc:sldMk cId="1928105338" sldId="275"/>
        </pc:sldMkLst>
        <pc:spChg chg="mod">
          <ac:chgData name="Osvaldo Deschamps Neto" userId="f544e3e4-31e7-4fde-af8d-97ce300caa61" providerId="ADAL" clId="{D57FF25C-C1B6-4262-B961-FB08545244FC}" dt="2023-10-25T14:18:26.239" v="647" actId="20577"/>
          <ac:spMkLst>
            <pc:docMk/>
            <pc:sldMk cId="1928105338" sldId="275"/>
            <ac:spMk id="2" creationId="{1C964DCA-C6AB-4C0A-9F46-623148CAC0CD}"/>
          </ac:spMkLst>
        </pc:spChg>
        <pc:spChg chg="mod">
          <ac:chgData name="Osvaldo Deschamps Neto" userId="f544e3e4-31e7-4fde-af8d-97ce300caa61" providerId="ADAL" clId="{D57FF25C-C1B6-4262-B961-FB08545244FC}" dt="2023-10-25T14:23:32.793" v="1061" actId="20577"/>
          <ac:spMkLst>
            <pc:docMk/>
            <pc:sldMk cId="1928105338" sldId="275"/>
            <ac:spMk id="3" creationId="{88D375BF-504D-4554-A351-39B5DCAA22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3E15E-EC7F-49F7-A560-9584D00DE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BFEB2F-C615-46BF-8415-A6FB9B81F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5E2D31-8CC4-42CB-A2A5-AE0CB6B9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83CE-13D2-492F-B04E-4CE28D5982F4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5D94C2-A1E1-4D53-80A1-5D202D75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2A1F86-CEE5-438F-A614-0F3C2180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615-0845-4B06-A1C8-10ACBBB01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70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BE280-3663-4AB8-94C7-A95E0D4D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AB8E93-8266-416A-9894-4FD1CCD95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677B00-DCEF-4C59-8DAC-4E5C7CAC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83CE-13D2-492F-B04E-4CE28D5982F4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DB9984-6F1D-49B4-B6D8-EAB48396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801719-FB2B-4D91-AA0A-72C3BAC0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615-0845-4B06-A1C8-10ACBBB01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59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7A8A12-556E-48D0-AF9F-3CA63EFC9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2B1855-79D5-4948-8567-64BFCBE0A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55CF4D-DA02-4FB7-A14E-82445FBA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83CE-13D2-492F-B04E-4CE28D5982F4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BEED7B-4D3E-4AFC-960C-B594196E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E193F2-2772-485A-8523-97E1DB9D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615-0845-4B06-A1C8-10ACBBB01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39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3F485-0D53-43C4-B8E7-C570470C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88784B-1426-4EDE-88EE-6827BF625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E9C34-5511-4301-BBA0-5F21543B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83CE-13D2-492F-B04E-4CE28D5982F4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321A27-2DE7-4826-B87A-81D6DD1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8E79B0-DB0D-43D2-A70D-39A47821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615-0845-4B06-A1C8-10ACBBB01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82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79E68-F434-428B-BB98-B7B88561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CE4B10-B81A-4871-8CA5-C22C89255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6FE69C-15EA-45A0-94B5-E9EBB56E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83CE-13D2-492F-B04E-4CE28D5982F4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908F16-C56B-46F7-8501-81CA6003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AD625D-16E9-432D-8130-74ECAB73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615-0845-4B06-A1C8-10ACBBB01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2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1BE84-448B-477F-8400-5AB7F3CB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EE10D1-99A3-46F4-A31E-499ED5D48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35B3A8-6327-4B78-9F66-DB79A9C4F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B6C19B-2896-475F-90F5-E5E9611D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83CE-13D2-492F-B04E-4CE28D5982F4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F5A3C2-C261-4A55-9EE4-B3D64950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56C548-50F3-4804-87F5-6AC0AFAE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615-0845-4B06-A1C8-10ACBBB01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80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4FCCD-AA52-48B9-B99C-702CF1F5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0172B4-3FF2-45EC-828A-2B718C9E5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59DBA6-025D-42A7-A0C7-70FEB8790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B033B0-983B-4DC4-9BD6-2F91B9692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EE7BD8-5EA3-4E92-8F22-2901B9C70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E8B2DA-0953-4037-99AD-44E5DDDA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83CE-13D2-492F-B04E-4CE28D5982F4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4F22B8-DE65-4C39-8875-C26284EE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6DB46B-2944-4B6D-A548-54D17B7B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615-0845-4B06-A1C8-10ACBBB01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77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4E398-60BB-4CA8-A70C-F27CA569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A33884-E2C0-4B0B-962F-6F586942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83CE-13D2-492F-B04E-4CE28D5982F4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E417FF-1B6D-452F-8021-41C986F4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6C0FBE-B251-4EA3-9708-EA35FD60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615-0845-4B06-A1C8-10ACBBB01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1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0A09D5B-9B67-4B21-BCC3-85725EBF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83CE-13D2-492F-B04E-4CE28D5982F4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EA1481-9EB7-489D-ADDC-4218A5C4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C4766F-4D83-4361-839B-FC6FF6B9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615-0845-4B06-A1C8-10ACBBB01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47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EA105-DBA5-441A-A6FE-E44EDE86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6D3A9-7F8C-444C-AA96-BA0F7ED0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7E1EEB-6DBC-436D-A349-FFE9E5678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7C4784-926B-4708-99C8-489A3EAB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83CE-13D2-492F-B04E-4CE28D5982F4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A94D04-CC66-44BB-9836-567951EF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A3963E-8DC1-47CB-8709-35A6DB7D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615-0845-4B06-A1C8-10ACBBB01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51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399C2-1BEA-4550-B430-9ABB42926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2071E68-71AE-4BE0-9924-93C128767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05621A-723B-4A24-A4B2-6D9FDCC98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70121A-0382-40A5-909F-5C999E6F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83CE-13D2-492F-B04E-4CE28D5982F4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9AC3B5-54A3-45D3-B1C1-F8023CE1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BD4F29-AADB-40F6-B502-06A18216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615-0845-4B06-A1C8-10ACBBB01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44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78A61E7-48C0-48F6-AB87-0C111645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AA34E4-57CC-47B0-A990-E6986E162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E4B555-D733-4C3F-85B1-5FE7DCC4D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783CE-13D2-492F-B04E-4CE28D5982F4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EFE4EE-EF76-41A8-B8C0-97EE38810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CDA0BB-C7E0-4E1F-8EFB-3E119C0B8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C5615-0845-4B06-A1C8-10ACBBB01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22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4DCA-C6AB-4C0A-9F46-623148CA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92237"/>
          </a:xfrm>
        </p:spPr>
        <p:txBody>
          <a:bodyPr/>
          <a:lstStyle/>
          <a:p>
            <a:r>
              <a:rPr lang="pt-BR" dirty="0"/>
              <a:t>Curso HTML - 5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375BF-504D-4554-A351-39B5DCAA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7639"/>
            <a:ext cx="9144000" cy="1655762"/>
          </a:xfrm>
        </p:spPr>
        <p:txBody>
          <a:bodyPr/>
          <a:lstStyle/>
          <a:p>
            <a:r>
              <a:rPr lang="pt-BR" dirty="0"/>
              <a:t>Fundamentos do HTML</a:t>
            </a:r>
          </a:p>
        </p:txBody>
      </p:sp>
    </p:spTree>
    <p:extLst>
      <p:ext uri="{BB962C8B-B14F-4D97-AF65-F5344CB8AC3E}">
        <p14:creationId xmlns:p14="http://schemas.microsoft.com/office/powerpoint/2010/main" val="3980190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4DCA-C6AB-4C0A-9F46-623148CA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933" y="402697"/>
            <a:ext cx="5655734" cy="968904"/>
          </a:xfrm>
        </p:spPr>
        <p:txBody>
          <a:bodyPr>
            <a:normAutofit/>
          </a:bodyPr>
          <a:lstStyle/>
          <a:p>
            <a:r>
              <a:rPr lang="pt-BR" dirty="0" err="1"/>
              <a:t>Phrasing</a:t>
            </a:r>
            <a:r>
              <a:rPr lang="pt-BR" dirty="0"/>
              <a:t> </a:t>
            </a:r>
            <a:r>
              <a:rPr lang="pt-BR" dirty="0" err="1"/>
              <a:t>Content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375BF-504D-4554-A351-39B5DCAA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7" y="1519239"/>
            <a:ext cx="10566400" cy="800628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400" dirty="0"/>
              <a:t>O conteúdo de frase é o conteúdo dentro do texto e inclui elementos que afetam a formatação do texto.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400" dirty="0"/>
              <a:t>Exemplo de elemento de frase: &lt;</a:t>
            </a:r>
            <a:r>
              <a:rPr lang="pt-BR" sz="1400" dirty="0" err="1"/>
              <a:t>strong</a:t>
            </a:r>
            <a:r>
              <a:rPr lang="pt-BR" sz="1400" dirty="0"/>
              <a:t>&gt; para texto em negrito.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298767-159D-4E3E-8B69-A640442E1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3429001"/>
            <a:ext cx="7738533" cy="5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9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4DCA-C6AB-4C0A-9F46-623148CA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933" y="402697"/>
            <a:ext cx="3276600" cy="968904"/>
          </a:xfrm>
        </p:spPr>
        <p:txBody>
          <a:bodyPr>
            <a:normAutofit/>
          </a:bodyPr>
          <a:lstStyle/>
          <a:p>
            <a:r>
              <a:rPr lang="pt-BR" dirty="0"/>
              <a:t>Exercício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375BF-504D-4554-A351-39B5DCAA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7" y="1519238"/>
            <a:ext cx="10566400" cy="2849561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400" dirty="0"/>
              <a:t>Crie uma pasta nova chamada Exercicio01.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400" dirty="0"/>
              <a:t>Crie um arquivo index.html.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400" dirty="0"/>
              <a:t>Crie a estrutura básica.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400" dirty="0"/>
              <a:t>Atribua título no navegador.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400" dirty="0"/>
              <a:t>Adicione 1 título e um subtítulo a página.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400" dirty="0"/>
              <a:t>Adicione 1 parágrafo comum.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400" dirty="0"/>
              <a:t>Adicione 1 parágrafo negrito.</a:t>
            </a:r>
          </a:p>
        </p:txBody>
      </p:sp>
    </p:spTree>
    <p:extLst>
      <p:ext uri="{BB962C8B-B14F-4D97-AF65-F5344CB8AC3E}">
        <p14:creationId xmlns:p14="http://schemas.microsoft.com/office/powerpoint/2010/main" val="43518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4DCA-C6AB-4C0A-9F46-623148CA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933" y="402697"/>
            <a:ext cx="5655734" cy="968904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Embedded</a:t>
            </a:r>
            <a:r>
              <a:rPr lang="pt-BR" dirty="0"/>
              <a:t> </a:t>
            </a:r>
            <a:r>
              <a:rPr lang="pt-BR" dirty="0" err="1"/>
              <a:t>Content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375BF-504D-4554-A351-39B5DCAA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7" y="1519239"/>
            <a:ext cx="10566400" cy="800628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400" dirty="0"/>
              <a:t>O conteúdo incorporado permite incluir elementos de mídia, como áudio, vídeo e imagens.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400" dirty="0"/>
              <a:t>Exemplo de elemento incorporado: &lt;</a:t>
            </a:r>
            <a:r>
              <a:rPr lang="pt-BR" sz="1400" dirty="0" err="1"/>
              <a:t>img</a:t>
            </a:r>
            <a:r>
              <a:rPr lang="pt-BR" sz="1400" dirty="0"/>
              <a:t>&gt; para exibir imagens.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A2C21E-E606-4D57-9A13-417B519CC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654" y="3070754"/>
            <a:ext cx="6098377" cy="146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42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4DCA-C6AB-4C0A-9F46-623148CA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933" y="402697"/>
            <a:ext cx="5655734" cy="968904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Interactive</a:t>
            </a:r>
            <a:r>
              <a:rPr lang="pt-BR" dirty="0"/>
              <a:t> </a:t>
            </a:r>
            <a:r>
              <a:rPr lang="pt-BR" dirty="0" err="1"/>
              <a:t>Content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375BF-504D-4554-A351-39B5DCAA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7" y="1519239"/>
            <a:ext cx="10566400" cy="800628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400" dirty="0"/>
              <a:t>O conteúdo interativo permite a interação do usuário, como formulários e elementos interativos.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400" dirty="0"/>
              <a:t>Exemplo de elemento interativo: &lt;input&gt; para criar campos de entrada em um formulário.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AA7F97-AB52-4939-B671-E9A80920E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221" y="2914121"/>
            <a:ext cx="5433728" cy="162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5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4DCA-C6AB-4C0A-9F46-623148CA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933" y="402697"/>
            <a:ext cx="6688667" cy="968904"/>
          </a:xfrm>
        </p:spPr>
        <p:txBody>
          <a:bodyPr>
            <a:normAutofit/>
          </a:bodyPr>
          <a:lstStyle/>
          <a:p>
            <a:r>
              <a:rPr lang="pt-BR" dirty="0"/>
              <a:t>Exercício </a:t>
            </a:r>
            <a:r>
              <a:rPr lang="pt-BR" sz="3600" dirty="0"/>
              <a:t>(dados da empresa)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375BF-504D-4554-A351-39B5DCAA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7" y="1519238"/>
            <a:ext cx="10566400" cy="4520835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400" dirty="0"/>
              <a:t>Crie uma pasta nova chamada Exercicio02 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400" dirty="0"/>
              <a:t>Crie um arquivo dados_empresa.html.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400" dirty="0"/>
              <a:t>Crie a estrutura básica.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400" dirty="0"/>
              <a:t>Atribua título no navegador.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400" dirty="0"/>
              <a:t>Adicione 1 título e um subtítulo a página.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400" dirty="0"/>
              <a:t>Adicione uma imagem da empresa (pode escolher a seu gosto)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400" dirty="0"/>
              <a:t>E um vídeo da empresa (também pode escolher)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400" dirty="0"/>
              <a:t>Adicione 1 formulário.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400" dirty="0"/>
              <a:t>Criar campos 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pt-BR" sz="1200" dirty="0"/>
              <a:t>Nome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pt-BR" sz="1200" dirty="0"/>
              <a:t>E-mail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pt-BR" sz="1200" dirty="0"/>
              <a:t>Nome da Empresa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pt-BR" sz="1200" dirty="0"/>
              <a:t>Tempo de empresa (em anos)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pt-BR" sz="1200" dirty="0"/>
              <a:t>Tamanho da camisa (P, M ou G)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pt-BR" sz="1200" dirty="0"/>
              <a:t>Botão Enviar</a:t>
            </a:r>
          </a:p>
        </p:txBody>
      </p:sp>
    </p:spTree>
    <p:extLst>
      <p:ext uri="{BB962C8B-B14F-4D97-AF65-F5344CB8AC3E}">
        <p14:creationId xmlns:p14="http://schemas.microsoft.com/office/powerpoint/2010/main" val="1061573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4DCA-C6AB-4C0A-9F46-623148CA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933" y="402697"/>
            <a:ext cx="3716867" cy="968904"/>
          </a:xfrm>
        </p:spPr>
        <p:txBody>
          <a:bodyPr>
            <a:normAutofit/>
          </a:bodyPr>
          <a:lstStyle/>
          <a:p>
            <a:r>
              <a:rPr lang="pt-BR" dirty="0"/>
              <a:t>HTML Lang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375BF-504D-4554-A351-39B5DCAA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7" y="1519239"/>
            <a:ext cx="10566400" cy="800628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sz="1400" dirty="0"/>
              <a:t>O atributo </a:t>
            </a:r>
            <a:r>
              <a:rPr lang="pt-BR" sz="1400" dirty="0" err="1"/>
              <a:t>lang</a:t>
            </a:r>
            <a:r>
              <a:rPr lang="pt-BR" sz="1400" dirty="0"/>
              <a:t> é usado para declarar o idioma principal da página, como "</a:t>
            </a:r>
            <a:r>
              <a:rPr lang="pt-BR" sz="1400" dirty="0" err="1"/>
              <a:t>pt</a:t>
            </a:r>
            <a:r>
              <a:rPr lang="pt-BR" sz="1400" dirty="0"/>
              <a:t>" para português, "</a:t>
            </a:r>
            <a:r>
              <a:rPr lang="pt-BR" sz="1400" dirty="0" err="1"/>
              <a:t>en</a:t>
            </a:r>
            <a:r>
              <a:rPr lang="pt-BR" sz="1400" dirty="0"/>
              <a:t>" para inglês, "es" para espanhol, entre outros.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pt-BR" sz="1400" dirty="0"/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sz="1400" dirty="0"/>
              <a:t>Isso é útil para auxiliar leitores de tela e mecanismos de busca a entenderem o idioma do conteúdo, permitindo que a página seja acessível a um público global.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pt-BR" sz="1400" dirty="0"/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sz="1400" dirty="0"/>
              <a:t>Embora o atributo </a:t>
            </a:r>
            <a:r>
              <a:rPr lang="pt-BR" sz="1400" dirty="0" err="1"/>
              <a:t>lang</a:t>
            </a:r>
            <a:r>
              <a:rPr lang="pt-BR" sz="1400" dirty="0"/>
              <a:t> seja opcional, é uma prática recomendada incluí-lo para garantir que o conteúdo seja interpretado corretamente, especialmente em páginas com texto em vários idiomas.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896C7C-371F-4DB2-8EE2-D47ADA593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792" y="4052827"/>
            <a:ext cx="5299075" cy="240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2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4DCA-C6AB-4C0A-9F46-623148CA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934" y="402697"/>
            <a:ext cx="5706534" cy="968904"/>
          </a:xfrm>
        </p:spPr>
        <p:txBody>
          <a:bodyPr>
            <a:normAutofit/>
          </a:bodyPr>
          <a:lstStyle/>
          <a:p>
            <a:r>
              <a:rPr lang="pt-BR" dirty="0"/>
              <a:t>Direcionar Página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375BF-504D-4554-A351-39B5DCAA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7" y="1519239"/>
            <a:ext cx="5706534" cy="800628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sz="1400" dirty="0"/>
              <a:t>A </a:t>
            </a:r>
            <a:r>
              <a:rPr lang="pt-BR" sz="1400" dirty="0" err="1"/>
              <a:t>tag</a:t>
            </a:r>
            <a:r>
              <a:rPr lang="pt-BR" sz="1400" dirty="0"/>
              <a:t> &lt;a&gt; é um link direcionando o usuário para outra página ao clicar.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263E1D-96CF-45EF-A951-43377D9A0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246" y="2206625"/>
            <a:ext cx="47529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22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4DCA-C6AB-4C0A-9F46-623148CA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100" y="402697"/>
            <a:ext cx="6688667" cy="968904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Exercício</a:t>
            </a:r>
            <a:endParaRPr lang="pt-BR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375BF-504D-4554-A351-39B5DCAA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7" y="1519238"/>
            <a:ext cx="10566400" cy="2859815"/>
          </a:xfrm>
        </p:spPr>
        <p:txBody>
          <a:bodyPr>
            <a:no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pt-BR" sz="1200" dirty="0"/>
              <a:t>Crie um arquivo HTML chamado "pagina_de_recursos.html".</a:t>
            </a:r>
          </a:p>
          <a:p>
            <a:pPr marL="228600" indent="-228600" algn="l">
              <a:buFont typeface="+mj-lt"/>
              <a:buAutoNum type="arabicPeriod"/>
            </a:pPr>
            <a:r>
              <a:rPr lang="pt-BR" sz="1200" dirty="0"/>
              <a:t>Na página HTML, adicione um título descritivo, por exemplo, "Descubra a Praia dos Sonhos".</a:t>
            </a:r>
          </a:p>
          <a:p>
            <a:pPr marL="228600" indent="-228600" algn="l">
              <a:buFont typeface="+mj-lt"/>
              <a:buAutoNum type="arabicPeriod"/>
            </a:pPr>
            <a:r>
              <a:rPr lang="pt-BR" sz="1200" dirty="0"/>
              <a:t>Crie um parágrafo de texto introdutório que descreve brevemente o destino de viagem. Por exemplo, "A Praia dos Sonhos é um paraíso tropical com águas cristalinas e areias douradas."</a:t>
            </a:r>
          </a:p>
          <a:p>
            <a:pPr marL="228600" indent="-228600" algn="l">
              <a:buFont typeface="+mj-lt"/>
              <a:buAutoNum type="arabicPeriod"/>
            </a:pPr>
            <a:r>
              <a:rPr lang="pt-BR" sz="1200" dirty="0"/>
              <a:t>Adicione um subtítulo, como "Galeria de Fotos", seguido por um link (&lt;a&gt;) que leva a uma página de galeria de imagens relacionadas à Praia dos Sonhos. O atributo </a:t>
            </a:r>
            <a:r>
              <a:rPr lang="pt-BR" sz="1200" dirty="0" err="1"/>
              <a:t>href</a:t>
            </a:r>
            <a:r>
              <a:rPr lang="pt-BR" sz="1200" dirty="0"/>
              <a:t> do link deve conter um nome de arquivo fictício, como "galeria.html".</a:t>
            </a:r>
          </a:p>
          <a:p>
            <a:pPr marL="228600" indent="-228600" algn="l">
              <a:buFont typeface="+mj-lt"/>
              <a:buAutoNum type="arabicPeriod"/>
            </a:pPr>
            <a:r>
              <a:rPr lang="pt-BR" sz="1200" dirty="0"/>
              <a:t>Abaixo do link da galeria de fotos, crie outro subtítulo, como "Vídeo de Destaque", seguido por um link que leva a um vídeo relacionado à Praia dos Sonhos. O atributo </a:t>
            </a:r>
            <a:r>
              <a:rPr lang="pt-BR" sz="1200" dirty="0" err="1"/>
              <a:t>href</a:t>
            </a:r>
            <a:r>
              <a:rPr lang="pt-BR" sz="1200" dirty="0"/>
              <a:t> do link deve conter um URL fictício, como "https://www.youtube.com/</a:t>
            </a:r>
            <a:r>
              <a:rPr lang="pt-BR" sz="1200" dirty="0" err="1"/>
              <a:t>watch?v</a:t>
            </a:r>
            <a:r>
              <a:rPr lang="pt-BR" sz="1200" dirty="0"/>
              <a:t>=</a:t>
            </a:r>
            <a:r>
              <a:rPr lang="pt-BR" sz="1200" dirty="0" err="1"/>
              <a:t>seuvideo</a:t>
            </a:r>
            <a:r>
              <a:rPr lang="pt-BR" sz="1200" dirty="0"/>
              <a:t>".</a:t>
            </a:r>
          </a:p>
          <a:p>
            <a:pPr marL="228600" indent="-228600" algn="l">
              <a:buFont typeface="+mj-lt"/>
              <a:buAutoNum type="arabicPeriod"/>
            </a:pPr>
            <a:r>
              <a:rPr lang="pt-BR" sz="1200" dirty="0"/>
              <a:t>Inclua uma imagem da Praia dos Sonhos usando o elemento &lt;</a:t>
            </a:r>
            <a:r>
              <a:rPr lang="pt-BR" sz="1200" dirty="0" err="1"/>
              <a:t>img</a:t>
            </a:r>
            <a:r>
              <a:rPr lang="pt-BR" sz="1200" dirty="0"/>
              <a:t>&gt;. A imagem pode ser fictícia, e o atributo </a:t>
            </a:r>
            <a:r>
              <a:rPr lang="pt-BR" sz="1200" dirty="0" err="1"/>
              <a:t>src</a:t>
            </a:r>
            <a:r>
              <a:rPr lang="pt-BR" sz="1200" dirty="0"/>
              <a:t> deve conter o URL da imagem ou o caminho do arquivo local.</a:t>
            </a:r>
          </a:p>
          <a:p>
            <a:pPr marL="228600" indent="-228600" algn="l">
              <a:buFont typeface="+mj-lt"/>
              <a:buAutoNum type="arabicPeriod"/>
            </a:pPr>
            <a:r>
              <a:rPr lang="pt-BR" sz="1200" dirty="0"/>
              <a:t>Salve o arquivo HTML e abra-o em um navegador para verificar como a página é exibida.</a:t>
            </a:r>
          </a:p>
        </p:txBody>
      </p:sp>
    </p:spTree>
    <p:extLst>
      <p:ext uri="{BB962C8B-B14F-4D97-AF65-F5344CB8AC3E}">
        <p14:creationId xmlns:p14="http://schemas.microsoft.com/office/powerpoint/2010/main" val="3855016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4DCA-C6AB-4C0A-9F46-623148CA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934" y="402697"/>
            <a:ext cx="5706534" cy="968904"/>
          </a:xfrm>
        </p:spPr>
        <p:txBody>
          <a:bodyPr>
            <a:normAutofit/>
          </a:bodyPr>
          <a:lstStyle/>
          <a:p>
            <a:r>
              <a:rPr lang="pt-BR" dirty="0"/>
              <a:t>Lista ordenada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375BF-504D-4554-A351-39B5DCAA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7" y="1519239"/>
            <a:ext cx="10236200" cy="800628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1400" dirty="0"/>
              <a:t>Uma lista ordenada em HTML é criada usando a </a:t>
            </a:r>
            <a:r>
              <a:rPr lang="pt-BR" sz="1400" dirty="0" err="1"/>
              <a:t>tag</a:t>
            </a:r>
            <a:r>
              <a:rPr lang="pt-BR" sz="1400" dirty="0"/>
              <a:t> &lt;</a:t>
            </a:r>
            <a:r>
              <a:rPr lang="pt-BR" sz="1400" dirty="0" err="1"/>
              <a:t>ol</a:t>
            </a:r>
            <a:r>
              <a:rPr lang="pt-BR" sz="1400" dirty="0"/>
              <a:t>&gt;, que representa uma lista de itens em ordem numérica.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3D81A38-3BC2-4F75-A293-DE519B6E5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949" y="2766483"/>
            <a:ext cx="6965918" cy="213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08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4DCA-C6AB-4C0A-9F46-623148CA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934" y="402697"/>
            <a:ext cx="5706534" cy="968904"/>
          </a:xfrm>
        </p:spPr>
        <p:txBody>
          <a:bodyPr>
            <a:normAutofit fontScale="90000"/>
          </a:bodyPr>
          <a:lstStyle/>
          <a:p>
            <a:r>
              <a:rPr lang="pt-BR" dirty="0"/>
              <a:t>Lista não ordenada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375BF-504D-4554-A351-39B5DCAA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7" y="1519239"/>
            <a:ext cx="10236200" cy="800628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1400" dirty="0"/>
              <a:t>Uma lista não ordenada em HTML é criada usando a </a:t>
            </a:r>
            <a:r>
              <a:rPr lang="pt-BR" sz="1400" dirty="0" err="1"/>
              <a:t>tag</a:t>
            </a:r>
            <a:r>
              <a:rPr lang="pt-BR" sz="1400" dirty="0"/>
              <a:t> &lt;</a:t>
            </a:r>
            <a:r>
              <a:rPr lang="pt-BR" sz="1400" dirty="0" err="1"/>
              <a:t>ul</a:t>
            </a:r>
            <a:r>
              <a:rPr lang="pt-BR" sz="1400" dirty="0"/>
              <a:t>&gt;, que representa uma lista de itens em que a ordem não importa.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ECF91D-A847-497C-AC68-60B080D45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2629430"/>
            <a:ext cx="4024842" cy="253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1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4DCA-C6AB-4C0A-9F46-623148CA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667" y="394230"/>
            <a:ext cx="4419600" cy="968904"/>
          </a:xfrm>
        </p:spPr>
        <p:txBody>
          <a:bodyPr/>
          <a:lstStyle/>
          <a:p>
            <a:r>
              <a:rPr lang="pt-BR" dirty="0"/>
              <a:t>Navegadores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375BF-504D-4554-A351-39B5DCAA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7" y="1519238"/>
            <a:ext cx="9144000" cy="3069695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600" b="1" dirty="0"/>
              <a:t>O que é um navegador -&gt; </a:t>
            </a:r>
            <a:r>
              <a:rPr lang="pt-BR" sz="1600" dirty="0"/>
              <a:t>Um navegador da web, também conhecido como navegador de internet ou browser, é um software que permite aos usuários acessar e visualizar páginas da web na Internet.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600" b="1" dirty="0"/>
              <a:t>Diferenças entre os navegadores hoje </a:t>
            </a:r>
            <a:r>
              <a:rPr lang="pt-BR" sz="1600" dirty="0"/>
              <a:t>-&gt; Hoje, os navegadores modernos têm recursos avançados e oferecem uma experiência de navegação mais rica. Algumas das principais diferenças incluem: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pt-BR" sz="1400" b="1" dirty="0"/>
              <a:t>Desempenho</a:t>
            </a:r>
            <a:r>
              <a:rPr lang="pt-BR" sz="1400" dirty="0"/>
              <a:t>: Alguns navegadores são mais rápidos em carregar páginas e executar scripts.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pt-BR" sz="1400" b="1" dirty="0"/>
              <a:t>Segurança</a:t>
            </a:r>
            <a:r>
              <a:rPr lang="pt-BR" sz="1400" dirty="0"/>
              <a:t>: Navegadores implementam diferentes camadas de segurança para proteger os usuários de ameaças online.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pt-BR" sz="1400" b="1" dirty="0"/>
              <a:t>Compatibilidade</a:t>
            </a:r>
            <a:r>
              <a:rPr lang="pt-BR" sz="1400" dirty="0"/>
              <a:t>: Alguns navegadores podem ter melhor compatibilidade com certos sites e tecnologias web.</a:t>
            </a:r>
            <a:endParaRPr lang="pt-BR" sz="14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1D83F0-5C69-4890-814E-6DDCF1001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34" y="3674574"/>
            <a:ext cx="6248400" cy="281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04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4DCA-C6AB-4C0A-9F46-623148CA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933" y="402697"/>
            <a:ext cx="6688667" cy="968904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Exercício</a:t>
            </a:r>
            <a:endParaRPr lang="pt-BR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375BF-504D-4554-A351-39B5DCAA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7" y="1519238"/>
            <a:ext cx="10566400" cy="4051829"/>
          </a:xfrm>
        </p:spPr>
        <p:txBody>
          <a:bodyPr>
            <a:noAutofit/>
          </a:bodyPr>
          <a:lstStyle/>
          <a:p>
            <a:pPr algn="l"/>
            <a:r>
              <a:rPr lang="pt-BR" sz="1800" dirty="0"/>
              <a:t>Lista de Compras com Imagens</a:t>
            </a:r>
          </a:p>
          <a:p>
            <a:pPr algn="l"/>
            <a:endParaRPr lang="pt-BR" sz="14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400" dirty="0"/>
              <a:t>Crie um arquivo HTML chamado "lista_de_desejos.html".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400" dirty="0"/>
              <a:t>Na página HTML, crie uma lista ordenada (elemento &lt;</a:t>
            </a:r>
            <a:r>
              <a:rPr lang="pt-BR" sz="1400" dirty="0" err="1"/>
              <a:t>ol</a:t>
            </a:r>
            <a:r>
              <a:rPr lang="pt-BR" sz="1400" dirty="0"/>
              <a:t>&gt;) com pelo menos 3 itens.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400" dirty="0"/>
              <a:t>Para cada item da lista, inclua uma imagem que represente o desejo.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400" dirty="0"/>
              <a:t>As imagens podem ser fictícias ou reais. Você pode usar </a:t>
            </a:r>
            <a:r>
              <a:rPr lang="pt-BR" sz="1400" dirty="0" err="1"/>
              <a:t>URLs</a:t>
            </a:r>
            <a:r>
              <a:rPr lang="pt-BR" sz="1400" dirty="0"/>
              <a:t> de imagens na web ou fazer upload de imagens locais. Use o elemento &lt;</a:t>
            </a:r>
            <a:r>
              <a:rPr lang="pt-BR" sz="1400" dirty="0" err="1"/>
              <a:t>img</a:t>
            </a:r>
            <a:r>
              <a:rPr lang="pt-BR" sz="1400" dirty="0"/>
              <a:t>&gt; para inserir as imagens.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400" dirty="0"/>
              <a:t>Ao lado de cada imagem, adicione uma breve descrição do item que precisa comprar. Utilize o elemento &lt;li&gt; para representar cada item da lista e o elemento &lt;p&gt; para adicionar a descrição.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400" dirty="0"/>
              <a:t>Adicione um título descritivo à página, por exemplo, "Minha Lista de Desejos".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400" dirty="0"/>
              <a:t>Salve o arquivo HTML e abra-o em um navegador para verificar como a lista de desejos é exibida.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1928105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8D375BF-504D-4554-A351-39B5DCAA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808" y="395114"/>
            <a:ext cx="10566400" cy="4051829"/>
          </a:xfrm>
        </p:spPr>
        <p:txBody>
          <a:bodyPr>
            <a:noAutofit/>
          </a:bodyPr>
          <a:lstStyle/>
          <a:p>
            <a:pPr algn="l"/>
            <a:r>
              <a:rPr lang="pt-BR" sz="2000" dirty="0">
                <a:highlight>
                  <a:srgbClr val="FFFF00"/>
                </a:highlight>
              </a:rPr>
              <a:t>Exercício: Página de Receitas</a:t>
            </a:r>
          </a:p>
          <a:p>
            <a:pPr algn="l"/>
            <a:r>
              <a:rPr lang="pt-BR" sz="1400" dirty="0"/>
              <a:t>Crie uma página da web que apresente receitas culinárias. A página deve incluir o seguinte:</a:t>
            </a:r>
          </a:p>
          <a:p>
            <a:pPr algn="l"/>
            <a:endParaRPr lang="pt-BR" sz="1400" dirty="0"/>
          </a:p>
          <a:p>
            <a:pPr algn="l"/>
            <a:r>
              <a:rPr lang="pt-BR" sz="1400" b="1" dirty="0"/>
              <a:t>Título e Cabeçalho: </a:t>
            </a:r>
            <a:r>
              <a:rPr lang="pt-BR" sz="1400" dirty="0"/>
              <a:t>Defina um título descritivo para a página.  Crie um cabeçalho com o nome do site de culinária.</a:t>
            </a:r>
          </a:p>
          <a:p>
            <a:pPr algn="l"/>
            <a:r>
              <a:rPr lang="pt-BR" sz="1400" b="1" dirty="0"/>
              <a:t>Receita 1</a:t>
            </a:r>
            <a:r>
              <a:rPr lang="pt-BR" sz="1400" dirty="0"/>
              <a:t>: Bolo de Chocolate: Crie uma seção para a primeira receita. Inclua um título para a receita, como "Bolo de Chocolate". Forneça uma lista de ingredientes e instruções para preparar o bolo. Use </a:t>
            </a:r>
            <a:r>
              <a:rPr lang="pt-BR" sz="1400" dirty="0" err="1"/>
              <a:t>tags</a:t>
            </a:r>
            <a:r>
              <a:rPr lang="pt-BR" sz="1400" dirty="0"/>
              <a:t> HTML apropriadas, como &lt;h2&gt;, &lt;</a:t>
            </a:r>
            <a:r>
              <a:rPr lang="pt-BR" sz="1400" dirty="0" err="1"/>
              <a:t>ul</a:t>
            </a:r>
            <a:r>
              <a:rPr lang="pt-BR" sz="1400" dirty="0"/>
              <a:t>&gt;, &lt;li&gt;, e &lt;p&gt;, para estruturar o conteúdo.</a:t>
            </a:r>
          </a:p>
          <a:p>
            <a:pPr algn="l"/>
            <a:r>
              <a:rPr lang="pt-BR" sz="1400" b="1" dirty="0"/>
              <a:t>Receita 2:</a:t>
            </a:r>
            <a:r>
              <a:rPr lang="pt-BR" sz="1400" dirty="0"/>
              <a:t> Salada de Frutas: Crie uma seção para a segunda receita. Inclua um título para a receita, como "Salada de Frutas". Forneça uma lista de ingredientes e instruções para preparar a salada. Use </a:t>
            </a:r>
            <a:r>
              <a:rPr lang="pt-BR" sz="1400" dirty="0" err="1"/>
              <a:t>tags</a:t>
            </a:r>
            <a:r>
              <a:rPr lang="pt-BR" sz="1400" dirty="0"/>
              <a:t> HTML apropriadas para estruturar o conteúdo.</a:t>
            </a:r>
          </a:p>
          <a:p>
            <a:pPr algn="l"/>
            <a:r>
              <a:rPr lang="pt-BR" sz="1400" b="1" dirty="0"/>
              <a:t>Receita 3: </a:t>
            </a:r>
            <a:r>
              <a:rPr lang="pt-BR" sz="1400" dirty="0"/>
              <a:t>Massa Carbonara:  Crie uma seção para a terceira receita. Inclua um título para a receita, como "Massa Carbonara". Forneça uma lista de ingredientes e instruções para preparar a massa. Use </a:t>
            </a:r>
            <a:r>
              <a:rPr lang="pt-BR" sz="1400" dirty="0" err="1"/>
              <a:t>tags</a:t>
            </a:r>
            <a:r>
              <a:rPr lang="pt-BR" sz="1400" dirty="0"/>
              <a:t> HTML apropriadas para estruturar o conteúdo.</a:t>
            </a:r>
          </a:p>
          <a:p>
            <a:pPr algn="l"/>
            <a:r>
              <a:rPr lang="pt-BR" sz="1400" b="1" dirty="0"/>
              <a:t>Rodapé:</a:t>
            </a:r>
            <a:r>
              <a:rPr lang="pt-BR" sz="1400" dirty="0"/>
              <a:t> Crie um rodapé com informações de contato, como um endereço de e-mail e um número de telefone fictícios.</a:t>
            </a:r>
          </a:p>
        </p:txBody>
      </p:sp>
    </p:spTree>
    <p:extLst>
      <p:ext uri="{BB962C8B-B14F-4D97-AF65-F5344CB8AC3E}">
        <p14:creationId xmlns:p14="http://schemas.microsoft.com/office/powerpoint/2010/main" val="2111065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8D375BF-504D-4554-A351-39B5DCAA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808" y="395114"/>
            <a:ext cx="10566400" cy="5661737"/>
          </a:xfrm>
        </p:spPr>
        <p:txBody>
          <a:bodyPr>
            <a:noAutofit/>
          </a:bodyPr>
          <a:lstStyle/>
          <a:p>
            <a:pPr algn="l"/>
            <a:r>
              <a:rPr lang="pt-BR" sz="2000" dirty="0"/>
              <a:t>Exercício: Página de Perfil Profissional</a:t>
            </a:r>
          </a:p>
          <a:p>
            <a:pPr algn="l"/>
            <a:r>
              <a:rPr lang="pt-BR" sz="1400" dirty="0"/>
              <a:t>Neste exercício, você criará uma página de perfil profissional para um profissional de tecnologia fictício. A página deve incluir o seguinte:</a:t>
            </a:r>
          </a:p>
          <a:p>
            <a:pPr algn="l"/>
            <a:endParaRPr lang="pt-BR" sz="1400" dirty="0"/>
          </a:p>
          <a:p>
            <a:pPr algn="l"/>
            <a:r>
              <a:rPr lang="pt-BR" sz="1400" b="1" dirty="0"/>
              <a:t>Título e Cabeçalho:</a:t>
            </a:r>
            <a:r>
              <a:rPr lang="pt-BR" sz="1400" dirty="0"/>
              <a:t> Defina um título descritivo para a página. Crie um cabeçalho com o nome do profissional e uma imagem de perfil (pode ser fictícia).</a:t>
            </a:r>
          </a:p>
          <a:p>
            <a:pPr algn="l"/>
            <a:r>
              <a:rPr lang="pt-BR" sz="1400" b="1" dirty="0"/>
              <a:t>Resumo Profissional: </a:t>
            </a:r>
            <a:r>
              <a:rPr lang="pt-BR" sz="1400" dirty="0"/>
              <a:t>Crie uma seção que represente o resumo profissional. Inclua um título para o resumo, por exemplo, "Resumo Profissional". Descreva as habilidades, experiências e realizações do profissional em um ou mais parágrafos.</a:t>
            </a:r>
          </a:p>
          <a:p>
            <a:pPr algn="l"/>
            <a:r>
              <a:rPr lang="pt-BR" sz="1400" b="1" dirty="0"/>
              <a:t>Portfólio de Projetos: </a:t>
            </a:r>
            <a:r>
              <a:rPr lang="pt-BR" sz="1400" dirty="0"/>
              <a:t>Crie uma seção que represente o portfólio de projetos do profissional. Inclua um título, como "Portfólio de Projetos". Liste pelo menos três projetos, cada um com um título, uma breve descrição e um link para mais informações ou detalhes (use a </a:t>
            </a:r>
            <a:r>
              <a:rPr lang="pt-BR" sz="1400" dirty="0" err="1"/>
              <a:t>tag</a:t>
            </a:r>
            <a:r>
              <a:rPr lang="pt-BR" sz="1400" dirty="0"/>
              <a:t> &lt;a&gt;).</a:t>
            </a:r>
          </a:p>
          <a:p>
            <a:pPr algn="l"/>
            <a:r>
              <a:rPr lang="pt-BR" sz="1400" b="1" dirty="0"/>
              <a:t>Experiência Profissional: </a:t>
            </a:r>
            <a:r>
              <a:rPr lang="pt-BR" sz="1400" dirty="0"/>
              <a:t>Crie uma seção que destaque a experiência profissional do indivíduo. Inclua um título, como "Experiência Profissional". Liste pelo menos duas posições anteriores, cada uma com o nome da empresa, o cargo, a data de início e término e uma breve descrição das responsabilidades (use listas ou parágrafos).</a:t>
            </a:r>
          </a:p>
          <a:p>
            <a:pPr algn="l"/>
            <a:r>
              <a:rPr lang="pt-BR" sz="1400" b="1" dirty="0"/>
              <a:t>Educação: </a:t>
            </a:r>
            <a:r>
              <a:rPr lang="pt-BR" sz="1400" dirty="0"/>
              <a:t>Crie uma seção que descreva a educação do profissional. Inclua um título, como "Educação". Liste as instituições de ensino, os graus obtidos e as datas de conclusão (use listas ou parágrafos).</a:t>
            </a:r>
          </a:p>
          <a:p>
            <a:pPr algn="l"/>
            <a:r>
              <a:rPr lang="pt-BR" sz="1400" b="1" dirty="0"/>
              <a:t>Habilidades Técnicas: </a:t>
            </a:r>
            <a:r>
              <a:rPr lang="pt-BR" sz="1400" dirty="0"/>
              <a:t>Crie uma seção que destaque as habilidades técnicas do profissional. Inclua um título, como "Habilidades Técnicas".</a:t>
            </a:r>
          </a:p>
          <a:p>
            <a:pPr algn="l"/>
            <a:r>
              <a:rPr lang="pt-BR" sz="1400" dirty="0"/>
              <a:t>Liste as habilidades técnicas (por exemplo, linguagens de programação, ferramentas, tecnologias) com destaque ou ênfase (use </a:t>
            </a:r>
            <a:r>
              <a:rPr lang="pt-BR" sz="1400" dirty="0" err="1"/>
              <a:t>tags</a:t>
            </a:r>
            <a:r>
              <a:rPr lang="pt-BR" sz="1400" dirty="0"/>
              <a:t> HTML apropriadas, como &lt;</a:t>
            </a:r>
            <a:r>
              <a:rPr lang="pt-BR" sz="1400" dirty="0" err="1"/>
              <a:t>strong</a:t>
            </a:r>
            <a:r>
              <a:rPr lang="pt-BR" sz="1400" dirty="0"/>
              <a:t>&gt; ou &lt;em&gt;).</a:t>
            </a:r>
          </a:p>
          <a:p>
            <a:pPr algn="l"/>
            <a:r>
              <a:rPr lang="pt-BR" sz="1400" b="1" dirty="0"/>
              <a:t>Rodapé: </a:t>
            </a:r>
            <a:r>
              <a:rPr lang="pt-BR" sz="1400" dirty="0"/>
              <a:t>Crie um rodapé com informações de contato, como um endereço de e-mail e links para redes sociais profissionais (por exemplo, LinkedIn e GitHub).</a:t>
            </a:r>
          </a:p>
        </p:txBody>
      </p:sp>
    </p:spTree>
    <p:extLst>
      <p:ext uri="{BB962C8B-B14F-4D97-AF65-F5344CB8AC3E}">
        <p14:creationId xmlns:p14="http://schemas.microsoft.com/office/powerpoint/2010/main" val="1489147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4DCA-C6AB-4C0A-9F46-623148CA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933" y="402697"/>
            <a:ext cx="7451831" cy="968904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Tabela – A moda antiga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375BF-504D-4554-A351-39B5DCAA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7" y="1519239"/>
            <a:ext cx="5562601" cy="800628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1400" dirty="0"/>
              <a:t>Uma tabela no HTML é uma estrutura usada para organizar e exibir de forma tabular, onde as informações são organizadas em linhas e colunas. Tabelas são criadas com elementos HTML como </a:t>
            </a:r>
            <a:r>
              <a:rPr lang="pt-BR" sz="1400" b="1" dirty="0"/>
              <a:t>&lt;</a:t>
            </a:r>
            <a:r>
              <a:rPr lang="pt-BR" sz="1400" b="1" dirty="0" err="1"/>
              <a:t>table</a:t>
            </a:r>
            <a:r>
              <a:rPr lang="pt-BR" sz="1400" b="1" dirty="0"/>
              <a:t>&gt;,</a:t>
            </a:r>
            <a:r>
              <a:rPr lang="pt-BR" sz="1400" dirty="0"/>
              <a:t> </a:t>
            </a:r>
            <a:r>
              <a:rPr lang="pt-BR" sz="1400" b="1" dirty="0"/>
              <a:t>&lt;</a:t>
            </a:r>
            <a:r>
              <a:rPr lang="pt-BR" sz="1400" b="1" dirty="0" err="1"/>
              <a:t>tr</a:t>
            </a:r>
            <a:r>
              <a:rPr lang="pt-BR" sz="1400" b="1" dirty="0"/>
              <a:t>&gt; </a:t>
            </a:r>
            <a:r>
              <a:rPr lang="pt-BR" sz="1400" dirty="0"/>
              <a:t>(linhas), </a:t>
            </a:r>
            <a:r>
              <a:rPr lang="pt-BR" sz="1400" b="1" dirty="0"/>
              <a:t>&lt;</a:t>
            </a:r>
            <a:r>
              <a:rPr lang="pt-BR" sz="1400" b="1" dirty="0" err="1"/>
              <a:t>th</a:t>
            </a:r>
            <a:r>
              <a:rPr lang="pt-BR" sz="1400" b="1" dirty="0"/>
              <a:t>&gt; </a:t>
            </a:r>
            <a:r>
              <a:rPr lang="pt-BR" sz="1400" dirty="0"/>
              <a:t>(cabeçalhos) e </a:t>
            </a:r>
            <a:r>
              <a:rPr lang="pt-BR" sz="1400" b="1" dirty="0"/>
              <a:t>&lt;</a:t>
            </a:r>
            <a:r>
              <a:rPr lang="pt-BR" sz="1400" b="1" dirty="0" err="1"/>
              <a:t>td</a:t>
            </a:r>
            <a:r>
              <a:rPr lang="pt-BR" sz="1400" b="1" dirty="0"/>
              <a:t>&gt; </a:t>
            </a:r>
            <a:r>
              <a:rPr lang="pt-BR" sz="1400" dirty="0"/>
              <a:t>(células).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9D8276-5671-454C-AECC-BEBAC4788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857" y="1519239"/>
            <a:ext cx="4227528" cy="492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21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4DCA-C6AB-4C0A-9F46-623148CA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934" y="402697"/>
            <a:ext cx="5706534" cy="968904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Tabela – HTML 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375BF-504D-4554-A351-39B5DCAA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8" y="1519238"/>
            <a:ext cx="4514364" cy="1089737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1400" dirty="0"/>
              <a:t>O HTML5 introduziu elementos como </a:t>
            </a:r>
            <a:r>
              <a:rPr lang="pt-BR" sz="1400" b="1" dirty="0"/>
              <a:t>&lt;</a:t>
            </a:r>
            <a:r>
              <a:rPr lang="pt-BR" sz="1400" b="1" dirty="0" err="1"/>
              <a:t>thead</a:t>
            </a:r>
            <a:r>
              <a:rPr lang="pt-BR" sz="1400" b="1" dirty="0"/>
              <a:t>&gt;, &lt;</a:t>
            </a:r>
            <a:r>
              <a:rPr lang="pt-BR" sz="1400" b="1" dirty="0" err="1"/>
              <a:t>tbody</a:t>
            </a:r>
            <a:r>
              <a:rPr lang="pt-BR" sz="1400" b="1" dirty="0"/>
              <a:t>&gt;</a:t>
            </a:r>
            <a:r>
              <a:rPr lang="pt-BR" sz="1400" dirty="0"/>
              <a:t>, e </a:t>
            </a:r>
            <a:r>
              <a:rPr lang="pt-BR" sz="1400" b="1" dirty="0"/>
              <a:t>&lt;</a:t>
            </a:r>
            <a:r>
              <a:rPr lang="pt-BR" sz="1400" b="1" dirty="0" err="1"/>
              <a:t>tfoot</a:t>
            </a:r>
            <a:r>
              <a:rPr lang="pt-BR" sz="1400" b="1" dirty="0"/>
              <a:t>&gt;,</a:t>
            </a:r>
            <a:r>
              <a:rPr lang="pt-BR" sz="1400" dirty="0"/>
              <a:t> que melhoram a organização e a acessibilidade das tabelas.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84990D4-3B8B-462C-97A2-1D8EA682E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468" y="1519238"/>
            <a:ext cx="4594579" cy="478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04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4DCA-C6AB-4C0A-9F46-623148CA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934" y="402697"/>
            <a:ext cx="8441732" cy="968904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Estrutura Avançada HTML 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375BF-504D-4554-A351-39B5DCAA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8" y="1519238"/>
            <a:ext cx="4514364" cy="2666868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1400" b="1" dirty="0"/>
              <a:t>&lt;header&gt;: </a:t>
            </a:r>
            <a:r>
              <a:rPr lang="pt-BR" sz="1400" dirty="0"/>
              <a:t>O elemento </a:t>
            </a:r>
            <a:r>
              <a:rPr lang="pt-BR" sz="1400" b="1" dirty="0"/>
              <a:t>&lt;header&gt; </a:t>
            </a:r>
            <a:r>
              <a:rPr lang="pt-BR" sz="1400" dirty="0"/>
              <a:t>é usado para representar o cabeçalho de uma seção ou da página como um todo. </a:t>
            </a:r>
          </a:p>
          <a:p>
            <a:pPr algn="l">
              <a:lnSpc>
                <a:spcPct val="100000"/>
              </a:lnSpc>
            </a:pPr>
            <a:r>
              <a:rPr lang="pt-BR" sz="1400" b="1" dirty="0"/>
              <a:t>&lt;</a:t>
            </a:r>
            <a:r>
              <a:rPr lang="pt-BR" sz="1400" b="1" dirty="0" err="1"/>
              <a:t>nav</a:t>
            </a:r>
            <a:r>
              <a:rPr lang="pt-BR" sz="1400" b="1" dirty="0"/>
              <a:t>&gt;: </a:t>
            </a:r>
            <a:r>
              <a:rPr lang="pt-BR" sz="1400" dirty="0"/>
              <a:t>O elemento </a:t>
            </a:r>
            <a:r>
              <a:rPr lang="pt-BR" sz="1400" b="1" dirty="0"/>
              <a:t>&lt;</a:t>
            </a:r>
            <a:r>
              <a:rPr lang="pt-BR" sz="1400" b="1" dirty="0" err="1"/>
              <a:t>nav</a:t>
            </a:r>
            <a:r>
              <a:rPr lang="pt-BR" sz="1400" b="1" dirty="0"/>
              <a:t>&gt; </a:t>
            </a:r>
            <a:r>
              <a:rPr lang="pt-BR" sz="1400" dirty="0"/>
              <a:t>é usado para agrupar elementos de navegação, como menus e links para outras páginas do site. </a:t>
            </a:r>
          </a:p>
          <a:p>
            <a:pPr algn="l">
              <a:lnSpc>
                <a:spcPct val="100000"/>
              </a:lnSpc>
            </a:pPr>
            <a:r>
              <a:rPr lang="pt-BR" sz="1400" b="1" dirty="0"/>
              <a:t>&lt;</a:t>
            </a:r>
            <a:r>
              <a:rPr lang="pt-BR" sz="1400" b="1" dirty="0" err="1"/>
              <a:t>main</a:t>
            </a:r>
            <a:r>
              <a:rPr lang="pt-BR" sz="1400" b="1" dirty="0"/>
              <a:t>&gt;</a:t>
            </a:r>
            <a:r>
              <a:rPr lang="pt-BR" sz="1400" dirty="0"/>
              <a:t>: O elemento </a:t>
            </a:r>
            <a:r>
              <a:rPr lang="pt-BR" sz="1400" b="1" dirty="0"/>
              <a:t>&lt;</a:t>
            </a:r>
            <a:r>
              <a:rPr lang="pt-BR" sz="1400" b="1" dirty="0" err="1"/>
              <a:t>main</a:t>
            </a:r>
            <a:r>
              <a:rPr lang="pt-BR" sz="1400" b="1" dirty="0"/>
              <a:t>&gt;</a:t>
            </a:r>
            <a:r>
              <a:rPr lang="pt-BR" sz="1400" dirty="0"/>
              <a:t> representa o conteúdo principal da página. </a:t>
            </a:r>
          </a:p>
          <a:p>
            <a:pPr algn="l">
              <a:lnSpc>
                <a:spcPct val="100000"/>
              </a:lnSpc>
            </a:pPr>
            <a:r>
              <a:rPr lang="pt-BR" sz="1400" b="1" dirty="0"/>
              <a:t>&lt;</a:t>
            </a:r>
            <a:r>
              <a:rPr lang="pt-BR" sz="1400" b="1" dirty="0" err="1"/>
              <a:t>footer</a:t>
            </a:r>
            <a:r>
              <a:rPr lang="pt-BR" sz="1400" b="1" dirty="0"/>
              <a:t>&gt;</a:t>
            </a:r>
            <a:r>
              <a:rPr lang="pt-BR" sz="1400" dirty="0"/>
              <a:t>: O elemento</a:t>
            </a:r>
            <a:r>
              <a:rPr lang="pt-BR" sz="1400" b="1" dirty="0"/>
              <a:t> &lt;</a:t>
            </a:r>
            <a:r>
              <a:rPr lang="pt-BR" sz="1400" b="1" dirty="0" err="1"/>
              <a:t>footer</a:t>
            </a:r>
            <a:r>
              <a:rPr lang="pt-BR" sz="1400" b="1" dirty="0"/>
              <a:t>&gt;</a:t>
            </a:r>
            <a:r>
              <a:rPr lang="pt-BR" sz="1400" dirty="0"/>
              <a:t> é usado para representar o rodapé da página ou de uma seção.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A2989B-5D94-4D67-99BE-27208D8CC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639" y="1519238"/>
            <a:ext cx="46767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38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4DCA-C6AB-4C0A-9F46-623148CA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934" y="402697"/>
            <a:ext cx="8441732" cy="968904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Mais Algumas </a:t>
            </a:r>
            <a:r>
              <a:rPr lang="pt-BR" dirty="0" err="1"/>
              <a:t>Tags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375BF-504D-4554-A351-39B5DCAA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7" y="1519238"/>
            <a:ext cx="9170253" cy="1601467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1400" b="1" dirty="0"/>
              <a:t>&lt;</a:t>
            </a:r>
            <a:r>
              <a:rPr lang="pt-BR" sz="1400" b="1" dirty="0" err="1"/>
              <a:t>section</a:t>
            </a:r>
            <a:r>
              <a:rPr lang="pt-BR" sz="1400" b="1" dirty="0"/>
              <a:t>&gt;: </a:t>
            </a:r>
            <a:r>
              <a:rPr lang="pt-BR" sz="1400" dirty="0"/>
              <a:t>Usado para definir uma seção ou divisão em um documento.</a:t>
            </a:r>
          </a:p>
          <a:p>
            <a:pPr algn="l">
              <a:lnSpc>
                <a:spcPct val="100000"/>
              </a:lnSpc>
            </a:pPr>
            <a:r>
              <a:rPr lang="pt-BR" sz="1400" b="1" dirty="0"/>
              <a:t>&lt;</a:t>
            </a:r>
            <a:r>
              <a:rPr lang="pt-BR" sz="1400" b="1" dirty="0" err="1"/>
              <a:t>article</a:t>
            </a:r>
            <a:r>
              <a:rPr lang="pt-BR" sz="1400" b="1" dirty="0"/>
              <a:t>&gt;: </a:t>
            </a:r>
            <a:r>
              <a:rPr lang="pt-BR" sz="1400" dirty="0"/>
              <a:t>Usado para definir conteúdo independente e autocontido, como um artigo, post de blog ou notícia.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D5C3D3-F1D5-470D-90C3-7C86B75C1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566" y="3268342"/>
            <a:ext cx="68961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85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4DCA-C6AB-4C0A-9F46-623148CA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933" y="402697"/>
            <a:ext cx="6688667" cy="968904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Exercício</a:t>
            </a:r>
            <a:endParaRPr lang="pt-BR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375BF-504D-4554-A351-39B5DCAA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7" y="1519238"/>
            <a:ext cx="10566400" cy="4638281"/>
          </a:xfrm>
        </p:spPr>
        <p:txBody>
          <a:bodyPr>
            <a:noAutofit/>
          </a:bodyPr>
          <a:lstStyle/>
          <a:p>
            <a:pPr algn="l"/>
            <a:r>
              <a:rPr lang="pt-BR" sz="1800" b="1" dirty="0"/>
              <a:t>Perfil do Músico: John Músico</a:t>
            </a:r>
            <a:endParaRPr lang="pt-BR" sz="1400" dirty="0"/>
          </a:p>
          <a:p>
            <a:pPr algn="l"/>
            <a:r>
              <a:rPr lang="pt-BR" sz="1400" dirty="0"/>
              <a:t>Você está criando uma página da web para um músico fictício chamado "John Músico". Sua tarefa é desenvolver uma página que apresente informações sobre o músico, sua música e como entrar em contato com ele. A página deve ser bem estruturada, semântica e seguir as práticas recomendadas de HTML5.</a:t>
            </a:r>
          </a:p>
          <a:p>
            <a:pPr algn="l"/>
            <a:endParaRPr lang="pt-BR" sz="1400" b="1" dirty="0"/>
          </a:p>
          <a:p>
            <a:pPr algn="l"/>
            <a:r>
              <a:rPr lang="pt-BR" sz="1400" b="1" dirty="0"/>
              <a:t>Cabeçalho</a:t>
            </a:r>
            <a:r>
              <a:rPr lang="pt-BR" sz="1400" dirty="0"/>
              <a:t> (&lt;header&gt;): Inclua o nome do músico e uma barra de navegação com links para três seções principais: "Sobre", "Discografia" e "Contato".</a:t>
            </a:r>
          </a:p>
          <a:p>
            <a:pPr algn="l"/>
            <a:r>
              <a:rPr lang="pt-BR" sz="1400" b="1" dirty="0"/>
              <a:t>Seção</a:t>
            </a:r>
            <a:r>
              <a:rPr lang="pt-BR" sz="1400" dirty="0"/>
              <a:t> "Sobre" (&lt;</a:t>
            </a:r>
            <a:r>
              <a:rPr lang="pt-BR" sz="1400" dirty="0" err="1"/>
              <a:t>section</a:t>
            </a:r>
            <a:r>
              <a:rPr lang="pt-BR" sz="1400" dirty="0"/>
              <a:t>&gt;): Inclua informações sobre o músico, como nome, gênero musical e uma breve biografia.</a:t>
            </a:r>
          </a:p>
          <a:p>
            <a:pPr algn="l"/>
            <a:r>
              <a:rPr lang="pt-BR" sz="1400" b="1" dirty="0"/>
              <a:t>Seção </a:t>
            </a:r>
            <a:r>
              <a:rPr lang="pt-BR" sz="1400" dirty="0"/>
              <a:t>"Discografia" (&lt;</a:t>
            </a:r>
            <a:r>
              <a:rPr lang="pt-BR" sz="1400" dirty="0" err="1"/>
              <a:t>section</a:t>
            </a:r>
            <a:r>
              <a:rPr lang="pt-BR" sz="1400" dirty="0"/>
              <a:t>&gt;): Crie uma lista de álbuns, onde cada álbum é representado como um &lt;</a:t>
            </a:r>
            <a:r>
              <a:rPr lang="pt-BR" sz="1400" dirty="0" err="1"/>
              <a:t>article</a:t>
            </a:r>
            <a:r>
              <a:rPr lang="pt-BR" sz="1400" dirty="0"/>
              <a:t>&gt;. Para cada álbum, inclua o título, data de lançamento e uma breve descrição.</a:t>
            </a:r>
          </a:p>
          <a:p>
            <a:pPr algn="l"/>
            <a:r>
              <a:rPr lang="pt-BR" sz="1400" b="1" dirty="0"/>
              <a:t>Rodapé </a:t>
            </a:r>
            <a:r>
              <a:rPr lang="pt-BR" sz="1400" dirty="0"/>
              <a:t>(&lt;</a:t>
            </a:r>
            <a:r>
              <a:rPr lang="pt-BR" sz="1400" dirty="0" err="1"/>
              <a:t>footer</a:t>
            </a:r>
            <a:r>
              <a:rPr lang="pt-BR" sz="1400" dirty="0"/>
              <a:t>&gt;): Inclua informações de contato, como um endereço de e-mail e links para redes sociais (por exemplo, Facebook e Twitter).</a:t>
            </a:r>
          </a:p>
        </p:txBody>
      </p:sp>
    </p:spTree>
    <p:extLst>
      <p:ext uri="{BB962C8B-B14F-4D97-AF65-F5344CB8AC3E}">
        <p14:creationId xmlns:p14="http://schemas.microsoft.com/office/powerpoint/2010/main" val="3448444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4DCA-C6AB-4C0A-9F46-623148CA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934" y="402697"/>
            <a:ext cx="8441732" cy="968904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Mais Algumas </a:t>
            </a:r>
            <a:r>
              <a:rPr lang="pt-BR" dirty="0" err="1"/>
              <a:t>Tags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375BF-504D-4554-A351-39B5DCAA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7" y="1519238"/>
            <a:ext cx="9170253" cy="1601467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1400" b="1" dirty="0"/>
              <a:t>&lt;figure&gt; e &lt;</a:t>
            </a:r>
            <a:r>
              <a:rPr lang="pt-BR" sz="1400" b="1" dirty="0" err="1"/>
              <a:t>figcaption</a:t>
            </a:r>
            <a:r>
              <a:rPr lang="pt-BR" sz="1400" b="1" dirty="0"/>
              <a:t>&gt;: </a:t>
            </a:r>
            <a:r>
              <a:rPr lang="pt-BR" sz="1400" dirty="0"/>
              <a:t>Usados para envolver imagens, gráficos e outros elementos multimídia, com &lt;</a:t>
            </a:r>
            <a:r>
              <a:rPr lang="pt-BR" sz="1400" dirty="0" err="1"/>
              <a:t>figcaption</a:t>
            </a:r>
            <a:r>
              <a:rPr lang="pt-BR" sz="1400" dirty="0"/>
              <a:t>&gt; fornecendo uma legenda para o elemento.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0BE1633-7927-4427-A4D9-3649784A9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45" y="2957512"/>
            <a:ext cx="87534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45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4DCA-C6AB-4C0A-9F46-623148CA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934" y="402697"/>
            <a:ext cx="8441732" cy="968904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Mais Algumas </a:t>
            </a:r>
            <a:r>
              <a:rPr lang="pt-BR" dirty="0" err="1"/>
              <a:t>Tags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375BF-504D-4554-A351-39B5DCAA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7" y="1519238"/>
            <a:ext cx="9170253" cy="1601467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1400" dirty="0"/>
              <a:t>O </a:t>
            </a:r>
            <a:r>
              <a:rPr lang="pt-BR" sz="1400" b="1" dirty="0"/>
              <a:t>&lt;</a:t>
            </a:r>
            <a:r>
              <a:rPr lang="pt-BR" sz="1400" b="1" dirty="0" err="1"/>
              <a:t>mark</a:t>
            </a:r>
            <a:r>
              <a:rPr lang="pt-BR" sz="1400" b="1" dirty="0"/>
              <a:t>&gt; </a:t>
            </a:r>
            <a:r>
              <a:rPr lang="pt-BR" sz="1400" dirty="0"/>
              <a:t>é usado para marcar ou destacar texto dentro de um contexto.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1032CA2-BF5D-4E53-94BC-F956C99F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44" y="1866551"/>
            <a:ext cx="7734300" cy="2286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88B1404-7539-47D3-868C-4E8AE7ABE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284" y="5011068"/>
            <a:ext cx="8341278" cy="78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9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4DCA-C6AB-4C0A-9F46-623148CA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667" y="394230"/>
            <a:ext cx="4419600" cy="968904"/>
          </a:xfrm>
        </p:spPr>
        <p:txBody>
          <a:bodyPr/>
          <a:lstStyle/>
          <a:p>
            <a:r>
              <a:rPr lang="pt-BR" dirty="0"/>
              <a:t>Hospedagem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375BF-504D-4554-A351-39B5DCAA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7" y="1519239"/>
            <a:ext cx="9144000" cy="968904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600" b="1" dirty="0"/>
              <a:t>O que é -&gt; </a:t>
            </a:r>
            <a:r>
              <a:rPr lang="pt-BR" sz="1600" dirty="0"/>
              <a:t>É o processo de tornar um site ou aplicação acessível na internet.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600" b="1" dirty="0"/>
              <a:t>Servidores Web </a:t>
            </a:r>
            <a:r>
              <a:rPr lang="pt-BR" sz="1600" dirty="0"/>
              <a:t>-&gt; Um servidor web é um programa ou hardware que responde a solicitações da web, processa-as e entrega conteúdo, como páginas da web, a navegadores.</a:t>
            </a:r>
            <a:endParaRPr lang="pt-BR" sz="14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F8558D3-1D6E-47DE-B486-FE01A9AD8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671" y="2703514"/>
            <a:ext cx="3805657" cy="33559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5C88AAE-3D3D-4120-A980-A773915E8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67" y="2634720"/>
            <a:ext cx="3507292" cy="173513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585C483-6EBB-4C00-A349-55C6FDDB8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842" y="4470400"/>
            <a:ext cx="2472050" cy="145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96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4DCA-C6AB-4C0A-9F46-623148CA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934" y="402697"/>
            <a:ext cx="8441732" cy="968904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Mais Algumas </a:t>
            </a:r>
            <a:r>
              <a:rPr lang="pt-BR" dirty="0" err="1"/>
              <a:t>Tags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375BF-504D-4554-A351-39B5DCAA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7" y="1519239"/>
            <a:ext cx="8910195" cy="327694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1400" dirty="0"/>
              <a:t>A </a:t>
            </a:r>
            <a:r>
              <a:rPr lang="pt-BR" sz="1400" dirty="0" err="1"/>
              <a:t>tag</a:t>
            </a:r>
            <a:r>
              <a:rPr lang="pt-BR" sz="1400" dirty="0"/>
              <a:t> </a:t>
            </a:r>
            <a:r>
              <a:rPr lang="pt-BR" sz="1400" b="1" dirty="0"/>
              <a:t>&lt;</a:t>
            </a:r>
            <a:r>
              <a:rPr lang="pt-BR" sz="1400" b="1" dirty="0" err="1"/>
              <a:t>progress</a:t>
            </a:r>
            <a:r>
              <a:rPr lang="pt-BR" sz="1400" b="1" dirty="0"/>
              <a:t>&gt; </a:t>
            </a:r>
            <a:r>
              <a:rPr lang="pt-BR" sz="1400" dirty="0"/>
              <a:t>é usada em HTML para representar uma barra de progresso ou indicador de progresso, indicando o progresso de uma tarefa ou operação.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F142E4-09EA-4EB7-8251-59C5D924E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31" y="2578741"/>
            <a:ext cx="7583835" cy="142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6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4DCA-C6AB-4C0A-9F46-623148CA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933" y="402697"/>
            <a:ext cx="6688667" cy="968904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Exercício</a:t>
            </a:r>
            <a:endParaRPr lang="pt-BR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375BF-504D-4554-A351-39B5DCAA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7" y="1519238"/>
            <a:ext cx="10566400" cy="4638281"/>
          </a:xfrm>
        </p:spPr>
        <p:txBody>
          <a:bodyPr>
            <a:noAutofit/>
          </a:bodyPr>
          <a:lstStyle/>
          <a:p>
            <a:pPr algn="l"/>
            <a:r>
              <a:rPr lang="pt-BR" sz="1400" dirty="0"/>
              <a:t>Você está encarregado de criar uma página da web que forneça informações sobre o progresso de um projeto de construção importante. A página deve ser informativa e destacar as etapas concluídas do projeto usando as </a:t>
            </a:r>
            <a:r>
              <a:rPr lang="pt-BR" sz="1400" dirty="0" err="1"/>
              <a:t>tags</a:t>
            </a:r>
            <a:r>
              <a:rPr lang="pt-BR" sz="1400" dirty="0"/>
              <a:t> HTML5 &lt;figure&gt;, &lt;</a:t>
            </a:r>
            <a:r>
              <a:rPr lang="pt-BR" sz="1400" dirty="0" err="1"/>
              <a:t>progress</a:t>
            </a:r>
            <a:r>
              <a:rPr lang="pt-BR" sz="1400" dirty="0"/>
              <a:t>&gt;, e &lt;</a:t>
            </a:r>
            <a:r>
              <a:rPr lang="pt-BR" sz="1400" dirty="0" err="1"/>
              <a:t>mark</a:t>
            </a:r>
            <a:r>
              <a:rPr lang="pt-BR" sz="1400" dirty="0"/>
              <a:t>&gt;.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400" b="1" dirty="0"/>
              <a:t>Etapa 1</a:t>
            </a:r>
            <a:r>
              <a:rPr lang="pt-BR" sz="1400" dirty="0"/>
              <a:t>: Preparação do Local (&lt;figure&gt;): Use a </a:t>
            </a:r>
            <a:r>
              <a:rPr lang="pt-BR" sz="1400" dirty="0" err="1"/>
              <a:t>tag</a:t>
            </a:r>
            <a:r>
              <a:rPr lang="pt-BR" sz="1400" dirty="0"/>
              <a:t> &lt;figure&gt; para destacar a primeira etapa do projeto, que é a "Preparação do Local". Inclua uma imagem que represente a preparação do local, com uma legenda descritiva. Utilize a </a:t>
            </a:r>
            <a:r>
              <a:rPr lang="pt-BR" sz="1400" dirty="0" err="1"/>
              <a:t>tag</a:t>
            </a:r>
            <a:r>
              <a:rPr lang="pt-BR" sz="1400" dirty="0"/>
              <a:t> &lt;</a:t>
            </a:r>
            <a:r>
              <a:rPr lang="pt-BR" sz="1400" dirty="0" err="1"/>
              <a:t>progress</a:t>
            </a:r>
            <a:r>
              <a:rPr lang="pt-BR" sz="1400" dirty="0"/>
              <a:t>&gt; para indicar o progresso desta etapa e defina o valor atual e máximo para representar o progresso real.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400" b="1" dirty="0"/>
              <a:t>Etapa 2:</a:t>
            </a:r>
            <a:r>
              <a:rPr lang="pt-BR" sz="1400" dirty="0"/>
              <a:t> Fundação (&lt;figure&gt;): Repita o processo para a segunda etapa do projeto, que é a "Construção da Fundação". Inclua uma imagem, uma legenda e uma barra de progresso.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400" b="1" dirty="0"/>
              <a:t>Etapa 3:</a:t>
            </a:r>
            <a:r>
              <a:rPr lang="pt-BR" sz="1400" dirty="0"/>
              <a:t> Estrutura (&lt;figure&gt;):  Repita o processo para a terceira etapa do projeto, que é a "Construção da Estrutura". Inclua uma imagem, uma legenda e uma barra de progresso.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400" b="1" dirty="0"/>
              <a:t>Etapa 4:</a:t>
            </a:r>
            <a:r>
              <a:rPr lang="pt-BR" sz="1400" dirty="0"/>
              <a:t> Finalização (&lt;figure&gt;): Repita o processo para a quarta etapa do projeto, que é a "Finalização". Inclua uma imagem, uma legenda e uma barra de progresso.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400" b="1" dirty="0"/>
              <a:t>Resumo </a:t>
            </a:r>
            <a:r>
              <a:rPr lang="pt-BR" sz="1400" dirty="0"/>
              <a:t>(&lt;</a:t>
            </a:r>
            <a:r>
              <a:rPr lang="pt-BR" sz="1400" dirty="0" err="1"/>
              <a:t>mark</a:t>
            </a:r>
            <a:r>
              <a:rPr lang="pt-BR" sz="1400" dirty="0"/>
              <a:t>&gt;): Use a </a:t>
            </a:r>
            <a:r>
              <a:rPr lang="pt-BR" sz="1400" dirty="0" err="1"/>
              <a:t>tag</a:t>
            </a:r>
            <a:r>
              <a:rPr lang="pt-BR" sz="1400" dirty="0"/>
              <a:t> &lt;</a:t>
            </a:r>
            <a:r>
              <a:rPr lang="pt-BR" sz="1400" dirty="0" err="1"/>
              <a:t>mark</a:t>
            </a:r>
            <a:r>
              <a:rPr lang="pt-BR" sz="1400" dirty="0"/>
              <a:t>&gt; para destacar o progresso total do projeto ou alguma informação importante relacionada ao projeto.</a:t>
            </a:r>
          </a:p>
        </p:txBody>
      </p:sp>
    </p:spTree>
    <p:extLst>
      <p:ext uri="{BB962C8B-B14F-4D97-AF65-F5344CB8AC3E}">
        <p14:creationId xmlns:p14="http://schemas.microsoft.com/office/powerpoint/2010/main" val="3742477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4DCA-C6AB-4C0A-9F46-623148CA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934" y="402697"/>
            <a:ext cx="8441732" cy="968904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Mais Algumas </a:t>
            </a:r>
            <a:r>
              <a:rPr lang="pt-BR" dirty="0" err="1"/>
              <a:t>Tags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375BF-504D-4554-A351-39B5DCAA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7" y="1519238"/>
            <a:ext cx="8910195" cy="47734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1400" b="1" dirty="0"/>
              <a:t>&lt;meter&gt;: </a:t>
            </a:r>
            <a:r>
              <a:rPr lang="pt-BR" sz="1400" dirty="0"/>
              <a:t>Usado para representar medições dentro de um intervalo, como classificações, avaliações ou escalas.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BE3480-0FB8-43DF-93FC-8E1A5B2E9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58" y="2667875"/>
            <a:ext cx="8057274" cy="278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2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4DCA-C6AB-4C0A-9F46-623148CA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934" y="402697"/>
            <a:ext cx="8441732" cy="968904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Mais Algumas </a:t>
            </a:r>
            <a:r>
              <a:rPr lang="pt-BR" dirty="0" err="1"/>
              <a:t>Tags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375BF-504D-4554-A351-39B5DCAA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7" y="1519238"/>
            <a:ext cx="8910195" cy="47734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pt-BR" sz="1400" dirty="0"/>
              <a:t>A </a:t>
            </a:r>
            <a:r>
              <a:rPr lang="pt-BR" sz="1400" dirty="0" err="1"/>
              <a:t>tag</a:t>
            </a:r>
            <a:r>
              <a:rPr lang="pt-BR" sz="1400" dirty="0"/>
              <a:t> </a:t>
            </a:r>
            <a:r>
              <a:rPr lang="pt-BR" sz="1400" b="1" dirty="0"/>
              <a:t>&lt;</a:t>
            </a:r>
            <a:r>
              <a:rPr lang="pt-BR" sz="1400" b="1" dirty="0" err="1"/>
              <a:t>datalist</a:t>
            </a:r>
            <a:r>
              <a:rPr lang="pt-BR" sz="1400" b="1" dirty="0"/>
              <a:t>&gt; </a:t>
            </a:r>
            <a:r>
              <a:rPr lang="pt-BR" sz="1400" dirty="0"/>
              <a:t>é usada para definir uma lista de opções para um campo de entrada de formulário. Ela fornece um conjunto de valores que o usuário pode escolher ao interagir com o campo de entrada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195307-4E78-42E9-A61C-D46C6BFDC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359" y="2396236"/>
            <a:ext cx="50768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5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4DCA-C6AB-4C0A-9F46-623148CA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934" y="402697"/>
            <a:ext cx="5147733" cy="968904"/>
          </a:xfrm>
        </p:spPr>
        <p:txBody>
          <a:bodyPr>
            <a:normAutofit fontScale="90000"/>
          </a:bodyPr>
          <a:lstStyle/>
          <a:p>
            <a:r>
              <a:rPr lang="pt-BR" dirty="0"/>
              <a:t>O que é o HTML?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375BF-504D-4554-A351-39B5DCAA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7" y="1519238"/>
            <a:ext cx="9144000" cy="1173161"/>
          </a:xfrm>
        </p:spPr>
        <p:txBody>
          <a:bodyPr>
            <a:noAutofit/>
          </a:bodyPr>
          <a:lstStyle/>
          <a:p>
            <a:pPr algn="l"/>
            <a:r>
              <a:rPr lang="pt-BR" sz="1400" dirty="0"/>
              <a:t>O HTML5 é a linguagem de marcação utilizada para criar a estrutura de páginas da web. </a:t>
            </a:r>
            <a:br>
              <a:rPr lang="pt-BR" sz="1400" dirty="0"/>
            </a:br>
            <a:r>
              <a:rPr lang="pt-BR" sz="1400" dirty="0"/>
              <a:t>Ele consiste em elementos que descrevem o conteúdo e a estrutura de uma página.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5A88D7-CBAE-43DB-ABFB-BC21CFA63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967" y="2255839"/>
            <a:ext cx="52578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5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4DCA-C6AB-4C0A-9F46-623148CA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934" y="402697"/>
            <a:ext cx="7552266" cy="968904"/>
          </a:xfrm>
        </p:spPr>
        <p:txBody>
          <a:bodyPr>
            <a:normAutofit/>
          </a:bodyPr>
          <a:lstStyle/>
          <a:p>
            <a:r>
              <a:rPr lang="pt-BR" dirty="0"/>
              <a:t>Estrutura Básica HTML5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375BF-504D-4554-A351-39B5DCAA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7" y="1519238"/>
            <a:ext cx="4961466" cy="5076295"/>
          </a:xfrm>
        </p:spPr>
        <p:txBody>
          <a:bodyPr>
            <a:noAutofit/>
          </a:bodyPr>
          <a:lstStyle/>
          <a:p>
            <a:pPr algn="l"/>
            <a:r>
              <a:rPr lang="pt-BR" sz="1400" dirty="0"/>
              <a:t>Aqui está a estrutura básica de um documento HTML5</a:t>
            </a:r>
          </a:p>
          <a:p>
            <a:pPr algn="l"/>
            <a:endParaRPr lang="pt-BR" sz="1400" dirty="0"/>
          </a:p>
          <a:p>
            <a:pPr algn="l"/>
            <a:r>
              <a:rPr lang="pt-BR" sz="1400" b="1" dirty="0"/>
              <a:t>&lt;!DOCTYPE </a:t>
            </a:r>
            <a:r>
              <a:rPr lang="pt-BR" sz="1400" b="1" dirty="0" err="1"/>
              <a:t>html</a:t>
            </a:r>
            <a:r>
              <a:rPr lang="pt-BR" sz="1400" b="1" dirty="0"/>
              <a:t>&gt;</a:t>
            </a:r>
            <a:r>
              <a:rPr lang="pt-BR" sz="1400" dirty="0"/>
              <a:t>: Esta é uma declaração que define o tipo de documento. </a:t>
            </a:r>
          </a:p>
          <a:p>
            <a:pPr algn="l"/>
            <a:r>
              <a:rPr lang="pt-BR" sz="1400" b="1" dirty="0"/>
              <a:t>&lt;meta </a:t>
            </a:r>
            <a:r>
              <a:rPr lang="pt-BR" sz="1400" b="1" dirty="0" err="1"/>
              <a:t>charset</a:t>
            </a:r>
            <a:r>
              <a:rPr lang="pt-BR" sz="1400" b="1" dirty="0"/>
              <a:t>="UTF-8"&gt;</a:t>
            </a:r>
            <a:r>
              <a:rPr lang="pt-BR" sz="1400" dirty="0"/>
              <a:t>: Esta linha define a codificação de caracteres da página.</a:t>
            </a:r>
          </a:p>
          <a:p>
            <a:pPr algn="l"/>
            <a:r>
              <a:rPr lang="pt-BR" sz="1400" b="1" dirty="0"/>
              <a:t>&lt;</a:t>
            </a:r>
            <a:r>
              <a:rPr lang="pt-BR" sz="1400" b="1" dirty="0" err="1"/>
              <a:t>html</a:t>
            </a:r>
            <a:r>
              <a:rPr lang="pt-BR" sz="1400" b="1" dirty="0"/>
              <a:t>&gt;: A </a:t>
            </a:r>
            <a:r>
              <a:rPr lang="pt-BR" sz="1400" b="1" dirty="0" err="1"/>
              <a:t>tag</a:t>
            </a:r>
            <a:r>
              <a:rPr lang="pt-BR" sz="1400" b="1" dirty="0"/>
              <a:t> &lt;</a:t>
            </a:r>
            <a:r>
              <a:rPr lang="pt-BR" sz="1400" b="1" dirty="0" err="1"/>
              <a:t>html</a:t>
            </a:r>
            <a:r>
              <a:rPr lang="pt-BR" sz="1400" b="1" dirty="0"/>
              <a:t>&gt;: </a:t>
            </a:r>
            <a:r>
              <a:rPr lang="pt-BR" sz="1400" dirty="0"/>
              <a:t>É o elemento raiz que engloba todo o conteúdo da página. </a:t>
            </a:r>
          </a:p>
          <a:p>
            <a:pPr algn="l"/>
            <a:r>
              <a:rPr lang="pt-BR" sz="1400" b="1" dirty="0"/>
              <a:t>&lt;</a:t>
            </a:r>
            <a:r>
              <a:rPr lang="pt-BR" sz="1400" b="1" dirty="0" err="1"/>
              <a:t>head</a:t>
            </a:r>
            <a:r>
              <a:rPr lang="pt-BR" sz="1400" b="1" dirty="0"/>
              <a:t>&gt;: A </a:t>
            </a:r>
            <a:r>
              <a:rPr lang="pt-BR" sz="1400" b="1" dirty="0" err="1"/>
              <a:t>tag</a:t>
            </a:r>
            <a:r>
              <a:rPr lang="pt-BR" sz="1400" b="1" dirty="0"/>
              <a:t> &lt;</a:t>
            </a:r>
            <a:r>
              <a:rPr lang="pt-BR" sz="1400" b="1" dirty="0" err="1"/>
              <a:t>head</a:t>
            </a:r>
            <a:r>
              <a:rPr lang="pt-BR" sz="1400" b="1" dirty="0"/>
              <a:t>&gt;:</a:t>
            </a:r>
            <a:r>
              <a:rPr lang="pt-BR" sz="1400" dirty="0"/>
              <a:t> Contém informações sobre o documento, como o título da página, metadados e links para arquivos CSS ou </a:t>
            </a:r>
            <a:r>
              <a:rPr lang="pt-BR" sz="1400" dirty="0" err="1"/>
              <a:t>JavaScript</a:t>
            </a:r>
            <a:r>
              <a:rPr lang="pt-BR" sz="1400" dirty="0"/>
              <a:t>.</a:t>
            </a:r>
          </a:p>
          <a:p>
            <a:pPr algn="l"/>
            <a:r>
              <a:rPr lang="pt-BR" sz="1400" b="1" dirty="0"/>
              <a:t>&lt;</a:t>
            </a:r>
            <a:r>
              <a:rPr lang="pt-BR" sz="1400" b="1" dirty="0" err="1"/>
              <a:t>title</a:t>
            </a:r>
            <a:r>
              <a:rPr lang="pt-BR" sz="1400" b="1" dirty="0"/>
              <a:t>&gt;: A </a:t>
            </a:r>
            <a:r>
              <a:rPr lang="pt-BR" sz="1400" b="1" dirty="0" err="1"/>
              <a:t>tag</a:t>
            </a:r>
            <a:r>
              <a:rPr lang="pt-BR" sz="1400" b="1" dirty="0"/>
              <a:t> &lt;</a:t>
            </a:r>
            <a:r>
              <a:rPr lang="pt-BR" sz="1400" b="1" dirty="0" err="1"/>
              <a:t>title</a:t>
            </a:r>
            <a:r>
              <a:rPr lang="pt-BR" sz="1400" b="1" dirty="0"/>
              <a:t>&gt;:</a:t>
            </a:r>
            <a:r>
              <a:rPr lang="pt-BR" sz="1400" dirty="0"/>
              <a:t> Define o título da página que é exibido na barra de título do navegador.</a:t>
            </a:r>
          </a:p>
          <a:p>
            <a:pPr algn="l"/>
            <a:r>
              <a:rPr lang="pt-BR" sz="1400" b="1" dirty="0"/>
              <a:t>&lt;</a:t>
            </a:r>
            <a:r>
              <a:rPr lang="pt-BR" sz="1400" b="1" dirty="0" err="1"/>
              <a:t>body</a:t>
            </a:r>
            <a:r>
              <a:rPr lang="pt-BR" sz="1400" b="1" dirty="0"/>
              <a:t>&gt;: A </a:t>
            </a:r>
            <a:r>
              <a:rPr lang="pt-BR" sz="1400" b="1" dirty="0" err="1"/>
              <a:t>tag</a:t>
            </a:r>
            <a:r>
              <a:rPr lang="pt-BR" sz="1400" b="1" dirty="0"/>
              <a:t> &lt;</a:t>
            </a:r>
            <a:r>
              <a:rPr lang="pt-BR" sz="1400" b="1" dirty="0" err="1"/>
              <a:t>body</a:t>
            </a:r>
            <a:r>
              <a:rPr lang="pt-BR" sz="1400" b="1" dirty="0"/>
              <a:t>&gt;:</a:t>
            </a:r>
            <a:r>
              <a:rPr lang="pt-BR" sz="1400" dirty="0"/>
              <a:t> Contém o conteúdo visível da página, como texto, imagens, links e outros elementos.</a:t>
            </a:r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r>
              <a:rPr lang="pt-BR" sz="1400" b="1" dirty="0"/>
              <a:t>OBS: </a:t>
            </a:r>
            <a:r>
              <a:rPr lang="pt-BR" sz="1400" dirty="0" err="1"/>
              <a:t>Tags</a:t>
            </a:r>
            <a:r>
              <a:rPr lang="pt-BR" sz="1400" dirty="0"/>
              <a:t> no </a:t>
            </a:r>
            <a:r>
              <a:rPr lang="pt-BR" sz="1400" dirty="0" err="1"/>
              <a:t>html</a:t>
            </a:r>
            <a:r>
              <a:rPr lang="pt-BR" sz="1400" dirty="0"/>
              <a:t> normalmente vão começar abrindo com &lt;nome&gt; e fechando com &lt;/nome&gt;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296BD1-02A3-4787-868D-03AA3162C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1" y="1519238"/>
            <a:ext cx="5571067" cy="304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1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4DCA-C6AB-4C0A-9F46-623148CA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933" y="402697"/>
            <a:ext cx="5503333" cy="968904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Metadata</a:t>
            </a:r>
            <a:r>
              <a:rPr lang="pt-BR" dirty="0"/>
              <a:t> </a:t>
            </a:r>
            <a:r>
              <a:rPr lang="pt-BR" dirty="0" err="1"/>
              <a:t>Content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375BF-504D-4554-A351-39B5DCAA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7" y="1519239"/>
            <a:ext cx="10566400" cy="1249362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400" dirty="0"/>
              <a:t>O conteúdo de metadados é usado para fornecer informações sobre o documento HTML, mas não é diretamente visível na página.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400" dirty="0"/>
              <a:t>Exemplo de elemento de metadados: &lt;meta&gt; para definir a codificação de caracteres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F77DF3-881F-4A15-A00F-C3F4514B6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642" y="2768601"/>
            <a:ext cx="7055568" cy="291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4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4DCA-C6AB-4C0A-9F46-623148CA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933" y="402697"/>
            <a:ext cx="4555067" cy="968904"/>
          </a:xfrm>
        </p:spPr>
        <p:txBody>
          <a:bodyPr>
            <a:normAutofit/>
          </a:bodyPr>
          <a:lstStyle/>
          <a:p>
            <a:r>
              <a:rPr lang="pt-BR" dirty="0" err="1"/>
              <a:t>Flow</a:t>
            </a:r>
            <a:r>
              <a:rPr lang="pt-BR" dirty="0"/>
              <a:t> </a:t>
            </a:r>
            <a:r>
              <a:rPr lang="pt-BR" dirty="0" err="1"/>
              <a:t>Content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375BF-504D-4554-A351-39B5DCAA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7" y="1519239"/>
            <a:ext cx="10566400" cy="800628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400" dirty="0"/>
              <a:t>O conteúdo de fluxo é a parte principal de uma página HTML e inclui textos, imagens, links e outros elementos visíveis.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400" dirty="0"/>
              <a:t>Exemplo de elemento de fluxo: &lt;p&gt; para parágrafos de texto.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B46E56-0D2A-469B-8634-C87160F2F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820" y="3313641"/>
            <a:ext cx="6890651" cy="80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4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4DCA-C6AB-4C0A-9F46-623148CA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933" y="402697"/>
            <a:ext cx="5655734" cy="968904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Sectioning</a:t>
            </a:r>
            <a:r>
              <a:rPr lang="pt-BR" dirty="0"/>
              <a:t> </a:t>
            </a:r>
            <a:r>
              <a:rPr lang="pt-BR" dirty="0" err="1"/>
              <a:t>Content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375BF-504D-4554-A351-39B5DCAA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7" y="1519239"/>
            <a:ext cx="10566400" cy="800628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400" dirty="0"/>
              <a:t>O conteúdo de seção é usado para dividir o documento em seções lógicas, como cabeçalhos e áreas de conteúdo.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400" dirty="0"/>
              <a:t>Exemplo de elemento de seção: &lt;</a:t>
            </a:r>
            <a:r>
              <a:rPr lang="pt-BR" sz="1400" dirty="0" err="1"/>
              <a:t>section</a:t>
            </a:r>
            <a:r>
              <a:rPr lang="pt-BR" sz="1400" dirty="0"/>
              <a:t>&gt; para criar uma seção de conteúdo.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DBE6A8-C0DB-4C1E-8A6B-59F8CEE91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958" y="2665262"/>
            <a:ext cx="4482042" cy="267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8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4DCA-C6AB-4C0A-9F46-623148CA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933" y="402697"/>
            <a:ext cx="5655734" cy="968904"/>
          </a:xfrm>
        </p:spPr>
        <p:txBody>
          <a:bodyPr>
            <a:normAutofit/>
          </a:bodyPr>
          <a:lstStyle/>
          <a:p>
            <a:r>
              <a:rPr lang="pt-BR" dirty="0" err="1"/>
              <a:t>Heading</a:t>
            </a:r>
            <a:r>
              <a:rPr lang="pt-BR" dirty="0"/>
              <a:t> </a:t>
            </a:r>
            <a:r>
              <a:rPr lang="pt-BR" dirty="0" err="1"/>
              <a:t>Content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375BF-504D-4554-A351-39B5DCAA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67" y="1519239"/>
            <a:ext cx="10566400" cy="800628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400" dirty="0"/>
              <a:t>O conteúdo de cabeçalho é usado para criar títulos e </a:t>
            </a:r>
            <a:r>
              <a:rPr lang="pt-BR" sz="1400" dirty="0" err="1"/>
              <a:t>sub-títulos</a:t>
            </a:r>
            <a:r>
              <a:rPr lang="pt-BR" sz="1400" dirty="0"/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400" dirty="0"/>
              <a:t>Exemplo de elemento de cabeçalho: &lt;h1&gt; a &lt;h6&gt; para títulos de diferentes níveis.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C3C170-B857-49ED-8505-36B7D5732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996" y="3270070"/>
            <a:ext cx="4393672" cy="90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910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3520E1BA6C334D94B5370720074729" ma:contentTypeVersion="13" ma:contentTypeDescription="Create a new document." ma:contentTypeScope="" ma:versionID="5d59c015e6d6137e84798e4e08349423">
  <xsd:schema xmlns:xsd="http://www.w3.org/2001/XMLSchema" xmlns:xs="http://www.w3.org/2001/XMLSchema" xmlns:p="http://schemas.microsoft.com/office/2006/metadata/properties" xmlns:ns3="2b08c66c-3a90-4554-85d0-b3e0b9c93763" xmlns:ns4="4c5ad0c8-87aa-4c6b-ba6d-0565d1aadd2d" targetNamespace="http://schemas.microsoft.com/office/2006/metadata/properties" ma:root="true" ma:fieldsID="c42f67ae6ff42d5aea6e094b35ac8148" ns3:_="" ns4:_="">
    <xsd:import namespace="2b08c66c-3a90-4554-85d0-b3e0b9c93763"/>
    <xsd:import namespace="4c5ad0c8-87aa-4c6b-ba6d-0565d1aadd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DateTaken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08c66c-3a90-4554-85d0-b3e0b9c937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5ad0c8-87aa-4c6b-ba6d-0565d1aadd2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b08c66c-3a90-4554-85d0-b3e0b9c93763" xsi:nil="true"/>
  </documentManagement>
</p:properties>
</file>

<file path=customXml/itemProps1.xml><?xml version="1.0" encoding="utf-8"?>
<ds:datastoreItem xmlns:ds="http://schemas.openxmlformats.org/officeDocument/2006/customXml" ds:itemID="{6237A2CA-D101-4552-93CD-F5CEC58509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08c66c-3a90-4554-85d0-b3e0b9c93763"/>
    <ds:schemaRef ds:uri="4c5ad0c8-87aa-4c6b-ba6d-0565d1aadd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1F3688-A684-4E69-9DAF-FD76AE2F5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E10448-4439-481E-9089-6191007759B7}">
  <ds:schemaRefs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4c5ad0c8-87aa-4c6b-ba6d-0565d1aadd2d"/>
    <ds:schemaRef ds:uri="2b08c66c-3a90-4554-85d0-b3e0b9c9376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2685</Words>
  <Application>Microsoft Office PowerPoint</Application>
  <PresentationFormat>Widescreen</PresentationFormat>
  <Paragraphs>156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Tema do Office</vt:lpstr>
      <vt:lpstr>Curso HTML - 5</vt:lpstr>
      <vt:lpstr>Navegadores</vt:lpstr>
      <vt:lpstr>Hospedagem</vt:lpstr>
      <vt:lpstr>O que é o HTML?</vt:lpstr>
      <vt:lpstr>Estrutura Básica HTML5</vt:lpstr>
      <vt:lpstr>Metadata Content</vt:lpstr>
      <vt:lpstr>Flow Content</vt:lpstr>
      <vt:lpstr>Sectioning Content</vt:lpstr>
      <vt:lpstr>Heading Content</vt:lpstr>
      <vt:lpstr>Phrasing Content</vt:lpstr>
      <vt:lpstr>Exercício</vt:lpstr>
      <vt:lpstr>Embedded Content</vt:lpstr>
      <vt:lpstr>Interactive Content</vt:lpstr>
      <vt:lpstr>Exercício (dados da empresa)</vt:lpstr>
      <vt:lpstr>HTML Lang</vt:lpstr>
      <vt:lpstr>Direcionar Página</vt:lpstr>
      <vt:lpstr>Exercício</vt:lpstr>
      <vt:lpstr>Lista ordenada</vt:lpstr>
      <vt:lpstr>Lista não ordenada</vt:lpstr>
      <vt:lpstr>Exercício</vt:lpstr>
      <vt:lpstr>Apresentação do PowerPoint</vt:lpstr>
      <vt:lpstr>Apresentação do PowerPoint</vt:lpstr>
      <vt:lpstr>Tabela – A moda antiga</vt:lpstr>
      <vt:lpstr>Tabela – HTML 5</vt:lpstr>
      <vt:lpstr>Estrutura Avançada HTML 5</vt:lpstr>
      <vt:lpstr>Mais Algumas Tags</vt:lpstr>
      <vt:lpstr>Exercício</vt:lpstr>
      <vt:lpstr>Mais Algumas Tags</vt:lpstr>
      <vt:lpstr>Mais Algumas Tags</vt:lpstr>
      <vt:lpstr>Mais Algumas Tags</vt:lpstr>
      <vt:lpstr>Exercício</vt:lpstr>
      <vt:lpstr>Mais Algumas Tags</vt:lpstr>
      <vt:lpstr>Mais Algumas Tags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HTML - 5</dc:title>
  <dc:creator>Osvaldo Deschamps Neto</dc:creator>
  <cp:lastModifiedBy>User</cp:lastModifiedBy>
  <cp:revision>36</cp:revision>
  <dcterms:created xsi:type="dcterms:W3CDTF">2023-10-24T11:16:57Z</dcterms:created>
  <dcterms:modified xsi:type="dcterms:W3CDTF">2023-11-01T18:50:41Z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0x0101009F3520E1BA6C334D94B5370720074729</vt:lpwstr>
  </property>
</Properties>
</file>