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19A3E1-8043-48F8-9340-CC045107A7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93D5D4-FF55-4EA0-8462-BB88B1FE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F66B-0A01-4F50-A448-E418A6E2074C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9FC806-346E-4604-A459-C44139688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DE002-1905-4D44-ACAD-B55A6CB0D6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CBFD-C993-47F9-B40D-0FFF9F08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3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5B543-8BFF-4D2D-980C-5FBA61DDFE71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2CEC-807E-4DEE-BBF1-CDF73B502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458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3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71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49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39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85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83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6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53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EB6A-2240-4313-B6B5-10BA4F33B206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3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s.nasa.gov/assets/pdf/techreports/1997/nas-97-010.pdf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A6E0A70-7907-414B-B73C-AA517558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95" y="1546798"/>
            <a:ext cx="9680010" cy="2250603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4977C-A67B-450E-99E1-1E13E0DE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solidFill>
                  <a:srgbClr val="000000"/>
                </a:solidFill>
              </a:rPr>
              <a:t>Analytics para área da saúde</a:t>
            </a:r>
          </a:p>
        </p:txBody>
      </p:sp>
    </p:spTree>
    <p:extLst>
      <p:ext uri="{BB962C8B-B14F-4D97-AF65-F5344CB8AC3E}">
        <p14:creationId xmlns:p14="http://schemas.microsoft.com/office/powerpoint/2010/main" val="27508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Nuvem Privada</a:t>
            </a:r>
            <a:endParaRPr lang="en-US" dirty="0">
              <a:sym typeface="Calibri"/>
            </a:endParaRP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O que é uma nuvem privada? -&gt; Aprenda Mais Aqui">
            <a:extLst>
              <a:ext uri="{FF2B5EF4-FFF2-40B4-BE49-F238E27FC236}">
                <a16:creationId xmlns:a16="http://schemas.microsoft.com/office/drawing/2014/main" id="{32AD9471-8155-41FC-AF4C-4CAFD2D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2" y="3096297"/>
            <a:ext cx="3949847" cy="316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pt-BR" sz="2400" b="0" i="0" dirty="0">
                <a:solidFill>
                  <a:srgbClr val="202122"/>
                </a:solidFill>
                <a:effectLst/>
              </a:rPr>
              <a:t>As nuvens privadas são aquelas construídas exclusivamente para um único utilizador. É uma infraestrutura em nuvem operada exclusivamente para uma única organização, e quase sempre operada pela própria organização ou por terceiros e hospedada interna ou externamente. Pode utilizar a internet ou um servidor interno.</a:t>
            </a:r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>
                <a:sym typeface="Calibri"/>
              </a:rPr>
              <a:t>Nuvem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Pública</a:t>
            </a:r>
            <a:endParaRPr lang="en-US" dirty="0">
              <a:sym typeface="Calibri"/>
            </a:endParaRP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O que é a nuvem pública? | Nuvem pública x nuvem privada | Cloudflare">
            <a:extLst>
              <a:ext uri="{FF2B5EF4-FFF2-40B4-BE49-F238E27FC236}">
                <a16:creationId xmlns:a16="http://schemas.microsoft.com/office/drawing/2014/main" id="{58ABE291-AE7D-44FB-9AEC-E8CF5404A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7"/>
          <a:stretch/>
        </p:blipFill>
        <p:spPr bwMode="auto">
          <a:xfrm>
            <a:off x="698353" y="3145879"/>
            <a:ext cx="4064147" cy="3113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pt-BR" sz="2400" b="0" i="0" dirty="0">
                <a:solidFill>
                  <a:srgbClr val="202122"/>
                </a:solidFill>
                <a:effectLst/>
              </a:rPr>
              <a:t>As nuvens públicas possuem toda sua infraestrutura terceirizada operando localmente pelo provedor. Os serviços são oferecidos sob demanda para empresas através da internet. Esta é uma opção menos custosa que a nuvem privada, pois elimina a necessidade da compra, instalação e manutenção de computadores e servidores locais.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4" name="Arc 20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Nuvem Híbrida</a:t>
            </a:r>
            <a:endParaRPr lang="en-US" dirty="0">
              <a:sym typeface="Calibri"/>
            </a:endParaRP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Como o </a:t>
            </a:r>
            <a:r>
              <a:rPr lang="en-US" sz="2400" dirty="0" err="1">
                <a:solidFill>
                  <a:schemeClr val="tx1"/>
                </a:solidFill>
              </a:rPr>
              <a:t>próprio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diz</a:t>
            </a:r>
            <a:r>
              <a:rPr lang="en-US" sz="2400" dirty="0">
                <a:solidFill>
                  <a:schemeClr val="tx1"/>
                </a:solidFill>
              </a:rPr>
              <a:t> é a </a:t>
            </a:r>
            <a:r>
              <a:rPr lang="en-US" sz="2400" dirty="0" err="1">
                <a:solidFill>
                  <a:schemeClr val="tx1"/>
                </a:solidFill>
              </a:rPr>
              <a:t>combinação</a:t>
            </a:r>
            <a:r>
              <a:rPr lang="en-US" sz="2400" dirty="0">
                <a:solidFill>
                  <a:schemeClr val="tx1"/>
                </a:solidFill>
              </a:rPr>
              <a:t> das </a:t>
            </a:r>
            <a:r>
              <a:rPr lang="en-US" sz="2400" dirty="0" err="1">
                <a:solidFill>
                  <a:schemeClr val="tx1"/>
                </a:solidFill>
              </a:rPr>
              <a:t>nuvens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privada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pública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utilizando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infraestrutura</a:t>
            </a:r>
            <a:r>
              <a:rPr lang="en-US" sz="2400" dirty="0">
                <a:solidFill>
                  <a:schemeClr val="tx1"/>
                </a:solidFill>
              </a:rPr>
              <a:t> local (on-premises) e </a:t>
            </a:r>
            <a:r>
              <a:rPr lang="en-US" sz="2400" dirty="0" err="1">
                <a:solidFill>
                  <a:schemeClr val="tx1"/>
                </a:solidFill>
              </a:rPr>
              <a:t>terceirizada</a:t>
            </a:r>
            <a:r>
              <a:rPr lang="en-US" sz="2400" dirty="0">
                <a:solidFill>
                  <a:schemeClr val="tx1"/>
                </a:solidFill>
              </a:rPr>
              <a:t>. A principal </a:t>
            </a:r>
            <a:r>
              <a:rPr lang="en-US" sz="2400" dirty="0" err="1">
                <a:solidFill>
                  <a:schemeClr val="tx1"/>
                </a:solidFill>
              </a:rPr>
              <a:t>característica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nuvem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híbrida</a:t>
            </a:r>
            <a:r>
              <a:rPr lang="en-US" sz="2400" dirty="0">
                <a:solidFill>
                  <a:schemeClr val="tx1"/>
                </a:solidFill>
              </a:rPr>
              <a:t> é de ser </a:t>
            </a:r>
            <a:r>
              <a:rPr lang="en-US" sz="2400" dirty="0" err="1">
                <a:solidFill>
                  <a:schemeClr val="tx1"/>
                </a:solidFill>
              </a:rPr>
              <a:t>eficiente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termos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custo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controle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risco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flexibilidade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Picos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demandas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sazonais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podem</a:t>
            </a:r>
            <a:r>
              <a:rPr lang="en-US" sz="2400" dirty="0">
                <a:solidFill>
                  <a:schemeClr val="tx1"/>
                </a:solidFill>
              </a:rPr>
              <a:t> ser </a:t>
            </a:r>
            <a:r>
              <a:rPr lang="en-US" sz="2400" dirty="0" err="1">
                <a:solidFill>
                  <a:schemeClr val="tx1"/>
                </a:solidFill>
              </a:rPr>
              <a:t>planejado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suprido</a:t>
            </a:r>
            <a:r>
              <a:rPr lang="en-US" sz="2400" dirty="0">
                <a:solidFill>
                  <a:schemeClr val="tx1"/>
                </a:solidFill>
              </a:rPr>
              <a:t> pela </a:t>
            </a:r>
            <a:r>
              <a:rPr lang="en-US" sz="2400" dirty="0" err="1">
                <a:solidFill>
                  <a:schemeClr val="tx1"/>
                </a:solidFill>
              </a:rPr>
              <a:t>nuvem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pública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enquanto</a:t>
            </a:r>
            <a:r>
              <a:rPr lang="en-US" sz="2400" dirty="0">
                <a:solidFill>
                  <a:schemeClr val="tx1"/>
                </a:solidFill>
              </a:rPr>
              <a:t> que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assets </a:t>
            </a:r>
            <a:r>
              <a:rPr lang="en-US" sz="2400" dirty="0" err="1">
                <a:solidFill>
                  <a:schemeClr val="tx1"/>
                </a:solidFill>
              </a:rPr>
              <a:t>mais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sensíveis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empresa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podem</a:t>
            </a:r>
            <a:r>
              <a:rPr lang="en-US" sz="2400" dirty="0">
                <a:solidFill>
                  <a:schemeClr val="tx1"/>
                </a:solidFill>
              </a:rPr>
              <a:t> ser </a:t>
            </a:r>
            <a:r>
              <a:rPr lang="en-US" sz="2400" dirty="0" err="1">
                <a:solidFill>
                  <a:schemeClr val="tx1"/>
                </a:solidFill>
              </a:rPr>
              <a:t>tratados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localmente</a:t>
            </a:r>
            <a:r>
              <a:rPr lang="en-US" sz="2400" dirty="0">
                <a:solidFill>
                  <a:schemeClr val="tx1"/>
                </a:solidFill>
              </a:rPr>
              <a:t> de forma </a:t>
            </a:r>
            <a:r>
              <a:rPr lang="en-US" sz="2400" dirty="0" err="1">
                <a:solidFill>
                  <a:schemeClr val="tx1"/>
                </a:solidFill>
              </a:rPr>
              <a:t>segura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planejada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Hybrid Cloud - javatpoint">
            <a:extLst>
              <a:ext uri="{FF2B5EF4-FFF2-40B4-BE49-F238E27FC236}">
                <a16:creationId xmlns:a16="http://schemas.microsoft.com/office/drawing/2014/main" id="{B8044153-DCFD-4233-B4BB-D52FBB27C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7" y="3224526"/>
            <a:ext cx="4762500" cy="3419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Big Data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82559-AE23-47A1-BB93-1F5072F2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2" y="2997633"/>
            <a:ext cx="4727087" cy="326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14C30B-E436-4FB7-B0F1-9CF4B661D0D5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Big Data é um </a:t>
            </a:r>
            <a:r>
              <a:rPr lang="en-US" sz="2000" dirty="0" err="1">
                <a:solidFill>
                  <a:schemeClr val="tx1"/>
                </a:solidFill>
              </a:rPr>
              <a:t>termo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recente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remete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processamento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tempo real </a:t>
            </a:r>
            <a:r>
              <a:rPr lang="en-US" sz="2000" dirty="0" err="1">
                <a:solidFill>
                  <a:schemeClr val="tx1"/>
                </a:solidFill>
              </a:rPr>
              <a:t>ou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quase</a:t>
            </a:r>
            <a:r>
              <a:rPr lang="en-US" sz="2000" dirty="0">
                <a:solidFill>
                  <a:schemeClr val="tx1"/>
                </a:solidFill>
              </a:rPr>
              <a:t> real) e </a:t>
            </a:r>
            <a:r>
              <a:rPr lang="en-US" sz="2000" dirty="0" err="1">
                <a:solidFill>
                  <a:schemeClr val="tx1"/>
                </a:solidFill>
              </a:rPr>
              <a:t>análise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grande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quantidade</a:t>
            </a:r>
            <a:r>
              <a:rPr lang="en-US" sz="2000" dirty="0">
                <a:solidFill>
                  <a:schemeClr val="tx1"/>
                </a:solidFill>
              </a:rPr>
              <a:t> de dados. O </a:t>
            </a:r>
            <a:r>
              <a:rPr lang="en-US" sz="2000" dirty="0" err="1">
                <a:solidFill>
                  <a:schemeClr val="tx1"/>
                </a:solidFill>
              </a:rPr>
              <a:t>termo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primeiro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usado</a:t>
            </a:r>
            <a:r>
              <a:rPr lang="en-US" sz="2000" dirty="0">
                <a:solidFill>
                  <a:schemeClr val="tx1"/>
                </a:solidFill>
              </a:rPr>
              <a:t> por </a:t>
            </a:r>
            <a:r>
              <a:rPr lang="en-US" sz="2000" dirty="0" err="1">
                <a:solidFill>
                  <a:schemeClr val="tx1"/>
                </a:solidFill>
              </a:rPr>
              <a:t>dois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pesquisadores</a:t>
            </a:r>
            <a:r>
              <a:rPr lang="en-US" sz="2000" dirty="0">
                <a:solidFill>
                  <a:schemeClr val="tx1"/>
                </a:solidFill>
              </a:rPr>
              <a:t> da NASA, </a:t>
            </a:r>
            <a:r>
              <a:rPr lang="en-US" sz="2000" dirty="0" err="1">
                <a:solidFill>
                  <a:schemeClr val="tx1"/>
                </a:solidFill>
              </a:rPr>
              <a:t>Miachael</a:t>
            </a:r>
            <a:r>
              <a:rPr lang="en-US" sz="2000" dirty="0">
                <a:solidFill>
                  <a:schemeClr val="tx1"/>
                </a:solidFill>
              </a:rPr>
              <a:t> Cox e David Ellsworth no </a:t>
            </a:r>
            <a:r>
              <a:rPr lang="en-US" sz="2000" dirty="0" err="1">
                <a:solidFill>
                  <a:schemeClr val="tx1"/>
                </a:solidFill>
              </a:rPr>
              <a:t>artigo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Application-Controlled Demand Paging for Out-of-Core Visualization*</a:t>
            </a:r>
            <a:endParaRPr lang="en-US" sz="2000" dirty="0">
              <a:solidFill>
                <a:schemeClr val="tx1"/>
              </a:solidFill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Exemplos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dirty="0" err="1">
                <a:solidFill>
                  <a:schemeClr val="tx1"/>
                </a:solidFill>
              </a:rPr>
              <a:t>Dinâmica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fluidos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computacional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dirty="0" err="1">
                <a:solidFill>
                  <a:schemeClr val="tx1"/>
                </a:solidFill>
              </a:rPr>
              <a:t>Transações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cartões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crédito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502E4E-78A4-45D3-8D32-7A39473AC13A}"/>
              </a:ext>
            </a:extLst>
          </p:cNvPr>
          <p:cNvSpPr txBox="1"/>
          <p:nvPr/>
        </p:nvSpPr>
        <p:spPr>
          <a:xfrm>
            <a:off x="4752975" y="6382993"/>
            <a:ext cx="735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dirty="0">
                <a:hlinkClick r:id="rId5"/>
              </a:rPr>
              <a:t>https://www.nas.nasa.gov/assets/pdf/techreports/1997/nas-97-010.pdf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Os cinco Vs de Big Data: Volume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7176" name="Freeform: Shape 7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Big Data Analytics e os benefícios para o setor financeiro">
            <a:extLst>
              <a:ext uri="{FF2B5EF4-FFF2-40B4-BE49-F238E27FC236}">
                <a16:creationId xmlns:a16="http://schemas.microsoft.com/office/drawing/2014/main" id="{333D5821-5DAA-4078-9DCD-56976CC3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2733293" cy="273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Grande </a:t>
            </a:r>
            <a:r>
              <a:rPr lang="en-US" sz="2400" dirty="0" err="1">
                <a:solidFill>
                  <a:schemeClr val="tx1"/>
                </a:solidFill>
              </a:rPr>
              <a:t>quantidade</a:t>
            </a:r>
            <a:r>
              <a:rPr lang="en-US" sz="2400" dirty="0">
                <a:solidFill>
                  <a:schemeClr val="tx1"/>
                </a:solidFill>
              </a:rPr>
              <a:t> de dados que </a:t>
            </a:r>
            <a:r>
              <a:rPr lang="en-US" sz="2400" dirty="0" err="1">
                <a:solidFill>
                  <a:schemeClr val="tx1"/>
                </a:solidFill>
              </a:rPr>
              <a:t>são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processadas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todo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instante</a:t>
            </a:r>
            <a:r>
              <a:rPr lang="en-US" sz="2400" dirty="0">
                <a:solidFill>
                  <a:schemeClr val="tx1"/>
                </a:solidFill>
              </a:rPr>
              <a:t> por </a:t>
            </a:r>
            <a:r>
              <a:rPr lang="en-US" sz="2400" dirty="0" err="1">
                <a:solidFill>
                  <a:schemeClr val="tx1"/>
                </a:solidFill>
              </a:rPr>
              <a:t>diversos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canais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empresas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aplicativos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Cadastros</a:t>
            </a:r>
            <a:r>
              <a:rPr lang="en-US" sz="2400" dirty="0">
                <a:solidFill>
                  <a:schemeClr val="tx1"/>
                </a:solidFill>
              </a:rPr>
              <a:t> de CPF’s.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Transações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cartões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crédito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Os cinco Vs de Big Data: Velocidade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Detecção de fraudes em cartão de crédito com Machine Learning | by Wesley  Watanabe | Dados | Medium">
            <a:extLst>
              <a:ext uri="{FF2B5EF4-FFF2-40B4-BE49-F238E27FC236}">
                <a16:creationId xmlns:a16="http://schemas.microsoft.com/office/drawing/2014/main" id="{5A2E3793-68CD-4DE5-B238-0585DB78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4034380" cy="273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Velocidade</a:t>
            </a:r>
            <a:r>
              <a:rPr lang="en-US" sz="2400" dirty="0">
                <a:solidFill>
                  <a:schemeClr val="tx1"/>
                </a:solidFill>
              </a:rPr>
              <a:t> com a qual </a:t>
            </a:r>
            <a:r>
              <a:rPr lang="en-US" sz="2400" dirty="0" err="1">
                <a:solidFill>
                  <a:schemeClr val="tx1"/>
                </a:solidFill>
              </a:rPr>
              <a:t>informações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processadas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Modelos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risco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Liberação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transações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financeiras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Sinais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vitais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pacientes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Os cinco Vs de Big Data: Variedade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Big Data Insights | SAS">
            <a:extLst>
              <a:ext uri="{FF2B5EF4-FFF2-40B4-BE49-F238E27FC236}">
                <a16:creationId xmlns:a16="http://schemas.microsoft.com/office/drawing/2014/main" id="{4FCE0904-75B2-4400-97A3-66335E13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4093523" cy="273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Capacidade</a:t>
            </a:r>
            <a:r>
              <a:rPr lang="en-US" sz="2400" dirty="0">
                <a:solidFill>
                  <a:schemeClr val="tx1"/>
                </a:solidFill>
              </a:rPr>
              <a:t> de capturer </a:t>
            </a:r>
            <a:r>
              <a:rPr lang="en-US" sz="2400" dirty="0" err="1">
                <a:solidFill>
                  <a:schemeClr val="tx1"/>
                </a:solidFill>
              </a:rPr>
              <a:t>diversos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tipos</a:t>
            </a:r>
            <a:r>
              <a:rPr lang="en-US" sz="2400" dirty="0">
                <a:solidFill>
                  <a:schemeClr val="tx1"/>
                </a:solidFill>
              </a:rPr>
              <a:t> de dados, </a:t>
            </a:r>
            <a:r>
              <a:rPr lang="en-US" sz="2400" dirty="0" err="1">
                <a:solidFill>
                  <a:schemeClr val="tx1"/>
                </a:solidFill>
              </a:rPr>
              <a:t>sejam</a:t>
            </a:r>
            <a:r>
              <a:rPr lang="en-US" sz="2400" dirty="0">
                <a:solidFill>
                  <a:schemeClr val="tx1"/>
                </a:solidFill>
              </a:rPr>
              <a:t> dados </a:t>
            </a:r>
            <a:r>
              <a:rPr lang="en-US" sz="2400" dirty="0" err="1">
                <a:solidFill>
                  <a:schemeClr val="tx1"/>
                </a:solidFill>
              </a:rPr>
              <a:t>estruturados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tabelas</a:t>
            </a:r>
            <a:r>
              <a:rPr lang="en-US" sz="2400" dirty="0">
                <a:solidFill>
                  <a:schemeClr val="tx1"/>
                </a:solidFill>
              </a:rPr>
              <a:t> de dados </a:t>
            </a:r>
            <a:r>
              <a:rPr lang="en-US" sz="2400" dirty="0" err="1">
                <a:solidFill>
                  <a:schemeClr val="tx1"/>
                </a:solidFill>
              </a:rPr>
              <a:t>cadastrais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sensores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plantas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industriais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dados </a:t>
            </a:r>
            <a:r>
              <a:rPr lang="en-US" sz="2400" dirty="0" err="1">
                <a:solidFill>
                  <a:schemeClr val="tx1"/>
                </a:solidFill>
              </a:rPr>
              <a:t>não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estruturados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como</a:t>
            </a:r>
            <a:r>
              <a:rPr lang="en-US" sz="2400" dirty="0">
                <a:solidFill>
                  <a:schemeClr val="tx1"/>
                </a:solidFill>
              </a:rPr>
              <a:t> imagens e </a:t>
            </a:r>
            <a:r>
              <a:rPr lang="en-US" sz="2400" dirty="0" err="1">
                <a:solidFill>
                  <a:schemeClr val="tx1"/>
                </a:solidFill>
              </a:rPr>
              <a:t>áudio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Imagens </a:t>
            </a:r>
            <a:r>
              <a:rPr lang="en-US" sz="2400" dirty="0" err="1">
                <a:solidFill>
                  <a:schemeClr val="tx1"/>
                </a:solidFill>
              </a:rPr>
              <a:t>capturadas</a:t>
            </a:r>
            <a:r>
              <a:rPr lang="en-US" sz="2400" dirty="0">
                <a:solidFill>
                  <a:schemeClr val="tx1"/>
                </a:solidFill>
              </a:rPr>
              <a:t> por drones.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Áudio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capturados</a:t>
            </a:r>
            <a:r>
              <a:rPr lang="en-US" sz="2400" dirty="0">
                <a:solidFill>
                  <a:schemeClr val="tx1"/>
                </a:solidFill>
              </a:rPr>
              <a:t> por </a:t>
            </a:r>
            <a:r>
              <a:rPr lang="en-US" sz="2400" dirty="0" err="1">
                <a:solidFill>
                  <a:schemeClr val="tx1"/>
                </a:solidFill>
              </a:rPr>
              <a:t>aparelhos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eletrônicos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Os cinco Vs de Big Data: Veracidade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39B9BF-F971-4A7F-B829-79BBC901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1" y="3533775"/>
            <a:ext cx="4995654" cy="2497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Empresas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devem</a:t>
            </a:r>
            <a:r>
              <a:rPr lang="en-US" sz="2400" dirty="0">
                <a:solidFill>
                  <a:schemeClr val="tx1"/>
                </a:solidFill>
              </a:rPr>
              <a:t> se </a:t>
            </a:r>
            <a:r>
              <a:rPr lang="en-US" sz="2400" dirty="0" err="1">
                <a:solidFill>
                  <a:schemeClr val="tx1"/>
                </a:solidFill>
              </a:rPr>
              <a:t>responsabilizar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pelos</a:t>
            </a:r>
            <a:r>
              <a:rPr lang="en-US" sz="2400" dirty="0">
                <a:solidFill>
                  <a:schemeClr val="tx1"/>
                </a:solidFill>
              </a:rPr>
              <a:t> dados que </a:t>
            </a:r>
            <a:r>
              <a:rPr lang="en-US" sz="2400" dirty="0" err="1">
                <a:solidFill>
                  <a:schemeClr val="tx1"/>
                </a:solidFill>
              </a:rPr>
              <a:t>geram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adquirem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principalmente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precisam</a:t>
            </a:r>
            <a:r>
              <a:rPr lang="en-US" sz="2400" dirty="0">
                <a:solidFill>
                  <a:schemeClr val="tx1"/>
                </a:solidFill>
              </a:rPr>
              <a:t> responder para </a:t>
            </a:r>
            <a:r>
              <a:rPr lang="en-US" sz="2400" dirty="0" err="1">
                <a:solidFill>
                  <a:schemeClr val="tx1"/>
                </a:solidFill>
              </a:rPr>
              <a:t>acionistas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Sinais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vitais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pacientes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internados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Valores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ações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bolsa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valores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Os cinco Vs de Big Data: Valor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32D6DF-925B-4A9A-A0D6-C5AF1684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70" y="3429000"/>
            <a:ext cx="5219911" cy="2596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dados </a:t>
            </a:r>
            <a:r>
              <a:rPr lang="en-US" sz="2400" dirty="0" err="1">
                <a:solidFill>
                  <a:schemeClr val="tx1"/>
                </a:solidFill>
              </a:rPr>
              <a:t>gerados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armazenados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devem</a:t>
            </a:r>
            <a:r>
              <a:rPr lang="en-US" sz="2400" dirty="0">
                <a:solidFill>
                  <a:schemeClr val="tx1"/>
                </a:solidFill>
              </a:rPr>
              <a:t> ser </a:t>
            </a:r>
            <a:r>
              <a:rPr lang="en-US" sz="2400" dirty="0" err="1">
                <a:solidFill>
                  <a:schemeClr val="tx1"/>
                </a:solidFill>
              </a:rPr>
              <a:t>relevantes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possuir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significância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estatística</a:t>
            </a:r>
            <a:r>
              <a:rPr lang="en-US" sz="2400" dirty="0">
                <a:solidFill>
                  <a:schemeClr val="tx1"/>
                </a:solidFill>
              </a:rPr>
              <a:t> para que </a:t>
            </a:r>
            <a:r>
              <a:rPr lang="en-US" sz="2400" dirty="0" err="1">
                <a:solidFill>
                  <a:schemeClr val="tx1"/>
                </a:solidFill>
              </a:rPr>
              <a:t>analistas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cientistas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possam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realizar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análises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Dados da </a:t>
            </a:r>
            <a:r>
              <a:rPr lang="en-US" sz="2400" dirty="0" err="1">
                <a:solidFill>
                  <a:schemeClr val="tx1"/>
                </a:solidFill>
              </a:rPr>
              <a:t>quantidade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infectados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mortos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recuperados</a:t>
            </a:r>
            <a:r>
              <a:rPr lang="en-US" sz="2400" dirty="0">
                <a:solidFill>
                  <a:schemeClr val="tx1"/>
                </a:solidFill>
              </a:rPr>
              <a:t> por covid19.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err="1">
                <a:solidFill>
                  <a:schemeClr val="tx1"/>
                </a:solidFill>
              </a:rPr>
              <a:t>Valores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ações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bovespa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ym typeface="Calibri"/>
              </a:rPr>
              <a:t>Computação</a:t>
            </a:r>
            <a:r>
              <a:rPr lang="en-US" dirty="0">
                <a:sym typeface="Calibri"/>
              </a:rPr>
              <a:t> </a:t>
            </a:r>
            <a:r>
              <a:rPr lang="en-US">
                <a:sym typeface="Calibri"/>
              </a:rPr>
              <a:t>em</a:t>
            </a:r>
            <a:r>
              <a:rPr lang="en-US" dirty="0">
                <a:sym typeface="Calibri"/>
              </a:rPr>
              <a:t> </a:t>
            </a:r>
            <a:r>
              <a:rPr lang="en-US">
                <a:sym typeface="Calibri"/>
              </a:rPr>
              <a:t>paralelo</a:t>
            </a:r>
            <a:r>
              <a:rPr lang="en-US" dirty="0">
                <a:sym typeface="Calibri"/>
              </a:rPr>
              <a:t> (MapReduce)</a:t>
            </a: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arallel computing - Wikipedia">
            <a:extLst>
              <a:ext uri="{FF2B5EF4-FFF2-40B4-BE49-F238E27FC236}">
                <a16:creationId xmlns:a16="http://schemas.microsoft.com/office/drawing/2014/main" id="{AAE61CF5-E865-4320-9CEB-1EF81534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4125725" cy="273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Para </a:t>
            </a:r>
            <a:r>
              <a:rPr lang="en-US" sz="2400" dirty="0" err="1">
                <a:solidFill>
                  <a:schemeClr val="tx1"/>
                </a:solidFill>
              </a:rPr>
              <a:t>processar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grandes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quantidades</a:t>
            </a:r>
            <a:r>
              <a:rPr lang="en-US" sz="2400" dirty="0">
                <a:solidFill>
                  <a:schemeClr val="tx1"/>
                </a:solidFill>
              </a:rPr>
              <a:t> de dados, </a:t>
            </a:r>
            <a:r>
              <a:rPr lang="en-US" sz="2400" dirty="0" err="1">
                <a:solidFill>
                  <a:schemeClr val="tx1"/>
                </a:solidFill>
              </a:rPr>
              <a:t>utilizamos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conceito</a:t>
            </a:r>
            <a:r>
              <a:rPr lang="en-US" sz="2400" dirty="0">
                <a:solidFill>
                  <a:schemeClr val="tx1"/>
                </a:solidFill>
              </a:rPr>
              <a:t> de MapReduce, </a:t>
            </a:r>
            <a:r>
              <a:rPr lang="en-US" sz="2400" dirty="0" err="1">
                <a:solidFill>
                  <a:schemeClr val="tx1"/>
                </a:solidFill>
              </a:rPr>
              <a:t>dividimos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trabalho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processamento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diversos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computadores</a:t>
            </a:r>
            <a:r>
              <a:rPr lang="en-US" sz="2400" dirty="0">
                <a:solidFill>
                  <a:schemeClr val="tx1"/>
                </a:solidFill>
              </a:rPr>
              <a:t> (cluster) que </a:t>
            </a:r>
            <a:r>
              <a:rPr lang="en-US" sz="2400" dirty="0" err="1">
                <a:solidFill>
                  <a:schemeClr val="tx1"/>
                </a:solidFill>
              </a:rPr>
              <a:t>realizam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processamento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paralelo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Exemplos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Hadoop File Systems (HDFS, Apache).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* Google File Systems (GFS).</a:t>
            </a:r>
          </a:p>
        </p:txBody>
      </p:sp>
      <p:sp>
        <p:nvSpPr>
          <p:cNvPr id="204" name="Arc 20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9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>
                <a:sym typeface="Calibri"/>
              </a:rPr>
              <a:t>Computação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em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nuvem</a:t>
            </a:r>
            <a:endParaRPr lang="en-US" dirty="0">
              <a:sym typeface="Calibri"/>
            </a:endParaRPr>
          </a:p>
        </p:txBody>
      </p: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72CD033-5834-4D1D-946B-69A62E6A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2854815"/>
            <a:ext cx="3761887" cy="3404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56849F-13F1-45A4-B206-CB4DCD0FEB90}"/>
              </a:ext>
            </a:extLst>
          </p:cNvPr>
          <p:cNvSpPr/>
          <p:nvPr/>
        </p:nvSpPr>
        <p:spPr>
          <a:xfrm>
            <a:off x="6151294" y="1946684"/>
            <a:ext cx="539723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É o </a:t>
            </a:r>
            <a:r>
              <a:rPr lang="en-US" sz="2000" dirty="0" err="1">
                <a:solidFill>
                  <a:schemeClr val="tx1"/>
                </a:solidFill>
              </a:rPr>
              <a:t>termo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utilizado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designar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disponibilidade</a:t>
            </a:r>
            <a:r>
              <a:rPr lang="en-US" sz="2000" dirty="0">
                <a:solidFill>
                  <a:schemeClr val="tx1"/>
                </a:solidFill>
              </a:rPr>
              <a:t> sob </a:t>
            </a:r>
            <a:r>
              <a:rPr lang="en-US" sz="2000" dirty="0" err="1">
                <a:solidFill>
                  <a:schemeClr val="tx1"/>
                </a:solidFill>
              </a:rPr>
              <a:t>demanda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serviços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conecatos</a:t>
            </a:r>
            <a:r>
              <a:rPr lang="en-US" sz="2000" dirty="0">
                <a:solidFill>
                  <a:schemeClr val="tx1"/>
                </a:solidFill>
              </a:rPr>
              <a:t> à internet. </a:t>
            </a:r>
            <a:r>
              <a:rPr lang="en-US" sz="2000" dirty="0" err="1">
                <a:solidFill>
                  <a:schemeClr val="tx1"/>
                </a:solidFill>
              </a:rPr>
              <a:t>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principais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serviços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armazenamento</a:t>
            </a:r>
            <a:r>
              <a:rPr lang="en-US" sz="2000" dirty="0">
                <a:solidFill>
                  <a:schemeClr val="tx1"/>
                </a:solidFill>
              </a:rPr>
              <a:t> de dados e </a:t>
            </a:r>
            <a:r>
              <a:rPr lang="en-US" sz="2000" dirty="0" err="1">
                <a:solidFill>
                  <a:schemeClr val="tx1"/>
                </a:solidFill>
              </a:rPr>
              <a:t>processamento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computacional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paralelo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Exemplos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* Amazon Web Services.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* Google Cloud Services.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* IBM Cloud Computing.</a:t>
            </a: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606</Words>
  <Application>Microsoft Office PowerPoint</Application>
  <PresentationFormat>Widescreen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Analytics para área da 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para área da saúde</dc:title>
  <dc:creator>Osvaldo Luiz Santos Pereira</dc:creator>
  <cp:lastModifiedBy>Osvaldo Luiz Santos Pereira</cp:lastModifiedBy>
  <cp:revision>3</cp:revision>
  <dcterms:created xsi:type="dcterms:W3CDTF">2021-01-26T19:20:04Z</dcterms:created>
  <dcterms:modified xsi:type="dcterms:W3CDTF">2021-01-26T19:29:43Z</dcterms:modified>
</cp:coreProperties>
</file>