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8" r:id="rId1"/>
  </p:sldMasterIdLst>
  <p:handoutMasterIdLst>
    <p:handoutMasterId r:id="rId20"/>
  </p:handoutMasterIdLst>
  <p:sldIdLst>
    <p:sldId id="256" r:id="rId2"/>
    <p:sldId id="279" r:id="rId3"/>
    <p:sldId id="284" r:id="rId4"/>
    <p:sldId id="285" r:id="rId5"/>
    <p:sldId id="286" r:id="rId6"/>
    <p:sldId id="287" r:id="rId7"/>
    <p:sldId id="288" r:id="rId8"/>
    <p:sldId id="289" r:id="rId9"/>
    <p:sldId id="290" r:id="rId10"/>
    <p:sldId id="298" r:id="rId11"/>
    <p:sldId id="299" r:id="rId12"/>
    <p:sldId id="291" r:id="rId13"/>
    <p:sldId id="292" r:id="rId14"/>
    <p:sldId id="295" r:id="rId15"/>
    <p:sldId id="293" r:id="rId16"/>
    <p:sldId id="296" r:id="rId17"/>
    <p:sldId id="297" r:id="rId18"/>
    <p:sldId id="29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92"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5A19A3E1-8043-48F8-9340-CC045107A7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CD93D5D4-FF55-4EA0-8462-BB88B1FE47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3BF66B-0A01-4F50-A448-E418A6E2074C}" type="datetimeFigureOut">
              <a:rPr lang="pt-BR" smtClean="0"/>
              <a:t>26/01/2021</a:t>
            </a:fld>
            <a:endParaRPr lang="pt-BR"/>
          </a:p>
        </p:txBody>
      </p:sp>
      <p:sp>
        <p:nvSpPr>
          <p:cNvPr id="4" name="Espaço Reservado para Rodapé 3">
            <a:extLst>
              <a:ext uri="{FF2B5EF4-FFF2-40B4-BE49-F238E27FC236}">
                <a16:creationId xmlns:a16="http://schemas.microsoft.com/office/drawing/2014/main" id="{A49FC806-346E-4604-A459-C441396887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8E9DE002-1905-4D44-ACAD-B55A6CB0D66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CBFD-C993-47F9-B40D-0FFF9F085DAC}" type="slidenum">
              <a:rPr lang="pt-BR" smtClean="0"/>
              <a:t>‹nº›</a:t>
            </a:fld>
            <a:endParaRPr lang="pt-BR"/>
          </a:p>
        </p:txBody>
      </p:sp>
    </p:spTree>
    <p:extLst>
      <p:ext uri="{BB962C8B-B14F-4D97-AF65-F5344CB8AC3E}">
        <p14:creationId xmlns:p14="http://schemas.microsoft.com/office/powerpoint/2010/main" val="35029336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842EB6A-2240-4313-B6B5-10BA4F33B206}" type="datetimeFigureOut">
              <a:rPr lang="pt-BR" smtClean="0"/>
              <a:t>26/01/2021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1931793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842EB6A-2240-4313-B6B5-10BA4F33B206}" type="datetimeFigureOut">
              <a:rPr lang="pt-BR" smtClean="0"/>
              <a:t>26/01/2021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41495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842EB6A-2240-4313-B6B5-10BA4F33B206}" type="datetimeFigureOut">
              <a:rPr lang="pt-BR" smtClean="0"/>
              <a:t>26/01/2021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108804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842EB6A-2240-4313-B6B5-10BA4F33B206}" type="datetimeFigureOut">
              <a:rPr lang="pt-BR" smtClean="0"/>
              <a:t>26/01/2021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237421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842EB6A-2240-4313-B6B5-10BA4F33B206}" type="datetimeFigureOut">
              <a:rPr lang="pt-BR" smtClean="0"/>
              <a:t>26/01/2021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3155491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842EB6A-2240-4313-B6B5-10BA4F33B206}" type="datetimeFigureOut">
              <a:rPr lang="pt-BR" smtClean="0"/>
              <a:t>26/01/2021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327989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842EB6A-2240-4313-B6B5-10BA4F33B206}" type="datetimeFigureOut">
              <a:rPr lang="pt-BR" smtClean="0"/>
              <a:t>26/01/2021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250991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842EB6A-2240-4313-B6B5-10BA4F33B206}" type="datetimeFigureOut">
              <a:rPr lang="pt-BR" smtClean="0"/>
              <a:t>26/01/2021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60828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2EB6A-2240-4313-B6B5-10BA4F33B206}" type="datetimeFigureOut">
              <a:rPr lang="pt-BR" smtClean="0"/>
              <a:t>26/01/2021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340873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842EB6A-2240-4313-B6B5-10BA4F33B206}" type="datetimeFigureOut">
              <a:rPr lang="pt-BR" smtClean="0"/>
              <a:t>26/01/2021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270301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842EB6A-2240-4313-B6B5-10BA4F33B206}" type="datetimeFigureOut">
              <a:rPr lang="pt-BR" smtClean="0"/>
              <a:t>26/01/2021</a:t>
            </a:fld>
            <a:endParaRPr lang="pt-B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218911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2EB6A-2240-4313-B6B5-10BA4F33B206}" type="datetimeFigureOut">
              <a:rPr lang="pt-BR" smtClean="0"/>
              <a:t>26/01/2021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09D3A-4195-48B8-B057-9BEDE2589A89}" type="slidenum">
              <a:rPr lang="pt-BR" smtClean="0"/>
              <a:t>‹nº›</a:t>
            </a:fld>
            <a:endParaRPr lang="pt-BR"/>
          </a:p>
        </p:txBody>
      </p:sp>
    </p:spTree>
    <p:extLst>
      <p:ext uri="{BB962C8B-B14F-4D97-AF65-F5344CB8AC3E}">
        <p14:creationId xmlns:p14="http://schemas.microsoft.com/office/powerpoint/2010/main" val="3828393285"/>
      </p:ext>
    </p:extLst>
  </p:cSld>
  <p:clrMap bg1="lt1" tx1="dk1" bg2="lt2" tx2="dk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 id="2147484145" r:id="rId7"/>
    <p:sldLayoutId id="2147484146" r:id="rId8"/>
    <p:sldLayoutId id="2147484147" r:id="rId9"/>
    <p:sldLayoutId id="2147484148" r:id="rId10"/>
    <p:sldLayoutId id="21474841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m 4" descr="Uma imagem contendo desenho&#10;&#10;Descrição gerada automaticamente">
            <a:extLst>
              <a:ext uri="{FF2B5EF4-FFF2-40B4-BE49-F238E27FC236}">
                <a16:creationId xmlns:a16="http://schemas.microsoft.com/office/drawing/2014/main" id="{FA6E0A70-7907-414B-B73C-AA5175585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995" y="1546798"/>
            <a:ext cx="9680010" cy="2250603"/>
          </a:xfrm>
          <a:prstGeom prst="rect">
            <a:avLst/>
          </a:prstGeom>
        </p:spPr>
      </p:pic>
      <p:sp>
        <p:nvSpPr>
          <p:cNvPr id="46" name="Freeform: Shape 45">
            <a:extLst>
              <a:ext uri="{FF2B5EF4-FFF2-40B4-BE49-F238E27FC236}">
                <a16:creationId xmlns:a16="http://schemas.microsoft.com/office/drawing/2014/main" id="{61B91595-DF01-4E8B-80BF-B812BA9BF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rgbClr val="DD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8AC533DD-1CF6-4A33-852D-3877441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63B4977C-A67B-450E-99E1-1E13E0DE54B9}"/>
              </a:ext>
            </a:extLst>
          </p:cNvPr>
          <p:cNvSpPr>
            <a:spLocks noGrp="1"/>
          </p:cNvSpPr>
          <p:nvPr>
            <p:ph type="ctrTitle"/>
          </p:nvPr>
        </p:nvSpPr>
        <p:spPr>
          <a:xfrm>
            <a:off x="767240" y="5444835"/>
            <a:ext cx="9095651" cy="830231"/>
          </a:xfrm>
        </p:spPr>
        <p:txBody>
          <a:bodyPr>
            <a:normAutofit/>
          </a:bodyPr>
          <a:lstStyle/>
          <a:p>
            <a:pPr algn="l"/>
            <a:r>
              <a:rPr lang="pt-BR" sz="4000" b="1" dirty="0">
                <a:solidFill>
                  <a:srgbClr val="000000"/>
                </a:solidFill>
              </a:rPr>
              <a:t>Analytics para área da saúde</a:t>
            </a:r>
          </a:p>
        </p:txBody>
      </p:sp>
    </p:spTree>
    <p:extLst>
      <p:ext uri="{BB962C8B-B14F-4D97-AF65-F5344CB8AC3E}">
        <p14:creationId xmlns:p14="http://schemas.microsoft.com/office/powerpoint/2010/main" val="2750873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p:sp>
        <p:nvSpPr>
          <p:cNvPr id="4" name="Título 1">
            <a:extLst>
              <a:ext uri="{FF2B5EF4-FFF2-40B4-BE49-F238E27FC236}">
                <a16:creationId xmlns:a16="http://schemas.microsoft.com/office/drawing/2014/main" id="{6E4CE795-9565-41E7-8958-25F936A72B7B}"/>
              </a:ext>
            </a:extLst>
          </p:cNvPr>
          <p:cNvSpPr>
            <a:spLocks noGrp="1"/>
          </p:cNvSpPr>
          <p:nvPr>
            <p:ph type="title"/>
          </p:nvPr>
        </p:nvSpPr>
        <p:spPr>
          <a:xfrm>
            <a:off x="85725" y="207343"/>
            <a:ext cx="8524875" cy="988895"/>
          </a:xfrm>
        </p:spPr>
        <p:txBody>
          <a:bodyPr>
            <a:normAutofit/>
          </a:bodyPr>
          <a:lstStyle/>
          <a:p>
            <a:r>
              <a:rPr lang="pt-BR" dirty="0"/>
              <a:t>Desvio padrão</a:t>
            </a:r>
          </a:p>
        </p:txBody>
      </p:sp>
      <p:pic>
        <p:nvPicPr>
          <p:cNvPr id="2052" name="Picture 4" descr="Médias e desvios padrão de uma prova | PasseNaUFRGS | Vestibular UFRGS">
            <a:extLst>
              <a:ext uri="{FF2B5EF4-FFF2-40B4-BE49-F238E27FC236}">
                <a16:creationId xmlns:a16="http://schemas.microsoft.com/office/drawing/2014/main" id="{DC7AA4BA-0361-4CBE-A82A-31935A1A2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38" y="1196237"/>
            <a:ext cx="5687411" cy="5687411"/>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a:extLst>
              <a:ext uri="{FF2B5EF4-FFF2-40B4-BE49-F238E27FC236}">
                <a16:creationId xmlns:a16="http://schemas.microsoft.com/office/drawing/2014/main" id="{06CC63A4-914B-459E-90C0-6A97888CBFB2}"/>
              </a:ext>
            </a:extLst>
          </p:cNvPr>
          <p:cNvSpPr txBox="1"/>
          <p:nvPr/>
        </p:nvSpPr>
        <p:spPr>
          <a:xfrm>
            <a:off x="6115051" y="1356085"/>
            <a:ext cx="5839810" cy="3477875"/>
          </a:xfrm>
          <a:prstGeom prst="rect">
            <a:avLst/>
          </a:prstGeom>
          <a:noFill/>
        </p:spPr>
        <p:txBody>
          <a:bodyPr wrap="square" rtlCol="0">
            <a:spAutoFit/>
          </a:bodyPr>
          <a:lstStyle/>
          <a:p>
            <a:pPr algn="just"/>
            <a:r>
              <a:rPr lang="pt-BR" sz="2000" dirty="0"/>
              <a:t>Em probabilidade, o desvio padrão ou desvio padrão populacional é uma medida de dispersão em torno da média populacional de uma variável aleatória. Também é chamado de desvio padrão amostral e indica uma medida de dispersão dos dados em torno de média amostral. Um baixo desvio padrão indica que os pontos dos dados tendem a estar próximos da média ou do valor esperado. Um alto desvio padrão indica que os pontos dos dados estão espalhados dentre os valores medidos em uma amostra ou população.</a:t>
            </a:r>
          </a:p>
        </p:txBody>
      </p:sp>
      <p:pic>
        <p:nvPicPr>
          <p:cNvPr id="21" name="Picture 2" descr="Desvio Padrão - Knoow">
            <a:extLst>
              <a:ext uri="{FF2B5EF4-FFF2-40B4-BE49-F238E27FC236}">
                <a16:creationId xmlns:a16="http://schemas.microsoft.com/office/drawing/2014/main" id="{6DA08456-5FD3-4889-978B-FCF05A8FBD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4925994"/>
            <a:ext cx="3333750" cy="1758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462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p:sp>
        <p:nvSpPr>
          <p:cNvPr id="4" name="Título 1">
            <a:extLst>
              <a:ext uri="{FF2B5EF4-FFF2-40B4-BE49-F238E27FC236}">
                <a16:creationId xmlns:a16="http://schemas.microsoft.com/office/drawing/2014/main" id="{6E4CE795-9565-41E7-8958-25F936A72B7B}"/>
              </a:ext>
            </a:extLst>
          </p:cNvPr>
          <p:cNvSpPr>
            <a:spLocks noGrp="1"/>
          </p:cNvSpPr>
          <p:nvPr>
            <p:ph type="title"/>
          </p:nvPr>
        </p:nvSpPr>
        <p:spPr>
          <a:xfrm>
            <a:off x="85725" y="207343"/>
            <a:ext cx="8524875" cy="988895"/>
          </a:xfrm>
        </p:spPr>
        <p:txBody>
          <a:bodyPr>
            <a:normAutofit/>
          </a:bodyPr>
          <a:lstStyle/>
          <a:p>
            <a:r>
              <a:rPr lang="pt-BR" dirty="0"/>
              <a:t>Box </a:t>
            </a:r>
            <a:r>
              <a:rPr lang="pt-BR" dirty="0" err="1"/>
              <a:t>Plot</a:t>
            </a:r>
            <a:endParaRPr lang="pt-BR" dirty="0"/>
          </a:p>
        </p:txBody>
      </p:sp>
      <p:pic>
        <p:nvPicPr>
          <p:cNvPr id="3080" name="Picture 8" descr="Dicas SPSS e Excel: Box plot no Excel">
            <a:extLst>
              <a:ext uri="{FF2B5EF4-FFF2-40B4-BE49-F238E27FC236}">
                <a16:creationId xmlns:a16="http://schemas.microsoft.com/office/drawing/2014/main" id="{71C88AB4-7798-45EA-B4CF-252D9D723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1476374"/>
            <a:ext cx="5133975" cy="5494555"/>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DA75B70F-9B28-46CD-A3ED-B52E40FBBA29}"/>
              </a:ext>
            </a:extLst>
          </p:cNvPr>
          <p:cNvSpPr txBox="1"/>
          <p:nvPr/>
        </p:nvSpPr>
        <p:spPr>
          <a:xfrm>
            <a:off x="5495925" y="1689460"/>
            <a:ext cx="6458936" cy="4401205"/>
          </a:xfrm>
          <a:prstGeom prst="rect">
            <a:avLst/>
          </a:prstGeom>
          <a:noFill/>
        </p:spPr>
        <p:txBody>
          <a:bodyPr wrap="square" rtlCol="0">
            <a:spAutoFit/>
          </a:bodyPr>
          <a:lstStyle/>
          <a:p>
            <a:pPr algn="just"/>
            <a:r>
              <a:rPr lang="pt-BR" sz="2000" dirty="0">
                <a:solidFill>
                  <a:srgbClr val="202122"/>
                </a:solidFill>
              </a:rPr>
              <a:t>O diagrama de caixa também comumente conhecido como box </a:t>
            </a:r>
            <a:r>
              <a:rPr lang="pt-BR" sz="2000" dirty="0" err="1">
                <a:solidFill>
                  <a:srgbClr val="202122"/>
                </a:solidFill>
              </a:rPr>
              <a:t>plot</a:t>
            </a:r>
            <a:r>
              <a:rPr lang="pt-BR" sz="2000" dirty="0">
                <a:solidFill>
                  <a:srgbClr val="202122"/>
                </a:solidFill>
              </a:rPr>
              <a:t> (do inglês), é um diagrama de extremos e quartis sendo uma ferramenta gráfica para representar a variação de dados observados de uma variável numérica por meio de quartis. O box </a:t>
            </a:r>
            <a:r>
              <a:rPr lang="pt-BR" sz="2000" dirty="0" err="1">
                <a:solidFill>
                  <a:srgbClr val="202122"/>
                </a:solidFill>
              </a:rPr>
              <a:t>plot</a:t>
            </a:r>
            <a:r>
              <a:rPr lang="pt-BR" sz="2000" dirty="0">
                <a:solidFill>
                  <a:srgbClr val="202122"/>
                </a:solidFill>
              </a:rPr>
              <a:t> tem uma reta (conhecida como </a:t>
            </a:r>
            <a:r>
              <a:rPr lang="pt-BR" sz="2000" dirty="0" err="1">
                <a:solidFill>
                  <a:srgbClr val="202122"/>
                </a:solidFill>
              </a:rPr>
              <a:t>whisker</a:t>
            </a:r>
            <a:r>
              <a:rPr lang="pt-BR" sz="2000" dirty="0">
                <a:solidFill>
                  <a:srgbClr val="202122"/>
                </a:solidFill>
              </a:rPr>
              <a:t> ou fio de bigode) que se estende verticalmente ou horizontalmente a partir da caixa, indicando a variabilidade fora do quartil superior e do quartil inferior. </a:t>
            </a:r>
          </a:p>
          <a:p>
            <a:pPr algn="just"/>
            <a:endParaRPr lang="pt-BR" sz="2000" dirty="0">
              <a:solidFill>
                <a:srgbClr val="202122"/>
              </a:solidFill>
            </a:endParaRPr>
          </a:p>
          <a:p>
            <a:pPr algn="just"/>
            <a:r>
              <a:rPr lang="pt-BR" sz="2000" dirty="0">
                <a:solidFill>
                  <a:srgbClr val="202122"/>
                </a:solidFill>
              </a:rPr>
              <a:t>Os valores atípicos e/ou discrepantes, também conhecidos como outliers podem ser descritos no gráfico como pontos individuais. O diagrama de caixa apresenta a variação em uma amostra da população sem fazer nenhuma suposição sobre a distribuição estatística dos dados.</a:t>
            </a:r>
          </a:p>
        </p:txBody>
      </p:sp>
    </p:spTree>
    <p:extLst>
      <p:ext uri="{BB962C8B-B14F-4D97-AF65-F5344CB8AC3E}">
        <p14:creationId xmlns:p14="http://schemas.microsoft.com/office/powerpoint/2010/main" val="2343718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p:sp>
        <p:nvSpPr>
          <p:cNvPr id="4" name="Título 1">
            <a:extLst>
              <a:ext uri="{FF2B5EF4-FFF2-40B4-BE49-F238E27FC236}">
                <a16:creationId xmlns:a16="http://schemas.microsoft.com/office/drawing/2014/main" id="{6E4CE795-9565-41E7-8958-25F936A72B7B}"/>
              </a:ext>
            </a:extLst>
          </p:cNvPr>
          <p:cNvSpPr>
            <a:spLocks noGrp="1"/>
          </p:cNvSpPr>
          <p:nvPr>
            <p:ph type="title"/>
          </p:nvPr>
        </p:nvSpPr>
        <p:spPr>
          <a:xfrm>
            <a:off x="85725" y="207343"/>
            <a:ext cx="8524875" cy="988895"/>
          </a:xfrm>
        </p:spPr>
        <p:txBody>
          <a:bodyPr>
            <a:normAutofit/>
          </a:bodyPr>
          <a:lstStyle/>
          <a:p>
            <a:r>
              <a:rPr lang="pt-BR" dirty="0"/>
              <a:t>Gráfico de Barras</a:t>
            </a:r>
          </a:p>
        </p:txBody>
      </p:sp>
      <p:pic>
        <p:nvPicPr>
          <p:cNvPr id="7" name="Imagem 6">
            <a:extLst>
              <a:ext uri="{FF2B5EF4-FFF2-40B4-BE49-F238E27FC236}">
                <a16:creationId xmlns:a16="http://schemas.microsoft.com/office/drawing/2014/main" id="{5C1051F5-19D6-4434-876D-2113D69F2476}"/>
              </a:ext>
            </a:extLst>
          </p:cNvPr>
          <p:cNvPicPr>
            <a:picLocks noChangeAspect="1"/>
          </p:cNvPicPr>
          <p:nvPr/>
        </p:nvPicPr>
        <p:blipFill>
          <a:blip r:embed="rId3"/>
          <a:stretch>
            <a:fillRect/>
          </a:stretch>
        </p:blipFill>
        <p:spPr>
          <a:xfrm>
            <a:off x="237140" y="1319601"/>
            <a:ext cx="5145470" cy="4218798"/>
          </a:xfrm>
          <a:prstGeom prst="rect">
            <a:avLst/>
          </a:prstGeom>
        </p:spPr>
      </p:pic>
      <p:sp>
        <p:nvSpPr>
          <p:cNvPr id="3" name="CaixaDeTexto 2">
            <a:extLst>
              <a:ext uri="{FF2B5EF4-FFF2-40B4-BE49-F238E27FC236}">
                <a16:creationId xmlns:a16="http://schemas.microsoft.com/office/drawing/2014/main" id="{D54E9CE1-1B67-4E4E-A668-F0F0FE30A476}"/>
              </a:ext>
            </a:extLst>
          </p:cNvPr>
          <p:cNvSpPr txBox="1"/>
          <p:nvPr/>
        </p:nvSpPr>
        <p:spPr>
          <a:xfrm>
            <a:off x="5772150" y="1310075"/>
            <a:ext cx="6182710" cy="4401205"/>
          </a:xfrm>
          <a:prstGeom prst="rect">
            <a:avLst/>
          </a:prstGeom>
          <a:noFill/>
        </p:spPr>
        <p:txBody>
          <a:bodyPr wrap="square" rtlCol="0">
            <a:spAutoFit/>
          </a:bodyPr>
          <a:lstStyle/>
          <a:p>
            <a:pPr algn="just"/>
            <a:r>
              <a:rPr lang="pt-BR" sz="2000" dirty="0"/>
              <a:t>Gráfico de barras ao lado mostra a distribuição de  valores de frequência de uma variável qualitativa. Note que os valores são divididos por faixas, como por exemplo faixas de pesos de pacientes. </a:t>
            </a:r>
          </a:p>
          <a:p>
            <a:pPr algn="just"/>
            <a:endParaRPr lang="pt-BR" sz="2000" dirty="0"/>
          </a:p>
          <a:p>
            <a:pPr algn="just"/>
            <a:r>
              <a:rPr lang="pt-BR" sz="2000" dirty="0"/>
              <a:t>Vamos supor que a faixa_01 seja de pacientes com peso dentro do intervalo de 50kg a 60kg, neste caso o gráfico mostra que há 150 pessoas dentro deste intervalo de peso. </a:t>
            </a:r>
          </a:p>
          <a:p>
            <a:pPr algn="just"/>
            <a:endParaRPr lang="pt-BR" sz="2000" dirty="0"/>
          </a:p>
          <a:p>
            <a:pPr algn="just"/>
            <a:r>
              <a:rPr lang="pt-BR" sz="2000" dirty="0"/>
              <a:t>Da mesma forma supondo que a faixa_09 seja de pacientes com peso no intervalo de 120kg à 145kg, neste caso há também 150 pacientes dentro desta faixa de peso.</a:t>
            </a:r>
          </a:p>
        </p:txBody>
      </p:sp>
    </p:spTree>
    <p:extLst>
      <p:ext uri="{BB962C8B-B14F-4D97-AF65-F5344CB8AC3E}">
        <p14:creationId xmlns:p14="http://schemas.microsoft.com/office/powerpoint/2010/main" val="162567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lstStyle/>
          <a:p>
            <a:r>
              <a:rPr lang="pt-BR" dirty="0"/>
              <a:t>Gráfico de Dispersão</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p:sp>
        <p:nvSpPr>
          <p:cNvPr id="5" name="CaixaDeTexto 4">
            <a:extLst>
              <a:ext uri="{FF2B5EF4-FFF2-40B4-BE49-F238E27FC236}">
                <a16:creationId xmlns:a16="http://schemas.microsoft.com/office/drawing/2014/main" id="{1025ED9A-536D-4874-85A6-47C2945952D6}"/>
              </a:ext>
            </a:extLst>
          </p:cNvPr>
          <p:cNvSpPr txBox="1"/>
          <p:nvPr/>
        </p:nvSpPr>
        <p:spPr>
          <a:xfrm>
            <a:off x="5813916" y="1586300"/>
            <a:ext cx="6182710" cy="4093428"/>
          </a:xfrm>
          <a:prstGeom prst="rect">
            <a:avLst/>
          </a:prstGeom>
          <a:noFill/>
        </p:spPr>
        <p:txBody>
          <a:bodyPr wrap="square" rtlCol="0">
            <a:spAutoFit/>
          </a:bodyPr>
          <a:lstStyle/>
          <a:p>
            <a:pPr algn="just"/>
            <a:r>
              <a:rPr lang="pt-BR" sz="2000" dirty="0"/>
              <a:t>Gráfico de dispersão é muito útil para demonstrar a relação entre duas variáveis quantitativas. A distribuição conjunta dos gráficos de dispersão podem ser colocadas em tabelas de dupla entrada (duas colunas).</a:t>
            </a:r>
          </a:p>
          <a:p>
            <a:pPr algn="just"/>
            <a:endParaRPr lang="pt-BR" sz="2000" dirty="0"/>
          </a:p>
          <a:p>
            <a:pPr algn="just"/>
            <a:r>
              <a:rPr lang="pt-BR" sz="2000" dirty="0"/>
              <a:t>Em geral se designa este gráfico como um plano cartesiano com variáveis de coordenadas (</a:t>
            </a:r>
            <a:r>
              <a:rPr lang="pt-BR" sz="2000" dirty="0" err="1"/>
              <a:t>x,y</a:t>
            </a:r>
            <a:r>
              <a:rPr lang="pt-BR" sz="2000" dirty="0"/>
              <a:t>). No caso as variáveis no eixo horizontal são os valores da variável x, e o eixo vertical representa os valores da variável y.</a:t>
            </a:r>
          </a:p>
          <a:p>
            <a:pPr algn="just"/>
            <a:endParaRPr lang="pt-BR" sz="2000" dirty="0"/>
          </a:p>
          <a:p>
            <a:pPr algn="just"/>
            <a:r>
              <a:rPr lang="pt-BR" sz="2000" dirty="0"/>
              <a:t>No exemplo ao lado há grande dispersão dos dados que nos leva a levantar a hipótese de não haver nenhuma associação entre os dados das variáveis.</a:t>
            </a:r>
          </a:p>
        </p:txBody>
      </p:sp>
      <p:pic>
        <p:nvPicPr>
          <p:cNvPr id="6" name="Imagem 5">
            <a:extLst>
              <a:ext uri="{FF2B5EF4-FFF2-40B4-BE49-F238E27FC236}">
                <a16:creationId xmlns:a16="http://schemas.microsoft.com/office/drawing/2014/main" id="{058B0F2F-F4BF-457B-B7E6-7D0B33213DFA}"/>
              </a:ext>
            </a:extLst>
          </p:cNvPr>
          <p:cNvPicPr>
            <a:picLocks noChangeAspect="1"/>
          </p:cNvPicPr>
          <p:nvPr/>
        </p:nvPicPr>
        <p:blipFill>
          <a:blip r:embed="rId3"/>
          <a:stretch>
            <a:fillRect/>
          </a:stretch>
        </p:blipFill>
        <p:spPr>
          <a:xfrm>
            <a:off x="388406" y="1619586"/>
            <a:ext cx="4938188" cy="4334632"/>
          </a:xfrm>
          <a:prstGeom prst="rect">
            <a:avLst/>
          </a:prstGeom>
        </p:spPr>
      </p:pic>
    </p:spTree>
    <p:extLst>
      <p:ext uri="{BB962C8B-B14F-4D97-AF65-F5344CB8AC3E}">
        <p14:creationId xmlns:p14="http://schemas.microsoft.com/office/powerpoint/2010/main" val="79789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lstStyle/>
          <a:p>
            <a:r>
              <a:rPr lang="pt-BR" dirty="0"/>
              <a:t>Gráfico de Dispersão</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p:sp>
        <p:nvSpPr>
          <p:cNvPr id="5" name="CaixaDeTexto 4">
            <a:extLst>
              <a:ext uri="{FF2B5EF4-FFF2-40B4-BE49-F238E27FC236}">
                <a16:creationId xmlns:a16="http://schemas.microsoft.com/office/drawing/2014/main" id="{1025ED9A-536D-4874-85A6-47C2945952D6}"/>
              </a:ext>
            </a:extLst>
          </p:cNvPr>
          <p:cNvSpPr txBox="1"/>
          <p:nvPr/>
        </p:nvSpPr>
        <p:spPr>
          <a:xfrm>
            <a:off x="5813916" y="1586300"/>
            <a:ext cx="6182710" cy="2246769"/>
          </a:xfrm>
          <a:prstGeom prst="rect">
            <a:avLst/>
          </a:prstGeom>
          <a:noFill/>
        </p:spPr>
        <p:txBody>
          <a:bodyPr wrap="square" rtlCol="0">
            <a:spAutoFit/>
          </a:bodyPr>
          <a:lstStyle/>
          <a:p>
            <a:pPr algn="just"/>
            <a:r>
              <a:rPr lang="pt-BR" sz="2000" dirty="0"/>
              <a:t>No exemplo ao lado há uma evidente característica de associação entre os dados. A regressão linear dos dados demonstra que a relação entre as variáveis X e Y é aparentemente linear.</a:t>
            </a:r>
          </a:p>
          <a:p>
            <a:pPr algn="just"/>
            <a:endParaRPr lang="pt-BR" sz="2000" dirty="0"/>
          </a:p>
          <a:p>
            <a:pPr algn="just"/>
            <a:r>
              <a:rPr lang="pt-BR" sz="2000" dirty="0"/>
              <a:t>O valor do R² de 0,94 indica que a linha de tendência consegue reduzir muito bem o erro médio entre os dados.</a:t>
            </a:r>
          </a:p>
        </p:txBody>
      </p:sp>
      <p:pic>
        <p:nvPicPr>
          <p:cNvPr id="9" name="Imagem 8">
            <a:extLst>
              <a:ext uri="{FF2B5EF4-FFF2-40B4-BE49-F238E27FC236}">
                <a16:creationId xmlns:a16="http://schemas.microsoft.com/office/drawing/2014/main" id="{47F37F90-F8FF-47FC-80B6-FA3B18F7E4FB}"/>
              </a:ext>
            </a:extLst>
          </p:cNvPr>
          <p:cNvPicPr>
            <a:picLocks noChangeAspect="1"/>
          </p:cNvPicPr>
          <p:nvPr/>
        </p:nvPicPr>
        <p:blipFill>
          <a:blip r:embed="rId3"/>
          <a:stretch>
            <a:fillRect/>
          </a:stretch>
        </p:blipFill>
        <p:spPr>
          <a:xfrm>
            <a:off x="432222" y="1465698"/>
            <a:ext cx="4907705" cy="4334632"/>
          </a:xfrm>
          <a:prstGeom prst="rect">
            <a:avLst/>
          </a:prstGeom>
        </p:spPr>
      </p:pic>
    </p:spTree>
    <p:extLst>
      <p:ext uri="{BB962C8B-B14F-4D97-AF65-F5344CB8AC3E}">
        <p14:creationId xmlns:p14="http://schemas.microsoft.com/office/powerpoint/2010/main" val="1098487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lstStyle/>
          <a:p>
            <a:r>
              <a:rPr lang="pt-BR" dirty="0"/>
              <a:t>Gráfico de Barras Comparativo</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p:pic>
        <p:nvPicPr>
          <p:cNvPr id="4" name="Imagem 3">
            <a:extLst>
              <a:ext uri="{FF2B5EF4-FFF2-40B4-BE49-F238E27FC236}">
                <a16:creationId xmlns:a16="http://schemas.microsoft.com/office/drawing/2014/main" id="{8982821E-5BEC-4DBF-84A5-A1991EFEEAA0}"/>
              </a:ext>
            </a:extLst>
          </p:cNvPr>
          <p:cNvPicPr>
            <a:picLocks noChangeAspect="1"/>
          </p:cNvPicPr>
          <p:nvPr/>
        </p:nvPicPr>
        <p:blipFill>
          <a:blip r:embed="rId3"/>
          <a:stretch>
            <a:fillRect/>
          </a:stretch>
        </p:blipFill>
        <p:spPr>
          <a:xfrm>
            <a:off x="602912" y="1404559"/>
            <a:ext cx="4871126" cy="4334632"/>
          </a:xfrm>
          <a:prstGeom prst="rect">
            <a:avLst/>
          </a:prstGeom>
        </p:spPr>
      </p:pic>
      <p:sp>
        <p:nvSpPr>
          <p:cNvPr id="5" name="CaixaDeTexto 4">
            <a:extLst>
              <a:ext uri="{FF2B5EF4-FFF2-40B4-BE49-F238E27FC236}">
                <a16:creationId xmlns:a16="http://schemas.microsoft.com/office/drawing/2014/main" id="{0B43C50E-3093-4D5A-B62B-864A01C0769E}"/>
              </a:ext>
            </a:extLst>
          </p:cNvPr>
          <p:cNvSpPr txBox="1"/>
          <p:nvPr/>
        </p:nvSpPr>
        <p:spPr>
          <a:xfrm>
            <a:off x="5832966" y="1404559"/>
            <a:ext cx="6182710" cy="3477875"/>
          </a:xfrm>
          <a:prstGeom prst="rect">
            <a:avLst/>
          </a:prstGeom>
          <a:noFill/>
        </p:spPr>
        <p:txBody>
          <a:bodyPr wrap="square" rtlCol="0">
            <a:spAutoFit/>
          </a:bodyPr>
          <a:lstStyle/>
          <a:p>
            <a:pPr algn="just"/>
            <a:r>
              <a:rPr lang="pt-BR" sz="2000" dirty="0"/>
              <a:t>Os gráficos de barra são bastante versáteis e podem ser utilizados em diferentes tipos de visualizações. No gráfico ao lado, utilizamos os gráficos de barras para representar a quantidade de atendimentos realizados em um ambulatório que são divididos em três tipos: consulta com médico, enfermaria e fisioterapia.</a:t>
            </a:r>
          </a:p>
          <a:p>
            <a:pPr algn="just"/>
            <a:endParaRPr lang="pt-BR" sz="2000" dirty="0"/>
          </a:p>
          <a:p>
            <a:pPr algn="just"/>
            <a:r>
              <a:rPr lang="pt-BR" sz="2000" dirty="0"/>
              <a:t>Além da comparação entre os tipos de atendimento também é exibido no gráfico as quantidades de cada um ao longo do tempo, nos meses de janeiro, fevereiro e março de 2020.</a:t>
            </a:r>
          </a:p>
        </p:txBody>
      </p:sp>
    </p:spTree>
    <p:extLst>
      <p:ext uri="{BB962C8B-B14F-4D97-AF65-F5344CB8AC3E}">
        <p14:creationId xmlns:p14="http://schemas.microsoft.com/office/powerpoint/2010/main" val="1935789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lstStyle/>
          <a:p>
            <a:r>
              <a:rPr lang="pt-BR" dirty="0"/>
              <a:t>Gráficos de Barra Empilhado</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p:sp>
        <p:nvSpPr>
          <p:cNvPr id="5" name="CaixaDeTexto 4">
            <a:extLst>
              <a:ext uri="{FF2B5EF4-FFF2-40B4-BE49-F238E27FC236}">
                <a16:creationId xmlns:a16="http://schemas.microsoft.com/office/drawing/2014/main" id="{97891559-EFFA-4C67-B3BC-1A99048D6EE2}"/>
              </a:ext>
            </a:extLst>
          </p:cNvPr>
          <p:cNvSpPr txBox="1"/>
          <p:nvPr/>
        </p:nvSpPr>
        <p:spPr>
          <a:xfrm>
            <a:off x="5890116" y="1599406"/>
            <a:ext cx="6182710" cy="4093428"/>
          </a:xfrm>
          <a:prstGeom prst="rect">
            <a:avLst/>
          </a:prstGeom>
          <a:noFill/>
        </p:spPr>
        <p:txBody>
          <a:bodyPr wrap="square" rtlCol="0">
            <a:spAutoFit/>
          </a:bodyPr>
          <a:lstStyle/>
          <a:p>
            <a:pPr algn="just"/>
            <a:r>
              <a:rPr lang="pt-BR" sz="2000" dirty="0"/>
              <a:t>Neste exemplo, utilizamos os gráficos de barra empilhados, no qual a barra é separada nas categorias exibidas, que neste caso são os tipos de atendimento em um ambulatório. As categorias são consulta com médico, enfermaria e fisioterapia.</a:t>
            </a:r>
          </a:p>
          <a:p>
            <a:pPr algn="just"/>
            <a:endParaRPr lang="pt-BR" sz="2000" dirty="0"/>
          </a:p>
          <a:p>
            <a:pPr algn="just"/>
            <a:r>
              <a:rPr lang="pt-BR" sz="2000" dirty="0"/>
              <a:t>Os tamanhos das barras de cada cor são proporcionais às quantidades de cada tipo de atendimento. Também é possível trabalhar com percentuais que somam 100%.</a:t>
            </a:r>
          </a:p>
          <a:p>
            <a:pPr algn="just"/>
            <a:endParaRPr lang="pt-BR" sz="2000" dirty="0"/>
          </a:p>
          <a:p>
            <a:pPr algn="just"/>
            <a:r>
              <a:rPr lang="pt-BR" sz="2000" dirty="0"/>
              <a:t>Outra característica deste tipo de gráfico é acompanhar as quantidades dos tipos de atendimento ao longo do tempo, neste exemplo no ano de 2020 mês a mês.</a:t>
            </a:r>
          </a:p>
        </p:txBody>
      </p:sp>
      <p:pic>
        <p:nvPicPr>
          <p:cNvPr id="7" name="Imagem 6">
            <a:extLst>
              <a:ext uri="{FF2B5EF4-FFF2-40B4-BE49-F238E27FC236}">
                <a16:creationId xmlns:a16="http://schemas.microsoft.com/office/drawing/2014/main" id="{71CBC1A9-260E-4118-9305-F4F6E935B93B}"/>
              </a:ext>
            </a:extLst>
          </p:cNvPr>
          <p:cNvPicPr>
            <a:picLocks noChangeAspect="1"/>
          </p:cNvPicPr>
          <p:nvPr/>
        </p:nvPicPr>
        <p:blipFill>
          <a:blip r:embed="rId3"/>
          <a:stretch>
            <a:fillRect/>
          </a:stretch>
        </p:blipFill>
        <p:spPr>
          <a:xfrm>
            <a:off x="119174" y="1599406"/>
            <a:ext cx="5572227" cy="4712616"/>
          </a:xfrm>
          <a:prstGeom prst="rect">
            <a:avLst/>
          </a:prstGeom>
        </p:spPr>
      </p:pic>
    </p:spTree>
    <p:extLst>
      <p:ext uri="{BB962C8B-B14F-4D97-AF65-F5344CB8AC3E}">
        <p14:creationId xmlns:p14="http://schemas.microsoft.com/office/powerpoint/2010/main" val="3829639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lstStyle/>
          <a:p>
            <a:r>
              <a:rPr lang="pt-BR" dirty="0"/>
              <a:t>Gráficos de Cascata</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p:pic>
        <p:nvPicPr>
          <p:cNvPr id="5" name="Imagem 4">
            <a:extLst>
              <a:ext uri="{FF2B5EF4-FFF2-40B4-BE49-F238E27FC236}">
                <a16:creationId xmlns:a16="http://schemas.microsoft.com/office/drawing/2014/main" id="{84D7A8F3-431A-4DA7-B774-CA5000770A7D}"/>
              </a:ext>
            </a:extLst>
          </p:cNvPr>
          <p:cNvPicPr>
            <a:picLocks noChangeAspect="1"/>
          </p:cNvPicPr>
          <p:nvPr/>
        </p:nvPicPr>
        <p:blipFill>
          <a:blip r:embed="rId3"/>
          <a:stretch>
            <a:fillRect/>
          </a:stretch>
        </p:blipFill>
        <p:spPr>
          <a:xfrm>
            <a:off x="191805" y="1626413"/>
            <a:ext cx="5041829" cy="4682134"/>
          </a:xfrm>
          <a:prstGeom prst="rect">
            <a:avLst/>
          </a:prstGeom>
        </p:spPr>
      </p:pic>
      <p:sp>
        <p:nvSpPr>
          <p:cNvPr id="6" name="CaixaDeTexto 5">
            <a:extLst>
              <a:ext uri="{FF2B5EF4-FFF2-40B4-BE49-F238E27FC236}">
                <a16:creationId xmlns:a16="http://schemas.microsoft.com/office/drawing/2014/main" id="{DAA9F1D6-FABD-4C7A-9F66-066EA6132A9C}"/>
              </a:ext>
            </a:extLst>
          </p:cNvPr>
          <p:cNvSpPr txBox="1"/>
          <p:nvPr/>
        </p:nvSpPr>
        <p:spPr>
          <a:xfrm>
            <a:off x="5632941" y="1624051"/>
            <a:ext cx="6182710" cy="3477875"/>
          </a:xfrm>
          <a:prstGeom prst="rect">
            <a:avLst/>
          </a:prstGeom>
          <a:noFill/>
        </p:spPr>
        <p:txBody>
          <a:bodyPr wrap="square" rtlCol="0">
            <a:spAutoFit/>
          </a:bodyPr>
          <a:lstStyle/>
          <a:p>
            <a:pPr algn="just"/>
            <a:r>
              <a:rPr lang="pt-BR" sz="2000" dirty="0"/>
              <a:t>Gráficos de cascata são bastante utilizados em finanças, quando queremos fazer um demonstrativo financeiro e demonstrar visualmente o balanço de uma empresa. Também podem ser utilizados em processos que também tenham o mesmo mecanismo de finanças de entrada e saída de alguma grandeza nesse sistema avaliado. Note que existe as seguintes relações entre as barras:</a:t>
            </a:r>
          </a:p>
          <a:p>
            <a:pPr algn="just"/>
            <a:endParaRPr lang="pt-BR" sz="2000" dirty="0"/>
          </a:p>
          <a:p>
            <a:pPr algn="just"/>
            <a:r>
              <a:rPr lang="pt-BR" sz="2000" dirty="0"/>
              <a:t>Margem Bruta = Receita + Custos</a:t>
            </a:r>
          </a:p>
          <a:p>
            <a:pPr algn="just"/>
            <a:endParaRPr lang="pt-BR" sz="2000" dirty="0"/>
          </a:p>
          <a:p>
            <a:pPr algn="just"/>
            <a:r>
              <a:rPr lang="pt-BR" sz="2000" dirty="0"/>
              <a:t>Receita líquida = Receita + Custos + Perdas</a:t>
            </a:r>
          </a:p>
        </p:txBody>
      </p:sp>
    </p:spTree>
    <p:extLst>
      <p:ext uri="{BB962C8B-B14F-4D97-AF65-F5344CB8AC3E}">
        <p14:creationId xmlns:p14="http://schemas.microsoft.com/office/powerpoint/2010/main" val="158836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lstStyle/>
          <a:p>
            <a:r>
              <a:rPr lang="pt-BR" dirty="0"/>
              <a:t>Gráficos de Cascata</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p:pic>
        <p:nvPicPr>
          <p:cNvPr id="4" name="Imagem 3">
            <a:extLst>
              <a:ext uri="{FF2B5EF4-FFF2-40B4-BE49-F238E27FC236}">
                <a16:creationId xmlns:a16="http://schemas.microsoft.com/office/drawing/2014/main" id="{9C3EA17B-086F-486B-B330-F4D0EA1ACD72}"/>
              </a:ext>
            </a:extLst>
          </p:cNvPr>
          <p:cNvPicPr>
            <a:picLocks noChangeAspect="1"/>
          </p:cNvPicPr>
          <p:nvPr/>
        </p:nvPicPr>
        <p:blipFill>
          <a:blip r:embed="rId3"/>
          <a:stretch>
            <a:fillRect/>
          </a:stretch>
        </p:blipFill>
        <p:spPr>
          <a:xfrm>
            <a:off x="326425" y="1564183"/>
            <a:ext cx="5041829" cy="4682134"/>
          </a:xfrm>
          <a:prstGeom prst="rect">
            <a:avLst/>
          </a:prstGeom>
        </p:spPr>
      </p:pic>
      <p:sp>
        <p:nvSpPr>
          <p:cNvPr id="5" name="CaixaDeTexto 4">
            <a:extLst>
              <a:ext uri="{FF2B5EF4-FFF2-40B4-BE49-F238E27FC236}">
                <a16:creationId xmlns:a16="http://schemas.microsoft.com/office/drawing/2014/main" id="{81133992-6077-4193-BE11-ABDA87CA07CA}"/>
              </a:ext>
            </a:extLst>
          </p:cNvPr>
          <p:cNvSpPr txBox="1"/>
          <p:nvPr/>
        </p:nvSpPr>
        <p:spPr>
          <a:xfrm>
            <a:off x="5632941" y="1624051"/>
            <a:ext cx="6182710" cy="4093428"/>
          </a:xfrm>
          <a:prstGeom prst="rect">
            <a:avLst/>
          </a:prstGeom>
          <a:noFill/>
        </p:spPr>
        <p:txBody>
          <a:bodyPr wrap="square" rtlCol="0">
            <a:spAutoFit/>
          </a:bodyPr>
          <a:lstStyle/>
          <a:p>
            <a:pPr algn="just"/>
            <a:r>
              <a:rPr lang="pt-BR" sz="2000" dirty="0"/>
              <a:t>Neste exemplo mostramos a utilização do gráfico de cascata no contexto de uma pandemia. A primeira barra representa o total de suscetíveis (S) ao vírus em uma dada população, a segunda barra representa o total de não infectados (NI), a terceira barra representa o total de infectados (I), a quarta barra representa o total de mortos (M) e o total de recuperados sem morte (RSM) é a última barra. Lembrando que temos a seguinte relação entre as grandezas (barras) do gráfico:</a:t>
            </a:r>
          </a:p>
          <a:p>
            <a:pPr algn="just"/>
            <a:endParaRPr lang="pt-BR" sz="2000" dirty="0"/>
          </a:p>
          <a:p>
            <a:pPr algn="just"/>
            <a:r>
              <a:rPr lang="pt-BR" sz="2000" dirty="0"/>
              <a:t>S = NI + I</a:t>
            </a:r>
          </a:p>
          <a:p>
            <a:pPr algn="just"/>
            <a:endParaRPr lang="pt-BR" sz="2000" dirty="0"/>
          </a:p>
          <a:p>
            <a:pPr algn="just"/>
            <a:r>
              <a:rPr lang="pt-BR" sz="2000" dirty="0"/>
              <a:t>I = M + RSM</a:t>
            </a:r>
          </a:p>
        </p:txBody>
      </p:sp>
    </p:spTree>
    <p:extLst>
      <p:ext uri="{BB962C8B-B14F-4D97-AF65-F5344CB8AC3E}">
        <p14:creationId xmlns:p14="http://schemas.microsoft.com/office/powerpoint/2010/main" val="57194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lstStyle/>
          <a:p>
            <a:r>
              <a:rPr lang="pt-BR"/>
              <a:t>Estatística Descritiva</a:t>
            </a:r>
            <a:endParaRPr lang="pt-BR" dirty="0"/>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p:sp>
        <p:nvSpPr>
          <p:cNvPr id="5" name="CaixaDeTexto 4">
            <a:extLst>
              <a:ext uri="{FF2B5EF4-FFF2-40B4-BE49-F238E27FC236}">
                <a16:creationId xmlns:a16="http://schemas.microsoft.com/office/drawing/2014/main" id="{7F062852-AA76-4ED8-8B97-2E274089CAEC}"/>
              </a:ext>
            </a:extLst>
          </p:cNvPr>
          <p:cNvSpPr txBox="1"/>
          <p:nvPr/>
        </p:nvSpPr>
        <p:spPr>
          <a:xfrm>
            <a:off x="6096000" y="1714168"/>
            <a:ext cx="5940424" cy="4524315"/>
          </a:xfrm>
          <a:prstGeom prst="rect">
            <a:avLst/>
          </a:prstGeom>
          <a:noFill/>
        </p:spPr>
        <p:txBody>
          <a:bodyPr wrap="square">
            <a:spAutoFit/>
          </a:bodyPr>
          <a:lstStyle/>
          <a:p>
            <a:pPr algn="just"/>
            <a:r>
              <a:rPr lang="pt-BR" sz="2400" b="0" i="0" dirty="0">
                <a:solidFill>
                  <a:srgbClr val="202122"/>
                </a:solidFill>
                <a:effectLst/>
              </a:rPr>
              <a:t>A</a:t>
            </a:r>
            <a:r>
              <a:rPr lang="pt-BR" sz="2400" dirty="0">
                <a:solidFill>
                  <a:srgbClr val="202122"/>
                </a:solidFill>
              </a:rPr>
              <a:t> estatística descritiva é um ramo da estatística que aplica várias técnicas para descrever e sumarizar um conjunto de dados. Algumas medidas que são normalmente usadas para descrever um conjunto de dados são medidas de tendência central e medidas de variabilidade ou dispersão. </a:t>
            </a:r>
          </a:p>
          <a:p>
            <a:pPr algn="just"/>
            <a:endParaRPr lang="pt-BR" sz="2400" dirty="0">
              <a:solidFill>
                <a:srgbClr val="202122"/>
              </a:solidFill>
            </a:endParaRPr>
          </a:p>
          <a:p>
            <a:pPr algn="just"/>
            <a:r>
              <a:rPr lang="pt-BR" sz="2400" dirty="0">
                <a:solidFill>
                  <a:srgbClr val="202122"/>
                </a:solidFill>
              </a:rPr>
              <a:t>Medidas de tendência central incluem média, mediana e moda. Medidas de variabilidade incluem desvio padrão, variância, valor máximo e mínimo, obliquidade e curtose.</a:t>
            </a:r>
          </a:p>
        </p:txBody>
      </p:sp>
      <p:pic>
        <p:nvPicPr>
          <p:cNvPr id="1026" name="Picture 2" descr="Tabela 1. Estatística descritiva (média, desvio-padrão, assimetria e... |  Download Scientific Diagram">
            <a:extLst>
              <a:ext uri="{FF2B5EF4-FFF2-40B4-BE49-F238E27FC236}">
                <a16:creationId xmlns:a16="http://schemas.microsoft.com/office/drawing/2014/main" id="{2567137D-C90E-449B-B53E-2200A0A340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80" y="1354475"/>
            <a:ext cx="5284687" cy="24447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4AF8692-BCC7-4A7E-B20F-E225C0AEAA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80" y="4079418"/>
            <a:ext cx="4557180" cy="2778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988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829675" cy="988895"/>
          </a:xfrm>
        </p:spPr>
        <p:txBody>
          <a:bodyPr>
            <a:normAutofit/>
          </a:bodyPr>
          <a:lstStyle/>
          <a:p>
            <a:r>
              <a:rPr lang="pt-BR" dirty="0"/>
              <a:t>Variáveis quantitativas</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p:sp>
        <p:nvSpPr>
          <p:cNvPr id="5" name="CaixaDeTexto 4">
            <a:extLst>
              <a:ext uri="{FF2B5EF4-FFF2-40B4-BE49-F238E27FC236}">
                <a16:creationId xmlns:a16="http://schemas.microsoft.com/office/drawing/2014/main" id="{4F984A2A-D05C-47D4-8FA1-9BBE95A939F6}"/>
              </a:ext>
            </a:extLst>
          </p:cNvPr>
          <p:cNvSpPr txBox="1"/>
          <p:nvPr/>
        </p:nvSpPr>
        <p:spPr>
          <a:xfrm>
            <a:off x="408384" y="1387678"/>
            <a:ext cx="11375232" cy="5262979"/>
          </a:xfrm>
          <a:prstGeom prst="rect">
            <a:avLst/>
          </a:prstGeom>
          <a:noFill/>
        </p:spPr>
        <p:txBody>
          <a:bodyPr wrap="square">
            <a:spAutoFit/>
          </a:bodyPr>
          <a:lstStyle/>
          <a:p>
            <a:r>
              <a:rPr lang="pt-BR" sz="2400" b="1" dirty="0"/>
              <a:t>Variáveis Quantitativas: </a:t>
            </a:r>
            <a:r>
              <a:rPr lang="pt-BR" sz="2400" dirty="0"/>
              <a:t>são informações em uma tabela que podem ser medidas experimentalmente/empiricamente e possuem valores numéricos. Essas variáveis podem ser divididas em dois grupos, as variáveis quantitativas discretas e as contínuas. Abaixo seguem as definições de cada uma.</a:t>
            </a:r>
          </a:p>
          <a:p>
            <a:endParaRPr lang="pt-BR" sz="2400" dirty="0"/>
          </a:p>
          <a:p>
            <a:r>
              <a:rPr lang="pt-BR" sz="2400" b="1" dirty="0"/>
              <a:t>Variáveis discretas: </a:t>
            </a:r>
            <a:r>
              <a:rPr lang="pt-BR" sz="2400" dirty="0"/>
              <a:t>são variáveis inteiras e positivas que em geral são resultados de alguma contagem, como por exemplo a quantidade de filhos da pessoa, ou quantidade de indivíduos em um experimento, etc. Também podem ser utilizadas de forma quantitativa, por exemplo dando graus sobre uma observação, por exemplo notas onde 1 = ruim, 2 = bom, 3 = muito bom, 4 = excelente.</a:t>
            </a:r>
          </a:p>
          <a:p>
            <a:endParaRPr lang="pt-BR" sz="2400" dirty="0"/>
          </a:p>
          <a:p>
            <a:r>
              <a:rPr lang="pt-BR" sz="2400" b="1" dirty="0"/>
              <a:t>Variáveis contínuas: </a:t>
            </a:r>
            <a:r>
              <a:rPr lang="pt-BR" sz="2400" dirty="0"/>
              <a:t>são variáveis no conjunto dos números reais dentro de uma escala contínua. Por exemplo peso de um objeto em quilogramas, tamanho de um objeto em centímetros, tempo de duração de um experimento em segundos, etc.</a:t>
            </a:r>
          </a:p>
        </p:txBody>
      </p:sp>
    </p:spTree>
    <p:extLst>
      <p:ext uri="{BB962C8B-B14F-4D97-AF65-F5344CB8AC3E}">
        <p14:creationId xmlns:p14="http://schemas.microsoft.com/office/powerpoint/2010/main" val="127434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lstStyle/>
          <a:p>
            <a:r>
              <a:rPr lang="pt-BR" dirty="0"/>
              <a:t>Variáveis qualitativas</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p:sp>
        <p:nvSpPr>
          <p:cNvPr id="5" name="CaixaDeTexto 4">
            <a:extLst>
              <a:ext uri="{FF2B5EF4-FFF2-40B4-BE49-F238E27FC236}">
                <a16:creationId xmlns:a16="http://schemas.microsoft.com/office/drawing/2014/main" id="{40C6791D-637C-4A77-9308-2533F22C0DDC}"/>
              </a:ext>
            </a:extLst>
          </p:cNvPr>
          <p:cNvSpPr txBox="1"/>
          <p:nvPr/>
        </p:nvSpPr>
        <p:spPr>
          <a:xfrm>
            <a:off x="316174" y="1653438"/>
            <a:ext cx="11161451" cy="3785652"/>
          </a:xfrm>
          <a:prstGeom prst="rect">
            <a:avLst/>
          </a:prstGeom>
          <a:noFill/>
        </p:spPr>
        <p:txBody>
          <a:bodyPr wrap="square">
            <a:spAutoFit/>
          </a:bodyPr>
          <a:lstStyle/>
          <a:p>
            <a:r>
              <a:rPr lang="pt-BR" sz="2400" b="1" dirty="0"/>
              <a:t>Variáveis Qualitativas (ou categóricas): </a:t>
            </a:r>
            <a:r>
              <a:rPr lang="pt-BR" sz="2400" dirty="0"/>
              <a:t>são as características que não possuem valores quantitativos, mas, ao contrário, são definidas por várias categorias, ou seja, representam uma classificação dos indivíduos. Podem ser nominais ou ordinais.</a:t>
            </a:r>
          </a:p>
          <a:p>
            <a:endParaRPr lang="pt-BR" sz="2400" dirty="0"/>
          </a:p>
          <a:p>
            <a:r>
              <a:rPr lang="pt-BR" sz="2400" b="1" dirty="0"/>
              <a:t>Variáveis nominais:</a:t>
            </a:r>
            <a:r>
              <a:rPr lang="pt-BR" sz="2400" dirty="0"/>
              <a:t> são variáveis apresentadas em grupos e categorias, sem nenhum tipo de ordenação. Exemplos: sexo biológico da pessoa, religião, cor da pele, etc.</a:t>
            </a:r>
          </a:p>
          <a:p>
            <a:endParaRPr lang="pt-BR" sz="2400" dirty="0"/>
          </a:p>
          <a:p>
            <a:r>
              <a:rPr lang="pt-BR" sz="2400" b="1" dirty="0"/>
              <a:t>Variáveis ordinais: </a:t>
            </a:r>
            <a:r>
              <a:rPr lang="pt-BR" sz="2400" dirty="0"/>
              <a:t>são variáveis apresentadas em grupos e categorias nos quais existe uma ordenação. Exemplos: escolaridade (1o, 2o, 3o graus), estágio da doença (inicial, intermediário, terminal), mês de observação (janeiro, fevereiro,..., dezembro).</a:t>
            </a:r>
          </a:p>
        </p:txBody>
      </p:sp>
    </p:spTree>
    <p:extLst>
      <p:ext uri="{BB962C8B-B14F-4D97-AF65-F5344CB8AC3E}">
        <p14:creationId xmlns:p14="http://schemas.microsoft.com/office/powerpoint/2010/main" val="160889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normAutofit/>
          </a:bodyPr>
          <a:lstStyle/>
          <a:p>
            <a:r>
              <a:rPr lang="pt-BR" dirty="0"/>
              <a:t>Medidas de posição</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p:sp>
        <p:nvSpPr>
          <p:cNvPr id="5" name="CaixaDeTexto 4">
            <a:extLst>
              <a:ext uri="{FF2B5EF4-FFF2-40B4-BE49-F238E27FC236}">
                <a16:creationId xmlns:a16="http://schemas.microsoft.com/office/drawing/2014/main" id="{56EBDB16-C2F2-4FCE-9C96-B3299B0D06D5}"/>
              </a:ext>
            </a:extLst>
          </p:cNvPr>
          <p:cNvSpPr txBox="1"/>
          <p:nvPr/>
        </p:nvSpPr>
        <p:spPr>
          <a:xfrm>
            <a:off x="396240" y="1588542"/>
            <a:ext cx="5956936" cy="3046988"/>
          </a:xfrm>
          <a:prstGeom prst="rect">
            <a:avLst/>
          </a:prstGeom>
          <a:noFill/>
        </p:spPr>
        <p:txBody>
          <a:bodyPr wrap="square">
            <a:spAutoFit/>
          </a:bodyPr>
          <a:lstStyle/>
          <a:p>
            <a:pPr algn="just"/>
            <a:r>
              <a:rPr lang="pt-BR" sz="2400" dirty="0"/>
              <a:t>As medidas de posição são valores que representam a tendência de concentração dos dados observados em experimentos. As mais importantes são as medidas de tendência central. As três medidas de tendência central mais utilizadas são: </a:t>
            </a:r>
            <a:r>
              <a:rPr lang="pt-BR" sz="2400" b="1" dirty="0"/>
              <a:t>média</a:t>
            </a:r>
            <a:r>
              <a:rPr lang="pt-BR" sz="2400" dirty="0"/>
              <a:t>, </a:t>
            </a:r>
            <a:r>
              <a:rPr lang="pt-BR" sz="2400" b="1" dirty="0"/>
              <a:t>moda</a:t>
            </a:r>
            <a:r>
              <a:rPr lang="pt-BR" sz="2400" dirty="0"/>
              <a:t> e </a:t>
            </a:r>
            <a:r>
              <a:rPr lang="pt-BR" sz="2400" b="1" dirty="0"/>
              <a:t>mediana</a:t>
            </a:r>
            <a:r>
              <a:rPr lang="pt-BR" sz="2400" dirty="0"/>
              <a:t>. Outras medidas de posição são os quartis, máximos, mínimos, percentis e outliers.</a:t>
            </a:r>
          </a:p>
        </p:txBody>
      </p:sp>
      <p:pic>
        <p:nvPicPr>
          <p:cNvPr id="2050" name="Picture 2" descr="Média, Moda e Mediana | Educa Mais Brasil">
            <a:extLst>
              <a:ext uri="{FF2B5EF4-FFF2-40B4-BE49-F238E27FC236}">
                <a16:creationId xmlns:a16="http://schemas.microsoft.com/office/drawing/2014/main" id="{9B253604-6146-4394-8A6A-496353463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148" y="1657350"/>
            <a:ext cx="2927776" cy="487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055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lstStyle/>
          <a:p>
            <a:r>
              <a:rPr lang="pt-BR" dirty="0"/>
              <a:t>Média</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p:sp>
        <p:nvSpPr>
          <p:cNvPr id="5" name="CaixaDeTexto 4">
            <a:extLst>
              <a:ext uri="{FF2B5EF4-FFF2-40B4-BE49-F238E27FC236}">
                <a16:creationId xmlns:a16="http://schemas.microsoft.com/office/drawing/2014/main" id="{0409930F-233D-414E-B517-DCA0F8B03311}"/>
              </a:ext>
            </a:extLst>
          </p:cNvPr>
          <p:cNvSpPr txBox="1"/>
          <p:nvPr/>
        </p:nvSpPr>
        <p:spPr>
          <a:xfrm>
            <a:off x="561975" y="1619209"/>
            <a:ext cx="10915650" cy="1938992"/>
          </a:xfrm>
          <a:prstGeom prst="rect">
            <a:avLst/>
          </a:prstGeom>
          <a:noFill/>
        </p:spPr>
        <p:txBody>
          <a:bodyPr wrap="square">
            <a:spAutoFit/>
          </a:bodyPr>
          <a:lstStyle/>
          <a:p>
            <a:pPr algn="just"/>
            <a:r>
              <a:rPr lang="pt-BR" sz="2400" dirty="0"/>
              <a:t>A média é uma das medidas de posição mais conhecidas e utilizadas. Existem diversos tipos de médias e a mais utilizada é a média aritmética amostral. Outros tipos de médias também utilizadas são média geométrica, média ponderada e média harmônica. Vamos começar os exemplos de médias com a média aritmética amostral. Supondo um conjunto de medidas (x</a:t>
            </a:r>
            <a:r>
              <a:rPr lang="pt-BR" sz="2400" baseline="-25000" dirty="0"/>
              <a:t>1</a:t>
            </a:r>
            <a:r>
              <a:rPr lang="pt-BR" sz="2400" dirty="0"/>
              <a:t>, x</a:t>
            </a:r>
            <a:r>
              <a:rPr lang="pt-BR" sz="2400" baseline="-25000" dirty="0"/>
              <a:t>2</a:t>
            </a:r>
            <a:r>
              <a:rPr lang="pt-BR" sz="2400" dirty="0"/>
              <a:t>, x</a:t>
            </a:r>
            <a:r>
              <a:rPr lang="pt-BR" sz="2400" baseline="-25000" dirty="0"/>
              <a:t>3</a:t>
            </a:r>
            <a:r>
              <a:rPr lang="pt-BR" sz="2400" dirty="0"/>
              <a:t>, ..., </a:t>
            </a:r>
            <a:r>
              <a:rPr lang="pt-BR" sz="2400" dirty="0" err="1"/>
              <a:t>x</a:t>
            </a:r>
            <a:r>
              <a:rPr lang="pt-BR" sz="2400" baseline="-25000" dirty="0" err="1"/>
              <a:t>n</a:t>
            </a:r>
            <a:r>
              <a:rPr lang="pt-BR" sz="2400" dirty="0"/>
              <a:t>) então a média desses valores é</a:t>
            </a:r>
          </a:p>
        </p:txBody>
      </p:sp>
      <p:pic>
        <p:nvPicPr>
          <p:cNvPr id="1026" name="Picture 2" descr="Média, Moda e Mediana: Aprenda Como Calcular - Matemática Básica">
            <a:extLst>
              <a:ext uri="{FF2B5EF4-FFF2-40B4-BE49-F238E27FC236}">
                <a16:creationId xmlns:a16="http://schemas.microsoft.com/office/drawing/2014/main" id="{8F0435DB-5880-4301-87AB-4C79B7E07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050" y="4149504"/>
            <a:ext cx="5143500"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73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lstStyle/>
          <a:p>
            <a:r>
              <a:rPr lang="pt-BR" dirty="0"/>
              <a:t>Média ponderada</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p:pic>
        <p:nvPicPr>
          <p:cNvPr id="4" name="Imagem 3">
            <a:extLst>
              <a:ext uri="{FF2B5EF4-FFF2-40B4-BE49-F238E27FC236}">
                <a16:creationId xmlns:a16="http://schemas.microsoft.com/office/drawing/2014/main" id="{81839002-78E9-4119-8978-E35E71D2A83E}"/>
              </a:ext>
            </a:extLst>
          </p:cNvPr>
          <p:cNvPicPr>
            <a:picLocks noChangeAspect="1"/>
          </p:cNvPicPr>
          <p:nvPr/>
        </p:nvPicPr>
        <p:blipFill>
          <a:blip r:embed="rId3"/>
          <a:stretch>
            <a:fillRect/>
          </a:stretch>
        </p:blipFill>
        <p:spPr>
          <a:xfrm>
            <a:off x="261082" y="1749425"/>
            <a:ext cx="11635643" cy="3841750"/>
          </a:xfrm>
          <a:prstGeom prst="rect">
            <a:avLst/>
          </a:prstGeom>
        </p:spPr>
      </p:pic>
    </p:spTree>
    <p:extLst>
      <p:ext uri="{BB962C8B-B14F-4D97-AF65-F5344CB8AC3E}">
        <p14:creationId xmlns:p14="http://schemas.microsoft.com/office/powerpoint/2010/main" val="428586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lstStyle/>
          <a:p>
            <a:r>
              <a:rPr lang="pt-BR" dirty="0"/>
              <a:t>Moda</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p:sp>
        <p:nvSpPr>
          <p:cNvPr id="5" name="CaixaDeTexto 4">
            <a:extLst>
              <a:ext uri="{FF2B5EF4-FFF2-40B4-BE49-F238E27FC236}">
                <a16:creationId xmlns:a16="http://schemas.microsoft.com/office/drawing/2014/main" id="{26A37DB7-41B9-4407-98A5-0CA2640C8481}"/>
              </a:ext>
            </a:extLst>
          </p:cNvPr>
          <p:cNvSpPr txBox="1"/>
          <p:nvPr/>
        </p:nvSpPr>
        <p:spPr>
          <a:xfrm>
            <a:off x="828675" y="1960513"/>
            <a:ext cx="10820400" cy="1938992"/>
          </a:xfrm>
          <a:prstGeom prst="rect">
            <a:avLst/>
          </a:prstGeom>
          <a:noFill/>
        </p:spPr>
        <p:txBody>
          <a:bodyPr wrap="square">
            <a:spAutoFit/>
          </a:bodyPr>
          <a:lstStyle/>
          <a:p>
            <a:r>
              <a:rPr lang="pt-BR" sz="2400" b="1" i="0" dirty="0">
                <a:solidFill>
                  <a:srgbClr val="333333"/>
                </a:solidFill>
                <a:effectLst/>
              </a:rPr>
              <a:t>Moda </a:t>
            </a:r>
            <a:r>
              <a:rPr lang="pt-BR" sz="2400" b="0" i="0" dirty="0">
                <a:solidFill>
                  <a:srgbClr val="333333"/>
                </a:solidFill>
                <a:effectLst/>
              </a:rPr>
              <a:t>é o valor ou valores que </a:t>
            </a:r>
            <a:r>
              <a:rPr lang="pt-BR" sz="2400" b="1" i="0" dirty="0">
                <a:solidFill>
                  <a:srgbClr val="333333"/>
                </a:solidFill>
                <a:effectLst/>
              </a:rPr>
              <a:t>aparecem mais frequentemente</a:t>
            </a:r>
            <a:r>
              <a:rPr lang="pt-BR" sz="2400" b="0" i="0" dirty="0">
                <a:solidFill>
                  <a:srgbClr val="333333"/>
                </a:solidFill>
                <a:effectLst/>
              </a:rPr>
              <a:t>, ou seja, o “valor mais comum”. O termo moda refere-se ao </a:t>
            </a:r>
            <a:r>
              <a:rPr lang="pt-BR" sz="2400" b="1" i="0" dirty="0">
                <a:solidFill>
                  <a:srgbClr val="333333"/>
                </a:solidFill>
                <a:effectLst/>
              </a:rPr>
              <a:t>uso popular</a:t>
            </a:r>
            <a:r>
              <a:rPr lang="pt-BR" sz="2400" b="0" i="0" dirty="0">
                <a:solidFill>
                  <a:srgbClr val="333333"/>
                </a:solidFill>
                <a:effectLst/>
              </a:rPr>
              <a:t>, significando o objeto que se está usando muito no tempo presente. A moda não é necessariamente única, ao contrário da média ou da mediana. Ela é bastante útil principalmente quando os</a:t>
            </a:r>
            <a:r>
              <a:rPr lang="pt-BR" sz="2400" b="1" i="0" dirty="0">
                <a:solidFill>
                  <a:srgbClr val="333333"/>
                </a:solidFill>
                <a:effectLst/>
              </a:rPr>
              <a:t> valores não são numéricos</a:t>
            </a:r>
            <a:r>
              <a:rPr lang="pt-BR" sz="2400" b="0" i="0" dirty="0">
                <a:solidFill>
                  <a:srgbClr val="333333"/>
                </a:solidFill>
                <a:effectLst/>
              </a:rPr>
              <a:t>, e a média e a mediana podem não ser bem definidas.</a:t>
            </a:r>
            <a:endParaRPr lang="pt-BR" sz="2400" dirty="0"/>
          </a:p>
        </p:txBody>
      </p:sp>
    </p:spTree>
    <p:extLst>
      <p:ext uri="{BB962C8B-B14F-4D97-AF65-F5344CB8AC3E}">
        <p14:creationId xmlns:p14="http://schemas.microsoft.com/office/powerpoint/2010/main" val="150494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lstStyle/>
          <a:p>
            <a:r>
              <a:rPr lang="pt-BR" dirty="0"/>
              <a:t>Exemplo</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p:sp>
        <p:nvSpPr>
          <p:cNvPr id="4" name="CaixaDeTexto 3">
            <a:extLst>
              <a:ext uri="{FF2B5EF4-FFF2-40B4-BE49-F238E27FC236}">
                <a16:creationId xmlns:a16="http://schemas.microsoft.com/office/drawing/2014/main" id="{E262B2BC-5E40-4CA8-A1DA-6373FC20CA32}"/>
              </a:ext>
            </a:extLst>
          </p:cNvPr>
          <p:cNvSpPr txBox="1"/>
          <p:nvPr/>
        </p:nvSpPr>
        <p:spPr>
          <a:xfrm>
            <a:off x="204255" y="1662263"/>
            <a:ext cx="6072720" cy="2308324"/>
          </a:xfrm>
          <a:prstGeom prst="rect">
            <a:avLst/>
          </a:prstGeom>
          <a:noFill/>
        </p:spPr>
        <p:txBody>
          <a:bodyPr wrap="square">
            <a:spAutoFit/>
          </a:bodyPr>
          <a:lstStyle/>
          <a:p>
            <a:pPr algn="ctr"/>
            <a:r>
              <a:rPr lang="pt-BR" sz="2400" b="1" dirty="0"/>
              <a:t>Conjunto de dados</a:t>
            </a:r>
          </a:p>
          <a:p>
            <a:pPr algn="ctr"/>
            <a:endParaRPr lang="pt-BR" sz="2400" b="1" dirty="0"/>
          </a:p>
          <a:p>
            <a:pPr algn="ctr"/>
            <a:r>
              <a:rPr lang="pt-BR" sz="2400" dirty="0"/>
              <a:t>16, 14, 11, 15, 11, 20, 15, 11, 16, 14, 14, 12, 16,</a:t>
            </a:r>
          </a:p>
          <a:p>
            <a:pPr algn="ctr"/>
            <a:r>
              <a:rPr lang="pt-BR" sz="2400" dirty="0"/>
              <a:t>19, 18, 12, 12, 18, 10, 10, 13, 16, 11, 12, 17, 14,</a:t>
            </a:r>
          </a:p>
          <a:p>
            <a:pPr algn="ctr"/>
            <a:r>
              <a:rPr lang="pt-BR" sz="2400" dirty="0"/>
              <a:t>16, 16, 14, 15, 18, 18, 15, 17, 13, 13, 20, 11, 12,</a:t>
            </a:r>
          </a:p>
          <a:p>
            <a:pPr algn="ctr"/>
            <a:r>
              <a:rPr lang="pt-BR" sz="2400" dirty="0"/>
              <a:t>15, 15, 17, 10, 13, 13, 15, 17, 13, 13, 13, 20, 11</a:t>
            </a:r>
          </a:p>
        </p:txBody>
      </p:sp>
      <p:sp>
        <p:nvSpPr>
          <p:cNvPr id="7" name="CaixaDeTexto 6">
            <a:extLst>
              <a:ext uri="{FF2B5EF4-FFF2-40B4-BE49-F238E27FC236}">
                <a16:creationId xmlns:a16="http://schemas.microsoft.com/office/drawing/2014/main" id="{F91B3D47-566B-4C24-9754-1024D32554E8}"/>
              </a:ext>
            </a:extLst>
          </p:cNvPr>
          <p:cNvSpPr txBox="1"/>
          <p:nvPr/>
        </p:nvSpPr>
        <p:spPr>
          <a:xfrm>
            <a:off x="6634402" y="1546616"/>
            <a:ext cx="5021420" cy="461665"/>
          </a:xfrm>
          <a:prstGeom prst="rect">
            <a:avLst/>
          </a:prstGeom>
          <a:noFill/>
        </p:spPr>
        <p:txBody>
          <a:bodyPr wrap="square">
            <a:spAutoFit/>
          </a:bodyPr>
          <a:lstStyle/>
          <a:p>
            <a:pPr algn="ctr"/>
            <a:r>
              <a:rPr lang="pt-BR" sz="2400" b="1" i="0" dirty="0">
                <a:solidFill>
                  <a:srgbClr val="333333"/>
                </a:solidFill>
                <a:effectLst/>
              </a:rPr>
              <a:t>Distribuição de frequência dos dados</a:t>
            </a:r>
            <a:endParaRPr lang="pt-BR" sz="2400" dirty="0"/>
          </a:p>
        </p:txBody>
      </p:sp>
      <p:sp>
        <p:nvSpPr>
          <p:cNvPr id="9" name="CaixaDeTexto 8">
            <a:extLst>
              <a:ext uri="{FF2B5EF4-FFF2-40B4-BE49-F238E27FC236}">
                <a16:creationId xmlns:a16="http://schemas.microsoft.com/office/drawing/2014/main" id="{5EFDFE02-A668-4BEC-858A-963935BDFF60}"/>
              </a:ext>
            </a:extLst>
          </p:cNvPr>
          <p:cNvSpPr txBox="1"/>
          <p:nvPr/>
        </p:nvSpPr>
        <p:spPr>
          <a:xfrm>
            <a:off x="409873" y="4436612"/>
            <a:ext cx="5686127" cy="1938992"/>
          </a:xfrm>
          <a:prstGeom prst="rect">
            <a:avLst/>
          </a:prstGeom>
          <a:noFill/>
        </p:spPr>
        <p:txBody>
          <a:bodyPr wrap="square">
            <a:spAutoFit/>
          </a:bodyPr>
          <a:lstStyle/>
          <a:p>
            <a:r>
              <a:rPr lang="pt-BR" sz="2400" b="1" dirty="0"/>
              <a:t>Média = 14,4</a:t>
            </a:r>
          </a:p>
          <a:p>
            <a:endParaRPr lang="pt-BR" sz="2400" b="1" dirty="0"/>
          </a:p>
          <a:p>
            <a:r>
              <a:rPr lang="pt-BR" sz="2400" b="1" dirty="0"/>
              <a:t>Mediana = 14</a:t>
            </a:r>
          </a:p>
          <a:p>
            <a:endParaRPr lang="pt-BR" sz="2400" b="1" dirty="0"/>
          </a:p>
          <a:p>
            <a:r>
              <a:rPr lang="pt-BR" sz="2400" b="1" dirty="0"/>
              <a:t>Moda = 13 </a:t>
            </a:r>
          </a:p>
        </p:txBody>
      </p:sp>
      <p:pic>
        <p:nvPicPr>
          <p:cNvPr id="10" name="Imagem 9">
            <a:extLst>
              <a:ext uri="{FF2B5EF4-FFF2-40B4-BE49-F238E27FC236}">
                <a16:creationId xmlns:a16="http://schemas.microsoft.com/office/drawing/2014/main" id="{469BAEB1-E85A-44A8-946C-218A59F896F2}"/>
              </a:ext>
            </a:extLst>
          </p:cNvPr>
          <p:cNvPicPr>
            <a:picLocks noChangeAspect="1"/>
          </p:cNvPicPr>
          <p:nvPr/>
        </p:nvPicPr>
        <p:blipFill>
          <a:blip r:embed="rId3"/>
          <a:stretch>
            <a:fillRect/>
          </a:stretch>
        </p:blipFill>
        <p:spPr>
          <a:xfrm>
            <a:off x="6688211" y="2253444"/>
            <a:ext cx="4913802" cy="3932261"/>
          </a:xfrm>
          <a:prstGeom prst="rect">
            <a:avLst/>
          </a:prstGeom>
        </p:spPr>
      </p:pic>
    </p:spTree>
    <p:extLst>
      <p:ext uri="{BB962C8B-B14F-4D97-AF65-F5344CB8AC3E}">
        <p14:creationId xmlns:p14="http://schemas.microsoft.com/office/powerpoint/2010/main" val="2309673245"/>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3914</TotalTime>
  <Words>1579</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18</vt:i4>
      </vt:variant>
    </vt:vector>
  </HeadingPairs>
  <TitlesOfParts>
    <vt:vector size="22" baseType="lpstr">
      <vt:lpstr>Arial</vt:lpstr>
      <vt:lpstr>Calibri</vt:lpstr>
      <vt:lpstr>Calibri Light</vt:lpstr>
      <vt:lpstr>Office Theme</vt:lpstr>
      <vt:lpstr>Analytics para área da saúde</vt:lpstr>
      <vt:lpstr>Estatística Descritiva</vt:lpstr>
      <vt:lpstr>Variáveis quantitativas</vt:lpstr>
      <vt:lpstr>Variáveis qualitativas</vt:lpstr>
      <vt:lpstr>Medidas de posição</vt:lpstr>
      <vt:lpstr>Média</vt:lpstr>
      <vt:lpstr>Média ponderada</vt:lpstr>
      <vt:lpstr>Moda</vt:lpstr>
      <vt:lpstr>Exemplo</vt:lpstr>
      <vt:lpstr>Desvio padrão</vt:lpstr>
      <vt:lpstr>Box Plot</vt:lpstr>
      <vt:lpstr>Gráfico de Barras</vt:lpstr>
      <vt:lpstr>Gráfico de Dispersão</vt:lpstr>
      <vt:lpstr>Gráfico de Dispersão</vt:lpstr>
      <vt:lpstr>Gráfico de Barras Comparativo</vt:lpstr>
      <vt:lpstr>Gráficos de Barra Empilhado</vt:lpstr>
      <vt:lpstr>Gráficos de Cascata</vt:lpstr>
      <vt:lpstr>Gráficos de Cascata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Start to Advanced SQL</dc:title>
  <dc:creator>José Marcello Lopes</dc:creator>
  <cp:lastModifiedBy>Osvaldo Luiz Santos Pereira</cp:lastModifiedBy>
  <cp:revision>46</cp:revision>
  <dcterms:created xsi:type="dcterms:W3CDTF">2020-02-01T23:58:27Z</dcterms:created>
  <dcterms:modified xsi:type="dcterms:W3CDTF">2021-01-26T13:19:31Z</dcterms:modified>
</cp:coreProperties>
</file>