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8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19A3E1-8043-48F8-9340-CC045107A7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93D5D4-FF55-4EA0-8462-BB88B1FE4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F66B-0A01-4F50-A448-E418A6E2074C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9FC806-346E-4604-A459-C44139688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9DE002-1905-4D44-ACAD-B55A6CB0D6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CBFD-C993-47F9-B40D-0FFF9F08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3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5B543-8BFF-4D2D-980C-5FBA61DDFE71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2CEC-807E-4DEE-BBF1-CDF73B502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5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5" name="Google Shape;50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Speaker: William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42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20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2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4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89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3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EB6A-2240-4313-B6B5-10BA4F33B206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3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hyperlink" Target="https://towardsdatascience.com/everything-a-data-scientist-should-know-about-data-management-6877788c6a4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jp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hyperlink" Target="https://datavizcatalogue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Relationship Id="rId22" Type="http://schemas.openxmlformats.org/officeDocument/2006/relationships/image" Target="../media/image2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13" Type="http://schemas.openxmlformats.org/officeDocument/2006/relationships/image" Target="../media/image63.jpg"/><Relationship Id="rId18" Type="http://schemas.openxmlformats.org/officeDocument/2006/relationships/image" Target="../media/image24.jpg"/><Relationship Id="rId3" Type="http://schemas.openxmlformats.org/officeDocument/2006/relationships/hyperlink" Target="https://python-graph-gallery.com/" TargetMode="External"/><Relationship Id="rId7" Type="http://schemas.openxmlformats.org/officeDocument/2006/relationships/hyperlink" Target="https://pandas.pydata.org/pandas-docs/stable/" TargetMode="External"/><Relationship Id="rId12" Type="http://schemas.openxmlformats.org/officeDocument/2006/relationships/hyperlink" Target="https://towardsdatascience.com/introduction-to-data-visualization-in-python-89a54c97fbed" TargetMode="External"/><Relationship Id="rId17" Type="http://schemas.openxmlformats.org/officeDocument/2006/relationships/image" Target="../media/image67.jp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tutorials/introductory/pyplot.html" TargetMode="External"/><Relationship Id="rId11" Type="http://schemas.openxmlformats.org/officeDocument/2006/relationships/hyperlink" Target="https://www.dataquest.io/blog/python-data-visualization-libraries/" TargetMode="External"/><Relationship Id="rId5" Type="http://schemas.openxmlformats.org/officeDocument/2006/relationships/hyperlink" Target="https://datavizcatalogue.com/" TargetMode="External"/><Relationship Id="rId15" Type="http://schemas.openxmlformats.org/officeDocument/2006/relationships/image" Target="../media/image65.jpg"/><Relationship Id="rId10" Type="http://schemas.openxmlformats.org/officeDocument/2006/relationships/hyperlink" Target="https://pbpython.com/visualization-tools-1.html" TargetMode="External"/><Relationship Id="rId4" Type="http://schemas.openxmlformats.org/officeDocument/2006/relationships/hyperlink" Target="https://plot.ly/python/" TargetMode="External"/><Relationship Id="rId9" Type="http://schemas.openxmlformats.org/officeDocument/2006/relationships/hyperlink" Target="https://seaborn.pydata.org/" TargetMode="External"/><Relationship Id="rId14" Type="http://schemas.openxmlformats.org/officeDocument/2006/relationships/image" Target="../media/image6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Relationship Id="rId9" Type="http://schemas.openxmlformats.org/officeDocument/2006/relationships/image" Target="../media/image2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9.png"/><Relationship Id="rId5" Type="http://schemas.openxmlformats.org/officeDocument/2006/relationships/image" Target="../media/image44.png"/><Relationship Id="rId15" Type="http://schemas.openxmlformats.org/officeDocument/2006/relationships/image" Target="../media/image24.jpg"/><Relationship Id="rId10" Type="http://schemas.openxmlformats.org/officeDocument/2006/relationships/image" Target="../media/image33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FA6E0A70-7907-414B-B73C-AA517558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95" y="1546798"/>
            <a:ext cx="9680010" cy="2250603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4977C-A67B-450E-99E1-1E13E0DE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solidFill>
                  <a:srgbClr val="000000"/>
                </a:solidFill>
              </a:rPr>
              <a:t>Analytics para área da saúde</a:t>
            </a:r>
          </a:p>
        </p:txBody>
      </p:sp>
    </p:spTree>
    <p:extLst>
      <p:ext uri="{BB962C8B-B14F-4D97-AF65-F5344CB8AC3E}">
        <p14:creationId xmlns:p14="http://schemas.microsoft.com/office/powerpoint/2010/main" val="275087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428CCE"/>
              </a:gs>
              <a:gs pos="25000">
                <a:srgbClr val="428CCE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0"/>
          <p:cNvSpPr txBox="1"/>
          <p:nvPr/>
        </p:nvSpPr>
        <p:spPr>
          <a:xfrm>
            <a:off x="3045368" y="2483318"/>
            <a:ext cx="6105194" cy="118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5100"/>
              <a:buFont typeface="Calibri"/>
              <a:buNone/>
            </a:pPr>
            <a:r>
              <a:rPr lang="pt-BR" sz="5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Processos em Analytics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1" descr="Resultado de imagem para grid image"/>
          <p:cNvPicPr preferRelativeResize="0"/>
          <p:nvPr/>
        </p:nvPicPr>
        <p:blipFill rotWithShape="1">
          <a:blip r:embed="rId3">
            <a:alphaModFix/>
          </a:blip>
          <a:srcRect b="7385"/>
          <a:stretch/>
        </p:blipFill>
        <p:spPr>
          <a:xfrm>
            <a:off x="1405883" y="982859"/>
            <a:ext cx="9653821" cy="53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1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Etapas no processo de análises</a:t>
            </a:r>
            <a:endParaRPr dirty="0"/>
          </a:p>
        </p:txBody>
      </p:sp>
      <p:sp>
        <p:nvSpPr>
          <p:cNvPr id="398" name="Google Shape;398;p41"/>
          <p:cNvSpPr txBox="1"/>
          <p:nvPr/>
        </p:nvSpPr>
        <p:spPr>
          <a:xfrm>
            <a:off x="8705453" y="6294923"/>
            <a:ext cx="2354251" cy="49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None/>
            </a:pPr>
            <a:r>
              <a:rPr lang="pt-BR"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Complexidade</a:t>
            </a:r>
            <a:endParaRPr/>
          </a:p>
        </p:txBody>
      </p:sp>
      <p:sp>
        <p:nvSpPr>
          <p:cNvPr id="399" name="Google Shape;399;p41"/>
          <p:cNvSpPr txBox="1"/>
          <p:nvPr/>
        </p:nvSpPr>
        <p:spPr>
          <a:xfrm>
            <a:off x="13842" y="1157980"/>
            <a:ext cx="1392041" cy="105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None/>
            </a:pPr>
            <a:r>
              <a:rPr lang="pt-BR" sz="2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Valor ao Negócio</a:t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1752466" y="4310914"/>
            <a:ext cx="1917834" cy="19178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Descritivas</a:t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4287820" y="3775510"/>
            <a:ext cx="1917834" cy="19178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Diagnósticas</a:t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6638778" y="3089373"/>
            <a:ext cx="1917834" cy="19178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Preditivas</a:t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9033589" y="2269224"/>
            <a:ext cx="1917834" cy="19178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Prescritivas</a:t>
            </a:r>
            <a:endParaRPr/>
          </a:p>
        </p:txBody>
      </p:sp>
      <p:sp>
        <p:nvSpPr>
          <p:cNvPr id="404" name="Google Shape;404;p41"/>
          <p:cNvSpPr txBox="1"/>
          <p:nvPr/>
        </p:nvSpPr>
        <p:spPr>
          <a:xfrm>
            <a:off x="1724078" y="357028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aconteceu?</a:t>
            </a:r>
            <a:endParaRPr/>
          </a:p>
        </p:txBody>
      </p:sp>
      <p:sp>
        <p:nvSpPr>
          <p:cNvPr id="405" name="Google Shape;405;p41"/>
          <p:cNvSpPr txBox="1"/>
          <p:nvPr/>
        </p:nvSpPr>
        <p:spPr>
          <a:xfrm>
            <a:off x="4206554" y="3027104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Por que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aconteceu?</a:t>
            </a:r>
            <a:endParaRPr/>
          </a:p>
        </p:txBody>
      </p:sp>
      <p:sp>
        <p:nvSpPr>
          <p:cNvPr id="406" name="Google Shape;406;p41"/>
          <p:cNvSpPr txBox="1"/>
          <p:nvPr/>
        </p:nvSpPr>
        <p:spPr>
          <a:xfrm>
            <a:off x="6529748" y="2347958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 que irá acontecer?</a:t>
            </a:r>
            <a:endParaRPr/>
          </a:p>
        </p:txBody>
      </p:sp>
      <p:sp>
        <p:nvSpPr>
          <p:cNvPr id="407" name="Google Shape;407;p41"/>
          <p:cNvSpPr txBox="1"/>
          <p:nvPr/>
        </p:nvSpPr>
        <p:spPr>
          <a:xfrm>
            <a:off x="8953215" y="1594416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Como fazer acontecer?</a:t>
            </a: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1534407" y="982859"/>
            <a:ext cx="2135893" cy="5372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pt-BR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Restrospectiva</a:t>
            </a:r>
            <a:endParaRPr sz="2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3798825" y="982859"/>
            <a:ext cx="3622253" cy="5372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pt-BR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endParaRPr/>
          </a:p>
        </p:txBody>
      </p:sp>
      <p:sp>
        <p:nvSpPr>
          <p:cNvPr id="410" name="Google Shape;410;p41"/>
          <p:cNvSpPr/>
          <p:nvPr/>
        </p:nvSpPr>
        <p:spPr>
          <a:xfrm>
            <a:off x="7549604" y="982859"/>
            <a:ext cx="3401819" cy="5372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pt-BR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Previsão</a:t>
            </a:r>
            <a:endParaRPr/>
          </a:p>
        </p:txBody>
      </p:sp>
      <p:pic>
        <p:nvPicPr>
          <p:cNvPr id="18" name="Imagem 17" descr="Uma imagem contendo desenho&#10;&#10;Descrição gerada automaticamente">
            <a:extLst>
              <a:ext uri="{FF2B5EF4-FFF2-40B4-BE49-F238E27FC236}">
                <a16:creationId xmlns:a16="http://schemas.microsoft.com/office/drawing/2014/main" id="{9293FC69-D70D-496E-90F9-BB152AF13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Etapas no processo de análises</a:t>
            </a:r>
            <a:endParaRPr dirty="0"/>
          </a:p>
        </p:txBody>
      </p:sp>
      <p:sp>
        <p:nvSpPr>
          <p:cNvPr id="418" name="Google Shape;418;p42"/>
          <p:cNvSpPr/>
          <p:nvPr/>
        </p:nvSpPr>
        <p:spPr>
          <a:xfrm>
            <a:off x="704324" y="875898"/>
            <a:ext cx="1917834" cy="19178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Descritivas</a:t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>
            <a:off x="3833458" y="875898"/>
            <a:ext cx="1917834" cy="19178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Diagnósticas</a:t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6847807" y="875898"/>
            <a:ext cx="1917834" cy="19178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Preditivas</a:t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>
            <a:off x="9805737" y="875898"/>
            <a:ext cx="1917834" cy="19178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Prescritivas</a:t>
            </a:r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675936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aconteceu?</a:t>
            </a:r>
            <a:endParaRPr/>
          </a:p>
        </p:txBody>
      </p:sp>
      <p:sp>
        <p:nvSpPr>
          <p:cNvPr id="423" name="Google Shape;423;p42"/>
          <p:cNvSpPr txBox="1"/>
          <p:nvPr/>
        </p:nvSpPr>
        <p:spPr>
          <a:xfrm>
            <a:off x="3752192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Por que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aconteceu?</a:t>
            </a:r>
            <a:endParaRPr/>
          </a:p>
        </p:txBody>
      </p:sp>
      <p:sp>
        <p:nvSpPr>
          <p:cNvPr id="424" name="Google Shape;424;p42"/>
          <p:cNvSpPr txBox="1"/>
          <p:nvPr/>
        </p:nvSpPr>
        <p:spPr>
          <a:xfrm>
            <a:off x="6738777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 que irá acontecer?</a:t>
            </a: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9725363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Como fazer acontecer?</a:t>
            </a:r>
            <a:endParaRPr/>
          </a:p>
        </p:txBody>
      </p:sp>
      <p:sp>
        <p:nvSpPr>
          <p:cNvPr id="426" name="Google Shape;426;p42"/>
          <p:cNvSpPr txBox="1"/>
          <p:nvPr/>
        </p:nvSpPr>
        <p:spPr>
          <a:xfrm>
            <a:off x="289770" y="4294856"/>
            <a:ext cx="2868642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Investigação e mapeamento dos dados, sumarização de resultados, criação de painéis e apresentações executivas</a:t>
            </a:r>
            <a:endParaRPr/>
          </a:p>
        </p:txBody>
      </p:sp>
      <p:cxnSp>
        <p:nvCxnSpPr>
          <p:cNvPr id="427" name="Google Shape;427;p42"/>
          <p:cNvCxnSpPr/>
          <p:nvPr/>
        </p:nvCxnSpPr>
        <p:spPr>
          <a:xfrm>
            <a:off x="490888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8" name="Google Shape;428;p42"/>
          <p:cNvSpPr txBox="1"/>
          <p:nvPr/>
        </p:nvSpPr>
        <p:spPr>
          <a:xfrm>
            <a:off x="3358054" y="4294856"/>
            <a:ext cx="2868642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Investigação mais aprofundada dos dados com objetivo de criar insights e diagnósticos sobre os resultados ocorridos</a:t>
            </a:r>
            <a:endParaRPr/>
          </a:p>
        </p:txBody>
      </p:sp>
      <p:sp>
        <p:nvSpPr>
          <p:cNvPr id="429" name="Google Shape;429;p42"/>
          <p:cNvSpPr txBox="1"/>
          <p:nvPr/>
        </p:nvSpPr>
        <p:spPr>
          <a:xfrm>
            <a:off x="6426338" y="4294856"/>
            <a:ext cx="2868642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Análise histórica dos dados para identificação de padrões e criar modelos preditivos sobre resultados futuros e automação de tomadas de decisão</a:t>
            </a:r>
            <a:endParaRPr/>
          </a:p>
        </p:txBody>
      </p:sp>
      <p:sp>
        <p:nvSpPr>
          <p:cNvPr id="430" name="Google Shape;430;p42"/>
          <p:cNvSpPr txBox="1"/>
          <p:nvPr/>
        </p:nvSpPr>
        <p:spPr>
          <a:xfrm>
            <a:off x="9330333" y="4294856"/>
            <a:ext cx="2868642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Criação de modelos e métodos analíticos avançados para fazer recomendações específicas sobre estratégias de negócio</a:t>
            </a:r>
            <a:endParaRPr/>
          </a:p>
        </p:txBody>
      </p:sp>
      <p:cxnSp>
        <p:nvCxnSpPr>
          <p:cNvPr id="431" name="Google Shape;431;p42"/>
          <p:cNvCxnSpPr/>
          <p:nvPr/>
        </p:nvCxnSpPr>
        <p:spPr>
          <a:xfrm>
            <a:off x="3676850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2" name="Google Shape;432;p42"/>
          <p:cNvCxnSpPr/>
          <p:nvPr/>
        </p:nvCxnSpPr>
        <p:spPr>
          <a:xfrm>
            <a:off x="6738777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3" name="Google Shape;433;p42"/>
          <p:cNvCxnSpPr/>
          <p:nvPr/>
        </p:nvCxnSpPr>
        <p:spPr>
          <a:xfrm>
            <a:off x="9635981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72FA1770-13E6-450D-96A5-479682A6E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Etapas no processo de análises</a:t>
            </a:r>
            <a:endParaRPr dirty="0"/>
          </a:p>
        </p:txBody>
      </p:sp>
      <p:sp>
        <p:nvSpPr>
          <p:cNvPr id="441" name="Google Shape;441;p43"/>
          <p:cNvSpPr/>
          <p:nvPr/>
        </p:nvSpPr>
        <p:spPr>
          <a:xfrm>
            <a:off x="704324" y="875898"/>
            <a:ext cx="1917834" cy="19178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Descritivas</a:t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>
            <a:off x="3833458" y="875898"/>
            <a:ext cx="1917834" cy="19178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Diagnósticas</a:t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>
            <a:off x="6847807" y="875898"/>
            <a:ext cx="1917834" cy="191783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Preditivas</a:t>
            </a:r>
            <a:endParaRPr/>
          </a:p>
        </p:txBody>
      </p:sp>
      <p:sp>
        <p:nvSpPr>
          <p:cNvPr id="444" name="Google Shape;444;p43"/>
          <p:cNvSpPr/>
          <p:nvPr/>
        </p:nvSpPr>
        <p:spPr>
          <a:xfrm>
            <a:off x="9805737" y="875898"/>
            <a:ext cx="1917834" cy="19178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Análises Prescritivas</a:t>
            </a:r>
            <a:endParaRPr/>
          </a:p>
        </p:txBody>
      </p:sp>
      <p:sp>
        <p:nvSpPr>
          <p:cNvPr id="445" name="Google Shape;445;p43"/>
          <p:cNvSpPr txBox="1"/>
          <p:nvPr/>
        </p:nvSpPr>
        <p:spPr>
          <a:xfrm>
            <a:off x="675936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aconteceu?</a:t>
            </a:r>
            <a:endParaRPr/>
          </a:p>
        </p:txBody>
      </p:sp>
      <p:sp>
        <p:nvSpPr>
          <p:cNvPr id="446" name="Google Shape;446;p43"/>
          <p:cNvSpPr txBox="1"/>
          <p:nvPr/>
        </p:nvSpPr>
        <p:spPr>
          <a:xfrm>
            <a:off x="3752192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Por que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aconteceu?</a:t>
            </a:r>
            <a:endParaRPr/>
          </a:p>
        </p:txBody>
      </p:sp>
      <p:sp>
        <p:nvSpPr>
          <p:cNvPr id="447" name="Google Shape;447;p43"/>
          <p:cNvSpPr txBox="1"/>
          <p:nvPr/>
        </p:nvSpPr>
        <p:spPr>
          <a:xfrm>
            <a:off x="6738777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 que irá acontecer?</a:t>
            </a:r>
            <a:endParaRPr/>
          </a:p>
        </p:txBody>
      </p:sp>
      <p:sp>
        <p:nvSpPr>
          <p:cNvPr id="448" name="Google Shape;448;p43"/>
          <p:cNvSpPr txBox="1"/>
          <p:nvPr/>
        </p:nvSpPr>
        <p:spPr>
          <a:xfrm>
            <a:off x="9725363" y="2995445"/>
            <a:ext cx="2135893" cy="67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Como fazer acontecer?</a:t>
            </a:r>
            <a:endParaRPr/>
          </a:p>
        </p:txBody>
      </p:sp>
      <p:sp>
        <p:nvSpPr>
          <p:cNvPr id="449" name="Google Shape;449;p43"/>
          <p:cNvSpPr txBox="1"/>
          <p:nvPr/>
        </p:nvSpPr>
        <p:spPr>
          <a:xfrm>
            <a:off x="289770" y="4294856"/>
            <a:ext cx="2868642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Estatística descritiva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Data Mining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Agregação de dados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Cruzamento de bases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Dashboards</a:t>
            </a:r>
            <a:endParaRPr/>
          </a:p>
        </p:txBody>
      </p:sp>
      <p:cxnSp>
        <p:nvCxnSpPr>
          <p:cNvPr id="450" name="Google Shape;450;p43"/>
          <p:cNvCxnSpPr/>
          <p:nvPr/>
        </p:nvCxnSpPr>
        <p:spPr>
          <a:xfrm>
            <a:off x="490888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1" name="Google Shape;451;p43"/>
          <p:cNvCxnSpPr/>
          <p:nvPr/>
        </p:nvCxnSpPr>
        <p:spPr>
          <a:xfrm>
            <a:off x="3676850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2" name="Google Shape;452;p43"/>
          <p:cNvCxnSpPr/>
          <p:nvPr/>
        </p:nvCxnSpPr>
        <p:spPr>
          <a:xfrm>
            <a:off x="6738777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3" name="Google Shape;453;p43"/>
          <p:cNvCxnSpPr/>
          <p:nvPr/>
        </p:nvCxnSpPr>
        <p:spPr>
          <a:xfrm>
            <a:off x="9635981" y="3994484"/>
            <a:ext cx="232094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4" name="Google Shape;454;p43"/>
          <p:cNvSpPr txBox="1"/>
          <p:nvPr/>
        </p:nvSpPr>
        <p:spPr>
          <a:xfrm>
            <a:off x="3670300" y="4294856"/>
            <a:ext cx="2713313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Estatística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Probabilidade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Séries temporais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Análises de padrões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6738777" y="4294856"/>
            <a:ext cx="2713313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Modelos estatísticos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Modelos matemáticos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Simulações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Forecasting</a:t>
            </a:r>
            <a:endParaRPr sz="20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Machine Learning</a:t>
            </a:r>
            <a:endParaRPr/>
          </a:p>
        </p:txBody>
      </p:sp>
      <p:sp>
        <p:nvSpPr>
          <p:cNvPr id="456" name="Google Shape;456;p43"/>
          <p:cNvSpPr txBox="1"/>
          <p:nvPr/>
        </p:nvSpPr>
        <p:spPr>
          <a:xfrm>
            <a:off x="9452090" y="4294856"/>
            <a:ext cx="2713313" cy="220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Otimização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Machine Learning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Deep Learning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Calibri"/>
              <a:buNone/>
            </a:pPr>
            <a:r>
              <a:rPr lang="pt-BR" sz="20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Redes Neurais</a:t>
            </a:r>
            <a:endParaRPr/>
          </a:p>
        </p:txBody>
      </p:sp>
      <p:pic>
        <p:nvPicPr>
          <p:cNvPr id="20" name="Imagem 19" descr="Uma imagem contendo desenho&#10;&#10;Descrição gerada automaticamente">
            <a:extLst>
              <a:ext uri="{FF2B5EF4-FFF2-40B4-BE49-F238E27FC236}">
                <a16:creationId xmlns:a16="http://schemas.microsoft.com/office/drawing/2014/main" id="{ADEAF35F-F77F-4F0F-82A2-B18DBA7DC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/>
          <p:nvPr/>
        </p:nvSpPr>
        <p:spPr>
          <a:xfrm>
            <a:off x="114299" y="55890"/>
            <a:ext cx="7922795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Data Management</a:t>
            </a:r>
            <a:endParaRPr dirty="0">
              <a:sym typeface="Calibri"/>
            </a:endParaRPr>
          </a:p>
        </p:txBody>
      </p:sp>
      <p:pic>
        <p:nvPicPr>
          <p:cNvPr id="464" name="Google Shape;46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47000"/>
            <a:ext cx="12192000" cy="54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4"/>
          <p:cNvSpPr/>
          <p:nvPr/>
        </p:nvSpPr>
        <p:spPr>
          <a:xfrm>
            <a:off x="114300" y="6356048"/>
            <a:ext cx="111397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https://towardsdatascience.com/everything-a-data-scientist-should-know-about-data-management-6877788c6a42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D2E4AD7B-D059-466D-A2EA-BB0593A5B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/>
          <p:nvPr/>
        </p:nvSpPr>
        <p:spPr>
          <a:xfrm>
            <a:off x="0" y="0"/>
            <a:ext cx="12192000" cy="635000"/>
          </a:xfrm>
          <a:prstGeom prst="rect">
            <a:avLst/>
          </a:prstGeom>
          <a:gradFill>
            <a:gsLst>
              <a:gs pos="0">
                <a:srgbClr val="2A70C0"/>
              </a:gs>
              <a:gs pos="100000">
                <a:srgbClr val="1C497F"/>
              </a:gs>
            </a:gsLst>
            <a:lin ang="0" scaled="0"/>
          </a:gra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0C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2A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5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pt-BR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Titulo do Slide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7659" y="27945"/>
            <a:ext cx="2444341" cy="57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7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6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428CCE"/>
              </a:gs>
              <a:gs pos="25000">
                <a:srgbClr val="428CCE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46"/>
          <p:cNvSpPr txBox="1"/>
          <p:nvPr/>
        </p:nvSpPr>
        <p:spPr>
          <a:xfrm>
            <a:off x="3045368" y="2483318"/>
            <a:ext cx="6105194" cy="18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ts val="5100"/>
              <a:buFont typeface="Calibri"/>
              <a:buNone/>
            </a:pPr>
            <a:r>
              <a:rPr lang="pt-BR" sz="5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Metodologias em Analytics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/>
        </p:nvSpPr>
        <p:spPr>
          <a:xfrm>
            <a:off x="790067" y="649900"/>
            <a:ext cx="10458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urce Sans Pro"/>
              <a:buNone/>
            </a:pPr>
            <a:r>
              <a:rPr lang="pt-BR" sz="4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Metodologia: C.R.I.S.P-DM</a:t>
            </a:r>
            <a:endParaRPr sz="4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86" name="Google Shape;48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567" y="1959435"/>
            <a:ext cx="3515235" cy="3522067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7"/>
          <p:cNvSpPr txBox="1"/>
          <p:nvPr/>
        </p:nvSpPr>
        <p:spPr>
          <a:xfrm>
            <a:off x="4568867" y="1639133"/>
            <a:ext cx="6908800" cy="4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 Light"/>
              <a:buChar char="●"/>
            </a:pPr>
            <a:r>
              <a:rPr lang="pt-BR" sz="24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metodologia CRISP-DM* surgiu para apoiar os projetos relacionados com o processamento e a análise de grande volumes de dados.</a:t>
            </a:r>
            <a:endParaRPr sz="2400" b="0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609585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609585" marR="0" lvl="0" indent="-457188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Sans Pro Light"/>
              <a:buChar char="●"/>
            </a:pPr>
            <a:r>
              <a:rPr lang="pt-BR" sz="24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 CRISP-DM reúne as melhores práticas para que o processo seja mais produtivo e eficiente.</a:t>
            </a:r>
            <a:endParaRPr sz="2400" b="0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609585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88" name="Google Shape;488;p47"/>
          <p:cNvSpPr txBox="1"/>
          <p:nvPr/>
        </p:nvSpPr>
        <p:spPr>
          <a:xfrm>
            <a:off x="883067" y="6055700"/>
            <a:ext cx="106552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 Light"/>
              <a:buNone/>
            </a:pPr>
            <a:r>
              <a:rPr lang="pt-BR" sz="2400" b="0" i="1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* Cross Industry Standard Process for Data Mining</a:t>
            </a:r>
            <a:endParaRPr sz="2400" b="0" i="1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90" name="Google Shape;490;p47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CRISP-DM</a:t>
            </a:r>
            <a:endParaRPr dirty="0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CFE5EF04-8768-480B-A7F4-4C4B0718B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8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790072" y="1645467"/>
            <a:ext cx="4634800" cy="4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8"/>
          <p:cNvSpPr txBox="1"/>
          <p:nvPr/>
        </p:nvSpPr>
        <p:spPr>
          <a:xfrm>
            <a:off x="558266" y="649900"/>
            <a:ext cx="11633734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urce Sans Pro"/>
              <a:buNone/>
            </a:pPr>
            <a:r>
              <a:rPr lang="pt-BR" sz="4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Understanding | Entendendo de Negócios</a:t>
            </a:r>
            <a:endParaRPr sz="4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98" name="Google Shape;498;p48"/>
          <p:cNvPicPr preferRelativeResize="0"/>
          <p:nvPr/>
        </p:nvPicPr>
        <p:blipFill rotWithShape="1">
          <a:blip r:embed="rId3">
            <a:alphaModFix/>
          </a:blip>
          <a:srcRect l="19737" t="15078" r="54870" b="73856"/>
          <a:stretch/>
        </p:blipFill>
        <p:spPr>
          <a:xfrm>
            <a:off x="1654633" y="2372667"/>
            <a:ext cx="1204235" cy="512268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8"/>
          <p:cNvSpPr txBox="1"/>
          <p:nvPr/>
        </p:nvSpPr>
        <p:spPr>
          <a:xfrm>
            <a:off x="5967662" y="1645466"/>
            <a:ext cx="5765773" cy="4447325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 do entendimento das perguntas de negócio/KPIs/ Performance Indicator/Índices de Monitoramento. Alinhamento dos critérios que serão utilizados no levantamento dos dados.</a:t>
            </a: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da “espinha dorsal” do projeto, com planos e metas inicias que darão o direcionamento dos próximos passos.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Mapeamento dos principais resultados já apresentados e projetos implantados pelas áreas de negócio.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dos principais problemas de negócio a serem solucionados. Importante focar nos principais e ter uma lista reduzida com alta prioridade.</a:t>
            </a: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p48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CRISP-DM</a:t>
            </a:r>
            <a:endParaRPr dirty="0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901AC6F0-D96F-48CF-A23E-32FA702DD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49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790072" y="1645467"/>
            <a:ext cx="4634800" cy="4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9"/>
          <p:cNvSpPr txBox="1"/>
          <p:nvPr/>
        </p:nvSpPr>
        <p:spPr>
          <a:xfrm>
            <a:off x="790067" y="649900"/>
            <a:ext cx="10458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urce Sans Pro"/>
              <a:buNone/>
            </a:pPr>
            <a:r>
              <a:rPr lang="pt-BR" sz="4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Understanding | Entendendo os Dados</a:t>
            </a:r>
            <a:endParaRPr sz="4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09" name="Google Shape;509;p49"/>
          <p:cNvPicPr preferRelativeResize="0"/>
          <p:nvPr/>
        </p:nvPicPr>
        <p:blipFill rotWithShape="1">
          <a:blip r:embed="rId3">
            <a:alphaModFix/>
          </a:blip>
          <a:srcRect l="55057" t="16039" r="19498" b="74132"/>
          <a:stretch/>
        </p:blipFill>
        <p:spPr>
          <a:xfrm>
            <a:off x="3354667" y="2392067"/>
            <a:ext cx="1206299" cy="4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9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CRISP-DM</a:t>
            </a:r>
            <a:endParaRPr dirty="0"/>
          </a:p>
        </p:txBody>
      </p:sp>
      <p:sp>
        <p:nvSpPr>
          <p:cNvPr id="513" name="Google Shape;513;p49"/>
          <p:cNvSpPr txBox="1"/>
          <p:nvPr/>
        </p:nvSpPr>
        <p:spPr>
          <a:xfrm>
            <a:off x="5967662" y="1645466"/>
            <a:ext cx="5765773" cy="4447325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Mapeamento dos dados já ingeridos, em produção e em “sistemas manuais” (bases acess, planilhas excel, etc.), data lakes, bancos de dados, etc.</a:t>
            </a: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Levantamento dos dados para as perguntas de negócio a serem respondidas. Definição das fontes de dados a serem acessadas.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Avaliação qualitativa dos dados: consistência, integridade, qualidade, problemas estruturais de bases (dados missing, incompletos, nulos, etc.)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Análises primárias (descritiva) e investigações iniciais.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 checkpoint com PO: apresentação do descritivo e levantamentos iniciais de respostas.</a:t>
            </a:r>
            <a:endParaRPr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1239B9A5-8B26-4289-AB20-BF64CAB2C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428CCE"/>
              </a:gs>
              <a:gs pos="25000">
                <a:srgbClr val="428CCE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/>
        </p:nvSpPr>
        <p:spPr>
          <a:xfrm>
            <a:off x="3043403" y="2146433"/>
            <a:ext cx="6105194" cy="21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Calibri"/>
              <a:buNone/>
            </a:pPr>
            <a:r>
              <a:rPr lang="pt-BR" sz="5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5100"/>
              <a:buFont typeface="Calibri"/>
              <a:buNone/>
            </a:pPr>
            <a:r>
              <a:rPr lang="pt-BR" sz="5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0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790072" y="1645467"/>
            <a:ext cx="4634800" cy="4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0"/>
          <p:cNvSpPr txBox="1"/>
          <p:nvPr/>
        </p:nvSpPr>
        <p:spPr>
          <a:xfrm>
            <a:off x="790067" y="649900"/>
            <a:ext cx="10458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urce Sans Pro"/>
              <a:buNone/>
            </a:pPr>
            <a:r>
              <a:rPr lang="pt-BR" sz="4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Preparation | Preparação dos Dados</a:t>
            </a:r>
            <a:endParaRPr sz="4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0" name="Google Shape;520;p50"/>
          <p:cNvPicPr preferRelativeResize="0"/>
          <p:nvPr/>
        </p:nvPicPr>
        <p:blipFill rotWithShape="1">
          <a:blip r:embed="rId3">
            <a:alphaModFix/>
          </a:blip>
          <a:srcRect l="67104" t="35571" r="7113" b="54721"/>
          <a:stretch/>
        </p:blipFill>
        <p:spPr>
          <a:xfrm>
            <a:off x="3916501" y="3273467"/>
            <a:ext cx="1222868" cy="46123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0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CRISP-DM</a:t>
            </a:r>
            <a:endParaRPr dirty="0"/>
          </a:p>
        </p:txBody>
      </p:sp>
      <p:sp>
        <p:nvSpPr>
          <p:cNvPr id="524" name="Google Shape;524;p50"/>
          <p:cNvSpPr txBox="1"/>
          <p:nvPr/>
        </p:nvSpPr>
        <p:spPr>
          <a:xfrm>
            <a:off x="5967662" y="1645466"/>
            <a:ext cx="5765773" cy="4447325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Preparação dos procedimentos de bases e seus relacionamentos. Aplicação dos critérios definidos nas etapas anteriores.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Seleção: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escolha das variáveis resposta, variáveis independentes, métricas.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Limpeza: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Formatação, padronização e normalização dos dados, tratamentos de dados nulos, faltantes, outliers. Criação de regras de contingenciamento.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Construção: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Criação de métricas, indicadores, variáveis auxiliares, flags, etc.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Integração: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Criação dos esquemas de relacionamento entre as bases e suas chaves.</a:t>
            </a:r>
            <a:endParaRPr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4DC6692A-33A7-4EB5-A36E-1C283ADBC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51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790072" y="1645467"/>
            <a:ext cx="4634800" cy="4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1"/>
          <p:cNvSpPr txBox="1"/>
          <p:nvPr/>
        </p:nvSpPr>
        <p:spPr>
          <a:xfrm>
            <a:off x="790067" y="649900"/>
            <a:ext cx="10458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urce Sans Pro"/>
              <a:buNone/>
            </a:pPr>
            <a:r>
              <a:rPr lang="pt-BR" sz="4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Modeling | Modelagem</a:t>
            </a:r>
            <a:endParaRPr sz="4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 rotWithShape="1">
          <a:blip r:embed="rId3">
            <a:alphaModFix/>
          </a:blip>
          <a:srcRect l="66619" t="55032" r="8613" b="35354"/>
          <a:stretch/>
        </p:blipFill>
        <p:spPr>
          <a:xfrm>
            <a:off x="3916501" y="4171734"/>
            <a:ext cx="1213335" cy="471868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 txBox="1"/>
          <p:nvPr/>
        </p:nvSpPr>
        <p:spPr>
          <a:xfrm>
            <a:off x="5967662" y="1645466"/>
            <a:ext cx="5765773" cy="4447325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 das técnicas em analytics que serão utilizadas na obtenção de respostas e possíveis modelos que possam ser utilizados.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 modelos podem ser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preditivos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(automação de decisões ou regras de negócios para tomadas de decisão.), ou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prescritivos </a:t>
            </a: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 quais algoritmos de aprendizado de máquina são utilizadas para transformar inputs de negócio em respostas à estas perguntas</a:t>
            </a:r>
            <a:endParaRPr sz="1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Separar bases em desenvolvimento e teste. Possíveis bases amostrais e sintéticas. Desenvolvimento dos modelos selecionados. Testes de robustez e performance dos modelos.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Último checkpoint do ciclo com PO antes da validação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4" name="Google Shape;534;p51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CRISP-DM</a:t>
            </a:r>
            <a:endParaRPr dirty="0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D7F8DD6B-6CBA-496A-A2FB-8231110FF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52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790072" y="1645467"/>
            <a:ext cx="4634800" cy="4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2"/>
          <p:cNvSpPr txBox="1"/>
          <p:nvPr/>
        </p:nvSpPr>
        <p:spPr>
          <a:xfrm>
            <a:off x="790067" y="649900"/>
            <a:ext cx="10458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urce Sans Pro"/>
              <a:buNone/>
            </a:pPr>
            <a:r>
              <a:rPr lang="pt-BR" sz="4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| Validação</a:t>
            </a:r>
            <a:endParaRPr sz="4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2" name="Google Shape;542;p52"/>
          <p:cNvPicPr preferRelativeResize="0"/>
          <p:nvPr/>
        </p:nvPicPr>
        <p:blipFill rotWithShape="1">
          <a:blip r:embed="rId3">
            <a:alphaModFix/>
          </a:blip>
          <a:srcRect l="37388" t="75289" r="37258" b="16276"/>
          <a:stretch/>
        </p:blipFill>
        <p:spPr>
          <a:xfrm>
            <a:off x="2487767" y="5139367"/>
            <a:ext cx="1239399" cy="413132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2"/>
          <p:cNvSpPr txBox="1"/>
          <p:nvPr/>
        </p:nvSpPr>
        <p:spPr>
          <a:xfrm>
            <a:off x="5967662" y="1645466"/>
            <a:ext cx="5765773" cy="4447325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 apartada das metodologias aplicadas e resultados. Testes de robustez, consistência, integridade, coerência e eficiência do modelo.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Validação apartada das regras de contingenciamento aplicadas no modelo. Verificação do perfil da base em contingenciamento.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 de stress do modelo para performance em cenários extremos e inesperados.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Backtest do modelo (performance fora da amostra e tempo).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Último checkpoint com PO.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545" name="Google Shape;545;p52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CRISP-DM</a:t>
            </a:r>
            <a:endParaRPr dirty="0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8DC589B-543A-491C-B55F-6C0561702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p53"/>
          <p:cNvPicPr preferRelativeResize="0"/>
          <p:nvPr/>
        </p:nvPicPr>
        <p:blipFill rotWithShape="1">
          <a:blip r:embed="rId3">
            <a:alphaModFix amt="46000"/>
          </a:blip>
          <a:srcRect/>
          <a:stretch/>
        </p:blipFill>
        <p:spPr>
          <a:xfrm>
            <a:off x="790072" y="1645467"/>
            <a:ext cx="4634800" cy="46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3"/>
          <p:cNvSpPr txBox="1"/>
          <p:nvPr/>
        </p:nvSpPr>
        <p:spPr>
          <a:xfrm>
            <a:off x="790067" y="649900"/>
            <a:ext cx="10458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Source Sans Pro"/>
              <a:buNone/>
            </a:pPr>
            <a:r>
              <a:rPr lang="pt-BR" sz="4000" b="1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Deployment | Implantação</a:t>
            </a:r>
            <a:endParaRPr sz="4000" b="1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3" name="Google Shape;553;p53"/>
          <p:cNvPicPr preferRelativeResize="0"/>
          <p:nvPr/>
        </p:nvPicPr>
        <p:blipFill rotWithShape="1">
          <a:blip r:embed="rId3">
            <a:alphaModFix/>
          </a:blip>
          <a:srcRect l="5740" t="44952" r="68892" b="45121"/>
          <a:stretch/>
        </p:blipFill>
        <p:spPr>
          <a:xfrm>
            <a:off x="1057601" y="3721268"/>
            <a:ext cx="1255932" cy="4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3"/>
          <p:cNvSpPr txBox="1"/>
          <p:nvPr/>
        </p:nvSpPr>
        <p:spPr>
          <a:xfrm>
            <a:off x="5967662" y="1645466"/>
            <a:ext cx="5765773" cy="4447325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de desenvolvimento e implantação dos modelos para serem colocados em produção.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de dashboards para acompanhamento dos KPI de negócio e performance do modelo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Implantação dos algoritmos de contingência para tratamento de grupos de risco, outliers e riscos pouco prováveis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Implantação de “circuit breaker” para os casos de risco improváveis e raros (grande impacto de negócio)</a:t>
            </a:r>
            <a:endParaRPr sz="16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53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CRISP-DM</a:t>
            </a:r>
            <a:endParaRPr dirty="0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889D7D79-30C6-4E85-A6CD-24D2B17F8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428CCE"/>
              </a:gs>
              <a:gs pos="25000">
                <a:srgbClr val="428CCE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8"/>
          <p:cNvSpPr txBox="1"/>
          <p:nvPr/>
        </p:nvSpPr>
        <p:spPr>
          <a:xfrm>
            <a:off x="3045368" y="2569945"/>
            <a:ext cx="6105194" cy="1761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Font typeface="Calibri"/>
              <a:buNone/>
            </a:pPr>
            <a:r>
              <a:rPr lang="pt-BR" sz="5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Visualização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5100"/>
              <a:buFont typeface="Calibri"/>
              <a:buNone/>
            </a:pPr>
            <a:r>
              <a:rPr lang="pt-BR" sz="51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 Dados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9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Objetivo de Visualização de Dados</a:t>
            </a:r>
            <a:endParaRPr dirty="0">
              <a:sym typeface="Calibri"/>
            </a:endParaRPr>
          </a:p>
        </p:txBody>
      </p:sp>
      <p:pic>
        <p:nvPicPr>
          <p:cNvPr id="624" name="Google Shape;624;p59" descr="Resultado de imagem para icons communic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696" y="1051159"/>
            <a:ext cx="1094472" cy="10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9"/>
          <p:cNvSpPr txBox="1"/>
          <p:nvPr/>
        </p:nvSpPr>
        <p:spPr>
          <a:xfrm>
            <a:off x="1752607" y="1118536"/>
            <a:ext cx="351241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Comunicação rápida e eficiente, demonstrando resultados de forma visual e resumida.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6" name="Google Shape;626;p59" descr="Resultado de imagem para icons dashboar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1101" y="1059593"/>
            <a:ext cx="1870398" cy="1086038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59"/>
          <p:cNvSpPr txBox="1"/>
          <p:nvPr/>
        </p:nvSpPr>
        <p:spPr>
          <a:xfrm>
            <a:off x="8211746" y="980036"/>
            <a:ext cx="35124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Dashboards de acompanhamento de indicadores de performance. Visualização rápida e online de resultados.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59" descr="Resultado de imagem para icons dashboar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443" y="2732772"/>
            <a:ext cx="1190725" cy="11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9"/>
          <p:cNvSpPr txBox="1"/>
          <p:nvPr/>
        </p:nvSpPr>
        <p:spPr>
          <a:xfrm>
            <a:off x="1752607" y="2732772"/>
            <a:ext cx="35124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Apresentações executivas com dados e gráficos são maneiras eficientes de formalizar tomadas de decisão e documentar insights.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59" descr="Resultado de imagem para icons analysis dat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96590" y="2599290"/>
            <a:ext cx="1659419" cy="1659419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9"/>
          <p:cNvSpPr txBox="1"/>
          <p:nvPr/>
        </p:nvSpPr>
        <p:spPr>
          <a:xfrm>
            <a:off x="8211746" y="2712740"/>
            <a:ext cx="35124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Gráficos são maneiras eficientes de se analisar dados e encontrar insights e resultados e documentar os processos de descoberta.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2" name="Google Shape;632;p59" descr="Resultado de imagem para art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443" y="4803007"/>
            <a:ext cx="1190725" cy="11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59"/>
          <p:cNvSpPr txBox="1"/>
          <p:nvPr/>
        </p:nvSpPr>
        <p:spPr>
          <a:xfrm>
            <a:off x="1752607" y="4803007"/>
            <a:ext cx="35124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Visualização de dados é uma arte. Gráficos bonitos e visualizações agradáveis atraem muito mais a atenção do público.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59" descr="Resultado de imagem para storytelling data visualizati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03326" y="4803006"/>
            <a:ext cx="1758173" cy="1758173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9"/>
          <p:cNvSpPr txBox="1"/>
          <p:nvPr/>
        </p:nvSpPr>
        <p:spPr>
          <a:xfrm>
            <a:off x="8211746" y="4821455"/>
            <a:ext cx="351241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Gráficos ajudam a contar uma história. A maioria das pessoas são visuais e precisam desse apoio para entender o conteúdo exposto.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C590AECC-C265-43F3-810A-3B8069336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Catálogo de Gráficos</a:t>
            </a:r>
            <a:endParaRPr dirty="0">
              <a:sym typeface="Calibri"/>
            </a:endParaRPr>
          </a:p>
        </p:txBody>
      </p:sp>
      <p:pic>
        <p:nvPicPr>
          <p:cNvPr id="643" name="Google Shape;643;p60" descr="Resultado de imagem para data visualization catalogu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384" y="1234258"/>
            <a:ext cx="8775032" cy="5595797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60"/>
          <p:cNvSpPr/>
          <p:nvPr/>
        </p:nvSpPr>
        <p:spPr>
          <a:xfrm>
            <a:off x="465759" y="749963"/>
            <a:ext cx="39575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https://datavizcatalogue.com/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1780BBAE-966B-4715-8825-D0F602906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1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Processo de </a:t>
            </a:r>
            <a:r>
              <a:rPr lang="pt-BR" dirty="0" err="1">
                <a:sym typeface="Calibri"/>
              </a:rPr>
              <a:t>storytelling</a:t>
            </a:r>
            <a:r>
              <a:rPr lang="pt-BR" dirty="0">
                <a:sym typeface="Calibri"/>
              </a:rPr>
              <a:t> a partir de dados</a:t>
            </a:r>
            <a:endParaRPr dirty="0"/>
          </a:p>
        </p:txBody>
      </p:sp>
      <p:pic>
        <p:nvPicPr>
          <p:cNvPr id="652" name="Google Shape;652;p61"/>
          <p:cNvPicPr preferRelativeResize="0"/>
          <p:nvPr/>
        </p:nvPicPr>
        <p:blipFill rotWithShape="1">
          <a:blip r:embed="rId3">
            <a:alphaModFix/>
          </a:blip>
          <a:srcRect l="6395" t="27174" r="4711" b="33701"/>
          <a:stretch/>
        </p:blipFill>
        <p:spPr>
          <a:xfrm>
            <a:off x="510139" y="1280168"/>
            <a:ext cx="10838047" cy="2658979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61"/>
          <p:cNvSpPr txBox="1"/>
          <p:nvPr/>
        </p:nvSpPr>
        <p:spPr>
          <a:xfrm>
            <a:off x="308009" y="4086199"/>
            <a:ext cx="1823403" cy="1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Entenda bem o contexto de seus dados. Quais as perguntas de negócio e hipóteses a serem testadas</a:t>
            </a:r>
            <a:endParaRPr sz="18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61"/>
          <p:cNvSpPr txBox="1"/>
          <p:nvPr/>
        </p:nvSpPr>
        <p:spPr>
          <a:xfrm>
            <a:off x="2293378" y="4086199"/>
            <a:ext cx="1823403" cy="1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Escolha maneiras apropriadas de </a:t>
            </a:r>
            <a:r>
              <a:rPr lang="pt-BR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visualizar seus dados, utilizando displays dinâmicos e atraentes</a:t>
            </a:r>
            <a:endParaRPr sz="18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61"/>
          <p:cNvSpPr txBox="1"/>
          <p:nvPr/>
        </p:nvSpPr>
        <p:spPr>
          <a:xfrm>
            <a:off x="4272598" y="4086199"/>
            <a:ext cx="1666190" cy="1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Elimine das visualizações aquelas informações que não </a:t>
            </a:r>
            <a:r>
              <a:rPr lang="pt-BR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forem </a:t>
            </a:r>
            <a:r>
              <a:rPr lang="pt-BR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essenciais</a:t>
            </a:r>
            <a:endParaRPr/>
          </a:p>
        </p:txBody>
      </p:sp>
      <p:sp>
        <p:nvSpPr>
          <p:cNvPr id="656" name="Google Shape;656;p61"/>
          <p:cNvSpPr txBox="1"/>
          <p:nvPr/>
        </p:nvSpPr>
        <p:spPr>
          <a:xfrm>
            <a:off x="6014770" y="4086198"/>
            <a:ext cx="1823403" cy="251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Seja estratégico, atraia a atenção do seu público para os pontos que você considera como sendo os mais importantes</a:t>
            </a:r>
            <a:endParaRPr sz="18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61"/>
          <p:cNvSpPr txBox="1"/>
          <p:nvPr/>
        </p:nvSpPr>
        <p:spPr>
          <a:xfrm>
            <a:off x="7912759" y="4086198"/>
            <a:ext cx="1823403" cy="251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Pense como um designer e </a:t>
            </a:r>
            <a:r>
              <a:rPr lang="pt-BR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enxergue a experiência do usuário. </a:t>
            </a:r>
            <a:endParaRPr sz="1800" b="0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61"/>
          <p:cNvSpPr txBox="1"/>
          <p:nvPr/>
        </p:nvSpPr>
        <p:spPr>
          <a:xfrm>
            <a:off x="9680600" y="4086198"/>
            <a:ext cx="1823403" cy="251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Conte uma história interessante</a:t>
            </a:r>
            <a:endParaRPr/>
          </a:p>
        </p:txBody>
      </p:sp>
      <p:sp>
        <p:nvSpPr>
          <p:cNvPr id="659" name="Google Shape;659;p61"/>
          <p:cNvSpPr txBox="1"/>
          <p:nvPr/>
        </p:nvSpPr>
        <p:spPr>
          <a:xfrm>
            <a:off x="385011" y="890605"/>
            <a:ext cx="1823403" cy="64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Contexto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61"/>
          <p:cNvSpPr txBox="1"/>
          <p:nvPr/>
        </p:nvSpPr>
        <p:spPr>
          <a:xfrm>
            <a:off x="2208414" y="890605"/>
            <a:ext cx="1823403" cy="64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Visual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61"/>
          <p:cNvSpPr txBox="1"/>
          <p:nvPr/>
        </p:nvSpPr>
        <p:spPr>
          <a:xfrm>
            <a:off x="4031817" y="890605"/>
            <a:ext cx="1823403" cy="64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Essencial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61"/>
          <p:cNvSpPr txBox="1"/>
          <p:nvPr/>
        </p:nvSpPr>
        <p:spPr>
          <a:xfrm>
            <a:off x="5938788" y="890605"/>
            <a:ext cx="1823403" cy="64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Atra</a:t>
            </a:r>
            <a:r>
              <a:rPr lang="pt-BR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61"/>
          <p:cNvSpPr txBox="1"/>
          <p:nvPr/>
        </p:nvSpPr>
        <p:spPr>
          <a:xfrm>
            <a:off x="7678623" y="890605"/>
            <a:ext cx="1823403" cy="64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9608351" y="890605"/>
            <a:ext cx="1823403" cy="64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História</a:t>
            </a:r>
            <a:endParaRPr/>
          </a:p>
        </p:txBody>
      </p:sp>
      <p:pic>
        <p:nvPicPr>
          <p:cNvPr id="17" name="Imagem 16" descr="Uma imagem contendo desenho&#10;&#10;Descrição gerada automaticamente">
            <a:extLst>
              <a:ext uri="{FF2B5EF4-FFF2-40B4-BE49-F238E27FC236}">
                <a16:creationId xmlns:a16="http://schemas.microsoft.com/office/drawing/2014/main" id="{287D60AE-7D3B-4E95-AA34-051BCD1A5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2"/>
          <p:cNvSpPr/>
          <p:nvPr/>
        </p:nvSpPr>
        <p:spPr>
          <a:xfrm>
            <a:off x="231007" y="991402"/>
            <a:ext cx="5207267" cy="5476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62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Histogramas</a:t>
            </a:r>
            <a:endParaRPr dirty="0">
              <a:sym typeface="Calibri"/>
            </a:endParaRPr>
          </a:p>
        </p:txBody>
      </p:sp>
      <p:sp>
        <p:nvSpPr>
          <p:cNvPr id="673" name="Google Shape;673;p62"/>
          <p:cNvSpPr/>
          <p:nvPr/>
        </p:nvSpPr>
        <p:spPr>
          <a:xfrm>
            <a:off x="418298" y="1659939"/>
            <a:ext cx="4905676" cy="477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numpy as np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matplotlib.pyplot as plt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mu, sigma = 100, 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mu + sigma * np.random.randn(10000)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the histogram of the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n, bins, patches = plt.hist(x, 50, density=1, facecolor='g', alpha=0.75)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plt.xlabel('Smarts')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plt.ylabel('Probability')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plt.title('Histogram of IQ')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plt.text(60, .025, r'$\mu=100,\ \sigma=15$')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plt.axis([40, 160, 0, 0.03])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plt.grid(True)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  <p:pic>
        <p:nvPicPr>
          <p:cNvPr id="674" name="Google Shape;674;p62" descr="Resultado de imagem para icon 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22201"/>
            <a:ext cx="836596" cy="83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13923" y="722201"/>
            <a:ext cx="6210700" cy="4361791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2"/>
          <p:cNvSpPr txBox="1"/>
          <p:nvPr/>
        </p:nvSpPr>
        <p:spPr>
          <a:xfrm>
            <a:off x="6533949" y="5212469"/>
            <a:ext cx="54270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Histogramas são utilizados para visualizar como a frequência de valores de uma variável é distribuída por faixas. Abaixo o gráfico resultante do código ao lado.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8EAED42D-A154-449C-805C-A6A2A31E0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3"/>
          <p:cNvSpPr/>
          <p:nvPr/>
        </p:nvSpPr>
        <p:spPr>
          <a:xfrm>
            <a:off x="231007" y="991402"/>
            <a:ext cx="5207267" cy="5476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Gráficos de Funções Matemáticas</a:t>
            </a:r>
            <a:endParaRPr dirty="0">
              <a:sym typeface="Calibri"/>
            </a:endParaRPr>
          </a:p>
        </p:txBody>
      </p:sp>
      <p:sp>
        <p:nvSpPr>
          <p:cNvPr id="685" name="Google Shape;685;p63"/>
          <p:cNvSpPr/>
          <p:nvPr/>
        </p:nvSpPr>
        <p:spPr>
          <a:xfrm>
            <a:off x="418298" y="1659939"/>
            <a:ext cx="4905676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 f(t):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return np.exp(-t) * np.cos(2*np.pi*t)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np.arange(0.0, 5.0, 0.1)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= np.arange(0.0, 5.0, 0.02)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plt.figure()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plt.subplot(211)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plt.plot(t1, f(t1), 'bo', t2, f(t2), 'k')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plt.subplot(212)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plt.plot(t2, np.cos(2*np.pi*t2), 'r--')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plt.show()</a:t>
            </a:r>
            <a:endParaRPr/>
          </a:p>
        </p:txBody>
      </p:sp>
      <p:pic>
        <p:nvPicPr>
          <p:cNvPr id="686" name="Google Shape;686;p63" descr="Resultado de imagem para icon 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22201"/>
            <a:ext cx="836596" cy="83659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3"/>
          <p:cNvSpPr txBox="1"/>
          <p:nvPr/>
        </p:nvSpPr>
        <p:spPr>
          <a:xfrm>
            <a:off x="6219524" y="5294590"/>
            <a:ext cx="54270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Algumas </a:t>
            </a: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métricas são funções de outras variáveis. Gráficos de funções são importantes na visualização de como essas variáveis se comportam uma em relação a outra.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8" name="Google Shape;688;p63"/>
          <p:cNvPicPr preferRelativeResize="0"/>
          <p:nvPr/>
        </p:nvPicPr>
        <p:blipFill rotWithShape="1">
          <a:blip r:embed="rId4">
            <a:alphaModFix/>
          </a:blip>
          <a:srcRect l="4079" t="7184" r="6895" b="3131"/>
          <a:stretch/>
        </p:blipFill>
        <p:spPr>
          <a:xfrm>
            <a:off x="6096000" y="852785"/>
            <a:ext cx="5427045" cy="4100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5EE22A96-B556-47A4-B067-0DEED51C9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114300" y="139697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O que é Data Science?</a:t>
            </a:r>
            <a:endParaRPr dirty="0"/>
          </a:p>
        </p:txBody>
      </p:sp>
      <p:sp>
        <p:nvSpPr>
          <p:cNvPr id="196" name="Google Shape;196;p33"/>
          <p:cNvSpPr txBox="1"/>
          <p:nvPr/>
        </p:nvSpPr>
        <p:spPr>
          <a:xfrm>
            <a:off x="164437" y="770022"/>
            <a:ext cx="35058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Calibri"/>
              <a:buNone/>
            </a:pPr>
            <a:r>
              <a:rPr lang="pt-BR" sz="1800" b="0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É a utilização de metodologia científica aliada à ferramentas matemáticas, estatísticas e computacionais com o objetivo de solucionar problemas de negócios.</a:t>
            </a:r>
            <a:endParaRPr/>
          </a:p>
        </p:txBody>
      </p:sp>
      <p:pic>
        <p:nvPicPr>
          <p:cNvPr id="197" name="Google Shape;197;p33" descr="Resultado de imagem para scientific metho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528" y="2382372"/>
            <a:ext cx="3239269" cy="434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 descr="Resultado de imagem para math equations lagrangi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2902" y="977088"/>
            <a:ext cx="1609159" cy="1265702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99" name="Google Shape;199;p33" descr="Resultado de imagem para statistics and probabilit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7991" y="3100887"/>
            <a:ext cx="1555455" cy="116913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00" name="Google Shape;200;p33"/>
          <p:cNvSpPr txBox="1"/>
          <p:nvPr/>
        </p:nvSpPr>
        <p:spPr>
          <a:xfrm>
            <a:off x="4564174" y="2273775"/>
            <a:ext cx="1786617" cy="56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</a:pPr>
            <a:r>
              <a:rPr lang="pt-BR" sz="24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Matemática</a:t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4564174" y="4270020"/>
            <a:ext cx="1786617" cy="56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</a:pPr>
            <a:r>
              <a:rPr lang="pt-BR" sz="24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Estatística</a:t>
            </a:r>
            <a:endParaRPr/>
          </a:p>
        </p:txBody>
      </p:sp>
      <p:pic>
        <p:nvPicPr>
          <p:cNvPr id="202" name="Google Shape;202;p33" descr="Resultado de imagem para computer cod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64174" y="5138648"/>
            <a:ext cx="1786617" cy="1191901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203" name="Google Shape;203;p33"/>
          <p:cNvSpPr txBox="1"/>
          <p:nvPr/>
        </p:nvSpPr>
        <p:spPr>
          <a:xfrm>
            <a:off x="4564174" y="6335477"/>
            <a:ext cx="1786617" cy="56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</a:pPr>
            <a:r>
              <a:rPr lang="pt-BR" sz="24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Computação</a:t>
            </a:r>
            <a:endParaRPr/>
          </a:p>
        </p:txBody>
      </p:sp>
      <p:pic>
        <p:nvPicPr>
          <p:cNvPr id="204" name="Google Shape;204;p33" descr="Resultado de imagem para Python icon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03357" y="971336"/>
            <a:ext cx="1870222" cy="78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 descr="Resultado de imagem para Hadoop icon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30229" y="1055819"/>
            <a:ext cx="1465764" cy="71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3" descr="Resultado de imagem para icon AW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01670" y="1669305"/>
            <a:ext cx="1328559" cy="781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 descr="Resultado de imagem para icon R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189921" y="1856115"/>
            <a:ext cx="693493" cy="5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 descr="Resultado de imagem para icon Wolfram"/>
          <p:cNvPicPr preferRelativeResize="0"/>
          <p:nvPr/>
        </p:nvPicPr>
        <p:blipFill rotWithShape="1">
          <a:blip r:embed="rId11">
            <a:alphaModFix/>
          </a:blip>
          <a:srcRect l="15707" t="21599" r="17815" b="30666"/>
          <a:stretch/>
        </p:blipFill>
        <p:spPr>
          <a:xfrm>
            <a:off x="7895326" y="1650785"/>
            <a:ext cx="1139920" cy="818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 descr="Resultado de imagem para icon Matlab"/>
          <p:cNvPicPr preferRelativeResize="0"/>
          <p:nvPr/>
        </p:nvPicPr>
        <p:blipFill rotWithShape="1">
          <a:blip r:embed="rId12">
            <a:alphaModFix/>
          </a:blip>
          <a:srcRect l="27364" t="21000" r="33367" b="20648"/>
          <a:stretch/>
        </p:blipFill>
        <p:spPr>
          <a:xfrm>
            <a:off x="6791027" y="2436265"/>
            <a:ext cx="1193029" cy="99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 descr="Resultado de imagem para icon SQ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24167" y="2663340"/>
            <a:ext cx="1104919" cy="110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 descr="Resultado de imagem para icon Qlik"/>
          <p:cNvPicPr preferRelativeResize="0"/>
          <p:nvPr/>
        </p:nvPicPr>
        <p:blipFill rotWithShape="1">
          <a:blip r:embed="rId14">
            <a:alphaModFix/>
          </a:blip>
          <a:srcRect l="9459" t="33175" r="9892" b="30450"/>
          <a:stretch/>
        </p:blipFill>
        <p:spPr>
          <a:xfrm>
            <a:off x="8262229" y="2653663"/>
            <a:ext cx="2201093" cy="99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 descr="Resultado de imagem para icon Power BI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26300" y="3768259"/>
            <a:ext cx="892442" cy="892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 descr="Resultado de imagem para icon Excel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435275" y="3547373"/>
            <a:ext cx="1272642" cy="140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3" descr="Resultado de imagem para icon Oracle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042582" y="3824656"/>
            <a:ext cx="977633" cy="97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 descr="Resultado de imagem para icon Java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052080" y="3770626"/>
            <a:ext cx="1139920" cy="113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 descr="Resultado de imagem para icon SAS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269492" y="4999960"/>
            <a:ext cx="992737" cy="99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 descr="Resultado de imagem para icon Azure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469466" y="5029294"/>
            <a:ext cx="1786617" cy="93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 descr="Resultado de imagem para icon Teradata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256083" y="5029294"/>
            <a:ext cx="1026967" cy="903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 descr="Resultado de imagem para icon Tableau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682686" y="5982541"/>
            <a:ext cx="1200728" cy="69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 descr="Resultado de imagem para icon Spark big data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534850" y="5734598"/>
            <a:ext cx="1721233" cy="1252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3"/>
          <p:cNvCxnSpPr/>
          <p:nvPr/>
        </p:nvCxnSpPr>
        <p:spPr>
          <a:xfrm>
            <a:off x="4032985" y="1732551"/>
            <a:ext cx="0" cy="447574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33"/>
          <p:cNvCxnSpPr/>
          <p:nvPr/>
        </p:nvCxnSpPr>
        <p:spPr>
          <a:xfrm>
            <a:off x="6791027" y="1732551"/>
            <a:ext cx="0" cy="447574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1" name="Imagem 30" descr="Uma imagem contendo desenho&#10;&#10;Descrição gerada automaticamente">
            <a:extLst>
              <a:ext uri="{FF2B5EF4-FFF2-40B4-BE49-F238E27FC236}">
                <a16:creationId xmlns:a16="http://schemas.microsoft.com/office/drawing/2014/main" id="{EA71861F-7B8F-4B2A-9A99-A070F1A4A9D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4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Gráficos de Bolha (dinâmicos)</a:t>
            </a:r>
            <a:endParaRPr dirty="0">
              <a:sym typeface="Calibri"/>
            </a:endParaRPr>
          </a:p>
        </p:txBody>
      </p:sp>
      <p:sp>
        <p:nvSpPr>
          <p:cNvPr id="696" name="Google Shape;696;p64"/>
          <p:cNvSpPr txBox="1"/>
          <p:nvPr/>
        </p:nvSpPr>
        <p:spPr>
          <a:xfrm>
            <a:off x="7622749" y="1295516"/>
            <a:ext cx="419707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Gráficos animados são uma maneira didática e lúdica de demonstrar como variáveis evoluem ao longo do tempo e espaço (análise multivariada).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Além dos eixos ortogonais tradicionais que representam funções entre as variáveis, o tamanho, cores e formatos dos pontos podem representar mais variáveis, e a movimentação destes pontos pode representar como estas variáveis evoluem ao longo de um período de tempo.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7" name="Google Shape;697;p64" descr="Resultado de imagem para python animated graphics 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4515" y="690890"/>
            <a:ext cx="7767265" cy="554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Uma imagem contendo desenho&#10;&#10;Descrição gerada automaticamente">
            <a:extLst>
              <a:ext uri="{FF2B5EF4-FFF2-40B4-BE49-F238E27FC236}">
                <a16:creationId xmlns:a16="http://schemas.microsoft.com/office/drawing/2014/main" id="{78228CEB-A8D3-4AEA-8E70-FE60C4432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5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Referências</a:t>
            </a:r>
            <a:endParaRPr dirty="0">
              <a:sym typeface="Calibri"/>
            </a:endParaRPr>
          </a:p>
        </p:txBody>
      </p:sp>
      <p:sp>
        <p:nvSpPr>
          <p:cNvPr id="705" name="Google Shape;705;p65"/>
          <p:cNvSpPr txBox="1"/>
          <p:nvPr/>
        </p:nvSpPr>
        <p:spPr>
          <a:xfrm>
            <a:off x="114300" y="877629"/>
            <a:ext cx="5822477" cy="587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https://python-graph-gallery.com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https://plot.ly/python/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https://datavizcatalogue.com/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https://matplotlib.org/tutorials/introductory/pyplot.html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https://pandas.pydata.org/pandas-docs/stable/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https://matplotlib.org/</a:t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https://seaborn.pydata.org/</a:t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https://pbpython.com/visualization-tools-1.html</a:t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https://www.dataquest.io/blog/python-data-visualization-libraries/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https://towardsdatascience.com/introduction-to-data-visualization-in-python-89a54c97fbed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6" name="Google Shape;706;p65" descr="Storytelling with Data: A Data Visualization Guide for Business Professional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79080" y="925754"/>
            <a:ext cx="2076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65" descr="The Big Book of Dashboards: Visualizing Your Data Using Real-World Business Scenarios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687175" y="860784"/>
            <a:ext cx="2076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65" descr="Visualize This: The FlowingData Guide to Design, Visualization, and Statistics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280150" y="3424539"/>
            <a:ext cx="2076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6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356600" y="3293579"/>
            <a:ext cx="1701800" cy="2095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65" descr="Data Visualization with Python and JavaScript: Scrape, Clean, Explore &amp; Transform Your Data (English Edition) por [Dale, Kyran]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204796" y="3093420"/>
            <a:ext cx="1823966" cy="273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Uma imagem contendo desenho&#10;&#10;Descrição gerada automaticamente">
            <a:extLst>
              <a:ext uri="{FF2B5EF4-FFF2-40B4-BE49-F238E27FC236}">
                <a16:creationId xmlns:a16="http://schemas.microsoft.com/office/drawing/2014/main" id="{AD120878-4840-44F3-B34C-D43C205A43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O Primeiro Cientista de Dados da História?</a:t>
            </a:r>
            <a:endParaRPr dirty="0">
              <a:sym typeface="Calibri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774" y="1534521"/>
            <a:ext cx="2444307" cy="311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164438" y="4770785"/>
            <a:ext cx="31370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Nascido na Alemanha em 1777 (faleceu em 1855), conhecido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como o príncipe da matemática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devido a seu precoce talento, desde os 3 anos quando aprendeu álgebra sozinho 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3547183" y="904775"/>
            <a:ext cx="39894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sng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Grandes Contribuições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Matemática (Álgebra, Geometria, cálculo,...)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Física (Mecânica, Gravitação, Eletromagnetismo,...)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Astronomia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Estatística 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4" descr="Resultado de imagem para gaussi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9135" y="3556647"/>
            <a:ext cx="3747165" cy="239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3712061" y="5974799"/>
            <a:ext cx="3349360" cy="68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Distribuição Gaussiana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(Estatística)</a:t>
            </a:r>
            <a:endParaRPr/>
          </a:p>
        </p:txBody>
      </p:sp>
      <p:sp>
        <p:nvSpPr>
          <p:cNvPr id="235" name="Google Shape;235;p34"/>
          <p:cNvSpPr txBox="1"/>
          <p:nvPr/>
        </p:nvSpPr>
        <p:spPr>
          <a:xfrm>
            <a:off x="8080684" y="904775"/>
            <a:ext cx="3856450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Análise de Dados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Gauss foi o criador da regressão estatística de dados (método dos mínimos quadrados). Ele utilizou esta ferramenta matemática para criar um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modelo de predição da posição de corpos celestes, e auxiliar navegadores em suas viagens, além do estudo das geodésicas e geometria. Mais tarde, este método se mostrou útil no estudo de correlações entre variáveis. Esta invenção de Gauss foi o embrião do que é hoje conhecido por Estatística. Tendo sido um primeiro modelo de otimização e aprendizado, que são hoje tópicos centrais em Ciência de Dados.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164437" y="907069"/>
            <a:ext cx="338274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Carl Friedrich Gauss</a:t>
            </a:r>
            <a:endParaRPr sz="2800" b="0" i="0" u="sng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9580CB16-FB24-4285-86A7-F762EBC99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Aplicações de Data Science</a:t>
            </a:r>
            <a:endParaRPr dirty="0">
              <a:sym typeface="Calibri"/>
            </a:endParaRPr>
          </a:p>
        </p:txBody>
      </p:sp>
      <p:pic>
        <p:nvPicPr>
          <p:cNvPr id="244" name="Google Shape;244;p35" descr="Resultado de imagem para analytics reta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1029246"/>
            <a:ext cx="1763235" cy="102091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5"/>
          <p:cNvSpPr txBox="1"/>
          <p:nvPr/>
        </p:nvSpPr>
        <p:spPr>
          <a:xfrm>
            <a:off x="2083961" y="806540"/>
            <a:ext cx="379154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Retail Analytics</a:t>
            </a:r>
            <a:endParaRPr sz="1800" b="1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Insights sobre consumidores, logística, otimização de preços, planejamento de estoque, ofertas customizadas, etc.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5" descr="Resultado de imagem para analytics risk credi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93305" y="955046"/>
            <a:ext cx="1092568" cy="10717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/>
        </p:nvSpPr>
        <p:spPr>
          <a:xfrm>
            <a:off x="7685873" y="801038"/>
            <a:ext cx="450612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Risco de Crédito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Score de crédito, ratings, grupos homogêneos, clusterização de perfis de clientes, modelos de collection, behavior, predição de calote, fraude, etc.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5" descr="Resultado de imagem para analytics fina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300" y="2877539"/>
            <a:ext cx="1910073" cy="113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2083960" y="2733164"/>
            <a:ext cx="379154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Financial Analytics</a:t>
            </a:r>
            <a:endParaRPr sz="1800" b="1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Modelos preditivos de valores de Ações, opções, índices, estruturados, commodities, fiduciários, colateral, custos, etc.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5" descr="Resultado de imagem para analytics banki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9122" y="2877539"/>
            <a:ext cx="1665331" cy="7704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/>
        </p:nvSpPr>
        <p:spPr>
          <a:xfrm>
            <a:off x="7782715" y="2733164"/>
            <a:ext cx="429498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Banking Analytics</a:t>
            </a:r>
            <a:endParaRPr sz="1800" b="1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CRM, relatórios, P&amp;L, insights e perfis de clientes, planejamento de resultados e metas, plan. numerário, agências, clientes e carteiras, ofertas contextualizadas.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35" descr="Resultado de imagem para large hadron collider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372" y="4736886"/>
            <a:ext cx="1606163" cy="20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2083960" y="4679596"/>
            <a:ext cx="401204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Big Data Analytics</a:t>
            </a:r>
            <a:endParaRPr sz="1800" b="1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Análise de big data em projetos científicos, tomadas de decisão, descobertas e aprendizado de máquina, validação de resultados, organização, versionamento e debugging.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5" descr="Resultado de imagem para health analytic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79384" y="4736886"/>
            <a:ext cx="1306489" cy="194418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 txBox="1"/>
          <p:nvPr/>
        </p:nvSpPr>
        <p:spPr>
          <a:xfrm>
            <a:off x="7782715" y="4679596"/>
            <a:ext cx="401204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Health Analytics</a:t>
            </a:r>
            <a:endParaRPr sz="1800" b="1" u="sng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Seguradoras, operadoras, saúde pública, diagnósticos, pesquisa acadêmica, melhoria em tratamentos,  otimização de rede de atendimento.</a:t>
            </a:r>
            <a:endParaRPr sz="1800" b="0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E976912A-9A11-4765-974D-2CEFE1E1B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rgbClr val="428CCE"/>
              </a:gs>
              <a:gs pos="25000">
                <a:srgbClr val="428CCE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3045368" y="2213812"/>
            <a:ext cx="6105194" cy="1694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35"/>
              <a:buFont typeface="Calibri"/>
              <a:buNone/>
            </a:pPr>
            <a:r>
              <a:rPr lang="pt-BR" sz="4335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Principais Habilidades</a:t>
            </a:r>
            <a:endParaRPr sz="4335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4335"/>
              <a:buFont typeface="Calibri"/>
              <a:buNone/>
            </a:pPr>
            <a:r>
              <a:rPr lang="pt-BR" sz="4335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 alguns papéis em Analytics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Principais Habilidades</a:t>
            </a:r>
            <a:endParaRPr dirty="0"/>
          </a:p>
        </p:txBody>
      </p:sp>
      <p:pic>
        <p:nvPicPr>
          <p:cNvPr id="270" name="Google Shape;2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844" y="1107996"/>
            <a:ext cx="1002068" cy="100206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/>
        </p:nvSpPr>
        <p:spPr>
          <a:xfrm>
            <a:off x="211412" y="1951638"/>
            <a:ext cx="1204470" cy="6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Programming Language</a:t>
            </a:r>
            <a:endParaRPr sz="1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202942" y="3984678"/>
            <a:ext cx="1212940" cy="629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Modeling Engineering</a:t>
            </a:r>
            <a:endParaRPr sz="11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273" name="Google Shape;27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699" y="5132600"/>
            <a:ext cx="808094" cy="80809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165860" y="5923152"/>
            <a:ext cx="1168022" cy="450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Software Engineering</a:t>
            </a:r>
            <a:endParaRPr sz="14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1538638" y="1083589"/>
            <a:ext cx="3971403" cy="123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Conhecer a lógica de programação, os algoritmos, sintaxe da linguagem e os paradigmas de computação.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(desenvolvimento, debug, documentação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1515690" y="3067892"/>
            <a:ext cx="3971403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Conhecimento em estruturação de banco de dados. Entendimento de relação entre tabelas.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(Conexão com o banco de dados, Consultas nas tabelas, Otimização, Monitoramento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1415882" y="5063193"/>
            <a:ext cx="3971403" cy="146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Conhecimento de aplicação e framework. Conhecimento de metodologias e ferramentas ágeis. Boas práticas de desenvolvimento e processos. 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(Concepção, Especificação, Design Pattern, Documentação, Teste, debug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5925859" y="2043893"/>
            <a:ext cx="1319220" cy="50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Knowledge and Application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5993176" y="3984964"/>
            <a:ext cx="1212940" cy="44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Visualization</a:t>
            </a:r>
            <a:endParaRPr sz="14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5774073" y="5800278"/>
            <a:ext cx="1369707" cy="70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Intuition</a:t>
            </a:r>
            <a:endParaRPr sz="14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7310750" y="1019137"/>
            <a:ext cx="4527852" cy="123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Conhecimento básico de Administração e Economia. Entendimento de processos e metodologias de análise. Raciocinio lógico e analitico e pensamento estratégico.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(Comunicação, Sagacidade, Oportunismo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7348727" y="3049502"/>
            <a:ext cx="4446354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Prática com software de visualização. Maneiras gráficas de apresentar as informações. Criação em dashboard simples e atrativas. Boas práticas de visualização.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(Storytelling, Apresentação executiva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83" name="Google Shape;283;p37"/>
          <p:cNvSpPr txBox="1"/>
          <p:nvPr/>
        </p:nvSpPr>
        <p:spPr>
          <a:xfrm>
            <a:off x="7143780" y="4910518"/>
            <a:ext cx="4785823" cy="1632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Seleção de variáveis relevantes para o negócio, intuição sobre métricas, indicadores, números relevantes, variáveis, etc. Capacidade de validar e estimar números através de raciocínio indutivo.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(Experiência, conhecimento técnico e teórico, criatividade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284" name="Google Shape;284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90392" y="1022936"/>
            <a:ext cx="1082612" cy="108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84284" y="3001084"/>
            <a:ext cx="1002371" cy="1002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1212" y="5102904"/>
            <a:ext cx="720972" cy="720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5699" y="3055577"/>
            <a:ext cx="952200" cy="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m 21" descr="Uma imagem contendo desenho&#10;&#10;Descrição gerada automaticamente">
            <a:extLst>
              <a:ext uri="{FF2B5EF4-FFF2-40B4-BE49-F238E27FC236}">
                <a16:creationId xmlns:a16="http://schemas.microsoft.com/office/drawing/2014/main" id="{38DCA171-A8FF-4BF2-A547-EBC75CC59B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Principais Habilidades</a:t>
            </a:r>
            <a:endParaRPr dirty="0"/>
          </a:p>
        </p:txBody>
      </p:sp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0606" y="4988873"/>
            <a:ext cx="873883" cy="87388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 txBox="1"/>
          <p:nvPr/>
        </p:nvSpPr>
        <p:spPr>
          <a:xfrm>
            <a:off x="1338782" y="1011504"/>
            <a:ext cx="4157243" cy="120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Entendimento relacionados em ambientes digitais (Mobile ou Web). Conhecimento de ferramentas (Google Ads, Tag Manager, SEO e outros). 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(Tagueamento, Google Analytics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152965" y="1833216"/>
            <a:ext cx="952200" cy="58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Digital Expertise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114300" y="3426852"/>
            <a:ext cx="1249503" cy="8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Advanced Mathematics and Statistics</a:t>
            </a:r>
            <a:endParaRPr sz="14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156732" y="5710012"/>
            <a:ext cx="1428615" cy="68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Communication</a:t>
            </a:r>
            <a:endParaRPr sz="14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1493309" y="2893752"/>
            <a:ext cx="3724387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Conhecimento de disciplinas avançadas de matemática e estatística.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(Calculo, Algebra, Analise, Algoritmos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1633242" y="4780296"/>
            <a:ext cx="3645728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Comunicação verbal clara e objetiva. Sabe lidar com diferentes perfis.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(soft skills, retórica, concisão, objetividade)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5960007" y="1791900"/>
            <a:ext cx="952200" cy="65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 Wrangling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5808451" y="3567716"/>
            <a:ext cx="1255314" cy="80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Modeling, Operations and Research</a:t>
            </a:r>
            <a:endParaRPr sz="14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6113374" y="5876534"/>
            <a:ext cx="9522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 Light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Big Data</a:t>
            </a:r>
            <a:endParaRPr sz="1400" b="1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7226300" y="914812"/>
            <a:ext cx="4232036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Conhecimento de métodos de transformação e manipulação de dados. Métodos estatísticos de complementação (Missing, outlier e outros).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(Padronização, Normalização dos dados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7103453" y="2936446"/>
            <a:ext cx="4588881" cy="138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Métodos analíticos de soluções de problemas e tomadas de decisão na gestão empresarial. Utilização de matemática aplicada e computacional e análise estatística.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(Otimização, Econometria, Cadeias de Markov e etc.)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7215322" y="4810334"/>
            <a:ext cx="4588882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Conhecimento de programação distribuída. Conceitos relacionados a Big Data. Conhecimento de ferramentas de desenvolvimento do ecossistema.</a:t>
            </a:r>
            <a:endParaRPr sz="16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Source Sans Pro Light"/>
              <a:buNone/>
            </a:pPr>
            <a:r>
              <a:rPr lang="pt-BR" sz="1600" b="0" i="1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(5V, Spark, Hive, DataFactory e etc)</a:t>
            </a:r>
            <a:endParaRPr sz="1600" b="0" i="1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701" y="911862"/>
            <a:ext cx="865464" cy="865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165" y="2768763"/>
            <a:ext cx="699775" cy="69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35659" y="2829432"/>
            <a:ext cx="800897" cy="800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6000" y="995240"/>
            <a:ext cx="782886" cy="7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9165" y="4739303"/>
            <a:ext cx="934344" cy="93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m 21" descr="Uma imagem contendo desenho&#10;&#10;Descrição gerada automaticamente">
            <a:extLst>
              <a:ext uri="{FF2B5EF4-FFF2-40B4-BE49-F238E27FC236}">
                <a16:creationId xmlns:a16="http://schemas.microsoft.com/office/drawing/2014/main" id="{3B3700EB-2743-4BEF-B30A-0CC69E1113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/>
          <p:nvPr/>
        </p:nvSpPr>
        <p:spPr>
          <a:xfrm>
            <a:off x="-125128" y="5567277"/>
            <a:ext cx="12512843" cy="11607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9"/>
          <p:cNvSpPr/>
          <p:nvPr/>
        </p:nvSpPr>
        <p:spPr>
          <a:xfrm>
            <a:off x="-125128" y="3033725"/>
            <a:ext cx="12512843" cy="1165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-125128" y="728155"/>
            <a:ext cx="12512843" cy="10898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14300" y="55890"/>
            <a:ext cx="7112000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ym typeface="Calibri"/>
              </a:rPr>
              <a:t>Alguns papéis em </a:t>
            </a:r>
            <a:r>
              <a:rPr lang="pt-BR" dirty="0" err="1">
                <a:sym typeface="Calibri"/>
              </a:rPr>
              <a:t>analytics</a:t>
            </a:r>
            <a:endParaRPr dirty="0">
              <a:sym typeface="Calibri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114300" y="832044"/>
            <a:ext cx="2511753" cy="84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Source Sans Pro"/>
              <a:buNone/>
            </a:pPr>
            <a:r>
              <a:rPr lang="pt-BR" sz="2000" b="1" i="0" u="none" strike="noStrike" cap="none">
                <a:solidFill>
                  <a:srgbClr val="2E75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 Analyst</a:t>
            </a:r>
            <a:endParaRPr sz="2000" b="1" i="0" u="none" strike="noStrike" cap="none">
              <a:solidFill>
                <a:srgbClr val="2E75B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Google Shape;324;p39"/>
          <p:cNvSpPr txBox="1"/>
          <p:nvPr/>
        </p:nvSpPr>
        <p:spPr>
          <a:xfrm>
            <a:off x="2934691" y="884836"/>
            <a:ext cx="4984629" cy="84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None/>
            </a:pPr>
            <a:r>
              <a:rPr lang="pt-BR" sz="14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Trabalha no desenvolvimento, análise, interpretação, mapeamento e implantação de tecnologias digitais como google e adobe analytics.</a:t>
            </a:r>
            <a:endParaRPr sz="14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25" name="Google Shape;325;p39"/>
          <p:cNvGrpSpPr/>
          <p:nvPr/>
        </p:nvGrpSpPr>
        <p:grpSpPr>
          <a:xfrm>
            <a:off x="7915193" y="832044"/>
            <a:ext cx="3580562" cy="805125"/>
            <a:chOff x="7915193" y="832044"/>
            <a:chExt cx="3580562" cy="805125"/>
          </a:xfrm>
        </p:grpSpPr>
        <p:sp>
          <p:nvSpPr>
            <p:cNvPr id="326" name="Google Shape;326;p39"/>
            <p:cNvSpPr txBox="1"/>
            <p:nvPr/>
          </p:nvSpPr>
          <p:spPr>
            <a:xfrm>
              <a:off x="7915193" y="1249557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Sans Pro Light"/>
                <a:buNone/>
              </a:pPr>
              <a:r>
                <a:rPr lang="pt-BR" sz="9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Knowledge and Application</a:t>
              </a: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7" name="Google Shape;327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59543" y="852177"/>
              <a:ext cx="519242" cy="519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39"/>
            <p:cNvSpPr txBox="1"/>
            <p:nvPr/>
          </p:nvSpPr>
          <p:spPr>
            <a:xfrm>
              <a:off x="9643005" y="1231594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Intuition</a:t>
              </a:r>
              <a:endParaRPr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29" name="Google Shape;329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5689" y="870141"/>
              <a:ext cx="447375" cy="4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39"/>
            <p:cNvSpPr txBox="1"/>
            <p:nvPr/>
          </p:nvSpPr>
          <p:spPr>
            <a:xfrm>
              <a:off x="10543555" y="1269669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Communication</a:t>
              </a:r>
              <a:endParaRPr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31" name="Google Shape;331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778017" y="832044"/>
              <a:ext cx="483276" cy="483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39"/>
            <p:cNvSpPr txBox="1"/>
            <p:nvPr/>
          </p:nvSpPr>
          <p:spPr>
            <a:xfrm>
              <a:off x="8782980" y="1193494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Digital Expertise</a:t>
              </a:r>
              <a:endPara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3" name="Google Shape;333;p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53605" y="832044"/>
              <a:ext cx="447374" cy="447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39"/>
          <p:cNvSpPr txBox="1"/>
          <p:nvPr/>
        </p:nvSpPr>
        <p:spPr>
          <a:xfrm>
            <a:off x="114300" y="2050608"/>
            <a:ext cx="2610907" cy="84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Source Sans Pro"/>
              <a:buNone/>
            </a:pPr>
            <a:r>
              <a:rPr lang="pt-BR" sz="2000" b="1" i="0" u="none" strike="noStrike" cap="none">
                <a:solidFill>
                  <a:srgbClr val="2E75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Engenheiro de Dados</a:t>
            </a:r>
            <a:endParaRPr sz="2000" b="1" i="0" u="none" strike="noStrike" cap="none">
              <a:solidFill>
                <a:srgbClr val="2E75B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2904610" y="1950855"/>
            <a:ext cx="4872027" cy="105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None/>
            </a:pPr>
            <a:r>
              <a:rPr lang="pt-BR" sz="14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Arquitetura e construção do pipeline de dados, ingestão de fontes internas e externas de dados, modelagem dos dados, processos de ETL e automação de processos, integração de serviços cloud com outras tecnologias e API.</a:t>
            </a:r>
            <a:endParaRPr sz="14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36" name="Google Shape;336;p39"/>
          <p:cNvGrpSpPr/>
          <p:nvPr/>
        </p:nvGrpSpPr>
        <p:grpSpPr>
          <a:xfrm>
            <a:off x="7879245" y="1977525"/>
            <a:ext cx="3731723" cy="799575"/>
            <a:chOff x="7879245" y="1977525"/>
            <a:chExt cx="3731723" cy="799575"/>
          </a:xfrm>
        </p:grpSpPr>
        <p:sp>
          <p:nvSpPr>
            <p:cNvPr id="337" name="Google Shape;337;p39"/>
            <p:cNvSpPr txBox="1"/>
            <p:nvPr/>
          </p:nvSpPr>
          <p:spPr>
            <a:xfrm>
              <a:off x="7879245" y="2409600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Modeling Engineering</a:t>
              </a:r>
              <a:endParaRPr sz="8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38" name="Google Shape;338;p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159543" y="2048150"/>
              <a:ext cx="447375" cy="4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39"/>
            <p:cNvSpPr txBox="1"/>
            <p:nvPr/>
          </p:nvSpPr>
          <p:spPr>
            <a:xfrm>
              <a:off x="8907945" y="2387300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Sans Pro Light"/>
                <a:buNone/>
              </a:pPr>
              <a:r>
                <a:rPr lang="pt-BR" sz="9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Wrangling</a:t>
              </a: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0" name="Google Shape;340;p3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961157" y="2048138"/>
              <a:ext cx="402799" cy="402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3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381357" y="2048138"/>
              <a:ext cx="402801" cy="402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0051180" y="1977525"/>
              <a:ext cx="544025" cy="544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39"/>
            <p:cNvSpPr txBox="1"/>
            <p:nvPr/>
          </p:nvSpPr>
          <p:spPr>
            <a:xfrm>
              <a:off x="9828880" y="2387300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Programming Language</a:t>
              </a:r>
              <a:endPara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9"/>
            <p:cNvSpPr txBox="1"/>
            <p:nvPr/>
          </p:nvSpPr>
          <p:spPr>
            <a:xfrm>
              <a:off x="10658769" y="2378488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Big Data</a:t>
              </a:r>
              <a:endParaRPr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45" name="Google Shape;345;p3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0933480" y="2039314"/>
              <a:ext cx="402799" cy="402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39"/>
          <p:cNvSpPr txBox="1"/>
          <p:nvPr/>
        </p:nvSpPr>
        <p:spPr>
          <a:xfrm>
            <a:off x="114300" y="3269172"/>
            <a:ext cx="2610907" cy="84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Source Sans Pro"/>
              <a:buNone/>
            </a:pPr>
            <a:r>
              <a:rPr lang="pt-BR" sz="2000" b="1" i="0" u="none" strike="noStrike" cap="none">
                <a:solidFill>
                  <a:srgbClr val="2E75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Analista de Negócios</a:t>
            </a:r>
            <a:endParaRPr sz="2000" b="1" i="0" u="none" strike="noStrike" cap="none">
              <a:solidFill>
                <a:srgbClr val="2E75B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2904611" y="3213671"/>
            <a:ext cx="4800044" cy="90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None/>
            </a:pPr>
            <a:r>
              <a:rPr lang="pt-BR" sz="14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Realiza acompanhamento executivo, conhecimento em análise e visualização de dados, apresentações executivas, alinhamentos, criação de métricas e indicadores de performance.</a:t>
            </a:r>
            <a:endParaRPr sz="14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48" name="Google Shape;348;p39"/>
          <p:cNvGrpSpPr/>
          <p:nvPr/>
        </p:nvGrpSpPr>
        <p:grpSpPr>
          <a:xfrm>
            <a:off x="7893262" y="3150019"/>
            <a:ext cx="3745530" cy="805125"/>
            <a:chOff x="7893262" y="3150019"/>
            <a:chExt cx="3745530" cy="805125"/>
          </a:xfrm>
        </p:grpSpPr>
        <p:sp>
          <p:nvSpPr>
            <p:cNvPr id="349" name="Google Shape;349;p39"/>
            <p:cNvSpPr txBox="1"/>
            <p:nvPr/>
          </p:nvSpPr>
          <p:spPr>
            <a:xfrm>
              <a:off x="7893262" y="3547419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Sans Pro Light"/>
                <a:buNone/>
              </a:pPr>
              <a:r>
                <a:rPr lang="pt-BR" sz="9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Knowledge and Application</a:t>
              </a: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50" name="Google Shape;350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37612" y="3150039"/>
              <a:ext cx="519242" cy="519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" name="Google Shape;351;p39"/>
            <p:cNvSpPr txBox="1"/>
            <p:nvPr/>
          </p:nvSpPr>
          <p:spPr>
            <a:xfrm>
              <a:off x="8845474" y="3586369"/>
              <a:ext cx="1013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 Light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Visualization</a:t>
              </a:r>
              <a:endParaRPr sz="8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52" name="Google Shape;352;p3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140849" y="3224919"/>
              <a:ext cx="447375" cy="4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39"/>
            <p:cNvSpPr txBox="1"/>
            <p:nvPr/>
          </p:nvSpPr>
          <p:spPr>
            <a:xfrm>
              <a:off x="9794492" y="3529456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Intuition</a:t>
              </a:r>
              <a:endParaRPr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54" name="Google Shape;354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67176" y="3168003"/>
              <a:ext cx="447375" cy="4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5" name="Google Shape;355;p39"/>
            <p:cNvSpPr txBox="1"/>
            <p:nvPr/>
          </p:nvSpPr>
          <p:spPr>
            <a:xfrm>
              <a:off x="10686592" y="3587644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Communication</a:t>
              </a:r>
              <a:endParaRPr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56" name="Google Shape;356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21054" y="3150019"/>
              <a:ext cx="483276" cy="4832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7" name="Google Shape;357;p39"/>
          <p:cNvSpPr txBox="1"/>
          <p:nvPr/>
        </p:nvSpPr>
        <p:spPr>
          <a:xfrm>
            <a:off x="114300" y="4487736"/>
            <a:ext cx="2610907" cy="84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Source Sans Pro"/>
              <a:buNone/>
            </a:pPr>
            <a:r>
              <a:rPr lang="pt-BR" sz="2000" b="1" i="0" u="none" strike="noStrike" cap="none">
                <a:solidFill>
                  <a:srgbClr val="2E75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Analista de Dados</a:t>
            </a:r>
            <a:endParaRPr sz="2000" b="1" i="0" u="none" strike="noStrike" cap="none">
              <a:solidFill>
                <a:srgbClr val="2E75B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8" name="Google Shape;358;p39"/>
          <p:cNvSpPr txBox="1"/>
          <p:nvPr/>
        </p:nvSpPr>
        <p:spPr>
          <a:xfrm>
            <a:off x="2904610" y="4432235"/>
            <a:ext cx="4872027" cy="90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None/>
            </a:pPr>
            <a:r>
              <a:rPr lang="pt-BR" sz="14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Análise de dados mais aprofundada, busca por insights e oportunidades de negócios através dos dados. Possuem aprofundamento técnico e específico moderado. Focado em análises descritivas e prescritivas.</a:t>
            </a:r>
            <a:endParaRPr sz="14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59" name="Google Shape;359;p39"/>
          <p:cNvGrpSpPr/>
          <p:nvPr/>
        </p:nvGrpSpPr>
        <p:grpSpPr>
          <a:xfrm>
            <a:off x="7893262" y="4312294"/>
            <a:ext cx="4343871" cy="895683"/>
            <a:chOff x="7893262" y="4177903"/>
            <a:chExt cx="4343871" cy="895683"/>
          </a:xfrm>
        </p:grpSpPr>
        <p:sp>
          <p:nvSpPr>
            <p:cNvPr id="360" name="Google Shape;360;p39"/>
            <p:cNvSpPr txBox="1"/>
            <p:nvPr/>
          </p:nvSpPr>
          <p:spPr>
            <a:xfrm>
              <a:off x="7893262" y="4575283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Sans Pro Light"/>
                <a:buNone/>
              </a:pPr>
              <a:r>
                <a:rPr lang="pt-BR" sz="9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Knowledge and Application</a:t>
              </a: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1" name="Google Shape;361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37612" y="4177903"/>
              <a:ext cx="519242" cy="519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39"/>
            <p:cNvSpPr txBox="1"/>
            <p:nvPr/>
          </p:nvSpPr>
          <p:spPr>
            <a:xfrm>
              <a:off x="8715450" y="4614233"/>
              <a:ext cx="10134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 Light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Visualization</a:t>
              </a:r>
              <a:endParaRPr sz="8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63" name="Google Shape;363;p3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010825" y="4252783"/>
              <a:ext cx="447375" cy="4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9"/>
            <p:cNvSpPr txBox="1"/>
            <p:nvPr/>
          </p:nvSpPr>
          <p:spPr>
            <a:xfrm>
              <a:off x="9602276" y="4609241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Intuition</a:t>
              </a:r>
              <a:endParaRPr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65" name="Google Shape;365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74960" y="4247788"/>
              <a:ext cx="447375" cy="4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p39"/>
            <p:cNvSpPr txBox="1"/>
            <p:nvPr/>
          </p:nvSpPr>
          <p:spPr>
            <a:xfrm>
              <a:off x="10430295" y="4647316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Communication</a:t>
              </a:r>
              <a:endParaRPr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67" name="Google Shape;367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664757" y="4209691"/>
              <a:ext cx="483276" cy="483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39"/>
            <p:cNvSpPr txBox="1"/>
            <p:nvPr/>
          </p:nvSpPr>
          <p:spPr>
            <a:xfrm>
              <a:off x="11284933" y="4665836"/>
              <a:ext cx="952200" cy="40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 Light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Modeling, Operations and Research</a:t>
              </a:r>
              <a:endParaRPr sz="8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69" name="Google Shape;369;p3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90455" y="4209691"/>
              <a:ext cx="519226" cy="519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39"/>
          <p:cNvSpPr txBox="1"/>
          <p:nvPr/>
        </p:nvSpPr>
        <p:spPr>
          <a:xfrm>
            <a:off x="114300" y="5710211"/>
            <a:ext cx="2610907" cy="84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Source Sans Pro"/>
              <a:buNone/>
            </a:pPr>
            <a:r>
              <a:rPr lang="pt-BR" sz="2000" b="1" i="0" u="none" strike="noStrike" cap="none">
                <a:solidFill>
                  <a:srgbClr val="2E75B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Cientista de Dados</a:t>
            </a:r>
            <a:endParaRPr sz="2000" b="1" i="0" u="none" strike="noStrike" cap="none">
              <a:solidFill>
                <a:srgbClr val="2E75B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2904610" y="5682461"/>
            <a:ext cx="4872027" cy="90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Source Sans Pro Light"/>
              <a:buNone/>
            </a:pPr>
            <a:r>
              <a:rPr lang="pt-BR" sz="1400" b="0" i="0" u="none" strike="noStrike" cap="none">
                <a:solidFill>
                  <a:srgbClr val="1E4E7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Apoia o engenheiro a modelar os dados, auxilia o analista de negócios na definição de indicadores, e realiza análises avançadas (modelos matemáticos e estatísticos). Auxilia o desenvolvedor na implantar modelos.</a:t>
            </a:r>
            <a:endParaRPr sz="1400" b="0" i="0" u="none" strike="noStrike" cap="none">
              <a:solidFill>
                <a:srgbClr val="1E4E7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72" name="Google Shape;372;p39"/>
          <p:cNvGrpSpPr/>
          <p:nvPr/>
        </p:nvGrpSpPr>
        <p:grpSpPr>
          <a:xfrm>
            <a:off x="7843326" y="5664506"/>
            <a:ext cx="4305671" cy="823080"/>
            <a:chOff x="7843326" y="5522743"/>
            <a:chExt cx="4305671" cy="823080"/>
          </a:xfrm>
        </p:grpSpPr>
        <p:sp>
          <p:nvSpPr>
            <p:cNvPr id="373" name="Google Shape;373;p39"/>
            <p:cNvSpPr txBox="1"/>
            <p:nvPr/>
          </p:nvSpPr>
          <p:spPr>
            <a:xfrm>
              <a:off x="7843326" y="5920123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Sans Pro Light"/>
                <a:buNone/>
              </a:pPr>
              <a:r>
                <a:rPr lang="pt-BR" sz="9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Knowledge and Application</a:t>
              </a: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4" name="Google Shape;374;p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7676" y="5522743"/>
              <a:ext cx="519242" cy="519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39"/>
            <p:cNvSpPr txBox="1"/>
            <p:nvPr/>
          </p:nvSpPr>
          <p:spPr>
            <a:xfrm>
              <a:off x="9442093" y="5902160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Source Sans Pro Light"/>
                <a:buNone/>
              </a:pPr>
              <a:r>
                <a:rPr lang="pt-BR" sz="10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Data Intuition</a:t>
              </a:r>
              <a:endParaRPr sz="10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76" name="Google Shape;376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14777" y="5540707"/>
              <a:ext cx="447375" cy="447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39"/>
            <p:cNvSpPr txBox="1"/>
            <p:nvPr/>
          </p:nvSpPr>
          <p:spPr>
            <a:xfrm>
              <a:off x="8653257" y="5978323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Communication</a:t>
              </a:r>
              <a:endParaRPr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78" name="Google Shape;378;p3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887719" y="5540698"/>
              <a:ext cx="483276" cy="483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39"/>
            <p:cNvSpPr txBox="1"/>
            <p:nvPr/>
          </p:nvSpPr>
          <p:spPr>
            <a:xfrm>
              <a:off x="10253059" y="5938085"/>
              <a:ext cx="11151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Source Sans Pro Light"/>
                <a:buNone/>
              </a:pPr>
              <a:r>
                <a:rPr lang="pt-BR" sz="8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Modeling, Operations and Research</a:t>
              </a:r>
              <a:endParaRPr sz="8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80" name="Google Shape;380;p3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0512497" y="5540710"/>
              <a:ext cx="519226" cy="519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39"/>
            <p:cNvSpPr txBox="1"/>
            <p:nvPr/>
          </p:nvSpPr>
          <p:spPr>
            <a:xfrm>
              <a:off x="11196797" y="5902135"/>
              <a:ext cx="952200" cy="36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Source Sans Pro Light"/>
                <a:buNone/>
              </a:pPr>
              <a:r>
                <a:rPr lang="pt-BR" sz="900" b="0" i="0" u="none" strike="noStrike" cap="none">
                  <a:solidFill>
                    <a:srgbClr val="000000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rPr>
                <a:t>Advanced Mathematics and Statistics</a:t>
              </a:r>
              <a:endParaRPr sz="900" b="0" i="0" u="none" strike="noStrike" cap="none">
                <a:solidFill>
                  <a:srgbClr val="00000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  <p:pic>
          <p:nvPicPr>
            <p:cNvPr id="382" name="Google Shape;382;p3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1467434" y="5540698"/>
              <a:ext cx="447350" cy="447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" name="Imagem 66" descr="Uma imagem contendo desenho&#10;&#10;Descrição gerada automaticamente">
            <a:extLst>
              <a:ext uri="{FF2B5EF4-FFF2-40B4-BE49-F238E27FC236}">
                <a16:creationId xmlns:a16="http://schemas.microsoft.com/office/drawing/2014/main" id="{341DC639-1B88-4F47-848D-315DEAF25A5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08" y="131109"/>
            <a:ext cx="2819933" cy="652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2560</Words>
  <Application>Microsoft Office PowerPoint</Application>
  <PresentationFormat>Widescreen</PresentationFormat>
  <Paragraphs>340</Paragraphs>
  <Slides>31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Source Sans Pro</vt:lpstr>
      <vt:lpstr>Source Sans Pro Light</vt:lpstr>
      <vt:lpstr>Office Theme</vt:lpstr>
      <vt:lpstr>Analytics para área da saúde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to Advanced SQL</dc:title>
  <dc:creator>José Marcello Lopes</dc:creator>
  <cp:lastModifiedBy>Osvaldo Luiz Santos Pereira</cp:lastModifiedBy>
  <cp:revision>26</cp:revision>
  <dcterms:created xsi:type="dcterms:W3CDTF">2020-02-01T23:58:27Z</dcterms:created>
  <dcterms:modified xsi:type="dcterms:W3CDTF">2021-01-21T21:09:52Z</dcterms:modified>
</cp:coreProperties>
</file>