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14"/>
  </p:notesMasterIdLst>
  <p:handoutMasterIdLst>
    <p:handoutMasterId r:id="rId15"/>
  </p:handoutMasterIdLst>
  <p:sldIdLst>
    <p:sldId id="256" r:id="rId2"/>
    <p:sldId id="262" r:id="rId3"/>
    <p:sldId id="264" r:id="rId4"/>
    <p:sldId id="263" r:id="rId5"/>
    <p:sldId id="268" r:id="rId6"/>
    <p:sldId id="267" r:id="rId7"/>
    <p:sldId id="261" r:id="rId8"/>
    <p:sldId id="269" r:id="rId9"/>
    <p:sldId id="276" r:id="rId10"/>
    <p:sldId id="270" r:id="rId11"/>
    <p:sldId id="275"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A19A3E1-8043-48F8-9340-CC045107A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D93D5D4-FF55-4EA0-8462-BB88B1FE47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3BF66B-0A01-4F50-A448-E418A6E2074C}" type="datetimeFigureOut">
              <a:rPr lang="pt-BR" smtClean="0"/>
              <a:t>07/02/2021</a:t>
            </a:fld>
            <a:endParaRPr lang="pt-BR"/>
          </a:p>
        </p:txBody>
      </p:sp>
      <p:sp>
        <p:nvSpPr>
          <p:cNvPr id="4" name="Espaço Reservado para Rodapé 3">
            <a:extLst>
              <a:ext uri="{FF2B5EF4-FFF2-40B4-BE49-F238E27FC236}">
                <a16:creationId xmlns:a16="http://schemas.microsoft.com/office/drawing/2014/main" id="{A49FC806-346E-4604-A459-C441396887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8E9DE002-1905-4D44-ACAD-B55A6CB0D6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CBFD-C993-47F9-B40D-0FFF9F085DAC}" type="slidenum">
              <a:rPr lang="pt-BR" smtClean="0"/>
              <a:t>‹nº›</a:t>
            </a:fld>
            <a:endParaRPr lang="pt-BR"/>
          </a:p>
        </p:txBody>
      </p:sp>
    </p:spTree>
    <p:extLst>
      <p:ext uri="{BB962C8B-B14F-4D97-AF65-F5344CB8AC3E}">
        <p14:creationId xmlns:p14="http://schemas.microsoft.com/office/powerpoint/2010/main" val="350293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5B543-8BFF-4D2D-980C-5FBA61DDFE71}" type="datetimeFigureOut">
              <a:rPr lang="pt-BR" smtClean="0"/>
              <a:t>07/02/2021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D2CEC-807E-4DEE-BBF1-CDF73B5028F1}" type="slidenum">
              <a:rPr lang="pt-BR" smtClean="0"/>
              <a:t>‹nº›</a:t>
            </a:fld>
            <a:endParaRPr lang="pt-BR"/>
          </a:p>
        </p:txBody>
      </p:sp>
    </p:spTree>
    <p:extLst>
      <p:ext uri="{BB962C8B-B14F-4D97-AF65-F5344CB8AC3E}">
        <p14:creationId xmlns:p14="http://schemas.microsoft.com/office/powerpoint/2010/main" val="392815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2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63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46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43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73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593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03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68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3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07/02/2021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93179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07/02/2021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4149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07/02/2021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08804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07/02/2021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3742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42EB6A-2240-4313-B6B5-10BA4F33B206}" type="datetimeFigureOut">
              <a:rPr lang="pt-BR" smtClean="0"/>
              <a:t>07/02/2021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15549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842EB6A-2240-4313-B6B5-10BA4F33B206}" type="datetimeFigureOut">
              <a:rPr lang="pt-BR" smtClean="0"/>
              <a:t>07/02/2021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27989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842EB6A-2240-4313-B6B5-10BA4F33B206}" type="datetimeFigureOut">
              <a:rPr lang="pt-BR" smtClean="0"/>
              <a:t>07/02/2021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50991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842EB6A-2240-4313-B6B5-10BA4F33B206}" type="datetimeFigureOut">
              <a:rPr lang="pt-BR" smtClean="0"/>
              <a:t>07/02/2021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6082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2EB6A-2240-4313-B6B5-10BA4F33B206}" type="datetimeFigureOut">
              <a:rPr lang="pt-BR" smtClean="0"/>
              <a:t>07/02/2021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40873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07/02/2021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703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07/02/2021</a:t>
            </a:fld>
            <a:endParaRPr lang="pt-B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18911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2EB6A-2240-4313-B6B5-10BA4F33B206}" type="datetimeFigureOut">
              <a:rPr lang="pt-BR" smtClean="0"/>
              <a:t>07/02/2021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09D3A-4195-48B8-B057-9BEDE2589A89}" type="slidenum">
              <a:rPr lang="pt-BR" smtClean="0"/>
              <a:t>‹nº›</a:t>
            </a:fld>
            <a:endParaRPr lang="pt-BR"/>
          </a:p>
        </p:txBody>
      </p:sp>
    </p:spTree>
    <p:extLst>
      <p:ext uri="{BB962C8B-B14F-4D97-AF65-F5344CB8AC3E}">
        <p14:creationId xmlns:p14="http://schemas.microsoft.com/office/powerpoint/2010/main" val="3828393285"/>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portalaction.com.br/tabela-de-contingencia/introducao-tabelas-de-contingenci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descr="Uma imagem contendo desenho&#10;&#10;Descrição gerada automaticamente">
            <a:extLst>
              <a:ext uri="{FF2B5EF4-FFF2-40B4-BE49-F238E27FC236}">
                <a16:creationId xmlns:a16="http://schemas.microsoft.com/office/drawing/2014/main" id="{FA6E0A70-7907-414B-B73C-AA5175585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95" y="1546798"/>
            <a:ext cx="9680010" cy="2250603"/>
          </a:xfrm>
          <a:prstGeom prst="rect">
            <a:avLst/>
          </a:prstGeom>
        </p:spPr>
      </p:pic>
      <p:sp>
        <p:nvSpPr>
          <p:cNvPr id="46" name="Freeform: Shape 45">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B4977C-A67B-450E-99E1-1E13E0DE54B9}"/>
              </a:ext>
            </a:extLst>
          </p:cNvPr>
          <p:cNvSpPr>
            <a:spLocks noGrp="1"/>
          </p:cNvSpPr>
          <p:nvPr>
            <p:ph type="ctrTitle"/>
          </p:nvPr>
        </p:nvSpPr>
        <p:spPr>
          <a:xfrm>
            <a:off x="767240" y="5444835"/>
            <a:ext cx="9095651" cy="830231"/>
          </a:xfrm>
        </p:spPr>
        <p:txBody>
          <a:bodyPr>
            <a:normAutofit/>
          </a:bodyPr>
          <a:lstStyle/>
          <a:p>
            <a:pPr algn="l"/>
            <a:r>
              <a:rPr lang="pt-BR" sz="4000" b="1" dirty="0">
                <a:solidFill>
                  <a:srgbClr val="000000"/>
                </a:solidFill>
              </a:rPr>
              <a:t>Analytics para área da saúde</a:t>
            </a:r>
          </a:p>
        </p:txBody>
      </p:sp>
    </p:spTree>
    <p:extLst>
      <p:ext uri="{BB962C8B-B14F-4D97-AF65-F5344CB8AC3E}">
        <p14:creationId xmlns:p14="http://schemas.microsoft.com/office/powerpoint/2010/main" val="275087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p:nvSpPr>
          <p:cNvPr id="72" name="Rectangle 7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1018604" y="1053042"/>
            <a:ext cx="4458424" cy="3068357"/>
          </a:xfrm>
          <a:prstGeom prst="rect">
            <a:avLst/>
          </a:prstGeom>
        </p:spPr>
        <p:txBody>
          <a:bodyPr vert="horz" lIns="91440" tIns="45720" rIns="91440" bIns="45720" rtlCol="0" anchor="b">
            <a:normAutofit/>
          </a:bodyPr>
          <a:lstStyle>
            <a:defPPr>
              <a:defRPr lang="en-US"/>
            </a:defPPr>
            <a:lvl1pPr defTabSz="914400">
              <a:lnSpc>
                <a:spcPct val="90000"/>
              </a:lnSpc>
              <a:spcBef>
                <a:spcPct val="0"/>
              </a:spcBef>
              <a:buNone/>
              <a:defRPr sz="4400">
                <a:latin typeface="+mj-lt"/>
                <a:ea typeface="+mj-ea"/>
                <a:cs typeface="+mj-cs"/>
              </a:defRPr>
            </a:lvl1pPr>
          </a:lstStyle>
          <a:p>
            <a:pPr>
              <a:spcAft>
                <a:spcPts val="600"/>
              </a:spcAft>
            </a:pPr>
            <a:r>
              <a:rPr lang="en-US" sz="6000">
                <a:solidFill>
                  <a:srgbClr val="FFFFFF"/>
                </a:solidFill>
                <a:sym typeface="Calibri"/>
              </a:rPr>
              <a:t>Modelo de Classificação</a:t>
            </a: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1087902"/>
            <a:ext cx="5390093" cy="1253197"/>
          </a:xfrm>
          <a:prstGeom prst="rect">
            <a:avLst/>
          </a:prstGeom>
        </p:spPr>
      </p:pic>
      <p:cxnSp>
        <p:nvCxnSpPr>
          <p:cNvPr id="74" name="Straight Connector 7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classificação modelo exemplo">
            <a:extLst>
              <a:ext uri="{FF2B5EF4-FFF2-40B4-BE49-F238E27FC236}">
                <a16:creationId xmlns:a16="http://schemas.microsoft.com/office/drawing/2014/main" id="{5A24C3FD-78D1-48AD-92FC-45AFFAE913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9229" y="3829149"/>
            <a:ext cx="5390093" cy="263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p:nvSpPr>
          <p:cNvPr id="72" name="Rectangle 7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1018604" y="1053042"/>
            <a:ext cx="4458424" cy="3068357"/>
          </a:xfrm>
          <a:prstGeom prst="rect">
            <a:avLst/>
          </a:prstGeom>
        </p:spPr>
        <p:txBody>
          <a:bodyPr vert="horz" lIns="91440" tIns="45720" rIns="91440" bIns="45720" rtlCol="0" anchor="b">
            <a:normAutofit/>
          </a:bodyPr>
          <a:lstStyle>
            <a:defPPr>
              <a:defRPr lang="en-US"/>
            </a:defPPr>
            <a:lvl1pPr defTabSz="914400">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6000" b="0" i="0" u="none" strike="noStrike" kern="1200" cap="none" spc="0" normalizeH="0" baseline="0" noProof="0" dirty="0" err="1">
                <a:ln>
                  <a:noFill/>
                </a:ln>
                <a:solidFill>
                  <a:srgbClr val="FFFFFF"/>
                </a:solidFill>
                <a:effectLst/>
                <a:uLnTx/>
                <a:uFillTx/>
                <a:latin typeface="Calibri Light" panose="020F0302020204030204"/>
                <a:ea typeface="+mj-ea"/>
                <a:cs typeface="+mj-cs"/>
                <a:sym typeface="Calibri"/>
              </a:rPr>
              <a:t>Modelo</a:t>
            </a:r>
            <a:r>
              <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rPr>
              <a:t> de </a:t>
            </a:r>
            <a:r>
              <a:rPr kumimoji="0" lang="en-US" sz="6000" b="0" i="0" u="none" strike="noStrike" kern="1200" cap="none" spc="0" normalizeH="0" baseline="0" noProof="0" dirty="0" err="1">
                <a:ln>
                  <a:noFill/>
                </a:ln>
                <a:solidFill>
                  <a:srgbClr val="FFFFFF"/>
                </a:solidFill>
                <a:effectLst/>
                <a:uLnTx/>
                <a:uFillTx/>
                <a:latin typeface="Calibri Light" panose="020F0302020204030204"/>
                <a:ea typeface="+mj-ea"/>
                <a:cs typeface="+mj-cs"/>
                <a:sym typeface="Calibri"/>
              </a:rPr>
              <a:t>Aglomeração</a:t>
            </a:r>
            <a:endPar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1087902"/>
            <a:ext cx="5390093" cy="1253197"/>
          </a:xfrm>
          <a:prstGeom prst="rect">
            <a:avLst/>
          </a:prstGeom>
        </p:spPr>
      </p:pic>
      <p:cxnSp>
        <p:nvCxnSpPr>
          <p:cNvPr id="74" name="Straight Connector 7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2" descr="Image result for clusterização modelo exemplo">
            <a:extLst>
              <a:ext uri="{FF2B5EF4-FFF2-40B4-BE49-F238E27FC236}">
                <a16:creationId xmlns:a16="http://schemas.microsoft.com/office/drawing/2014/main" id="{2E14E1EC-A1B3-4DDD-872D-16223C5D8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5225" y="3596640"/>
            <a:ext cx="4379165" cy="317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58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p:nvSpPr>
          <p:cNvPr id="72" name="Rectangle 7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1018604" y="1053042"/>
            <a:ext cx="4458424" cy="3068357"/>
          </a:xfrm>
          <a:prstGeom prst="rect">
            <a:avLst/>
          </a:prstGeom>
        </p:spPr>
        <p:txBody>
          <a:bodyPr vert="horz" lIns="91440" tIns="45720" rIns="91440" bIns="45720" rtlCol="0" anchor="b">
            <a:normAutofit/>
          </a:bodyPr>
          <a:lstStyle>
            <a:defPPr>
              <a:defRPr lang="en-US"/>
            </a:defPPr>
            <a:lvl1pPr defTabSz="914400">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6000" b="0" i="0" u="none" strike="noStrike" kern="1200" cap="none" spc="0" normalizeH="0" baseline="0" noProof="0" dirty="0" err="1">
                <a:ln>
                  <a:noFill/>
                </a:ln>
                <a:solidFill>
                  <a:srgbClr val="FFFFFF"/>
                </a:solidFill>
                <a:effectLst/>
                <a:uLnTx/>
                <a:uFillTx/>
                <a:latin typeface="Calibri Light" panose="020F0302020204030204"/>
                <a:ea typeface="+mj-ea"/>
                <a:cs typeface="+mj-cs"/>
                <a:sym typeface="Calibri"/>
              </a:rPr>
              <a:t>Séries</a:t>
            </a:r>
            <a:r>
              <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rPr>
              <a:t> </a:t>
            </a:r>
            <a:r>
              <a:rPr kumimoji="0" lang="en-US" sz="6000" b="0" i="0" u="none" strike="noStrike" kern="1200" cap="none" spc="0" normalizeH="0" baseline="0" noProof="0" dirty="0" err="1">
                <a:ln>
                  <a:noFill/>
                </a:ln>
                <a:solidFill>
                  <a:srgbClr val="FFFFFF"/>
                </a:solidFill>
                <a:effectLst/>
                <a:uLnTx/>
                <a:uFillTx/>
                <a:latin typeface="Calibri Light" panose="020F0302020204030204"/>
                <a:ea typeface="+mj-ea"/>
                <a:cs typeface="+mj-cs"/>
                <a:sym typeface="Calibri"/>
              </a:rPr>
              <a:t>Temporais</a:t>
            </a:r>
            <a:endPar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1087902"/>
            <a:ext cx="5390093" cy="1253197"/>
          </a:xfrm>
          <a:prstGeom prst="rect">
            <a:avLst/>
          </a:prstGeom>
        </p:spPr>
      </p:pic>
      <p:cxnSp>
        <p:nvCxnSpPr>
          <p:cNvPr id="74" name="Straight Connector 7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2A8DF642-D509-4AEF-A755-ECE34A498448}"/>
              </a:ext>
            </a:extLst>
          </p:cNvPr>
          <p:cNvPicPr>
            <a:picLocks noChangeAspect="1"/>
          </p:cNvPicPr>
          <p:nvPr/>
        </p:nvPicPr>
        <p:blipFill>
          <a:blip r:embed="rId4"/>
          <a:stretch>
            <a:fillRect/>
          </a:stretch>
        </p:blipFill>
        <p:spPr>
          <a:xfrm>
            <a:off x="6293399" y="3667712"/>
            <a:ext cx="5781558" cy="2592201"/>
          </a:xfrm>
          <a:prstGeom prst="rect">
            <a:avLst/>
          </a:prstGeom>
        </p:spPr>
      </p:pic>
    </p:spTree>
    <p:extLst>
      <p:ext uri="{BB962C8B-B14F-4D97-AF65-F5344CB8AC3E}">
        <p14:creationId xmlns:p14="http://schemas.microsoft.com/office/powerpoint/2010/main" val="132295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35"/>
          <p:cNvSpPr txBox="1"/>
          <p:nvPr/>
        </p:nvSpPr>
        <p:spPr>
          <a:xfrm>
            <a:off x="589560" y="856180"/>
            <a:ext cx="5279408" cy="112806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a:latin typeface="+mj-lt"/>
                <a:ea typeface="+mj-ea"/>
                <a:cs typeface="+mj-cs"/>
              </a:defRPr>
            </a:lvl1pPr>
          </a:lstStyle>
          <a:p>
            <a:pPr>
              <a:spcAft>
                <a:spcPts val="600"/>
              </a:spcAft>
            </a:pPr>
            <a:r>
              <a:rPr lang="en-US" sz="4000">
                <a:sym typeface="Calibri"/>
              </a:rPr>
              <a:t>Organização de Dados</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7DD70960-EBCC-40E7-B2E9-313554F0C141}"/>
              </a:ext>
            </a:extLst>
          </p:cNvPr>
          <p:cNvSpPr txBox="1"/>
          <p:nvPr/>
        </p:nvSpPr>
        <p:spPr>
          <a:xfrm>
            <a:off x="590719" y="2330505"/>
            <a:ext cx="5049432" cy="3979585"/>
          </a:xfrm>
          <a:prstGeom prst="rect">
            <a:avLst/>
          </a:prstGeom>
        </p:spPr>
        <p:txBody>
          <a:bodyPr vert="horz" lIns="91440" tIns="45720" rIns="91440" bIns="45720" rtlCol="0" anchor="ctr">
            <a:normAutofit/>
          </a:bodyPr>
          <a:lstStyle/>
          <a:p>
            <a:pPr algn="just" defTabSz="914400">
              <a:lnSpc>
                <a:spcPct val="90000"/>
              </a:lnSpc>
              <a:spcAft>
                <a:spcPts val="600"/>
              </a:spcAft>
            </a:pPr>
            <a:r>
              <a:rPr lang="en-US" sz="2400" dirty="0"/>
              <a:t>A </a:t>
            </a:r>
            <a:r>
              <a:rPr lang="en-US" sz="2400" dirty="0" err="1"/>
              <a:t>organização</a:t>
            </a:r>
            <a:r>
              <a:rPr lang="en-US" sz="2400" dirty="0"/>
              <a:t> dos dados </a:t>
            </a:r>
            <a:r>
              <a:rPr lang="en-US" sz="2400" dirty="0" err="1"/>
              <a:t>em</a:t>
            </a:r>
            <a:r>
              <a:rPr lang="en-US" sz="2400" dirty="0"/>
              <a:t> </a:t>
            </a:r>
            <a:r>
              <a:rPr lang="en-US" sz="2400" dirty="0" err="1"/>
              <a:t>formato</a:t>
            </a:r>
            <a:r>
              <a:rPr lang="en-US" sz="2400" dirty="0"/>
              <a:t> de </a:t>
            </a:r>
            <a:r>
              <a:rPr lang="en-US" sz="2400" dirty="0" err="1"/>
              <a:t>tabelas</a:t>
            </a:r>
            <a:r>
              <a:rPr lang="en-US" sz="2400" dirty="0"/>
              <a:t> é crucial para que </a:t>
            </a:r>
            <a:r>
              <a:rPr lang="en-US" sz="2400" dirty="0" err="1"/>
              <a:t>os</a:t>
            </a:r>
            <a:r>
              <a:rPr lang="en-US" sz="2400" dirty="0"/>
              <a:t> </a:t>
            </a:r>
            <a:r>
              <a:rPr lang="en-US" sz="2400" dirty="0" err="1"/>
              <a:t>analistas</a:t>
            </a:r>
            <a:r>
              <a:rPr lang="en-US" sz="2400" dirty="0"/>
              <a:t> e </a:t>
            </a:r>
            <a:r>
              <a:rPr lang="en-US" sz="2400" dirty="0" err="1"/>
              <a:t>cientistas</a:t>
            </a:r>
            <a:r>
              <a:rPr lang="en-US" sz="2400" dirty="0"/>
              <a:t> de dados </a:t>
            </a:r>
            <a:r>
              <a:rPr lang="en-US" sz="2400" dirty="0" err="1"/>
              <a:t>possam</a:t>
            </a:r>
            <a:r>
              <a:rPr lang="en-US" sz="2400" dirty="0"/>
              <a:t> </a:t>
            </a:r>
            <a:r>
              <a:rPr lang="en-US" sz="2400" dirty="0" err="1"/>
              <a:t>ter</a:t>
            </a:r>
            <a:r>
              <a:rPr lang="en-US" sz="2400" dirty="0"/>
              <a:t> um </a:t>
            </a:r>
            <a:r>
              <a:rPr lang="en-US" sz="2400" dirty="0" err="1"/>
              <a:t>acesso</a:t>
            </a:r>
            <a:r>
              <a:rPr lang="en-US" sz="2400" dirty="0"/>
              <a:t> </a:t>
            </a:r>
            <a:r>
              <a:rPr lang="en-US" sz="2400" dirty="0" err="1"/>
              <a:t>facilitado</a:t>
            </a:r>
            <a:r>
              <a:rPr lang="en-US" sz="2400" dirty="0"/>
              <a:t> </a:t>
            </a:r>
            <a:r>
              <a:rPr lang="en-US" sz="2400" dirty="0" err="1"/>
              <a:t>aos</a:t>
            </a:r>
            <a:r>
              <a:rPr lang="en-US" sz="2400" dirty="0"/>
              <a:t> dados e para que </a:t>
            </a:r>
            <a:r>
              <a:rPr lang="en-US" sz="2400" dirty="0" err="1"/>
              <a:t>possam</a:t>
            </a:r>
            <a:r>
              <a:rPr lang="en-US" sz="2400" dirty="0"/>
              <a:t> </a:t>
            </a:r>
            <a:r>
              <a:rPr lang="en-US" sz="2400" dirty="0" err="1"/>
              <a:t>realizar</a:t>
            </a:r>
            <a:r>
              <a:rPr lang="en-US" sz="2400" dirty="0"/>
              <a:t> </a:t>
            </a:r>
            <a:r>
              <a:rPr lang="en-US" sz="2400" dirty="0" err="1"/>
              <a:t>suas</a:t>
            </a:r>
            <a:r>
              <a:rPr lang="en-US" sz="2400" dirty="0"/>
              <a:t> </a:t>
            </a:r>
            <a:r>
              <a:rPr lang="en-US" sz="2400" dirty="0" err="1"/>
              <a:t>análises</a:t>
            </a:r>
            <a:r>
              <a:rPr lang="en-US" sz="2400" dirty="0"/>
              <a:t> com </a:t>
            </a:r>
            <a:r>
              <a:rPr lang="en-US" sz="2400" dirty="0" err="1"/>
              <a:t>maior</a:t>
            </a:r>
            <a:r>
              <a:rPr lang="en-US" sz="2400" dirty="0"/>
              <a:t> </a:t>
            </a:r>
            <a:r>
              <a:rPr lang="en-US" sz="2400" dirty="0" err="1"/>
              <a:t>facilidade</a:t>
            </a:r>
            <a:r>
              <a:rPr lang="en-US" sz="2400" dirty="0"/>
              <a:t>, </a:t>
            </a:r>
            <a:r>
              <a:rPr lang="en-US" sz="2400" dirty="0" err="1"/>
              <a:t>podendo</a:t>
            </a:r>
            <a:r>
              <a:rPr lang="en-US" sz="2400" dirty="0"/>
              <a:t> </a:t>
            </a:r>
            <a:r>
              <a:rPr lang="en-US" sz="2400" dirty="0" err="1"/>
              <a:t>criar</a:t>
            </a:r>
            <a:r>
              <a:rPr lang="en-US" sz="2400" dirty="0"/>
              <a:t> </a:t>
            </a:r>
            <a:r>
              <a:rPr lang="en-US" sz="2400" dirty="0" err="1"/>
              <a:t>relações</a:t>
            </a:r>
            <a:r>
              <a:rPr lang="en-US" sz="2400" dirty="0"/>
              <a:t> entre </a:t>
            </a:r>
            <a:r>
              <a:rPr lang="en-US" sz="2400" dirty="0" err="1"/>
              <a:t>seus</a:t>
            </a:r>
            <a:r>
              <a:rPr lang="en-US" sz="2400" dirty="0"/>
              <a:t> dados, </a:t>
            </a:r>
            <a:r>
              <a:rPr lang="en-US" sz="2400" dirty="0" err="1"/>
              <a:t>enriquecendo</a:t>
            </a:r>
            <a:r>
              <a:rPr lang="en-US" sz="2400" dirty="0"/>
              <a:t> </a:t>
            </a:r>
            <a:r>
              <a:rPr lang="en-US" sz="2400" dirty="0" err="1"/>
              <a:t>assim</a:t>
            </a:r>
            <a:r>
              <a:rPr lang="en-US" sz="2400" dirty="0"/>
              <a:t> </a:t>
            </a:r>
            <a:r>
              <a:rPr lang="en-US" sz="2400" dirty="0" err="1"/>
              <a:t>seus</a:t>
            </a:r>
            <a:r>
              <a:rPr lang="en-US" sz="2400" dirty="0"/>
              <a:t> </a:t>
            </a:r>
            <a:r>
              <a:rPr lang="en-US" sz="2400" dirty="0" err="1"/>
              <a:t>objetos</a:t>
            </a:r>
            <a:r>
              <a:rPr lang="en-US" sz="2400" dirty="0"/>
              <a:t> de </a:t>
            </a:r>
            <a:r>
              <a:rPr lang="en-US" sz="2400" dirty="0" err="1"/>
              <a:t>estudo</a:t>
            </a:r>
            <a:r>
              <a:rPr lang="en-US" sz="2400" dirty="0"/>
              <a:t> e </a:t>
            </a:r>
            <a:r>
              <a:rPr lang="en-US" sz="2400" dirty="0" err="1"/>
              <a:t>análise</a:t>
            </a:r>
            <a:r>
              <a:rPr lang="en-US" sz="2400" dirty="0"/>
              <a:t>.</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1330068"/>
            <a:ext cx="4397433" cy="1022403"/>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avalcante Consultores – Treinamento e consultoria">
            <a:extLst>
              <a:ext uri="{FF2B5EF4-FFF2-40B4-BE49-F238E27FC236}">
                <a16:creationId xmlns:a16="http://schemas.microsoft.com/office/drawing/2014/main" id="{1EA5966F-BEE2-48AE-B720-7987DAF49E1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83423" y="3789374"/>
            <a:ext cx="4395569" cy="235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0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35"/>
          <p:cNvSpPr txBox="1"/>
          <p:nvPr/>
        </p:nvSpPr>
        <p:spPr>
          <a:xfrm>
            <a:off x="589560" y="856180"/>
            <a:ext cx="5279408" cy="1128068"/>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a:latin typeface="+mj-lt"/>
                <a:ea typeface="+mj-ea"/>
                <a:cs typeface="+mj-cs"/>
              </a:defRPr>
            </a:lvl1pPr>
          </a:lstStyle>
          <a:p>
            <a:pPr>
              <a:spcAft>
                <a:spcPts val="600"/>
              </a:spcAft>
            </a:pPr>
            <a:r>
              <a:rPr lang="en-US" sz="4000" dirty="0" err="1">
                <a:sym typeface="Calibri"/>
              </a:rPr>
              <a:t>Relação</a:t>
            </a:r>
            <a:r>
              <a:rPr lang="en-US" sz="4000" dirty="0">
                <a:sym typeface="Calibri"/>
              </a:rPr>
              <a:t> de Dados</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3E6890E6-81CC-42FB-8C41-BCE7DBC7FE52}"/>
              </a:ext>
            </a:extLst>
          </p:cNvPr>
          <p:cNvSpPr txBox="1"/>
          <p:nvPr/>
        </p:nvSpPr>
        <p:spPr>
          <a:xfrm>
            <a:off x="590719" y="2330505"/>
            <a:ext cx="5049432" cy="3979585"/>
          </a:xfrm>
          <a:prstGeom prst="rect">
            <a:avLst/>
          </a:prstGeom>
        </p:spPr>
        <p:txBody>
          <a:bodyPr vert="horz" lIns="91440" tIns="45720" rIns="91440" bIns="45720" rtlCol="0" anchor="ctr">
            <a:normAutofit/>
          </a:bodyPr>
          <a:lstStyle/>
          <a:p>
            <a:pPr algn="just" defTabSz="914400">
              <a:lnSpc>
                <a:spcPct val="90000"/>
              </a:lnSpc>
              <a:spcAft>
                <a:spcPts val="600"/>
              </a:spcAft>
            </a:pPr>
            <a:r>
              <a:rPr lang="en-US" sz="2400" dirty="0"/>
              <a:t>Um dos </a:t>
            </a:r>
            <a:r>
              <a:rPr lang="en-US" sz="2400" dirty="0" err="1"/>
              <a:t>modelos</a:t>
            </a:r>
            <a:r>
              <a:rPr lang="en-US" sz="2400" dirty="0"/>
              <a:t> </a:t>
            </a:r>
            <a:r>
              <a:rPr lang="en-US" sz="2400" dirty="0" err="1"/>
              <a:t>mais</a:t>
            </a:r>
            <a:r>
              <a:rPr lang="en-US" sz="2400" dirty="0"/>
              <a:t> </a:t>
            </a:r>
            <a:r>
              <a:rPr lang="en-US" sz="2400" dirty="0" err="1"/>
              <a:t>utilizados</a:t>
            </a:r>
            <a:r>
              <a:rPr lang="en-US" sz="2400" dirty="0"/>
              <a:t> </a:t>
            </a:r>
            <a:r>
              <a:rPr lang="en-US" sz="2400" dirty="0" err="1"/>
              <a:t>na</a:t>
            </a:r>
            <a:r>
              <a:rPr lang="en-US" sz="2400" dirty="0"/>
              <a:t> </a:t>
            </a:r>
            <a:r>
              <a:rPr lang="en-US" sz="2400" dirty="0" err="1"/>
              <a:t>organização</a:t>
            </a:r>
            <a:r>
              <a:rPr lang="en-US" sz="2400" dirty="0"/>
              <a:t> de dados </a:t>
            </a:r>
            <a:r>
              <a:rPr lang="en-US" sz="2400" dirty="0" err="1"/>
              <a:t>em</a:t>
            </a:r>
            <a:r>
              <a:rPr lang="en-US" sz="2400" dirty="0"/>
              <a:t> </a:t>
            </a:r>
            <a:r>
              <a:rPr lang="en-US" sz="2400" dirty="0" err="1"/>
              <a:t>tabelas</a:t>
            </a:r>
            <a:r>
              <a:rPr lang="en-US" sz="2400" dirty="0"/>
              <a:t> é o </a:t>
            </a:r>
            <a:r>
              <a:rPr lang="en-US" sz="2400" b="1" dirty="0" err="1"/>
              <a:t>modelo</a:t>
            </a:r>
            <a:r>
              <a:rPr lang="en-US" sz="2400" b="1" dirty="0"/>
              <a:t> de dados </a:t>
            </a:r>
            <a:r>
              <a:rPr lang="en-US" sz="2400" b="1" dirty="0" err="1"/>
              <a:t>relacional</a:t>
            </a:r>
            <a:r>
              <a:rPr lang="en-US" sz="2400" dirty="0"/>
              <a:t>, no qual as </a:t>
            </a:r>
            <a:r>
              <a:rPr lang="en-US" sz="2400" dirty="0" err="1"/>
              <a:t>informações</a:t>
            </a:r>
            <a:r>
              <a:rPr lang="en-US" sz="2400" dirty="0"/>
              <a:t> </a:t>
            </a:r>
            <a:r>
              <a:rPr lang="en-US" sz="2400" dirty="0" err="1"/>
              <a:t>são</a:t>
            </a:r>
            <a:r>
              <a:rPr lang="en-US" sz="2400" dirty="0"/>
              <a:t> </a:t>
            </a:r>
            <a:r>
              <a:rPr lang="en-US" sz="2400" dirty="0" err="1"/>
              <a:t>pulverizadas</a:t>
            </a:r>
            <a:r>
              <a:rPr lang="en-US" sz="2400" dirty="0"/>
              <a:t> </a:t>
            </a:r>
            <a:r>
              <a:rPr lang="en-US" sz="2400" dirty="0" err="1"/>
              <a:t>em</a:t>
            </a:r>
            <a:r>
              <a:rPr lang="en-US" sz="2400" dirty="0"/>
              <a:t> </a:t>
            </a:r>
            <a:r>
              <a:rPr lang="en-US" sz="2400" dirty="0" err="1"/>
              <a:t>tabelas</a:t>
            </a:r>
            <a:r>
              <a:rPr lang="en-US" sz="2400" dirty="0"/>
              <a:t> </a:t>
            </a:r>
            <a:r>
              <a:rPr lang="en-US" sz="2400" dirty="0" err="1"/>
              <a:t>individuais</a:t>
            </a:r>
            <a:r>
              <a:rPr lang="en-US" sz="2400" dirty="0"/>
              <a:t> que </a:t>
            </a:r>
            <a:r>
              <a:rPr lang="en-US" sz="2400" dirty="0" err="1"/>
              <a:t>podem</a:t>
            </a:r>
            <a:r>
              <a:rPr lang="en-US" sz="2400" dirty="0"/>
              <a:t> ser </a:t>
            </a:r>
            <a:r>
              <a:rPr lang="en-US" sz="2400" dirty="0" err="1"/>
              <a:t>relacionadas</a:t>
            </a:r>
            <a:r>
              <a:rPr lang="en-US" sz="2400" dirty="0"/>
              <a:t> </a:t>
            </a:r>
            <a:r>
              <a:rPr lang="en-US" sz="2400" dirty="0" err="1"/>
              <a:t>através</a:t>
            </a:r>
            <a:r>
              <a:rPr lang="en-US" sz="2400" dirty="0"/>
              <a:t> de </a:t>
            </a:r>
            <a:r>
              <a:rPr lang="en-US" sz="2400" dirty="0" err="1"/>
              <a:t>chaves</a:t>
            </a:r>
            <a:r>
              <a:rPr lang="en-US" sz="2400" dirty="0"/>
              <a:t> de </a:t>
            </a:r>
            <a:r>
              <a:rPr lang="en-US" sz="2400" dirty="0" err="1"/>
              <a:t>cruzamento</a:t>
            </a:r>
            <a:r>
              <a:rPr lang="en-US" sz="2400" dirty="0"/>
              <a:t> </a:t>
            </a:r>
            <a:r>
              <a:rPr lang="en-US" sz="2400" dirty="0" err="1"/>
              <a:t>em</a:t>
            </a:r>
            <a:r>
              <a:rPr lang="en-US" sz="2400" dirty="0"/>
              <a:t> </a:t>
            </a:r>
            <a:r>
              <a:rPr lang="en-US" sz="2400" dirty="0" err="1"/>
              <a:t>comum</a:t>
            </a:r>
            <a:r>
              <a:rPr lang="en-US" sz="2400" dirty="0"/>
              <a:t>. As </a:t>
            </a:r>
            <a:r>
              <a:rPr lang="en-US" sz="2400" dirty="0" err="1"/>
              <a:t>chaves</a:t>
            </a:r>
            <a:r>
              <a:rPr lang="en-US" sz="2400" dirty="0"/>
              <a:t> de </a:t>
            </a:r>
            <a:r>
              <a:rPr lang="en-US" sz="2400" dirty="0" err="1"/>
              <a:t>cruzamento</a:t>
            </a:r>
            <a:r>
              <a:rPr lang="en-US" sz="2400" dirty="0"/>
              <a:t> </a:t>
            </a:r>
            <a:r>
              <a:rPr lang="en-US" sz="2400" dirty="0" err="1"/>
              <a:t>são</a:t>
            </a:r>
            <a:r>
              <a:rPr lang="en-US" sz="2400" dirty="0"/>
              <a:t> </a:t>
            </a:r>
            <a:r>
              <a:rPr lang="en-US" sz="2400" dirty="0" err="1"/>
              <a:t>campos</a:t>
            </a:r>
            <a:r>
              <a:rPr lang="en-US" sz="2400" dirty="0"/>
              <a:t> </a:t>
            </a:r>
            <a:r>
              <a:rPr lang="en-US" sz="2400" dirty="0" err="1"/>
              <a:t>nas</a:t>
            </a:r>
            <a:r>
              <a:rPr lang="en-US" sz="2400" dirty="0"/>
              <a:t> </a:t>
            </a:r>
            <a:r>
              <a:rPr lang="en-US" sz="2400" dirty="0" err="1"/>
              <a:t>tabelas</a:t>
            </a:r>
            <a:r>
              <a:rPr lang="en-US" sz="2400" dirty="0"/>
              <a:t> que </a:t>
            </a:r>
            <a:r>
              <a:rPr lang="en-US" sz="2400" dirty="0" err="1"/>
              <a:t>devem</a:t>
            </a:r>
            <a:r>
              <a:rPr lang="en-US" sz="2400" dirty="0"/>
              <a:t> ser </a:t>
            </a:r>
            <a:r>
              <a:rPr lang="en-US" sz="2400" dirty="0" err="1"/>
              <a:t>únicos</a:t>
            </a:r>
            <a:r>
              <a:rPr lang="en-US" sz="2400" dirty="0"/>
              <a:t> </a:t>
            </a:r>
            <a:r>
              <a:rPr lang="en-US" sz="2400" dirty="0" err="1"/>
              <a:t>em</a:t>
            </a:r>
            <a:r>
              <a:rPr lang="en-US" sz="2400" dirty="0"/>
              <a:t> </a:t>
            </a:r>
            <a:r>
              <a:rPr lang="en-US" sz="2400" dirty="0" err="1"/>
              <a:t>representar</a:t>
            </a:r>
            <a:r>
              <a:rPr lang="en-US" sz="2400" dirty="0"/>
              <a:t> as </a:t>
            </a:r>
            <a:r>
              <a:rPr lang="en-US" sz="2400" dirty="0" err="1"/>
              <a:t>linhas</a:t>
            </a:r>
            <a:r>
              <a:rPr lang="en-US" sz="2400" dirty="0"/>
              <a:t> das </a:t>
            </a:r>
            <a:r>
              <a:rPr lang="en-US" sz="2400" dirty="0" err="1"/>
              <a:t>tabelas</a:t>
            </a:r>
            <a:r>
              <a:rPr lang="en-US" sz="2400" dirty="0"/>
              <a:t>.</a:t>
            </a:r>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1330068"/>
            <a:ext cx="4397433" cy="1022403"/>
          </a:xfrm>
          <a:prstGeom prst="rect">
            <a:avLst/>
          </a:prstGeom>
        </p:spPr>
      </p:pic>
      <p:sp>
        <p:nvSpPr>
          <p:cNvPr id="147" name="Rectangle 14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anco de Dados Relacional - Living Tech">
            <a:extLst>
              <a:ext uri="{FF2B5EF4-FFF2-40B4-BE49-F238E27FC236}">
                <a16:creationId xmlns:a16="http://schemas.microsoft.com/office/drawing/2014/main" id="{7371DB6D-64B3-4639-8D34-AD471462D5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69954" y="3707894"/>
            <a:ext cx="3022507"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p:nvPr/>
        </p:nvSpPr>
        <p:spPr>
          <a:xfrm>
            <a:off x="133350" y="260118"/>
            <a:ext cx="7112000" cy="523220"/>
          </a:xfrm>
          <a:prstGeom prst="rect">
            <a:avLst/>
          </a:prstGeom>
        </p:spPr>
        <p:txBody>
          <a:bodyPr vert="horz" lIns="91440" tIns="45720" rIns="91440" bIns="45720" rtlCol="0" anchor="ctr">
            <a:noAutofit/>
          </a:bodyPr>
          <a:lstStyle>
            <a:defPPr>
              <a:defRPr lang="en-US"/>
            </a:defPPr>
            <a:lvl1pPr defTabSz="914400">
              <a:lnSpc>
                <a:spcPct val="90000"/>
              </a:lnSpc>
              <a:spcBef>
                <a:spcPct val="0"/>
              </a:spcBef>
              <a:buNone/>
              <a:defRPr sz="4400">
                <a:latin typeface="+mj-lt"/>
                <a:ea typeface="+mj-ea"/>
                <a:cs typeface="+mj-cs"/>
              </a:defRPr>
            </a:lvl1pPr>
          </a:lstStyle>
          <a:p>
            <a:r>
              <a:rPr lang="pt-BR" sz="4000" dirty="0">
                <a:sym typeface="Calibri"/>
              </a:rPr>
              <a:t>Tabelas Cruzadas</a:t>
            </a:r>
            <a:endParaRPr sz="4000" dirty="0">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08" y="131109"/>
            <a:ext cx="2819933" cy="652229"/>
          </a:xfrm>
          <a:prstGeom prst="rect">
            <a:avLst/>
          </a:prstGeom>
        </p:spPr>
      </p:pic>
      <p:sp>
        <p:nvSpPr>
          <p:cNvPr id="5" name="CaixaDeTexto 4">
            <a:extLst>
              <a:ext uri="{FF2B5EF4-FFF2-40B4-BE49-F238E27FC236}">
                <a16:creationId xmlns:a16="http://schemas.microsoft.com/office/drawing/2014/main" id="{B568BCC3-B632-4491-A0B6-DF351AC52856}"/>
              </a:ext>
            </a:extLst>
          </p:cNvPr>
          <p:cNvSpPr txBox="1"/>
          <p:nvPr/>
        </p:nvSpPr>
        <p:spPr>
          <a:xfrm>
            <a:off x="5962650" y="1400246"/>
            <a:ext cx="5867401" cy="5016758"/>
          </a:xfrm>
          <a:prstGeom prst="rect">
            <a:avLst/>
          </a:prstGeom>
          <a:noFill/>
        </p:spPr>
        <p:txBody>
          <a:bodyPr wrap="square">
            <a:spAutoFit/>
          </a:bodyPr>
          <a:lstStyle/>
          <a:p>
            <a:pPr algn="just"/>
            <a:r>
              <a:rPr lang="pt-BR" sz="2000" b="0" i="0" dirty="0">
                <a:solidFill>
                  <a:srgbClr val="323232"/>
                </a:solidFill>
                <a:effectLst/>
              </a:rPr>
              <a:t>A </a:t>
            </a:r>
            <a:r>
              <a:rPr lang="pt-BR" sz="2000" b="1" i="0" dirty="0">
                <a:solidFill>
                  <a:srgbClr val="323232"/>
                </a:solidFill>
                <a:effectLst/>
              </a:rPr>
              <a:t>tabela cruzada</a:t>
            </a:r>
            <a:r>
              <a:rPr lang="pt-BR" sz="2000" b="0" i="0" dirty="0">
                <a:solidFill>
                  <a:srgbClr val="323232"/>
                </a:solidFill>
                <a:effectLst/>
              </a:rPr>
              <a:t> é um exemplo de organização dos dados e de demonstração de dados como relatórios, também são chamados de </a:t>
            </a:r>
            <a:r>
              <a:rPr lang="pt-BR" sz="2000" b="1" i="0" dirty="0">
                <a:solidFill>
                  <a:srgbClr val="323232"/>
                </a:solidFill>
                <a:effectLst/>
              </a:rPr>
              <a:t>relatórios de matriz</a:t>
            </a:r>
            <a:r>
              <a:rPr lang="pt-BR" sz="2000" b="0" i="0" dirty="0">
                <a:solidFill>
                  <a:srgbClr val="323232"/>
                </a:solidFill>
                <a:effectLst/>
              </a:rPr>
              <a:t>, e também de </a:t>
            </a:r>
            <a:r>
              <a:rPr lang="pt-BR" sz="2000" b="1" i="0" dirty="0">
                <a:solidFill>
                  <a:srgbClr val="323232"/>
                </a:solidFill>
                <a:effectLst/>
              </a:rPr>
              <a:t>matriz de contingência</a:t>
            </a:r>
            <a:r>
              <a:rPr lang="pt-BR" sz="2000" b="0" i="0" dirty="0">
                <a:solidFill>
                  <a:srgbClr val="323232"/>
                </a:solidFill>
                <a:effectLst/>
              </a:rPr>
              <a:t>. Este tipo de organização de dados é utilizado para visualizar as relações entre três ou mais itens de consulta. </a:t>
            </a:r>
          </a:p>
          <a:p>
            <a:pPr algn="just"/>
            <a:endParaRPr lang="pt-BR" sz="2000" dirty="0">
              <a:solidFill>
                <a:srgbClr val="323232"/>
              </a:solidFill>
            </a:endParaRPr>
          </a:p>
          <a:p>
            <a:pPr algn="just"/>
            <a:r>
              <a:rPr lang="pt-BR" sz="2000" b="0" i="0" dirty="0">
                <a:solidFill>
                  <a:srgbClr val="323232"/>
                </a:solidFill>
                <a:effectLst/>
              </a:rPr>
              <a:t>Os relatórios de tabela cruzada mostram os dados em linhas e colunas com informações resumidas nos pontos de interseção, ou seja as linhas e colunas são relacionadas. </a:t>
            </a:r>
            <a:r>
              <a:rPr lang="pt-BR" sz="2000" dirty="0">
                <a:solidFill>
                  <a:srgbClr val="323232"/>
                </a:solidFill>
              </a:rPr>
              <a:t>São comumente utilizadas em resumos estatísticos para quantificar populações de testes e experimentos.  O número de observações podem ser dispostos em total absoluto ou em relativo (percentual) pelo total das linhas ou pelo total das colunas.</a:t>
            </a:r>
            <a:endParaRPr lang="pt-BR" sz="2000" dirty="0"/>
          </a:p>
        </p:txBody>
      </p:sp>
      <p:pic>
        <p:nvPicPr>
          <p:cNvPr id="7" name="Imagem 6">
            <a:extLst>
              <a:ext uri="{FF2B5EF4-FFF2-40B4-BE49-F238E27FC236}">
                <a16:creationId xmlns:a16="http://schemas.microsoft.com/office/drawing/2014/main" id="{28A9AC17-A3D0-4BAF-B705-987726B5F4BB}"/>
              </a:ext>
            </a:extLst>
          </p:cNvPr>
          <p:cNvPicPr>
            <a:picLocks noChangeAspect="1"/>
          </p:cNvPicPr>
          <p:nvPr/>
        </p:nvPicPr>
        <p:blipFill>
          <a:blip r:embed="rId4"/>
          <a:stretch>
            <a:fillRect/>
          </a:stretch>
        </p:blipFill>
        <p:spPr>
          <a:xfrm>
            <a:off x="252636" y="1367708"/>
            <a:ext cx="5497923" cy="4782903"/>
          </a:xfrm>
          <a:prstGeom prst="rect">
            <a:avLst/>
          </a:prstGeom>
        </p:spPr>
      </p:pic>
      <p:sp>
        <p:nvSpPr>
          <p:cNvPr id="11" name="CaixaDeTexto 10">
            <a:extLst>
              <a:ext uri="{FF2B5EF4-FFF2-40B4-BE49-F238E27FC236}">
                <a16:creationId xmlns:a16="http://schemas.microsoft.com/office/drawing/2014/main" id="{540BCC0A-3998-484D-8D32-58D98C85F5B2}"/>
              </a:ext>
            </a:extLst>
          </p:cNvPr>
          <p:cNvSpPr txBox="1"/>
          <p:nvPr/>
        </p:nvSpPr>
        <p:spPr>
          <a:xfrm>
            <a:off x="252636" y="6186172"/>
            <a:ext cx="5471891" cy="461665"/>
          </a:xfrm>
          <a:prstGeom prst="rect">
            <a:avLst/>
          </a:prstGeom>
          <a:noFill/>
        </p:spPr>
        <p:txBody>
          <a:bodyPr wrap="square">
            <a:spAutoFit/>
          </a:bodyPr>
          <a:lstStyle/>
          <a:p>
            <a:r>
              <a:rPr lang="pt-BR" sz="1200" dirty="0">
                <a:hlinkClick r:id="rId5"/>
              </a:rPr>
              <a:t>http://www.portalaction.com.br/tabela-de-contingencia/introducao-tabelas-de-contingencia</a:t>
            </a:r>
            <a:endParaRPr lang="pt-BR" sz="1200" dirty="0"/>
          </a:p>
        </p:txBody>
      </p:sp>
    </p:spTree>
    <p:extLst>
      <p:ext uri="{BB962C8B-B14F-4D97-AF65-F5344CB8AC3E}">
        <p14:creationId xmlns:p14="http://schemas.microsoft.com/office/powerpoint/2010/main" val="38338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p:nvPr/>
        </p:nvSpPr>
        <p:spPr>
          <a:xfrm>
            <a:off x="133350" y="260118"/>
            <a:ext cx="7112000" cy="523220"/>
          </a:xfrm>
          <a:prstGeom prst="rect">
            <a:avLst/>
          </a:prstGeom>
        </p:spPr>
        <p:txBody>
          <a:bodyPr vert="horz" lIns="91440" tIns="45720" rIns="91440" bIns="45720" rtlCol="0" anchor="ctr">
            <a:noAutofit/>
          </a:bodyPr>
          <a:lstStyle>
            <a:defPPr>
              <a:defRPr lang="en-US"/>
            </a:defPPr>
            <a:lvl1pPr defTabSz="914400">
              <a:lnSpc>
                <a:spcPct val="90000"/>
              </a:lnSpc>
              <a:spcBef>
                <a:spcPct val="0"/>
              </a:spcBef>
              <a:buNone/>
              <a:defRPr sz="4400">
                <a:latin typeface="+mj-lt"/>
                <a:ea typeface="+mj-ea"/>
                <a:cs typeface="+mj-cs"/>
              </a:defRPr>
            </a:lvl1pPr>
          </a:lstStyle>
          <a:p>
            <a:r>
              <a:rPr lang="pt-BR" sz="4000" dirty="0">
                <a:sym typeface="Calibri"/>
              </a:rPr>
              <a:t>Tabela plana</a:t>
            </a:r>
            <a:endParaRPr sz="4000" dirty="0">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08" y="131109"/>
            <a:ext cx="2819933" cy="652229"/>
          </a:xfrm>
          <a:prstGeom prst="rect">
            <a:avLst/>
          </a:prstGeom>
        </p:spPr>
      </p:pic>
      <p:sp>
        <p:nvSpPr>
          <p:cNvPr id="5" name="CaixaDeTexto 4">
            <a:extLst>
              <a:ext uri="{FF2B5EF4-FFF2-40B4-BE49-F238E27FC236}">
                <a16:creationId xmlns:a16="http://schemas.microsoft.com/office/drawing/2014/main" id="{B568BCC3-B632-4491-A0B6-DF351AC52856}"/>
              </a:ext>
            </a:extLst>
          </p:cNvPr>
          <p:cNvSpPr txBox="1"/>
          <p:nvPr/>
        </p:nvSpPr>
        <p:spPr>
          <a:xfrm>
            <a:off x="7324725" y="1539363"/>
            <a:ext cx="4654515" cy="3785652"/>
          </a:xfrm>
          <a:prstGeom prst="rect">
            <a:avLst/>
          </a:prstGeom>
          <a:noFill/>
        </p:spPr>
        <p:txBody>
          <a:bodyPr wrap="square">
            <a:spAutoFit/>
          </a:bodyPr>
          <a:lstStyle/>
          <a:p>
            <a:pPr algn="just"/>
            <a:r>
              <a:rPr lang="pt-BR" sz="2000" b="0" i="0" dirty="0">
                <a:solidFill>
                  <a:srgbClr val="323232"/>
                </a:solidFill>
                <a:effectLst/>
              </a:rPr>
              <a:t>A </a:t>
            </a:r>
            <a:r>
              <a:rPr lang="pt-BR" sz="2000" b="1" i="0" dirty="0">
                <a:solidFill>
                  <a:srgbClr val="323232"/>
                </a:solidFill>
                <a:effectLst/>
              </a:rPr>
              <a:t>tabela plana </a:t>
            </a:r>
            <a:r>
              <a:rPr lang="pt-BR" sz="2000" i="0" dirty="0">
                <a:solidFill>
                  <a:srgbClr val="323232"/>
                </a:solidFill>
                <a:effectLst/>
              </a:rPr>
              <a:t>é um tipo de organização de dados verticalizado, ou seja, cada linha da tabela representa uma observação ou indivíduo que são identificados por chaves únicas como por exemplo ID, RG, CPF, entre outros. As colunas das tabelas planas são informações relativas aos indivíduos das linhas. Este tipo de organização de dados é bastante utilizado em cadastros, e sua característica vertical permite que a tabela seja atualizada linha a linha no final da tabela.</a:t>
            </a:r>
            <a:r>
              <a:rPr lang="pt-BR" sz="2000" b="1" i="0" dirty="0">
                <a:solidFill>
                  <a:srgbClr val="323232"/>
                </a:solidFill>
                <a:effectLst/>
              </a:rPr>
              <a:t> </a:t>
            </a:r>
            <a:endParaRPr lang="pt-BR" sz="2000" b="1" dirty="0"/>
          </a:p>
        </p:txBody>
      </p:sp>
      <p:pic>
        <p:nvPicPr>
          <p:cNvPr id="3" name="Imagem 2">
            <a:extLst>
              <a:ext uri="{FF2B5EF4-FFF2-40B4-BE49-F238E27FC236}">
                <a16:creationId xmlns:a16="http://schemas.microsoft.com/office/drawing/2014/main" id="{5AC1604B-7402-4128-AB7A-A673CF53320F}"/>
              </a:ext>
            </a:extLst>
          </p:cNvPr>
          <p:cNvPicPr>
            <a:picLocks noChangeAspect="1"/>
          </p:cNvPicPr>
          <p:nvPr/>
        </p:nvPicPr>
        <p:blipFill>
          <a:blip r:embed="rId4"/>
          <a:stretch>
            <a:fillRect/>
          </a:stretch>
        </p:blipFill>
        <p:spPr>
          <a:xfrm>
            <a:off x="212759" y="1495325"/>
            <a:ext cx="6933901" cy="4956275"/>
          </a:xfrm>
          <a:prstGeom prst="rect">
            <a:avLst/>
          </a:prstGeom>
        </p:spPr>
      </p:pic>
    </p:spTree>
    <p:extLst>
      <p:ext uri="{BB962C8B-B14F-4D97-AF65-F5344CB8AC3E}">
        <p14:creationId xmlns:p14="http://schemas.microsoft.com/office/powerpoint/2010/main" val="185987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p:nvPr/>
        </p:nvSpPr>
        <p:spPr>
          <a:xfrm>
            <a:off x="133350" y="260118"/>
            <a:ext cx="7112000" cy="523220"/>
          </a:xfrm>
          <a:prstGeom prst="rect">
            <a:avLst/>
          </a:prstGeom>
        </p:spPr>
        <p:txBody>
          <a:bodyPr vert="horz" lIns="91440" tIns="45720" rIns="91440" bIns="45720" rtlCol="0" anchor="ctr">
            <a:noAutofit/>
          </a:bodyPr>
          <a:lstStyle>
            <a:defPPr>
              <a:defRPr lang="en-US"/>
            </a:defPPr>
            <a:lvl1pPr defTabSz="914400">
              <a:lnSpc>
                <a:spcPct val="90000"/>
              </a:lnSpc>
              <a:spcBef>
                <a:spcPct val="0"/>
              </a:spcBef>
              <a:buNone/>
              <a:defRPr sz="4400">
                <a:latin typeface="+mj-lt"/>
                <a:ea typeface="+mj-ea"/>
                <a:cs typeface="+mj-cs"/>
              </a:defRPr>
            </a:lvl1pPr>
          </a:lstStyle>
          <a:p>
            <a:r>
              <a:rPr lang="pt-BR" sz="4000" dirty="0">
                <a:sym typeface="Calibri"/>
              </a:rPr>
              <a:t>Tabela pivô</a:t>
            </a:r>
            <a:endParaRPr sz="4000" dirty="0">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08" y="131109"/>
            <a:ext cx="2819933" cy="652229"/>
          </a:xfrm>
          <a:prstGeom prst="rect">
            <a:avLst/>
          </a:prstGeom>
        </p:spPr>
      </p:pic>
      <p:sp>
        <p:nvSpPr>
          <p:cNvPr id="5" name="CaixaDeTexto 4">
            <a:extLst>
              <a:ext uri="{FF2B5EF4-FFF2-40B4-BE49-F238E27FC236}">
                <a16:creationId xmlns:a16="http://schemas.microsoft.com/office/drawing/2014/main" id="{B568BCC3-B632-4491-A0B6-DF351AC52856}"/>
              </a:ext>
            </a:extLst>
          </p:cNvPr>
          <p:cNvSpPr txBox="1"/>
          <p:nvPr/>
        </p:nvSpPr>
        <p:spPr>
          <a:xfrm>
            <a:off x="5810250" y="1539363"/>
            <a:ext cx="6076950" cy="4708981"/>
          </a:xfrm>
          <a:prstGeom prst="rect">
            <a:avLst/>
          </a:prstGeom>
          <a:noFill/>
        </p:spPr>
        <p:txBody>
          <a:bodyPr wrap="square">
            <a:spAutoFit/>
          </a:bodyPr>
          <a:lstStyle/>
          <a:p>
            <a:pPr algn="just"/>
            <a:r>
              <a:rPr lang="pt-BR" sz="2000" b="0" i="0" dirty="0">
                <a:solidFill>
                  <a:srgbClr val="323232"/>
                </a:solidFill>
                <a:effectLst/>
              </a:rPr>
              <a:t>A </a:t>
            </a:r>
            <a:r>
              <a:rPr lang="pt-BR" sz="2000" b="1" i="0" dirty="0">
                <a:solidFill>
                  <a:srgbClr val="323232"/>
                </a:solidFill>
                <a:effectLst/>
              </a:rPr>
              <a:t>tabela pivô </a:t>
            </a:r>
            <a:r>
              <a:rPr lang="pt-BR" sz="2000" i="0" dirty="0">
                <a:solidFill>
                  <a:srgbClr val="323232"/>
                </a:solidFill>
                <a:effectLst/>
              </a:rPr>
              <a:t>é uma forma de organizar dados já trabalhados a partir de uma tabela plana. Os campos são agrupados em categorias que são demonstrados nas primeiras colunas da tabela pivô. </a:t>
            </a:r>
          </a:p>
          <a:p>
            <a:pPr algn="just"/>
            <a:endParaRPr lang="pt-BR" sz="2000" dirty="0">
              <a:solidFill>
                <a:srgbClr val="323232"/>
              </a:solidFill>
            </a:endParaRPr>
          </a:p>
          <a:p>
            <a:pPr algn="just"/>
            <a:r>
              <a:rPr lang="pt-BR" sz="2000" i="0" dirty="0">
                <a:solidFill>
                  <a:srgbClr val="323232"/>
                </a:solidFill>
                <a:effectLst/>
              </a:rPr>
              <a:t>As colunas agrupadas são em geral resumos estatísticos dos dados das categorias agrupadas, como por exemplo cálculos de média, contagem, desvio padrão, percentual entre outros.</a:t>
            </a:r>
          </a:p>
          <a:p>
            <a:pPr algn="just"/>
            <a:endParaRPr lang="pt-BR" sz="2000" b="1" dirty="0">
              <a:solidFill>
                <a:srgbClr val="323232"/>
              </a:solidFill>
            </a:endParaRPr>
          </a:p>
          <a:p>
            <a:pPr algn="just"/>
            <a:r>
              <a:rPr lang="pt-BR" sz="2000" dirty="0">
                <a:solidFill>
                  <a:srgbClr val="323232"/>
                </a:solidFill>
              </a:rPr>
              <a:t>Pode ser confundida com a tabela cruzada, porém a tabela pivô é geralmente dinâmica, podendo apresentar filtros em dashboards e planilhas Excel, enquanto que tabelas cruzadas são utilizadas em relatórios e como visões que também podem alimentar tabelas pivô.</a:t>
            </a:r>
            <a:endParaRPr lang="pt-BR" sz="2000" dirty="0"/>
          </a:p>
        </p:txBody>
      </p:sp>
      <p:pic>
        <p:nvPicPr>
          <p:cNvPr id="3" name="Imagem 2">
            <a:extLst>
              <a:ext uri="{FF2B5EF4-FFF2-40B4-BE49-F238E27FC236}">
                <a16:creationId xmlns:a16="http://schemas.microsoft.com/office/drawing/2014/main" id="{A7008B6A-4317-4A50-A8E9-B44C3A32525F}"/>
              </a:ext>
            </a:extLst>
          </p:cNvPr>
          <p:cNvPicPr>
            <a:picLocks noChangeAspect="1"/>
          </p:cNvPicPr>
          <p:nvPr/>
        </p:nvPicPr>
        <p:blipFill>
          <a:blip r:embed="rId4"/>
          <a:stretch>
            <a:fillRect/>
          </a:stretch>
        </p:blipFill>
        <p:spPr>
          <a:xfrm>
            <a:off x="664769" y="1539362"/>
            <a:ext cx="4673676" cy="5078323"/>
          </a:xfrm>
          <a:prstGeom prst="rect">
            <a:avLst/>
          </a:prstGeom>
        </p:spPr>
      </p:pic>
    </p:spTree>
    <p:extLst>
      <p:ext uri="{BB962C8B-B14F-4D97-AF65-F5344CB8AC3E}">
        <p14:creationId xmlns:p14="http://schemas.microsoft.com/office/powerpoint/2010/main" val="348294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p:nvPr/>
        </p:nvSpPr>
        <p:spPr>
          <a:xfrm>
            <a:off x="133350" y="260118"/>
            <a:ext cx="7112000" cy="523220"/>
          </a:xfrm>
          <a:prstGeom prst="rect">
            <a:avLst/>
          </a:prstGeom>
        </p:spPr>
        <p:txBody>
          <a:bodyPr vert="horz" lIns="91440" tIns="45720" rIns="91440" bIns="45720" rtlCol="0" anchor="ctr">
            <a:noAutofit/>
          </a:bodyPr>
          <a:lstStyle>
            <a:defPPr>
              <a:defRPr lang="en-US"/>
            </a:defPPr>
            <a:lvl1pPr defTabSz="914400">
              <a:lnSpc>
                <a:spcPct val="90000"/>
              </a:lnSpc>
              <a:spcBef>
                <a:spcPct val="0"/>
              </a:spcBef>
              <a:buNone/>
              <a:defRPr sz="4400">
                <a:latin typeface="+mj-lt"/>
                <a:ea typeface="+mj-ea"/>
                <a:cs typeface="+mj-cs"/>
              </a:defRPr>
            </a:lvl1pPr>
          </a:lstStyle>
          <a:p>
            <a:r>
              <a:rPr lang="pt-BR" sz="4000" dirty="0">
                <a:sym typeface="Calibri"/>
              </a:rPr>
              <a:t>Mineração de Dados</a:t>
            </a:r>
            <a:endParaRPr sz="4000" dirty="0">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08" y="131109"/>
            <a:ext cx="2819933" cy="652229"/>
          </a:xfrm>
          <a:prstGeom prst="rect">
            <a:avLst/>
          </a:prstGeom>
        </p:spPr>
      </p:pic>
      <p:sp>
        <p:nvSpPr>
          <p:cNvPr id="5" name="CaixaDeTexto 4">
            <a:extLst>
              <a:ext uri="{FF2B5EF4-FFF2-40B4-BE49-F238E27FC236}">
                <a16:creationId xmlns:a16="http://schemas.microsoft.com/office/drawing/2014/main" id="{74DC2DFA-48AD-4A57-90D2-B701C0BDFC23}"/>
              </a:ext>
            </a:extLst>
          </p:cNvPr>
          <p:cNvSpPr txBox="1"/>
          <p:nvPr/>
        </p:nvSpPr>
        <p:spPr>
          <a:xfrm>
            <a:off x="6315074" y="1737063"/>
            <a:ext cx="5476875" cy="4524315"/>
          </a:xfrm>
          <a:prstGeom prst="rect">
            <a:avLst/>
          </a:prstGeom>
          <a:noFill/>
        </p:spPr>
        <p:txBody>
          <a:bodyPr wrap="square">
            <a:spAutoFit/>
          </a:bodyPr>
          <a:lstStyle/>
          <a:p>
            <a:pPr algn="just"/>
            <a:r>
              <a:rPr lang="pt-BR" sz="2400" dirty="0"/>
              <a:t>Mineração de dados (tradução livre do termo data mining) é o processo de explorar dados à procura de padrões consistentes, como regras de associação ou sequências temporais, para detectar relacionamentos sistemáticos entre variáveis, detectando assim novos subconjuntos de dados para extrair insights e confirmações de hipóteses. Exemplos de mineração de dados são detecção de outliers, aglomeração, associação, classificação, regressão.</a:t>
            </a:r>
          </a:p>
        </p:txBody>
      </p:sp>
      <p:pic>
        <p:nvPicPr>
          <p:cNvPr id="2050" name="Picture 2" descr="Image result for mineração de dados exemplos">
            <a:extLst>
              <a:ext uri="{FF2B5EF4-FFF2-40B4-BE49-F238E27FC236}">
                <a16:creationId xmlns:a16="http://schemas.microsoft.com/office/drawing/2014/main" id="{325146ED-DD99-4213-93B5-CC0A367BF8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42" t="45172" r="6083" b="15245"/>
          <a:stretch/>
        </p:blipFill>
        <p:spPr bwMode="auto">
          <a:xfrm>
            <a:off x="285750" y="1799138"/>
            <a:ext cx="5810250" cy="19629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ineração de dados exemplos">
            <a:extLst>
              <a:ext uri="{FF2B5EF4-FFF2-40B4-BE49-F238E27FC236}">
                <a16:creationId xmlns:a16="http://schemas.microsoft.com/office/drawing/2014/main" id="{8F0DF496-7086-4A66-883B-225E27FC22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192" y="4233863"/>
            <a:ext cx="5935365" cy="1843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p:nvPr/>
        </p:nvSpPr>
        <p:spPr>
          <a:xfrm>
            <a:off x="133350" y="260118"/>
            <a:ext cx="7112000" cy="523220"/>
          </a:xfrm>
          <a:prstGeom prst="rect">
            <a:avLst/>
          </a:prstGeom>
        </p:spPr>
        <p:txBody>
          <a:bodyPr vert="horz" lIns="91440" tIns="45720" rIns="91440" bIns="45720" rtlCol="0" anchor="ctr">
            <a:noAutofit/>
          </a:bodyPr>
          <a:lstStyle>
            <a:defPPr>
              <a:defRPr lang="en-US"/>
            </a:defPPr>
            <a:lvl1pPr defTabSz="914400">
              <a:lnSpc>
                <a:spcPct val="90000"/>
              </a:lnSpc>
              <a:spcBef>
                <a:spcPct val="0"/>
              </a:spcBef>
              <a:buNone/>
              <a:defRPr sz="4400">
                <a:latin typeface="+mj-lt"/>
                <a:ea typeface="+mj-ea"/>
                <a:cs typeface="+mj-cs"/>
              </a:defRPr>
            </a:lvl1pPr>
          </a:lstStyle>
          <a:p>
            <a:r>
              <a:rPr lang="pt-BR" sz="4000" dirty="0">
                <a:sym typeface="Calibri"/>
              </a:rPr>
              <a:t>Mineração de Dados</a:t>
            </a: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308" y="131109"/>
            <a:ext cx="2819933" cy="652229"/>
          </a:xfrm>
          <a:prstGeom prst="rect">
            <a:avLst/>
          </a:prstGeom>
        </p:spPr>
      </p:pic>
      <p:sp>
        <p:nvSpPr>
          <p:cNvPr id="7" name="CaixaDeTexto 6">
            <a:extLst>
              <a:ext uri="{FF2B5EF4-FFF2-40B4-BE49-F238E27FC236}">
                <a16:creationId xmlns:a16="http://schemas.microsoft.com/office/drawing/2014/main" id="{0A9F8B8E-FCE7-4929-B93D-9B7581141654}"/>
              </a:ext>
            </a:extLst>
          </p:cNvPr>
          <p:cNvSpPr txBox="1"/>
          <p:nvPr/>
        </p:nvSpPr>
        <p:spPr>
          <a:xfrm>
            <a:off x="85725" y="1133356"/>
            <a:ext cx="12020550" cy="5724644"/>
          </a:xfrm>
          <a:prstGeom prst="rect">
            <a:avLst/>
          </a:prstGeom>
          <a:noFill/>
        </p:spPr>
        <p:txBody>
          <a:bodyPr wrap="square">
            <a:spAutoFit/>
          </a:bodyPr>
          <a:lstStyle/>
          <a:p>
            <a:pPr algn="just"/>
            <a:r>
              <a:rPr lang="pt-BR" sz="2400" b="1" i="0" dirty="0">
                <a:solidFill>
                  <a:srgbClr val="202122"/>
                </a:solidFill>
                <a:effectLst/>
              </a:rPr>
              <a:t>Associações:</a:t>
            </a:r>
            <a:r>
              <a:rPr lang="pt-BR" sz="2400" b="0" i="0" dirty="0">
                <a:solidFill>
                  <a:srgbClr val="202122"/>
                </a:solidFill>
                <a:effectLst/>
              </a:rPr>
              <a:t> São ocorrências ligadas a um único evento. Por exemplo: um estudos de modelos de compra em supermercados pode revelar que na compra de fraldas para bebês compra-se também cerveja em 75% das vezes. </a:t>
            </a:r>
          </a:p>
          <a:p>
            <a:pPr algn="just"/>
            <a:endParaRPr lang="pt-BR" sz="1000" b="1" i="0" dirty="0">
              <a:solidFill>
                <a:srgbClr val="202122"/>
              </a:solidFill>
              <a:effectLst/>
            </a:endParaRPr>
          </a:p>
          <a:p>
            <a:pPr algn="just"/>
            <a:r>
              <a:rPr lang="pt-BR" sz="2400" b="1" i="0" dirty="0">
                <a:solidFill>
                  <a:srgbClr val="202122"/>
                </a:solidFill>
                <a:effectLst/>
              </a:rPr>
              <a:t>Sequências e séries:</a:t>
            </a:r>
            <a:r>
              <a:rPr lang="pt-BR" sz="2400" b="0" i="0" dirty="0">
                <a:solidFill>
                  <a:srgbClr val="202122"/>
                </a:solidFill>
                <a:effectLst/>
              </a:rPr>
              <a:t> os eventos são conectados ao longo do tempo. Por exemplo pode-se descobrir que quando se compra uma casa, em 65% as vezes se adquire uma nova geladeira no período de duas semanas; e que em 45% das vezes, um fogão também é comprado três semanas depois da compra da casa.</a:t>
            </a:r>
          </a:p>
          <a:p>
            <a:pPr algn="just"/>
            <a:endParaRPr lang="pt-BR" sz="1000" b="1" i="0" dirty="0">
              <a:solidFill>
                <a:srgbClr val="202122"/>
              </a:solidFill>
              <a:effectLst/>
            </a:endParaRPr>
          </a:p>
          <a:p>
            <a:pPr algn="just"/>
            <a:r>
              <a:rPr lang="pt-BR" sz="2400" b="1" i="0" dirty="0">
                <a:solidFill>
                  <a:srgbClr val="202122"/>
                </a:solidFill>
                <a:effectLst/>
              </a:rPr>
              <a:t>Classificação:</a:t>
            </a:r>
            <a:r>
              <a:rPr lang="pt-BR" sz="2400" b="0" i="0" dirty="0">
                <a:solidFill>
                  <a:srgbClr val="202122"/>
                </a:solidFill>
                <a:effectLst/>
              </a:rPr>
              <a:t> Reconhecer indivíduos e classifica-los em grupos previamente classificados através de regras específicas. </a:t>
            </a:r>
            <a:r>
              <a:rPr lang="pt-BR" sz="2400" dirty="0">
                <a:solidFill>
                  <a:srgbClr val="202122"/>
                </a:solidFill>
              </a:rPr>
              <a:t>Por exemplo</a:t>
            </a:r>
            <a:r>
              <a:rPr lang="pt-BR" sz="2400" b="0" i="0" dirty="0">
                <a:solidFill>
                  <a:srgbClr val="202122"/>
                </a:solidFill>
                <a:effectLst/>
              </a:rPr>
              <a:t> bancos e outros tipos de instituições financeiras que ofertam cartões ou linhas de crédito classificam seus clientes em grupos de risco para a oferta de linhas de crédito e limite de cartões.</a:t>
            </a:r>
          </a:p>
          <a:p>
            <a:pPr algn="just"/>
            <a:endParaRPr lang="pt-BR" sz="1000" b="1" i="0" dirty="0">
              <a:solidFill>
                <a:srgbClr val="202122"/>
              </a:solidFill>
              <a:effectLst/>
            </a:endParaRPr>
          </a:p>
          <a:p>
            <a:pPr algn="just"/>
            <a:r>
              <a:rPr lang="pt-BR" sz="2400" b="1" i="0" dirty="0">
                <a:solidFill>
                  <a:srgbClr val="202122"/>
                </a:solidFill>
                <a:effectLst/>
              </a:rPr>
              <a:t>Aglomeração</a:t>
            </a:r>
            <a:r>
              <a:rPr lang="pt-BR" sz="2400" b="0" i="0" dirty="0">
                <a:solidFill>
                  <a:srgbClr val="202122"/>
                </a:solidFill>
                <a:effectLst/>
              </a:rPr>
              <a:t> (clustering): Funciona de maneira semelhante a classificação, porém não existe classificação prévia. Por exemplo classificar tipos de lojas de uma rede de varejo de acordo com seu</a:t>
            </a:r>
            <a:r>
              <a:rPr lang="pt-BR" sz="2400" dirty="0">
                <a:solidFill>
                  <a:srgbClr val="202122"/>
                </a:solidFill>
              </a:rPr>
              <a:t> tipo de operação.</a:t>
            </a:r>
            <a:endParaRPr lang="pt-BR" sz="2400" b="0" i="0" dirty="0">
              <a:solidFill>
                <a:srgbClr val="202122"/>
              </a:solidFill>
              <a:effectLst/>
            </a:endParaRPr>
          </a:p>
        </p:txBody>
      </p:sp>
    </p:spTree>
    <p:extLst>
      <p:ext uri="{BB962C8B-B14F-4D97-AF65-F5344CB8AC3E}">
        <p14:creationId xmlns:p14="http://schemas.microsoft.com/office/powerpoint/2010/main" val="268155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p:nvSpPr>
          <p:cNvPr id="72" name="Rectangle 7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1018604" y="1053042"/>
            <a:ext cx="4458424" cy="3068357"/>
          </a:xfrm>
          <a:prstGeom prst="rect">
            <a:avLst/>
          </a:prstGeom>
        </p:spPr>
        <p:txBody>
          <a:bodyPr vert="horz" lIns="91440" tIns="45720" rIns="91440" bIns="45720" rtlCol="0" anchor="b">
            <a:normAutofit/>
          </a:bodyPr>
          <a:lstStyle>
            <a:defPPr>
              <a:defRPr lang="en-US"/>
            </a:defPPr>
            <a:lvl1pPr defTabSz="914400">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6000" b="0" i="0" u="none" strike="noStrike" kern="1200" cap="none" spc="0" normalizeH="0" baseline="0" noProof="0" dirty="0" err="1">
                <a:ln>
                  <a:noFill/>
                </a:ln>
                <a:solidFill>
                  <a:srgbClr val="FFFFFF"/>
                </a:solidFill>
                <a:effectLst/>
                <a:uLnTx/>
                <a:uFillTx/>
                <a:latin typeface="Calibri Light" panose="020F0302020204030204"/>
                <a:ea typeface="+mj-ea"/>
                <a:cs typeface="+mj-cs"/>
                <a:sym typeface="Calibri"/>
              </a:rPr>
              <a:t>Modelo</a:t>
            </a:r>
            <a:r>
              <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rPr>
              <a:t> de </a:t>
            </a:r>
            <a:r>
              <a:rPr lang="en-US" sz="6000" dirty="0" err="1">
                <a:solidFill>
                  <a:srgbClr val="FFFFFF"/>
                </a:solidFill>
                <a:latin typeface="Calibri Light" panose="020F0302020204030204"/>
                <a:sym typeface="Calibri"/>
              </a:rPr>
              <a:t>Associação</a:t>
            </a:r>
            <a:endParaRPr kumimoji="0" lang="en-US" sz="6000" b="0" i="0" u="none" strike="noStrike" kern="1200" cap="none" spc="0" normalizeH="0" baseline="0" noProof="0" dirty="0">
              <a:ln>
                <a:noFill/>
              </a:ln>
              <a:solidFill>
                <a:srgbClr val="FFFFFF"/>
              </a:solidFill>
              <a:effectLst/>
              <a:uLnTx/>
              <a:uFillTx/>
              <a:latin typeface="Calibri Light" panose="020F0302020204030204"/>
              <a:ea typeface="+mj-ea"/>
              <a:cs typeface="+mj-cs"/>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1087902"/>
            <a:ext cx="5390093" cy="1253197"/>
          </a:xfrm>
          <a:prstGeom prst="rect">
            <a:avLst/>
          </a:prstGeom>
        </p:spPr>
      </p:pic>
      <p:cxnSp>
        <p:nvCxnSpPr>
          <p:cNvPr id="74" name="Straight Connector 7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2" descr="Image result for associação mineração de dados">
            <a:extLst>
              <a:ext uri="{FF2B5EF4-FFF2-40B4-BE49-F238E27FC236}">
                <a16:creationId xmlns:a16="http://schemas.microsoft.com/office/drawing/2014/main" id="{05BDFE66-0B61-48C5-97DA-28BC60FA8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768" y="3679908"/>
            <a:ext cx="5744820" cy="278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14050"/>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7284</TotalTime>
  <Words>727</Words>
  <Application>Microsoft Office PowerPoint</Application>
  <PresentationFormat>Widescreen</PresentationFormat>
  <Paragraphs>32</Paragraphs>
  <Slides>12</Slides>
  <Notes>11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Office Theme</vt:lpstr>
      <vt:lpstr>Analytics para área da saúde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to Advanced SQL</dc:title>
  <dc:creator>José Marcello Lopes</dc:creator>
  <cp:lastModifiedBy>Osvaldo Luiz Santos Pereira</cp:lastModifiedBy>
  <cp:revision>68</cp:revision>
  <dcterms:created xsi:type="dcterms:W3CDTF">2020-02-01T23:58:27Z</dcterms:created>
  <dcterms:modified xsi:type="dcterms:W3CDTF">2021-02-07T14:39:26Z</dcterms:modified>
</cp:coreProperties>
</file>